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5593" initials="5" lastIdx="1" clrIdx="0">
    <p:extLst>
      <p:ext uri="{19B8F6BF-5375-455C-9EA6-DF929625EA0E}">
        <p15:presenceInfo xmlns:p15="http://schemas.microsoft.com/office/powerpoint/2012/main" userId="559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90427-D764-45D3-B923-F4427BE06E2B}" type="datetimeFigureOut">
              <a:rPr lang="el-GR" smtClean="0"/>
              <a:t>31/1/2021</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8A214C-8D41-4B7C-8A45-FF31730D9845}" type="slidenum">
              <a:rPr lang="el-GR" smtClean="0"/>
              <a:t>‹#›</a:t>
            </a:fld>
            <a:endParaRPr lang="el-GR"/>
          </a:p>
        </p:txBody>
      </p:sp>
    </p:spTree>
    <p:extLst>
      <p:ext uri="{BB962C8B-B14F-4D97-AF65-F5344CB8AC3E}">
        <p14:creationId xmlns:p14="http://schemas.microsoft.com/office/powerpoint/2010/main" val="1885037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9BF7DE-6094-4A37-BE62-60D991AEEF6A}" type="datetime1">
              <a:rPr lang="el-GR" smtClean="0"/>
              <a:t>31/1/2021</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65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1AE21-FB95-41E7-B860-4FC3A7FF1BA2}" type="datetime1">
              <a:rPr lang="el-GR" smtClean="0"/>
              <a:t>31/1/2021</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416569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66105-6582-49C7-B578-08B1E76439FC}" type="datetime1">
              <a:rPr lang="el-GR" smtClean="0"/>
              <a:t>31/1/2021</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140170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C005E7-2671-489D-9FA1-0EC4FABC4D63}" type="datetime1">
              <a:rPr lang="el-GR" smtClean="0"/>
              <a:t>31/1/2021</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708119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756DC6-8AAD-4354-8FB2-860209912147}" type="datetime1">
              <a:rPr lang="el-GR" smtClean="0"/>
              <a:t>31/1/2021</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35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0F220C-01F0-4CB9-A5C7-707FF57A5E62}" type="datetime1">
              <a:rPr lang="el-GR" smtClean="0"/>
              <a:t>31/1/2021</a:t>
            </a:fld>
            <a:endParaRPr lang="el-GR"/>
          </a:p>
        </p:txBody>
      </p:sp>
      <p:sp>
        <p:nvSpPr>
          <p:cNvPr id="6" name="Footer Placeholder 5"/>
          <p:cNvSpPr>
            <a:spLocks noGrp="1"/>
          </p:cNvSpPr>
          <p:nvPr>
            <p:ph type="ftr" sz="quarter" idx="11"/>
          </p:nvPr>
        </p:nvSpPr>
        <p:spPr/>
        <p:txBody>
          <a:bodyPr/>
          <a:lstStyle/>
          <a:p>
            <a:r>
              <a:rPr lang="el-GR"/>
              <a:t>3ο ΓΥΜΝΑΣΙΟ ΚΟΡΩΠΙΟΥ</a:t>
            </a:r>
          </a:p>
        </p:txBody>
      </p:sp>
      <p:sp>
        <p:nvSpPr>
          <p:cNvPr id="7" name="Slide Number Placeholder 6"/>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3149781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C65E21-F885-4E04-BE42-EC93DDBC6358}" type="datetime1">
              <a:rPr lang="el-GR" smtClean="0"/>
              <a:t>31/1/2021</a:t>
            </a:fld>
            <a:endParaRPr lang="el-GR"/>
          </a:p>
        </p:txBody>
      </p:sp>
      <p:sp>
        <p:nvSpPr>
          <p:cNvPr id="8" name="Footer Placeholder 7"/>
          <p:cNvSpPr>
            <a:spLocks noGrp="1"/>
          </p:cNvSpPr>
          <p:nvPr>
            <p:ph type="ftr" sz="quarter" idx="11"/>
          </p:nvPr>
        </p:nvSpPr>
        <p:spPr/>
        <p:txBody>
          <a:bodyPr/>
          <a:lstStyle/>
          <a:p>
            <a:r>
              <a:rPr lang="el-GR"/>
              <a:t>3ο ΓΥΜΝΑΣΙΟ ΚΟΡΩΠΙΟΥ</a:t>
            </a:r>
          </a:p>
        </p:txBody>
      </p:sp>
      <p:sp>
        <p:nvSpPr>
          <p:cNvPr id="9" name="Slide Number Placeholder 8"/>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126519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4B1DE7-3A7F-4EC1-97EB-4A715F339BDB}" type="datetime1">
              <a:rPr lang="el-GR" smtClean="0"/>
              <a:t>31/1/2021</a:t>
            </a:fld>
            <a:endParaRPr lang="el-GR"/>
          </a:p>
        </p:txBody>
      </p:sp>
      <p:sp>
        <p:nvSpPr>
          <p:cNvPr id="4" name="Footer Placeholder 3"/>
          <p:cNvSpPr>
            <a:spLocks noGrp="1"/>
          </p:cNvSpPr>
          <p:nvPr>
            <p:ph type="ftr" sz="quarter" idx="11"/>
          </p:nvPr>
        </p:nvSpPr>
        <p:spPr/>
        <p:txBody>
          <a:bodyPr/>
          <a:lstStyle/>
          <a:p>
            <a:r>
              <a:rPr lang="el-GR"/>
              <a:t>3ο ΓΥΜΝΑΣΙΟ ΚΟΡΩΠΙΟΥ</a:t>
            </a:r>
          </a:p>
        </p:txBody>
      </p:sp>
      <p:sp>
        <p:nvSpPr>
          <p:cNvPr id="5" name="Slide Number Placeholder 4"/>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393775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99DED8-63F2-4882-B3EB-61520C627F38}" type="datetime1">
              <a:rPr lang="el-GR" smtClean="0"/>
              <a:t>31/1/2021</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a:t>3ο ΓΥΜΝΑΣΙΟ ΚΟΡΩΠΙΟΥ</a:t>
            </a:r>
          </a:p>
        </p:txBody>
      </p:sp>
      <p:sp>
        <p:nvSpPr>
          <p:cNvPr id="9" name="Slide Number Placeholder 8"/>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283867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11AC0F-F54E-45F3-B9B3-0EBE17D87687}" type="datetime1">
              <a:rPr lang="el-GR" smtClean="0"/>
              <a:t>31/1/2021</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l-GR"/>
              <a:t>3ο ΓΥΜΝΑΣΙΟ ΚΟΡΩΠΙΟΥ</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2B9E7B4-90DF-4873-A460-987C1500CD92}" type="slidenum">
              <a:rPr lang="el-GR" smtClean="0"/>
              <a:t>‹#›</a:t>
            </a:fld>
            <a:endParaRPr lang="el-GR"/>
          </a:p>
        </p:txBody>
      </p:sp>
    </p:spTree>
    <p:extLst>
      <p:ext uri="{BB962C8B-B14F-4D97-AF65-F5344CB8AC3E}">
        <p14:creationId xmlns:p14="http://schemas.microsoft.com/office/powerpoint/2010/main" val="339890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2C22DC-6373-4673-9D4D-A6D552A56D6F}" type="datetime1">
              <a:rPr lang="el-GR" smtClean="0"/>
              <a:t>31/1/2021</a:t>
            </a:fld>
            <a:endParaRPr lang="el-GR"/>
          </a:p>
        </p:txBody>
      </p:sp>
      <p:sp>
        <p:nvSpPr>
          <p:cNvPr id="6" name="Footer Placeholder 5"/>
          <p:cNvSpPr>
            <a:spLocks noGrp="1"/>
          </p:cNvSpPr>
          <p:nvPr>
            <p:ph type="ftr" sz="quarter" idx="11"/>
          </p:nvPr>
        </p:nvSpPr>
        <p:spPr/>
        <p:txBody>
          <a:bodyPr/>
          <a:lstStyle/>
          <a:p>
            <a:r>
              <a:rPr lang="el-GR"/>
              <a:t>3ο ΓΥΜΝΑΣΙΟ ΚΟΡΩΠΙΟΥ</a:t>
            </a:r>
          </a:p>
        </p:txBody>
      </p:sp>
      <p:sp>
        <p:nvSpPr>
          <p:cNvPr id="7" name="Slide Number Placeholder 6"/>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74834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313A69A-9D48-43EA-9ABF-B70D4632558B}" type="datetime1">
              <a:rPr lang="el-GR" smtClean="0"/>
              <a:t>31/1/2021</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l-GR"/>
              <a:t>3ο ΓΥΜΝΑΣΙΟ ΚΟΡΩΠΙΟΥ</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2B9E7B4-90DF-4873-A460-987C1500CD92}"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1856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photodentro.edu.gr/v/item/video/8522/263" TargetMode="External"/><Relationship Id="rId2" Type="http://schemas.openxmlformats.org/officeDocument/2006/relationships/hyperlink" Target="http://ebooks.edu.gr/ebooks/v/html/8547/2286/Geografia_A-Gymnasiou_html-empl/matB3_1.html" TargetMode="External"/><Relationship Id="rId1" Type="http://schemas.openxmlformats.org/officeDocument/2006/relationships/slideLayout" Target="../slideLayouts/slideLayout7.xml"/><Relationship Id="rId4" Type="http://schemas.openxmlformats.org/officeDocument/2006/relationships/hyperlink" Target="http://photodentro.edu.gr/v/item/ds/8521/1096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F526-3FC0-427D-A7C9-505FCA7B1EAA}"/>
              </a:ext>
            </a:extLst>
          </p:cNvPr>
          <p:cNvSpPr>
            <a:spLocks noGrp="1"/>
          </p:cNvSpPr>
          <p:nvPr>
            <p:ph type="ctrTitle"/>
          </p:nvPr>
        </p:nvSpPr>
        <p:spPr>
          <a:xfrm>
            <a:off x="1524000" y="1122363"/>
            <a:ext cx="9144000" cy="1283486"/>
          </a:xfrm>
        </p:spPr>
        <p:txBody>
          <a:bodyPr>
            <a:normAutofit/>
          </a:bodyPr>
          <a:lstStyle/>
          <a:p>
            <a:r>
              <a:rPr lang="el-GR" sz="4000" dirty="0"/>
              <a:t>Το νερό στη φύση – Ο κύκλος του νερού</a:t>
            </a:r>
          </a:p>
        </p:txBody>
      </p:sp>
      <p:sp>
        <p:nvSpPr>
          <p:cNvPr id="3" name="Subtitle 2">
            <a:extLst>
              <a:ext uri="{FF2B5EF4-FFF2-40B4-BE49-F238E27FC236}">
                <a16:creationId xmlns:a16="http://schemas.microsoft.com/office/drawing/2014/main" id="{6DC70977-1629-43D7-BFF3-1F7DA05D2D37}"/>
              </a:ext>
            </a:extLst>
          </p:cNvPr>
          <p:cNvSpPr>
            <a:spLocks noGrp="1"/>
          </p:cNvSpPr>
          <p:nvPr>
            <p:ph type="subTitle" idx="1"/>
          </p:nvPr>
        </p:nvSpPr>
        <p:spPr>
          <a:xfrm>
            <a:off x="1524000" y="3602038"/>
            <a:ext cx="9144000" cy="561589"/>
          </a:xfrm>
        </p:spPr>
        <p:txBody>
          <a:bodyPr/>
          <a:lstStyle/>
          <a:p>
            <a:r>
              <a:rPr lang="el-GR" dirty="0" err="1"/>
              <a:t>ΚεφΑλαιΟ</a:t>
            </a:r>
            <a:r>
              <a:rPr lang="el-GR" dirty="0"/>
              <a:t> Β3.1</a:t>
            </a:r>
          </a:p>
        </p:txBody>
      </p:sp>
      <p:sp>
        <p:nvSpPr>
          <p:cNvPr id="4" name="Footer Placeholder 3">
            <a:extLst>
              <a:ext uri="{FF2B5EF4-FFF2-40B4-BE49-F238E27FC236}">
                <a16:creationId xmlns:a16="http://schemas.microsoft.com/office/drawing/2014/main" id="{B98C3B2E-3728-4C71-BD18-AB276D7E61E8}"/>
              </a:ext>
            </a:extLst>
          </p:cNvPr>
          <p:cNvSpPr>
            <a:spLocks noGrp="1"/>
          </p:cNvSpPr>
          <p:nvPr>
            <p:ph type="ftr" sz="quarter" idx="11"/>
          </p:nvPr>
        </p:nvSpPr>
        <p:spPr/>
        <p:txBody>
          <a:bodyPr/>
          <a:lstStyle/>
          <a:p>
            <a:r>
              <a:rPr lang="el-GR" sz="1200" cap="none" dirty="0"/>
              <a:t>3ο </a:t>
            </a:r>
            <a:r>
              <a:rPr lang="el-GR" sz="1200" dirty="0"/>
              <a:t>ΓΥΜΝΑΣΙΟ ΚΟΡΩΠΙΟΥ</a:t>
            </a:r>
          </a:p>
        </p:txBody>
      </p:sp>
    </p:spTree>
    <p:extLst>
      <p:ext uri="{BB962C8B-B14F-4D97-AF65-F5344CB8AC3E}">
        <p14:creationId xmlns:p14="http://schemas.microsoft.com/office/powerpoint/2010/main" val="30916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DEE3426-2711-435B-8FA9-A9E266832AAD}"/>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3" name="Content Placeholder 2">
            <a:extLst>
              <a:ext uri="{FF2B5EF4-FFF2-40B4-BE49-F238E27FC236}">
                <a16:creationId xmlns:a16="http://schemas.microsoft.com/office/drawing/2014/main" id="{BBAB1FE7-59B8-496B-9980-257085E8AB75}"/>
              </a:ext>
            </a:extLst>
          </p:cNvPr>
          <p:cNvSpPr>
            <a:spLocks noGrp="1"/>
          </p:cNvSpPr>
          <p:nvPr>
            <p:ph idx="4294967295"/>
          </p:nvPr>
        </p:nvSpPr>
        <p:spPr>
          <a:xfrm>
            <a:off x="485776" y="409575"/>
            <a:ext cx="11220450" cy="5459413"/>
          </a:xfrm>
        </p:spPr>
        <p:txBody>
          <a:bodyPr/>
          <a:lstStyle/>
          <a:p>
            <a:endParaRPr lang="el-GR" dirty="0"/>
          </a:p>
          <a:p>
            <a:endParaRPr lang="el-GR" dirty="0"/>
          </a:p>
          <a:p>
            <a:endParaRPr lang="el-GR" dirty="0"/>
          </a:p>
          <a:p>
            <a:endParaRPr lang="el-GR" dirty="0"/>
          </a:p>
          <a:p>
            <a:endParaRPr lang="el-GR" dirty="0"/>
          </a:p>
          <a:p>
            <a:endParaRPr lang="el-GR" dirty="0"/>
          </a:p>
        </p:txBody>
      </p:sp>
      <p:sp>
        <p:nvSpPr>
          <p:cNvPr id="5" name="TextBox 4">
            <a:extLst>
              <a:ext uri="{FF2B5EF4-FFF2-40B4-BE49-F238E27FC236}">
                <a16:creationId xmlns:a16="http://schemas.microsoft.com/office/drawing/2014/main" id="{BD55B8AD-1C97-4E35-99C2-2CB342070A88}"/>
              </a:ext>
            </a:extLst>
          </p:cNvPr>
          <p:cNvSpPr txBox="1"/>
          <p:nvPr/>
        </p:nvSpPr>
        <p:spPr>
          <a:xfrm>
            <a:off x="638174" y="1066799"/>
            <a:ext cx="11068050" cy="923330"/>
          </a:xfrm>
          <a:prstGeom prst="rect">
            <a:avLst/>
          </a:prstGeom>
          <a:noFill/>
        </p:spPr>
        <p:txBody>
          <a:bodyPr wrap="square" rtlCol="0">
            <a:spAutoFit/>
          </a:bodyPr>
          <a:lstStyle/>
          <a:p>
            <a:pPr marL="285750" indent="-285750">
              <a:buFont typeface="Arial" panose="020B0604020202020204" pitchFamily="34" charset="0"/>
              <a:buChar char="•"/>
            </a:pPr>
            <a:r>
              <a:rPr lang="el-GR" dirty="0"/>
              <a:t>Διαδραστικό βιβλίο μαθητή  </a:t>
            </a:r>
          </a:p>
          <a:p>
            <a:pPr marL="285750" indent="-285750">
              <a:buFont typeface="Arial" panose="020B0604020202020204" pitchFamily="34" charset="0"/>
              <a:buChar char="•"/>
            </a:pPr>
            <a:endParaRPr lang="el-GR" dirty="0"/>
          </a:p>
          <a:p>
            <a:r>
              <a:rPr lang="en-US" dirty="0">
                <a:hlinkClick r:id="rId2"/>
              </a:rPr>
              <a:t>http://ebooks.edu.gr/ebooks/v/html/8547/2286/Geografia_A-Gymnasiou_html-empl/matB3_1.html</a:t>
            </a:r>
            <a:r>
              <a:rPr lang="el-GR" dirty="0"/>
              <a:t> </a:t>
            </a:r>
          </a:p>
        </p:txBody>
      </p:sp>
      <p:sp>
        <p:nvSpPr>
          <p:cNvPr id="7" name="TextBox 6">
            <a:extLst>
              <a:ext uri="{FF2B5EF4-FFF2-40B4-BE49-F238E27FC236}">
                <a16:creationId xmlns:a16="http://schemas.microsoft.com/office/drawing/2014/main" id="{5F379125-7730-450D-9E92-66BD06516120}"/>
              </a:ext>
            </a:extLst>
          </p:cNvPr>
          <p:cNvSpPr txBox="1"/>
          <p:nvPr/>
        </p:nvSpPr>
        <p:spPr>
          <a:xfrm>
            <a:off x="638174" y="4573749"/>
            <a:ext cx="11068050" cy="923330"/>
          </a:xfrm>
          <a:prstGeom prst="rect">
            <a:avLst/>
          </a:prstGeom>
          <a:noFill/>
        </p:spPr>
        <p:txBody>
          <a:bodyPr wrap="square" rtlCol="0">
            <a:spAutoFit/>
          </a:bodyPr>
          <a:lstStyle/>
          <a:p>
            <a:pPr marL="285750" indent="-285750">
              <a:buFont typeface="Arial" panose="020B0604020202020204" pitchFamily="34" charset="0"/>
              <a:buChar char="•"/>
            </a:pPr>
            <a:r>
              <a:rPr lang="el-GR" dirty="0"/>
              <a:t>Βίντεο – Νερό πηγή ζωής</a:t>
            </a:r>
          </a:p>
          <a:p>
            <a:pPr marL="285750" indent="-285750">
              <a:buFont typeface="Arial" panose="020B0604020202020204" pitchFamily="34" charset="0"/>
              <a:buChar char="•"/>
            </a:pPr>
            <a:endParaRPr lang="el-GR" dirty="0"/>
          </a:p>
          <a:p>
            <a:r>
              <a:rPr lang="en-US" dirty="0">
                <a:hlinkClick r:id="rId3"/>
              </a:rPr>
              <a:t>http://photodentro.edu.gr/v/item/video/8522/263</a:t>
            </a:r>
            <a:r>
              <a:rPr lang="el-GR" dirty="0"/>
              <a:t> </a:t>
            </a:r>
          </a:p>
        </p:txBody>
      </p:sp>
      <p:sp>
        <p:nvSpPr>
          <p:cNvPr id="9" name="TextBox 8">
            <a:extLst>
              <a:ext uri="{FF2B5EF4-FFF2-40B4-BE49-F238E27FC236}">
                <a16:creationId xmlns:a16="http://schemas.microsoft.com/office/drawing/2014/main" id="{392BB654-032F-4084-857C-065D1F53BE59}"/>
              </a:ext>
            </a:extLst>
          </p:cNvPr>
          <p:cNvSpPr txBox="1"/>
          <p:nvPr/>
        </p:nvSpPr>
        <p:spPr>
          <a:xfrm>
            <a:off x="638174" y="2820274"/>
            <a:ext cx="11068050" cy="923330"/>
          </a:xfrm>
          <a:prstGeom prst="rect">
            <a:avLst/>
          </a:prstGeom>
          <a:noFill/>
        </p:spPr>
        <p:txBody>
          <a:bodyPr wrap="square" rtlCol="0">
            <a:spAutoFit/>
          </a:bodyPr>
          <a:lstStyle/>
          <a:p>
            <a:pPr marL="285750" indent="-285750">
              <a:buFont typeface="Arial" panose="020B0604020202020204" pitchFamily="34" charset="0"/>
              <a:buChar char="•"/>
            </a:pPr>
            <a:r>
              <a:rPr lang="el-GR" dirty="0"/>
              <a:t>Υδρολογικός κύκλος</a:t>
            </a:r>
          </a:p>
          <a:p>
            <a:pPr marL="285750" indent="-285750">
              <a:buFont typeface="Arial" panose="020B0604020202020204" pitchFamily="34" charset="0"/>
              <a:buChar char="•"/>
            </a:pPr>
            <a:endParaRPr lang="el-GR" dirty="0"/>
          </a:p>
          <a:p>
            <a:r>
              <a:rPr lang="en-US" dirty="0">
                <a:hlinkClick r:id="rId4"/>
              </a:rPr>
              <a:t>http://photodentro.edu.gr/v/item/ds/8521/10962</a:t>
            </a:r>
            <a:r>
              <a:rPr lang="el-GR" dirty="0"/>
              <a:t> </a:t>
            </a:r>
          </a:p>
        </p:txBody>
      </p:sp>
    </p:spTree>
    <p:extLst>
      <p:ext uri="{BB962C8B-B14F-4D97-AF65-F5344CB8AC3E}">
        <p14:creationId xmlns:p14="http://schemas.microsoft.com/office/powerpoint/2010/main" val="3182020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DEE3426-2711-435B-8FA9-A9E266832AAD}"/>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3" name="Content Placeholder 2">
            <a:extLst>
              <a:ext uri="{FF2B5EF4-FFF2-40B4-BE49-F238E27FC236}">
                <a16:creationId xmlns:a16="http://schemas.microsoft.com/office/drawing/2014/main" id="{BBAB1FE7-59B8-496B-9980-257085E8AB75}"/>
              </a:ext>
            </a:extLst>
          </p:cNvPr>
          <p:cNvSpPr>
            <a:spLocks noGrp="1"/>
          </p:cNvSpPr>
          <p:nvPr>
            <p:ph idx="4294967295"/>
          </p:nvPr>
        </p:nvSpPr>
        <p:spPr>
          <a:xfrm>
            <a:off x="485776" y="409576"/>
            <a:ext cx="11220450" cy="1889742"/>
          </a:xfrm>
        </p:spPr>
        <p:txBody>
          <a:bodyPr/>
          <a:lstStyle/>
          <a:p>
            <a:endParaRPr lang="el-GR" dirty="0"/>
          </a:p>
          <a:p>
            <a:endParaRPr lang="el-GR" dirty="0"/>
          </a:p>
          <a:p>
            <a:endParaRPr lang="el-GR" dirty="0"/>
          </a:p>
          <a:p>
            <a:endParaRPr lang="el-GR" dirty="0"/>
          </a:p>
          <a:p>
            <a:endParaRPr lang="el-GR" dirty="0"/>
          </a:p>
          <a:p>
            <a:endParaRPr lang="el-GR" dirty="0"/>
          </a:p>
        </p:txBody>
      </p:sp>
      <p:sp>
        <p:nvSpPr>
          <p:cNvPr id="2" name="TextBox 1">
            <a:extLst>
              <a:ext uri="{FF2B5EF4-FFF2-40B4-BE49-F238E27FC236}">
                <a16:creationId xmlns:a16="http://schemas.microsoft.com/office/drawing/2014/main" id="{5FC1EBBB-FDED-4FF4-A326-1D6C41F7BC6C}"/>
              </a:ext>
            </a:extLst>
          </p:cNvPr>
          <p:cNvSpPr txBox="1"/>
          <p:nvPr/>
        </p:nvSpPr>
        <p:spPr>
          <a:xfrm>
            <a:off x="1157529" y="355516"/>
            <a:ext cx="9957314" cy="1295868"/>
          </a:xfrm>
          <a:prstGeom prst="rect">
            <a:avLst/>
          </a:prstGeom>
          <a:noFill/>
        </p:spPr>
        <p:txBody>
          <a:bodyPr wrap="square" rtlCol="0">
            <a:spAutoFit/>
          </a:bodyPr>
          <a:lstStyle/>
          <a:p>
            <a:pPr>
              <a:lnSpc>
                <a:spcPct val="150000"/>
              </a:lnSpc>
            </a:pPr>
            <a:r>
              <a:rPr lang="el-GR" b="1" dirty="0"/>
              <a:t>Δροσιά:</a:t>
            </a:r>
            <a:endParaRPr lang="el-GR" dirty="0"/>
          </a:p>
          <a:p>
            <a:pPr>
              <a:lnSpc>
                <a:spcPct val="150000"/>
              </a:lnSpc>
            </a:pPr>
            <a:r>
              <a:rPr lang="el-GR" dirty="0"/>
              <a:t>Μικρές σταγόνες νερού που φαίνονται πάνω στα φύλλα και σε επιφάνειες νωρίς το πρωί μετά από ψυχρή νύχτα χωρίς άνεμο. Προέρχεται από υγροποίηση υδρατμών της ατμόσφαιρας.</a:t>
            </a:r>
          </a:p>
        </p:txBody>
      </p:sp>
      <p:sp>
        <p:nvSpPr>
          <p:cNvPr id="5" name="TextBox 4">
            <a:extLst>
              <a:ext uri="{FF2B5EF4-FFF2-40B4-BE49-F238E27FC236}">
                <a16:creationId xmlns:a16="http://schemas.microsoft.com/office/drawing/2014/main" id="{9A2A30E3-7ACB-4FD2-BF45-46B79DE4DF02}"/>
              </a:ext>
            </a:extLst>
          </p:cNvPr>
          <p:cNvSpPr txBox="1"/>
          <p:nvPr/>
        </p:nvSpPr>
        <p:spPr>
          <a:xfrm>
            <a:off x="1157529" y="1908119"/>
            <a:ext cx="9034036" cy="1295868"/>
          </a:xfrm>
          <a:prstGeom prst="rect">
            <a:avLst/>
          </a:prstGeom>
          <a:noFill/>
        </p:spPr>
        <p:txBody>
          <a:bodyPr wrap="square" rtlCol="0">
            <a:spAutoFit/>
          </a:bodyPr>
          <a:lstStyle/>
          <a:p>
            <a:pPr>
              <a:lnSpc>
                <a:spcPct val="150000"/>
              </a:lnSpc>
            </a:pPr>
            <a:r>
              <a:rPr lang="el-GR" b="1" dirty="0"/>
              <a:t>Χείμαρρος; </a:t>
            </a:r>
          </a:p>
          <a:p>
            <a:pPr>
              <a:lnSpc>
                <a:spcPct val="150000"/>
              </a:lnSpc>
            </a:pPr>
            <a:r>
              <a:rPr lang="el-GR" dirty="0"/>
              <a:t>Ξεροπόταμος που έχει περιοδικά νερό. Όχι συνεχόμενη ροή. Στεγνό κυρίως το καλοκαίρι, απότομη ροή μετά από έντονη βροχόπτωση.</a:t>
            </a:r>
          </a:p>
        </p:txBody>
      </p:sp>
      <p:sp>
        <p:nvSpPr>
          <p:cNvPr id="6" name="TextBox 5">
            <a:extLst>
              <a:ext uri="{FF2B5EF4-FFF2-40B4-BE49-F238E27FC236}">
                <a16:creationId xmlns:a16="http://schemas.microsoft.com/office/drawing/2014/main" id="{831B8D65-5576-42A4-AB40-EFC231A6424B}"/>
              </a:ext>
            </a:extLst>
          </p:cNvPr>
          <p:cNvSpPr txBox="1"/>
          <p:nvPr/>
        </p:nvSpPr>
        <p:spPr>
          <a:xfrm>
            <a:off x="1157529" y="3460722"/>
            <a:ext cx="9957314" cy="2542363"/>
          </a:xfrm>
          <a:prstGeom prst="rect">
            <a:avLst/>
          </a:prstGeom>
          <a:noFill/>
        </p:spPr>
        <p:txBody>
          <a:bodyPr wrap="square" rtlCol="0">
            <a:spAutoFit/>
          </a:bodyPr>
          <a:lstStyle/>
          <a:p>
            <a:pPr>
              <a:lnSpc>
                <a:spcPct val="150000"/>
              </a:lnSpc>
            </a:pPr>
            <a:r>
              <a:rPr lang="el-GR" b="1" dirty="0"/>
              <a:t>Κύκλος του νερού; </a:t>
            </a:r>
          </a:p>
          <a:p>
            <a:pPr>
              <a:lnSpc>
                <a:spcPct val="150000"/>
              </a:lnSpc>
            </a:pPr>
            <a:r>
              <a:rPr lang="el-GR" dirty="0"/>
              <a:t>Με τον κύκλο του νερού καταλαβαίνουμε ότι το νερό δεν χάνεται! Μπορεί να αλλάζει μορφές και θέσεις πάνω στη Γη, η ποσότητά του όμως παραμένει σταθερή. Ο κύκλος του νερού προκαλείται α) από τον Ήλιο που θερμαίνει και εξατμίζει το νερό και θερμαίνει άνισα τμήματα της Γης δημιουργώντας τους ανέμους και β) από τη βαρύτητα που προκαλεί πτώση ατμοσφαιρικών κατακρημνισμάτων και κίνηση – απορροή του νερού.</a:t>
            </a:r>
          </a:p>
        </p:txBody>
      </p:sp>
    </p:spTree>
    <p:extLst>
      <p:ext uri="{BB962C8B-B14F-4D97-AF65-F5344CB8AC3E}">
        <p14:creationId xmlns:p14="http://schemas.microsoft.com/office/powerpoint/2010/main" val="39366287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708</TotalTime>
  <Words>215</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Retrospect</vt:lpstr>
      <vt:lpstr>Το νερό στη φύση – Ο κύκλος του νερού</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ΕΠΑΝΑΛΗΠΤΙΚΟ ΜΑΘΗΜΑ ΓΕΩΓΡΑΦΙΚΕΣ ΣΥΝΤΕΤΑΓΜΕΝΕΣ - ΧΑΡΤΕΣ</dc:title>
  <dc:creator>5593</dc:creator>
  <cp:lastModifiedBy>5593</cp:lastModifiedBy>
  <cp:revision>32</cp:revision>
  <dcterms:created xsi:type="dcterms:W3CDTF">2020-11-07T15:12:06Z</dcterms:created>
  <dcterms:modified xsi:type="dcterms:W3CDTF">2021-01-31T14:57:09Z</dcterms:modified>
</cp:coreProperties>
</file>