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CC08757-416D-4806-A183-61C521D93F4D}" type="datetimeFigureOut">
              <a:rPr lang="el-GR" smtClean="0"/>
              <a:pPr/>
              <a:t>18/3/2025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478086C-2BFD-4655-95A8-E57290FD15E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08757-416D-4806-A183-61C521D93F4D}" type="datetimeFigureOut">
              <a:rPr lang="el-GR" smtClean="0"/>
              <a:pPr/>
              <a:t>18/3/2025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8086C-2BFD-4655-95A8-E57290FD15E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08757-416D-4806-A183-61C521D93F4D}" type="datetimeFigureOut">
              <a:rPr lang="el-GR" smtClean="0"/>
              <a:pPr/>
              <a:t>18/3/2025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8086C-2BFD-4655-95A8-E57290FD15E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CC08757-416D-4806-A183-61C521D93F4D}" type="datetimeFigureOut">
              <a:rPr lang="el-GR" smtClean="0"/>
              <a:pPr/>
              <a:t>18/3/2025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478086C-2BFD-4655-95A8-E57290FD15E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CC08757-416D-4806-A183-61C521D93F4D}" type="datetimeFigureOut">
              <a:rPr lang="el-GR" smtClean="0"/>
              <a:pPr/>
              <a:t>18/3/2025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478086C-2BFD-4655-95A8-E57290FD15E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08757-416D-4806-A183-61C521D93F4D}" type="datetimeFigureOut">
              <a:rPr lang="el-GR" smtClean="0"/>
              <a:pPr/>
              <a:t>18/3/2025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8086C-2BFD-4655-95A8-E57290FD15E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08757-416D-4806-A183-61C521D93F4D}" type="datetimeFigureOut">
              <a:rPr lang="el-GR" smtClean="0"/>
              <a:pPr/>
              <a:t>18/3/2025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8086C-2BFD-4655-95A8-E57290FD15E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CC08757-416D-4806-A183-61C521D93F4D}" type="datetimeFigureOut">
              <a:rPr lang="el-GR" smtClean="0"/>
              <a:pPr/>
              <a:t>18/3/2025</a:t>
            </a:fld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478086C-2BFD-4655-95A8-E57290FD15E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08757-416D-4806-A183-61C521D93F4D}" type="datetimeFigureOut">
              <a:rPr lang="el-GR" smtClean="0"/>
              <a:pPr/>
              <a:t>18/3/2025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8086C-2BFD-4655-95A8-E57290FD15E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CC08757-416D-4806-A183-61C521D93F4D}" type="datetimeFigureOut">
              <a:rPr lang="el-GR" smtClean="0"/>
              <a:pPr/>
              <a:t>18/3/2025</a:t>
            </a:fld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478086C-2BFD-4655-95A8-E57290FD15E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CC08757-416D-4806-A183-61C521D93F4D}" type="datetimeFigureOut">
              <a:rPr lang="el-GR" smtClean="0"/>
              <a:pPr/>
              <a:t>18/3/2025</a:t>
            </a:fld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478086C-2BFD-4655-95A8-E57290FD15E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CC08757-416D-4806-A183-61C521D93F4D}" type="datetimeFigureOut">
              <a:rPr lang="el-GR" smtClean="0"/>
              <a:pPr/>
              <a:t>18/3/2025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478086C-2BFD-4655-95A8-E57290FD15E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err="1" smtClean="0"/>
              <a:t>Δομεσ</a:t>
            </a:r>
            <a:r>
              <a:rPr lang="el-GR" dirty="0" smtClean="0"/>
              <a:t> </a:t>
            </a:r>
            <a:r>
              <a:rPr lang="el-GR" dirty="0" err="1" smtClean="0"/>
              <a:t>επαναληψησ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Για … από … μέχρι … </a:t>
            </a:r>
            <a:r>
              <a:rPr lang="el-GR" dirty="0" err="1" smtClean="0"/>
              <a:t>με_βήμα</a:t>
            </a:r>
            <a:r>
              <a:rPr lang="el-GR" dirty="0" smtClean="0"/>
              <a:t> …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Century Gothic" pitchFamily="34" charset="0"/>
              </a:rPr>
              <a:t>ΕΙΣΑΓΩΓΗ</a:t>
            </a:r>
            <a:endParaRPr lang="el-GR" dirty="0">
              <a:latin typeface="Century Gothic" pitchFamily="34" charset="0"/>
            </a:endParaRPr>
          </a:p>
        </p:txBody>
      </p:sp>
      <p:pic>
        <p:nvPicPr>
          <p:cNvPr id="7" name="6 - Θέση περιεχομένου" descr="shutterstock_772552429-scaled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411760" y="3212976"/>
            <a:ext cx="5688631" cy="3247256"/>
          </a:xfrm>
        </p:spPr>
      </p:pic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539552" y="1412776"/>
            <a:ext cx="7776864" cy="1800200"/>
          </a:xfrm>
        </p:spPr>
        <p:txBody>
          <a:bodyPr>
            <a:normAutofit fontScale="92500" lnSpcReduction="10000"/>
          </a:bodyPr>
          <a:lstStyle/>
          <a:p>
            <a:r>
              <a:rPr lang="el-GR" sz="1400" dirty="0" smtClean="0">
                <a:latin typeface="Century Gothic" pitchFamily="34" charset="0"/>
              </a:rPr>
              <a:t>Ο Γιώργος σκέφτεται να αγοράσει ένα ηλεκτρικό πατίνι για να πηγαινοέρχεται γρήγορα στο σχολείο. </a:t>
            </a:r>
            <a:endParaRPr lang="el-GR" sz="1400" dirty="0" smtClean="0">
              <a:latin typeface="Century Gothic" pitchFamily="34" charset="0"/>
            </a:endParaRPr>
          </a:p>
          <a:p>
            <a:r>
              <a:rPr lang="el-GR" sz="1400" dirty="0" smtClean="0">
                <a:latin typeface="Century Gothic" pitchFamily="34" charset="0"/>
              </a:rPr>
              <a:t>Αποφασίσει για το σκοπό αυτό να αποταμιεύει χρήματα από το χαρτζιλίκι που του δίνουν οι γονείς του. </a:t>
            </a:r>
            <a:endParaRPr lang="el-GR" sz="1400" dirty="0" smtClean="0">
              <a:latin typeface="Century Gothic" pitchFamily="34" charset="0"/>
            </a:endParaRPr>
          </a:p>
          <a:p>
            <a:r>
              <a:rPr lang="el-GR" sz="1400" dirty="0" smtClean="0">
                <a:latin typeface="Century Gothic" pitchFamily="34" charset="0"/>
              </a:rPr>
              <a:t>Κάτι δεν πάει καλά όμως. </a:t>
            </a:r>
            <a:r>
              <a:rPr lang="el-GR" sz="1400" dirty="0" smtClean="0">
                <a:latin typeface="Century Gothic" pitchFamily="34" charset="0"/>
              </a:rPr>
              <a:t>Που εξανεμίζεται το χαρτζιλίκι; Μήπως ξοδεύει πολλά για καφέδες; </a:t>
            </a:r>
            <a:endParaRPr lang="el-GR" sz="1400" dirty="0" smtClean="0">
              <a:latin typeface="Century Gothic" pitchFamily="34" charset="0"/>
            </a:endParaRPr>
          </a:p>
          <a:p>
            <a:r>
              <a:rPr lang="el-GR" sz="1400" dirty="0" smtClean="0">
                <a:latin typeface="Century Gothic" pitchFamily="34" charset="0"/>
              </a:rPr>
              <a:t>Για να απαντήσει αυτό το ερώτημα φτιάχνει πρόγραμμα σε Γλώσσα που να υπολογίζει το πόσα χρήματα δαπανά την εβδομάδα για καφέ.</a:t>
            </a:r>
            <a:r>
              <a:rPr lang="el-GR" sz="1400" dirty="0" smtClean="0">
                <a:latin typeface="Century Gothic" pitchFamily="34" charset="0"/>
              </a:rPr>
              <a:t/>
            </a:r>
            <a:br>
              <a:rPr lang="el-GR" sz="1400" dirty="0" smtClean="0">
                <a:latin typeface="Century Gothic" pitchFamily="34" charset="0"/>
              </a:rPr>
            </a:br>
            <a:endParaRPr lang="el-GR" sz="1400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latin typeface="Century Gothic" pitchFamily="34" charset="0"/>
              </a:rPr>
              <a:t>Ο </a:t>
            </a:r>
            <a:r>
              <a:rPr lang="el-GR" dirty="0" err="1" smtClean="0">
                <a:latin typeface="Century Gothic" pitchFamily="34" charset="0"/>
              </a:rPr>
              <a:t>αλγοριθμοσ</a:t>
            </a:r>
            <a:r>
              <a:rPr lang="el-GR" dirty="0" smtClean="0">
                <a:latin typeface="Century Gothic" pitchFamily="34" charset="0"/>
              </a:rPr>
              <a:t> : </a:t>
            </a:r>
            <a:r>
              <a:rPr lang="el-GR" dirty="0" err="1" smtClean="0">
                <a:latin typeface="Century Gothic" pitchFamily="34" charset="0"/>
              </a:rPr>
              <a:t>προσεξε</a:t>
            </a:r>
            <a:r>
              <a:rPr lang="el-GR" dirty="0" smtClean="0">
                <a:latin typeface="Century Gothic" pitchFamily="34" charset="0"/>
              </a:rPr>
              <a:t> τι </a:t>
            </a:r>
            <a:r>
              <a:rPr lang="el-GR" dirty="0" err="1" smtClean="0">
                <a:latin typeface="Century Gothic" pitchFamily="34" charset="0"/>
              </a:rPr>
              <a:t>ξοδευεισ</a:t>
            </a:r>
            <a:r>
              <a:rPr lang="el-GR" dirty="0" smtClean="0">
                <a:latin typeface="Century Gothic" pitchFamily="34" charset="0"/>
              </a:rPr>
              <a:t> </a:t>
            </a:r>
            <a:r>
              <a:rPr lang="el-GR" dirty="0" err="1" smtClean="0">
                <a:latin typeface="Century Gothic" pitchFamily="34" charset="0"/>
              </a:rPr>
              <a:t>καθε</a:t>
            </a:r>
            <a:r>
              <a:rPr lang="el-GR" dirty="0" smtClean="0">
                <a:latin typeface="Century Gothic" pitchFamily="34" charset="0"/>
              </a:rPr>
              <a:t> </a:t>
            </a:r>
            <a:r>
              <a:rPr lang="el-GR" dirty="0" err="1" smtClean="0">
                <a:latin typeface="Century Gothic" pitchFamily="34" charset="0"/>
              </a:rPr>
              <a:t>μερα</a:t>
            </a:r>
            <a:endParaRPr lang="el-GR" dirty="0">
              <a:latin typeface="Century Gothic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>
                <a:latin typeface="Century Gothic" pitchFamily="34" charset="0"/>
              </a:rPr>
              <a:t>Η ιδέα είναι εξαιρετικά απλή:</a:t>
            </a:r>
          </a:p>
          <a:p>
            <a:r>
              <a:rPr lang="el-GR" dirty="0" smtClean="0">
                <a:latin typeface="Century Gothic" pitchFamily="34" charset="0"/>
              </a:rPr>
              <a:t>Αρχικά δεν έχει ξοδέψει τίποτα.</a:t>
            </a:r>
          </a:p>
          <a:p>
            <a:r>
              <a:rPr lang="el-GR" dirty="0" smtClean="0">
                <a:latin typeface="Century Gothic" pitchFamily="34" charset="0"/>
              </a:rPr>
              <a:t>Κάθε μέρα ξοδεύει και ένα διαφορετικό ποσό.</a:t>
            </a:r>
          </a:p>
          <a:p>
            <a:r>
              <a:rPr lang="el-GR" dirty="0" smtClean="0">
                <a:latin typeface="Century Gothic" pitchFamily="34" charset="0"/>
              </a:rPr>
              <a:t>Αν αθροίσει τα ποσά που ξόδευε κάθε μέρα για μία εβδομάδα, θα δει που πάει το χρή</a:t>
            </a:r>
            <a:r>
              <a:rPr lang="el-GR" dirty="0" smtClean="0">
                <a:latin typeface="Century Gothic" pitchFamily="34" charset="0"/>
              </a:rPr>
              <a:t>μα</a:t>
            </a:r>
            <a:endParaRPr lang="el-GR" dirty="0">
              <a:latin typeface="Century Gothic" pitchFamily="34" charset="0"/>
            </a:endParaRP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052736"/>
            <a:ext cx="4478216" cy="5119464"/>
          </a:xfrm>
        </p:spPr>
        <p:txBody>
          <a:bodyPr>
            <a:normAutofit lnSpcReduction="10000"/>
          </a:bodyPr>
          <a:lstStyle/>
          <a:p>
            <a:r>
              <a:rPr lang="el-GR" sz="1400" dirty="0" err="1" smtClean="0"/>
              <a:t>Έχω_ξοδέψει</a:t>
            </a:r>
            <a:r>
              <a:rPr lang="el-GR" sz="1400" dirty="0" smtClean="0"/>
              <a:t> </a:t>
            </a:r>
            <a:r>
              <a:rPr lang="el-GR" sz="1400" dirty="0" smtClean="0">
                <a:sym typeface="Wingdings" pitchFamily="2" charset="2"/>
              </a:rPr>
              <a:t>0</a:t>
            </a:r>
          </a:p>
          <a:p>
            <a:r>
              <a:rPr lang="el-GR" sz="1400" dirty="0" err="1" smtClean="0">
                <a:sym typeface="Wingdings" pitchFamily="2" charset="2"/>
              </a:rPr>
              <a:t>Γράψε΄Πόσα</a:t>
            </a:r>
            <a:r>
              <a:rPr lang="el-GR" sz="1400" dirty="0" smtClean="0">
                <a:sym typeface="Wingdings" pitchFamily="2" charset="2"/>
              </a:rPr>
              <a:t> έδωσες αυτή τη μέρα για καφέ;</a:t>
            </a:r>
          </a:p>
          <a:p>
            <a:r>
              <a:rPr lang="el-GR" sz="1400" dirty="0" smtClean="0">
                <a:sym typeface="Wingdings" pitchFamily="2" charset="2"/>
              </a:rPr>
              <a:t>Διάβασε ποσό</a:t>
            </a:r>
          </a:p>
          <a:p>
            <a:r>
              <a:rPr lang="el-GR" sz="1400" dirty="0" err="1" smtClean="0">
                <a:sym typeface="Wingdings" pitchFamily="2" charset="2"/>
              </a:rPr>
              <a:t>Έχω_ξοδέψει</a:t>
            </a:r>
            <a:r>
              <a:rPr lang="el-GR" sz="1400" dirty="0" smtClean="0">
                <a:sym typeface="Wingdings" pitchFamily="2" charset="2"/>
              </a:rPr>
              <a:t>  </a:t>
            </a:r>
            <a:r>
              <a:rPr lang="el-GR" sz="1400" dirty="0" err="1" smtClean="0">
                <a:sym typeface="Wingdings" pitchFamily="2" charset="2"/>
              </a:rPr>
              <a:t>Έχω_ξοδέψει</a:t>
            </a:r>
            <a:r>
              <a:rPr lang="el-GR" sz="1400" dirty="0" smtClean="0">
                <a:sym typeface="Wingdings" pitchFamily="2" charset="2"/>
              </a:rPr>
              <a:t> + ποσό</a:t>
            </a:r>
          </a:p>
          <a:p>
            <a:r>
              <a:rPr lang="el-GR" sz="1400" dirty="0" err="1" smtClean="0">
                <a:sym typeface="Wingdings" pitchFamily="2" charset="2"/>
              </a:rPr>
              <a:t>Γράψε΄Πόσα</a:t>
            </a:r>
            <a:r>
              <a:rPr lang="el-GR" sz="1400" dirty="0" smtClean="0">
                <a:sym typeface="Wingdings" pitchFamily="2" charset="2"/>
              </a:rPr>
              <a:t> έδωσες αυτή τη μέρα για καφέ;</a:t>
            </a:r>
          </a:p>
          <a:p>
            <a:r>
              <a:rPr lang="el-GR" sz="1400" dirty="0" smtClean="0">
                <a:sym typeface="Wingdings" pitchFamily="2" charset="2"/>
              </a:rPr>
              <a:t>Διάβασε ποσό</a:t>
            </a:r>
          </a:p>
          <a:p>
            <a:r>
              <a:rPr lang="el-GR" sz="1400" dirty="0" err="1" smtClean="0">
                <a:sym typeface="Wingdings" pitchFamily="2" charset="2"/>
              </a:rPr>
              <a:t>Έχω_ξοδέψει</a:t>
            </a:r>
            <a:r>
              <a:rPr lang="el-GR" sz="1400" dirty="0" smtClean="0">
                <a:sym typeface="Wingdings" pitchFamily="2" charset="2"/>
              </a:rPr>
              <a:t>  </a:t>
            </a:r>
            <a:r>
              <a:rPr lang="el-GR" sz="1400" dirty="0" err="1" smtClean="0">
                <a:sym typeface="Wingdings" pitchFamily="2" charset="2"/>
              </a:rPr>
              <a:t>Έχω_ξοδέψει</a:t>
            </a:r>
            <a:r>
              <a:rPr lang="el-GR" sz="1400" dirty="0" smtClean="0">
                <a:sym typeface="Wingdings" pitchFamily="2" charset="2"/>
              </a:rPr>
              <a:t> + ποσό</a:t>
            </a:r>
          </a:p>
          <a:p>
            <a:r>
              <a:rPr lang="el-GR" sz="1400" dirty="0" err="1" smtClean="0">
                <a:sym typeface="Wingdings" pitchFamily="2" charset="2"/>
              </a:rPr>
              <a:t>Γράψε΄Πόσα</a:t>
            </a:r>
            <a:r>
              <a:rPr lang="el-GR" sz="1400" dirty="0" smtClean="0">
                <a:sym typeface="Wingdings" pitchFamily="2" charset="2"/>
              </a:rPr>
              <a:t> έδωσες αυτή τη μέρα για καφέ;</a:t>
            </a:r>
          </a:p>
          <a:p>
            <a:r>
              <a:rPr lang="el-GR" sz="1400" dirty="0" smtClean="0">
                <a:sym typeface="Wingdings" pitchFamily="2" charset="2"/>
              </a:rPr>
              <a:t>Διάβασε ποσό</a:t>
            </a:r>
          </a:p>
          <a:p>
            <a:r>
              <a:rPr lang="el-GR" sz="1400" dirty="0" err="1" smtClean="0">
                <a:sym typeface="Wingdings" pitchFamily="2" charset="2"/>
              </a:rPr>
              <a:t>Έχω_ξοδέψει</a:t>
            </a:r>
            <a:r>
              <a:rPr lang="el-GR" sz="1400" dirty="0" smtClean="0">
                <a:sym typeface="Wingdings" pitchFamily="2" charset="2"/>
              </a:rPr>
              <a:t>  </a:t>
            </a:r>
            <a:r>
              <a:rPr lang="el-GR" sz="1400" dirty="0" err="1" smtClean="0">
                <a:sym typeface="Wingdings" pitchFamily="2" charset="2"/>
              </a:rPr>
              <a:t>Έχω_ξοδέψει</a:t>
            </a:r>
            <a:r>
              <a:rPr lang="el-GR" sz="1400" dirty="0" smtClean="0">
                <a:sym typeface="Wingdings" pitchFamily="2" charset="2"/>
              </a:rPr>
              <a:t> + ποσό</a:t>
            </a:r>
          </a:p>
          <a:p>
            <a:r>
              <a:rPr lang="el-GR" sz="1400" dirty="0" err="1" smtClean="0">
                <a:sym typeface="Wingdings" pitchFamily="2" charset="2"/>
              </a:rPr>
              <a:t>Γράψε΄Πόσα</a:t>
            </a:r>
            <a:r>
              <a:rPr lang="el-GR" sz="1400" dirty="0" smtClean="0">
                <a:sym typeface="Wingdings" pitchFamily="2" charset="2"/>
              </a:rPr>
              <a:t> έδωσες αυτή τη μέρα για καφέ;</a:t>
            </a:r>
          </a:p>
          <a:p>
            <a:r>
              <a:rPr lang="el-GR" sz="1400" dirty="0" smtClean="0">
                <a:sym typeface="Wingdings" pitchFamily="2" charset="2"/>
              </a:rPr>
              <a:t>Διάβασε ποσό</a:t>
            </a:r>
          </a:p>
          <a:p>
            <a:r>
              <a:rPr lang="el-GR" sz="1400" dirty="0" err="1" smtClean="0">
                <a:sym typeface="Wingdings" pitchFamily="2" charset="2"/>
              </a:rPr>
              <a:t>Έχω_ξοδέψει</a:t>
            </a:r>
            <a:r>
              <a:rPr lang="el-GR" sz="1400" dirty="0" smtClean="0">
                <a:sym typeface="Wingdings" pitchFamily="2" charset="2"/>
              </a:rPr>
              <a:t>  </a:t>
            </a:r>
            <a:r>
              <a:rPr lang="el-GR" sz="1400" dirty="0" err="1" smtClean="0">
                <a:sym typeface="Wingdings" pitchFamily="2" charset="2"/>
              </a:rPr>
              <a:t>Έχω_ξοδέψει</a:t>
            </a:r>
            <a:r>
              <a:rPr lang="el-GR" sz="1400" dirty="0" smtClean="0">
                <a:sym typeface="Wingdings" pitchFamily="2" charset="2"/>
              </a:rPr>
              <a:t> + ποσό</a:t>
            </a:r>
          </a:p>
          <a:p>
            <a:r>
              <a:rPr lang="el-GR" sz="1400" dirty="0" err="1" smtClean="0">
                <a:sym typeface="Wingdings" pitchFamily="2" charset="2"/>
              </a:rPr>
              <a:t>Γράψε΄Πόσα</a:t>
            </a:r>
            <a:r>
              <a:rPr lang="el-GR" sz="1400" dirty="0" smtClean="0">
                <a:sym typeface="Wingdings" pitchFamily="2" charset="2"/>
              </a:rPr>
              <a:t> έδωσες αυτή τη μέρα για καφέ;</a:t>
            </a:r>
          </a:p>
          <a:p>
            <a:r>
              <a:rPr lang="el-GR" sz="1400" dirty="0" smtClean="0">
                <a:sym typeface="Wingdings" pitchFamily="2" charset="2"/>
              </a:rPr>
              <a:t>Διάβασε ποσό</a:t>
            </a:r>
          </a:p>
          <a:p>
            <a:r>
              <a:rPr lang="el-GR" sz="1400" dirty="0" err="1" smtClean="0">
                <a:sym typeface="Wingdings" pitchFamily="2" charset="2"/>
              </a:rPr>
              <a:t>Έχω_ξοδέψει</a:t>
            </a:r>
            <a:r>
              <a:rPr lang="el-GR" sz="1400" dirty="0" smtClean="0">
                <a:sym typeface="Wingdings" pitchFamily="2" charset="2"/>
              </a:rPr>
              <a:t>  </a:t>
            </a:r>
            <a:r>
              <a:rPr lang="el-GR" sz="1400" dirty="0" err="1" smtClean="0">
                <a:sym typeface="Wingdings" pitchFamily="2" charset="2"/>
              </a:rPr>
              <a:t>Έχω_ξοδέψει</a:t>
            </a:r>
            <a:r>
              <a:rPr lang="el-GR" sz="1400" dirty="0" smtClean="0">
                <a:sym typeface="Wingdings" pitchFamily="2" charset="2"/>
              </a:rPr>
              <a:t> + ποσό</a:t>
            </a:r>
          </a:p>
          <a:p>
            <a:endParaRPr lang="el-GR" sz="1400" dirty="0" smtClean="0">
              <a:sym typeface="Wingdings" pitchFamily="2" charset="2"/>
            </a:endParaRPr>
          </a:p>
          <a:p>
            <a:endParaRPr lang="el-GR" sz="1400" dirty="0"/>
          </a:p>
        </p:txBody>
      </p:sp>
      <p:grpSp>
        <p:nvGrpSpPr>
          <p:cNvPr id="17" name="16 - Ομάδα"/>
          <p:cNvGrpSpPr/>
          <p:nvPr/>
        </p:nvGrpSpPr>
        <p:grpSpPr>
          <a:xfrm>
            <a:off x="8172400" y="1268760"/>
            <a:ext cx="864096" cy="576064"/>
            <a:chOff x="8172400" y="1268760"/>
            <a:chExt cx="864096" cy="576064"/>
          </a:xfrm>
        </p:grpSpPr>
        <p:sp>
          <p:nvSpPr>
            <p:cNvPr id="7" name="6 - Δεξιό άγκιστρο"/>
            <p:cNvSpPr/>
            <p:nvPr/>
          </p:nvSpPr>
          <p:spPr>
            <a:xfrm>
              <a:off x="8172400" y="1268760"/>
              <a:ext cx="72008" cy="576064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8" name="7 - TextBox"/>
            <p:cNvSpPr txBox="1"/>
            <p:nvPr/>
          </p:nvSpPr>
          <p:spPr>
            <a:xfrm>
              <a:off x="8244408" y="1340768"/>
              <a:ext cx="79208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000" dirty="0" smtClean="0"/>
                <a:t>Δευτέρα</a:t>
              </a:r>
              <a:endParaRPr lang="el-GR" sz="1000" dirty="0"/>
            </a:p>
          </p:txBody>
        </p:sp>
      </p:grpSp>
      <p:grpSp>
        <p:nvGrpSpPr>
          <p:cNvPr id="18" name="17 - Ομάδα"/>
          <p:cNvGrpSpPr/>
          <p:nvPr/>
        </p:nvGrpSpPr>
        <p:grpSpPr>
          <a:xfrm>
            <a:off x="8100392" y="2204864"/>
            <a:ext cx="936104" cy="576064"/>
            <a:chOff x="8100392" y="2204864"/>
            <a:chExt cx="936104" cy="576064"/>
          </a:xfrm>
        </p:grpSpPr>
        <p:sp>
          <p:nvSpPr>
            <p:cNvPr id="9" name="8 - Δεξιό άγκιστρο"/>
            <p:cNvSpPr/>
            <p:nvPr/>
          </p:nvSpPr>
          <p:spPr>
            <a:xfrm>
              <a:off x="8100392" y="2204864"/>
              <a:ext cx="207640" cy="576064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0" name="9 - TextBox"/>
            <p:cNvSpPr txBox="1"/>
            <p:nvPr/>
          </p:nvSpPr>
          <p:spPr>
            <a:xfrm>
              <a:off x="8244408" y="2348880"/>
              <a:ext cx="79208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000" dirty="0" smtClean="0"/>
                <a:t>Τρίτη</a:t>
              </a:r>
              <a:endParaRPr lang="el-GR" sz="1000" dirty="0"/>
            </a:p>
          </p:txBody>
        </p:sp>
      </p:grpSp>
      <p:grpSp>
        <p:nvGrpSpPr>
          <p:cNvPr id="19" name="18 - Ομάδα"/>
          <p:cNvGrpSpPr/>
          <p:nvPr/>
        </p:nvGrpSpPr>
        <p:grpSpPr>
          <a:xfrm>
            <a:off x="8028384" y="3068960"/>
            <a:ext cx="1008112" cy="576064"/>
            <a:chOff x="8028384" y="3068960"/>
            <a:chExt cx="1008112" cy="576064"/>
          </a:xfrm>
        </p:grpSpPr>
        <p:sp>
          <p:nvSpPr>
            <p:cNvPr id="11" name="10 - Δεξιό άγκιστρο"/>
            <p:cNvSpPr/>
            <p:nvPr/>
          </p:nvSpPr>
          <p:spPr>
            <a:xfrm>
              <a:off x="8028384" y="3068960"/>
              <a:ext cx="207640" cy="576064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2" name="11 - TextBox"/>
            <p:cNvSpPr txBox="1"/>
            <p:nvPr/>
          </p:nvSpPr>
          <p:spPr>
            <a:xfrm>
              <a:off x="8244408" y="3212976"/>
              <a:ext cx="79208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000" dirty="0" smtClean="0"/>
                <a:t>Τετάρτη</a:t>
              </a:r>
              <a:endParaRPr lang="el-GR" sz="1000" dirty="0"/>
            </a:p>
          </p:txBody>
        </p:sp>
      </p:grpSp>
      <p:grpSp>
        <p:nvGrpSpPr>
          <p:cNvPr id="20" name="19 - Ομάδα"/>
          <p:cNvGrpSpPr/>
          <p:nvPr/>
        </p:nvGrpSpPr>
        <p:grpSpPr>
          <a:xfrm>
            <a:off x="8028384" y="3933056"/>
            <a:ext cx="1008112" cy="576064"/>
            <a:chOff x="8028384" y="3933056"/>
            <a:chExt cx="1008112" cy="576064"/>
          </a:xfrm>
        </p:grpSpPr>
        <p:sp>
          <p:nvSpPr>
            <p:cNvPr id="13" name="12 - Δεξιό άγκιστρο"/>
            <p:cNvSpPr/>
            <p:nvPr/>
          </p:nvSpPr>
          <p:spPr>
            <a:xfrm>
              <a:off x="8028384" y="3933056"/>
              <a:ext cx="207640" cy="576064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4" name="13 - TextBox"/>
            <p:cNvSpPr txBox="1"/>
            <p:nvPr/>
          </p:nvSpPr>
          <p:spPr>
            <a:xfrm>
              <a:off x="8244408" y="4077072"/>
              <a:ext cx="79208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000" dirty="0" smtClean="0"/>
                <a:t>Πέμπτη</a:t>
              </a:r>
              <a:endParaRPr lang="el-GR" sz="1000" dirty="0"/>
            </a:p>
          </p:txBody>
        </p:sp>
      </p:grpSp>
      <p:grpSp>
        <p:nvGrpSpPr>
          <p:cNvPr id="21" name="20 - Ομάδα"/>
          <p:cNvGrpSpPr/>
          <p:nvPr/>
        </p:nvGrpSpPr>
        <p:grpSpPr>
          <a:xfrm>
            <a:off x="8028384" y="4797152"/>
            <a:ext cx="1115616" cy="576064"/>
            <a:chOff x="8028384" y="4797152"/>
            <a:chExt cx="1115616" cy="576064"/>
          </a:xfrm>
        </p:grpSpPr>
        <p:sp>
          <p:nvSpPr>
            <p:cNvPr id="15" name="14 - Δεξιό άγκιστρο"/>
            <p:cNvSpPr/>
            <p:nvPr/>
          </p:nvSpPr>
          <p:spPr>
            <a:xfrm>
              <a:off x="8028384" y="4797152"/>
              <a:ext cx="207640" cy="576064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6" name="15 - TextBox"/>
            <p:cNvSpPr txBox="1"/>
            <p:nvPr/>
          </p:nvSpPr>
          <p:spPr>
            <a:xfrm>
              <a:off x="8244408" y="4941168"/>
              <a:ext cx="89959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000" dirty="0" smtClean="0"/>
                <a:t>Παρασκευή</a:t>
              </a:r>
              <a:endParaRPr lang="el-GR" sz="1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err="1" smtClean="0">
                <a:latin typeface="Century Gothic" pitchFamily="34" charset="0"/>
              </a:rPr>
              <a:t>Καλη</a:t>
            </a:r>
            <a:r>
              <a:rPr lang="el-GR" dirty="0" smtClean="0">
                <a:latin typeface="Century Gothic" pitchFamily="34" charset="0"/>
              </a:rPr>
              <a:t> </a:t>
            </a:r>
            <a:r>
              <a:rPr lang="el-GR" dirty="0" err="1" smtClean="0">
                <a:latin typeface="Century Gothic" pitchFamily="34" charset="0"/>
              </a:rPr>
              <a:t>λυση</a:t>
            </a:r>
            <a:r>
              <a:rPr lang="el-GR" dirty="0" smtClean="0">
                <a:latin typeface="Century Gothic" pitchFamily="34" charset="0"/>
              </a:rPr>
              <a:t> για </a:t>
            </a:r>
            <a:r>
              <a:rPr lang="el-GR" dirty="0" err="1" smtClean="0">
                <a:latin typeface="Century Gothic" pitchFamily="34" charset="0"/>
              </a:rPr>
              <a:t>μικρεσ</a:t>
            </a:r>
            <a:r>
              <a:rPr lang="el-GR" dirty="0" smtClean="0">
                <a:latin typeface="Century Gothic" pitchFamily="34" charset="0"/>
              </a:rPr>
              <a:t> </a:t>
            </a:r>
            <a:r>
              <a:rPr lang="el-GR" dirty="0" err="1" smtClean="0">
                <a:latin typeface="Century Gothic" pitchFamily="34" charset="0"/>
              </a:rPr>
              <a:t>διαστασεισ</a:t>
            </a:r>
            <a:endParaRPr lang="el-GR" dirty="0">
              <a:latin typeface="Century Gothic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19256" cy="4572000"/>
          </a:xfrm>
        </p:spPr>
        <p:txBody>
          <a:bodyPr>
            <a:normAutofit/>
          </a:bodyPr>
          <a:lstStyle/>
          <a:p>
            <a:r>
              <a:rPr lang="el-GR" sz="2200" dirty="0" smtClean="0">
                <a:latin typeface="Century Gothic" pitchFamily="34" charset="0"/>
              </a:rPr>
              <a:t>Τα πράγματα φαίνεται να είναι αρκετά απλά αν θέλει να υπολογίσει τα έξοδα μιας εβδομάδας (</a:t>
            </a:r>
            <a:r>
              <a:rPr lang="el-GR" sz="2200" dirty="0" smtClean="0">
                <a:latin typeface="Century Gothic" pitchFamily="34" charset="0"/>
              </a:rPr>
              <a:t>7 </a:t>
            </a:r>
            <a:r>
              <a:rPr lang="el-GR" sz="2200" dirty="0" smtClean="0">
                <a:latin typeface="Century Gothic" pitchFamily="34" charset="0"/>
              </a:rPr>
              <a:t>ημέρες)</a:t>
            </a:r>
          </a:p>
          <a:p>
            <a:r>
              <a:rPr lang="el-GR" sz="2200" dirty="0" smtClean="0">
                <a:latin typeface="Century Gothic" pitchFamily="34" charset="0"/>
              </a:rPr>
              <a:t>Πόσο εύκολο είναι με τον αλγόριθμο που έφτιαξε να υπολογίσει το συνολικό κόστος για 6 μήνες, ή για 1 χρόνο;</a:t>
            </a:r>
          </a:p>
          <a:p>
            <a:r>
              <a:rPr lang="el-GR" sz="2200" dirty="0" smtClean="0">
                <a:latin typeface="Century Gothic" pitchFamily="34" charset="0"/>
              </a:rPr>
              <a:t>Ψάχνοντας ο Γιώργος για μια πιο έξυπνη λύση στο </a:t>
            </a:r>
            <a:r>
              <a:rPr lang="en-US" sz="2200" dirty="0" err="1" smtClean="0">
                <a:latin typeface="Century Gothic" pitchFamily="34" charset="0"/>
              </a:rPr>
              <a:t>google</a:t>
            </a:r>
            <a:r>
              <a:rPr lang="en-US" sz="2200" dirty="0" smtClean="0">
                <a:latin typeface="Century Gothic" pitchFamily="34" charset="0"/>
              </a:rPr>
              <a:t> </a:t>
            </a:r>
            <a:r>
              <a:rPr lang="el-GR" sz="2200" dirty="0" smtClean="0">
                <a:latin typeface="Century Gothic" pitchFamily="34" charset="0"/>
              </a:rPr>
              <a:t>και το </a:t>
            </a:r>
            <a:r>
              <a:rPr lang="en-US" sz="2200" dirty="0" err="1" smtClean="0">
                <a:latin typeface="Century Gothic" pitchFamily="34" charset="0"/>
              </a:rPr>
              <a:t>chatgpt</a:t>
            </a:r>
            <a:r>
              <a:rPr lang="en-US" sz="2200" dirty="0" smtClean="0">
                <a:latin typeface="Century Gothic" pitchFamily="34" charset="0"/>
              </a:rPr>
              <a:t> </a:t>
            </a:r>
            <a:r>
              <a:rPr lang="el-GR" sz="2200" dirty="0" smtClean="0">
                <a:latin typeface="Century Gothic" pitchFamily="34" charset="0"/>
              </a:rPr>
              <a:t>ανακάλυψε το εργαλείο </a:t>
            </a:r>
            <a:br>
              <a:rPr lang="el-GR" sz="2200" dirty="0" smtClean="0">
                <a:latin typeface="Century Gothic" pitchFamily="34" charset="0"/>
              </a:rPr>
            </a:br>
            <a:r>
              <a:rPr lang="el-GR" sz="2200" b="1" dirty="0" smtClean="0">
                <a:latin typeface="Century Gothic" pitchFamily="34" charset="0"/>
              </a:rPr>
              <a:t>Για</a:t>
            </a:r>
            <a:r>
              <a:rPr lang="el-GR" sz="2200" dirty="0" smtClean="0">
                <a:latin typeface="Century Gothic" pitchFamily="34" charset="0"/>
              </a:rPr>
              <a:t> </a:t>
            </a:r>
            <a:r>
              <a:rPr lang="en-US" sz="2200" dirty="0" err="1" smtClean="0">
                <a:latin typeface="Century Gothic" pitchFamily="34" charset="0"/>
              </a:rPr>
              <a:t>i</a:t>
            </a:r>
            <a:r>
              <a:rPr lang="en-US" sz="2200" dirty="0" smtClean="0">
                <a:latin typeface="Century Gothic" pitchFamily="34" charset="0"/>
              </a:rPr>
              <a:t> </a:t>
            </a:r>
            <a:r>
              <a:rPr lang="el-GR" sz="2200" b="1" dirty="0" smtClean="0">
                <a:latin typeface="Century Gothic" pitchFamily="34" charset="0"/>
              </a:rPr>
              <a:t>από</a:t>
            </a:r>
            <a:r>
              <a:rPr lang="el-GR" sz="2200" dirty="0" smtClean="0">
                <a:latin typeface="Century Gothic" pitchFamily="34" charset="0"/>
              </a:rPr>
              <a:t> </a:t>
            </a:r>
            <a:r>
              <a:rPr lang="el-GR" sz="2200" i="1" dirty="0" err="1" smtClean="0">
                <a:latin typeface="Century Gothic" pitchFamily="34" charset="0"/>
              </a:rPr>
              <a:t>αρχική_τιμή</a:t>
            </a:r>
            <a:r>
              <a:rPr lang="el-GR" sz="2200" dirty="0" smtClean="0">
                <a:latin typeface="Century Gothic" pitchFamily="34" charset="0"/>
              </a:rPr>
              <a:t> </a:t>
            </a:r>
            <a:r>
              <a:rPr lang="el-GR" sz="2200" b="1" dirty="0" smtClean="0">
                <a:latin typeface="Century Gothic" pitchFamily="34" charset="0"/>
              </a:rPr>
              <a:t>μέχρι</a:t>
            </a:r>
            <a:r>
              <a:rPr lang="el-GR" sz="2200" dirty="0" smtClean="0">
                <a:latin typeface="Century Gothic" pitchFamily="34" charset="0"/>
              </a:rPr>
              <a:t> </a:t>
            </a:r>
            <a:r>
              <a:rPr lang="el-GR" sz="2200" i="1" dirty="0" err="1" smtClean="0">
                <a:latin typeface="Century Gothic" pitchFamily="34" charset="0"/>
              </a:rPr>
              <a:t>τελική_τιμή</a:t>
            </a:r>
            <a:r>
              <a:rPr lang="el-GR" sz="2200" dirty="0" smtClean="0">
                <a:latin typeface="Century Gothic" pitchFamily="34" charset="0"/>
              </a:rPr>
              <a:t> </a:t>
            </a:r>
            <a:r>
              <a:rPr lang="el-GR" sz="2200" b="1" dirty="0" err="1" smtClean="0">
                <a:latin typeface="Century Gothic" pitchFamily="34" charset="0"/>
              </a:rPr>
              <a:t>με_βήμα</a:t>
            </a:r>
            <a:r>
              <a:rPr lang="el-GR" sz="2200" b="1" dirty="0" smtClean="0">
                <a:latin typeface="Century Gothic" pitchFamily="34" charset="0"/>
              </a:rPr>
              <a:t> </a:t>
            </a:r>
            <a:r>
              <a:rPr lang="el-GR" sz="2200" i="1" dirty="0" smtClean="0">
                <a:latin typeface="Century Gothic" pitchFamily="34" charset="0"/>
              </a:rPr>
              <a:t>βήμα</a:t>
            </a:r>
            <a:br>
              <a:rPr lang="el-GR" sz="2200" i="1" dirty="0" smtClean="0">
                <a:latin typeface="Century Gothic" pitchFamily="34" charset="0"/>
              </a:rPr>
            </a:br>
            <a:r>
              <a:rPr lang="el-GR" sz="2200" i="1" dirty="0" smtClean="0">
                <a:latin typeface="Century Gothic" pitchFamily="34" charset="0"/>
              </a:rPr>
              <a:t>                 Εντολές</a:t>
            </a:r>
            <a:br>
              <a:rPr lang="el-GR" sz="2200" i="1" dirty="0" smtClean="0">
                <a:latin typeface="Century Gothic" pitchFamily="34" charset="0"/>
              </a:rPr>
            </a:br>
            <a:r>
              <a:rPr lang="el-GR" sz="2200" i="1" dirty="0" smtClean="0">
                <a:latin typeface="Century Gothic" pitchFamily="34" charset="0"/>
              </a:rPr>
              <a:t>	</a:t>
            </a:r>
            <a:r>
              <a:rPr lang="el-GR" sz="2200" b="1" i="1" dirty="0" err="1" smtClean="0">
                <a:latin typeface="Century Gothic" pitchFamily="34" charset="0"/>
              </a:rPr>
              <a:t>Τέλος_Επανάληψης</a:t>
            </a:r>
            <a:endParaRPr lang="el-GR" sz="2200" dirty="0" smtClean="0">
              <a:latin typeface="Century Gothic" pitchFamily="34" charset="0"/>
            </a:endParaRPr>
          </a:p>
          <a:p>
            <a:r>
              <a:rPr lang="el-GR" sz="2200" dirty="0" smtClean="0">
                <a:latin typeface="Century Gothic" pitchFamily="34" charset="0"/>
              </a:rPr>
              <a:t>όπου </a:t>
            </a:r>
            <a:r>
              <a:rPr lang="en-US" sz="2200" dirty="0" err="1" smtClean="0">
                <a:latin typeface="Century Gothic" pitchFamily="34" charset="0"/>
              </a:rPr>
              <a:t>i</a:t>
            </a:r>
            <a:r>
              <a:rPr lang="en-US" sz="2200" dirty="0" smtClean="0">
                <a:latin typeface="Century Gothic" pitchFamily="34" charset="0"/>
              </a:rPr>
              <a:t> </a:t>
            </a:r>
            <a:r>
              <a:rPr lang="el-GR" sz="2200" dirty="0" smtClean="0">
                <a:latin typeface="Century Gothic" pitchFamily="34" charset="0"/>
              </a:rPr>
              <a:t>είναι μια μεταβλητή μετρητής και </a:t>
            </a:r>
            <a:r>
              <a:rPr lang="el-GR" sz="2200" i="1" dirty="0" smtClean="0">
                <a:latin typeface="Century Gothic" pitchFamily="34" charset="0"/>
              </a:rPr>
              <a:t>βήμα</a:t>
            </a:r>
            <a:r>
              <a:rPr lang="el-GR" sz="2200" b="1" i="1" dirty="0" smtClean="0">
                <a:latin typeface="Century Gothic" pitchFamily="34" charset="0"/>
              </a:rPr>
              <a:t> </a:t>
            </a:r>
            <a:r>
              <a:rPr lang="el-GR" sz="2200" dirty="0" smtClean="0">
                <a:latin typeface="Century Gothic" pitchFamily="34" charset="0"/>
              </a:rPr>
              <a:t>ο αριθμός που μας δείχνει πόσο αυξάνει αυτός ο μετρητής.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err="1" smtClean="0">
                <a:latin typeface="Century Gothic" pitchFamily="34" charset="0"/>
              </a:rPr>
              <a:t>Μαθαινοντασ</a:t>
            </a:r>
            <a:r>
              <a:rPr lang="el-GR" dirty="0" smtClean="0">
                <a:latin typeface="Century Gothic" pitchFamily="34" charset="0"/>
              </a:rPr>
              <a:t> τη για</a:t>
            </a:r>
            <a:endParaRPr lang="el-GR" dirty="0">
              <a:latin typeface="Century Gothic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355976" y="980728"/>
            <a:ext cx="4392488" cy="49685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1400" dirty="0" err="1" smtClean="0">
                <a:latin typeface="Century Gothic" pitchFamily="34" charset="0"/>
              </a:rPr>
              <a:t>Έχω_ξοδέψει</a:t>
            </a:r>
            <a:r>
              <a:rPr lang="el-GR" sz="1400" dirty="0" smtClean="0">
                <a:latin typeface="Century Gothic" pitchFamily="34" charset="0"/>
              </a:rPr>
              <a:t> </a:t>
            </a:r>
            <a:r>
              <a:rPr lang="el-GR" sz="1400" dirty="0" smtClean="0">
                <a:latin typeface="Century Gothic" pitchFamily="34" charset="0"/>
                <a:sym typeface="Wingdings" pitchFamily="2" charset="2"/>
              </a:rPr>
              <a:t>0</a:t>
            </a:r>
          </a:p>
          <a:p>
            <a:pPr>
              <a:buNone/>
            </a:pPr>
            <a:r>
              <a:rPr lang="el-GR" sz="1400" dirty="0" smtClean="0">
                <a:latin typeface="Century Gothic" pitchFamily="34" charset="0"/>
              </a:rPr>
              <a:t>Για </a:t>
            </a:r>
            <a:r>
              <a:rPr lang="en-US" sz="1400" dirty="0" err="1" smtClean="0">
                <a:latin typeface="Century Gothic" pitchFamily="34" charset="0"/>
              </a:rPr>
              <a:t>i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l-GR" sz="1400" dirty="0" smtClean="0">
                <a:latin typeface="Century Gothic" pitchFamily="34" charset="0"/>
              </a:rPr>
              <a:t>από 1 μέχρι 180</a:t>
            </a:r>
          </a:p>
          <a:p>
            <a:pPr>
              <a:buNone/>
            </a:pPr>
            <a:r>
              <a:rPr lang="el-GR" sz="1400" dirty="0" smtClean="0">
                <a:latin typeface="Century Gothic" pitchFamily="34" charset="0"/>
              </a:rPr>
              <a:t>	</a:t>
            </a:r>
            <a:r>
              <a:rPr lang="el-GR" sz="1400" dirty="0" err="1" smtClean="0">
                <a:latin typeface="Century Gothic" pitchFamily="34" charset="0"/>
                <a:sym typeface="Wingdings" pitchFamily="2" charset="2"/>
              </a:rPr>
              <a:t>Γράψε</a:t>
            </a:r>
            <a:r>
              <a:rPr lang="el-GR" sz="1400" dirty="0" err="1" smtClean="0">
                <a:latin typeface="Century Gothic" pitchFamily="34" charset="0"/>
                <a:sym typeface="Wingdings" pitchFamily="2" charset="2"/>
              </a:rPr>
              <a:t>΄Πόσα</a:t>
            </a:r>
            <a:r>
              <a:rPr lang="el-GR" sz="1400" dirty="0" smtClean="0">
                <a:latin typeface="Century Gothic" pitchFamily="34" charset="0"/>
                <a:sym typeface="Wingdings" pitchFamily="2" charset="2"/>
              </a:rPr>
              <a:t> έδωσες αυτή τη μέρα </a:t>
            </a:r>
            <a:r>
              <a:rPr lang="el-GR" sz="1400" dirty="0" smtClean="0">
                <a:latin typeface="Century Gothic" pitchFamily="34" charset="0"/>
                <a:sym typeface="Wingdings" pitchFamily="2" charset="2"/>
              </a:rPr>
              <a:t>για καφέ</a:t>
            </a:r>
            <a:r>
              <a:rPr lang="el-GR" sz="1400" dirty="0" smtClean="0">
                <a:latin typeface="Century Gothic" pitchFamily="34" charset="0"/>
                <a:sym typeface="Wingdings" pitchFamily="2" charset="2"/>
              </a:rPr>
              <a:t>;</a:t>
            </a:r>
          </a:p>
          <a:p>
            <a:pPr>
              <a:buNone/>
            </a:pPr>
            <a:r>
              <a:rPr lang="el-GR" sz="1400" dirty="0" smtClean="0">
                <a:latin typeface="Century Gothic" pitchFamily="34" charset="0"/>
                <a:sym typeface="Wingdings" pitchFamily="2" charset="2"/>
              </a:rPr>
              <a:t>	 Διάβασε ποσό</a:t>
            </a:r>
          </a:p>
          <a:p>
            <a:pPr>
              <a:buNone/>
            </a:pPr>
            <a:r>
              <a:rPr lang="el-GR" sz="1400" dirty="0" smtClean="0">
                <a:latin typeface="Century Gothic" pitchFamily="34" charset="0"/>
                <a:sym typeface="Wingdings" pitchFamily="2" charset="2"/>
              </a:rPr>
              <a:t>	</a:t>
            </a:r>
            <a:r>
              <a:rPr lang="el-GR" sz="1400" dirty="0" err="1" smtClean="0">
                <a:latin typeface="Century Gothic" pitchFamily="34" charset="0"/>
                <a:sym typeface="Wingdings" pitchFamily="2" charset="2"/>
              </a:rPr>
              <a:t>Έχω_ξοδέψει</a:t>
            </a:r>
            <a:r>
              <a:rPr lang="el-GR" sz="1400" dirty="0" smtClean="0">
                <a:latin typeface="Century Gothic" pitchFamily="34" charset="0"/>
                <a:sym typeface="Wingdings" pitchFamily="2" charset="2"/>
              </a:rPr>
              <a:t>  </a:t>
            </a:r>
            <a:r>
              <a:rPr lang="el-GR" sz="1400" dirty="0" err="1" smtClean="0">
                <a:latin typeface="Century Gothic" pitchFamily="34" charset="0"/>
                <a:sym typeface="Wingdings" pitchFamily="2" charset="2"/>
              </a:rPr>
              <a:t>Έχω_ξοδέψει</a:t>
            </a:r>
            <a:r>
              <a:rPr lang="el-GR" sz="1400" dirty="0" smtClean="0">
                <a:latin typeface="Century Gothic" pitchFamily="34" charset="0"/>
                <a:sym typeface="Wingdings" pitchFamily="2" charset="2"/>
              </a:rPr>
              <a:t> + ποσό</a:t>
            </a:r>
          </a:p>
          <a:p>
            <a:pPr>
              <a:buNone/>
            </a:pPr>
            <a:r>
              <a:rPr lang="el-GR" sz="1400" dirty="0" err="1" smtClean="0">
                <a:latin typeface="Century Gothic" pitchFamily="34" charset="0"/>
                <a:sym typeface="Wingdings" pitchFamily="2" charset="2"/>
              </a:rPr>
              <a:t>Τέλος_επανάληψης</a:t>
            </a:r>
            <a:endParaRPr lang="el-GR" sz="1400" dirty="0" smtClean="0">
              <a:latin typeface="Century Gothic" pitchFamily="34" charset="0"/>
              <a:sym typeface="Wingdings" pitchFamily="2" charset="2"/>
            </a:endParaRPr>
          </a:p>
          <a:p>
            <a:pPr lvl="1">
              <a:buNone/>
            </a:pPr>
            <a:endParaRPr lang="el-GR" sz="1400" dirty="0">
              <a:latin typeface="Century Gothic" pitchFamily="34" charset="0"/>
            </a:endParaRPr>
          </a:p>
        </p:txBody>
      </p:sp>
      <p:pic>
        <p:nvPicPr>
          <p:cNvPr id="7" name="6 - Θέση περιεχομένου" descr="gia8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179512" y="2924944"/>
            <a:ext cx="3657600" cy="36576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err="1" smtClean="0">
                <a:latin typeface="Century Gothic" pitchFamily="34" charset="0"/>
              </a:rPr>
              <a:t>Συγκριση</a:t>
            </a:r>
            <a:r>
              <a:rPr lang="el-GR" dirty="0" smtClean="0">
                <a:latin typeface="Century Gothic" pitchFamily="34" charset="0"/>
              </a:rPr>
              <a:t> των </a:t>
            </a:r>
            <a:r>
              <a:rPr lang="el-GR" dirty="0" err="1" smtClean="0">
                <a:latin typeface="Century Gothic" pitchFamily="34" charset="0"/>
              </a:rPr>
              <a:t>τριων</a:t>
            </a:r>
            <a:r>
              <a:rPr lang="el-GR" dirty="0" smtClean="0">
                <a:latin typeface="Century Gothic" pitchFamily="34" charset="0"/>
              </a:rPr>
              <a:t> </a:t>
            </a:r>
            <a:r>
              <a:rPr lang="el-GR" dirty="0" err="1" smtClean="0">
                <a:latin typeface="Century Gothic" pitchFamily="34" charset="0"/>
              </a:rPr>
              <a:t>μεθοδων</a:t>
            </a:r>
            <a:endParaRPr lang="el-GR" dirty="0">
              <a:latin typeface="Century Gothic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572000"/>
          </a:xfrm>
        </p:spPr>
        <p:txBody>
          <a:bodyPr>
            <a:normAutofit/>
          </a:bodyPr>
          <a:lstStyle/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  <p:graphicFrame>
        <p:nvGraphicFramePr>
          <p:cNvPr id="7" name="6 - Πίνακας"/>
          <p:cNvGraphicFramePr>
            <a:graphicFrameLocks noGrp="1"/>
          </p:cNvGraphicFramePr>
          <p:nvPr/>
        </p:nvGraphicFramePr>
        <p:xfrm>
          <a:off x="971600" y="1397000"/>
          <a:ext cx="7272808" cy="448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8202"/>
                <a:gridCol w="1818202"/>
                <a:gridCol w="1818202"/>
                <a:gridCol w="1818202"/>
              </a:tblGrid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όσο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err="1" smtClean="0"/>
                        <a:t>Μέχρις_ότου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Για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Αριθμός</a:t>
                      </a:r>
                      <a:br>
                        <a:rPr lang="el-GR" dirty="0" smtClean="0"/>
                      </a:br>
                      <a:r>
                        <a:rPr lang="el-GR" dirty="0" smtClean="0"/>
                        <a:t>Επαναλήψεων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(0,</a:t>
                      </a:r>
                      <a:r>
                        <a:rPr lang="el-GR" baseline="0" dirty="0" smtClean="0"/>
                        <a:t> +</a:t>
                      </a:r>
                      <a:r>
                        <a:rPr lang="el-GR" baseline="0" dirty="0" smtClean="0">
                          <a:latin typeface="Cambria"/>
                        </a:rPr>
                        <a:t>∞</a:t>
                      </a:r>
                      <a:r>
                        <a:rPr lang="en-US" baseline="0" dirty="0" smtClean="0">
                          <a:latin typeface="Cambria"/>
                        </a:rPr>
                        <a:t>)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[1, +</a:t>
                      </a:r>
                      <a:r>
                        <a:rPr lang="el-GR" baseline="0" dirty="0" smtClean="0">
                          <a:latin typeface="Cambria"/>
                        </a:rPr>
                        <a:t>∞</a:t>
                      </a:r>
                      <a:r>
                        <a:rPr lang="en-US" baseline="0" dirty="0" smtClean="0">
                          <a:latin typeface="Cambria"/>
                        </a:rPr>
                        <a:t>)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</a:t>
                      </a:r>
                      <a:r>
                        <a:rPr lang="el-GR" baseline="0" dirty="0" smtClean="0"/>
                        <a:t>  (εξαρτάται από την αρχική και τελική τιμή, καθώς και το βήμα)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Αριθμός</a:t>
                      </a:r>
                      <a:br>
                        <a:rPr lang="el-GR" dirty="0" smtClean="0"/>
                      </a:br>
                      <a:r>
                        <a:rPr lang="el-GR" dirty="0" smtClean="0"/>
                        <a:t>Επαναλήψεων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Άγνωστος από πριν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Άγνωστος από πριν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Γνωστός</a:t>
                      </a:r>
                      <a:r>
                        <a:rPr lang="el-GR" baseline="0" dirty="0" smtClean="0"/>
                        <a:t> από την αρχή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Πότε σταματάει;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Όταν πάψει να ικανοποιείται μία συνθήκη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Όταν ικανοποιηθεί</a:t>
                      </a:r>
                      <a:r>
                        <a:rPr lang="el-GR" baseline="0" dirty="0" smtClean="0"/>
                        <a:t> μία συνθήκη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Όταν ο μετρητής</a:t>
                      </a:r>
                      <a:r>
                        <a:rPr lang="el-GR" baseline="0" dirty="0" smtClean="0"/>
                        <a:t> </a:t>
                      </a:r>
                      <a:r>
                        <a:rPr lang="en-US" baseline="0" dirty="0" smtClean="0"/>
                        <a:t>(</a:t>
                      </a:r>
                      <a:r>
                        <a:rPr lang="el-GR" baseline="0" dirty="0" smtClean="0"/>
                        <a:t>συνήθως το συμβολίζουμε με </a:t>
                      </a:r>
                      <a:r>
                        <a:rPr lang="en-US" baseline="0" dirty="0" err="1" smtClean="0"/>
                        <a:t>i</a:t>
                      </a:r>
                      <a:r>
                        <a:rPr lang="en-US" baseline="0" dirty="0" smtClean="0"/>
                        <a:t>) </a:t>
                      </a:r>
                      <a:r>
                        <a:rPr lang="el-GR" baseline="0" dirty="0" smtClean="0"/>
                        <a:t>γίνει ίσος με την τελική τιμή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>
                <a:latin typeface="Century Gothic" pitchFamily="34" charset="0"/>
              </a:rPr>
              <a:t>Παραδειγμα</a:t>
            </a:r>
            <a:r>
              <a:rPr lang="el-GR" dirty="0" smtClean="0">
                <a:latin typeface="Century Gothic" pitchFamily="34" charset="0"/>
              </a:rPr>
              <a:t> </a:t>
            </a:r>
            <a:r>
              <a:rPr lang="el-GR" dirty="0" err="1" smtClean="0">
                <a:latin typeface="Century Gothic" pitchFamily="34" charset="0"/>
              </a:rPr>
              <a:t>χρησησ</a:t>
            </a:r>
            <a:endParaRPr lang="el-GR" dirty="0">
              <a:latin typeface="Century Gothic" pitchFamily="34" charset="0"/>
            </a:endParaRP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Για i από 1 μέχρι 10 με βήμα 1 </a:t>
            </a:r>
          </a:p>
          <a:p>
            <a:r>
              <a:rPr lang="el-GR" dirty="0" smtClean="0"/>
              <a:t>	Διάβασε α </a:t>
            </a:r>
          </a:p>
          <a:p>
            <a:r>
              <a:rPr lang="el-GR" dirty="0" smtClean="0"/>
              <a:t>	Γράψε 2*α </a:t>
            </a:r>
          </a:p>
          <a:p>
            <a:r>
              <a:rPr lang="el-GR" dirty="0" err="1" smtClean="0"/>
              <a:t>Τέλος_επανάληψης</a:t>
            </a: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Τι κάνει ο συγκεκριμένος αλγόριθμος;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>
                <a:latin typeface="Century Gothic" pitchFamily="34" charset="0"/>
              </a:rPr>
              <a:t>Ασκησεισ</a:t>
            </a:r>
            <a:r>
              <a:rPr lang="el-GR" dirty="0" smtClean="0">
                <a:latin typeface="Century Gothic" pitchFamily="34" charset="0"/>
              </a:rPr>
              <a:t> </a:t>
            </a:r>
            <a:r>
              <a:rPr lang="el-GR" dirty="0" err="1" smtClean="0">
                <a:latin typeface="Century Gothic" pitchFamily="34" charset="0"/>
              </a:rPr>
              <a:t>εμπεδωσησ</a:t>
            </a:r>
            <a:r>
              <a:rPr lang="el-GR" dirty="0" smtClean="0">
                <a:latin typeface="Century Gothic" pitchFamily="34" charset="0"/>
              </a:rPr>
              <a:t> (Ι)</a:t>
            </a:r>
            <a:endParaRPr lang="el-GR" dirty="0">
              <a:latin typeface="Century Gothic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1)Σε μια εξέταση ξένης γλώσσας 400 υποψήφιοι εξετάζονται προφορικά και γραπτά και βαθμολογούνται από το 1 έως το 100 σε κάθε εξέταση. Να αναπτύξετε αλγόριθμο ο οποίος: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l-GR" dirty="0" smtClean="0"/>
              <a:t>Δ1. Να διαβάζει το όνομα, την προφορική και τη γραπτή βαθμολογία κάθε υποψηφίου.</a:t>
            </a:r>
            <a:br>
              <a:rPr lang="el-GR" dirty="0" smtClean="0"/>
            </a:br>
            <a:r>
              <a:rPr lang="el-GR" dirty="0" smtClean="0"/>
              <a:t> Δ2 Να εμφανίζει στη συνέχεια το μήνυμα «Η προφορική βαθμολογία είναι μεγαλύτερη από τη γραπτή», στην περίπτωση που αυτό συμβαίνει. </a:t>
            </a:r>
            <a:br>
              <a:rPr lang="el-GR" dirty="0" smtClean="0"/>
            </a:br>
            <a:r>
              <a:rPr lang="el-GR" dirty="0" smtClean="0"/>
              <a:t>Δ3. Να εμφανίζει στο τέλος, το μέσο όρο της γραπτής βαθμολογίας όλων των υποψηφίων. </a:t>
            </a:r>
          </a:p>
          <a:p>
            <a:endParaRPr lang="el-GR" dirty="0" smtClean="0"/>
          </a:p>
          <a:p>
            <a:r>
              <a:rPr lang="el-GR" dirty="0" smtClean="0"/>
              <a:t>2)Σε </a:t>
            </a:r>
            <a:r>
              <a:rPr lang="el-GR" dirty="0" smtClean="0"/>
              <a:t>κάποιο σημείο της Εθνικής οδού είναι εγκατεστημένο ένα ειδικό σύστημα το οποίο μετράει την ταχύτητα των διερχόμενων οχημάτων με μεγάλη ακρίβεια. Το όριο ταχύτητας στο συγκεκριμένο σημείο είναι 100 </a:t>
            </a:r>
            <a:r>
              <a:rPr lang="el-GR" dirty="0" err="1" smtClean="0"/>
              <a:t>km</a:t>
            </a:r>
            <a:r>
              <a:rPr lang="el-GR" dirty="0" smtClean="0"/>
              <a:t>/h. Να γράψετε αλγόριθμο ο οποίος για 500 οχήματα: </a:t>
            </a:r>
            <a:br>
              <a:rPr lang="el-GR" dirty="0" smtClean="0"/>
            </a:br>
            <a:r>
              <a:rPr lang="el-GR" dirty="0" smtClean="0"/>
              <a:t>∆1. Να διαβάζει τον αριθμό πινακίδας και την ταχύτητα κάθε οχήματος. </a:t>
            </a:r>
            <a:br>
              <a:rPr lang="el-GR" dirty="0" smtClean="0"/>
            </a:br>
            <a:r>
              <a:rPr lang="el-GR" dirty="0" smtClean="0"/>
              <a:t>∆2. Να εμφανίζει το πλήθος των οχημάτων που ξεπέρασαν το όριο ταχύτητας. </a:t>
            </a:r>
            <a:br>
              <a:rPr lang="el-GR" dirty="0" smtClean="0"/>
            </a:br>
            <a:r>
              <a:rPr lang="el-GR" dirty="0" smtClean="0"/>
              <a:t>∆3. Να εμφανίζει την υψηλότερη ταχύτητα που πέρασε κάποιος. 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>
                <a:latin typeface="Century Gothic" pitchFamily="34" charset="0"/>
              </a:rPr>
              <a:t>Ασκησεισ</a:t>
            </a:r>
            <a:r>
              <a:rPr lang="el-GR" dirty="0" smtClean="0">
                <a:latin typeface="Century Gothic" pitchFamily="34" charset="0"/>
              </a:rPr>
              <a:t> </a:t>
            </a:r>
            <a:r>
              <a:rPr lang="el-GR" dirty="0" err="1" smtClean="0">
                <a:latin typeface="Century Gothic" pitchFamily="34" charset="0"/>
              </a:rPr>
              <a:t>εμπεδωσησ</a:t>
            </a:r>
            <a:r>
              <a:rPr lang="el-GR" dirty="0" smtClean="0">
                <a:latin typeface="Century Gothic" pitchFamily="34" charset="0"/>
              </a:rPr>
              <a:t> (</a:t>
            </a:r>
            <a:r>
              <a:rPr lang="el-GR" dirty="0" smtClean="0">
                <a:latin typeface="Century Gothic" pitchFamily="34" charset="0"/>
              </a:rPr>
              <a:t>ΙΙ)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3)Σε έναν αγώνα στον τελικό του άλματος εις μήκος, οι πρώτοι δέκα αθλητές έχουν δικαίωμα να κάνουν ακόμα μια προσπάθεια. Να αναπτύξετε αλγόριθμο ο οποίος για κάθε έναν από τους δέκα αθλητές: </a:t>
            </a:r>
            <a:br>
              <a:rPr lang="el-GR" dirty="0" smtClean="0"/>
            </a:br>
            <a:r>
              <a:rPr lang="el-GR" dirty="0" smtClean="0"/>
              <a:t>∆1. Να διαβάζει το μήκος του άλματος κάθε αθλητή. Θεωρήστε ότι για άκυρο άλμα δίνεται ως μήκος ο αριθμός μηδέν (0). </a:t>
            </a:r>
            <a:br>
              <a:rPr lang="el-GR" dirty="0" smtClean="0"/>
            </a:br>
            <a:r>
              <a:rPr lang="el-GR" dirty="0" smtClean="0"/>
              <a:t>∆2. Να εμφανίζει το πλήθος των αθλητών που είχαν άκυρη προσπάθεια. </a:t>
            </a:r>
            <a:br>
              <a:rPr lang="el-GR" dirty="0" smtClean="0"/>
            </a:br>
            <a:r>
              <a:rPr lang="el-GR" dirty="0" smtClean="0"/>
              <a:t>∆3. Να εμφανίζει το μέσο όρο μήκους των έγκυρων αλμάτων. </a:t>
            </a:r>
          </a:p>
          <a:p>
            <a:r>
              <a:rPr lang="el-GR" dirty="0" smtClean="0"/>
              <a:t>4)Στο πληροφοριακό σύστημα ενός βιβλιοπωλείου καταχωρούνται για κάθε ένα από τα 1800 βιβλία του, ο τίτλος, ο συγγραφέας και η τιμή του βιβλίου. Να αναπτύξετε αλγόριθμο, ο οποίος: </a:t>
            </a:r>
            <a:br>
              <a:rPr lang="el-GR" dirty="0" smtClean="0"/>
            </a:br>
            <a:r>
              <a:rPr lang="el-GR" dirty="0" smtClean="0"/>
              <a:t>∆1. Για κάθε βιβλίο να διαβάζει τα παραπάνω δεδομένα. </a:t>
            </a:r>
            <a:br>
              <a:rPr lang="el-GR" dirty="0" smtClean="0"/>
            </a:br>
            <a:r>
              <a:rPr lang="el-GR" dirty="0" smtClean="0"/>
              <a:t>∆2. Εμφανίζει το πλήθος των βιβλίων του συγγραφέα “ΕΛΥΤΗ”. </a:t>
            </a:r>
            <a:br>
              <a:rPr lang="el-GR" dirty="0" smtClean="0"/>
            </a:br>
            <a:r>
              <a:rPr lang="el-GR" dirty="0" smtClean="0"/>
              <a:t>∆3. Εμφανίζει την συνολική αξία των βιβλίων που καταχωρήθηκαν </a:t>
            </a:r>
          </a:p>
          <a:p>
            <a:r>
              <a:rPr lang="el-GR" dirty="0" smtClean="0"/>
              <a:t>5)Να αναπτύξετε αλγόριθμο ο οποίος: </a:t>
            </a:r>
            <a:br>
              <a:rPr lang="el-GR" dirty="0" smtClean="0"/>
            </a:br>
            <a:r>
              <a:rPr lang="el-GR" dirty="0" smtClean="0"/>
              <a:t>∆1. Να διαβάζει 100 αριθμούς. </a:t>
            </a:r>
            <a:br>
              <a:rPr lang="el-GR" dirty="0" smtClean="0"/>
            </a:br>
            <a:r>
              <a:rPr lang="el-GR" dirty="0" smtClean="0"/>
              <a:t>∆2. Να εμφανίζει το μήνυμα "μη έγκυρος αριθμός", αν ο αριθμός που δόθηκε δεν είναι στο διάστημα από το 1 έως και το 20. </a:t>
            </a:r>
            <a:br>
              <a:rPr lang="el-GR" dirty="0" smtClean="0"/>
            </a:br>
            <a:r>
              <a:rPr lang="el-GR" dirty="0" smtClean="0"/>
              <a:t>∆3. Να εμφανίζει το μέσο όρο των αριθμών που δόθηκαν και ήταν στο διάστημα από το 1 έως και 20. 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Προεξοχή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109</TotalTime>
  <Words>456</Words>
  <Application>Microsoft Office PowerPoint</Application>
  <PresentationFormat>Προβολή στην οθόνη (4:3)</PresentationFormat>
  <Paragraphs>76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Προεξοχή</vt:lpstr>
      <vt:lpstr>Δομεσ επαναληψησ</vt:lpstr>
      <vt:lpstr>ΕΙΣΑΓΩΓΗ</vt:lpstr>
      <vt:lpstr>Ο αλγοριθμοσ : προσεξε τι ξοδευεισ καθε μερα</vt:lpstr>
      <vt:lpstr>Καλη λυση για μικρεσ διαστασεισ</vt:lpstr>
      <vt:lpstr>Μαθαινοντασ τη για</vt:lpstr>
      <vt:lpstr>Συγκριση των τριων μεθοδων</vt:lpstr>
      <vt:lpstr>Παραδειγμα χρησησ</vt:lpstr>
      <vt:lpstr>Ασκησεισ εμπεδωσησ (Ι)</vt:lpstr>
      <vt:lpstr>Ασκησεισ εμπεδωσησ (ΙΙ)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Δομεσ επαναληψησ</dc:title>
  <dc:creator>nikolas</dc:creator>
  <cp:lastModifiedBy>nikolas</cp:lastModifiedBy>
  <cp:revision>5</cp:revision>
  <dcterms:created xsi:type="dcterms:W3CDTF">2025-02-25T21:07:55Z</dcterms:created>
  <dcterms:modified xsi:type="dcterms:W3CDTF">2025-03-18T15:42:39Z</dcterms:modified>
</cp:coreProperties>
</file>