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56" r:id="rId2"/>
    <p:sldId id="315" r:id="rId3"/>
    <p:sldId id="261" r:id="rId4"/>
    <p:sldId id="265" r:id="rId5"/>
    <p:sldId id="318" r:id="rId6"/>
    <p:sldId id="319" r:id="rId7"/>
    <p:sldId id="320" r:id="rId8"/>
    <p:sldId id="323" r:id="rId9"/>
    <p:sldId id="331" r:id="rId10"/>
    <p:sldId id="366" r:id="rId11"/>
    <p:sldId id="367" r:id="rId12"/>
    <p:sldId id="368" r:id="rId13"/>
    <p:sldId id="369" r:id="rId14"/>
    <p:sldId id="370" r:id="rId15"/>
    <p:sldId id="371" r:id="rId16"/>
    <p:sldId id="268" r:id="rId17"/>
    <p:sldId id="269" r:id="rId18"/>
    <p:sldId id="377" r:id="rId19"/>
    <p:sldId id="378" r:id="rId20"/>
    <p:sldId id="379" r:id="rId21"/>
    <p:sldId id="380" r:id="rId22"/>
    <p:sldId id="381" r:id="rId23"/>
    <p:sldId id="382" r:id="rId24"/>
    <p:sldId id="383" r:id="rId25"/>
    <p:sldId id="384" r:id="rId26"/>
    <p:sldId id="270" r:id="rId27"/>
    <p:sldId id="372" r:id="rId28"/>
    <p:sldId id="373" r:id="rId29"/>
    <p:sldId id="374" r:id="rId30"/>
    <p:sldId id="375" r:id="rId31"/>
    <p:sldId id="376" r:id="rId32"/>
    <p:sldId id="276" r:id="rId33"/>
    <p:sldId id="364" r:id="rId34"/>
    <p:sldId id="313" r:id="rId35"/>
    <p:sldId id="365"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l-GR"/>
              <a:t>2ο ΓΕΛ ΙΛΙΟΥ</a:t>
            </a:r>
            <a:endParaRPr lang="en-US"/>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3ABE506-0B5C-4DFD-AD36-699CCF687A4E}" type="datetimeFigureOut">
              <a:rPr lang="en-US"/>
              <a:pPr>
                <a:defRPr/>
              </a:pPr>
              <a:t>5/17/2017</a:t>
            </a:fld>
            <a:endParaRPr lang="en-US"/>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l-GR"/>
              <a:t>Σχολικό έτος 2012-2013</a:t>
            </a:r>
            <a:endParaRPr lang="en-US"/>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0CD2908-BFC5-4CB5-9D6C-7324BD447BF0}" type="slidenum">
              <a:rPr lang="en-US"/>
              <a:pPr>
                <a:defRPr/>
              </a:pPr>
              <a:t>‹#›</a:t>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l-GR"/>
              <a:t>2ο ΓΕΛ ΙΛΙΟΥ</a:t>
            </a:r>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5612307-15A3-43BD-B05E-5CFD3A5BFB4E}" type="datetimeFigureOut">
              <a:rPr lang="en-US"/>
              <a:pPr>
                <a:defRPr/>
              </a:pPr>
              <a:t>5/17/2017</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n-US"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l-GR"/>
              <a:t>Σχολικό έτος 2012-2013</a:t>
            </a:r>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523C01E-315F-44FF-A0C3-908D2D705B7A}" type="slidenum">
              <a:rPr lang="en-US"/>
              <a:pPr>
                <a:defRPr/>
              </a:pPr>
              <a:t>‹#›</a:t>
            </a:fld>
            <a:endParaRPr lang="en-US"/>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62467"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2468" name="Θέση κεφαλίδας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l-GR" dirty="0" smtClean="0"/>
              <a:t>2ο ΓΕΛ ΙΛΙΟΥ</a:t>
            </a:r>
            <a:endParaRPr lang="en-US" dirty="0" smtClean="0"/>
          </a:p>
        </p:txBody>
      </p:sp>
      <p:sp>
        <p:nvSpPr>
          <p:cNvPr id="62469" name="Θέση υποσέλιδου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l-GR" dirty="0" smtClean="0"/>
              <a:t>Σχολικό έτος 2012-2013</a:t>
            </a:r>
            <a:endParaRPr lang="en-US" dirty="0" smtClean="0"/>
          </a:p>
        </p:txBody>
      </p:sp>
      <p:sp>
        <p:nvSpPr>
          <p:cNvPr id="62470" name="Θέση αριθμού διαφάνειας 5"/>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A0DBB1-A9AC-457D-9DCF-E79596040CE7}" type="slidenum">
              <a:rPr lang="en-US" smtClean="0"/>
              <a:pPr fontAlgn="base">
                <a:spcBef>
                  <a:spcPct val="0"/>
                </a:spcBef>
                <a:spcAft>
                  <a:spcPct val="0"/>
                </a:spcAft>
                <a:defRPr/>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67587"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8612" name="Θέση κεφαλίδας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l-GR" smtClean="0"/>
              <a:t>2ο ΓΕΛ ΙΛΙΟΥ</a:t>
            </a:r>
            <a:endParaRPr lang="en-US" smtClean="0"/>
          </a:p>
        </p:txBody>
      </p:sp>
      <p:sp>
        <p:nvSpPr>
          <p:cNvPr id="68613" name="Θέση υποσέλιδου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l-GR" smtClean="0"/>
              <a:t>Σχολικό έτος 2012-2013</a:t>
            </a:r>
            <a:endParaRPr lang="en-US" smtClean="0"/>
          </a:p>
        </p:txBody>
      </p:sp>
      <p:sp>
        <p:nvSpPr>
          <p:cNvPr id="68614" name="Θέση αριθμού διαφάνειας 5"/>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6D1062-4DA5-4F6A-9851-AC89158DAD9A}"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68611"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9636" name="Θέση κεφαλίδας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l-GR" smtClean="0"/>
              <a:t>2ο ΓΕΛ ΙΛΙΟΥ</a:t>
            </a:r>
            <a:endParaRPr lang="en-US" smtClean="0"/>
          </a:p>
        </p:txBody>
      </p:sp>
      <p:sp>
        <p:nvSpPr>
          <p:cNvPr id="69637" name="Θέση υποσέλιδου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l-GR" smtClean="0"/>
              <a:t>Σχολικό έτος 2012-2013</a:t>
            </a:r>
            <a:endParaRPr lang="en-US" smtClean="0"/>
          </a:p>
        </p:txBody>
      </p:sp>
      <p:sp>
        <p:nvSpPr>
          <p:cNvPr id="69638" name="Θέση αριθμού διαφάνειας 5"/>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0DD038-3458-49DD-A8AD-CD63A552910E}" type="slidenum">
              <a:rPr lang="en-US" smtClean="0"/>
              <a:pPr fontAlgn="base">
                <a:spcBef>
                  <a:spcPct val="0"/>
                </a:spcBef>
                <a:spcAft>
                  <a:spcPct val="0"/>
                </a:spcAft>
                <a:defRPr/>
              </a:pPr>
              <a:t>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3 - Ορθογώνιο"/>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4 - Ορθογώνιο"/>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 Ορθογώνιο"/>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6 - Ορθογώνιο"/>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9 - Ορθογώνιο"/>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1" name="10 - Στρογγυλεμένο ορθογώνιο"/>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2" name="11 - Στρογγυλεμένο ορθογώνιο"/>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12 - Ορθογώνιο"/>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3 - Ορθογώνιο"/>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14 - Ορθογώνιο"/>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15 - Ορθογώνιο"/>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17" name="27 - Θέση ημερομηνίας"/>
          <p:cNvSpPr>
            <a:spLocks noGrp="1"/>
          </p:cNvSpPr>
          <p:nvPr>
            <p:ph type="dt" sz="half" idx="10"/>
          </p:nvPr>
        </p:nvSpPr>
        <p:spPr>
          <a:xfrm>
            <a:off x="6705600" y="4206875"/>
            <a:ext cx="960438" cy="457200"/>
          </a:xfrm>
        </p:spPr>
        <p:txBody>
          <a:bodyPr/>
          <a:lstStyle>
            <a:lvl1pPr>
              <a:defRPr/>
            </a:lvl1pPr>
          </a:lstStyle>
          <a:p>
            <a:pPr>
              <a:defRPr/>
            </a:pPr>
            <a:fld id="{1163A0D3-ABA5-4B8C-B5AC-22C7233EA5F2}" type="datetime1">
              <a:rPr lang="en-US"/>
              <a:pPr>
                <a:defRPr/>
              </a:pPr>
              <a:t>5/17/2017</a:t>
            </a:fld>
            <a:endParaRPr lang="en-US"/>
          </a:p>
        </p:txBody>
      </p:sp>
      <p:sp>
        <p:nvSpPr>
          <p:cNvPr id="18" name="16 - Θέση υποσέλιδου"/>
          <p:cNvSpPr>
            <a:spLocks noGrp="1"/>
          </p:cNvSpPr>
          <p:nvPr>
            <p:ph type="ftr" sz="quarter" idx="11"/>
          </p:nvPr>
        </p:nvSpPr>
        <p:spPr>
          <a:xfrm>
            <a:off x="5410200" y="4205288"/>
            <a:ext cx="1295400" cy="457200"/>
          </a:xfrm>
        </p:spPr>
        <p:txBody>
          <a:bodyPr/>
          <a:lstStyle>
            <a:lvl1pPr>
              <a:defRPr/>
            </a:lvl1pPr>
          </a:lstStyle>
          <a:p>
            <a:pPr>
              <a:defRPr/>
            </a:pPr>
            <a:r>
              <a:rPr lang="el-GR"/>
              <a:t>Σχολικό έτος 2012-2013</a:t>
            </a:r>
            <a:endParaRPr lang="en-US" dirty="0"/>
          </a:p>
        </p:txBody>
      </p:sp>
      <p:sp>
        <p:nvSpPr>
          <p:cNvPr id="19" name="28 - Θέση αριθμού διαφάνειας"/>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632636F7-413F-45D7-861A-3F3DC3B70FC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EF4E71A3-F030-4FD0-90E0-D59288B74003}" type="datetime1">
              <a:rPr lang="en-US"/>
              <a:pPr>
                <a:defRPr/>
              </a:pPr>
              <a:t>5/17/2017</a:t>
            </a:fld>
            <a:endParaRPr lang="en-US"/>
          </a:p>
        </p:txBody>
      </p:sp>
      <p:sp>
        <p:nvSpPr>
          <p:cNvPr id="5" name="4 - Θέση υποσέλιδου"/>
          <p:cNvSpPr>
            <a:spLocks noGrp="1"/>
          </p:cNvSpPr>
          <p:nvPr>
            <p:ph type="ftr" sz="quarter" idx="11"/>
          </p:nvPr>
        </p:nvSpPr>
        <p:spPr/>
        <p:txBody>
          <a:bodyPr/>
          <a:lstStyle>
            <a:lvl1pPr>
              <a:defRPr/>
            </a:lvl1pPr>
          </a:lstStyle>
          <a:p>
            <a:pPr>
              <a:defRPr/>
            </a:pPr>
            <a:r>
              <a:rPr lang="el-GR"/>
              <a:t>Σχολικό έτος 2012-2013</a:t>
            </a: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63DD145C-2B76-4C39-BC04-232B9BA8BBF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AC059886-436F-46B9-920D-08E9288DFEA5}" type="datetime1">
              <a:rPr lang="en-US"/>
              <a:pPr>
                <a:defRPr/>
              </a:pPr>
              <a:t>5/17/2017</a:t>
            </a:fld>
            <a:endParaRPr lang="en-US"/>
          </a:p>
        </p:txBody>
      </p:sp>
      <p:sp>
        <p:nvSpPr>
          <p:cNvPr id="5" name="4 - Θέση υποσέλιδου"/>
          <p:cNvSpPr>
            <a:spLocks noGrp="1"/>
          </p:cNvSpPr>
          <p:nvPr>
            <p:ph type="ftr" sz="quarter" idx="11"/>
          </p:nvPr>
        </p:nvSpPr>
        <p:spPr/>
        <p:txBody>
          <a:bodyPr/>
          <a:lstStyle>
            <a:lvl1pPr>
              <a:defRPr/>
            </a:lvl1pPr>
          </a:lstStyle>
          <a:p>
            <a:pPr>
              <a:defRPr/>
            </a:pPr>
            <a:r>
              <a:rPr lang="el-GR"/>
              <a:t>Σχολικό έτος 2012-2013</a:t>
            </a: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12BED13E-B5BC-449B-A046-3BA3987D7E3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34A0DD27-F538-4BE6-BC3C-B650FCFEC8C1}" type="datetime1">
              <a:rPr lang="en-US"/>
              <a:pPr>
                <a:defRPr/>
              </a:pPr>
              <a:t>5/17/2017</a:t>
            </a:fld>
            <a:endParaRPr lang="en-US"/>
          </a:p>
        </p:txBody>
      </p:sp>
      <p:sp>
        <p:nvSpPr>
          <p:cNvPr id="5" name="4 - Θέση υποσέλιδου"/>
          <p:cNvSpPr>
            <a:spLocks noGrp="1"/>
          </p:cNvSpPr>
          <p:nvPr>
            <p:ph type="ftr" sz="quarter" idx="11"/>
          </p:nvPr>
        </p:nvSpPr>
        <p:spPr/>
        <p:txBody>
          <a:bodyPr/>
          <a:lstStyle>
            <a:lvl1pPr>
              <a:defRPr/>
            </a:lvl1pPr>
          </a:lstStyle>
          <a:p>
            <a:pPr>
              <a:defRPr/>
            </a:pPr>
            <a:r>
              <a:rPr lang="el-GR"/>
              <a:t>Σχολικό έτος 2012-2013</a:t>
            </a: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23E8CAB9-2614-4F83-8FFF-D0147D874BF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6BF69894-A8EE-488A-85E8-C2DC1183DCF4}" type="datetime1">
              <a:rPr lang="en-US"/>
              <a:pPr>
                <a:defRPr/>
              </a:pPr>
              <a:t>5/17/2017</a:t>
            </a:fld>
            <a:endParaRPr lang="en-US"/>
          </a:p>
        </p:txBody>
      </p:sp>
      <p:sp>
        <p:nvSpPr>
          <p:cNvPr id="5" name="4 - Θέση υποσέλιδου"/>
          <p:cNvSpPr>
            <a:spLocks noGrp="1"/>
          </p:cNvSpPr>
          <p:nvPr>
            <p:ph type="ftr" sz="quarter" idx="11"/>
          </p:nvPr>
        </p:nvSpPr>
        <p:spPr/>
        <p:txBody>
          <a:bodyPr/>
          <a:lstStyle>
            <a:lvl1pPr>
              <a:defRPr/>
            </a:lvl1pPr>
          </a:lstStyle>
          <a:p>
            <a:pPr>
              <a:defRPr/>
            </a:pPr>
            <a:r>
              <a:rPr lang="el-GR"/>
              <a:t>Σχολικό έτος 2012-2013</a:t>
            </a: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A56E6A5F-483E-41AE-AA88-25C7E4791D5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lvl1pPr>
              <a:defRPr/>
            </a:lvl1pPr>
          </a:lstStyle>
          <a:p>
            <a:pPr>
              <a:defRPr/>
            </a:pPr>
            <a:fld id="{B61D4E9F-E5EE-468A-9D77-1861553E695F}" type="datetime1">
              <a:rPr lang="en-US"/>
              <a:pPr>
                <a:defRPr/>
              </a:pPr>
              <a:t>5/17/2017</a:t>
            </a:fld>
            <a:endParaRPr lang="en-US"/>
          </a:p>
        </p:txBody>
      </p:sp>
      <p:sp>
        <p:nvSpPr>
          <p:cNvPr id="6" name="5 - Θέση υποσέλιδου"/>
          <p:cNvSpPr>
            <a:spLocks noGrp="1"/>
          </p:cNvSpPr>
          <p:nvPr>
            <p:ph type="ftr" sz="quarter" idx="11"/>
          </p:nvPr>
        </p:nvSpPr>
        <p:spPr/>
        <p:txBody>
          <a:bodyPr/>
          <a:lstStyle>
            <a:lvl1pPr>
              <a:defRPr/>
            </a:lvl1pPr>
          </a:lstStyle>
          <a:p>
            <a:pPr>
              <a:defRPr/>
            </a:pPr>
            <a:r>
              <a:rPr lang="el-GR"/>
              <a:t>Σχολικό έτος 2012-2013</a:t>
            </a:r>
            <a:endParaRPr lang="en-US"/>
          </a:p>
        </p:txBody>
      </p:sp>
      <p:sp>
        <p:nvSpPr>
          <p:cNvPr id="7" name="6 - Θέση αριθμού διαφάνειας"/>
          <p:cNvSpPr>
            <a:spLocks noGrp="1"/>
          </p:cNvSpPr>
          <p:nvPr>
            <p:ph type="sldNum" sz="quarter" idx="12"/>
          </p:nvPr>
        </p:nvSpPr>
        <p:spPr/>
        <p:txBody>
          <a:bodyPr/>
          <a:lstStyle>
            <a:lvl1pPr>
              <a:defRPr/>
            </a:lvl1pPr>
          </a:lstStyle>
          <a:p>
            <a:pPr>
              <a:defRPr/>
            </a:pPr>
            <a:fld id="{AF339F4F-3391-41A0-8BA6-2C9E4F36A48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lstStyle>
            <a:lvl1pPr>
              <a:defRPr sz="4000" b="0" i="0" cap="none" baseline="0"/>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25 - Θέση ημερομηνίας"/>
          <p:cNvSpPr>
            <a:spLocks noGrp="1"/>
          </p:cNvSpPr>
          <p:nvPr>
            <p:ph type="dt" sz="half" idx="10"/>
          </p:nvPr>
        </p:nvSpPr>
        <p:spPr/>
        <p:txBody>
          <a:bodyPr rtlCol="0"/>
          <a:lstStyle>
            <a:lvl1pPr>
              <a:defRPr/>
            </a:lvl1pPr>
          </a:lstStyle>
          <a:p>
            <a:pPr>
              <a:defRPr/>
            </a:pPr>
            <a:fld id="{BD769632-D75B-49FE-93EC-12C0BE0F54E6}" type="datetime1">
              <a:rPr lang="en-US"/>
              <a:pPr>
                <a:defRPr/>
              </a:pPr>
              <a:t>5/17/2017</a:t>
            </a:fld>
            <a:endParaRPr lang="en-US"/>
          </a:p>
        </p:txBody>
      </p:sp>
      <p:sp>
        <p:nvSpPr>
          <p:cNvPr id="8" name="26 - Θέση αριθμού διαφάνειας"/>
          <p:cNvSpPr>
            <a:spLocks noGrp="1"/>
          </p:cNvSpPr>
          <p:nvPr>
            <p:ph type="sldNum" sz="quarter" idx="11"/>
          </p:nvPr>
        </p:nvSpPr>
        <p:spPr/>
        <p:txBody>
          <a:bodyPr rtlCol="0"/>
          <a:lstStyle>
            <a:lvl1pPr>
              <a:defRPr/>
            </a:lvl1pPr>
          </a:lstStyle>
          <a:p>
            <a:pPr>
              <a:defRPr/>
            </a:pPr>
            <a:fld id="{78564916-CB20-48DB-8DC5-793264BCD7AC}" type="slidenum">
              <a:rPr lang="en-US"/>
              <a:pPr>
                <a:defRPr/>
              </a:pPr>
              <a:t>‹#›</a:t>
            </a:fld>
            <a:endParaRPr lang="en-US"/>
          </a:p>
        </p:txBody>
      </p:sp>
      <p:sp>
        <p:nvSpPr>
          <p:cNvPr id="9" name="27 - Θέση υποσέλιδου"/>
          <p:cNvSpPr>
            <a:spLocks noGrp="1"/>
          </p:cNvSpPr>
          <p:nvPr>
            <p:ph type="ftr" sz="quarter" idx="12"/>
          </p:nvPr>
        </p:nvSpPr>
        <p:spPr/>
        <p:txBody>
          <a:bodyPr rtlCol="0"/>
          <a:lstStyle>
            <a:lvl1pPr>
              <a:defRPr/>
            </a:lvl1pPr>
          </a:lstStyle>
          <a:p>
            <a:pPr>
              <a:defRPr/>
            </a:pPr>
            <a:r>
              <a:rPr lang="el-GR"/>
              <a:t>Σχολικό έτος 2012-2013</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lstStyle>
            <a:lvl1pPr>
              <a:defRPr sz="4000">
                <a:solidFill>
                  <a:schemeClr val="tx2"/>
                </a:solidFill>
              </a:defRPr>
            </a:lvl1p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a:xfrm>
            <a:off x="6583363" y="612775"/>
            <a:ext cx="957262" cy="457200"/>
          </a:xfrm>
        </p:spPr>
        <p:txBody>
          <a:bodyPr/>
          <a:lstStyle>
            <a:lvl1pPr>
              <a:defRPr/>
            </a:lvl1pPr>
          </a:lstStyle>
          <a:p>
            <a:pPr>
              <a:defRPr/>
            </a:pPr>
            <a:fld id="{38F40B42-B588-4546-A631-9D496C1CA63C}" type="datetime1">
              <a:rPr lang="en-US"/>
              <a:pPr>
                <a:defRPr/>
              </a:pPr>
              <a:t>5/17/2017</a:t>
            </a:fld>
            <a:endParaRPr lang="en-US"/>
          </a:p>
        </p:txBody>
      </p:sp>
      <p:sp>
        <p:nvSpPr>
          <p:cNvPr id="4" name="3 - Θέση υποσέλιδου"/>
          <p:cNvSpPr>
            <a:spLocks noGrp="1"/>
          </p:cNvSpPr>
          <p:nvPr>
            <p:ph type="ftr" sz="quarter" idx="11"/>
          </p:nvPr>
        </p:nvSpPr>
        <p:spPr/>
        <p:txBody>
          <a:bodyPr/>
          <a:lstStyle>
            <a:lvl1pPr>
              <a:defRPr/>
            </a:lvl1pPr>
          </a:lstStyle>
          <a:p>
            <a:pPr>
              <a:defRPr/>
            </a:pPr>
            <a:r>
              <a:rPr lang="el-GR"/>
              <a:t>Σχολικό έτος 2012-2013</a:t>
            </a:r>
            <a:endParaRPr lang="en-US" dirty="0"/>
          </a:p>
        </p:txBody>
      </p:sp>
      <p:sp>
        <p:nvSpPr>
          <p:cNvPr id="5" name="4 - Θέση αριθμού διαφάνειας"/>
          <p:cNvSpPr>
            <a:spLocks noGrp="1"/>
          </p:cNvSpPr>
          <p:nvPr>
            <p:ph type="sldNum" sz="quarter" idx="12"/>
          </p:nvPr>
        </p:nvSpPr>
        <p:spPr/>
        <p:txBody>
          <a:bodyPr/>
          <a:lstStyle>
            <a:lvl1pPr>
              <a:defRPr/>
            </a:lvl1pPr>
          </a:lstStyle>
          <a:p>
            <a:pPr>
              <a:defRPr/>
            </a:pPr>
            <a:fld id="{FD9804B3-511A-4559-8493-2A1C1EFC6F6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pPr>
              <a:defRPr/>
            </a:pPr>
            <a:fld id="{6B3B8588-D688-4960-8FF6-E94E9D9389A4}" type="datetime1">
              <a:rPr lang="en-US"/>
              <a:pPr>
                <a:defRPr/>
              </a:pPr>
              <a:t>5/17/2017</a:t>
            </a:fld>
            <a:endParaRPr lang="en-US"/>
          </a:p>
        </p:txBody>
      </p:sp>
      <p:sp>
        <p:nvSpPr>
          <p:cNvPr id="3" name="2 - Θέση υποσέλιδου"/>
          <p:cNvSpPr>
            <a:spLocks noGrp="1"/>
          </p:cNvSpPr>
          <p:nvPr>
            <p:ph type="ftr" sz="quarter" idx="11"/>
          </p:nvPr>
        </p:nvSpPr>
        <p:spPr/>
        <p:txBody>
          <a:bodyPr/>
          <a:lstStyle>
            <a:lvl1pPr>
              <a:defRPr/>
            </a:lvl1pPr>
          </a:lstStyle>
          <a:p>
            <a:pPr>
              <a:defRPr/>
            </a:pPr>
            <a:r>
              <a:rPr lang="el-GR"/>
              <a:t>Σχολικό έτος 2012-2013</a:t>
            </a:r>
            <a:endParaRPr lang="en-US"/>
          </a:p>
        </p:txBody>
      </p:sp>
      <p:sp>
        <p:nvSpPr>
          <p:cNvPr id="4" name="3 - Θέση αριθμού διαφάνειας"/>
          <p:cNvSpPr>
            <a:spLocks noGrp="1"/>
          </p:cNvSpPr>
          <p:nvPr>
            <p:ph type="sldNum" sz="quarter" idx="12"/>
          </p:nvPr>
        </p:nvSpPr>
        <p:spPr/>
        <p:txBody>
          <a:bodyPr/>
          <a:lstStyle>
            <a:lvl1pPr>
              <a:defRPr/>
            </a:lvl1pPr>
          </a:lstStyle>
          <a:p>
            <a:pPr>
              <a:defRPr/>
            </a:pPr>
            <a:fld id="{B51AC70A-803C-4CD1-966E-E92BAB22E38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lvl1pPr>
              <a:defRPr/>
            </a:lvl1pPr>
          </a:lstStyle>
          <a:p>
            <a:pPr>
              <a:defRPr/>
            </a:pPr>
            <a:fld id="{D7283C22-330E-4D72-9B9A-E93DFC7FB77E}" type="datetime1">
              <a:rPr lang="en-US"/>
              <a:pPr>
                <a:defRPr/>
              </a:pPr>
              <a:t>5/17/2017</a:t>
            </a:fld>
            <a:endParaRPr lang="en-US"/>
          </a:p>
        </p:txBody>
      </p:sp>
      <p:sp>
        <p:nvSpPr>
          <p:cNvPr id="6" name="5 - Θέση υποσέλιδου"/>
          <p:cNvSpPr>
            <a:spLocks noGrp="1"/>
          </p:cNvSpPr>
          <p:nvPr>
            <p:ph type="ftr" sz="quarter" idx="11"/>
          </p:nvPr>
        </p:nvSpPr>
        <p:spPr/>
        <p:txBody>
          <a:bodyPr/>
          <a:lstStyle>
            <a:lvl1pPr>
              <a:defRPr/>
            </a:lvl1pPr>
          </a:lstStyle>
          <a:p>
            <a:pPr>
              <a:defRPr/>
            </a:pPr>
            <a:r>
              <a:rPr lang="el-GR"/>
              <a:t>Σχολικό έτος 2012-2013</a:t>
            </a:r>
            <a:endParaRPr lang="en-US"/>
          </a:p>
        </p:txBody>
      </p:sp>
      <p:sp>
        <p:nvSpPr>
          <p:cNvPr id="7" name="6 - Θέση αριθμού διαφάνειας"/>
          <p:cNvSpPr>
            <a:spLocks noGrp="1"/>
          </p:cNvSpPr>
          <p:nvPr>
            <p:ph type="sldNum" sz="quarter" idx="12"/>
          </p:nvPr>
        </p:nvSpPr>
        <p:spPr/>
        <p:txBody>
          <a:bodyPr/>
          <a:lstStyle>
            <a:lvl1pPr>
              <a:defRPr/>
            </a:lvl1pPr>
          </a:lstStyle>
          <a:p>
            <a:pPr>
              <a:defRPr/>
            </a:pPr>
            <a:fld id="{61AE90C1-77E8-4846-890E-A12759076D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pPr>
              <a:defRPr/>
            </a:pPr>
            <a:fld id="{9BA918BF-FC01-443B-AEE6-C5A4B212E555}" type="datetime1">
              <a:rPr lang="en-US"/>
              <a:pPr>
                <a:defRPr/>
              </a:pPr>
              <a:t>5/17/2017</a:t>
            </a:fld>
            <a:endParaRPr lang="en-US"/>
          </a:p>
        </p:txBody>
      </p:sp>
      <p:sp>
        <p:nvSpPr>
          <p:cNvPr id="6" name="5 - Θέση υποσέλιδου"/>
          <p:cNvSpPr>
            <a:spLocks noGrp="1"/>
          </p:cNvSpPr>
          <p:nvPr>
            <p:ph type="ftr" sz="quarter" idx="11"/>
          </p:nvPr>
        </p:nvSpPr>
        <p:spPr/>
        <p:txBody>
          <a:bodyPr/>
          <a:lstStyle>
            <a:lvl1pPr>
              <a:defRPr/>
            </a:lvl1pPr>
          </a:lstStyle>
          <a:p>
            <a:pPr>
              <a:defRPr/>
            </a:pPr>
            <a:r>
              <a:rPr lang="el-GR"/>
              <a:t>Σχολικό έτος 2012-2013</a:t>
            </a:r>
            <a:endParaRPr lang="en-US"/>
          </a:p>
        </p:txBody>
      </p:sp>
      <p:sp>
        <p:nvSpPr>
          <p:cNvPr id="7" name="6 - Θέση αριθμού διαφάνειας"/>
          <p:cNvSpPr>
            <a:spLocks noGrp="1"/>
          </p:cNvSpPr>
          <p:nvPr>
            <p:ph type="sldNum" sz="quarter" idx="12"/>
          </p:nvPr>
        </p:nvSpPr>
        <p:spPr/>
        <p:txBody>
          <a:bodyPr/>
          <a:lstStyle>
            <a:lvl1pPr>
              <a:defRPr/>
            </a:lvl1pPr>
          </a:lstStyle>
          <a:p>
            <a:pPr>
              <a:defRPr/>
            </a:pPr>
            <a:fld id="{1CB615F4-AC2F-46EA-8413-0998C7C4C4C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28 - Ορθογώνιο"/>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29 - Ορθογώνιο"/>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30 - Ορθογώνιο"/>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31 - Ορθογώνιο"/>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3" name="32 - Στρογγυλεμένο ορθογώνιο"/>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4" name="33 - Στρογγυλεμένο ορθογώνιο"/>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34 - Ορθογώνιο"/>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35 - Ορθογώνιο"/>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36 - Ορθογώνιο"/>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37 - Ορθογώνιο"/>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38 - Ορθογώνιο"/>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39 - Ορθογώνιο"/>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9" name="21 - Θέση τίτλου"/>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endParaRPr lang="en-US" smtClean="0"/>
          </a:p>
        </p:txBody>
      </p:sp>
      <p:sp>
        <p:nvSpPr>
          <p:cNvPr id="1040" name="12 - Θέση κειμένου"/>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13 - Θέση ημερομηνίας"/>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a:solidFill>
                  <a:schemeClr val="accent2"/>
                </a:solidFill>
                <a:latin typeface="+mn-lt"/>
                <a:cs typeface="+mn-cs"/>
              </a:defRPr>
            </a:lvl1pPr>
          </a:lstStyle>
          <a:p>
            <a:pPr>
              <a:defRPr/>
            </a:pPr>
            <a:fld id="{687D4EC9-1B5E-491D-B186-35AD5F7C18F6}" type="datetime1">
              <a:rPr lang="en-US"/>
              <a:pPr>
                <a:defRPr/>
              </a:pPr>
              <a:t>5/17/2017</a:t>
            </a:fld>
            <a:endParaRPr lang="en-US" dirty="0"/>
          </a:p>
        </p:txBody>
      </p:sp>
      <p:sp>
        <p:nvSpPr>
          <p:cNvPr id="3" name="2 - Θέση υποσέλιδου"/>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cs typeface="+mn-cs"/>
              </a:defRPr>
            </a:lvl1pPr>
          </a:lstStyle>
          <a:p>
            <a:pPr>
              <a:defRPr/>
            </a:pPr>
            <a:r>
              <a:rPr lang="el-GR"/>
              <a:t>Σχολικό έτος 2012-2013</a:t>
            </a:r>
            <a:endParaRPr lang="en-US" dirty="0"/>
          </a:p>
        </p:txBody>
      </p:sp>
      <p:sp>
        <p:nvSpPr>
          <p:cNvPr id="23" name="22 - Θέση αριθμού διαφάνειας"/>
          <p:cNvSpPr>
            <a:spLocks noGrp="1"/>
          </p:cNvSpPr>
          <p:nvPr>
            <p:ph type="sldNum" sz="quarter" idx="4"/>
          </p:nvPr>
        </p:nvSpPr>
        <p:spPr>
          <a:xfrm>
            <a:off x="8174038" y="1588"/>
            <a:ext cx="762000" cy="366712"/>
          </a:xfrm>
          <a:prstGeom prst="rect">
            <a:avLst/>
          </a:prstGeom>
        </p:spPr>
        <p:txBody>
          <a:bodyPr vert="horz" anchor="b"/>
          <a:lstStyle>
            <a:lvl1pPr algn="r" eaLnBrk="1" fontAlgn="auto" latinLnBrk="0" hangingPunct="1">
              <a:spcBef>
                <a:spcPts val="0"/>
              </a:spcBef>
              <a:spcAft>
                <a:spcPts val="0"/>
              </a:spcAft>
              <a:defRPr kumimoji="0" sz="1800">
                <a:solidFill>
                  <a:srgbClr val="FFFFFF"/>
                </a:solidFill>
                <a:latin typeface="+mn-lt"/>
                <a:cs typeface="+mn-cs"/>
              </a:defRPr>
            </a:lvl1pPr>
          </a:lstStyle>
          <a:p>
            <a:pPr>
              <a:defRPr/>
            </a:pPr>
            <a:fld id="{F28FC348-5814-4470-98F9-969071C3BAE6}" type="slidenum">
              <a:rPr lang="en-US"/>
              <a:pPr>
                <a:defRPr/>
              </a:pPr>
              <a:t>‹#›</a:t>
            </a:fld>
            <a:endParaRPr lang="en-US"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924;&#941;&#957;&#964;&#953;&#959;&#965;&#956;%20&#945;&#960;&#959;&#954;&#945;&#955;&#973;&#960;&#964;&#949;&#953;%20&#964;&#959;%20&#956;&#965;&#963;&#964;&#953;&#954;&#972;%20&#964;&#959;&#965;%20!%20A%20psychic%20reveals%20his%20secret%20!.mp4" TargetMode="External"/><Relationship Id="rId2" Type="http://schemas.openxmlformats.org/officeDocument/2006/relationships/hyperlink" Target="http://www.youtube.com/watch?v=Lz-L_oVdLRI"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ueb.gr/" TargetMode="External"/><Relationship Id="rId2" Type="http://schemas.openxmlformats.org/officeDocument/2006/relationships/hyperlink" Target="https://apps.db.ripe.net/search/query.html" TargetMode="External"/><Relationship Id="rId1" Type="http://schemas.openxmlformats.org/officeDocument/2006/relationships/slideLayout" Target="../slideLayouts/slideLayout2.xml"/><Relationship Id="rId4" Type="http://schemas.openxmlformats.org/officeDocument/2006/relationships/hyperlink" Target="http://www.hcidata.info/host2ip.cgi"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ctrTitle"/>
          </p:nvPr>
        </p:nvSpPr>
        <p:spPr>
          <a:xfrm>
            <a:off x="457200" y="2401888"/>
            <a:ext cx="8458200" cy="1470025"/>
          </a:xfrm>
        </p:spPr>
        <p:txBody>
          <a:bodyPr/>
          <a:lstStyle/>
          <a:p>
            <a:pPr algn="ctr" eaLnBrk="1" hangingPunct="1"/>
            <a:r>
              <a:rPr lang="el-GR" dirty="0" smtClean="0"/>
              <a:t>ΚΙΝΔΥΝΟΙ ΑΠΟ ΤΗ ΧΡΗΣΗ ΤΟΥ ΔΙΑΔΙΚΤΥΟΥ</a:t>
            </a:r>
            <a:endParaRPr lang="en-US" dirty="0" smtClean="0"/>
          </a:p>
        </p:txBody>
      </p:sp>
      <p:sp>
        <p:nvSpPr>
          <p:cNvPr id="13315" name="3 - Θέση αριθμού διαφάνειας"/>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A7F2E4BC-B43A-45C6-BCCE-2EAEADA94935}" type="slidenum">
              <a:rPr lang="en-US" smtClean="0"/>
              <a:pPr fontAlgn="base">
                <a:spcBef>
                  <a:spcPct val="0"/>
                </a:spcBef>
                <a:spcAft>
                  <a:spcPct val="0"/>
                </a:spcAft>
                <a:defRPr/>
              </a:pPr>
              <a:t>1</a:t>
            </a:fld>
            <a:endParaRPr lang="en-US" dirty="0" smtClean="0"/>
          </a:p>
        </p:txBody>
      </p:sp>
      <p:sp>
        <p:nvSpPr>
          <p:cNvPr id="13316" name="4 - Θέση υποσέλιδου"/>
          <p:cNvSpPr>
            <a:spLocks noGrp="1"/>
          </p:cNvSpPr>
          <p:nvPr>
            <p:ph type="ftr" sz="quarter" idx="11"/>
          </p:nvPr>
        </p:nvSpPr>
        <p:spPr bwMode="auto">
          <a:xfrm>
            <a:off x="900113" y="6021388"/>
            <a:ext cx="7445375" cy="457200"/>
          </a:xfrm>
          <a:ln>
            <a:miter lim="800000"/>
            <a:headEnd/>
            <a:tailEnd/>
          </a:ln>
        </p:spPr>
        <p:txBody>
          <a:bodyPr wrap="square" lIns="91440" tIns="45720" rIns="91440" bIns="45720" numCol="1" anchor="t" anchorCtr="0" compatLnSpc="1">
            <a:prstTxWarp prst="textNoShape">
              <a:avLst/>
            </a:prstTxWarp>
          </a:bodyPr>
          <a:lstStyle/>
          <a:p>
            <a:pPr algn="ctr" fontAlgn="base">
              <a:spcBef>
                <a:spcPct val="0"/>
              </a:spcBef>
              <a:spcAft>
                <a:spcPct val="0"/>
              </a:spcAft>
              <a:defRPr/>
            </a:pPr>
            <a:r>
              <a:rPr lang="en-US" sz="2800" dirty="0" smtClean="0"/>
              <a:t>							2017</a:t>
            </a:r>
          </a:p>
          <a:p>
            <a:pPr algn="ctr" fontAlgn="base">
              <a:spcBef>
                <a:spcPct val="0"/>
              </a:spcBef>
              <a:spcAft>
                <a:spcPct val="0"/>
              </a:spcAft>
              <a:defRPr/>
            </a:pPr>
            <a:endParaRPr lang="en-US" sz="2800" dirty="0" smtClean="0"/>
          </a:p>
        </p:txBody>
      </p:sp>
      <p:sp>
        <p:nvSpPr>
          <p:cNvPr id="13317" name="4 - Θέση υποσέλιδου"/>
          <p:cNvSpPr>
            <a:spLocks noGrp="1"/>
          </p:cNvSpPr>
          <p:nvPr>
            <p:ph type="subTitle" idx="1"/>
          </p:nvPr>
        </p:nvSpPr>
        <p:spPr>
          <a:xfrm>
            <a:off x="467544" y="4293096"/>
            <a:ext cx="7992888" cy="1752600"/>
          </a:xfrm>
        </p:spPr>
        <p:txBody>
          <a:bodyPr/>
          <a:lstStyle/>
          <a:p>
            <a:pPr marL="63500" eaLnBrk="1" hangingPunct="1"/>
            <a:endParaRPr lang="en-US" sz="3600" dirty="0" smtClean="0"/>
          </a:p>
          <a:p>
            <a:pPr marL="63500" algn="ctr" eaLnBrk="1" hangingPunct="1"/>
            <a:r>
              <a:rPr lang="el-GR" sz="3600" dirty="0" smtClean="0"/>
              <a:t>ΔΡ ΑΛΕΞΑΝΔΡΗΣ ΓΕΩΡΓΙΟΣ</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lvl="0"/>
            <a:r>
              <a:rPr lang="el-GR" dirty="0" smtClean="0"/>
              <a:t>Παιδικές ηλικίες και </a:t>
            </a:r>
            <a:r>
              <a:rPr lang="el-GR" b="1" dirty="0" smtClean="0"/>
              <a:t>Διαδίκτυο</a:t>
            </a:r>
            <a:r>
              <a:rPr lang="el-GR" dirty="0" smtClean="0"/>
              <a:t> </a:t>
            </a:r>
            <a:br>
              <a:rPr lang="el-GR" dirty="0" smtClean="0"/>
            </a:br>
            <a:endParaRPr lang="el-GR" dirty="0"/>
          </a:p>
        </p:txBody>
      </p:sp>
      <p:sp>
        <p:nvSpPr>
          <p:cNvPr id="3" name="2 - Θέση περιεχομένου"/>
          <p:cNvSpPr>
            <a:spLocks noGrp="1"/>
          </p:cNvSpPr>
          <p:nvPr>
            <p:ph idx="1"/>
          </p:nvPr>
        </p:nvSpPr>
        <p:spPr/>
        <p:txBody>
          <a:bodyPr/>
          <a:lstStyle/>
          <a:p>
            <a:endParaRPr lang="el-GR" dirty="0" smtClean="0"/>
          </a:p>
          <a:p>
            <a:pPr lvl="1">
              <a:buFont typeface="Wingdings" pitchFamily="2" charset="2"/>
              <a:buChar char="Ø"/>
            </a:pPr>
            <a:r>
              <a:rPr lang="el-GR" sz="2800" dirty="0" smtClean="0">
                <a:solidFill>
                  <a:schemeClr val="tx1"/>
                </a:solidFill>
              </a:rPr>
              <a:t>Ηλικίες 5-6 ετών </a:t>
            </a:r>
          </a:p>
          <a:p>
            <a:pPr lvl="2">
              <a:buFont typeface="Wingdings" pitchFamily="2" charset="2"/>
              <a:buChar char="Ø"/>
            </a:pPr>
            <a:r>
              <a:rPr lang="el-GR" dirty="0" smtClean="0">
                <a:solidFill>
                  <a:schemeClr val="tx1"/>
                </a:solidFill>
              </a:rPr>
              <a:t>Να χρησιμοποιήσουν το ποντίκι. </a:t>
            </a:r>
          </a:p>
          <a:p>
            <a:pPr lvl="2">
              <a:buFont typeface="Wingdings" pitchFamily="2" charset="2"/>
              <a:buChar char="Ø"/>
            </a:pPr>
            <a:r>
              <a:rPr lang="el-GR" dirty="0" smtClean="0">
                <a:solidFill>
                  <a:schemeClr val="tx1"/>
                </a:solidFill>
              </a:rPr>
              <a:t>Μπορούν να ακολουθήσουν εντολές στον υπολογιστή. </a:t>
            </a:r>
          </a:p>
          <a:p>
            <a:pPr lvl="2">
              <a:buFont typeface="Wingdings" pitchFamily="2" charset="2"/>
              <a:buChar char="Ø"/>
            </a:pPr>
            <a:r>
              <a:rPr lang="el-GR" dirty="0" smtClean="0">
                <a:solidFill>
                  <a:schemeClr val="tx1"/>
                </a:solidFill>
              </a:rPr>
              <a:t>Να παίξουν παιγνίδια στον υπολογιστή. </a:t>
            </a:r>
          </a:p>
          <a:p>
            <a:pPr lvl="2">
              <a:buFont typeface="Wingdings" pitchFamily="2" charset="2"/>
              <a:buChar char="Ø"/>
            </a:pPr>
            <a:r>
              <a:rPr lang="el-GR" dirty="0" smtClean="0">
                <a:solidFill>
                  <a:schemeClr val="tx1"/>
                </a:solidFill>
              </a:rPr>
              <a:t>Εξαρτώνται από ενήλικες ή μεγαλύτερα αδέλφια για την αναζήτηση πληροφοριών. </a:t>
            </a:r>
          </a:p>
          <a:p>
            <a:endParaRPr lang="el-GR" dirty="0"/>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764704"/>
            <a:ext cx="8229600" cy="1066800"/>
          </a:xfrm>
        </p:spPr>
        <p:txBody>
          <a:bodyPr/>
          <a:lstStyle/>
          <a:p>
            <a:pPr algn="ctr"/>
            <a:r>
              <a:rPr lang="el-GR" dirty="0" smtClean="0"/>
              <a:t>ΗΛΙΚΙΕΣ 7-8</a:t>
            </a:r>
            <a:endParaRPr lang="el-GR" dirty="0"/>
          </a:p>
        </p:txBody>
      </p:sp>
      <p:sp>
        <p:nvSpPr>
          <p:cNvPr id="3" name="2 - Θέση περιεχομένου"/>
          <p:cNvSpPr>
            <a:spLocks noGrp="1"/>
          </p:cNvSpPr>
          <p:nvPr>
            <p:ph idx="1"/>
          </p:nvPr>
        </p:nvSpPr>
        <p:spPr>
          <a:xfrm>
            <a:off x="467544" y="1844824"/>
            <a:ext cx="8229600" cy="4324350"/>
          </a:xfrm>
        </p:spPr>
        <p:txBody>
          <a:bodyPr/>
          <a:lstStyle/>
          <a:p>
            <a:pPr lvl="1">
              <a:buFont typeface="Wingdings" pitchFamily="2" charset="2"/>
              <a:buChar char="Ø"/>
            </a:pPr>
            <a:r>
              <a:rPr lang="el-GR" sz="2800" dirty="0" smtClean="0">
                <a:solidFill>
                  <a:schemeClr val="tx1"/>
                </a:solidFill>
              </a:rPr>
              <a:t>Τα παιδιά ηλικίας 7-8 ετών αρχίζουν να πειραματίζονται: </a:t>
            </a:r>
          </a:p>
          <a:p>
            <a:pPr lvl="2">
              <a:buFont typeface="Wingdings" pitchFamily="2" charset="2"/>
              <a:buChar char="Ø"/>
            </a:pPr>
            <a:r>
              <a:rPr lang="el-GR" dirty="0" smtClean="0">
                <a:solidFill>
                  <a:schemeClr val="tx1"/>
                </a:solidFill>
              </a:rPr>
              <a:t>Με το ηλεκτρονικό ταχυδρομείο, </a:t>
            </a:r>
          </a:p>
          <a:p>
            <a:pPr lvl="2">
              <a:buFont typeface="Wingdings" pitchFamily="2" charset="2"/>
              <a:buChar char="Ø"/>
            </a:pPr>
            <a:r>
              <a:rPr lang="el-GR" dirty="0" smtClean="0">
                <a:solidFill>
                  <a:schemeClr val="tx1"/>
                </a:solidFill>
              </a:rPr>
              <a:t>Με την αναζήτηση πληροφοριών στο Διαδίκτυο. </a:t>
            </a:r>
          </a:p>
          <a:p>
            <a:endParaRPr lang="el-GR" dirty="0"/>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548680"/>
            <a:ext cx="8229600" cy="576064"/>
          </a:xfrm>
        </p:spPr>
        <p:txBody>
          <a:bodyPr/>
          <a:lstStyle/>
          <a:p>
            <a:pPr lvl="0" algn="ctr"/>
            <a:r>
              <a:rPr lang="el-GR" dirty="0" smtClean="0"/>
              <a:t/>
            </a:r>
            <a:br>
              <a:rPr lang="el-GR" dirty="0" smtClean="0"/>
            </a:br>
            <a:r>
              <a:rPr lang="el-GR" dirty="0" smtClean="0"/>
              <a:t> Παιδιά ηλικίας 9-12 ετών </a:t>
            </a:r>
            <a:endParaRPr lang="el-GR" dirty="0"/>
          </a:p>
        </p:txBody>
      </p:sp>
      <p:sp>
        <p:nvSpPr>
          <p:cNvPr id="3" name="2 - Θέση περιεχομένου"/>
          <p:cNvSpPr>
            <a:spLocks noGrp="1"/>
          </p:cNvSpPr>
          <p:nvPr>
            <p:ph idx="1"/>
          </p:nvPr>
        </p:nvSpPr>
        <p:spPr>
          <a:xfrm>
            <a:off x="395536" y="1556792"/>
            <a:ext cx="8229600" cy="4324350"/>
          </a:xfrm>
        </p:spPr>
        <p:txBody>
          <a:bodyPr/>
          <a:lstStyle/>
          <a:p>
            <a:pPr lvl="1">
              <a:buFont typeface="Wingdings" pitchFamily="2" charset="2"/>
              <a:buChar char="Ø"/>
            </a:pPr>
            <a:r>
              <a:rPr lang="el-GR" sz="2800" dirty="0" smtClean="0">
                <a:solidFill>
                  <a:schemeClr val="tx1"/>
                </a:solidFill>
              </a:rPr>
              <a:t>Χρησιμοποιούν το Διαδίκτυο για να αναζητούν πληροφορίες με σκοπό τη διεκπεραίωση σχολικών εργασιών. </a:t>
            </a:r>
          </a:p>
          <a:p>
            <a:pPr lvl="1">
              <a:buFont typeface="Wingdings" pitchFamily="2" charset="2"/>
              <a:buChar char="Ø"/>
            </a:pPr>
            <a:r>
              <a:rPr lang="el-GR" sz="2800" dirty="0" smtClean="0">
                <a:solidFill>
                  <a:schemeClr val="tx1"/>
                </a:solidFill>
              </a:rPr>
              <a:t>Μεταφορτώνουν αρχεία με μουσική. </a:t>
            </a:r>
          </a:p>
          <a:p>
            <a:pPr lvl="1">
              <a:buFont typeface="Wingdings" pitchFamily="2" charset="2"/>
              <a:buChar char="Ø"/>
            </a:pPr>
            <a:r>
              <a:rPr lang="el-GR" sz="2800" dirty="0" smtClean="0">
                <a:solidFill>
                  <a:schemeClr val="tx1"/>
                </a:solidFill>
              </a:rPr>
              <a:t>Προτιμούν να επικοινωνούν με τους φίλους τους με άμεσα μηνύματα. γ</a:t>
            </a:r>
            <a:r>
              <a:rPr lang="el-GR" dirty="0" smtClean="0">
                <a:solidFill>
                  <a:schemeClr val="tx1"/>
                </a:solidFill>
              </a:rPr>
              <a:t>νωστά ως </a:t>
            </a:r>
            <a:r>
              <a:rPr lang="el-GR" dirty="0" err="1" smtClean="0">
                <a:solidFill>
                  <a:schemeClr val="tx1"/>
                </a:solidFill>
              </a:rPr>
              <a:t>instant</a:t>
            </a:r>
            <a:r>
              <a:rPr lang="el-GR" dirty="0" smtClean="0">
                <a:solidFill>
                  <a:schemeClr val="tx1"/>
                </a:solidFill>
              </a:rPr>
              <a:t> </a:t>
            </a:r>
            <a:r>
              <a:rPr lang="el-GR" dirty="0" err="1" smtClean="0">
                <a:solidFill>
                  <a:schemeClr val="tx1"/>
                </a:solidFill>
              </a:rPr>
              <a:t>messages</a:t>
            </a:r>
            <a:r>
              <a:rPr lang="el-GR" dirty="0" smtClean="0">
                <a:solidFill>
                  <a:schemeClr val="tx1"/>
                </a:solidFill>
              </a:rPr>
              <a:t> και μεταδίδονται άμεσα με το MSN Messenger, </a:t>
            </a:r>
            <a:r>
              <a:rPr lang="el-GR" dirty="0" err="1" smtClean="0">
                <a:solidFill>
                  <a:schemeClr val="tx1"/>
                </a:solidFill>
              </a:rPr>
              <a:t>Yahoo</a:t>
            </a:r>
            <a:r>
              <a:rPr lang="el-GR" dirty="0" smtClean="0">
                <a:solidFill>
                  <a:schemeClr val="tx1"/>
                </a:solidFill>
              </a:rPr>
              <a:t> Messenger. </a:t>
            </a:r>
          </a:p>
          <a:p>
            <a:pPr>
              <a:buFont typeface="Wingdings" pitchFamily="2" charset="2"/>
              <a:buChar char="Ø"/>
            </a:pPr>
            <a:r>
              <a:rPr lang="el-GR" dirty="0" smtClean="0"/>
              <a:t>Αποτελεί γραπτή σύγχρονη επικοινωνία</a:t>
            </a:r>
            <a:endParaRPr lang="el-GR" sz="4800" dirty="0"/>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692696"/>
            <a:ext cx="8229600" cy="1066800"/>
          </a:xfrm>
        </p:spPr>
        <p:txBody>
          <a:bodyPr/>
          <a:lstStyle/>
          <a:p>
            <a:pPr algn="ctr"/>
            <a:r>
              <a:rPr lang="el-GR" dirty="0" smtClean="0"/>
              <a:t>Ηλικίες 9-12 ετών</a:t>
            </a:r>
            <a:endParaRPr lang="el-GR" dirty="0"/>
          </a:p>
        </p:txBody>
      </p:sp>
      <p:sp>
        <p:nvSpPr>
          <p:cNvPr id="3" name="2 - Θέση περιεχομένου"/>
          <p:cNvSpPr>
            <a:spLocks noGrp="1"/>
          </p:cNvSpPr>
          <p:nvPr>
            <p:ph idx="1"/>
          </p:nvPr>
        </p:nvSpPr>
        <p:spPr>
          <a:xfrm>
            <a:off x="467544" y="1700808"/>
            <a:ext cx="8229600" cy="4324350"/>
          </a:xfrm>
        </p:spPr>
        <p:txBody>
          <a:bodyPr/>
          <a:lstStyle/>
          <a:p>
            <a:pPr>
              <a:buFont typeface="Wingdings" pitchFamily="2" charset="2"/>
              <a:buChar char="Ø"/>
            </a:pPr>
            <a:r>
              <a:rPr lang="el-GR" dirty="0" smtClean="0"/>
              <a:t>Εκτενή χρήση όλων των παραπάνω και προσπάθεια εισόδου σε «απαγορευμένους» από τους γονείς και το περιβάλλον </a:t>
            </a:r>
            <a:r>
              <a:rPr lang="el-GR" dirty="0" err="1" smtClean="0"/>
              <a:t>ιστότοπους</a:t>
            </a:r>
            <a:r>
              <a:rPr lang="el-GR" dirty="0" smtClean="0"/>
              <a:t>.</a:t>
            </a:r>
            <a:endParaRPr lang="el-GR" dirty="0"/>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548680"/>
            <a:ext cx="8229600" cy="648072"/>
          </a:xfrm>
        </p:spPr>
        <p:txBody>
          <a:bodyPr/>
          <a:lstStyle/>
          <a:p>
            <a:pPr lvl="0" algn="ctr"/>
            <a:r>
              <a:rPr lang="el-GR" dirty="0" smtClean="0"/>
              <a:t/>
            </a:r>
            <a:br>
              <a:rPr lang="el-GR" dirty="0" smtClean="0"/>
            </a:br>
            <a:endParaRPr lang="el-GR" dirty="0"/>
          </a:p>
        </p:txBody>
      </p:sp>
      <p:sp>
        <p:nvSpPr>
          <p:cNvPr id="3" name="2 - Θέση περιεχομένου"/>
          <p:cNvSpPr>
            <a:spLocks noGrp="1"/>
          </p:cNvSpPr>
          <p:nvPr>
            <p:ph idx="1"/>
          </p:nvPr>
        </p:nvSpPr>
        <p:spPr>
          <a:xfrm>
            <a:off x="467544" y="1628800"/>
            <a:ext cx="8229600" cy="4324350"/>
          </a:xfrm>
        </p:spPr>
        <p:txBody>
          <a:bodyPr/>
          <a:lstStyle/>
          <a:p>
            <a:pPr lvl="1">
              <a:buFont typeface="Wingdings" pitchFamily="2" charset="2"/>
              <a:buChar char="Ø"/>
            </a:pPr>
            <a:r>
              <a:rPr lang="el-GR" sz="2800" dirty="0" smtClean="0">
                <a:solidFill>
                  <a:schemeClr val="tx1"/>
                </a:solidFill>
              </a:rPr>
              <a:t>Συνήθως αυτή η ηλικία γνωρίζει πιο πολλά </a:t>
            </a:r>
            <a:r>
              <a:rPr lang="el-GR" sz="2800" b="1" dirty="0" smtClean="0">
                <a:solidFill>
                  <a:schemeClr val="tx1"/>
                </a:solidFill>
              </a:rPr>
              <a:t>για</a:t>
            </a:r>
            <a:r>
              <a:rPr lang="el-GR" sz="2800" dirty="0" smtClean="0">
                <a:solidFill>
                  <a:schemeClr val="tx1"/>
                </a:solidFill>
              </a:rPr>
              <a:t> </a:t>
            </a:r>
            <a:r>
              <a:rPr lang="el-GR" sz="2800" b="1" dirty="0" smtClean="0">
                <a:solidFill>
                  <a:schemeClr val="tx1"/>
                </a:solidFill>
              </a:rPr>
              <a:t>το</a:t>
            </a:r>
            <a:r>
              <a:rPr lang="el-GR" sz="2800" dirty="0" smtClean="0">
                <a:solidFill>
                  <a:schemeClr val="tx1"/>
                </a:solidFill>
              </a:rPr>
              <a:t> </a:t>
            </a:r>
            <a:r>
              <a:rPr lang="el-GR" sz="2800" b="1" dirty="0" smtClean="0">
                <a:solidFill>
                  <a:schemeClr val="tx1"/>
                </a:solidFill>
              </a:rPr>
              <a:t>Διαδίκτυο</a:t>
            </a:r>
            <a:r>
              <a:rPr lang="el-GR" sz="2800" dirty="0" smtClean="0">
                <a:solidFill>
                  <a:schemeClr val="tx1"/>
                </a:solidFill>
              </a:rPr>
              <a:t> παρά οι γονείς. </a:t>
            </a:r>
          </a:p>
          <a:p>
            <a:pPr lvl="1">
              <a:buFont typeface="Wingdings" pitchFamily="2" charset="2"/>
              <a:buChar char="Ø"/>
            </a:pPr>
            <a:r>
              <a:rPr lang="el-GR" sz="2800" dirty="0" smtClean="0">
                <a:solidFill>
                  <a:schemeClr val="tx1"/>
                </a:solidFill>
              </a:rPr>
              <a:t>Οι γονείς να συνεχίσουν να έχουν έναν ανοικτό διάλογο με τα παιδιά τους </a:t>
            </a:r>
            <a:r>
              <a:rPr lang="el-GR" sz="2800" b="1" dirty="0" smtClean="0">
                <a:solidFill>
                  <a:schemeClr val="tx1"/>
                </a:solidFill>
              </a:rPr>
              <a:t>για</a:t>
            </a:r>
            <a:r>
              <a:rPr lang="el-GR" sz="2800" dirty="0" smtClean="0">
                <a:solidFill>
                  <a:schemeClr val="tx1"/>
                </a:solidFill>
              </a:rPr>
              <a:t> την ασφαλή χρήση του Διαδικτύου. </a:t>
            </a:r>
          </a:p>
          <a:p>
            <a:pPr>
              <a:buNone/>
            </a:pPr>
            <a:endParaRPr lang="el-GR" dirty="0"/>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14</a:t>
            </a:fld>
            <a:endParaRPr lang="en-US"/>
          </a:p>
        </p:txBody>
      </p:sp>
      <p:sp>
        <p:nvSpPr>
          <p:cNvPr id="6" name="5 - Ορθογώνιο"/>
          <p:cNvSpPr/>
          <p:nvPr/>
        </p:nvSpPr>
        <p:spPr>
          <a:xfrm>
            <a:off x="1259632" y="692696"/>
            <a:ext cx="5904656" cy="707886"/>
          </a:xfrm>
          <a:prstGeom prst="rect">
            <a:avLst/>
          </a:prstGeom>
        </p:spPr>
        <p:txBody>
          <a:bodyPr wrap="square">
            <a:spAutoFit/>
          </a:bodyPr>
          <a:lstStyle/>
          <a:p>
            <a:pPr algn="ctr"/>
            <a:r>
              <a:rPr lang="el-GR" sz="4000" dirty="0" smtClean="0">
                <a:latin typeface="Trebuchet MS" pitchFamily="34" charset="0"/>
              </a:rPr>
              <a:t>Ηλικίες 13-17 </a:t>
            </a:r>
            <a:endParaRPr lang="el-GR" sz="4000" dirty="0">
              <a:latin typeface="Trebuchet MS"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548680"/>
            <a:ext cx="8229600" cy="1066800"/>
          </a:xfrm>
        </p:spPr>
        <p:txBody>
          <a:bodyPr/>
          <a:lstStyle/>
          <a:p>
            <a:pPr algn="ctr"/>
            <a:r>
              <a:rPr lang="el-GR" dirty="0" smtClean="0"/>
              <a:t>ΚΟΙΝΟΤΥΠΕΣ ΣΥΜΠΕΡΙΦΟΡΕΣ</a:t>
            </a:r>
            <a:endParaRPr lang="el-GR" dirty="0"/>
          </a:p>
        </p:txBody>
      </p:sp>
      <p:sp>
        <p:nvSpPr>
          <p:cNvPr id="3" name="2 - Θέση περιεχομένου"/>
          <p:cNvSpPr>
            <a:spLocks noGrp="1"/>
          </p:cNvSpPr>
          <p:nvPr>
            <p:ph idx="1"/>
          </p:nvPr>
        </p:nvSpPr>
        <p:spPr>
          <a:xfrm>
            <a:off x="683568" y="1340768"/>
            <a:ext cx="8013576" cy="5256584"/>
          </a:xfrm>
        </p:spPr>
        <p:txBody>
          <a:bodyPr/>
          <a:lstStyle/>
          <a:p>
            <a:pPr lvl="1">
              <a:buFont typeface="Wingdings" pitchFamily="2" charset="2"/>
              <a:buChar char="Ø"/>
            </a:pPr>
            <a:r>
              <a:rPr lang="el-GR" sz="2800" dirty="0" smtClean="0">
                <a:solidFill>
                  <a:schemeClr val="tx1"/>
                </a:solidFill>
              </a:rPr>
              <a:t>Οι έφηβοι επισκέπτονται δωμάτια συνομιλίας και έχουν συμμετάσχει σε ιδιωτικές συνομιλίες ή συνομιλίες ενηλίκων. </a:t>
            </a:r>
          </a:p>
          <a:p>
            <a:pPr lvl="1">
              <a:buFont typeface="Wingdings" pitchFamily="2" charset="2"/>
              <a:buChar char="Ø"/>
            </a:pPr>
            <a:r>
              <a:rPr lang="el-GR" sz="2800" dirty="0" smtClean="0">
                <a:solidFill>
                  <a:schemeClr val="tx1"/>
                </a:solidFill>
              </a:rPr>
              <a:t>Τα κορίτσια μιλούν πιο πολύ από τα αγόρια στο Διαδίκτυο και είναι περισσότερο επιρρεπή σε αποπλανήσεις. </a:t>
            </a:r>
          </a:p>
          <a:p>
            <a:pPr lvl="1">
              <a:buFont typeface="Wingdings" pitchFamily="2" charset="2"/>
              <a:buChar char="Ø"/>
            </a:pPr>
            <a:r>
              <a:rPr lang="el-GR" sz="2800" dirty="0" smtClean="0">
                <a:solidFill>
                  <a:schemeClr val="tx1"/>
                </a:solidFill>
              </a:rPr>
              <a:t>Τα αγόρια αναζητούν πιο πολύ από τα κορίτσια ιστοσελίδες με τζόγο και σεξουαλικό περιεχόμενο. </a:t>
            </a:r>
            <a:endParaRPr lang="en-US" sz="2800" dirty="0" smtClean="0">
              <a:solidFill>
                <a:schemeClr val="tx1"/>
              </a:solidFill>
            </a:endParaRPr>
          </a:p>
          <a:p>
            <a:pPr lvl="1">
              <a:buFont typeface="Wingdings" pitchFamily="2" charset="2"/>
              <a:buChar char="Ø"/>
            </a:pPr>
            <a:r>
              <a:rPr lang="el-GR" sz="2800" b="1" dirty="0" smtClean="0">
                <a:solidFill>
                  <a:schemeClr val="tx1"/>
                </a:solidFill>
              </a:rPr>
              <a:t>Οι χρήστες ολοένα και περισσότερο αναπτύσσουν</a:t>
            </a:r>
            <a:r>
              <a:rPr lang="el-GR" sz="2800" b="1" dirty="0" smtClean="0">
                <a:solidFill>
                  <a:schemeClr val="tx1"/>
                </a:solidFill>
              </a:rPr>
              <a:t> εξάρτηση από το διαδίκτυο</a:t>
            </a:r>
            <a:endParaRPr lang="el-GR" sz="2800" b="1" dirty="0" smtClean="0">
              <a:solidFill>
                <a:schemeClr val="tx1"/>
              </a:solidFill>
            </a:endParaRPr>
          </a:p>
          <a:p>
            <a:endParaRPr lang="el-GR" dirty="0"/>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67544" y="404664"/>
            <a:ext cx="8229600" cy="504056"/>
          </a:xfrm>
        </p:spPr>
        <p:txBody>
          <a:bodyPr/>
          <a:lstStyle/>
          <a:p>
            <a:pPr algn="ctr" eaLnBrk="1" hangingPunct="1"/>
            <a:r>
              <a:rPr lang="el-GR" sz="2400" b="1" i="1" dirty="0" smtClean="0"/>
              <a:t>ΓΝΩΣΤΕΣ ΕΦΑΡΜΟΓΕΣ.</a:t>
            </a:r>
          </a:p>
        </p:txBody>
      </p:sp>
      <p:sp>
        <p:nvSpPr>
          <p:cNvPr id="26627" name="Content Placeholder 2"/>
          <p:cNvSpPr>
            <a:spLocks noGrp="1"/>
          </p:cNvSpPr>
          <p:nvPr>
            <p:ph idx="1"/>
          </p:nvPr>
        </p:nvSpPr>
        <p:spPr>
          <a:xfrm>
            <a:off x="539552" y="836712"/>
            <a:ext cx="8229600" cy="5688632"/>
          </a:xfrm>
        </p:spPr>
        <p:style>
          <a:lnRef idx="2">
            <a:schemeClr val="dk1"/>
          </a:lnRef>
          <a:fillRef idx="1">
            <a:schemeClr val="lt1"/>
          </a:fillRef>
          <a:effectRef idx="0">
            <a:schemeClr val="dk1"/>
          </a:effectRef>
          <a:fontRef idx="minor">
            <a:schemeClr val="dk1"/>
          </a:fontRef>
        </p:style>
        <p:txBody>
          <a:bodyPr/>
          <a:lstStyle/>
          <a:p>
            <a:pPr algn="ctr" eaLnBrk="1" hangingPunct="1">
              <a:buNone/>
            </a:pPr>
            <a:r>
              <a:rPr lang="el-GR" sz="1600" b="1" dirty="0" smtClean="0"/>
              <a:t>ΕΦΑΡΜΟΦΕΣ ΚΟΙΝΩΝΙΚΗΣ ΔΙΚΤΥΩΣΗΣ</a:t>
            </a:r>
          </a:p>
          <a:p>
            <a:pPr eaLnBrk="1" hangingPunct="1">
              <a:buNone/>
            </a:pPr>
            <a:r>
              <a:rPr lang="en-US" sz="1600" b="1" dirty="0" smtClean="0"/>
              <a:t>FACEBOOK</a:t>
            </a:r>
          </a:p>
          <a:p>
            <a:pPr eaLnBrk="1" hangingPunct="1"/>
            <a:r>
              <a:rPr lang="el-GR" sz="1600" dirty="0" smtClean="0"/>
              <a:t>Είναι ένα χώρος κοινωνικής δικτύωσης  όπου οι άνθρωποι που το χρησιμοποιούν μπορούν να συνομιλούν με τις επαφές τους, να ανεβάζουν φωτογραφίες  και να παίζουν διάφορα παιχνίδια.</a:t>
            </a:r>
          </a:p>
          <a:p>
            <a:pPr eaLnBrk="1" hangingPunct="1">
              <a:buNone/>
            </a:pPr>
            <a:r>
              <a:rPr lang="en-US" sz="1600" b="1" dirty="0" smtClean="0"/>
              <a:t>SKYPE</a:t>
            </a:r>
            <a:endParaRPr lang="en-US" sz="1600" dirty="0" smtClean="0"/>
          </a:p>
          <a:p>
            <a:pPr eaLnBrk="1" hangingPunct="1"/>
            <a:r>
              <a:rPr lang="el-GR" sz="1600" dirty="0" smtClean="0"/>
              <a:t>Είναι ένα δωρεάν και απλό πρόγραμμα που μας  επιτρέπει να πραγματοποιούμε δωρεάν κλήσεις ή </a:t>
            </a:r>
            <a:r>
              <a:rPr lang="el-GR" sz="1600" dirty="0" err="1" smtClean="0"/>
              <a:t>βιντεοκλήσεις</a:t>
            </a:r>
            <a:r>
              <a:rPr lang="el-GR" sz="1600" dirty="0" smtClean="0"/>
              <a:t> σε όλο τον κόσμο με υψηλή ασφάλεια.</a:t>
            </a:r>
          </a:p>
          <a:p>
            <a:pPr eaLnBrk="1" hangingPunct="1">
              <a:buNone/>
            </a:pPr>
            <a:r>
              <a:rPr lang="en-US" sz="1600" b="1" dirty="0" smtClean="0"/>
              <a:t>MIRC</a:t>
            </a:r>
          </a:p>
          <a:p>
            <a:pPr eaLnBrk="1" hangingPunct="1"/>
            <a:r>
              <a:rPr lang="el-GR" sz="1600" dirty="0" smtClean="0"/>
              <a:t>Είναι ένα διάσημο πρόγραμμα τελικού χρήστη που δουλεύει πάνω στο σύστημα ηλεκτρονικής συνδιάλεξης</a:t>
            </a:r>
            <a:r>
              <a:rPr lang="en-US" sz="1600" dirty="0" smtClean="0"/>
              <a:t> IRC</a:t>
            </a:r>
            <a:r>
              <a:rPr lang="el-GR" sz="1600" dirty="0" smtClean="0"/>
              <a:t>, το οποίο αναφέρεται σε μια υπηρεσία συνδιάλεξης σε πραγματικό χρόνο μέσω απλού κειμένου στο διαδίκτυο.</a:t>
            </a:r>
          </a:p>
          <a:p>
            <a:pPr eaLnBrk="1" hangingPunct="1">
              <a:buNone/>
            </a:pPr>
            <a:r>
              <a:rPr lang="en-US" sz="1600" b="1" dirty="0" smtClean="0"/>
              <a:t>YAHOO</a:t>
            </a:r>
            <a:r>
              <a:rPr lang="el-GR" sz="1600" b="1" dirty="0" smtClean="0"/>
              <a:t> </a:t>
            </a:r>
            <a:endParaRPr lang="en-US" sz="1600" b="1" dirty="0" smtClean="0"/>
          </a:p>
          <a:p>
            <a:pPr eaLnBrk="1" hangingPunct="1"/>
            <a:r>
              <a:rPr lang="el-GR" sz="1600" dirty="0" smtClean="0"/>
              <a:t>Είναι ένα πρόγραμμα το οποίο παρέχει στους χρήστες του πρόσβαση σε μια πλούσια συλλογή ηλεκτρονικών πηγών. Ωστόσο, στο  </a:t>
            </a:r>
            <a:r>
              <a:rPr lang="en-US" sz="1600" dirty="0" smtClean="0"/>
              <a:t>YAHOO</a:t>
            </a:r>
            <a:r>
              <a:rPr lang="el-GR" sz="1600" dirty="0" smtClean="0"/>
              <a:t> υπάρχουν ορισμένες περιοχές με περιεχόμενο που απευθύνονται μόνο σε ενήλικες</a:t>
            </a:r>
            <a:r>
              <a:rPr lang="el-GR" sz="1600" dirty="0" smtClean="0"/>
              <a:t>.</a:t>
            </a:r>
          </a:p>
          <a:p>
            <a:pPr eaLnBrk="1" hangingPunct="1">
              <a:buNone/>
            </a:pPr>
            <a:endParaRPr lang="en-US" sz="1600" b="1" dirty="0" smtClean="0"/>
          </a:p>
          <a:p>
            <a:pPr eaLnBrk="1" hangingPunct="1">
              <a:buNone/>
            </a:pPr>
            <a:r>
              <a:rPr lang="en-US" sz="1600" b="1" dirty="0" smtClean="0"/>
              <a:t>TWITTER, </a:t>
            </a:r>
            <a:r>
              <a:rPr lang="en-US" sz="1600" b="1" dirty="0" smtClean="0"/>
              <a:t>YOUTUBE, MYSPACE </a:t>
            </a:r>
            <a:endParaRPr lang="en-US" sz="1600" b="1" dirty="0" smtClean="0"/>
          </a:p>
          <a:p>
            <a:pPr eaLnBrk="1" hangingPunct="1">
              <a:buNone/>
            </a:pPr>
            <a:endParaRPr lang="en-US" sz="1600" dirty="0" smtClean="0"/>
          </a:p>
          <a:p>
            <a:pPr eaLnBrk="1" hangingPunct="1"/>
            <a:endParaRPr lang="en-US" sz="1600" dirty="0" smtClean="0"/>
          </a:p>
          <a:p>
            <a:pPr eaLnBrk="1" hangingPunct="1"/>
            <a:endParaRPr lang="el-GR" sz="1600" dirty="0" smtClean="0"/>
          </a:p>
          <a:p>
            <a:pPr eaLnBrk="1" hangingPunct="1"/>
            <a:endParaRPr lang="el-GR" sz="1400" dirty="0" smtClean="0"/>
          </a:p>
          <a:p>
            <a:pPr eaLnBrk="1" hangingPunct="1"/>
            <a:endParaRPr lang="en-US" sz="1400" dirty="0" smtClean="0"/>
          </a:p>
        </p:txBody>
      </p:sp>
      <p:sp>
        <p:nvSpPr>
          <p:cNvPr id="27653" name="Slide Number Placeholder 4"/>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0CDD5980-6C98-4207-96E1-141669844C94}" type="slidenum">
              <a:rPr lang="en-US" smtClean="0"/>
              <a:pPr fontAlgn="base">
                <a:spcBef>
                  <a:spcPct val="0"/>
                </a:spcBef>
                <a:spcAft>
                  <a:spcPct val="0"/>
                </a:spcAft>
                <a:defRPr/>
              </a:pPr>
              <a:t>16</a:t>
            </a:fld>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611560" y="476672"/>
            <a:ext cx="8229600" cy="432048"/>
          </a:xfrm>
        </p:spPr>
        <p:txBody>
          <a:bodyPr/>
          <a:lstStyle/>
          <a:p>
            <a:pPr algn="ctr" eaLnBrk="1" hangingPunct="1"/>
            <a:r>
              <a:rPr lang="el-GR" sz="2000" b="1" dirty="0" smtClean="0"/>
              <a:t>ΛΙΓΟΤΕΡΟ ΓΝΩΣΤΕΣ ΕΦΑΡΜΟΓΕΣ </a:t>
            </a:r>
            <a:r>
              <a:rPr lang="el-GR" sz="2000" b="1" dirty="0" smtClean="0"/>
              <a:t>ΚΟΙΝΩΝΙΚΗΣ ΔΙΚΤΥΩΣΗΣ</a:t>
            </a:r>
          </a:p>
        </p:txBody>
      </p:sp>
      <p:sp>
        <p:nvSpPr>
          <p:cNvPr id="27651" name="Rectangle 3"/>
          <p:cNvSpPr>
            <a:spLocks noGrp="1"/>
          </p:cNvSpPr>
          <p:nvPr>
            <p:ph type="body" idx="4294967295"/>
          </p:nvPr>
        </p:nvSpPr>
        <p:spPr>
          <a:xfrm>
            <a:off x="457200" y="836712"/>
            <a:ext cx="8229600" cy="5737126"/>
          </a:xfrm>
        </p:spPr>
        <p:txBody>
          <a:bodyPr/>
          <a:lstStyle/>
          <a:p>
            <a:pPr eaLnBrk="1" hangingPunct="1">
              <a:buFont typeface="Wingdings" pitchFamily="2" charset="2"/>
              <a:buChar char="Ø"/>
            </a:pPr>
            <a:r>
              <a:rPr lang="el-GR" b="1" dirty="0" smtClean="0"/>
              <a:t>1. </a:t>
            </a:r>
            <a:r>
              <a:rPr lang="el-GR" b="1" dirty="0" err="1" smtClean="0"/>
              <a:t>Whisper</a:t>
            </a: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algn="just"/>
            <a:r>
              <a:rPr lang="el-GR" sz="1800" dirty="0" smtClean="0"/>
              <a:t>Αυτή </a:t>
            </a:r>
            <a:r>
              <a:rPr lang="el-GR" sz="1800" dirty="0" smtClean="0"/>
              <a:t>η εφαρμογή επιτρέπει να στέλνει κάποιος μυστικά ανώνυμα μηνύματα και επιτρέπει τη συζήτηση (</a:t>
            </a:r>
            <a:r>
              <a:rPr lang="el-GR" sz="1800" dirty="0" err="1" smtClean="0"/>
              <a:t>chatting</a:t>
            </a:r>
            <a:r>
              <a:rPr lang="el-GR" sz="1800" dirty="0" smtClean="0"/>
              <a:t>) χρηστών από την ίδια γεωγραφική περιοχή, μεταξύ τους.</a:t>
            </a:r>
          </a:p>
          <a:p>
            <a:pPr algn="just"/>
            <a:r>
              <a:rPr lang="el-GR" sz="1800" b="1" dirty="0" smtClean="0"/>
              <a:t>Γιατί είναι επικίνδυνη:</a:t>
            </a:r>
            <a:r>
              <a:rPr lang="el-GR" sz="1800" dirty="0" smtClean="0"/>
              <a:t> Πολλά παιδιά παρασύρονται από την ατμόσφαιρα μυστηρίου που δημιουργεί η αίσθηση να μιλάνε με αγνώστους και να νομίζουν ότι τα μυστικά τους δεν τα ξέρει κανείς παρά μόνο άγνωστοι που δεν θα δουν ποτέ. Όμως το ότι οι άνθρωποι που επικοινωνούν είναι από την ίδια στενή γεωγραφική περιοχή, μπορεί να χρησιμοποιηθεί από κακόβουλους χρήστες που επιθυμούν σιγά-σιγά να αποκτήσουν επαφή με το παιδί (κι έτσι, η ανωνυμία παύει πια να υπάρχει).</a:t>
            </a:r>
          </a:p>
          <a:p>
            <a:pPr eaLnBrk="1" hangingPunct="1">
              <a:buFont typeface="Wingdings" pitchFamily="2" charset="2"/>
              <a:buChar char="Ø"/>
            </a:pPr>
            <a:endParaRPr lang="el-GR" b="1" dirty="0" smtClean="0"/>
          </a:p>
          <a:p>
            <a:pPr eaLnBrk="1" hangingPunct="1">
              <a:buFont typeface="Wingdings" pitchFamily="2" charset="2"/>
              <a:buChar char="Ø"/>
            </a:pPr>
            <a:endParaRPr lang="el-GR" dirty="0" smtClean="0"/>
          </a:p>
          <a:p>
            <a:pPr eaLnBrk="1" hangingPunct="1">
              <a:buFont typeface="Wingdings" pitchFamily="2" charset="2"/>
              <a:buChar char="Ø"/>
            </a:pPr>
            <a:endParaRPr lang="el-GR" dirty="0" smtClean="0"/>
          </a:p>
        </p:txBody>
      </p:sp>
      <p:pic>
        <p:nvPicPr>
          <p:cNvPr id="4" name="3 - Εικόνα" descr="dangerous-apps-for-children-01"/>
          <p:cNvPicPr/>
          <p:nvPr/>
        </p:nvPicPr>
        <p:blipFill>
          <a:blip r:embed="rId2" cstate="print"/>
          <a:srcRect/>
          <a:stretch>
            <a:fillRect/>
          </a:stretch>
        </p:blipFill>
        <p:spPr bwMode="auto">
          <a:xfrm>
            <a:off x="1043608" y="1340769"/>
            <a:ext cx="7056784" cy="23042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611560" y="476672"/>
            <a:ext cx="8229600" cy="432048"/>
          </a:xfrm>
        </p:spPr>
        <p:txBody>
          <a:bodyPr/>
          <a:lstStyle/>
          <a:p>
            <a:pPr algn="ctr" eaLnBrk="1" hangingPunct="1"/>
            <a:r>
              <a:rPr lang="el-GR" sz="2000" b="1" dirty="0" smtClean="0"/>
              <a:t>ΛΙΓΟΤΕΡΟ ΓΝΩΣΤΕΣ ΕΦΑΡΜΟΓΕΣ </a:t>
            </a:r>
            <a:r>
              <a:rPr lang="el-GR" sz="2000" b="1" dirty="0" smtClean="0"/>
              <a:t>ΚΟΙΝΩΝΙΚΗΣ ΔΙΚΤΥΩΣΗΣ</a:t>
            </a:r>
          </a:p>
        </p:txBody>
      </p:sp>
      <p:sp>
        <p:nvSpPr>
          <p:cNvPr id="27651" name="Rectangle 3"/>
          <p:cNvSpPr>
            <a:spLocks noGrp="1"/>
          </p:cNvSpPr>
          <p:nvPr>
            <p:ph type="body" idx="4294967295"/>
          </p:nvPr>
        </p:nvSpPr>
        <p:spPr>
          <a:xfrm>
            <a:off x="457200" y="836712"/>
            <a:ext cx="8229600" cy="5737126"/>
          </a:xfrm>
        </p:spPr>
        <p:txBody>
          <a:bodyPr/>
          <a:lstStyle/>
          <a:p>
            <a:r>
              <a:rPr lang="el-GR" b="1" dirty="0" smtClean="0"/>
              <a:t>2. </a:t>
            </a:r>
            <a:r>
              <a:rPr lang="el-GR" b="1" dirty="0" err="1" smtClean="0"/>
              <a:t>YikYak</a:t>
            </a:r>
            <a:endParaRPr lang="el-GR"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algn="just"/>
            <a:r>
              <a:rPr lang="el-GR" sz="1800" dirty="0" smtClean="0"/>
              <a:t>Όλοι οι χρήστες του </a:t>
            </a:r>
            <a:r>
              <a:rPr lang="el-GR" sz="1800" dirty="0" err="1" smtClean="0"/>
              <a:t>YikYak</a:t>
            </a:r>
            <a:r>
              <a:rPr lang="el-GR" sz="1800" dirty="0" smtClean="0"/>
              <a:t> είναι ανώνυμοι. Δεν χρειάζονται λογαριασμό για να στείλουν μηνύματα, απλώς τα μηνύματά τους είναι </a:t>
            </a:r>
            <a:r>
              <a:rPr lang="el-GR" sz="1800" dirty="0" err="1" smtClean="0"/>
              <a:t>προσβάσιμα</a:t>
            </a:r>
            <a:r>
              <a:rPr lang="el-GR" sz="1800" dirty="0" smtClean="0"/>
              <a:t> στους 500 ανθρώπους που είναι πλησιέστερα σε μια ακτίνα 1,5 ως 8 χιλιομέτρων</a:t>
            </a:r>
            <a:r>
              <a:rPr lang="el-GR" sz="1800" dirty="0" smtClean="0"/>
              <a:t>.</a:t>
            </a:r>
            <a:endParaRPr lang="el-GR" sz="1800" dirty="0" smtClean="0"/>
          </a:p>
          <a:p>
            <a:pPr algn="just"/>
            <a:r>
              <a:rPr lang="el-GR" sz="1800" b="1" dirty="0" smtClean="0"/>
              <a:t>Γιατί είναι επικίνδυνη:</a:t>
            </a:r>
            <a:r>
              <a:rPr lang="el-GR" sz="1800" dirty="0" smtClean="0"/>
              <a:t> </a:t>
            </a:r>
            <a:r>
              <a:rPr lang="el-GR" sz="1800" b="1" dirty="0" smtClean="0"/>
              <a:t>:</a:t>
            </a:r>
            <a:r>
              <a:rPr lang="el-GR" sz="1800" dirty="0" smtClean="0"/>
              <a:t> Ήδη η εφαρμογή αυτή δημιουργεί προβλήματα σε πολλά σχολεία των ΗΠΑ, καθώς μαθητές «θάβουν» ανελέητα τους καθηγητές τους και ο ένας τον άλλο. Κάποια σχολεία έφτασαν να απαγορέψουν εντελώς τα κινητά λόγω της συγκεκριμένης εφαρμογής.</a:t>
            </a:r>
          </a:p>
          <a:p>
            <a:pPr algn="just">
              <a:buNone/>
            </a:pPr>
            <a:endParaRPr lang="el-GR" sz="1800"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dirty="0" smtClean="0"/>
          </a:p>
          <a:p>
            <a:pPr eaLnBrk="1" hangingPunct="1">
              <a:buFont typeface="Wingdings" pitchFamily="2" charset="2"/>
              <a:buChar char="Ø"/>
            </a:pPr>
            <a:endParaRPr lang="el-GR" dirty="0" smtClean="0"/>
          </a:p>
        </p:txBody>
      </p:sp>
      <p:pic>
        <p:nvPicPr>
          <p:cNvPr id="5" name="4 - Εικόνα" descr="dangerous-apps-for-children-02"/>
          <p:cNvPicPr/>
          <p:nvPr/>
        </p:nvPicPr>
        <p:blipFill>
          <a:blip r:embed="rId2" cstate="print"/>
          <a:srcRect/>
          <a:stretch>
            <a:fillRect/>
          </a:stretch>
        </p:blipFill>
        <p:spPr bwMode="auto">
          <a:xfrm>
            <a:off x="827584" y="1340768"/>
            <a:ext cx="7416824" cy="19442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611560" y="476672"/>
            <a:ext cx="8229600" cy="432048"/>
          </a:xfrm>
        </p:spPr>
        <p:txBody>
          <a:bodyPr/>
          <a:lstStyle/>
          <a:p>
            <a:pPr algn="ctr" eaLnBrk="1" hangingPunct="1"/>
            <a:r>
              <a:rPr lang="el-GR" sz="2000" b="1" dirty="0" smtClean="0"/>
              <a:t>ΛΙΓΟΤΕΡΟ ΓΝΩΣΤΕΣ ΕΦΑΡΜΟΓΕΣ </a:t>
            </a:r>
            <a:r>
              <a:rPr lang="el-GR" sz="2000" b="1" dirty="0" smtClean="0"/>
              <a:t>ΚΟΙΝΩΝΙΚΗΣ ΔΙΚΤΥΩΣΗΣ</a:t>
            </a:r>
          </a:p>
        </p:txBody>
      </p:sp>
      <p:sp>
        <p:nvSpPr>
          <p:cNvPr id="27651" name="Rectangle 3"/>
          <p:cNvSpPr>
            <a:spLocks noGrp="1"/>
          </p:cNvSpPr>
          <p:nvPr>
            <p:ph type="body" idx="4294967295"/>
          </p:nvPr>
        </p:nvSpPr>
        <p:spPr>
          <a:xfrm>
            <a:off x="457200" y="836712"/>
            <a:ext cx="8229600" cy="5737126"/>
          </a:xfrm>
        </p:spPr>
        <p:txBody>
          <a:bodyPr/>
          <a:lstStyle/>
          <a:p>
            <a:r>
              <a:rPr lang="el-GR" b="1" dirty="0" smtClean="0"/>
              <a:t>3. </a:t>
            </a:r>
            <a:r>
              <a:rPr lang="el-GR" b="1" dirty="0" err="1" smtClean="0"/>
              <a:t>Kik</a:t>
            </a:r>
            <a:endParaRPr lang="el-GR"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algn="just"/>
            <a:endParaRPr lang="el-GR" sz="1800" dirty="0" smtClean="0"/>
          </a:p>
          <a:p>
            <a:pPr algn="just"/>
            <a:endParaRPr lang="el-GR" sz="1800" dirty="0" smtClean="0"/>
          </a:p>
          <a:p>
            <a:pPr algn="just"/>
            <a:r>
              <a:rPr lang="el-GR" sz="1800" dirty="0" smtClean="0"/>
              <a:t>Μια </a:t>
            </a:r>
            <a:r>
              <a:rPr lang="el-GR" sz="1800" dirty="0" smtClean="0"/>
              <a:t>δωρεάν υπηρεσία μηνυμάτων που επιτρέπει την αποστολή κειμένου/εικόνας χωρίς αυτό να φαίνεται στο ιστορικό της συσκευής. (Παρόμοιες εφαρμογές: </a:t>
            </a:r>
            <a:r>
              <a:rPr lang="el-GR" sz="1800" dirty="0" err="1" smtClean="0"/>
              <a:t>Viber</a:t>
            </a:r>
            <a:r>
              <a:rPr lang="el-GR" sz="1800" dirty="0" smtClean="0"/>
              <a:t>, </a:t>
            </a:r>
            <a:r>
              <a:rPr lang="el-GR" sz="1800" dirty="0" err="1" smtClean="0"/>
              <a:t>WhatsApp</a:t>
            </a:r>
            <a:r>
              <a:rPr lang="el-GR" sz="1800" dirty="0" smtClean="0"/>
              <a:t>, </a:t>
            </a:r>
            <a:r>
              <a:rPr lang="el-GR" sz="1800" dirty="0" err="1" smtClean="0"/>
              <a:t>TextNow</a:t>
            </a:r>
            <a:r>
              <a:rPr lang="el-GR" sz="1800" dirty="0" smtClean="0"/>
              <a:t>).</a:t>
            </a:r>
          </a:p>
          <a:p>
            <a:pPr algn="just"/>
            <a:r>
              <a:rPr lang="el-GR" sz="1800" b="1" dirty="0" smtClean="0"/>
              <a:t>Γιατί </a:t>
            </a:r>
            <a:r>
              <a:rPr lang="el-GR" sz="1800" b="1" dirty="0" smtClean="0"/>
              <a:t>είναι επικίνδυνη:</a:t>
            </a:r>
            <a:r>
              <a:rPr lang="el-GR" sz="1800" dirty="0" smtClean="0"/>
              <a:t> Κάνει εύκολο στο παιδί το να επικοινωνεί με ξένους χωρίς να το ξέρουμε, εφόσον παρακάμπτει την υπηρεσία SMS του </a:t>
            </a:r>
            <a:r>
              <a:rPr lang="el-GR" sz="1800" dirty="0" err="1" smtClean="0"/>
              <a:t>παρόχου</a:t>
            </a:r>
            <a:r>
              <a:rPr lang="el-GR" sz="1800" dirty="0" smtClean="0"/>
              <a:t>. Τα παιδιά επίσης μπορούν να τη χρησιμοποιήσουν για «</a:t>
            </a:r>
            <a:r>
              <a:rPr lang="el-GR" sz="1800" dirty="0" err="1" smtClean="0"/>
              <a:t>sexting</a:t>
            </a:r>
            <a:r>
              <a:rPr lang="el-GR" sz="1800" dirty="0" smtClean="0"/>
              <a:t>» (αποστολή προσωπικών πονηρών φωτογραφιών) χωρίς οι γονείς να το μάθουν. Επίσης ένας ξένος μπορεί να στείλει στο παιδί «αίτημα φιλίας».</a:t>
            </a:r>
          </a:p>
          <a:p>
            <a:pPr algn="just">
              <a:buNone/>
            </a:pPr>
            <a:endParaRPr lang="el-GR" sz="1800" dirty="0" smtClean="0"/>
          </a:p>
          <a:p>
            <a:pPr algn="just">
              <a:buNone/>
            </a:pPr>
            <a:endParaRPr lang="el-GR" sz="1800"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dirty="0" smtClean="0"/>
          </a:p>
          <a:p>
            <a:pPr eaLnBrk="1" hangingPunct="1">
              <a:buFont typeface="Wingdings" pitchFamily="2" charset="2"/>
              <a:buChar char="Ø"/>
            </a:pPr>
            <a:endParaRPr lang="el-GR" dirty="0" smtClean="0"/>
          </a:p>
        </p:txBody>
      </p:sp>
      <p:pic>
        <p:nvPicPr>
          <p:cNvPr id="6" name="5 - Εικόνα" descr="dangerous-apps-for-children-03"/>
          <p:cNvPicPr/>
          <p:nvPr/>
        </p:nvPicPr>
        <p:blipFill>
          <a:blip r:embed="rId2" cstate="print"/>
          <a:srcRect/>
          <a:stretch>
            <a:fillRect/>
          </a:stretch>
        </p:blipFill>
        <p:spPr bwMode="auto">
          <a:xfrm>
            <a:off x="971600" y="1268760"/>
            <a:ext cx="7272808" cy="29523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a:xfrm>
            <a:off x="395536" y="764704"/>
            <a:ext cx="8229600" cy="1066800"/>
          </a:xfrm>
        </p:spPr>
        <p:txBody>
          <a:bodyPr/>
          <a:lstStyle/>
          <a:p>
            <a:pPr algn="ctr" eaLnBrk="1" hangingPunct="1"/>
            <a:r>
              <a:rPr lang="el-GR" dirty="0" smtClean="0"/>
              <a:t>ΑΞΟΝΕΣ ΠΑΡΟΥΣΙΑΣΗΣ </a:t>
            </a:r>
          </a:p>
        </p:txBody>
      </p:sp>
      <p:sp>
        <p:nvSpPr>
          <p:cNvPr id="16387" name="2 - Θέση περιεχομένου"/>
          <p:cNvSpPr>
            <a:spLocks noGrp="1"/>
          </p:cNvSpPr>
          <p:nvPr>
            <p:ph idx="1"/>
          </p:nvPr>
        </p:nvSpPr>
        <p:spPr/>
        <p:txBody>
          <a:bodyPr/>
          <a:lstStyle/>
          <a:p>
            <a:pPr eaLnBrk="1" hangingPunct="1"/>
            <a:r>
              <a:rPr lang="el-GR" dirty="0" smtClean="0"/>
              <a:t>Γενικά περί διαδικτύου.</a:t>
            </a:r>
          </a:p>
          <a:p>
            <a:pPr eaLnBrk="1" hangingPunct="1"/>
            <a:r>
              <a:rPr lang="el-GR" dirty="0" smtClean="0"/>
              <a:t>Διαδίκτυο και βασικές μορφές προβλημάτων.</a:t>
            </a:r>
          </a:p>
          <a:p>
            <a:pPr eaLnBrk="1" hangingPunct="1"/>
            <a:r>
              <a:rPr lang="el-GR" dirty="0" smtClean="0"/>
              <a:t>Διαδίκτυο στο σχολείο και ελληνική πραγματικότητα. </a:t>
            </a:r>
            <a:endParaRPr lang="en-US" dirty="0" smtClean="0"/>
          </a:p>
          <a:p>
            <a:pPr eaLnBrk="1" hangingPunct="1"/>
            <a:r>
              <a:rPr lang="el-GR" dirty="0" smtClean="0"/>
              <a:t>Βασικές υπηρεσίες του διαδικτύου.</a:t>
            </a:r>
          </a:p>
          <a:p>
            <a:pPr eaLnBrk="1" hangingPunct="1"/>
            <a:r>
              <a:rPr lang="el-GR" dirty="0" smtClean="0"/>
              <a:t>Παιδικές ηλικίες και διαδίκτυο.</a:t>
            </a:r>
            <a:endParaRPr lang="en-US" dirty="0" smtClean="0"/>
          </a:p>
          <a:p>
            <a:pPr eaLnBrk="1" hangingPunct="1"/>
            <a:r>
              <a:rPr lang="el-GR" dirty="0" smtClean="0"/>
              <a:t>Εξάρτηση και μέσα κοινωνικής δικτύωσης</a:t>
            </a:r>
          </a:p>
          <a:p>
            <a:pPr eaLnBrk="1" hangingPunct="1"/>
            <a:r>
              <a:rPr lang="el-GR" dirty="0" smtClean="0"/>
              <a:t>Συμβουλές ασφαλείας.</a:t>
            </a:r>
          </a:p>
          <a:p>
            <a:pPr eaLnBrk="1" hangingPunct="1"/>
            <a:endParaRPr lang="el-GR" dirty="0" smtClean="0"/>
          </a:p>
        </p:txBody>
      </p:sp>
      <p:sp>
        <p:nvSpPr>
          <p:cNvPr id="17413" name="4 - Θέση αριθμού διαφάνειας"/>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4F15B110-68FF-4CD0-ABF3-CBF3688C5233}" type="slidenum">
              <a:rPr lang="en-US" smtClean="0"/>
              <a:pPr fontAlgn="base">
                <a:spcBef>
                  <a:spcPct val="0"/>
                </a:spcBef>
                <a:spcAft>
                  <a:spcPct val="0"/>
                </a:spcAft>
                <a:defRPr/>
              </a:pPr>
              <a:t>2</a:t>
            </a:fld>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611560" y="476672"/>
            <a:ext cx="8229600" cy="432048"/>
          </a:xfrm>
        </p:spPr>
        <p:txBody>
          <a:bodyPr/>
          <a:lstStyle/>
          <a:p>
            <a:pPr algn="ctr" eaLnBrk="1" hangingPunct="1"/>
            <a:r>
              <a:rPr lang="el-GR" sz="2000" b="1" dirty="0" smtClean="0"/>
              <a:t>ΛΙΓΟΤΕΡΟ ΓΝΩΣΤΕΣ ΕΦΑΡΜΟΓΕΣ </a:t>
            </a:r>
            <a:r>
              <a:rPr lang="el-GR" sz="2000" b="1" dirty="0" smtClean="0"/>
              <a:t>ΚΟΙΝΩΝΙΚΗΣ ΔΙΚΤΥΩΣΗΣ</a:t>
            </a:r>
          </a:p>
        </p:txBody>
      </p:sp>
      <p:sp>
        <p:nvSpPr>
          <p:cNvPr id="27651" name="Rectangle 3"/>
          <p:cNvSpPr>
            <a:spLocks noGrp="1"/>
          </p:cNvSpPr>
          <p:nvPr>
            <p:ph type="body" idx="4294967295"/>
          </p:nvPr>
        </p:nvSpPr>
        <p:spPr>
          <a:xfrm>
            <a:off x="457200" y="836712"/>
            <a:ext cx="8229600" cy="5737126"/>
          </a:xfrm>
        </p:spPr>
        <p:txBody>
          <a:bodyPr/>
          <a:lstStyle/>
          <a:p>
            <a:r>
              <a:rPr lang="el-GR" b="1" dirty="0" smtClean="0"/>
              <a:t>4. </a:t>
            </a:r>
            <a:r>
              <a:rPr lang="el-GR" b="1" dirty="0" err="1" smtClean="0"/>
              <a:t>Snapchat</a:t>
            </a:r>
            <a:endParaRPr lang="el-GR"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algn="just"/>
            <a:endParaRPr lang="el-GR" sz="1800" dirty="0" smtClean="0"/>
          </a:p>
          <a:p>
            <a:pPr algn="just"/>
            <a:endParaRPr lang="el-GR" sz="1800" dirty="0" smtClean="0"/>
          </a:p>
          <a:p>
            <a:pPr algn="just"/>
            <a:r>
              <a:rPr lang="el-GR" sz="1800" dirty="0" smtClean="0"/>
              <a:t>Επιτρέπει τη σύλληψη φωτογραφίας ή βίντεο και το κάνει </a:t>
            </a:r>
            <a:r>
              <a:rPr lang="el-GR" sz="1800" dirty="0" err="1" smtClean="0"/>
              <a:t>προσβάσιμο</a:t>
            </a:r>
            <a:r>
              <a:rPr lang="el-GR" sz="1800" dirty="0" smtClean="0"/>
              <a:t> σε κάποιον αποδέκτη για συγκεκριμένο χρονικό διάστημα. Με το πέρας του χρόνου, η εικόνα ή το βίντεο εξαφανίζεται αυτόματα (ή έτσι τουλάχιστον ισχυρίζεται το </a:t>
            </a:r>
            <a:r>
              <a:rPr lang="el-GR" sz="1800" dirty="0" err="1" smtClean="0"/>
              <a:t>Snapchat</a:t>
            </a:r>
            <a:r>
              <a:rPr lang="el-GR" sz="1800" dirty="0" smtClean="0"/>
              <a:t>). Παρόμοιες εφαρμογές: </a:t>
            </a:r>
            <a:r>
              <a:rPr lang="el-GR" sz="1800" dirty="0" err="1" smtClean="0"/>
              <a:t>Poke</a:t>
            </a:r>
            <a:r>
              <a:rPr lang="el-GR" sz="1800" dirty="0" smtClean="0"/>
              <a:t>, </a:t>
            </a:r>
            <a:r>
              <a:rPr lang="el-GR" sz="1800" dirty="0" err="1" smtClean="0"/>
              <a:t>Wire</a:t>
            </a:r>
            <a:r>
              <a:rPr lang="el-GR" sz="1800" dirty="0" smtClean="0"/>
              <a:t>, και </a:t>
            </a:r>
            <a:r>
              <a:rPr lang="el-GR" sz="1800" dirty="0" err="1" smtClean="0"/>
              <a:t>Wickr</a:t>
            </a:r>
            <a:r>
              <a:rPr lang="el-GR" sz="1800" dirty="0" smtClean="0"/>
              <a:t> </a:t>
            </a:r>
            <a:r>
              <a:rPr lang="el-GR" sz="1800" b="1" dirty="0" smtClean="0"/>
              <a:t>Γιατί </a:t>
            </a:r>
            <a:r>
              <a:rPr lang="el-GR" sz="1800" b="1" dirty="0" smtClean="0"/>
              <a:t>είναι επικίνδυνη:</a:t>
            </a:r>
            <a:r>
              <a:rPr lang="el-GR" sz="1800" dirty="0" smtClean="0"/>
              <a:t> Τα παιδιά μπορούν να στείλουν ή να λάβουν πονηρές φωτογραφίες. Επίσης ο ισχυρισμός περί εξαφάνισης της </a:t>
            </a:r>
            <a:r>
              <a:rPr lang="el-GR" sz="1800" dirty="0" err="1" smtClean="0"/>
              <a:t>φωτό</a:t>
            </a:r>
            <a:r>
              <a:rPr lang="el-GR" sz="1800" dirty="0" smtClean="0"/>
              <a:t>/βίντεο μετά από λίγο τα κάνει – ψευδώς – να νιώθουν ασφαλή ότι οι φωτογραφίες τους δε θα χρησιμοποιηθούν. Η πραγματική αλήθεια είναι ότι τίποτε στο Internet δε χάνεται. </a:t>
            </a:r>
          </a:p>
          <a:p>
            <a:pPr algn="just">
              <a:buNone/>
            </a:pPr>
            <a:endParaRPr lang="el-GR" sz="1800" dirty="0" smtClean="0"/>
          </a:p>
          <a:p>
            <a:pPr algn="just">
              <a:buNone/>
            </a:pPr>
            <a:endParaRPr lang="el-GR" sz="1800"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dirty="0" smtClean="0"/>
          </a:p>
          <a:p>
            <a:pPr eaLnBrk="1" hangingPunct="1">
              <a:buFont typeface="Wingdings" pitchFamily="2" charset="2"/>
              <a:buChar char="Ø"/>
            </a:pPr>
            <a:endParaRPr lang="el-GR" dirty="0" smtClean="0"/>
          </a:p>
        </p:txBody>
      </p:sp>
      <p:pic>
        <p:nvPicPr>
          <p:cNvPr id="5" name="4 - Εικόνα" descr="dangerous-apps-for-children-04"/>
          <p:cNvPicPr/>
          <p:nvPr/>
        </p:nvPicPr>
        <p:blipFill>
          <a:blip r:embed="rId2" cstate="print"/>
          <a:srcRect/>
          <a:stretch>
            <a:fillRect/>
          </a:stretch>
        </p:blipFill>
        <p:spPr bwMode="auto">
          <a:xfrm>
            <a:off x="827584" y="1340769"/>
            <a:ext cx="7848871" cy="29949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611560" y="476672"/>
            <a:ext cx="8229600" cy="432048"/>
          </a:xfrm>
        </p:spPr>
        <p:txBody>
          <a:bodyPr/>
          <a:lstStyle/>
          <a:p>
            <a:pPr algn="ctr" eaLnBrk="1" hangingPunct="1"/>
            <a:r>
              <a:rPr lang="el-GR" sz="2000" b="1" dirty="0" smtClean="0"/>
              <a:t>ΛΙΓΟΤΕΡΟ ΓΝΩΣΤΕΣ ΕΦΑΡΜΟΓΕΣ </a:t>
            </a:r>
            <a:r>
              <a:rPr lang="el-GR" sz="2000" b="1" dirty="0" smtClean="0"/>
              <a:t>ΚΟΙΝΩΝΙΚΗΣ ΔΙΚΤΥΩΣΗΣ</a:t>
            </a:r>
          </a:p>
        </p:txBody>
      </p:sp>
      <p:sp>
        <p:nvSpPr>
          <p:cNvPr id="27651" name="Rectangle 3"/>
          <p:cNvSpPr>
            <a:spLocks noGrp="1"/>
          </p:cNvSpPr>
          <p:nvPr>
            <p:ph type="body" idx="4294967295"/>
          </p:nvPr>
        </p:nvSpPr>
        <p:spPr>
          <a:xfrm>
            <a:off x="457200" y="836712"/>
            <a:ext cx="8229600" cy="5737126"/>
          </a:xfrm>
        </p:spPr>
        <p:txBody>
          <a:bodyPr/>
          <a:lstStyle/>
          <a:p>
            <a:r>
              <a:rPr lang="el-GR" b="1" dirty="0" smtClean="0"/>
              <a:t>5. </a:t>
            </a:r>
            <a:r>
              <a:rPr lang="el-GR" b="1" dirty="0" err="1" smtClean="0"/>
              <a:t>Vine</a:t>
            </a:r>
            <a:endParaRPr lang="el-GR"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algn="just"/>
            <a:endParaRPr lang="el-GR" sz="1800" dirty="0" smtClean="0"/>
          </a:p>
          <a:p>
            <a:pPr algn="just"/>
            <a:endParaRPr lang="el-GR" sz="1800" dirty="0" smtClean="0"/>
          </a:p>
          <a:p>
            <a:pPr algn="just"/>
            <a:r>
              <a:rPr lang="el-GR" sz="1800" dirty="0" smtClean="0"/>
              <a:t>Επιτρέπει σε χρήστες να στέλνουν </a:t>
            </a:r>
            <a:r>
              <a:rPr lang="el-GR" sz="1800" dirty="0" err="1" smtClean="0"/>
              <a:t>εξάλεπτα</a:t>
            </a:r>
            <a:r>
              <a:rPr lang="el-GR" sz="1800" dirty="0" smtClean="0"/>
              <a:t> </a:t>
            </a:r>
            <a:r>
              <a:rPr lang="el-GR" sz="1800" dirty="0" smtClean="0"/>
              <a:t>βίντεο.</a:t>
            </a:r>
          </a:p>
          <a:p>
            <a:pPr algn="just"/>
            <a:r>
              <a:rPr lang="el-GR" sz="1800" b="1" dirty="0" smtClean="0"/>
              <a:t>Γιατί </a:t>
            </a:r>
            <a:r>
              <a:rPr lang="el-GR" sz="1800" b="1" dirty="0" smtClean="0"/>
              <a:t>είναι επικίνδυνη:</a:t>
            </a:r>
            <a:r>
              <a:rPr lang="el-GR" sz="1800" dirty="0" smtClean="0"/>
              <a:t> Ενώ τα περισσότερα βίντεο είναι ακίνδυνα, μπορούν (και το κάνουν) να εμφανιστούν και βίντεο σεξουαλικού περιεχομένου, που εκθέτουν τα παιδιά σε ακατάλληλο υλικό. Επίσης μπορεί κάποιος εύκολα να ψάξει και να βρει τέτοια βίντεο μέσω της εφαρμογής. Τα αρπακτικά χρησιμοποιούν την εφαρμογή αυτή για να ψάξουν και να βρουν παιδιά. Μετά, προσπαθούν να επικοινωνήσουν μαζί τους για τα περαιτέρω.</a:t>
            </a:r>
          </a:p>
          <a:p>
            <a:pPr algn="just"/>
            <a:endParaRPr lang="el-GR" sz="1800" dirty="0" smtClean="0"/>
          </a:p>
          <a:p>
            <a:pPr algn="just">
              <a:buNone/>
            </a:pPr>
            <a:endParaRPr lang="el-GR" sz="1800" dirty="0" smtClean="0"/>
          </a:p>
          <a:p>
            <a:pPr algn="just">
              <a:buNone/>
            </a:pPr>
            <a:endParaRPr lang="el-GR" sz="1800"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dirty="0" smtClean="0"/>
          </a:p>
          <a:p>
            <a:pPr eaLnBrk="1" hangingPunct="1">
              <a:buFont typeface="Wingdings" pitchFamily="2" charset="2"/>
              <a:buChar char="Ø"/>
            </a:pPr>
            <a:endParaRPr lang="el-GR" dirty="0" smtClean="0"/>
          </a:p>
        </p:txBody>
      </p:sp>
      <p:pic>
        <p:nvPicPr>
          <p:cNvPr id="6" name="5 - Εικόνα" descr="dangerous-apps-for-children-05"/>
          <p:cNvPicPr/>
          <p:nvPr/>
        </p:nvPicPr>
        <p:blipFill>
          <a:blip r:embed="rId2" cstate="print"/>
          <a:srcRect/>
          <a:stretch>
            <a:fillRect/>
          </a:stretch>
        </p:blipFill>
        <p:spPr bwMode="auto">
          <a:xfrm>
            <a:off x="971600" y="1268761"/>
            <a:ext cx="7560840" cy="2808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611560" y="476672"/>
            <a:ext cx="8229600" cy="432048"/>
          </a:xfrm>
        </p:spPr>
        <p:txBody>
          <a:bodyPr/>
          <a:lstStyle/>
          <a:p>
            <a:pPr algn="ctr" eaLnBrk="1" hangingPunct="1"/>
            <a:r>
              <a:rPr lang="el-GR" sz="2000" b="1" dirty="0" smtClean="0"/>
              <a:t>ΛΙΓΟΤΕΡΟ ΓΝΩΣΤΕΣ ΕΦΑΡΜΟΓΕΣ </a:t>
            </a:r>
            <a:r>
              <a:rPr lang="el-GR" sz="2000" b="1" dirty="0" smtClean="0"/>
              <a:t>ΚΟΙΝΩΝΙΚΗΣ ΔΙΚΤΥΩΣΗΣ</a:t>
            </a:r>
          </a:p>
        </p:txBody>
      </p:sp>
      <p:sp>
        <p:nvSpPr>
          <p:cNvPr id="27651" name="Rectangle 3"/>
          <p:cNvSpPr>
            <a:spLocks noGrp="1"/>
          </p:cNvSpPr>
          <p:nvPr>
            <p:ph type="body" idx="4294967295"/>
          </p:nvPr>
        </p:nvSpPr>
        <p:spPr>
          <a:xfrm>
            <a:off x="457200" y="836712"/>
            <a:ext cx="8229600" cy="5737126"/>
          </a:xfrm>
        </p:spPr>
        <p:txBody>
          <a:bodyPr/>
          <a:lstStyle/>
          <a:p>
            <a:r>
              <a:rPr lang="el-GR" b="1" dirty="0" smtClean="0"/>
              <a:t>6. </a:t>
            </a:r>
            <a:r>
              <a:rPr lang="el-GR" b="1" dirty="0" err="1" smtClean="0"/>
              <a:t>ChatRoulette</a:t>
            </a:r>
            <a:r>
              <a:rPr lang="el-GR" b="1" dirty="0" smtClean="0"/>
              <a:t> και </a:t>
            </a:r>
            <a:r>
              <a:rPr lang="el-GR" b="1" dirty="0" err="1" smtClean="0"/>
              <a:t>Omegle</a:t>
            </a:r>
            <a:endParaRPr lang="el-GR"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r>
              <a:rPr lang="el-GR" sz="1800" dirty="0" smtClean="0"/>
              <a:t>Αυτές </a:t>
            </a:r>
            <a:r>
              <a:rPr lang="el-GR" sz="1800" dirty="0" smtClean="0"/>
              <a:t>οι εφαρμογές επιτρέπουν την επικοινωνία μέσω βίντεο με άλλους (</a:t>
            </a:r>
            <a:r>
              <a:rPr lang="el-GR" sz="1800" dirty="0" err="1" smtClean="0"/>
              <a:t>video</a:t>
            </a:r>
            <a:r>
              <a:rPr lang="el-GR" sz="1800" dirty="0" smtClean="0"/>
              <a:t> </a:t>
            </a:r>
            <a:r>
              <a:rPr lang="el-GR" sz="1800" dirty="0" err="1" smtClean="0"/>
              <a:t>chat</a:t>
            </a:r>
            <a:r>
              <a:rPr lang="el-GR" sz="1800" dirty="0" smtClean="0"/>
              <a:t>).</a:t>
            </a:r>
          </a:p>
          <a:p>
            <a:pPr algn="just"/>
            <a:r>
              <a:rPr lang="el-GR" sz="1800" b="1" dirty="0" smtClean="0"/>
              <a:t>Γιατί </a:t>
            </a:r>
            <a:r>
              <a:rPr lang="el-GR" sz="1800" b="1" dirty="0" smtClean="0"/>
              <a:t>είναι επικίνδυνη:</a:t>
            </a:r>
            <a:r>
              <a:rPr lang="el-GR" sz="1800" dirty="0" smtClean="0"/>
              <a:t> Όχι μόνο μπορεί να μιλάνε τα παιδιά με ξένους, αλλά και με «</a:t>
            </a:r>
            <a:r>
              <a:rPr lang="el-GR" sz="1800" dirty="0" err="1" smtClean="0"/>
              <a:t>ψευδο</a:t>
            </a:r>
            <a:r>
              <a:rPr lang="el-GR" sz="1800" dirty="0" smtClean="0"/>
              <a:t>-ξένους». Οι συγκεκριμένες ιστοσελίδες προσπαθούν να προειδοποιήσουν με κάθε τρόπο τους χρήστες όταν κάποιος χρησιμοποιεί ψεύτικη κάμερα για να μη φαίνεται ποιος είναι, ωστόσο, οι κακόβουλοι χρήστες εξακολουθούν να ξεφεύγουν από το «ραντάρ» με όλο και πιο καινούριες τεχνολογίες. Έτσι, ένας </a:t>
            </a:r>
            <a:r>
              <a:rPr lang="el-GR" sz="1800" dirty="0" err="1" smtClean="0"/>
              <a:t>πενηντάχρονος</a:t>
            </a:r>
            <a:r>
              <a:rPr lang="el-GR" sz="1800" dirty="0" smtClean="0"/>
              <a:t>, μπορεί να χρησιμοποιήσει λογισμικό ψευδούς κάμερας που να τον κάνει να φαίνεται για δεκαπεντάχρονος που προσπαθεί να πείσει ένα νεαρό κορίτσι να του στείλει πονηρές φωτογραφίες της ή πληροφορίες για την περιοχή που μένει.</a:t>
            </a:r>
          </a:p>
          <a:p>
            <a:pPr algn="just"/>
            <a:endParaRPr lang="el-GR" sz="1800" dirty="0" smtClean="0"/>
          </a:p>
          <a:p>
            <a:pPr algn="just"/>
            <a:endParaRPr lang="el-GR" sz="1800" dirty="0" smtClean="0"/>
          </a:p>
          <a:p>
            <a:pPr algn="just">
              <a:buNone/>
            </a:pPr>
            <a:endParaRPr lang="el-GR" sz="1800" dirty="0" smtClean="0"/>
          </a:p>
          <a:p>
            <a:pPr algn="just">
              <a:buNone/>
            </a:pPr>
            <a:endParaRPr lang="el-GR" sz="1800"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dirty="0" smtClean="0"/>
          </a:p>
          <a:p>
            <a:pPr eaLnBrk="1" hangingPunct="1">
              <a:buFont typeface="Wingdings" pitchFamily="2" charset="2"/>
              <a:buChar char="Ø"/>
            </a:pPr>
            <a:endParaRPr lang="el-GR" dirty="0" smtClean="0"/>
          </a:p>
        </p:txBody>
      </p:sp>
      <p:pic>
        <p:nvPicPr>
          <p:cNvPr id="5" name="4 - Εικόνα" descr="dangerous-apps-for-children-06"/>
          <p:cNvPicPr/>
          <p:nvPr/>
        </p:nvPicPr>
        <p:blipFill>
          <a:blip r:embed="rId2" cstate="print"/>
          <a:srcRect/>
          <a:stretch>
            <a:fillRect/>
          </a:stretch>
        </p:blipFill>
        <p:spPr bwMode="auto">
          <a:xfrm>
            <a:off x="827584" y="1268761"/>
            <a:ext cx="7848872" cy="23042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611560" y="476672"/>
            <a:ext cx="8229600" cy="432048"/>
          </a:xfrm>
        </p:spPr>
        <p:txBody>
          <a:bodyPr/>
          <a:lstStyle/>
          <a:p>
            <a:pPr algn="ctr" eaLnBrk="1" hangingPunct="1"/>
            <a:r>
              <a:rPr lang="el-GR" sz="2000" b="1" dirty="0" smtClean="0"/>
              <a:t>ΛΙΓΟΤΕΡΟ ΓΝΩΣΤΕΣ ΕΦΑΡΜΟΓΕΣ </a:t>
            </a:r>
            <a:r>
              <a:rPr lang="el-GR" sz="2000" b="1" dirty="0" smtClean="0"/>
              <a:t>ΚΟΙΝΩΝΙΚΗΣ ΔΙΚΤΥΩΣΗΣ</a:t>
            </a:r>
          </a:p>
        </p:txBody>
      </p:sp>
      <p:sp>
        <p:nvSpPr>
          <p:cNvPr id="27651" name="Rectangle 3"/>
          <p:cNvSpPr>
            <a:spLocks noGrp="1"/>
          </p:cNvSpPr>
          <p:nvPr>
            <p:ph type="body" idx="4294967295"/>
          </p:nvPr>
        </p:nvSpPr>
        <p:spPr>
          <a:xfrm>
            <a:off x="457200" y="836712"/>
            <a:ext cx="8229600" cy="5737126"/>
          </a:xfrm>
        </p:spPr>
        <p:txBody>
          <a:bodyPr/>
          <a:lstStyle/>
          <a:p>
            <a:r>
              <a:rPr lang="el-GR" b="1" dirty="0" smtClean="0"/>
              <a:t>8. </a:t>
            </a:r>
            <a:r>
              <a:rPr lang="el-GR" b="1" dirty="0" err="1" smtClean="0"/>
              <a:t>Tinder</a:t>
            </a:r>
            <a:endParaRPr lang="el-GR"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algn="just"/>
            <a:endParaRPr lang="el-GR" sz="1800" dirty="0" smtClean="0"/>
          </a:p>
          <a:p>
            <a:pPr algn="just"/>
            <a:r>
              <a:rPr lang="el-GR" sz="1800" dirty="0" smtClean="0"/>
              <a:t>Χρήστες αποστέλλουν φωτογραφίες τους και βλέπουν τις φωτογραφίες άλλων χρηστών. Αν νομίζουν ότι κάποιος-α τους αρέσει, μπορούν να βάλουν «σημαία» (</a:t>
            </a:r>
            <a:r>
              <a:rPr lang="el-GR" sz="1800" dirty="0" err="1" smtClean="0"/>
              <a:t>flag</a:t>
            </a:r>
            <a:r>
              <a:rPr lang="el-GR" sz="1800" dirty="0" smtClean="0"/>
              <a:t>) στη φωτογραφία του-της. Αν το άλλο πρόσωπο τους έχει επίσης βάλει σημαία, τότε η επικοινωνία καθίσταται δυνατή μεταξύ </a:t>
            </a:r>
            <a:r>
              <a:rPr lang="el-GR" sz="1800" dirty="0" smtClean="0"/>
              <a:t>τους</a:t>
            </a:r>
          </a:p>
          <a:p>
            <a:pPr algn="just"/>
            <a:r>
              <a:rPr lang="el-GR" sz="1800" b="1" dirty="0" smtClean="0"/>
              <a:t>Γιατί </a:t>
            </a:r>
            <a:r>
              <a:rPr lang="el-GR" sz="1800" b="1" dirty="0" smtClean="0"/>
              <a:t>είναι επικίνδυνη:</a:t>
            </a:r>
            <a:r>
              <a:rPr lang="el-GR" sz="1800" dirty="0" smtClean="0"/>
              <a:t> Αυτή η εφαρμογή και άλλες παρόμοιες όπως οι </a:t>
            </a:r>
            <a:r>
              <a:rPr lang="el-GR" sz="1800" dirty="0" err="1" smtClean="0"/>
              <a:t>Down</a:t>
            </a:r>
            <a:r>
              <a:rPr lang="el-GR" sz="1800" dirty="0" smtClean="0"/>
              <a:t>, </a:t>
            </a:r>
            <a:r>
              <a:rPr lang="el-GR" sz="1800" dirty="0" err="1" smtClean="0"/>
              <a:t>Skout</a:t>
            </a:r>
            <a:r>
              <a:rPr lang="el-GR" sz="1800" dirty="0" smtClean="0"/>
              <a:t>, </a:t>
            </a:r>
            <a:r>
              <a:rPr lang="el-GR" sz="1800" dirty="0" err="1" smtClean="0"/>
              <a:t>Pure</a:t>
            </a:r>
            <a:r>
              <a:rPr lang="el-GR" sz="1800" dirty="0" smtClean="0"/>
              <a:t>, και </a:t>
            </a:r>
            <a:r>
              <a:rPr lang="el-GR" sz="1800" dirty="0" err="1" smtClean="0"/>
              <a:t>Blendr</a:t>
            </a:r>
            <a:r>
              <a:rPr lang="el-GR" sz="1800" dirty="0" smtClean="0"/>
              <a:t>, χρησιμοποιούνται επί τούτου για να βρει κανείς </a:t>
            </a:r>
            <a:r>
              <a:rPr lang="el-GR" sz="1800" dirty="0" smtClean="0"/>
              <a:t> άγνωστο φίλο-φιλενάδα</a:t>
            </a:r>
            <a:r>
              <a:rPr lang="el-GR" sz="1800" dirty="0" smtClean="0"/>
              <a:t>.</a:t>
            </a:r>
          </a:p>
          <a:p>
            <a:pPr algn="just">
              <a:buNone/>
            </a:pPr>
            <a:endParaRPr lang="el-GR" sz="1800" dirty="0" smtClean="0"/>
          </a:p>
          <a:p>
            <a:pPr algn="just"/>
            <a:endParaRPr lang="el-GR" sz="1800" dirty="0" smtClean="0"/>
          </a:p>
          <a:p>
            <a:pPr algn="just">
              <a:buNone/>
            </a:pPr>
            <a:endParaRPr lang="el-GR" sz="1800" dirty="0" smtClean="0"/>
          </a:p>
          <a:p>
            <a:pPr algn="just">
              <a:buNone/>
            </a:pPr>
            <a:endParaRPr lang="el-GR" sz="1800"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dirty="0" smtClean="0"/>
          </a:p>
          <a:p>
            <a:pPr eaLnBrk="1" hangingPunct="1">
              <a:buFont typeface="Wingdings" pitchFamily="2" charset="2"/>
              <a:buChar char="Ø"/>
            </a:pPr>
            <a:endParaRPr lang="el-GR" dirty="0" smtClean="0"/>
          </a:p>
        </p:txBody>
      </p:sp>
      <p:pic>
        <p:nvPicPr>
          <p:cNvPr id="5" name="4 - Εικόνα" descr="dangerous-apps-for-children-08"/>
          <p:cNvPicPr/>
          <p:nvPr/>
        </p:nvPicPr>
        <p:blipFill>
          <a:blip r:embed="rId2" cstate="print"/>
          <a:srcRect/>
          <a:stretch>
            <a:fillRect/>
          </a:stretch>
        </p:blipFill>
        <p:spPr bwMode="auto">
          <a:xfrm>
            <a:off x="827584" y="1268760"/>
            <a:ext cx="7416824" cy="28803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611560" y="476672"/>
            <a:ext cx="8229600" cy="432048"/>
          </a:xfrm>
        </p:spPr>
        <p:txBody>
          <a:bodyPr/>
          <a:lstStyle/>
          <a:p>
            <a:pPr algn="ctr" eaLnBrk="1" hangingPunct="1"/>
            <a:r>
              <a:rPr lang="el-GR" sz="2000" b="1" dirty="0" smtClean="0"/>
              <a:t>ΛΙΓΟΤΕΡΟ ΓΝΩΣΤΕΣ ΕΦΑΡΜΟΓΕΣ </a:t>
            </a:r>
            <a:r>
              <a:rPr lang="el-GR" sz="2000" b="1" dirty="0" smtClean="0"/>
              <a:t>ΚΟΙΝΩΝΙΚΗΣ ΔΙΚΤΥΩΣΗΣ</a:t>
            </a:r>
          </a:p>
        </p:txBody>
      </p:sp>
      <p:sp>
        <p:nvSpPr>
          <p:cNvPr id="27651" name="Rectangle 3"/>
          <p:cNvSpPr>
            <a:spLocks noGrp="1"/>
          </p:cNvSpPr>
          <p:nvPr>
            <p:ph type="body" idx="4294967295"/>
          </p:nvPr>
        </p:nvSpPr>
        <p:spPr>
          <a:xfrm>
            <a:off x="457200" y="836712"/>
            <a:ext cx="8229600" cy="5737126"/>
          </a:xfrm>
        </p:spPr>
        <p:txBody>
          <a:bodyPr/>
          <a:lstStyle/>
          <a:p>
            <a:r>
              <a:rPr lang="el-GR" b="1" dirty="0" smtClean="0"/>
              <a:t>9. </a:t>
            </a:r>
            <a:r>
              <a:rPr lang="el-GR" b="1" dirty="0" err="1" smtClean="0"/>
              <a:t>Poof</a:t>
            </a:r>
            <a:endParaRPr lang="el-GR"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endParaRPr lang="el-GR" sz="1800" dirty="0" smtClean="0"/>
          </a:p>
          <a:p>
            <a:endParaRPr lang="el-GR" sz="1800" dirty="0" smtClean="0"/>
          </a:p>
          <a:p>
            <a:pPr algn="just"/>
            <a:r>
              <a:rPr lang="el-GR" sz="1800" dirty="0" smtClean="0"/>
              <a:t>Κρύβει </a:t>
            </a:r>
            <a:r>
              <a:rPr lang="el-GR" sz="1800" dirty="0" smtClean="0"/>
              <a:t>άλλες εφαρμογές στη συσκευή σας. Επιλέγουμε ποιες εφαρμογές θέλουμε να κρύψουμε και αυτές δε θα φαίνονται πια στην οθόνη του κινητού μας.</a:t>
            </a:r>
          </a:p>
          <a:p>
            <a:pPr algn="just"/>
            <a:r>
              <a:rPr lang="el-GR" sz="1800" b="1" dirty="0" smtClean="0"/>
              <a:t>Γιατί </a:t>
            </a:r>
            <a:r>
              <a:rPr lang="el-GR" sz="1800" b="1" dirty="0" smtClean="0"/>
              <a:t>είναι επικίνδυνη:</a:t>
            </a:r>
            <a:r>
              <a:rPr lang="el-GR" sz="1800" dirty="0" smtClean="0"/>
              <a:t> Αν το παιδί έχει εφαρμογές που θέλει να κρύψει από τους γονείς του, το μόνο που χρειάζεται είναι το </a:t>
            </a:r>
            <a:r>
              <a:rPr lang="el-GR" sz="1800" dirty="0" err="1" smtClean="0"/>
              <a:t>Poof</a:t>
            </a:r>
            <a:r>
              <a:rPr lang="el-GR" sz="1800" dirty="0" smtClean="0"/>
              <a:t>. Αν λοιπόν δείτε το </a:t>
            </a:r>
            <a:r>
              <a:rPr lang="el-GR" sz="1800" dirty="0" err="1" smtClean="0"/>
              <a:t>Poof</a:t>
            </a:r>
            <a:r>
              <a:rPr lang="el-GR" sz="1800" dirty="0" smtClean="0"/>
              <a:t> στην οθόνη του κινητού του παιδιού σας θα πρέπει να το ρωτήσετε τι προσπαθεί να σας κρύψει.</a:t>
            </a:r>
          </a:p>
          <a:p>
            <a:pPr algn="just"/>
            <a:endParaRPr lang="el-GR" sz="1800" dirty="0" smtClean="0"/>
          </a:p>
          <a:p>
            <a:pPr algn="just">
              <a:buNone/>
            </a:pPr>
            <a:endParaRPr lang="el-GR" sz="1800" dirty="0" smtClean="0"/>
          </a:p>
          <a:p>
            <a:pPr algn="just">
              <a:buNone/>
            </a:pPr>
            <a:endParaRPr lang="el-GR" sz="1800"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dirty="0" smtClean="0"/>
          </a:p>
          <a:p>
            <a:pPr eaLnBrk="1" hangingPunct="1">
              <a:buFont typeface="Wingdings" pitchFamily="2" charset="2"/>
              <a:buChar char="Ø"/>
            </a:pPr>
            <a:endParaRPr lang="el-GR" dirty="0" smtClean="0"/>
          </a:p>
        </p:txBody>
      </p:sp>
      <p:pic>
        <p:nvPicPr>
          <p:cNvPr id="6" name="5 - Εικόνα" descr="dangerous-apps-for-children-09"/>
          <p:cNvPicPr/>
          <p:nvPr/>
        </p:nvPicPr>
        <p:blipFill>
          <a:blip r:embed="rId2" cstate="print"/>
          <a:srcRect/>
          <a:stretch>
            <a:fillRect/>
          </a:stretch>
        </p:blipFill>
        <p:spPr bwMode="auto">
          <a:xfrm>
            <a:off x="683568" y="1340768"/>
            <a:ext cx="7920880" cy="28803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611560" y="476672"/>
            <a:ext cx="8229600" cy="432048"/>
          </a:xfrm>
        </p:spPr>
        <p:txBody>
          <a:bodyPr/>
          <a:lstStyle/>
          <a:p>
            <a:pPr algn="ctr" eaLnBrk="1" hangingPunct="1"/>
            <a:r>
              <a:rPr lang="el-GR" sz="2000" b="1" dirty="0" smtClean="0"/>
              <a:t>ΛΙΓΟΤΕΡΟ ΓΝΩΣΤΕΣ ΕΦΑΡΜΟΓΕΣ </a:t>
            </a:r>
            <a:r>
              <a:rPr lang="el-GR" sz="2000" b="1" dirty="0" smtClean="0"/>
              <a:t>ΚΟΙΝΩΝΙΚΗΣ ΔΙΚΤΥΩΣΗΣ</a:t>
            </a:r>
          </a:p>
        </p:txBody>
      </p:sp>
      <p:sp>
        <p:nvSpPr>
          <p:cNvPr id="27651" name="Rectangle 3"/>
          <p:cNvSpPr>
            <a:spLocks noGrp="1"/>
          </p:cNvSpPr>
          <p:nvPr>
            <p:ph type="body" idx="4294967295"/>
          </p:nvPr>
        </p:nvSpPr>
        <p:spPr>
          <a:xfrm>
            <a:off x="457200" y="836712"/>
            <a:ext cx="8229600" cy="5737126"/>
          </a:xfrm>
        </p:spPr>
        <p:txBody>
          <a:bodyPr/>
          <a:lstStyle/>
          <a:p>
            <a:r>
              <a:rPr lang="el-GR" b="1" dirty="0" smtClean="0"/>
              <a:t>10.</a:t>
            </a:r>
            <a:r>
              <a:rPr lang="en-US" b="1" dirty="0" smtClean="0"/>
              <a:t> </a:t>
            </a:r>
            <a:r>
              <a:rPr lang="en-US" b="1" dirty="0" smtClean="0"/>
              <a:t>9gag</a:t>
            </a:r>
            <a:r>
              <a:rPr lang="el-GR" b="1" dirty="0" smtClean="0"/>
              <a:t> </a:t>
            </a:r>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b="1" dirty="0" smtClean="0"/>
          </a:p>
          <a:p>
            <a:pPr algn="just"/>
            <a:endParaRPr lang="el-GR" sz="1800" dirty="0" smtClean="0"/>
          </a:p>
          <a:p>
            <a:pPr algn="just"/>
            <a:r>
              <a:rPr lang="el-GR" sz="1800" dirty="0" smtClean="0"/>
              <a:t>Είναι </a:t>
            </a:r>
            <a:r>
              <a:rPr lang="el-GR" sz="1800" dirty="0" smtClean="0"/>
              <a:t>μία από τις πιο δημοφιλείς εφαρμογές για τη διανομή και ανταλλαγή φωτογραφιών στο διαδίκτυο</a:t>
            </a:r>
            <a:r>
              <a:rPr lang="el-GR" sz="1800" dirty="0" smtClean="0"/>
              <a:t>.</a:t>
            </a:r>
          </a:p>
          <a:p>
            <a:pPr algn="just"/>
            <a:r>
              <a:rPr lang="el-GR" sz="1800" dirty="0" smtClean="0"/>
              <a:t>Το </a:t>
            </a:r>
            <a:r>
              <a:rPr lang="el-GR" sz="1800" b="1" dirty="0" smtClean="0"/>
              <a:t>επικίνδυνο είναι ότι υπάρχουν όλα τα είδη των εικόνων </a:t>
            </a:r>
            <a:r>
              <a:rPr lang="el-GR" sz="1800" dirty="0" smtClean="0"/>
              <a:t>και </a:t>
            </a:r>
            <a:r>
              <a:rPr lang="el-GR" sz="1800" dirty="0" err="1" smtClean="0"/>
              <a:t>οτι</a:t>
            </a:r>
            <a:r>
              <a:rPr lang="el-GR" sz="1800" dirty="0" smtClean="0"/>
              <a:t> οι εικόνες δεν εποπτεύονται και θα μπορούσαν να προέλθουν από οποιαδήποτε </a:t>
            </a:r>
            <a:r>
              <a:rPr lang="el-GR" sz="1800" dirty="0" err="1" smtClean="0"/>
              <a:t>uploader</a:t>
            </a:r>
            <a:r>
              <a:rPr lang="el-GR" sz="1800" dirty="0" smtClean="0"/>
              <a:t> και πιθανόν να είναι μια εικόνα που δεν θέλετε τα παιδιά να δουν. Ορισμένοι χρήστες του 9gag είναι </a:t>
            </a:r>
            <a:r>
              <a:rPr lang="el-GR" sz="1800" dirty="0" err="1" smtClean="0"/>
              <a:t>cyber</a:t>
            </a:r>
            <a:r>
              <a:rPr lang="el-GR" sz="1800" dirty="0" smtClean="0"/>
              <a:t> </a:t>
            </a:r>
            <a:r>
              <a:rPr lang="el-GR" sz="1800" dirty="0" err="1" smtClean="0"/>
              <a:t>bullies</a:t>
            </a:r>
            <a:r>
              <a:rPr lang="el-GR" sz="1800" dirty="0" smtClean="0"/>
              <a:t> και παρενοχλούν άλλα μέλη. Έχει </a:t>
            </a:r>
            <a:r>
              <a:rPr lang="el-GR" sz="1800" dirty="0" err="1" smtClean="0"/>
              <a:t>παρα</a:t>
            </a:r>
            <a:r>
              <a:rPr lang="el-GR" sz="1800" dirty="0" smtClean="0"/>
              <a:t> πολλές αστείες φωτογραφίες και για αυτό το προτιμούν πολλοί έφηβοι και παιδιά αλλά εμείς προτείνουμε ότι αν τα παιδιά σας πρέπει να πάρουν δόση χιούμορ από κάπου, να βεβαιωθείτε ότι είναι από ένα μέρος με κανόνες και κανονισμούς που δεσμεύονται για τη προστασία ανήλικων χρηστών.</a:t>
            </a:r>
          </a:p>
          <a:p>
            <a:pPr algn="just"/>
            <a:endParaRPr lang="el-GR" sz="1800" dirty="0" smtClean="0"/>
          </a:p>
          <a:p>
            <a:pPr algn="just">
              <a:buNone/>
            </a:pPr>
            <a:endParaRPr lang="el-GR" sz="1800" dirty="0" smtClean="0"/>
          </a:p>
          <a:p>
            <a:pPr algn="just">
              <a:buNone/>
            </a:pPr>
            <a:endParaRPr lang="el-GR" sz="1800" dirty="0" smtClean="0"/>
          </a:p>
          <a:p>
            <a:pPr eaLnBrk="1" hangingPunct="1">
              <a:buFont typeface="Wingdings" pitchFamily="2" charset="2"/>
              <a:buChar char="Ø"/>
            </a:pPr>
            <a:endParaRPr lang="el-GR" b="1" dirty="0" smtClean="0"/>
          </a:p>
          <a:p>
            <a:pPr eaLnBrk="1" hangingPunct="1">
              <a:buFont typeface="Wingdings" pitchFamily="2" charset="2"/>
              <a:buChar char="Ø"/>
            </a:pPr>
            <a:endParaRPr lang="el-GR" dirty="0" smtClean="0"/>
          </a:p>
          <a:p>
            <a:pPr eaLnBrk="1" hangingPunct="1">
              <a:buFont typeface="Wingdings" pitchFamily="2" charset="2"/>
              <a:buChar char="Ø"/>
            </a:pPr>
            <a:endParaRPr lang="el-GR" dirty="0" smtClean="0"/>
          </a:p>
        </p:txBody>
      </p:sp>
      <p:pic>
        <p:nvPicPr>
          <p:cNvPr id="6" name="5 - Εικόνα" descr="9GAG-Android-App.jpg"/>
          <p:cNvPicPr>
            <a:picLocks noChangeAspect="1"/>
          </p:cNvPicPr>
          <p:nvPr/>
        </p:nvPicPr>
        <p:blipFill>
          <a:blip r:embed="rId2" cstate="print"/>
          <a:stretch>
            <a:fillRect/>
          </a:stretch>
        </p:blipFill>
        <p:spPr>
          <a:xfrm>
            <a:off x="971600" y="1268760"/>
            <a:ext cx="7776864" cy="216024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idx="4294967295"/>
          </p:nvPr>
        </p:nvSpPr>
        <p:spPr/>
        <p:txBody>
          <a:bodyPr/>
          <a:lstStyle/>
          <a:p>
            <a:pPr algn="ctr" eaLnBrk="1" hangingPunct="1"/>
            <a:r>
              <a:rPr lang="el-GR" dirty="0" smtClean="0"/>
              <a:t>ΕΦΑΡΜΟΓΕΣ ΕΠΙΚΟΙΝΩΝΙΑΣ</a:t>
            </a:r>
          </a:p>
        </p:txBody>
      </p:sp>
      <p:sp>
        <p:nvSpPr>
          <p:cNvPr id="28675" name="Rectangle 3"/>
          <p:cNvSpPr>
            <a:spLocks noGrp="1"/>
          </p:cNvSpPr>
          <p:nvPr>
            <p:ph type="body" idx="4294967295"/>
          </p:nvPr>
        </p:nvSpPr>
        <p:spPr/>
        <p:txBody>
          <a:bodyPr/>
          <a:lstStyle/>
          <a:p>
            <a:pPr eaLnBrk="1" hangingPunct="1">
              <a:lnSpc>
                <a:spcPct val="90000"/>
              </a:lnSpc>
              <a:buFont typeface="Wingdings" pitchFamily="2" charset="2"/>
              <a:buChar char="Ø"/>
            </a:pPr>
            <a:r>
              <a:rPr lang="en-US" dirty="0" smtClean="0"/>
              <a:t>BBS-Bulletin Board System, </a:t>
            </a:r>
            <a:r>
              <a:rPr lang="el-GR" dirty="0" smtClean="0"/>
              <a:t>ηλεκτρονικός πίνακας ανακοινώσεων που επιτρέπει σε απομακρυσμένους χρήστες να ανταλλάσσουν πληροφορίες.</a:t>
            </a:r>
          </a:p>
          <a:p>
            <a:pPr eaLnBrk="1" hangingPunct="1">
              <a:lnSpc>
                <a:spcPct val="90000"/>
              </a:lnSpc>
              <a:buFont typeface="Wingdings" pitchFamily="2" charset="2"/>
              <a:buChar char="Ø"/>
            </a:pPr>
            <a:endParaRPr lang="el-GR" dirty="0" smtClean="0"/>
          </a:p>
          <a:p>
            <a:pPr eaLnBrk="1" hangingPunct="1">
              <a:lnSpc>
                <a:spcPct val="90000"/>
              </a:lnSpc>
              <a:buFont typeface="Wingdings" pitchFamily="2" charset="2"/>
              <a:buChar char="Ø"/>
            </a:pPr>
            <a:r>
              <a:rPr lang="en-US" dirty="0" smtClean="0"/>
              <a:t>E- groups, </a:t>
            </a:r>
            <a:r>
              <a:rPr lang="el-GR" dirty="0" smtClean="0"/>
              <a:t>μια λίστα ηλεκτρονικού ταχυδρομείου διαχείρισης της ιστοσελίδας.</a:t>
            </a:r>
          </a:p>
          <a:p>
            <a:pPr eaLnBrk="1" hangingPunct="1">
              <a:lnSpc>
                <a:spcPct val="90000"/>
              </a:lnSpc>
              <a:buFont typeface="Wingdings" pitchFamily="2" charset="2"/>
              <a:buChar char="Ø"/>
            </a:pPr>
            <a:endParaRPr lang="el-GR" dirty="0" smtClean="0"/>
          </a:p>
          <a:p>
            <a:pPr eaLnBrk="1" hangingPunct="1">
              <a:lnSpc>
                <a:spcPct val="90000"/>
              </a:lnSpc>
              <a:buFont typeface="Wingdings" pitchFamily="2" charset="2"/>
              <a:buChar char="Ø"/>
            </a:pPr>
            <a:r>
              <a:rPr lang="el-GR" dirty="0" smtClean="0"/>
              <a:t>Ομάδες πληροφόρησης, μια αποθήκη μηνυμάτων.</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76672"/>
            <a:ext cx="8229600" cy="432048"/>
          </a:xfrm>
        </p:spPr>
        <p:txBody>
          <a:bodyPr/>
          <a:lstStyle/>
          <a:p>
            <a:pPr algn="ctr"/>
            <a:r>
              <a:rPr lang="el-GR" b="1" dirty="0" smtClean="0"/>
              <a:t>ΕΞΑΡΤΗΣΗ – ΕΘΙΣΜΟΣ </a:t>
            </a:r>
            <a:endParaRPr lang="el-GR" b="1" dirty="0"/>
          </a:p>
        </p:txBody>
      </p:sp>
      <p:sp>
        <p:nvSpPr>
          <p:cNvPr id="3" name="2 - Θέση περιεχομένου"/>
          <p:cNvSpPr>
            <a:spLocks noGrp="1"/>
          </p:cNvSpPr>
          <p:nvPr>
            <p:ph idx="1"/>
          </p:nvPr>
        </p:nvSpPr>
        <p:spPr>
          <a:xfrm>
            <a:off x="467544" y="836712"/>
            <a:ext cx="8229600" cy="5832648"/>
          </a:xfrm>
        </p:spPr>
        <p:txBody>
          <a:bodyPr/>
          <a:lstStyle/>
          <a:p>
            <a:r>
              <a:rPr lang="el-GR" dirty="0" smtClean="0"/>
              <a:t>Παραμονή </a:t>
            </a:r>
            <a:r>
              <a:rPr lang="el-GR" dirty="0" err="1" smtClean="0"/>
              <a:t>online</a:t>
            </a:r>
            <a:r>
              <a:rPr lang="el-GR" dirty="0" smtClean="0"/>
              <a:t> για όλο και περισσότερο χρόνο</a:t>
            </a:r>
          </a:p>
          <a:p>
            <a:r>
              <a:rPr lang="el-GR" dirty="0" smtClean="0"/>
              <a:t>Αποτυχία διαχείρισης του επερχόμενου αισθήματος διέγερσης ή και κατάθλιψης</a:t>
            </a:r>
          </a:p>
          <a:p>
            <a:r>
              <a:rPr lang="el-GR" dirty="0" smtClean="0"/>
              <a:t>Παραμονή </a:t>
            </a:r>
            <a:r>
              <a:rPr lang="el-GR" dirty="0" err="1" smtClean="0"/>
              <a:t>online</a:t>
            </a:r>
            <a:r>
              <a:rPr lang="el-GR" dirty="0" smtClean="0"/>
              <a:t> για περισσότερο από το προτιθέμενο χρονικό διάστημα</a:t>
            </a:r>
          </a:p>
          <a:p>
            <a:r>
              <a:rPr lang="el-GR" dirty="0" smtClean="0"/>
              <a:t>Κίνδυνος απώλειας σχέσης ή ευκαιρίας εξαιτίας της χρήσης</a:t>
            </a:r>
          </a:p>
          <a:p>
            <a:r>
              <a:rPr lang="el-GR" dirty="0" smtClean="0"/>
              <a:t>Ψεύδη προκειμένου να καλυφθεί η αληθής έκταση της χρήσης</a:t>
            </a:r>
          </a:p>
          <a:p>
            <a:r>
              <a:rPr lang="el-GR" dirty="0" smtClean="0"/>
              <a:t>Χρήση προκειμένου να ελεγχθούν τα αρνητικά συναισθήματα</a:t>
            </a:r>
          </a:p>
          <a:p>
            <a:pPr lvl="8">
              <a:buNone/>
            </a:pPr>
            <a:r>
              <a:rPr lang="el-GR" dirty="0" smtClean="0"/>
              <a:t>  		            </a:t>
            </a:r>
            <a:r>
              <a:rPr lang="el-GR" dirty="0" err="1" smtClean="0"/>
              <a:t>Caplan</a:t>
            </a:r>
            <a:r>
              <a:rPr lang="el-GR" dirty="0" smtClean="0"/>
              <a:t> και </a:t>
            </a:r>
            <a:r>
              <a:rPr lang="el-GR" dirty="0" err="1" smtClean="0"/>
              <a:t>Sadock</a:t>
            </a:r>
            <a:endParaRPr lang="el-GR" dirty="0"/>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Εγχειρίδιο ψυχικών νοσημάτων Η.Π.Α</a:t>
            </a:r>
            <a:endParaRPr lang="el-GR" dirty="0"/>
          </a:p>
        </p:txBody>
      </p:sp>
      <p:sp>
        <p:nvSpPr>
          <p:cNvPr id="3" name="2 - Θέση περιεχομένου"/>
          <p:cNvSpPr>
            <a:spLocks noGrp="1"/>
          </p:cNvSpPr>
          <p:nvPr>
            <p:ph idx="1"/>
          </p:nvPr>
        </p:nvSpPr>
        <p:spPr/>
        <p:txBody>
          <a:bodyPr/>
          <a:lstStyle/>
          <a:p>
            <a:pPr algn="just"/>
            <a:endParaRPr lang="el-GR" dirty="0" smtClean="0"/>
          </a:p>
          <a:p>
            <a:pPr algn="just"/>
            <a:r>
              <a:rPr lang="el-GR" dirty="0" smtClean="0"/>
              <a:t>Αν ισχύουν πέντε από τα έξι παραπάνω κριτήρια τότε -------</a:t>
            </a:r>
            <a:r>
              <a:rPr lang="el-GR" dirty="0" smtClean="0">
                <a:sym typeface="Wingdings" pitchFamily="2" charset="2"/>
              </a:rPr>
              <a:t></a:t>
            </a:r>
            <a:endParaRPr lang="el-GR" dirty="0" smtClean="0"/>
          </a:p>
          <a:p>
            <a:pPr algn="just"/>
            <a:r>
              <a:rPr lang="el-GR" dirty="0" smtClean="0"/>
              <a:t>Αναγνώριση αυτόνομης διαταραχής.</a:t>
            </a:r>
          </a:p>
          <a:p>
            <a:pPr algn="just"/>
            <a:r>
              <a:rPr lang="el-GR" dirty="0" smtClean="0"/>
              <a:t>Λιγότερα κριτήρια, υψηλός κίνδυνος για μελλοντική ανάπτυξη εθισμού.</a:t>
            </a:r>
            <a:endParaRPr lang="el-GR" dirty="0"/>
          </a:p>
        </p:txBody>
      </p:sp>
      <p:sp>
        <p:nvSpPr>
          <p:cNvPr id="4" name="3 - Θέση υποσέλιδου"/>
          <p:cNvSpPr>
            <a:spLocks noGrp="1"/>
          </p:cNvSpPr>
          <p:nvPr>
            <p:ph type="ftr" sz="quarter" idx="11"/>
          </p:nvPr>
        </p:nvSpPr>
        <p:spPr/>
        <p:txBody>
          <a:bodyPr/>
          <a:lstStyle/>
          <a:p>
            <a:pPr>
              <a:defRPr/>
            </a:pPr>
            <a:r>
              <a:rPr lang="el-GR" smtClean="0"/>
              <a:t>Σχολικό έτος 2012-2013</a:t>
            </a:r>
            <a:endParaRPr lang="en-US"/>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t>ΣΥΝ-ΝΟΣΗΡΟΤΗΤΑ</a:t>
            </a:r>
            <a:endParaRPr lang="el-GR" b="1" dirty="0"/>
          </a:p>
        </p:txBody>
      </p:sp>
      <p:sp>
        <p:nvSpPr>
          <p:cNvPr id="3" name="2 - Θέση περιεχομένου"/>
          <p:cNvSpPr>
            <a:spLocks noGrp="1"/>
          </p:cNvSpPr>
          <p:nvPr>
            <p:ph idx="1"/>
          </p:nvPr>
        </p:nvSpPr>
        <p:spPr/>
        <p:txBody>
          <a:bodyPr/>
          <a:lstStyle/>
          <a:p>
            <a:r>
              <a:rPr lang="el-GR" dirty="0" smtClean="0"/>
              <a:t>ΣΥΝΟΔΕΣ ΚΑΤΑΣΤΑΣΕΙΣ</a:t>
            </a:r>
            <a:r>
              <a:rPr lang="en-US" dirty="0" smtClean="0"/>
              <a:t>:</a:t>
            </a:r>
          </a:p>
          <a:p>
            <a:pPr lvl="1"/>
            <a:r>
              <a:rPr lang="el-GR" dirty="0" smtClean="0"/>
              <a:t>ΔΙΑΤΑΡΑΧΗ ΕΛΛΕΙΜΑΤΙΚΗΣ ΠΡΟΣΟΧΗΣ</a:t>
            </a:r>
          </a:p>
          <a:p>
            <a:pPr lvl="1"/>
            <a:r>
              <a:rPr lang="el-GR" dirty="0" smtClean="0"/>
              <a:t>ΥΠΕΡΚΙΝΗΤΙΚΟΤΗΤΑ</a:t>
            </a:r>
          </a:p>
          <a:p>
            <a:pPr lvl="1"/>
            <a:r>
              <a:rPr lang="el-GR" dirty="0" smtClean="0"/>
              <a:t>ΚΑΤΑΘΛΙΠΤΙΚΟ ΣΥΝΑΙΣΘΗΜΑ</a:t>
            </a:r>
          </a:p>
          <a:p>
            <a:pPr lvl="1"/>
            <a:r>
              <a:rPr lang="el-GR" dirty="0" smtClean="0"/>
              <a:t>ΑΓΧΟΣ</a:t>
            </a:r>
          </a:p>
          <a:p>
            <a:pPr lvl="1"/>
            <a:r>
              <a:rPr lang="el-GR" dirty="0" smtClean="0"/>
              <a:t>ΔΙΑΤΑΡΑΧΗ ΕΛΕΓΧΟΥ ΤΩΝ ΠΑΡΟΡΜΗΣΕΩΝ</a:t>
            </a:r>
          </a:p>
          <a:p>
            <a:pPr lvl="1"/>
            <a:endParaRPr lang="el-GR" dirty="0" smtClean="0"/>
          </a:p>
          <a:p>
            <a:pPr lvl="1">
              <a:buNone/>
            </a:pPr>
            <a:r>
              <a:rPr lang="el-GR" dirty="0" smtClean="0"/>
              <a:t>ΣΥΝΥΠΑΡΧΕΙ ΣΤΟ 70% ΤΩΝ ΠΕΡΙΠΤΩΣΕΩΝ </a:t>
            </a:r>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92696"/>
            <a:ext cx="8229600" cy="1066800"/>
          </a:xfrm>
        </p:spPr>
        <p:txBody>
          <a:bodyPr/>
          <a:lstStyle/>
          <a:p>
            <a:pPr algn="ctr"/>
            <a:r>
              <a:rPr lang="el-GR" dirty="0" smtClean="0"/>
              <a:t>Τι είναι το Διαδίκτυο</a:t>
            </a:r>
            <a:endParaRPr lang="en-US" dirty="0"/>
          </a:p>
        </p:txBody>
      </p:sp>
      <p:sp>
        <p:nvSpPr>
          <p:cNvPr id="3" name="2 - Θέση περιεχομένου"/>
          <p:cNvSpPr>
            <a:spLocks noGrp="1"/>
          </p:cNvSpPr>
          <p:nvPr>
            <p:ph idx="1"/>
          </p:nvPr>
        </p:nvSpPr>
        <p:spPr>
          <a:xfrm>
            <a:off x="395536" y="1772816"/>
            <a:ext cx="8229600" cy="4324350"/>
          </a:xfrm>
        </p:spPr>
        <p:txBody>
          <a:bodyPr/>
          <a:lstStyle/>
          <a:p>
            <a:r>
              <a:rPr lang="el-GR" dirty="0" smtClean="0"/>
              <a:t>Το Διαδίκτυο είναι ένα δίκτυο που επιτρέπει την ανταλλαγή δεδομένων μεταξύ διασυνδεδεμένων μηχανών.</a:t>
            </a:r>
          </a:p>
          <a:p>
            <a:r>
              <a:rPr lang="el-GR" dirty="0" smtClean="0"/>
              <a:t>Η τεχνολογία του βασίζεται στην διασύνδεση επιμέρους δικτύων ανά τον κόσμο.</a:t>
            </a:r>
            <a:endParaRPr lang="el-GR" dirty="0"/>
          </a:p>
        </p:txBody>
      </p:sp>
      <p:sp>
        <p:nvSpPr>
          <p:cNvPr id="20484" name="3 - Θέση αριθμού διαφάνειας"/>
          <p:cNvSpPr>
            <a:spLocks noGrp="1"/>
          </p:cNvSpPr>
          <p:nvPr>
            <p:ph type="sldNum" sz="quarter" idx="12"/>
          </p:nvPr>
        </p:nvSpPr>
        <p:spPr/>
        <p:txBody>
          <a:bodyPr/>
          <a:lstStyle/>
          <a:p>
            <a:fld id="{F7E4CE2C-29AF-4BFC-BB46-BF9A40583CAE}" type="slidenum">
              <a:rPr lang="en-US" smtClean="0"/>
              <a:pPr/>
              <a:t>3</a:t>
            </a:fld>
            <a:endParaRPr lang="en-US" smtClean="0"/>
          </a:p>
        </p:txBody>
      </p:sp>
      <p:sp>
        <p:nvSpPr>
          <p:cNvPr id="19461" name="4 - Θέση υποσέλιδου"/>
          <p:cNvSpPr txBox="1">
            <a:spLocks/>
          </p:cNvSpPr>
          <p:nvPr/>
        </p:nvSpPr>
        <p:spPr bwMode="auto">
          <a:xfrm>
            <a:off x="900113" y="6400800"/>
            <a:ext cx="7445375" cy="457200"/>
          </a:xfrm>
          <a:prstGeom prst="rect">
            <a:avLst/>
          </a:prstGeom>
          <a:noFill/>
          <a:ln w="9525">
            <a:noFill/>
            <a:miter lim="800000"/>
            <a:headEnd/>
            <a:tailEnd/>
          </a:ln>
        </p:spPr>
        <p:txBody>
          <a:bodyPr/>
          <a:lstStyle/>
          <a:p>
            <a:pPr algn="ctr"/>
            <a:r>
              <a:rPr lang="el-GR" sz="2000">
                <a:solidFill>
                  <a:schemeClr val="accent2"/>
                </a:solidFill>
                <a:latin typeface="Georgia" pitchFamily="18" charset="0"/>
              </a:rPr>
              <a:t>Σχολικό έτος 2012-2013</a:t>
            </a:r>
            <a:endParaRPr lang="en-US" sz="2000">
              <a:solidFill>
                <a:schemeClr val="accent2"/>
              </a:solidFill>
              <a:latin typeface="Georgia"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ΣΥΜΒΑΛΟΜΕΝΟΙ ΠΑΡΑΓΟΝΤΕΣ</a:t>
            </a:r>
            <a:endParaRPr lang="el-GR" dirty="0"/>
          </a:p>
        </p:txBody>
      </p:sp>
      <p:sp>
        <p:nvSpPr>
          <p:cNvPr id="3" name="2 - Θέση περιεχομένου"/>
          <p:cNvSpPr>
            <a:spLocks noGrp="1"/>
          </p:cNvSpPr>
          <p:nvPr>
            <p:ph idx="1"/>
          </p:nvPr>
        </p:nvSpPr>
        <p:spPr/>
        <p:txBody>
          <a:bodyPr/>
          <a:lstStyle/>
          <a:p>
            <a:r>
              <a:rPr lang="el-GR" dirty="0" smtClean="0"/>
              <a:t>ΓΟΝΙΔΙΑΚΟΣ</a:t>
            </a:r>
          </a:p>
          <a:p>
            <a:r>
              <a:rPr lang="el-GR" dirty="0" smtClean="0"/>
              <a:t>ΠΕΡΙΒΑΝΤΟΛΛΟΓΙΚΟΣ</a:t>
            </a:r>
          </a:p>
          <a:p>
            <a:r>
              <a:rPr lang="el-GR" dirty="0" smtClean="0"/>
              <a:t>ΗΛΙΚΙΑΚΟΣ</a:t>
            </a:r>
          </a:p>
          <a:p>
            <a:r>
              <a:rPr lang="el-GR" dirty="0" smtClean="0"/>
              <a:t>ΟΙΚΟΝΟΜΙΚΟΣ</a:t>
            </a:r>
          </a:p>
          <a:p>
            <a:r>
              <a:rPr lang="el-GR" dirty="0" smtClean="0"/>
              <a:t>ΚΟΙΝΩΝΙΚΟΣ</a:t>
            </a:r>
          </a:p>
          <a:p>
            <a:r>
              <a:rPr lang="el-GR" dirty="0" smtClean="0"/>
              <a:t>ΠΟΛΙΤΙΣΜΙΚΟΣ</a:t>
            </a:r>
          </a:p>
          <a:p>
            <a:endParaRPr lang="el-GR" dirty="0"/>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ΕΛΛΗΝΙΚΗ ΠΡΑΓΜΑΤΙΚΟΤΗΤΑ</a:t>
            </a:r>
            <a:br>
              <a:rPr lang="el-GR" dirty="0" smtClean="0"/>
            </a:br>
            <a:endParaRPr lang="el-GR" dirty="0"/>
          </a:p>
        </p:txBody>
      </p:sp>
      <p:sp>
        <p:nvSpPr>
          <p:cNvPr id="3" name="2 - Θέση περιεχομένου"/>
          <p:cNvSpPr>
            <a:spLocks noGrp="1"/>
          </p:cNvSpPr>
          <p:nvPr>
            <p:ph idx="1"/>
          </p:nvPr>
        </p:nvSpPr>
        <p:spPr>
          <a:xfrm>
            <a:off x="457200" y="1628800"/>
            <a:ext cx="8229600" cy="4945038"/>
          </a:xfrm>
        </p:spPr>
        <p:txBody>
          <a:bodyPr/>
          <a:lstStyle/>
          <a:p>
            <a:r>
              <a:rPr lang="el-GR" dirty="0" smtClean="0"/>
              <a:t>ΠΡΩΤΗ ΕΡΕΥΝΑ ΕΞΑΡΤΗΣΗΣ ΕΦΗΒΩΝ </a:t>
            </a:r>
          </a:p>
          <a:p>
            <a:pPr>
              <a:buNone/>
            </a:pPr>
            <a:r>
              <a:rPr lang="el-GR" dirty="0" smtClean="0"/>
              <a:t>   2007.</a:t>
            </a:r>
          </a:p>
          <a:p>
            <a:pPr marL="623887" indent="-514350">
              <a:buAutoNum type="arabicParenR"/>
            </a:pPr>
            <a:r>
              <a:rPr lang="el-GR" dirty="0" smtClean="0"/>
              <a:t>1% ΕΘΙΣΜΕΝΟΙ.</a:t>
            </a:r>
          </a:p>
          <a:p>
            <a:pPr marL="623887" indent="-514350">
              <a:buAutoNum type="arabicParenR"/>
            </a:pPr>
            <a:r>
              <a:rPr lang="el-GR" dirty="0" smtClean="0"/>
              <a:t>13% ΟΡΙΑΚΟΣ ΕΘΙΣΜΟΣ</a:t>
            </a:r>
          </a:p>
          <a:p>
            <a:pPr marL="623887" indent="-514350">
              <a:buAutoNum type="arabicParenR"/>
            </a:pPr>
            <a:r>
              <a:rPr lang="el-GR" dirty="0" smtClean="0"/>
              <a:t>ΑΓΟΡΙΑ = ΜΕΓΑΛΥΤΕΡΟΣ ΕΘΙΣΜΟΣ</a:t>
            </a:r>
          </a:p>
          <a:p>
            <a:r>
              <a:rPr lang="el-GR" dirty="0" smtClean="0"/>
              <a:t>ΔΕΥΤΕΡΗ ΕΡΕΥΝΑ ΕΞΑΡΤΗΣΗΣ ΕΦΗΒΩΝ </a:t>
            </a:r>
          </a:p>
          <a:p>
            <a:pPr>
              <a:buNone/>
            </a:pPr>
            <a:r>
              <a:rPr lang="el-GR" dirty="0" smtClean="0"/>
              <a:t>   2012.</a:t>
            </a:r>
          </a:p>
          <a:p>
            <a:pPr marL="623887" indent="-514350">
              <a:buFont typeface="+mj-lt"/>
              <a:buAutoNum type="arabicParenR"/>
            </a:pPr>
            <a:r>
              <a:rPr lang="el-GR" dirty="0" smtClean="0"/>
              <a:t>4% ΕΘΙΣΜΕΝΟΙ.</a:t>
            </a:r>
          </a:p>
          <a:p>
            <a:pPr marL="623887" indent="-514350">
              <a:buFont typeface="+mj-lt"/>
              <a:buAutoNum type="arabicParenR"/>
            </a:pPr>
            <a:r>
              <a:rPr lang="el-GR" dirty="0" smtClean="0"/>
              <a:t>20% ΟΡΙΑΚΟΣ ΕΘΙΣΜΟΣ</a:t>
            </a:r>
          </a:p>
          <a:p>
            <a:pPr marL="623887" indent="-514350">
              <a:buFont typeface="+mj-lt"/>
              <a:buAutoNum type="arabicParenR"/>
            </a:pPr>
            <a:r>
              <a:rPr lang="el-GR" dirty="0" smtClean="0"/>
              <a:t>ΑΓΟΡΙΑ = ΜΕΓΑΛΥΤΕΡΟΣ ΕΘΙΣΜΟΣ</a:t>
            </a:r>
          </a:p>
          <a:p>
            <a:pPr>
              <a:buNone/>
            </a:pPr>
            <a:endParaRPr lang="el-GR" dirty="0" smtClean="0"/>
          </a:p>
          <a:p>
            <a:pPr marL="623887" indent="-514350">
              <a:buNone/>
            </a:pPr>
            <a:r>
              <a:rPr lang="el-GR" dirty="0" smtClean="0"/>
              <a:t> </a:t>
            </a:r>
          </a:p>
          <a:p>
            <a:pPr marL="623887" indent="-514350">
              <a:buNone/>
            </a:pPr>
            <a:endParaRPr lang="el-GR" dirty="0" smtClean="0"/>
          </a:p>
          <a:p>
            <a:pPr marL="623887" indent="-514350">
              <a:buAutoNum type="arabicParenR"/>
            </a:pPr>
            <a:endParaRPr lang="el-GR" dirty="0" smtClean="0"/>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863600"/>
          </a:xfrm>
        </p:spPr>
        <p:txBody>
          <a:bodyPr>
            <a:normAutofit/>
          </a:bodyPr>
          <a:lstStyle/>
          <a:p>
            <a:pPr algn="ctr" eaLnBrk="1" fontAlgn="auto" hangingPunct="1">
              <a:spcAft>
                <a:spcPts val="0"/>
              </a:spcAft>
              <a:defRPr/>
            </a:pPr>
            <a:r>
              <a:rPr lang="el-GR" sz="2400" b="1" dirty="0" smtClean="0">
                <a:latin typeface="+mn-lt"/>
              </a:rPr>
              <a:t>ΠΟΙΕΣ ΕΠΟΠΤΙΚΕΣ ΑΡΧΕΣ ΜΠΟΡΟΥΜΕ ΝΑ ΕΜΠΙΣΤΕΥΤΟΥΜΕ</a:t>
            </a:r>
            <a:endParaRPr lang="el-GR" sz="2400" dirty="0">
              <a:latin typeface="+mn-lt"/>
            </a:endParaRPr>
          </a:p>
        </p:txBody>
      </p:sp>
      <p:sp>
        <p:nvSpPr>
          <p:cNvPr id="34819" name="Content Placeholder 2"/>
          <p:cNvSpPr>
            <a:spLocks noGrp="1"/>
          </p:cNvSpPr>
          <p:nvPr>
            <p:ph idx="1"/>
          </p:nvPr>
        </p:nvSpPr>
        <p:spPr>
          <a:xfrm>
            <a:off x="457200" y="1700213"/>
            <a:ext cx="8229600" cy="4873625"/>
          </a:xfrm>
        </p:spPr>
        <p:txBody>
          <a:bodyPr/>
          <a:lstStyle/>
          <a:p>
            <a:pPr eaLnBrk="1" hangingPunct="1">
              <a:lnSpc>
                <a:spcPct val="90000"/>
              </a:lnSpc>
              <a:buFont typeface="Wingdings" pitchFamily="2" charset="2"/>
              <a:buChar char="Ø"/>
            </a:pPr>
            <a:r>
              <a:rPr lang="el-GR" sz="2000" dirty="0" smtClean="0"/>
              <a:t>Οι πιο σημαντικές είναι:</a:t>
            </a:r>
          </a:p>
          <a:p>
            <a:pPr eaLnBrk="1" hangingPunct="1">
              <a:lnSpc>
                <a:spcPct val="90000"/>
              </a:lnSpc>
              <a:buFont typeface="Wingdings" pitchFamily="2" charset="2"/>
              <a:buChar char="Ø"/>
            </a:pPr>
            <a:r>
              <a:rPr lang="el-GR" sz="2000" b="1" dirty="0" smtClean="0"/>
              <a:t>Η Ελληνική υπηρεσία Οικονομικής Αστυνομίας και Δίωξης </a:t>
            </a:r>
            <a:r>
              <a:rPr lang="el-GR" sz="2000" b="1" dirty="0" err="1" smtClean="0"/>
              <a:t>Ηλ.Εγκλήματος</a:t>
            </a:r>
            <a:r>
              <a:rPr lang="el-GR" sz="2000" dirty="0" smtClean="0"/>
              <a:t>. Η υπηρεσία αυτή καταπολεμά εγκλήματα που έγιναν μέσω διαδικτύου. Κατά τη διάρκεια προκαταρκτικής έρευνας  καταργούνται   τα απόρρητα δεδομένα (το φορολογικό, τραπεζικό, χρηματιστηριακό ή επιχειρηματικό απόρρητο).</a:t>
            </a:r>
          </a:p>
          <a:p>
            <a:pPr eaLnBrk="1" hangingPunct="1">
              <a:lnSpc>
                <a:spcPct val="90000"/>
              </a:lnSpc>
              <a:buFont typeface="Wingdings" pitchFamily="2" charset="2"/>
              <a:buChar char="Ø"/>
            </a:pPr>
            <a:r>
              <a:rPr lang="el-GR" sz="2000" b="1" dirty="0" smtClean="0"/>
              <a:t>Η δράση ενημέρωσης </a:t>
            </a:r>
            <a:r>
              <a:rPr lang="en-US" sz="2000" b="1" dirty="0" smtClean="0"/>
              <a:t>saferinternet.gr</a:t>
            </a:r>
            <a:r>
              <a:rPr lang="en-US" sz="2000" dirty="0" smtClean="0"/>
              <a:t> </a:t>
            </a:r>
            <a:r>
              <a:rPr lang="el-GR" sz="2000" dirty="0" smtClean="0"/>
              <a:t>,που αφορά την προστασία των ανήλικων χρηστών και την ενημέρωση γονέων και εκπαιδευτικών για την σωστή και ασφαλή χρήση του διαδικτύου. Το </a:t>
            </a:r>
            <a:r>
              <a:rPr lang="el-GR" sz="2000" dirty="0" err="1" smtClean="0"/>
              <a:t>Saferinternet.gr</a:t>
            </a:r>
            <a:r>
              <a:rPr lang="el-GR" sz="2000" dirty="0" smtClean="0"/>
              <a:t> αποτελεί μια από τις τρεις δράσεις του Ελληνικού Κέντρου Ασφαλούς Διαδικτύου, δίπλα στην Γραμμή Καταγγελιών </a:t>
            </a:r>
            <a:r>
              <a:rPr lang="el-GR" sz="2000" dirty="0" err="1" smtClean="0"/>
              <a:t>Safeline</a:t>
            </a:r>
            <a:r>
              <a:rPr lang="el-GR" sz="2000" dirty="0" smtClean="0"/>
              <a:t> και τη Γραμμή Βοηθείας ΥΠΟΣΤΗΡΙΖΩ. Δραστηριοποιείται σε 30 χώρες.</a:t>
            </a:r>
          </a:p>
          <a:p>
            <a:pPr eaLnBrk="1" hangingPunct="1">
              <a:lnSpc>
                <a:spcPct val="90000"/>
              </a:lnSpc>
              <a:buFont typeface="Wingdings" pitchFamily="2" charset="2"/>
              <a:buChar char="Ø"/>
            </a:pPr>
            <a:r>
              <a:rPr lang="el-GR" sz="2000" dirty="0" smtClean="0"/>
              <a:t> </a:t>
            </a:r>
            <a:r>
              <a:rPr lang="el-GR" sz="2000" b="1" dirty="0" smtClean="0"/>
              <a:t>Η Αρχή Διασφάλισης του Απορρήτου των Επικοινωνιών</a:t>
            </a:r>
            <a:r>
              <a:rPr lang="el-GR" sz="2000" dirty="0" smtClean="0"/>
              <a:t> που ιδρύθηκε με σκοπό την προστασία του απορρήτου των επιστολών και της επικοινωνίας καθώς και την ασφάλεια των δικτύων και πληροφοριών. Συνεργάζεται και με τις Ρυθμιστικές Αρχές άλλων κρατών.</a:t>
            </a:r>
          </a:p>
          <a:p>
            <a:pPr eaLnBrk="1" hangingPunct="1"/>
            <a:endParaRPr lang="el-GR" sz="2000" dirty="0" smtClean="0"/>
          </a:p>
        </p:txBody>
      </p:sp>
      <p:sp>
        <p:nvSpPr>
          <p:cNvPr id="35845" name="Slide Number Placeholder 4"/>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413DB50A-7C00-418B-999C-116A3B490EDB}" type="slidenum">
              <a:rPr lang="en-US" smtClean="0"/>
              <a:pPr fontAlgn="base">
                <a:spcBef>
                  <a:spcPct val="0"/>
                </a:spcBef>
                <a:spcAft>
                  <a:spcPct val="0"/>
                </a:spcAft>
                <a:defRPr/>
              </a:pPr>
              <a:t>32</a:t>
            </a:fld>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1 - Τίτλος"/>
          <p:cNvSpPr>
            <a:spLocks noGrp="1"/>
          </p:cNvSpPr>
          <p:nvPr>
            <p:ph type="title"/>
          </p:nvPr>
        </p:nvSpPr>
        <p:spPr/>
        <p:txBody>
          <a:bodyPr/>
          <a:lstStyle/>
          <a:p>
            <a:pPr algn="ctr"/>
            <a:r>
              <a:rPr lang="el-GR" dirty="0" smtClean="0"/>
              <a:t>ΠΡΟΒΟΛΗ </a:t>
            </a:r>
            <a:r>
              <a:rPr lang="en-US" dirty="0" smtClean="0"/>
              <a:t>VIDEO</a:t>
            </a:r>
            <a:endParaRPr lang="el-GR" dirty="0" smtClean="0"/>
          </a:p>
        </p:txBody>
      </p:sp>
      <p:sp>
        <p:nvSpPr>
          <p:cNvPr id="204802" name="2 - Θέση περιεχομένου"/>
          <p:cNvSpPr>
            <a:spLocks noGrp="1"/>
          </p:cNvSpPr>
          <p:nvPr>
            <p:ph idx="1"/>
          </p:nvPr>
        </p:nvSpPr>
        <p:spPr/>
        <p:txBody>
          <a:bodyPr/>
          <a:lstStyle/>
          <a:p>
            <a:endParaRPr lang="en-US" dirty="0" smtClean="0">
              <a:hlinkClick r:id="rId2"/>
            </a:endParaRPr>
          </a:p>
          <a:p>
            <a:endParaRPr lang="en-US" dirty="0" smtClean="0">
              <a:hlinkClick r:id="rId2"/>
            </a:endParaRPr>
          </a:p>
          <a:p>
            <a:endParaRPr lang="en-US" dirty="0" smtClean="0">
              <a:hlinkClick r:id="rId2"/>
            </a:endParaRPr>
          </a:p>
          <a:p>
            <a:pPr algn="ctr"/>
            <a:r>
              <a:rPr lang="el-GR" dirty="0" smtClean="0">
                <a:hlinkClick r:id="rId2"/>
              </a:rPr>
              <a:t>ΕΝΔΙΑΦΕΡΟΝ </a:t>
            </a:r>
            <a:r>
              <a:rPr lang="en-US" dirty="0" smtClean="0">
                <a:hlinkClick r:id="rId2"/>
              </a:rPr>
              <a:t>VIDEO </a:t>
            </a:r>
            <a:endParaRPr lang="en-US" dirty="0" smtClean="0"/>
          </a:p>
          <a:p>
            <a:pPr algn="ctr">
              <a:buNone/>
            </a:pPr>
            <a:endParaRPr lang="en-US" dirty="0" smtClean="0"/>
          </a:p>
          <a:p>
            <a:pPr algn="ctr">
              <a:buNone/>
            </a:pPr>
            <a:r>
              <a:rPr lang="el-GR" dirty="0" smtClean="0">
                <a:hlinkClick r:id="rId3" action="ppaction://hlinkfile"/>
              </a:rPr>
              <a:t>ΕΝΑΛΛΑΚΤΙΚΑ</a:t>
            </a:r>
            <a:endParaRPr lang="el-GR"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 Τίτλος"/>
          <p:cNvSpPr>
            <a:spLocks noGrp="1"/>
          </p:cNvSpPr>
          <p:nvPr>
            <p:ph type="title"/>
          </p:nvPr>
        </p:nvSpPr>
        <p:spPr/>
        <p:txBody>
          <a:bodyPr/>
          <a:lstStyle/>
          <a:p>
            <a:r>
              <a:rPr lang="el-GR" dirty="0" smtClean="0"/>
              <a:t> </a:t>
            </a:r>
          </a:p>
        </p:txBody>
      </p:sp>
      <p:sp>
        <p:nvSpPr>
          <p:cNvPr id="60419" name="2 - Θέση περιεχομένου"/>
          <p:cNvSpPr>
            <a:spLocks noGrp="1"/>
          </p:cNvSpPr>
          <p:nvPr>
            <p:ph idx="1"/>
          </p:nvPr>
        </p:nvSpPr>
        <p:spPr/>
        <p:txBody>
          <a:bodyPr/>
          <a:lstStyle/>
          <a:p>
            <a:pPr algn="ctr"/>
            <a:endParaRPr lang="el-GR" sz="4800" b="1" dirty="0" smtClean="0"/>
          </a:p>
          <a:p>
            <a:pPr algn="ctr">
              <a:buNone/>
            </a:pPr>
            <a:r>
              <a:rPr lang="el-GR" sz="4800" b="1" dirty="0" smtClean="0"/>
              <a:t>ΤΕΛΟΣ ΠΑΡΟΥΣΙΑΣΗΣ</a:t>
            </a:r>
          </a:p>
        </p:txBody>
      </p:sp>
      <p:sp>
        <p:nvSpPr>
          <p:cNvPr id="5" name="4 - Θέση αριθμού διαφάνειας"/>
          <p:cNvSpPr>
            <a:spLocks noGrp="1"/>
          </p:cNvSpPr>
          <p:nvPr>
            <p:ph type="sldNum" sz="quarter" idx="12"/>
          </p:nvPr>
        </p:nvSpPr>
        <p:spPr/>
        <p:txBody>
          <a:bodyPr/>
          <a:lstStyle/>
          <a:p>
            <a:pPr>
              <a:defRPr/>
            </a:pPr>
            <a:fld id="{9A2488A0-E12D-48F0-AD81-AB18320B6C7F}"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p:txBody>
          <a:bodyPr/>
          <a:lstStyle/>
          <a:p>
            <a:pPr algn="ctr" eaLnBrk="1" hangingPunct="1"/>
            <a:r>
              <a:rPr lang="el-GR" sz="3200" b="1" dirty="0" smtClean="0">
                <a:latin typeface="Arial" charset="0"/>
              </a:rPr>
              <a:t>ΕΡΩΤΗΜΑΤΑ ΓΙΑ ΔΙΑΛΟΓΟ </a:t>
            </a:r>
            <a:br>
              <a:rPr lang="el-GR" sz="3200" b="1" dirty="0" smtClean="0">
                <a:latin typeface="Arial" charset="0"/>
              </a:rPr>
            </a:br>
            <a:endParaRPr lang="el-GR" sz="3200" b="1" dirty="0" smtClean="0">
              <a:latin typeface="Arial" charset="0"/>
            </a:endParaRPr>
          </a:p>
        </p:txBody>
      </p:sp>
      <p:sp>
        <p:nvSpPr>
          <p:cNvPr id="29699" name="Rectangle 3"/>
          <p:cNvSpPr>
            <a:spLocks noGrp="1"/>
          </p:cNvSpPr>
          <p:nvPr>
            <p:ph type="body" idx="4294967295"/>
          </p:nvPr>
        </p:nvSpPr>
        <p:spPr/>
        <p:txBody>
          <a:bodyPr/>
          <a:lstStyle/>
          <a:p>
            <a:pPr eaLnBrk="1" hangingPunct="1"/>
            <a:r>
              <a:rPr lang="el-GR" sz="1600" b="1" dirty="0" smtClean="0">
                <a:latin typeface="Arial" charset="0"/>
              </a:rPr>
              <a:t>Πρέπει να «παρακολουθούμε» και αν ναι μέχρι ποια ηλικία τα παιδιά μας?</a:t>
            </a:r>
          </a:p>
          <a:p>
            <a:pPr eaLnBrk="1" hangingPunct="1"/>
            <a:r>
              <a:rPr lang="el-GR" sz="1600" b="1" dirty="0" smtClean="0">
                <a:latin typeface="Arial" charset="0"/>
              </a:rPr>
              <a:t>Πρέπει να τα αφήνουμε να χρησιμοποιούν </a:t>
            </a:r>
            <a:r>
              <a:rPr lang="en-US" sz="1600" b="1" dirty="0" smtClean="0">
                <a:latin typeface="Arial" charset="0"/>
              </a:rPr>
              <a:t>smart phones?</a:t>
            </a:r>
          </a:p>
          <a:p>
            <a:pPr eaLnBrk="1" hangingPunct="1"/>
            <a:r>
              <a:rPr lang="el-GR" sz="1600" b="1" dirty="0" smtClean="0">
                <a:latin typeface="Arial" charset="0"/>
              </a:rPr>
              <a:t>Ποια στάση έχουμε αναφορικά με τη γνωριμία από το δίκτυο?</a:t>
            </a:r>
          </a:p>
          <a:p>
            <a:pPr eaLnBrk="1" hangingPunct="1"/>
            <a:r>
              <a:rPr lang="el-GR" sz="1600" b="1" dirty="0" smtClean="0">
                <a:latin typeface="Arial" charset="0"/>
              </a:rPr>
              <a:t>Τι κάνει το </a:t>
            </a:r>
            <a:r>
              <a:rPr lang="en-US" sz="1600" b="1" dirty="0" smtClean="0">
                <a:latin typeface="Arial" charset="0"/>
              </a:rPr>
              <a:t>Phishing?</a:t>
            </a:r>
          </a:p>
          <a:p>
            <a:pPr eaLnBrk="1" hangingPunct="1"/>
            <a:r>
              <a:rPr lang="el-GR" sz="1600" b="1" dirty="0" smtClean="0">
                <a:latin typeface="Arial" charset="0"/>
              </a:rPr>
              <a:t>Τι ισχύει για το </a:t>
            </a:r>
            <a:r>
              <a:rPr lang="en-US" sz="1600" b="1" dirty="0" smtClean="0">
                <a:latin typeface="Arial" charset="0"/>
              </a:rPr>
              <a:t>blogs</a:t>
            </a:r>
            <a:r>
              <a:rPr lang="el-GR" sz="1600" b="1" dirty="0" smtClean="0">
                <a:latin typeface="Arial" charset="0"/>
              </a:rPr>
              <a:t>?</a:t>
            </a:r>
          </a:p>
          <a:p>
            <a:pPr eaLnBrk="1" hangingPunct="1"/>
            <a:r>
              <a:rPr lang="el-GR" sz="1600" b="1" dirty="0" smtClean="0">
                <a:latin typeface="Arial" charset="0"/>
              </a:rPr>
              <a:t>Γνωρίζουμε τη νομοθεσία για το διαδίκτυο?</a:t>
            </a:r>
          </a:p>
          <a:p>
            <a:pPr eaLnBrk="1" hangingPunct="1"/>
            <a:endParaRPr lang="en-US" sz="1600" b="1" dirty="0" smtClean="0">
              <a:latin typeface="Arial" charset="0"/>
            </a:endParaRPr>
          </a:p>
          <a:p>
            <a:pPr eaLnBrk="1" hangingPunct="1">
              <a:buNone/>
            </a:pPr>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764704"/>
            <a:ext cx="8229600" cy="1066800"/>
          </a:xfrm>
        </p:spPr>
        <p:txBody>
          <a:bodyPr>
            <a:normAutofit fontScale="90000"/>
          </a:bodyPr>
          <a:lstStyle/>
          <a:p>
            <a:pPr algn="ctr" eaLnBrk="1" fontAlgn="auto" hangingPunct="1">
              <a:spcAft>
                <a:spcPts val="0"/>
              </a:spcAft>
              <a:defRPr/>
            </a:pPr>
            <a:r>
              <a:rPr lang="el-GR" dirty="0"/>
              <a:t>Δυο βασικά χαρακτηριστικά του Διαδικτύου</a:t>
            </a:r>
          </a:p>
        </p:txBody>
      </p:sp>
      <p:sp>
        <p:nvSpPr>
          <p:cNvPr id="3" name="Θέση περιεχομένου 2"/>
          <p:cNvSpPr>
            <a:spLocks noGrp="1"/>
          </p:cNvSpPr>
          <p:nvPr>
            <p:ph idx="1"/>
          </p:nvPr>
        </p:nvSpPr>
        <p:spPr/>
        <p:txBody>
          <a:bodyPr>
            <a:normAutofit/>
          </a:bodyPr>
          <a:lstStyle/>
          <a:p>
            <a:pPr marL="365760" indent="-256032" eaLnBrk="1" fontAlgn="auto" hangingPunct="1">
              <a:spcAft>
                <a:spcPts val="0"/>
              </a:spcAft>
              <a:buClr>
                <a:schemeClr val="accent3"/>
              </a:buClr>
              <a:buFont typeface="Georgia"/>
              <a:buChar char="•"/>
              <a:defRPr/>
            </a:pPr>
            <a:r>
              <a:rPr lang="el-GR" dirty="0">
                <a:latin typeface="Times New Roman"/>
                <a:cs typeface="Times New Roman"/>
              </a:rPr>
              <a:t>Ένα βασικό χαρακτηριστικό του Διαδικτύου είναι ότι μπορεί να συνδέει </a:t>
            </a:r>
            <a:r>
              <a:rPr lang="el-GR" dirty="0" smtClean="0">
                <a:latin typeface="Times New Roman"/>
                <a:cs typeface="Times New Roman"/>
              </a:rPr>
              <a:t>μηχανές </a:t>
            </a:r>
            <a:r>
              <a:rPr lang="el-GR" b="1" dirty="0">
                <a:latin typeface="Times New Roman"/>
                <a:cs typeface="Times New Roman"/>
              </a:rPr>
              <a:t>διαφορετικού </a:t>
            </a:r>
            <a:r>
              <a:rPr lang="el-GR" b="1" dirty="0" smtClean="0">
                <a:latin typeface="Times New Roman"/>
                <a:cs typeface="Times New Roman"/>
              </a:rPr>
              <a:t>είδους</a:t>
            </a:r>
            <a:r>
              <a:rPr lang="en-US" b="1" dirty="0" smtClean="0">
                <a:latin typeface="Times New Roman"/>
                <a:cs typeface="Times New Roman"/>
              </a:rPr>
              <a:t>, </a:t>
            </a:r>
            <a:r>
              <a:rPr lang="el-GR" dirty="0" smtClean="0">
                <a:latin typeface="Times New Roman"/>
                <a:cs typeface="Times New Roman"/>
              </a:rPr>
              <a:t>διαφορετικής </a:t>
            </a:r>
            <a:r>
              <a:rPr lang="el-GR" b="1" dirty="0" smtClean="0">
                <a:latin typeface="Times New Roman"/>
                <a:cs typeface="Times New Roman"/>
              </a:rPr>
              <a:t>αρχιτεκτονικής </a:t>
            </a:r>
            <a:r>
              <a:rPr lang="el-GR" dirty="0" smtClean="0">
                <a:latin typeface="Times New Roman"/>
                <a:cs typeface="Times New Roman"/>
              </a:rPr>
              <a:t>και διαφορετικών </a:t>
            </a:r>
            <a:r>
              <a:rPr lang="el-GR" b="1" dirty="0" smtClean="0">
                <a:latin typeface="Times New Roman"/>
                <a:cs typeface="Times New Roman"/>
              </a:rPr>
              <a:t>λειτουργικών συστημάτων {</a:t>
            </a:r>
            <a:r>
              <a:rPr lang="el-GR" dirty="0" smtClean="0">
                <a:latin typeface="Times New Roman"/>
                <a:cs typeface="Times New Roman"/>
              </a:rPr>
              <a:t>π.χ</a:t>
            </a:r>
            <a:r>
              <a:rPr lang="el-GR" dirty="0">
                <a:latin typeface="Times New Roman"/>
                <a:cs typeface="Times New Roman"/>
              </a:rPr>
              <a:t>. ένα φορητό υπολογιστή με ένα </a:t>
            </a:r>
            <a:r>
              <a:rPr lang="el-GR" dirty="0" err="1">
                <a:latin typeface="Times New Roman"/>
                <a:cs typeface="Times New Roman"/>
              </a:rPr>
              <a:t>tablet</a:t>
            </a:r>
            <a:r>
              <a:rPr lang="el-GR" dirty="0">
                <a:latin typeface="Times New Roman"/>
                <a:cs typeface="Times New Roman"/>
              </a:rPr>
              <a:t> </a:t>
            </a:r>
            <a:r>
              <a:rPr lang="el-GR" dirty="0" smtClean="0">
                <a:latin typeface="Times New Roman"/>
                <a:cs typeface="Times New Roman"/>
              </a:rPr>
              <a:t>ή </a:t>
            </a:r>
            <a:r>
              <a:rPr lang="el-GR" dirty="0">
                <a:latin typeface="Times New Roman"/>
                <a:cs typeface="Times New Roman"/>
              </a:rPr>
              <a:t>με ένα </a:t>
            </a:r>
            <a:r>
              <a:rPr lang="en-US" dirty="0" smtClean="0">
                <a:latin typeface="Times New Roman"/>
                <a:cs typeface="Times New Roman"/>
              </a:rPr>
              <a:t>smart phone.</a:t>
            </a:r>
            <a:r>
              <a:rPr lang="el-GR" dirty="0" smtClean="0">
                <a:latin typeface="Times New Roman"/>
                <a:cs typeface="Times New Roman"/>
              </a:rPr>
              <a:t>}</a:t>
            </a:r>
            <a:endParaRPr lang="el-GR" dirty="0">
              <a:latin typeface="Times New Roman"/>
              <a:cs typeface="Times New Roman"/>
            </a:endParaRPr>
          </a:p>
          <a:p>
            <a:pPr marL="365760" indent="-256032" eaLnBrk="1" fontAlgn="auto" hangingPunct="1">
              <a:spcAft>
                <a:spcPts val="0"/>
              </a:spcAft>
              <a:buClr>
                <a:schemeClr val="accent3"/>
              </a:buClr>
              <a:buFont typeface="Georgia"/>
              <a:buChar char="•"/>
              <a:defRPr/>
            </a:pPr>
            <a:r>
              <a:rPr lang="el-GR" dirty="0" smtClean="0">
                <a:latin typeface="Times New Roman"/>
                <a:cs typeface="Times New Roman"/>
              </a:rPr>
              <a:t>Βασική αρχιτεκτονική της δόμησης του είναι η δυνατότητα να είναι </a:t>
            </a:r>
            <a:r>
              <a:rPr lang="el-GR" b="1" dirty="0" err="1" smtClean="0">
                <a:latin typeface="Times New Roman"/>
                <a:cs typeface="Times New Roman"/>
              </a:rPr>
              <a:t>αυτοδιαχειριζόμενο</a:t>
            </a:r>
            <a:r>
              <a:rPr lang="el-GR" b="1" dirty="0" smtClean="0">
                <a:latin typeface="Times New Roman"/>
                <a:cs typeface="Times New Roman"/>
              </a:rPr>
              <a:t>.</a:t>
            </a:r>
            <a:endParaRPr lang="el-GR" dirty="0">
              <a:latin typeface="Times New Roman"/>
              <a:cs typeface="Times New Roman"/>
            </a:endParaRPr>
          </a:p>
        </p:txBody>
      </p:sp>
      <p:sp>
        <p:nvSpPr>
          <p:cNvPr id="21509" name="Θέση αριθμού διαφάνειας 4"/>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E783A994-BA05-4640-A91D-D1029B95E67E}" type="slidenum">
              <a:rPr lang="en-US" smtClean="0"/>
              <a:pPr fontAlgn="base">
                <a:spcBef>
                  <a:spcPct val="0"/>
                </a:spcBef>
                <a:spcAft>
                  <a:spcPct val="0"/>
                </a:spcAft>
                <a:defRPr/>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620688"/>
            <a:ext cx="8229600" cy="1066800"/>
          </a:xfrm>
        </p:spPr>
        <p:txBody>
          <a:bodyPr/>
          <a:lstStyle/>
          <a:p>
            <a:pPr algn="ctr"/>
            <a:r>
              <a:rPr lang="el-GR" dirty="0" smtClean="0"/>
              <a:t>ΣΥΝΔΕΣΗ ΣΤΟ ΔΙΑΔΙΚΤΥΟ</a:t>
            </a:r>
            <a:endParaRPr lang="el-GR" dirty="0"/>
          </a:p>
        </p:txBody>
      </p:sp>
      <p:sp>
        <p:nvSpPr>
          <p:cNvPr id="3" name="2 - Θέση περιεχομένου"/>
          <p:cNvSpPr>
            <a:spLocks noGrp="1"/>
          </p:cNvSpPr>
          <p:nvPr>
            <p:ph idx="1"/>
          </p:nvPr>
        </p:nvSpPr>
        <p:spPr>
          <a:xfrm>
            <a:off x="467544" y="1412776"/>
            <a:ext cx="8229600" cy="5229200"/>
          </a:xfrm>
        </p:spPr>
        <p:txBody>
          <a:bodyPr/>
          <a:lstStyle/>
          <a:p>
            <a:pPr marL="365760" indent="-256032" eaLnBrk="1" fontAlgn="auto" hangingPunct="1">
              <a:spcAft>
                <a:spcPts val="0"/>
              </a:spcAft>
              <a:buClr>
                <a:schemeClr val="accent3"/>
              </a:buClr>
              <a:buFont typeface="Georgia"/>
              <a:buChar char="•"/>
              <a:defRPr/>
            </a:pPr>
            <a:endParaRPr lang="el-GR" dirty="0" smtClean="0">
              <a:latin typeface="Times New Roman"/>
              <a:cs typeface="Times New Roman"/>
            </a:endParaRPr>
          </a:p>
          <a:p>
            <a:pPr marL="365760" indent="-256032" eaLnBrk="1" fontAlgn="auto" hangingPunct="1">
              <a:spcAft>
                <a:spcPts val="0"/>
              </a:spcAft>
              <a:buClr>
                <a:schemeClr val="accent3"/>
              </a:buClr>
              <a:buFont typeface="Georgia"/>
              <a:buChar char="•"/>
              <a:defRPr/>
            </a:pPr>
            <a:endParaRPr lang="el-GR" dirty="0" smtClean="0">
              <a:latin typeface="Times New Roman"/>
              <a:cs typeface="Times New Roman"/>
            </a:endParaRPr>
          </a:p>
          <a:p>
            <a:pPr marL="365760" indent="-256032" eaLnBrk="1" fontAlgn="auto" hangingPunct="1">
              <a:spcAft>
                <a:spcPts val="0"/>
              </a:spcAft>
              <a:buClr>
                <a:schemeClr val="accent3"/>
              </a:buClr>
              <a:buFont typeface="Georgia"/>
              <a:buChar char="•"/>
              <a:defRPr/>
            </a:pPr>
            <a:r>
              <a:rPr lang="el-GR" dirty="0" smtClean="0">
                <a:latin typeface="Times New Roman"/>
                <a:cs typeface="Times New Roman"/>
              </a:rPr>
              <a:t>Κοινός τρόπος για τη σύνδεση με το διαδίκτυο αποτελεί  η χρήση των </a:t>
            </a:r>
            <a:r>
              <a:rPr lang="el-GR" dirty="0" err="1" smtClean="0">
                <a:latin typeface="Times New Roman"/>
                <a:cs typeface="Times New Roman"/>
              </a:rPr>
              <a:t>παρόχων</a:t>
            </a:r>
            <a:r>
              <a:rPr lang="el-GR" dirty="0" smtClean="0">
                <a:latin typeface="Times New Roman"/>
                <a:cs typeface="Times New Roman"/>
              </a:rPr>
              <a:t> (ΟΤΕ, </a:t>
            </a:r>
            <a:r>
              <a:rPr lang="en-US" dirty="0" smtClean="0">
                <a:latin typeface="Times New Roman"/>
                <a:cs typeface="Times New Roman"/>
              </a:rPr>
              <a:t>HOL, WIND </a:t>
            </a:r>
            <a:r>
              <a:rPr lang="el-GR" dirty="0" smtClean="0">
                <a:latin typeface="Times New Roman"/>
                <a:cs typeface="Times New Roman"/>
              </a:rPr>
              <a:t>κτλ)</a:t>
            </a:r>
          </a:p>
          <a:p>
            <a:pPr marL="365760" indent="-256032" eaLnBrk="1" fontAlgn="auto" hangingPunct="1">
              <a:spcAft>
                <a:spcPts val="0"/>
              </a:spcAft>
              <a:buClr>
                <a:schemeClr val="accent3"/>
              </a:buClr>
              <a:buFont typeface="Georgia"/>
              <a:buChar char="•"/>
              <a:defRPr/>
            </a:pPr>
            <a:r>
              <a:rPr lang="el-GR" dirty="0" smtClean="0">
                <a:latin typeface="Times New Roman"/>
                <a:cs typeface="Times New Roman"/>
              </a:rPr>
              <a:t>Δημόσιοι οργανισμοί (Σχολεία, Πανεπιστήμια, Ερευνητικά κέντρα, βιβλιοθήκες κτλ) χρησιμοποιούν δικά τους δίκτυα (πχ Π.Σ.Δ)  για την είσοδο στο Διαδίκτυο με βασικό χαρακτηριστικό τη συνεχή σύνδεση στο Διαδίκτυο.</a:t>
            </a:r>
          </a:p>
          <a:p>
            <a:endParaRPr lang="el-GR" dirty="0"/>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548680"/>
            <a:ext cx="8229600" cy="1066800"/>
          </a:xfrm>
        </p:spPr>
        <p:txBody>
          <a:bodyPr/>
          <a:lstStyle/>
          <a:p>
            <a:pPr algn="ctr"/>
            <a:r>
              <a:rPr lang="el-GR" dirty="0" smtClean="0"/>
              <a:t>ΜΗΧΑΝΕΣ ΣΤΟ ΔΙΑΔΙΚΤΥΟ</a:t>
            </a:r>
            <a:endParaRPr lang="el-GR" dirty="0"/>
          </a:p>
        </p:txBody>
      </p:sp>
      <p:sp>
        <p:nvSpPr>
          <p:cNvPr id="3" name="2 - Θέση περιεχομένου"/>
          <p:cNvSpPr>
            <a:spLocks noGrp="1"/>
          </p:cNvSpPr>
          <p:nvPr>
            <p:ph idx="1"/>
          </p:nvPr>
        </p:nvSpPr>
        <p:spPr>
          <a:xfrm>
            <a:off x="467544" y="1340768"/>
            <a:ext cx="8229600" cy="5229200"/>
          </a:xfrm>
        </p:spPr>
        <p:txBody>
          <a:bodyPr/>
          <a:lstStyle/>
          <a:p>
            <a:r>
              <a:rPr lang="el-GR" dirty="0" smtClean="0"/>
              <a:t>Μοναδικότητα συνδεδεμένης μηχανής με χρήση του πρωτοκόλλου επικοινωνίας </a:t>
            </a:r>
            <a:r>
              <a:rPr lang="en-US" dirty="0" smtClean="0"/>
              <a:t>TCP/IP.</a:t>
            </a:r>
          </a:p>
          <a:p>
            <a:r>
              <a:rPr lang="el-GR" dirty="0" smtClean="0"/>
              <a:t>Ιεραρχική δομή διευθύνσεων </a:t>
            </a:r>
            <a:r>
              <a:rPr lang="en-US" dirty="0" smtClean="0"/>
              <a:t>IP</a:t>
            </a:r>
            <a:r>
              <a:rPr lang="el-GR" dirty="0" smtClean="0"/>
              <a:t> σε επίπεδα.</a:t>
            </a:r>
            <a:endParaRPr lang="en-US" dirty="0" smtClean="0"/>
          </a:p>
          <a:p>
            <a:pPr lvl="1">
              <a:buNone/>
            </a:pPr>
            <a:r>
              <a:rPr lang="el-GR" dirty="0" smtClean="0"/>
              <a:t>1) </a:t>
            </a:r>
            <a:r>
              <a:rPr lang="en-US" dirty="0" smtClean="0">
                <a:solidFill>
                  <a:schemeClr val="tx1"/>
                </a:solidFill>
              </a:rPr>
              <a:t>IANA (Internet Assigned Numbers Authority)</a:t>
            </a:r>
          </a:p>
          <a:p>
            <a:pPr lvl="2">
              <a:buNone/>
            </a:pPr>
            <a:endParaRPr lang="el-GR" dirty="0" smtClean="0">
              <a:solidFill>
                <a:schemeClr val="tx1"/>
              </a:solidFill>
            </a:endParaRPr>
          </a:p>
          <a:p>
            <a:pPr lvl="2">
              <a:buNone/>
            </a:pPr>
            <a:r>
              <a:rPr lang="el-GR" dirty="0" smtClean="0">
                <a:solidFill>
                  <a:schemeClr val="tx1"/>
                </a:solidFill>
              </a:rPr>
              <a:t>2) </a:t>
            </a:r>
            <a:r>
              <a:rPr lang="en-US" dirty="0" smtClean="0">
                <a:solidFill>
                  <a:schemeClr val="tx1"/>
                </a:solidFill>
              </a:rPr>
              <a:t>APNIC (Asia and Pacific Network)</a:t>
            </a:r>
          </a:p>
          <a:p>
            <a:pPr lvl="2">
              <a:buNone/>
            </a:pPr>
            <a:endParaRPr lang="el-GR" dirty="0" smtClean="0">
              <a:solidFill>
                <a:schemeClr val="tx1"/>
              </a:solidFill>
            </a:endParaRPr>
          </a:p>
          <a:p>
            <a:pPr lvl="2">
              <a:buNone/>
            </a:pPr>
            <a:r>
              <a:rPr lang="el-GR" dirty="0" smtClean="0">
                <a:solidFill>
                  <a:schemeClr val="tx1"/>
                </a:solidFill>
              </a:rPr>
              <a:t>2) </a:t>
            </a:r>
            <a:r>
              <a:rPr lang="en-US" dirty="0" smtClean="0">
                <a:solidFill>
                  <a:schemeClr val="tx1"/>
                </a:solidFill>
              </a:rPr>
              <a:t>ARIN (America Registry for Internet Numbers)</a:t>
            </a:r>
          </a:p>
          <a:p>
            <a:pPr lvl="2">
              <a:buNone/>
            </a:pPr>
            <a:endParaRPr lang="el-GR" dirty="0" smtClean="0">
              <a:solidFill>
                <a:schemeClr val="tx1"/>
              </a:solidFill>
            </a:endParaRPr>
          </a:p>
          <a:p>
            <a:pPr lvl="2">
              <a:buNone/>
            </a:pPr>
            <a:r>
              <a:rPr lang="el-GR" dirty="0" smtClean="0">
                <a:solidFill>
                  <a:schemeClr val="tx1"/>
                </a:solidFill>
              </a:rPr>
              <a:t>2) </a:t>
            </a:r>
            <a:r>
              <a:rPr lang="en-US" dirty="0" smtClean="0">
                <a:solidFill>
                  <a:schemeClr val="tx1"/>
                </a:solidFill>
              </a:rPr>
              <a:t>RIPE (</a:t>
            </a:r>
            <a:r>
              <a:rPr lang="en-US" dirty="0" err="1" smtClean="0">
                <a:solidFill>
                  <a:schemeClr val="tx1"/>
                </a:solidFill>
              </a:rPr>
              <a:t>Reseau</a:t>
            </a:r>
            <a:r>
              <a:rPr lang="en-US" dirty="0" smtClean="0">
                <a:solidFill>
                  <a:schemeClr val="tx1"/>
                </a:solidFill>
              </a:rPr>
              <a:t> </a:t>
            </a:r>
            <a:r>
              <a:rPr lang="en-US" dirty="0" err="1" smtClean="0">
                <a:solidFill>
                  <a:schemeClr val="tx1"/>
                </a:solidFill>
              </a:rPr>
              <a:t>Ip</a:t>
            </a:r>
            <a:r>
              <a:rPr lang="en-US" dirty="0" smtClean="0">
                <a:solidFill>
                  <a:schemeClr val="tx1"/>
                </a:solidFill>
              </a:rPr>
              <a:t> </a:t>
            </a:r>
            <a:r>
              <a:rPr lang="en-US" dirty="0" err="1" smtClean="0">
                <a:solidFill>
                  <a:schemeClr val="tx1"/>
                </a:solidFill>
              </a:rPr>
              <a:t>Europeens</a:t>
            </a:r>
            <a:r>
              <a:rPr lang="en-US" dirty="0" smtClean="0">
                <a:solidFill>
                  <a:schemeClr val="tx1"/>
                </a:solidFill>
              </a:rPr>
              <a:t>)</a:t>
            </a:r>
            <a:endParaRPr lang="el-GR" dirty="0" smtClean="0">
              <a:solidFill>
                <a:schemeClr val="tx1"/>
              </a:solidFill>
            </a:endParaRPr>
          </a:p>
          <a:p>
            <a:pPr lvl="2">
              <a:buNone/>
            </a:pPr>
            <a:r>
              <a:rPr lang="el-GR" dirty="0" smtClean="0">
                <a:solidFill>
                  <a:schemeClr val="tx1"/>
                </a:solidFill>
              </a:rPr>
              <a:t>	</a:t>
            </a:r>
          </a:p>
          <a:p>
            <a:pPr lvl="2">
              <a:buNone/>
            </a:pPr>
            <a:r>
              <a:rPr lang="el-GR" dirty="0" smtClean="0">
                <a:solidFill>
                  <a:schemeClr val="tx1"/>
                </a:solidFill>
              </a:rPr>
              <a:t>3) Εθνικοί </a:t>
            </a:r>
            <a:r>
              <a:rPr lang="en-US" dirty="0" smtClean="0">
                <a:solidFill>
                  <a:schemeClr val="tx1"/>
                </a:solidFill>
              </a:rPr>
              <a:t>providers </a:t>
            </a:r>
            <a:r>
              <a:rPr lang="el-GR" dirty="0" smtClean="0">
                <a:solidFill>
                  <a:schemeClr val="tx1"/>
                </a:solidFill>
              </a:rPr>
              <a:t>της κάθε περιοχής.</a:t>
            </a:r>
            <a:endParaRPr lang="en-US" dirty="0" smtClean="0">
              <a:solidFill>
                <a:schemeClr val="tx1"/>
              </a:solidFill>
            </a:endParaRPr>
          </a:p>
          <a:p>
            <a:pPr lvl="1"/>
            <a:endParaRPr lang="el-GR" dirty="0"/>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836712"/>
            <a:ext cx="8229600" cy="1066800"/>
          </a:xfrm>
        </p:spPr>
        <p:txBody>
          <a:bodyPr/>
          <a:lstStyle/>
          <a:p>
            <a:r>
              <a:rPr lang="el-GR" dirty="0" smtClean="0"/>
              <a:t>ΒΑΣΙΚΗ ΜΟΡΦΗ ΔΙΕΥΘΥΝΣΕΩΝ </a:t>
            </a:r>
            <a:r>
              <a:rPr lang="en-US" dirty="0" smtClean="0"/>
              <a:t>Ipv4</a:t>
            </a:r>
            <a:endParaRPr lang="el-GR" dirty="0"/>
          </a:p>
        </p:txBody>
      </p:sp>
      <p:sp>
        <p:nvSpPr>
          <p:cNvPr id="5" name="4 - Θέση αριθμού διαφάνειας"/>
          <p:cNvSpPr>
            <a:spLocks noGrp="1"/>
          </p:cNvSpPr>
          <p:nvPr>
            <p:ph type="sldNum" sz="quarter" idx="12"/>
          </p:nvPr>
        </p:nvSpPr>
        <p:spPr/>
        <p:txBody>
          <a:bodyPr/>
          <a:lstStyle/>
          <a:p>
            <a:pPr>
              <a:defRPr/>
            </a:pPr>
            <a:fld id="{23E8CAB9-2614-4F83-8FFF-D0147D874BF4}" type="slidenum">
              <a:rPr lang="en-US" smtClean="0"/>
              <a:pPr>
                <a:defRPr/>
              </a:pPr>
              <a:t>7</a:t>
            </a:fld>
            <a:endParaRPr lang="en-US"/>
          </a:p>
        </p:txBody>
      </p:sp>
      <p:sp>
        <p:nvSpPr>
          <p:cNvPr id="6" name="5 - Θέση περιεχομένου"/>
          <p:cNvSpPr>
            <a:spLocks noGrp="1"/>
          </p:cNvSpPr>
          <p:nvPr>
            <p:ph idx="1"/>
          </p:nvPr>
        </p:nvSpPr>
        <p:spPr>
          <a:xfrm>
            <a:off x="620192" y="1772816"/>
            <a:ext cx="8523808" cy="5016758"/>
          </a:xfrm>
          <a:prstGeom prst="rect">
            <a:avLst/>
          </a:prstGeom>
        </p:spPr>
        <p:txBody>
          <a:bodyPr wrap="square">
            <a:spAutoFit/>
          </a:bodyPr>
          <a:lstStyle/>
          <a:p>
            <a:r>
              <a:rPr lang="el-GR" dirty="0" smtClean="0"/>
              <a:t>Μορφή αναγνωριστικού </a:t>
            </a:r>
            <a:r>
              <a:rPr lang="en-US" dirty="0" err="1" smtClean="0"/>
              <a:t>xxx.yyy.zzz.kkk</a:t>
            </a:r>
            <a:endParaRPr lang="en-US" dirty="0" smtClean="0"/>
          </a:p>
          <a:p>
            <a:pPr>
              <a:buNone/>
            </a:pPr>
            <a:r>
              <a:rPr lang="en-US" dirty="0" smtClean="0"/>
              <a:t>	</a:t>
            </a:r>
            <a:r>
              <a:rPr lang="el-GR" dirty="0" smtClean="0"/>
              <a:t>πχ 194.63.181.102</a:t>
            </a:r>
            <a:r>
              <a:rPr lang="en-US" dirty="0" smtClean="0"/>
              <a:t>. </a:t>
            </a:r>
          </a:p>
          <a:p>
            <a:pPr>
              <a:buNone/>
            </a:pPr>
            <a:r>
              <a:rPr lang="en-US" dirty="0" smtClean="0">
                <a:hlinkClick r:id="rId2"/>
              </a:rPr>
              <a:t>https://apps.db.ripe.net/search/query.html</a:t>
            </a:r>
            <a:r>
              <a:rPr lang="en-US" dirty="0" smtClean="0"/>
              <a:t> </a:t>
            </a:r>
          </a:p>
          <a:p>
            <a:r>
              <a:rPr lang="el-GR" dirty="0" smtClean="0"/>
              <a:t>Δυο βασικά είδη διευθύνσεων.</a:t>
            </a:r>
          </a:p>
          <a:p>
            <a:pPr lvl="2"/>
            <a:r>
              <a:rPr lang="el-GR" dirty="0" smtClean="0"/>
              <a:t>Στατικές. Υπουργεία – Οργανισμοί (Συνεχής σύνδεση)</a:t>
            </a:r>
          </a:p>
          <a:p>
            <a:pPr lvl="2"/>
            <a:r>
              <a:rPr lang="el-GR" dirty="0" smtClean="0"/>
              <a:t>Δυναμικές. Εκχώρηση Ι</a:t>
            </a:r>
            <a:r>
              <a:rPr lang="en-US" dirty="0" smtClean="0"/>
              <a:t>P </a:t>
            </a:r>
            <a:r>
              <a:rPr lang="el-GR" dirty="0" smtClean="0"/>
              <a:t> από δεξαμενή </a:t>
            </a:r>
            <a:endParaRPr lang="en-US" dirty="0" smtClean="0"/>
          </a:p>
          <a:p>
            <a:r>
              <a:rPr lang="el-GR" dirty="0" smtClean="0"/>
              <a:t>Σε κάθε υποσύστημα αντιστοιχούμε διευθύνσεις </a:t>
            </a:r>
            <a:r>
              <a:rPr lang="en-US" dirty="0" smtClean="0"/>
              <a:t>IP </a:t>
            </a:r>
            <a:r>
              <a:rPr lang="el-GR" dirty="0" smtClean="0"/>
              <a:t>με μοναδικές ονομασίες δικτύων μέσω του μηχανισμού </a:t>
            </a:r>
            <a:r>
              <a:rPr lang="en-US" dirty="0" smtClean="0"/>
              <a:t>DNS (DOMAIN NAME SYSTEM)</a:t>
            </a:r>
            <a:r>
              <a:rPr lang="el-GR" dirty="0" smtClean="0"/>
              <a:t> </a:t>
            </a:r>
            <a:r>
              <a:rPr lang="en-US" dirty="0" smtClean="0"/>
              <a:t>:</a:t>
            </a:r>
          </a:p>
          <a:p>
            <a:pPr>
              <a:buNone/>
            </a:pPr>
            <a:r>
              <a:rPr lang="en-US" dirty="0" smtClean="0"/>
              <a:t> </a:t>
            </a:r>
            <a:r>
              <a:rPr lang="el-GR" dirty="0" smtClean="0"/>
              <a:t>πχ </a:t>
            </a:r>
            <a:r>
              <a:rPr lang="en-US" dirty="0" smtClean="0">
                <a:hlinkClick r:id="rId3"/>
              </a:rPr>
              <a:t>www.aueb.gr</a:t>
            </a:r>
            <a:r>
              <a:rPr lang="en-US" dirty="0" smtClean="0"/>
              <a:t>  = </a:t>
            </a:r>
            <a:r>
              <a:rPr lang="el-GR" dirty="0" smtClean="0"/>
              <a:t>195.251.255.156</a:t>
            </a:r>
            <a:r>
              <a:rPr lang="en-US" dirty="0" smtClean="0"/>
              <a:t> </a:t>
            </a:r>
          </a:p>
          <a:p>
            <a:pPr>
              <a:buNone/>
            </a:pPr>
            <a:r>
              <a:rPr lang="en-US" dirty="0" smtClean="0">
                <a:hlinkClick r:id="rId4"/>
              </a:rPr>
              <a:t>http://www.hcidata.info/host2ip.cgi</a:t>
            </a:r>
            <a:r>
              <a:rPr lang="en-US" dirty="0" smtClean="0"/>
              <a:t> </a:t>
            </a:r>
            <a:r>
              <a:rPr lang="el-GR"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eaLnBrk="1" hangingPunct="1"/>
            <a:r>
              <a:rPr lang="el-GR" dirty="0" smtClean="0">
                <a:solidFill>
                  <a:srgbClr val="000099"/>
                </a:solidFill>
                <a:latin typeface="Trebuchet MS" pitchFamily="34" charset="0"/>
                <a:cs typeface="Times New Roman" pitchFamily="18" charset="0"/>
              </a:rPr>
              <a:t>ΓΕΝΙΚΕΣ ΜΟΡΦΕΣ ΠΡΟΒΛΗΜΑΤΩΝ</a:t>
            </a:r>
            <a:endParaRPr lang="el-GR" sz="4000" dirty="0" smtClean="0">
              <a:solidFill>
                <a:srgbClr val="000099"/>
              </a:solidFill>
              <a:latin typeface="Trebuchet MS" pitchFamily="34" charset="0"/>
              <a:cs typeface="Times New Roman" pitchFamily="18" charset="0"/>
            </a:endParaRPr>
          </a:p>
        </p:txBody>
      </p:sp>
      <p:sp>
        <p:nvSpPr>
          <p:cNvPr id="4099" name="Rectangle 3"/>
          <p:cNvSpPr>
            <a:spLocks noGrp="1" noChangeArrowheads="1"/>
          </p:cNvSpPr>
          <p:nvPr>
            <p:ph type="body" idx="1"/>
          </p:nvPr>
        </p:nvSpPr>
        <p:spPr/>
        <p:txBody>
          <a:bodyPr/>
          <a:lstStyle/>
          <a:p>
            <a:pPr eaLnBrk="1" hangingPunct="1">
              <a:lnSpc>
                <a:spcPct val="90000"/>
              </a:lnSpc>
            </a:pPr>
            <a:r>
              <a:rPr lang="el-GR" dirty="0" smtClean="0"/>
              <a:t>Έκθεση σε ακατάλληλο υλικό</a:t>
            </a:r>
          </a:p>
          <a:p>
            <a:pPr eaLnBrk="1" hangingPunct="1">
              <a:lnSpc>
                <a:spcPct val="90000"/>
              </a:lnSpc>
            </a:pPr>
            <a:r>
              <a:rPr lang="el-GR" dirty="0" smtClean="0"/>
              <a:t>Αναξιόπιστες πληροφορίες – διασπορά μίσους</a:t>
            </a:r>
          </a:p>
          <a:p>
            <a:pPr eaLnBrk="1" hangingPunct="1">
              <a:lnSpc>
                <a:spcPct val="90000"/>
              </a:lnSpc>
            </a:pPr>
            <a:r>
              <a:rPr lang="el-GR" dirty="0" smtClean="0"/>
              <a:t>Εμπόριο – οικονομικοί κίνδυνοι</a:t>
            </a:r>
          </a:p>
          <a:p>
            <a:pPr eaLnBrk="1" hangingPunct="1">
              <a:lnSpc>
                <a:spcPct val="90000"/>
              </a:lnSpc>
            </a:pPr>
            <a:r>
              <a:rPr lang="el-GR" dirty="0" smtClean="0"/>
              <a:t>Φυσικός κίνδυνος – μεταμφίεση</a:t>
            </a:r>
          </a:p>
          <a:p>
            <a:pPr eaLnBrk="1" hangingPunct="1">
              <a:lnSpc>
                <a:spcPct val="90000"/>
              </a:lnSpc>
            </a:pPr>
            <a:r>
              <a:rPr lang="el-GR" dirty="0" smtClean="0"/>
              <a:t>Παρενόχληση – εκφοβισμός</a:t>
            </a:r>
          </a:p>
          <a:p>
            <a:pPr eaLnBrk="1" hangingPunct="1">
              <a:lnSpc>
                <a:spcPct val="90000"/>
              </a:lnSpc>
            </a:pPr>
            <a:r>
              <a:rPr lang="el-GR" dirty="0" err="1" smtClean="0"/>
              <a:t>Ιδιωτικότητα</a:t>
            </a:r>
            <a:r>
              <a:rPr lang="el-GR" dirty="0" smtClean="0"/>
              <a:t> – ασφάλεια</a:t>
            </a:r>
          </a:p>
          <a:p>
            <a:pPr eaLnBrk="1" hangingPunct="1">
              <a:lnSpc>
                <a:spcPct val="90000"/>
              </a:lnSpc>
            </a:pPr>
            <a:r>
              <a:rPr lang="en-US" dirty="0" smtClean="0"/>
              <a:t>Copyright – </a:t>
            </a:r>
            <a:r>
              <a:rPr lang="el-GR" dirty="0" smtClean="0"/>
              <a:t>πνευματικά δικαιώματα</a:t>
            </a:r>
          </a:p>
          <a:p>
            <a:pPr eaLnBrk="1" hangingPunct="1">
              <a:lnSpc>
                <a:spcPct val="90000"/>
              </a:lnSpc>
            </a:pPr>
            <a:r>
              <a:rPr lang="el-GR" b="1" i="1" u="sng" dirty="0" smtClean="0"/>
              <a:t>Εξάρτηση</a:t>
            </a:r>
            <a:r>
              <a:rPr lang="el-GR" dirty="0" smtClean="0"/>
              <a:t> </a:t>
            </a:r>
          </a:p>
          <a:p>
            <a:pPr eaLnBrk="1" hangingPunct="1">
              <a:lnSpc>
                <a:spcPct val="90000"/>
              </a:lnSpc>
            </a:pPr>
            <a:endParaRPr lang="el-GR" dirty="0" smtClean="0">
              <a:solidFill>
                <a:srgbClr val="00009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792162"/>
          </a:xfrm>
        </p:spPr>
        <p:txBody>
          <a:bodyPr/>
          <a:lstStyle/>
          <a:p>
            <a:pPr algn="ctr" eaLnBrk="1" hangingPunct="1"/>
            <a:r>
              <a:rPr lang="el-GR" sz="3200" dirty="0" smtClean="0">
                <a:solidFill>
                  <a:schemeClr val="tx1"/>
                </a:solidFill>
              </a:rPr>
              <a:t>ΕΛΛΗΝΙΚΗ ΠΡΑΓΜΑΤΙΚΟΤΗΤΑ</a:t>
            </a:r>
          </a:p>
        </p:txBody>
      </p:sp>
      <p:sp>
        <p:nvSpPr>
          <p:cNvPr id="12291" name="Rectangle 3"/>
          <p:cNvSpPr>
            <a:spLocks noGrp="1" noChangeArrowheads="1"/>
          </p:cNvSpPr>
          <p:nvPr>
            <p:ph type="body" idx="1"/>
          </p:nvPr>
        </p:nvSpPr>
        <p:spPr>
          <a:xfrm>
            <a:off x="457200" y="1143000"/>
            <a:ext cx="8229600" cy="4983163"/>
          </a:xfrm>
        </p:spPr>
        <p:txBody>
          <a:bodyPr/>
          <a:lstStyle/>
          <a:p>
            <a:pPr lvl="1" eaLnBrk="1" hangingPunct="1">
              <a:lnSpc>
                <a:spcPct val="90000"/>
              </a:lnSpc>
              <a:buFont typeface="Wingdings" pitchFamily="2" charset="2"/>
              <a:buChar char="Ø"/>
            </a:pPr>
            <a:r>
              <a:rPr lang="el-GR" dirty="0" smtClean="0">
                <a:solidFill>
                  <a:schemeClr val="tx1"/>
                </a:solidFill>
              </a:rPr>
              <a:t>Ανυπαρξία διαδικτυακής παιδείας.</a:t>
            </a:r>
          </a:p>
          <a:p>
            <a:pPr lvl="1" eaLnBrk="1" hangingPunct="1">
              <a:lnSpc>
                <a:spcPct val="90000"/>
              </a:lnSpc>
              <a:buFont typeface="Wingdings" pitchFamily="2" charset="2"/>
              <a:buChar char="Ø"/>
            </a:pPr>
            <a:endParaRPr lang="el-GR" dirty="0" smtClean="0">
              <a:solidFill>
                <a:schemeClr val="tx1"/>
              </a:solidFill>
            </a:endParaRPr>
          </a:p>
          <a:p>
            <a:pPr lvl="2" eaLnBrk="1" hangingPunct="1">
              <a:lnSpc>
                <a:spcPct val="90000"/>
              </a:lnSpc>
              <a:buFont typeface="Wingdings" pitchFamily="2" charset="2"/>
              <a:buChar char="Ø"/>
            </a:pPr>
            <a:r>
              <a:rPr lang="el-GR" dirty="0" smtClean="0">
                <a:solidFill>
                  <a:schemeClr val="tx1"/>
                </a:solidFill>
              </a:rPr>
              <a:t>Οι μαθητές </a:t>
            </a:r>
            <a:r>
              <a:rPr lang="el-GR" b="1" dirty="0" smtClean="0">
                <a:solidFill>
                  <a:schemeClr val="tx1"/>
                </a:solidFill>
              </a:rPr>
              <a:t>αντιγράφουν</a:t>
            </a:r>
            <a:r>
              <a:rPr lang="el-GR" dirty="0" smtClean="0">
                <a:solidFill>
                  <a:schemeClr val="tx1"/>
                </a:solidFill>
              </a:rPr>
              <a:t> και χρησιμοποιούν αρχεία αν και γνωρίζουν την ύπαρξη πνευματικών δικαιωμάτων. </a:t>
            </a:r>
          </a:p>
          <a:p>
            <a:pPr lvl="2" eaLnBrk="1" hangingPunct="1">
              <a:lnSpc>
                <a:spcPct val="90000"/>
              </a:lnSpc>
              <a:buFont typeface="Wingdings" pitchFamily="2" charset="2"/>
              <a:buChar char="Ø"/>
            </a:pPr>
            <a:r>
              <a:rPr lang="el-GR" dirty="0" smtClean="0">
                <a:solidFill>
                  <a:schemeClr val="tx1"/>
                </a:solidFill>
              </a:rPr>
              <a:t>Θεωρούν ότι είναι αποδεκτό.</a:t>
            </a:r>
          </a:p>
          <a:p>
            <a:pPr lvl="2" eaLnBrk="1" hangingPunct="1">
              <a:lnSpc>
                <a:spcPct val="90000"/>
              </a:lnSpc>
              <a:buFont typeface="Wingdings" pitchFamily="2" charset="2"/>
              <a:buChar char="Ø"/>
            </a:pPr>
            <a:r>
              <a:rPr lang="el-GR" dirty="0" smtClean="0">
                <a:solidFill>
                  <a:schemeClr val="tx1"/>
                </a:solidFill>
              </a:rPr>
              <a:t>Δεν γνωρίζουν την ύπαρξη των </a:t>
            </a:r>
            <a:r>
              <a:rPr lang="el-GR" b="1" dirty="0" smtClean="0">
                <a:solidFill>
                  <a:schemeClr val="tx1"/>
                </a:solidFill>
              </a:rPr>
              <a:t>νόμων</a:t>
            </a:r>
            <a:r>
              <a:rPr lang="el-GR" dirty="0" smtClean="0">
                <a:solidFill>
                  <a:schemeClr val="tx1"/>
                </a:solidFill>
              </a:rPr>
              <a:t> στο διαδίκτυο.</a:t>
            </a:r>
          </a:p>
          <a:p>
            <a:pPr lvl="2" eaLnBrk="1" hangingPunct="1">
              <a:lnSpc>
                <a:spcPct val="90000"/>
              </a:lnSpc>
              <a:buFont typeface="Wingdings" pitchFamily="2" charset="2"/>
              <a:buChar char="Ø"/>
            </a:pPr>
            <a:r>
              <a:rPr lang="el-GR" dirty="0" smtClean="0">
                <a:solidFill>
                  <a:schemeClr val="tx1"/>
                </a:solidFill>
              </a:rPr>
              <a:t>Δεν γνωρίζουν κινδύνους – τρόπους  προστασίας.</a:t>
            </a:r>
          </a:p>
          <a:p>
            <a:pPr lvl="1" eaLnBrk="1" hangingPunct="1">
              <a:lnSpc>
                <a:spcPct val="90000"/>
              </a:lnSpc>
              <a:buFontTx/>
              <a:buNone/>
            </a:pPr>
            <a:endParaRPr lang="el-GR" dirty="0" smtClean="0">
              <a:solidFill>
                <a:srgbClr val="000099"/>
              </a:solidFill>
            </a:endParaRPr>
          </a:p>
          <a:p>
            <a:pPr lvl="1" eaLnBrk="1" hangingPunct="1">
              <a:lnSpc>
                <a:spcPct val="90000"/>
              </a:lnSpc>
              <a:buFontTx/>
              <a:buNone/>
            </a:pPr>
            <a:endParaRPr lang="el-GR" dirty="0" smtClean="0">
              <a:solidFill>
                <a:srgbClr val="000099"/>
              </a:solidFill>
            </a:endParaRPr>
          </a:p>
          <a:p>
            <a:pPr eaLnBrk="1" hangingPunct="1">
              <a:lnSpc>
                <a:spcPct val="90000"/>
              </a:lnSpc>
            </a:pPr>
            <a:endParaRPr lang="el-GR" dirty="0" smtClean="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891</TotalTime>
  <Words>2039</Words>
  <Application>Microsoft Office PowerPoint</Application>
  <PresentationFormat>Προβολή στην οθόνη (4:3)</PresentationFormat>
  <Paragraphs>326</Paragraphs>
  <Slides>35</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35</vt:i4>
      </vt:variant>
    </vt:vector>
  </HeadingPairs>
  <TitlesOfParts>
    <vt:vector size="36" baseType="lpstr">
      <vt:lpstr>Default Theme</vt:lpstr>
      <vt:lpstr>ΚΙΝΔΥΝΟΙ ΑΠΟ ΤΗ ΧΡΗΣΗ ΤΟΥ ΔΙΑΔΙΚΤΥΟΥ</vt:lpstr>
      <vt:lpstr>ΑΞΟΝΕΣ ΠΑΡΟΥΣΙΑΣΗΣ </vt:lpstr>
      <vt:lpstr>Τι είναι το Διαδίκτυο</vt:lpstr>
      <vt:lpstr>Δυο βασικά χαρακτηριστικά του Διαδικτύου</vt:lpstr>
      <vt:lpstr>ΣΥΝΔΕΣΗ ΣΤΟ ΔΙΑΔΙΚΤΥΟ</vt:lpstr>
      <vt:lpstr>ΜΗΧΑΝΕΣ ΣΤΟ ΔΙΑΔΙΚΤΥΟ</vt:lpstr>
      <vt:lpstr>ΒΑΣΙΚΗ ΜΟΡΦΗ ΔΙΕΥΘΥΝΣΕΩΝ Ipv4</vt:lpstr>
      <vt:lpstr>ΓΕΝΙΚΕΣ ΜΟΡΦΕΣ ΠΡΟΒΛΗΜΑΤΩΝ</vt:lpstr>
      <vt:lpstr>ΕΛΛΗΝΙΚΗ ΠΡΑΓΜΑΤΙΚΟΤΗΤΑ</vt:lpstr>
      <vt:lpstr>Παιδικές ηλικίες και Διαδίκτυο  </vt:lpstr>
      <vt:lpstr>ΗΛΙΚΙΕΣ 7-8</vt:lpstr>
      <vt:lpstr>  Παιδιά ηλικίας 9-12 ετών </vt:lpstr>
      <vt:lpstr>Ηλικίες 9-12 ετών</vt:lpstr>
      <vt:lpstr> </vt:lpstr>
      <vt:lpstr>ΚΟΙΝΟΤΥΠΕΣ ΣΥΜΠΕΡΙΦΟΡΕΣ</vt:lpstr>
      <vt:lpstr>ΓΝΩΣΤΕΣ ΕΦΑΡΜΟΓΕΣ.</vt:lpstr>
      <vt:lpstr>ΛΙΓΟΤΕΡΟ ΓΝΩΣΤΕΣ ΕΦΑΡΜΟΓΕΣ ΚΟΙΝΩΝΙΚΗΣ ΔΙΚΤΥΩΣΗΣ</vt:lpstr>
      <vt:lpstr>ΛΙΓΟΤΕΡΟ ΓΝΩΣΤΕΣ ΕΦΑΡΜΟΓΕΣ ΚΟΙΝΩΝΙΚΗΣ ΔΙΚΤΥΩΣΗΣ</vt:lpstr>
      <vt:lpstr>ΛΙΓΟΤΕΡΟ ΓΝΩΣΤΕΣ ΕΦΑΡΜΟΓΕΣ ΚΟΙΝΩΝΙΚΗΣ ΔΙΚΤΥΩΣΗΣ</vt:lpstr>
      <vt:lpstr>ΛΙΓΟΤΕΡΟ ΓΝΩΣΤΕΣ ΕΦΑΡΜΟΓΕΣ ΚΟΙΝΩΝΙΚΗΣ ΔΙΚΤΥΩΣΗΣ</vt:lpstr>
      <vt:lpstr>ΛΙΓΟΤΕΡΟ ΓΝΩΣΤΕΣ ΕΦΑΡΜΟΓΕΣ ΚΟΙΝΩΝΙΚΗΣ ΔΙΚΤΥΩΣΗΣ</vt:lpstr>
      <vt:lpstr>ΛΙΓΟΤΕΡΟ ΓΝΩΣΤΕΣ ΕΦΑΡΜΟΓΕΣ ΚΟΙΝΩΝΙΚΗΣ ΔΙΚΤΥΩΣΗΣ</vt:lpstr>
      <vt:lpstr>ΛΙΓΟΤΕΡΟ ΓΝΩΣΤΕΣ ΕΦΑΡΜΟΓΕΣ ΚΟΙΝΩΝΙΚΗΣ ΔΙΚΤΥΩΣΗΣ</vt:lpstr>
      <vt:lpstr>ΛΙΓΟΤΕΡΟ ΓΝΩΣΤΕΣ ΕΦΑΡΜΟΓΕΣ ΚΟΙΝΩΝΙΚΗΣ ΔΙΚΤΥΩΣΗΣ</vt:lpstr>
      <vt:lpstr>ΛΙΓΟΤΕΡΟ ΓΝΩΣΤΕΣ ΕΦΑΡΜΟΓΕΣ ΚΟΙΝΩΝΙΚΗΣ ΔΙΚΤΥΩΣΗΣ</vt:lpstr>
      <vt:lpstr>ΕΦΑΡΜΟΓΕΣ ΕΠΙΚΟΙΝΩΝΙΑΣ</vt:lpstr>
      <vt:lpstr>ΕΞΑΡΤΗΣΗ – ΕΘΙΣΜΟΣ </vt:lpstr>
      <vt:lpstr>Εγχειρίδιο ψυχικών νοσημάτων Η.Π.Α</vt:lpstr>
      <vt:lpstr>ΣΥΝ-ΝΟΣΗΡΟΤΗΤΑ</vt:lpstr>
      <vt:lpstr>ΣΥΜΒΑΛΟΜΕΝΟΙ ΠΑΡΑΓΟΝΤΕΣ</vt:lpstr>
      <vt:lpstr>ΕΛΛΗΝΙΚΗ ΠΡΑΓΜΑΤΙΚΟΤΗΤΑ </vt:lpstr>
      <vt:lpstr>ΠΟΙΕΣ ΕΠΟΠΤΙΚΕΣ ΑΡΧΕΣ ΜΠΟΡΟΥΜΕ ΝΑ ΕΜΠΙΣΤΕΥΤΟΥΜΕ</vt:lpstr>
      <vt:lpstr>ΠΡΟΒΟΛΗ VIDEO</vt:lpstr>
      <vt:lpstr> </vt:lpstr>
      <vt:lpstr>ΕΡΩΤΗΜΑΤΑ ΓΙΑ ΔΙΑΛΟΓΟ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ΗΛΕΚΤΡΟΝΙΚΟ ΕΓΚΛΗΜΑ</dc:title>
  <dc:creator>user</dc:creator>
  <cp:lastModifiedBy>gpa</cp:lastModifiedBy>
  <cp:revision>186</cp:revision>
  <dcterms:created xsi:type="dcterms:W3CDTF">2012-12-22T12:30:12Z</dcterms:created>
  <dcterms:modified xsi:type="dcterms:W3CDTF">2017-05-17T13:44:07Z</dcterms:modified>
</cp:coreProperties>
</file>