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256" r:id="rId2"/>
    <p:sldId id="315" r:id="rId3"/>
    <p:sldId id="261" r:id="rId4"/>
    <p:sldId id="265" r:id="rId5"/>
    <p:sldId id="318" r:id="rId6"/>
    <p:sldId id="319" r:id="rId7"/>
    <p:sldId id="320" r:id="rId8"/>
    <p:sldId id="321" r:id="rId9"/>
    <p:sldId id="323" r:id="rId10"/>
    <p:sldId id="324" r:id="rId11"/>
    <p:sldId id="325" r:id="rId12"/>
    <p:sldId id="326" r:id="rId13"/>
    <p:sldId id="327" r:id="rId14"/>
    <p:sldId id="328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29" r:id="rId24"/>
    <p:sldId id="330" r:id="rId25"/>
    <p:sldId id="331" r:id="rId26"/>
    <p:sldId id="332" r:id="rId27"/>
    <p:sldId id="363" r:id="rId28"/>
    <p:sldId id="333" r:id="rId29"/>
    <p:sldId id="334" r:id="rId30"/>
    <p:sldId id="374" r:id="rId31"/>
    <p:sldId id="335" r:id="rId32"/>
    <p:sldId id="336" r:id="rId33"/>
    <p:sldId id="337" r:id="rId34"/>
    <p:sldId id="338" r:id="rId35"/>
    <p:sldId id="340" r:id="rId36"/>
    <p:sldId id="339" r:id="rId37"/>
    <p:sldId id="341" r:id="rId38"/>
    <p:sldId id="342" r:id="rId39"/>
    <p:sldId id="268" r:id="rId40"/>
    <p:sldId id="269" r:id="rId41"/>
    <p:sldId id="270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272" r:id="rId62"/>
    <p:sldId id="273" r:id="rId63"/>
    <p:sldId id="274" r:id="rId64"/>
    <p:sldId id="275" r:id="rId65"/>
    <p:sldId id="276" r:id="rId66"/>
    <p:sldId id="284" r:id="rId67"/>
    <p:sldId id="287" r:id="rId68"/>
    <p:sldId id="288" r:id="rId69"/>
    <p:sldId id="262" r:id="rId70"/>
    <p:sldId id="310" r:id="rId71"/>
    <p:sldId id="364" r:id="rId72"/>
    <p:sldId id="313" r:id="rId73"/>
    <p:sldId id="365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2ο ΓΕΛ ΙΛΙΟΥ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ABE506-0B5C-4DFD-AD36-699CCF687A4E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CD2908-BFC5-4CB5-9D6C-7324BD447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413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2ο ΓΕΛ ΙΛΙΟΥ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612307-15A3-43BD-B05E-5CFD3A5BFB4E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23C01E-315F-44FF-A0C3-908D2D70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19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Θέση κεφαλίδας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 smtClean="0"/>
              <a:t>2ο ΓΕΛ ΙΛΙΟΥ</a:t>
            </a:r>
            <a:endParaRPr lang="en-US" dirty="0" smtClean="0"/>
          </a:p>
        </p:txBody>
      </p:sp>
      <p:sp>
        <p:nvSpPr>
          <p:cNvPr id="62469" name="Θέση υποσέλιδου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 smtClean="0"/>
              <a:t>Σχολικό έτος 2012-2013</a:t>
            </a:r>
            <a:endParaRPr lang="en-US" dirty="0" smtClean="0"/>
          </a:p>
        </p:txBody>
      </p:sp>
      <p:sp>
        <p:nvSpPr>
          <p:cNvPr id="62470" name="Θέση αριθμού διαφάνειας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0DBB1-A9AC-457D-9DCF-E79596040C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8612" name="Θέση κεφαλίδας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2ο ΓΕΛ ΙΛΙΟΥ</a:t>
            </a:r>
            <a:endParaRPr lang="en-US" smtClean="0"/>
          </a:p>
        </p:txBody>
      </p:sp>
      <p:sp>
        <p:nvSpPr>
          <p:cNvPr id="68613" name="Θέση υποσέλιδου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Σχολικό έτος 2012-2013</a:t>
            </a:r>
            <a:endParaRPr lang="en-US" smtClean="0"/>
          </a:p>
        </p:txBody>
      </p:sp>
      <p:sp>
        <p:nvSpPr>
          <p:cNvPr id="68614" name="Θέση αριθμού διαφάνειας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D1062-4DA5-4F6A-9851-AC89158DAD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9636" name="Θέση κεφαλίδας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2ο ΓΕΛ ΙΛΙΟΥ</a:t>
            </a:r>
            <a:endParaRPr lang="en-US" smtClean="0"/>
          </a:p>
        </p:txBody>
      </p:sp>
      <p:sp>
        <p:nvSpPr>
          <p:cNvPr id="69637" name="Θέση υποσέλιδου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Σχολικό έτος 2012-2013</a:t>
            </a:r>
            <a:endParaRPr lang="en-US" smtClean="0"/>
          </a:p>
        </p:txBody>
      </p:sp>
      <p:sp>
        <p:nvSpPr>
          <p:cNvPr id="69638" name="Θέση αριθμού διαφάνειας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DD038-3458-49DD-A8AD-CD63A55291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B03BC-6D8B-47A8-81F2-32CB5EFE9279}" type="slidenum">
              <a:rPr lang="el-GR"/>
              <a:pPr/>
              <a:t>35</a:t>
            </a:fld>
            <a:endParaRPr lang="el-G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Θέση κεφαλίδας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2ο ΓΕΛ ΙΛΙΟΥ</a:t>
            </a:r>
            <a:endParaRPr lang="en-US" smtClean="0"/>
          </a:p>
        </p:txBody>
      </p:sp>
      <p:sp>
        <p:nvSpPr>
          <p:cNvPr id="73733" name="Θέση υποσέλιδου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Σχολικό έτος 2012-2013</a:t>
            </a:r>
            <a:endParaRPr lang="en-US" smtClean="0"/>
          </a:p>
        </p:txBody>
      </p:sp>
      <p:sp>
        <p:nvSpPr>
          <p:cNvPr id="73734" name="Θέση αριθμού διαφάνειας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3F32-6A98-4FDD-A214-3CCF011006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A0D3-ABA5-4B8C-B5AC-22C7233EA5F2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 dirty="0"/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2636F7-413F-45D7-861A-3F3DC3B70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E71A3-F030-4FD0-90E0-D59288B74003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145C-2B76-4C39-BC04-232B9BA8B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9886-436F-46B9-920D-08E9288DFEA5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D13E-B5BC-449B-A046-3BA3987D7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620E-43FB-4607-B153-E355505E3C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4948-ED94-48AA-9E34-DC1F513624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9AF03-8879-436B-9AEE-641CDC06D8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32740-E509-4EF5-8CB1-42ECF2665C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EF1D-484F-43A6-939E-6CE5E995D4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DD27-F538-4BE6-BC3C-B650FCFEC8C1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CAB9-2614-4F83-8FFF-D0147D874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9894-A8EE-488A-85E8-C2DC1183DCF4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6A5F-483E-41AE-AA88-25C7E479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4E9F-E5EE-468A-9D77-1861553E695F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9F4F-3391-41A0-8BA6-2C9E4F36A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769632-D75B-49FE-93EC-12C0BE0F54E6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564916-CB20-48DB-8DC5-793264BCD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40B42-B588-4546-A631-9D496C1CA63C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04B3-511A-4559-8493-2A1C1EFC6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8588-D688-4960-8FF6-E94E9D9389A4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C70A-803C-4CD1-966E-E92BAB22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3C22-330E-4D72-9B9A-E93DFC7FB77E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90C1-77E8-4846-890E-A12759076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18BF-FC01-443B-AEE6-C5A4B212E555}" type="datetime1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15F4-AC2F-46EA-8413-0998C7C4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40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7D4EC9-1B5E-491D-B186-35AD5F7C18F6}" type="datetime1">
              <a:rPr lang="en-US"/>
              <a:pPr>
                <a:defRPr/>
              </a:pPr>
              <a:t>2/27/2022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Σχολικό έτος 2012-2013</a:t>
            </a:r>
            <a:endParaRPr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FC348-5814-4470-98F9-969071C3BA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ucks.com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www.essayfinder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://www.nocheaters.com/" TargetMode="External"/><Relationship Id="rId4" Type="http://schemas.openxmlformats.org/officeDocument/2006/relationships/hyperlink" Target="http://www.cheathouse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edutie.com/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www.plagiarism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lagiarism.phys.virginia.edu/" TargetMode="External"/><Relationship Id="rId5" Type="http://schemas.openxmlformats.org/officeDocument/2006/relationships/hyperlink" Target="http://www.turnitin.com/" TargetMode="External"/><Relationship Id="rId4" Type="http://schemas.openxmlformats.org/officeDocument/2006/relationships/hyperlink" Target="http://www.canexus.com/ev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zenship.org/ethics/commandments.html" TargetMode="External"/><Relationship Id="rId2" Type="http://schemas.openxmlformats.org/officeDocument/2006/relationships/hyperlink" Target="http://www.learning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eduhound.com/site_sets/Cyber_Safety.cf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dict.com/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www.mpa.org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eff.org/" TargetMode="External"/><Relationship Id="rId5" Type="http://schemas.openxmlformats.org/officeDocument/2006/relationships/hyperlink" Target="http://www.wipo.int/" TargetMode="External"/><Relationship Id="rId4" Type="http://schemas.openxmlformats.org/officeDocument/2006/relationships/hyperlink" Target="http://www.nmpa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net.org/" TargetMode="External"/><Relationship Id="rId2" Type="http://schemas.openxmlformats.org/officeDocument/2006/relationships/hyperlink" Target="http://www.safeline.gr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saferinternet.gr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enet.gr/hd/abuse/abuse_child2.htm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eb.gr/" TargetMode="External"/><Relationship Id="rId2" Type="http://schemas.openxmlformats.org/officeDocument/2006/relationships/hyperlink" Target="https://apps.db.ripe.net/search/que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cidata.info/host2ip.cgi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&#924;&#941;&#957;&#964;&#953;&#959;&#965;&#956;%20&#945;&#960;&#959;&#954;&#945;&#955;&#973;&#960;&#964;&#949;&#953;%20&#964;&#959;%20&#956;&#965;&#963;&#964;&#953;&#954;&#972;%20&#964;&#959;&#965;%20!%20A%20psychic%20reveals%20his%20secret%20!.mp4" TargetMode="External"/><Relationship Id="rId2" Type="http://schemas.openxmlformats.org/officeDocument/2006/relationships/hyperlink" Target="http://www.youtube.com/watch?v=Lz-L_oVdLRI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idata.info/host2ip.cgi" TargetMode="External"/><Relationship Id="rId2" Type="http://schemas.openxmlformats.org/officeDocument/2006/relationships/hyperlink" Target="http://www.ripe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algn="ctr" eaLnBrk="1" hangingPunct="1"/>
            <a:r>
              <a:rPr lang="el-GR" dirty="0" smtClean="0"/>
              <a:t>ΚΙΝΔΥΝΟΙ ΑΠΟ ΤΗ ΧΡΗΣΗ ΤΟΥ ΔΙΑΔΙΚΤΥΟΥ</a:t>
            </a:r>
            <a:endParaRPr lang="en-US" dirty="0" smtClean="0"/>
          </a:p>
        </p:txBody>
      </p:sp>
      <p:sp>
        <p:nvSpPr>
          <p:cNvPr id="13315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2E4BC-B43A-45C6-BCCE-2EAEADA949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13316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021388"/>
            <a:ext cx="744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/>
              <a:t>							2013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 smtClean="0"/>
          </a:p>
        </p:txBody>
      </p:sp>
      <p:sp>
        <p:nvSpPr>
          <p:cNvPr id="13317" name="4 - Θέση υποσέλιδου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7992888" cy="1752600"/>
          </a:xfrm>
        </p:spPr>
        <p:txBody>
          <a:bodyPr/>
          <a:lstStyle/>
          <a:p>
            <a:pPr marL="63500" eaLnBrk="1" hangingPunct="1"/>
            <a:endParaRPr lang="en-US" sz="3600" dirty="0" smtClean="0"/>
          </a:p>
          <a:p>
            <a:pPr marL="63500" eaLnBrk="1" hangingPunct="1"/>
            <a:r>
              <a:rPr lang="el-GR" sz="3600" dirty="0" smtClean="0"/>
              <a:t>ΔΡ </a:t>
            </a:r>
            <a:r>
              <a:rPr lang="el-GR" sz="3600" smtClean="0"/>
              <a:t>ΑΛΕΞΑΝΔΡΗΣ ΓΕΩΡΓΙΟΣ</a:t>
            </a:r>
            <a:endParaRPr lang="el-G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000099"/>
                </a:solidFill>
              </a:rPr>
              <a:t>Έκθεση σε ακατάλληλο υλικό</a:t>
            </a:r>
            <a:r>
              <a:rPr lang="el-GR" sz="4000" smtClean="0"/>
              <a:t/>
            </a:r>
            <a:br>
              <a:rPr lang="el-GR" sz="4000" smtClean="0"/>
            </a:br>
            <a:endParaRPr lang="el-GR" sz="400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267200" cy="4830763"/>
          </a:xfrm>
        </p:spPr>
        <p:txBody>
          <a:bodyPr/>
          <a:lstStyle/>
          <a:p>
            <a:pPr eaLnBrk="1" hangingPunct="1"/>
            <a:r>
              <a:rPr lang="el-GR" sz="2800" smtClean="0"/>
              <a:t>Άσεμνου περιεχομένου</a:t>
            </a:r>
          </a:p>
          <a:p>
            <a:pPr eaLnBrk="1" hangingPunct="1"/>
            <a:r>
              <a:rPr lang="el-GR" sz="2800" smtClean="0"/>
              <a:t>Επαφή με παιδόφιλους</a:t>
            </a:r>
          </a:p>
          <a:p>
            <a:pPr eaLnBrk="1" hangingPunct="1"/>
            <a:r>
              <a:rPr lang="el-GR" sz="2800" smtClean="0"/>
              <a:t>Τυχερά παιχνίδια (</a:t>
            </a:r>
            <a:r>
              <a:rPr lang="en-US" sz="2800" smtClean="0"/>
              <a:t>casino</a:t>
            </a:r>
            <a:r>
              <a:rPr lang="el-GR" sz="2800" smtClean="0"/>
              <a:t>)</a:t>
            </a:r>
          </a:p>
          <a:p>
            <a:pPr eaLnBrk="1" hangingPunct="1"/>
            <a:r>
              <a:rPr lang="el-GR" sz="2800" smtClean="0"/>
              <a:t>Μη εξουσιοδοτημένες αγορές</a:t>
            </a:r>
          </a:p>
        </p:txBody>
      </p:sp>
      <p:pic>
        <p:nvPicPr>
          <p:cNvPr id="5124" name="Picture 5" descr="Αναδυόμενο Παράθυρ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4592638"/>
            <a:ext cx="7467600" cy="2136775"/>
          </a:xfrm>
          <a:noFill/>
        </p:spPr>
      </p:pic>
      <p:pic>
        <p:nvPicPr>
          <p:cNvPr id="5125" name="Picture 12" descr="Casin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4114800" cy="3009900"/>
          </a:xfrm>
          <a:noFill/>
        </p:spPr>
      </p:pic>
      <p:pic>
        <p:nvPicPr>
          <p:cNvPr id="5126" name="Picture 9" descr="lower_str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6038"/>
            <a:ext cx="51435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274638"/>
            <a:ext cx="8534400" cy="715962"/>
          </a:xfrm>
        </p:spPr>
        <p:txBody>
          <a:bodyPr/>
          <a:lstStyle/>
          <a:p>
            <a:pPr eaLnBrk="1" hangingPunct="1"/>
            <a:r>
              <a:rPr lang="el-GR" sz="3600" smtClean="0">
                <a:solidFill>
                  <a:srgbClr val="000099"/>
                </a:solidFill>
              </a:rPr>
              <a:t>Αναξιόπιστες πληροφορίες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/>
              <a:t>Πληροφορίες χωρίς επίσημη αναγνώριση – πηγές.</a:t>
            </a:r>
          </a:p>
          <a:p>
            <a:pPr eaLnBrk="1" hangingPunct="1"/>
            <a:r>
              <a:rPr lang="el-GR" sz="2400" dirty="0" smtClean="0"/>
              <a:t>Διασπορά μίσους.</a:t>
            </a:r>
          </a:p>
        </p:txBody>
      </p:sp>
      <p:pic>
        <p:nvPicPr>
          <p:cNvPr id="6149" name="Picture 9" descr="Hate Directo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143000"/>
            <a:ext cx="4191000" cy="2516188"/>
          </a:xfrm>
          <a:noFill/>
        </p:spPr>
      </p:pic>
      <p:pic>
        <p:nvPicPr>
          <p:cNvPr id="6150" name="Picture 10" descr="Bomb Mak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3886200"/>
            <a:ext cx="2565400" cy="2743200"/>
          </a:xfrm>
          <a:noFill/>
        </p:spPr>
      </p:pic>
      <p:pic>
        <p:nvPicPr>
          <p:cNvPr id="6151" name="Picture 11" descr="Buy sel Gun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810000"/>
            <a:ext cx="5181600" cy="2897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533400"/>
          </a:xfrm>
        </p:spPr>
        <p:txBody>
          <a:bodyPr/>
          <a:lstStyle/>
          <a:p>
            <a:pPr eaLnBrk="1" hangingPunct="1"/>
            <a:r>
              <a:rPr lang="el-GR" sz="3200" smtClean="0"/>
              <a:t>Εμπόριο – οικονομικοί κίνδυνοι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2296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/>
              <a:t>Ηλεκτρονικό εμπόριο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Στοιχήματα- παιχνίδια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Διαφημιστικές ιστοσελίδες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Τράπεζες</a:t>
            </a:r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Απάτες με πιστωτικές κάρτες</a:t>
            </a:r>
          </a:p>
        </p:txBody>
      </p:sp>
      <p:pic>
        <p:nvPicPr>
          <p:cNvPr id="7172" name="Picture 5" descr="Credit Ca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4213225"/>
            <a:ext cx="7162800" cy="1638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smtClean="0">
                <a:solidFill>
                  <a:srgbClr val="000099"/>
                </a:solidFill>
              </a:rPr>
              <a:t>Φυσικός κίνδυνος – μεταμφίεση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Εξαπάτηση από άγνωστα άτομα σε χώρο συζήτησης (</a:t>
            </a:r>
            <a:r>
              <a:rPr lang="en-US" dirty="0" smtClean="0"/>
              <a:t>chat room) </a:t>
            </a:r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pic>
        <p:nvPicPr>
          <p:cNvPr id="8196" name="Picture 6" descr="Teens Relations s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197225"/>
            <a:ext cx="4038600" cy="2822575"/>
          </a:xfrm>
          <a:noFill/>
        </p:spPr>
      </p:pic>
      <p:pic>
        <p:nvPicPr>
          <p:cNvPr id="8197" name="Picture 7" descr="Παρέα Chat r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773363"/>
            <a:ext cx="4038600" cy="3398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rgbClr val="000099"/>
                </a:solidFill>
              </a:rPr>
              <a:t>Παρενόχληση – εκφοβισμός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Ανεπιθύμητο ταχυδρομείο (</a:t>
            </a:r>
            <a:r>
              <a:rPr lang="en-US" sz="2800" smtClean="0"/>
              <a:t>spam)</a:t>
            </a:r>
            <a:endParaRPr lang="el-GR" sz="2800" smtClean="0"/>
          </a:p>
          <a:p>
            <a:pPr eaLnBrk="1" hangingPunct="1"/>
            <a:r>
              <a:rPr lang="el-GR" sz="2800" smtClean="0"/>
              <a:t>Ιοί (</a:t>
            </a:r>
            <a:r>
              <a:rPr lang="en-US" sz="2800" smtClean="0"/>
              <a:t>virus)</a:t>
            </a:r>
            <a:endParaRPr lang="el-GR" sz="2800" smtClean="0"/>
          </a:p>
        </p:txBody>
      </p:sp>
      <p:pic>
        <p:nvPicPr>
          <p:cNvPr id="9220" name="Picture 5" descr="Spam m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971800"/>
            <a:ext cx="8558212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ΒΑΣΙΚΕΣ ΕΝΝΟΙΕΣ - ΜΟΛΥΝΣΗ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just">
              <a:buNone/>
            </a:pPr>
            <a:r>
              <a:rPr lang="el-GR" dirty="0" smtClean="0"/>
              <a:t>Για την εγκατάσταση (μόλυνση) ενός κακόβουλου λογισμικού σε έναν Η/Υ, συνήθως απαιτείται η ανθρώπινη συμμετοχή:</a:t>
            </a:r>
          </a:p>
          <a:p>
            <a:pPr algn="just"/>
            <a:r>
              <a:rPr lang="el-GR" dirty="0" smtClean="0"/>
              <a:t> άμεση (π.χ. ανταλλαγή αρχείων, άνοιγμα συνημμένων ή προεπισκόπηση μηνυμάτων αλληλογραφίας αμφιβόλου προέλευσης) ή</a:t>
            </a:r>
          </a:p>
          <a:p>
            <a:r>
              <a:rPr lang="el-GR" dirty="0" smtClean="0"/>
              <a:t>έμμεση (ανεπαρκής προστασία του υπολογιστή, μη λήψη ενημερωμένων εκδόσεων –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updates</a:t>
            </a:r>
            <a:r>
              <a:rPr lang="el-GR" dirty="0" smtClean="0"/>
              <a:t> του λογισμικού ασφαλείας και των προγραμμάτων). 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F03-8879-436B-9AEE-641CDC06D8C3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ΕΝΝΟΙΕΣ - ΜΟΛΥΝΣΗ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pPr algn="just">
              <a:buNone/>
            </a:pPr>
            <a:r>
              <a:rPr lang="el-GR" dirty="0" smtClean="0"/>
              <a:t>Το τμήμα του κώδικα που είναι υπεύθυνο για τις παρενέργειες του λογισμικού ονομάζεται </a:t>
            </a:r>
            <a:r>
              <a:rPr lang="el-GR" b="1" dirty="0" smtClean="0"/>
              <a:t>φορτίο </a:t>
            </a:r>
            <a:r>
              <a:rPr lang="el-GR" dirty="0" smtClean="0"/>
              <a:t>(</a:t>
            </a:r>
            <a:r>
              <a:rPr lang="el-GR" dirty="0" err="1" smtClean="0"/>
              <a:t>payload</a:t>
            </a:r>
            <a:r>
              <a:rPr lang="el-GR" dirty="0" smtClean="0"/>
              <a:t>). Εκτός από τις παρενέργειες, το κακόβουλο λογισμικό περιλαμβάνει επιπλέον κώδικα με σκοπό την:</a:t>
            </a:r>
          </a:p>
          <a:p>
            <a:r>
              <a:rPr lang="el-GR" dirty="0" smtClean="0"/>
              <a:t> Αναπαραγωγή του: Εξάπλωση του στο σύστημα που προσβάλλει («μόλυνση» από πρόγραμμα σε πρόγραμμα).</a:t>
            </a:r>
          </a:p>
          <a:p>
            <a:r>
              <a:rPr lang="el-GR" dirty="0" smtClean="0"/>
              <a:t> Μετάδοση του: Εξάπλωση του από το σύστημα που μολύνθηκε σε άλλο/άλλα συστήματα (π.χ. από Η/Υ σε Η/Υ)</a:t>
            </a:r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F03-8879-436B-9AEE-641CDC06D8C3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ΒΑΣΙΚΕΣ ΚΑΤΗΓΟΡΙΕΣ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pPr algn="just">
              <a:buNone/>
            </a:pPr>
            <a:r>
              <a:rPr lang="el-GR" b="1" dirty="0" smtClean="0"/>
              <a:t>Ιός </a:t>
            </a:r>
            <a:r>
              <a:rPr lang="el-GR" dirty="0" smtClean="0"/>
              <a:t>(</a:t>
            </a:r>
            <a:r>
              <a:rPr lang="el-GR" dirty="0" err="1" smtClean="0"/>
              <a:t>virus</a:t>
            </a:r>
            <a:r>
              <a:rPr lang="el-GR" dirty="0" smtClean="0"/>
              <a:t>). Κακόβουλο λογισμικό το οποίο αφού μολύνει έναν Η/Υ έχει την ικανότητα να αναπαράγεται και να μολύνει άλλα προγράμματα στον Η/Υ-ξενιστή. Η μετάδοση του σε άλλους Η/Υ μπορεί να γίνεται αυτόματα (να έχει δηλαδή τα χαρακτηριστικά ενός Σκουληκιού – </a:t>
            </a:r>
            <a:r>
              <a:rPr lang="el-GR" dirty="0" err="1" smtClean="0"/>
              <a:t>Worm</a:t>
            </a:r>
            <a:r>
              <a:rPr lang="el-GR" dirty="0" smtClean="0"/>
              <a:t>) ή να απαιτεί ανθρώπινη παρέμβαση (π.χ. αντιγραφή ενός αρχείου σε USB </a:t>
            </a:r>
            <a:r>
              <a:rPr lang="el-GR" dirty="0" err="1" smtClean="0"/>
              <a:t>flash</a:t>
            </a:r>
            <a:r>
              <a:rPr lang="el-GR" dirty="0" smtClean="0"/>
              <a:t> </a:t>
            </a:r>
            <a:r>
              <a:rPr lang="el-GR" dirty="0" err="1" smtClean="0"/>
              <a:t>disk</a:t>
            </a:r>
            <a:r>
              <a:rPr lang="el-GR" dirty="0" smtClean="0"/>
              <a:t> και άνοιγμα του αρχείου σε κάποιον Η/Υ).</a:t>
            </a:r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F03-8879-436B-9AEE-641CDC06D8C3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ΒΑΣΙΚΕΣ ΚΑΤΗΓΟΡΙΕΣ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pPr algn="just">
              <a:buNone/>
            </a:pPr>
            <a:r>
              <a:rPr lang="el-GR" b="1" dirty="0" smtClean="0"/>
              <a:t>Σκουλήκι </a:t>
            </a:r>
            <a:r>
              <a:rPr lang="el-GR" dirty="0" smtClean="0"/>
              <a:t>(</a:t>
            </a:r>
            <a:r>
              <a:rPr lang="el-GR" dirty="0" err="1" smtClean="0"/>
              <a:t>Worm</a:t>
            </a:r>
            <a:r>
              <a:rPr lang="el-GR" dirty="0" smtClean="0"/>
              <a:t>). Κακόβουλο λογισμικό το οποίο, αφού μολύνει έναν Η/Υ, έχει την ικανότητα να μεταδίδεται αυτόματα, κάνοντας χρήση της υπάρχουσας δικτυακής υποδομής (π.χ. Τοπικά Δίκτυα - Δίκτυα WAN) ή/και των υπηρεσιών του Internet </a:t>
            </a:r>
            <a:r>
              <a:rPr lang="en-US" dirty="0" smtClean="0"/>
              <a:t>(IRC chat, e-mail, newsgroups, </a:t>
            </a:r>
            <a:r>
              <a:rPr lang="el-GR" dirty="0" smtClean="0"/>
              <a:t>κ</a:t>
            </a:r>
            <a:r>
              <a:rPr lang="en-US" dirty="0" smtClean="0"/>
              <a:t>.</a:t>
            </a:r>
            <a:r>
              <a:rPr lang="el-GR" dirty="0" smtClean="0"/>
              <a:t>λ</a:t>
            </a:r>
            <a:r>
              <a:rPr lang="en-US" dirty="0" smtClean="0"/>
              <a:t>.</a:t>
            </a:r>
            <a:r>
              <a:rPr lang="el-GR" dirty="0" smtClean="0"/>
              <a:t>π</a:t>
            </a:r>
            <a:r>
              <a:rPr lang="en-US" dirty="0" smtClean="0"/>
              <a:t>).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F03-8879-436B-9AEE-641CDC06D8C3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/>
          <a:lstStyle/>
          <a:p>
            <a:pPr algn="ctr"/>
            <a:r>
              <a:rPr lang="el-GR" dirty="0" smtClean="0"/>
              <a:t>ΒΑΣΙΚΕΣ ΚΑΤΗΓΟΡΙΕΣ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39552" y="764704"/>
            <a:ext cx="8229600" cy="6093296"/>
          </a:xfrm>
        </p:spPr>
        <p:txBody>
          <a:bodyPr/>
          <a:lstStyle/>
          <a:p>
            <a:pPr algn="just">
              <a:buNone/>
            </a:pPr>
            <a:r>
              <a:rPr lang="el-GR" b="1" dirty="0" smtClean="0"/>
              <a:t>Δούρειοι Ίπποι (</a:t>
            </a:r>
            <a:r>
              <a:rPr lang="el-GR" b="1" dirty="0" err="1" smtClean="0"/>
              <a:t>Trojan</a:t>
            </a:r>
            <a:r>
              <a:rPr lang="el-GR" b="1" dirty="0" smtClean="0"/>
              <a:t> </a:t>
            </a:r>
            <a:r>
              <a:rPr lang="el-GR" b="1" dirty="0" err="1" smtClean="0"/>
              <a:t>Horses</a:t>
            </a:r>
            <a:r>
              <a:rPr lang="el-GR" b="1" dirty="0" smtClean="0"/>
              <a:t>)</a:t>
            </a:r>
            <a:r>
              <a:rPr lang="el-GR" dirty="0" smtClean="0"/>
              <a:t>. Κακόβουλο λογισμικό το οποίο μεταμφιέζεται σε μια (καθ’ όλα) χρήσιμη εφαρμογή, η οποία όμως περιέχει κακόβουλο κώδικα.</a:t>
            </a:r>
          </a:p>
          <a:p>
            <a:pPr algn="just">
              <a:buNone/>
            </a:pPr>
            <a:r>
              <a:rPr lang="el-GR" dirty="0" smtClean="0"/>
              <a:t> Στην πιο κλασσική των περιπτώσεων, ένα </a:t>
            </a:r>
            <a:r>
              <a:rPr lang="el-GR" dirty="0" err="1" smtClean="0"/>
              <a:t>Trojan</a:t>
            </a:r>
            <a:r>
              <a:rPr lang="el-GR" dirty="0" smtClean="0"/>
              <a:t> δημιουργεί μια </a:t>
            </a:r>
            <a:r>
              <a:rPr lang="el-GR" i="1" dirty="0" err="1" smtClean="0"/>
              <a:t>κερκόπορτα</a:t>
            </a:r>
            <a:r>
              <a:rPr lang="el-GR" i="1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backdoor</a:t>
            </a:r>
            <a:r>
              <a:rPr lang="el-GR" dirty="0" smtClean="0"/>
              <a:t>) στο σύστημα, στην οποία ο επιτιθέμενος θα μπορέσει αργότερα να συνδεθεί ώστε να διαχειριστεί εξ’ αποστάσεως το σύστημα.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F03-8879-436B-9AEE-641CDC06D8C3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pPr algn="ctr" eaLnBrk="1" hangingPunct="1"/>
            <a:r>
              <a:rPr lang="el-GR" dirty="0" smtClean="0"/>
              <a:t>ΑΞΟΝΕΣ ΠΑΡΟΥΣΙΑΣΗΣ 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Γενικά περί διαδικτύου.</a:t>
            </a:r>
          </a:p>
          <a:p>
            <a:pPr eaLnBrk="1" hangingPunct="1"/>
            <a:r>
              <a:rPr lang="el-GR" dirty="0" smtClean="0"/>
              <a:t>Διαδίκτυο και βασικές μορφές προβλημάτων.</a:t>
            </a:r>
          </a:p>
          <a:p>
            <a:pPr eaLnBrk="1" hangingPunct="1"/>
            <a:r>
              <a:rPr lang="el-GR" dirty="0" smtClean="0"/>
              <a:t>Κακόβουλο Λογισμικό. </a:t>
            </a:r>
            <a:endParaRPr lang="en-US" dirty="0" smtClean="0"/>
          </a:p>
          <a:p>
            <a:pPr eaLnBrk="1" hangingPunct="1"/>
            <a:r>
              <a:rPr lang="el-GR" dirty="0" smtClean="0"/>
              <a:t>Διαδίκτυο στο σχολείο και ελληνική πραγματικότητα. </a:t>
            </a:r>
            <a:endParaRPr lang="en-US" dirty="0" smtClean="0"/>
          </a:p>
          <a:p>
            <a:pPr eaLnBrk="1" hangingPunct="1"/>
            <a:r>
              <a:rPr lang="el-GR" dirty="0" smtClean="0"/>
              <a:t>Τρόποι παρεμβάσεων – αντιμετώπιση.  </a:t>
            </a:r>
            <a:endParaRPr lang="en-US" dirty="0" smtClean="0"/>
          </a:p>
          <a:p>
            <a:pPr eaLnBrk="1" hangingPunct="1"/>
            <a:r>
              <a:rPr lang="el-GR" dirty="0" smtClean="0"/>
              <a:t>Βασικές υπηρεσίες του διαδικτύου.</a:t>
            </a:r>
          </a:p>
          <a:p>
            <a:pPr eaLnBrk="1" hangingPunct="1"/>
            <a:r>
              <a:rPr lang="el-GR" dirty="0" smtClean="0"/>
              <a:t>Παιδικές ηλικίες και διαδίκτυο.</a:t>
            </a:r>
          </a:p>
          <a:p>
            <a:pPr eaLnBrk="1" hangingPunct="1"/>
            <a:r>
              <a:rPr lang="el-GR" dirty="0" smtClean="0"/>
              <a:t>Συμβουλές ασφαλείας.</a:t>
            </a:r>
          </a:p>
          <a:p>
            <a:pPr eaLnBrk="1" hangingPunct="1"/>
            <a:endParaRPr lang="el-GR" dirty="0" smtClean="0"/>
          </a:p>
        </p:txBody>
      </p:sp>
      <p:sp>
        <p:nvSpPr>
          <p:cNvPr id="17412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 smtClean="0"/>
              <a:t>Σχολικό έτος 2012-2013</a:t>
            </a:r>
            <a:endParaRPr lang="en-US" dirty="0" smtClean="0"/>
          </a:p>
        </p:txBody>
      </p:sp>
      <p:sp>
        <p:nvSpPr>
          <p:cNvPr id="17413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15B110-68FF-4CD0-ABF3-CBF3688C52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ΒΑΣΙΚΕΣ ΚΑΤΗΓΟΡΙΕΣ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pPr algn="just"/>
            <a:r>
              <a:rPr lang="el-GR" b="1" dirty="0" err="1" smtClean="0"/>
              <a:t>Spyware</a:t>
            </a:r>
            <a:r>
              <a:rPr lang="el-GR" b="1" dirty="0" smtClean="0"/>
              <a:t> – </a:t>
            </a:r>
            <a:r>
              <a:rPr lang="el-GR" b="1" dirty="0" err="1" smtClean="0"/>
              <a:t>Adware</a:t>
            </a:r>
            <a:r>
              <a:rPr lang="el-GR" dirty="0" smtClean="0"/>
              <a:t>. Κακόβουλο λογισμικό με χαρακτηριστικά που πλησιάζουν-εντάσσονται στις λειτουργίες ενός Δούρειου Ίππου (κυρίως ως προς τον τρόπο μόλυνσης), με σκοπό την παρακολούθηση - υποκλοπή ευαίσθητων δεδομένων (</a:t>
            </a:r>
            <a:r>
              <a:rPr lang="el-GR" dirty="0" err="1" smtClean="0"/>
              <a:t>spyware</a:t>
            </a:r>
            <a:r>
              <a:rPr lang="el-GR" dirty="0" smtClean="0"/>
              <a:t>), ή την αποστολή ανεπιθύμητων διαφημιστικών μηνυμάτων (</a:t>
            </a:r>
            <a:r>
              <a:rPr lang="el-GR" dirty="0" err="1" smtClean="0"/>
              <a:t>adware</a:t>
            </a:r>
            <a:r>
              <a:rPr lang="el-GR" dirty="0" smtClean="0"/>
              <a:t>).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Παρακολούθηση αγοραστικής συμπεριφοράς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F03-8879-436B-9AEE-641CDC06D8C3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ΒΑΣΙΚΕΣ ΚΑΤΗΓΟΡΙΕΣ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29600" cy="5112568"/>
          </a:xfrm>
        </p:spPr>
        <p:txBody>
          <a:bodyPr/>
          <a:lstStyle/>
          <a:p>
            <a:pPr algn="just">
              <a:buNone/>
            </a:pPr>
            <a:r>
              <a:rPr lang="el-GR" b="1" dirty="0" err="1" smtClean="0"/>
              <a:t>Rootkits</a:t>
            </a:r>
            <a:r>
              <a:rPr lang="el-GR" dirty="0" smtClean="0"/>
              <a:t>. Όπως φαίνεται από την ονομασία τους, ένα </a:t>
            </a:r>
            <a:r>
              <a:rPr lang="el-GR" dirty="0" err="1" smtClean="0"/>
              <a:t>rootkit</a:t>
            </a:r>
            <a:r>
              <a:rPr lang="el-GR" dirty="0" smtClean="0"/>
              <a:t> είναι κακόβουλο λογισμικό το οποίο λειτουργεί σε πολύ χαμηλό επίπεδο στο Λ.Σ., και συνήθως ενσωματώνει </a:t>
            </a:r>
            <a:r>
              <a:rPr lang="el-GR" i="1" dirty="0" smtClean="0"/>
              <a:t>λειτουργίες απόκρυψης </a:t>
            </a:r>
            <a:r>
              <a:rPr lang="el-GR" dirty="0" smtClean="0"/>
              <a:t>- </a:t>
            </a:r>
            <a:r>
              <a:rPr lang="el-GR" dirty="0" err="1" smtClean="0"/>
              <a:t>stealth</a:t>
            </a:r>
            <a:r>
              <a:rPr lang="el-GR" dirty="0" smtClean="0"/>
              <a:t> ώστε να παρακάμπτει τους μηχανισμούς πρόληψης και ανίχνευσης, όπως </a:t>
            </a:r>
            <a:r>
              <a:rPr lang="el-GR" dirty="0" err="1" smtClean="0"/>
              <a:t>firewalls</a:t>
            </a:r>
            <a:r>
              <a:rPr lang="el-GR" dirty="0" smtClean="0"/>
              <a:t> και </a:t>
            </a:r>
            <a:r>
              <a:rPr lang="el-GR" dirty="0" err="1" smtClean="0"/>
              <a:t>antivirus</a:t>
            </a:r>
            <a:r>
              <a:rPr lang="el-GR" dirty="0" smtClean="0"/>
              <a:t>. Ένα λογισμικό </a:t>
            </a:r>
            <a:r>
              <a:rPr lang="el-GR" dirty="0" err="1" smtClean="0"/>
              <a:t>rootkit</a:t>
            </a:r>
            <a:r>
              <a:rPr lang="el-GR" dirty="0" smtClean="0"/>
              <a:t> μπορεί να ανήκει σε οποιαδήποτε από τις ως άνω κατηγορίες, ωστόσο συνήθως ανοίγει</a:t>
            </a:r>
          </a:p>
          <a:p>
            <a:pPr algn="just">
              <a:buNone/>
            </a:pPr>
            <a:r>
              <a:rPr lang="el-GR" dirty="0" smtClean="0"/>
              <a:t>	</a:t>
            </a:r>
            <a:r>
              <a:rPr lang="el-GR" dirty="0" err="1" smtClean="0"/>
              <a:t>κερκόπορτες</a:t>
            </a:r>
            <a:r>
              <a:rPr lang="el-GR" dirty="0" smtClean="0"/>
              <a:t> (</a:t>
            </a:r>
            <a:r>
              <a:rPr lang="el-GR" dirty="0" err="1" smtClean="0"/>
              <a:t>backdoors</a:t>
            </a:r>
            <a:r>
              <a:rPr lang="el-GR" dirty="0" smtClean="0"/>
              <a:t>) που θα επιτρέψουν τη μετέπειτα απομακρυσμένη διαχείριση του ξενιστή από κάποιον τρίτο.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F03-8879-436B-9AEE-641CDC06D8C3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ΒΑΣΙΚΕΣ ΚΑΤΗΓΟΡΙΕΣ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algn="just"/>
            <a:r>
              <a:rPr lang="el-GR" b="1" dirty="0" err="1" smtClean="0"/>
              <a:t>Βots</a:t>
            </a:r>
            <a:r>
              <a:rPr lang="el-GR" b="1" dirty="0" smtClean="0"/>
              <a:t> – </a:t>
            </a:r>
            <a:r>
              <a:rPr lang="el-GR" b="1" dirty="0" err="1" smtClean="0"/>
              <a:t>zombies</a:t>
            </a:r>
            <a:r>
              <a:rPr lang="el-GR" dirty="0" smtClean="0"/>
              <a:t>. Κακόβουλο λογισμικό που προσβάλλει Η/Υ καθιστώντας τους μέλη ενός δικτύου Η/Υ (</a:t>
            </a:r>
            <a:r>
              <a:rPr lang="el-GR" dirty="0" err="1" smtClean="0"/>
              <a:t>botnet</a:t>
            </a:r>
            <a:r>
              <a:rPr lang="el-GR" dirty="0" smtClean="0"/>
              <a:t>) που ελέγχεται εξ’ αποστάσεως από τρίτους, με σκοπό την πραγματοποίηση </a:t>
            </a:r>
            <a:r>
              <a:rPr lang="el-GR" i="1" dirty="0" smtClean="0"/>
              <a:t>Κατανεμημένων Επιθέσεων Άρνησης Εξυπηρέτησης </a:t>
            </a:r>
            <a:r>
              <a:rPr lang="el-GR" dirty="0" smtClean="0"/>
              <a:t>(DDOS </a:t>
            </a:r>
            <a:r>
              <a:rPr lang="el-GR" dirty="0" err="1" smtClean="0"/>
              <a:t>attacks</a:t>
            </a:r>
            <a:r>
              <a:rPr lang="el-GR" dirty="0" smtClean="0"/>
              <a:t>),</a:t>
            </a:r>
          </a:p>
          <a:p>
            <a:pPr algn="just">
              <a:buNone/>
            </a:pPr>
            <a:r>
              <a:rPr lang="el-GR" dirty="0" smtClean="0"/>
              <a:t>	δηλαδή επιθέσεων κατά τις οποίες ένας (συνήθως μεγάλος) αριθμός μολυσμένων υπολογιστών προσπαθεί να συνδεθεί στον Η/Υ-στόχο μέσω δικτύου.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Παράδειγμα – </a:t>
            </a:r>
            <a:r>
              <a:rPr lang="el-GR" dirty="0" err="1" smtClean="0"/>
              <a:t>Πανόπτης</a:t>
            </a:r>
            <a:r>
              <a:rPr lang="el-GR" dirty="0" smtClean="0"/>
              <a:t> 2013.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AF03-8879-436B-9AEE-641CDC06D8C3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el-GR" dirty="0" err="1" smtClean="0">
                <a:solidFill>
                  <a:srgbClr val="000099"/>
                </a:solidFill>
              </a:rPr>
              <a:t>Ιδιωτικότητα</a:t>
            </a:r>
            <a:r>
              <a:rPr lang="el-GR" dirty="0" smtClean="0">
                <a:solidFill>
                  <a:srgbClr val="000099"/>
                </a:solidFill>
              </a:rPr>
              <a:t> - Ασφάλεια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524000"/>
            <a:ext cx="8229600" cy="2185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400" dirty="0" smtClean="0"/>
              <a:t>Η παραβατικότητα αφορά: </a:t>
            </a:r>
          </a:p>
          <a:p>
            <a:pPr eaLnBrk="1" hangingPunct="1"/>
            <a:r>
              <a:rPr lang="el-GR" sz="2400" dirty="0" smtClean="0"/>
              <a:t>Παραβίαση αρχείων και προσωπικών δεδομένων </a:t>
            </a:r>
          </a:p>
          <a:p>
            <a:pPr eaLnBrk="1" hangingPunct="1"/>
            <a:r>
              <a:rPr lang="el-GR" sz="2400" dirty="0" smtClean="0"/>
              <a:t>Πειρατεία λογισμικού</a:t>
            </a:r>
          </a:p>
          <a:p>
            <a:pPr eaLnBrk="1" hangingPunct="1"/>
            <a:r>
              <a:rPr lang="el-GR" sz="2400" dirty="0" smtClean="0"/>
              <a:t>Πνευματικά δικαιώματα</a:t>
            </a:r>
          </a:p>
          <a:p>
            <a:pPr eaLnBrk="1" hangingPunct="1"/>
            <a:endParaRPr lang="el-GR" sz="2400" dirty="0" smtClean="0"/>
          </a:p>
        </p:txBody>
      </p:sp>
      <p:pic>
        <p:nvPicPr>
          <p:cNvPr id="10244" name="Picture 9" descr="All rights reserv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4343400"/>
            <a:ext cx="4162425" cy="1676400"/>
          </a:xfrm>
          <a:noFill/>
          <a:ln>
            <a:solidFill>
              <a:srgbClr val="800000"/>
            </a:solidFill>
          </a:ln>
        </p:spPr>
      </p:pic>
      <p:pic>
        <p:nvPicPr>
          <p:cNvPr id="10245" name="Picture 10" descr="Copyrigh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3740150"/>
            <a:ext cx="4114800" cy="2736850"/>
          </a:xfrm>
          <a:noFill/>
          <a:ln>
            <a:solidFill>
              <a:srgbClr val="FFFF00"/>
            </a:solidFill>
          </a:ln>
        </p:spPr>
      </p:pic>
      <p:sp>
        <p:nvSpPr>
          <p:cNvPr id="10246" name="Line 14"/>
          <p:cNvSpPr>
            <a:spLocks noChangeShapeType="1"/>
          </p:cNvSpPr>
          <p:nvPr/>
        </p:nvSpPr>
        <p:spPr bwMode="auto">
          <a:xfrm>
            <a:off x="2743200" y="4876800"/>
            <a:ext cx="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7" name="Line 15"/>
          <p:cNvSpPr>
            <a:spLocks noChangeShapeType="1"/>
          </p:cNvSpPr>
          <p:nvPr/>
        </p:nvSpPr>
        <p:spPr bwMode="auto">
          <a:xfrm>
            <a:off x="2743200" y="5181600"/>
            <a:ext cx="9144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8" name="Line 16"/>
          <p:cNvSpPr>
            <a:spLocks noChangeShapeType="1"/>
          </p:cNvSpPr>
          <p:nvPr/>
        </p:nvSpPr>
        <p:spPr bwMode="auto">
          <a:xfrm>
            <a:off x="2743200" y="4876800"/>
            <a:ext cx="9144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9" name="Line 17"/>
          <p:cNvSpPr>
            <a:spLocks noChangeShapeType="1"/>
          </p:cNvSpPr>
          <p:nvPr/>
        </p:nvSpPr>
        <p:spPr bwMode="auto">
          <a:xfrm>
            <a:off x="3657600" y="4876800"/>
            <a:ext cx="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Line 18"/>
          <p:cNvSpPr>
            <a:spLocks noChangeShapeType="1"/>
          </p:cNvSpPr>
          <p:nvPr/>
        </p:nvSpPr>
        <p:spPr bwMode="auto">
          <a:xfrm>
            <a:off x="7696200" y="5943600"/>
            <a:ext cx="990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1" name="Line 19"/>
          <p:cNvSpPr>
            <a:spLocks noChangeShapeType="1"/>
          </p:cNvSpPr>
          <p:nvPr/>
        </p:nvSpPr>
        <p:spPr bwMode="auto">
          <a:xfrm>
            <a:off x="7696200" y="5943600"/>
            <a:ext cx="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7696200" y="6324600"/>
            <a:ext cx="990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3" name="Line 21"/>
          <p:cNvSpPr>
            <a:spLocks noChangeShapeType="1"/>
          </p:cNvSpPr>
          <p:nvPr/>
        </p:nvSpPr>
        <p:spPr bwMode="auto">
          <a:xfrm>
            <a:off x="8686800" y="5943600"/>
            <a:ext cx="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0099"/>
                </a:solidFill>
              </a:rPr>
              <a:t>Copyright – </a:t>
            </a:r>
            <a:r>
              <a:rPr lang="el-GR" sz="3200" dirty="0" smtClean="0">
                <a:solidFill>
                  <a:srgbClr val="000099"/>
                </a:solidFill>
              </a:rPr>
              <a:t>πνευματικά δικαιώματα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4698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Η παραβατικότητα αφορά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Αποθήκευση  και χρήση εργασιών, μουσικής, φωτογραφιών, γραφικών, ταινιών, παιχνιδιών από το διαδίκτυο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Ανωνυμία 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Ιστοσελίδες για ανεύρεση έτοιμων εργασιών για αντιγραφή: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hlinkClick r:id="rId2"/>
              </a:rPr>
              <a:t>http://www.essayfinder.com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/>
              </a:rPr>
              <a:t>http://www.schoolsucks.com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4"/>
              </a:rPr>
              <a:t>http://www.cheathouse.com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5"/>
              </a:rPr>
              <a:t>http://www.nocheaters.com</a:t>
            </a:r>
            <a:r>
              <a:rPr lang="en-US" sz="2000" dirty="0" smtClean="0"/>
              <a:t>,.</a:t>
            </a:r>
            <a:r>
              <a:rPr lang="el-GR" sz="2000" dirty="0" smtClean="0"/>
              <a:t> </a:t>
            </a:r>
          </a:p>
        </p:txBody>
      </p:sp>
      <p:pic>
        <p:nvPicPr>
          <p:cNvPr id="11268" name="Picture 8" descr="Cheater c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24400" y="1035050"/>
            <a:ext cx="3222625" cy="2751138"/>
          </a:xfrm>
          <a:noFill/>
        </p:spPr>
      </p:pic>
      <p:pic>
        <p:nvPicPr>
          <p:cNvPr id="11269" name="Picture 10" descr="Essay finder co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45125" y="3938588"/>
            <a:ext cx="3013075" cy="2697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l-GR" sz="3200" dirty="0" smtClean="0">
                <a:solidFill>
                  <a:schemeClr val="tx1"/>
                </a:solidFill>
              </a:rPr>
              <a:t>ΕΛΛΗΝΙΚΗ ΠΡΑΓΜΑΤΙΚΟΤΗΤΑ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Ανυπαρξία διαδικτυακής παιδείας.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dirty="0" smtClean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Οι μαθητές </a:t>
            </a:r>
            <a:r>
              <a:rPr lang="el-GR" b="1" dirty="0" smtClean="0">
                <a:solidFill>
                  <a:schemeClr val="tx1"/>
                </a:solidFill>
              </a:rPr>
              <a:t>αντιγράφουν</a:t>
            </a:r>
            <a:r>
              <a:rPr lang="el-GR" dirty="0" smtClean="0">
                <a:solidFill>
                  <a:schemeClr val="tx1"/>
                </a:solidFill>
              </a:rPr>
              <a:t> και χρησιμοποιούν αρχεία αν και γνωρίζουν την ύπαρξη πνευματικών δικαιωμάτων.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Θεωρούν ότι είναι αποδεκτό.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Δεν γνωρίζουν την ύπαρξη των </a:t>
            </a:r>
            <a:r>
              <a:rPr lang="el-GR" b="1" dirty="0" smtClean="0">
                <a:solidFill>
                  <a:schemeClr val="tx1"/>
                </a:solidFill>
              </a:rPr>
              <a:t>νόμων</a:t>
            </a:r>
            <a:r>
              <a:rPr lang="el-GR" dirty="0" smtClean="0">
                <a:solidFill>
                  <a:schemeClr val="tx1"/>
                </a:solidFill>
              </a:rPr>
              <a:t> στο διαδίκτυο.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Δεν γνωρίζουν κινδύνους – τρόπους  προστασίας.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l-GR" dirty="0" smtClean="0">
              <a:solidFill>
                <a:srgbClr val="000099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l-GR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dirty="0" smtClean="0">
                <a:solidFill>
                  <a:schemeClr val="tx1"/>
                </a:solidFill>
              </a:rPr>
              <a:t>Επιλογές παρέμβασης: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686800" cy="4449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καμία ενέργεια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απαγόρευση πρόσβασης στο διαδίκτυο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περιορισμός πρόσβασης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ανάπτυξη αγωγής και δικλείδων προστασίας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269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ΠΡΟΓΡΑΜΜΑΤΑ ΓΟΝΙΚΟΥ ΕΛΕΓΧΟΥ</a:t>
            </a:r>
            <a:endParaRPr lang="el-GR" b="1" dirty="0"/>
          </a:p>
        </p:txBody>
      </p:sp>
      <p:sp>
        <p:nvSpPr>
          <p:cNvPr id="440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45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Με τον όρο γονικός έλεγχος αναφερόμαστε σε προγράμματα περιορισμού της χρήσης του διαδικτύου και των υπολογιστών γενικότερα.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Περιλαμβάνει τις εξής κατηγορίες </a:t>
            </a:r>
            <a:br>
              <a:rPr lang="el-GR" dirty="0" smtClean="0"/>
            </a:br>
            <a:r>
              <a:rPr lang="el-GR" dirty="0" smtClean="0"/>
              <a:t>1. Τα φίλτρα περιεχομένου. </a:t>
            </a:r>
            <a:br>
              <a:rPr lang="el-GR" dirty="0" smtClean="0"/>
            </a:br>
            <a:r>
              <a:rPr lang="el-GR" dirty="0" smtClean="0"/>
              <a:t>2. Τα εργαλεία περιορισμού χρήσης υπολογιστών. </a:t>
            </a:r>
            <a:br>
              <a:rPr lang="el-GR" dirty="0" smtClean="0"/>
            </a:br>
            <a:r>
              <a:rPr lang="el-GR" dirty="0" smtClean="0"/>
              <a:t>3. Εργαλεία παρακολούθησης της χρήσης των υπολογιστών.</a:t>
            </a:r>
          </a:p>
          <a:p>
            <a:pPr eaLnBrk="1" hangingPunct="1"/>
            <a:endParaRPr lang="el-GR" dirty="0" smtClean="0"/>
          </a:p>
        </p:txBody>
      </p:sp>
      <p:sp>
        <p:nvSpPr>
          <p:cNvPr id="45060" name="Θέση υποσέλιδου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Σχολικό έτος 2012-2013</a:t>
            </a:r>
            <a:endParaRPr lang="en-US" smtClean="0"/>
          </a:p>
        </p:txBody>
      </p:sp>
      <p:sp>
        <p:nvSpPr>
          <p:cNvPr id="45061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1DF7D-A3F6-4E21-9598-1DD88F861B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305800" cy="1036638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rgbClr val="000099"/>
                </a:solidFill>
              </a:rPr>
              <a:t>Περιορισμένη πρόσβαση στο διαδίκτυο</a:t>
            </a:r>
            <a:br>
              <a:rPr lang="el-GR" sz="3200" dirty="0" smtClean="0">
                <a:solidFill>
                  <a:srgbClr val="000099"/>
                </a:solidFill>
              </a:rPr>
            </a:br>
            <a:r>
              <a:rPr lang="el-GR" sz="2400" dirty="0" smtClean="0">
                <a:solidFill>
                  <a:srgbClr val="000099"/>
                </a:solidFill>
              </a:rPr>
              <a:t/>
            </a:r>
            <a:br>
              <a:rPr lang="el-GR" sz="2400" dirty="0" smtClean="0">
                <a:solidFill>
                  <a:srgbClr val="000099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Προγράμματα ασφαλείας </a:t>
            </a:r>
            <a:r>
              <a:rPr lang="en-US" sz="2400" dirty="0" smtClean="0">
                <a:solidFill>
                  <a:schemeClr val="tx1"/>
                </a:solidFill>
              </a:rPr>
              <a:t>(filtering software)</a:t>
            </a:r>
            <a:r>
              <a:rPr lang="el-GR" sz="2400" dirty="0" smtClean="0">
                <a:solidFill>
                  <a:schemeClr val="tx1"/>
                </a:solidFill>
              </a:rPr>
              <a:t> ή ελέγχου περιεχομένου</a:t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CyberSITTER</a:t>
            </a:r>
            <a:r>
              <a:rPr lang="en-US" sz="2400" dirty="0" smtClean="0">
                <a:solidFill>
                  <a:schemeClr val="tx1"/>
                </a:solidFill>
              </a:rPr>
              <a:t>, Cyber Patrol, Net Nanny,</a:t>
            </a:r>
            <a:r>
              <a:rPr lang="el-GR" sz="2400" dirty="0" smtClean="0">
                <a:solidFill>
                  <a:schemeClr val="tx1"/>
                </a:solidFill>
              </a:rPr>
              <a:t> Κ9</a:t>
            </a:r>
            <a:r>
              <a:rPr lang="en-US" sz="2400" dirty="0" smtClean="0">
                <a:solidFill>
                  <a:schemeClr val="tx1"/>
                </a:solidFill>
              </a:rPr>
              <a:t> Content Control)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400" dirty="0" smtClean="0">
                <a:solidFill>
                  <a:srgbClr val="A50021"/>
                </a:solidFill>
              </a:rPr>
              <a:t>Πλεονεκτήματα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επιτρέπουν την πλοήγηση στο διαδίκτυο.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εμποδίζουν την πρόσβαση σε αμφίβολους ή επικίνδυνους δικτυακούς τόπους.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400" dirty="0" smtClean="0">
                <a:solidFill>
                  <a:srgbClr val="A50021"/>
                </a:solidFill>
              </a:rPr>
              <a:t>Μειονεκτήματα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Ίσως να εμποδίζει τους μαθητές να επισκεφθούν χρήσιμες ιστοσελίδες 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δεν ελέγχουν το σύνολο του κειμένου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δεν ανιχνεύουν τις λέξεις με ορθογραφικά λάθη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δεν είναι απολύτως ασφαλή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7246937" y="64008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srgbClr val="000099"/>
                </a:solidFill>
              </a:rPr>
              <a:t>Κ9</a:t>
            </a:r>
            <a:endParaRPr lang="el-GR" sz="240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4800"/>
            <a:ext cx="8496944" cy="59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Τι είναι το Διαδίκτυο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4350"/>
          </a:xfrm>
        </p:spPr>
        <p:txBody>
          <a:bodyPr/>
          <a:lstStyle/>
          <a:p>
            <a:r>
              <a:rPr lang="el-GR" dirty="0" smtClean="0"/>
              <a:t>Το Διαδίκτυο είναι ένα δίκτυο που επιτρέπει την ανταλλαγή δεδομένων μεταξύ διασυνδεδεμένων μηχανών.</a:t>
            </a:r>
          </a:p>
          <a:p>
            <a:r>
              <a:rPr lang="el-GR" dirty="0" smtClean="0"/>
              <a:t>Η τεχνολογία του βασίζεται στην διασύνδεση επιμέρους δικτύων ανά τον κόσμο.</a:t>
            </a:r>
            <a:endParaRPr lang="el-GR" dirty="0"/>
          </a:p>
        </p:txBody>
      </p:sp>
      <p:sp>
        <p:nvSpPr>
          <p:cNvPr id="2048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2ο ΓΕΛ ΙΛΙΟΥ</a:t>
            </a:r>
            <a:endParaRPr lang="en-US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E2C-29AF-4BFC-BB46-BF9A40583CA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61" name="4 - Θέση υποσέλιδου"/>
          <p:cNvSpPr txBox="1">
            <a:spLocks/>
          </p:cNvSpPr>
          <p:nvPr/>
        </p:nvSpPr>
        <p:spPr bwMode="auto">
          <a:xfrm>
            <a:off x="900113" y="6400800"/>
            <a:ext cx="744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000">
                <a:solidFill>
                  <a:schemeClr val="accent2"/>
                </a:solidFill>
                <a:latin typeface="Georgia" pitchFamily="18" charset="0"/>
              </a:rPr>
              <a:t>Σχολικό έτος 2012-2013</a:t>
            </a:r>
            <a:endParaRPr lang="en-US" sz="200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Filtering Sotwa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920" y="764704"/>
            <a:ext cx="8740080" cy="583264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>
                <a:solidFill>
                  <a:srgbClr val="000099"/>
                </a:solidFill>
              </a:rPr>
              <a:t>Αρχείο ιστοσελίδων που επισκέφθηκε ο υπολογιστής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 eaLnBrk="1" hangingPunct="1"/>
            <a:endParaRPr lang="el-GR" sz="2800" dirty="0" smtClean="0"/>
          </a:p>
        </p:txBody>
      </p:sp>
      <p:pic>
        <p:nvPicPr>
          <p:cNvPr id="16388" name="Picture 6" descr="Ιστορικό Ιστοσελίδω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196752"/>
            <a:ext cx="7992888" cy="532859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763000" cy="1524000"/>
          </a:xfrm>
        </p:spPr>
        <p:txBody>
          <a:bodyPr/>
          <a:lstStyle/>
          <a:p>
            <a:pPr algn="ctr" eaLnBrk="1" hangingPunct="1"/>
            <a:r>
              <a:rPr lang="el-GR" sz="2400" dirty="0" smtClean="0"/>
              <a:t>Προγράμματα εντοπισμού αντιγραφών εργασιών</a:t>
            </a:r>
            <a:br>
              <a:rPr lang="el-GR" sz="2400" dirty="0" smtClean="0"/>
            </a:br>
            <a:r>
              <a:rPr lang="el-GR" sz="2400" dirty="0" smtClean="0"/>
              <a:t>μαθητών :</a:t>
            </a:r>
            <a:br>
              <a:rPr lang="el-GR" sz="2400" dirty="0" smtClean="0"/>
            </a:br>
            <a:r>
              <a:rPr lang="el-GR" sz="2400" dirty="0" smtClean="0"/>
              <a:t> </a:t>
            </a:r>
            <a:r>
              <a:rPr lang="en-US" sz="2400" dirty="0" smtClean="0">
                <a:hlinkClick r:id="rId2"/>
              </a:rPr>
              <a:t>http://www.plagiarism.com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3"/>
              </a:rPr>
              <a:t>http://www.edutie.com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4"/>
              </a:rPr>
              <a:t>http://www.canexus.com/eve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5"/>
              </a:rPr>
              <a:t>http://www.turnitin.com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n-US" sz="2400" dirty="0" smtClean="0">
                <a:hlinkClick r:id="rId6"/>
              </a:rPr>
              <a:t>http://www.plagiarism.phys.virginia.edu</a:t>
            </a:r>
            <a:r>
              <a:rPr lang="en-US" sz="4000" dirty="0" smtClean="0"/>
              <a:t> </a:t>
            </a:r>
            <a:r>
              <a:rPr lang="el-GR" sz="4000" dirty="0" smtClean="0"/>
              <a:t> </a:t>
            </a:r>
          </a:p>
        </p:txBody>
      </p:sp>
      <p:pic>
        <p:nvPicPr>
          <p:cNvPr id="17411" name="Picture 7" descr="Plagiarism servic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04800" y="2209800"/>
            <a:ext cx="4038600" cy="4243388"/>
          </a:xfrm>
          <a:noFill/>
        </p:spPr>
      </p:pic>
      <p:pic>
        <p:nvPicPr>
          <p:cNvPr id="17412" name="Picture 8" descr="Turnit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648200" y="2328863"/>
            <a:ext cx="4038600" cy="3614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2736"/>
            <a:ext cx="8915400" cy="609600"/>
          </a:xfrm>
        </p:spPr>
        <p:txBody>
          <a:bodyPr/>
          <a:lstStyle/>
          <a:p>
            <a:pPr eaLnBrk="1" hangingPunct="1"/>
            <a:r>
              <a:rPr lang="el-GR" sz="2800" dirty="0" smtClean="0">
                <a:solidFill>
                  <a:srgbClr val="000099"/>
                </a:solidFill>
              </a:rPr>
              <a:t>Δικτυακοί τόποι για γονείς, εκπαιδευτικούς και μαθητές</a:t>
            </a:r>
            <a:endParaRPr lang="el-GR" sz="2800" b="1" dirty="0" smtClean="0">
              <a:solidFill>
                <a:srgbClr val="000099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780928"/>
            <a:ext cx="8229600" cy="2795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hlinkClick r:id="rId2"/>
              </a:rPr>
              <a:t>http</a:t>
            </a:r>
            <a:r>
              <a:rPr lang="el-GR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</a:t>
            </a:r>
            <a:r>
              <a:rPr lang="el-GR" sz="2000" dirty="0" smtClean="0">
                <a:hlinkClick r:id="rId2"/>
              </a:rPr>
              <a:t>.</a:t>
            </a:r>
            <a:r>
              <a:rPr lang="en-US" sz="2000" dirty="0" smtClean="0">
                <a:hlinkClick r:id="rId2"/>
              </a:rPr>
              <a:t>learning</a:t>
            </a:r>
            <a:r>
              <a:rPr lang="el-GR" sz="2000" dirty="0" smtClean="0">
                <a:hlinkClick r:id="rId2"/>
              </a:rPr>
              <a:t>.</a:t>
            </a:r>
            <a:r>
              <a:rPr lang="en-US" sz="2000" dirty="0" smtClean="0">
                <a:hlinkClick r:id="rId2"/>
              </a:rPr>
              <a:t>com</a:t>
            </a:r>
            <a:r>
              <a:rPr lang="en-US" sz="2000" dirty="0" smtClean="0"/>
              <a:t> </a:t>
            </a:r>
            <a:r>
              <a:rPr lang="el-GR" sz="2000" dirty="0" smtClean="0"/>
              <a:t>(λεπτομερή μαθήματα για υπεύθυνη χρήση της τεχνολογίας)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hlinkClick r:id="rId3"/>
              </a:rPr>
              <a:t>http</a:t>
            </a:r>
            <a:r>
              <a:rPr lang="el-GR" sz="2000" b="1" dirty="0" smtClean="0">
                <a:hlinkClick r:id="rId3"/>
              </a:rPr>
              <a:t>://</a:t>
            </a:r>
            <a:r>
              <a:rPr lang="en-US" sz="2000" b="1" dirty="0" smtClean="0">
                <a:hlinkClick r:id="rId3"/>
              </a:rPr>
              <a:t>www</a:t>
            </a:r>
            <a:r>
              <a:rPr lang="el-GR" sz="2000" b="1" dirty="0" smtClean="0">
                <a:hlinkClick r:id="rId3"/>
              </a:rPr>
              <a:t>.</a:t>
            </a:r>
            <a:r>
              <a:rPr lang="en-US" sz="2000" b="1" dirty="0" err="1" smtClean="0">
                <a:hlinkClick r:id="rId3"/>
              </a:rPr>
              <a:t>cybercitizenship</a:t>
            </a:r>
            <a:r>
              <a:rPr lang="el-GR" sz="2000" b="1" dirty="0" smtClean="0">
                <a:hlinkClick r:id="rId3"/>
              </a:rPr>
              <a:t>.</a:t>
            </a:r>
            <a:r>
              <a:rPr lang="en-US" sz="2000" b="1" dirty="0" smtClean="0">
                <a:hlinkClick r:id="rId3"/>
              </a:rPr>
              <a:t>org</a:t>
            </a:r>
            <a:r>
              <a:rPr lang="el-GR" sz="2000" b="1" dirty="0" smtClean="0">
                <a:hlinkClick r:id="rId3"/>
              </a:rPr>
              <a:t>/</a:t>
            </a:r>
            <a:r>
              <a:rPr lang="en-US" sz="2000" b="1" dirty="0" smtClean="0">
                <a:hlinkClick r:id="rId3"/>
              </a:rPr>
              <a:t>ethics</a:t>
            </a:r>
            <a:r>
              <a:rPr lang="el-GR" sz="2000" b="1" dirty="0" smtClean="0">
                <a:hlinkClick r:id="rId3"/>
              </a:rPr>
              <a:t>/</a:t>
            </a:r>
            <a:r>
              <a:rPr lang="en-US" sz="2000" b="1" dirty="0" smtClean="0">
                <a:hlinkClick r:id="rId3"/>
              </a:rPr>
              <a:t>commandments</a:t>
            </a:r>
            <a:r>
              <a:rPr lang="el-GR" sz="2000" b="1" dirty="0" smtClean="0">
                <a:hlinkClick r:id="rId3"/>
              </a:rPr>
              <a:t>.</a:t>
            </a:r>
            <a:r>
              <a:rPr lang="en-US" sz="2000" b="1" dirty="0" smtClean="0">
                <a:hlinkClick r:id="rId3"/>
              </a:rPr>
              <a:t>html</a:t>
            </a:r>
            <a:r>
              <a:rPr lang="el-GR" sz="2000" b="1" dirty="0" smtClean="0"/>
              <a:t> </a:t>
            </a:r>
            <a:r>
              <a:rPr lang="el-GR" sz="2000" dirty="0" smtClean="0"/>
              <a:t>(έρευνα δικτυακών τόπων </a:t>
            </a:r>
            <a:r>
              <a:rPr lang="el-GR" sz="2000" dirty="0" err="1" smtClean="0"/>
              <a:t>Κυβερνο</a:t>
            </a:r>
            <a:r>
              <a:rPr lang="el-GR" sz="2000" dirty="0" smtClean="0"/>
              <a:t>-πολιτών)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hlinkClick r:id="rId4"/>
              </a:rPr>
              <a:t>http://www.eduhound.com/site_sets/Cyber_Safety.cfm</a:t>
            </a:r>
            <a:r>
              <a:rPr lang="el-GR" sz="20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 eaLnBrk="1" hangingPunct="1"/>
            <a:r>
              <a:rPr lang="el-GR" sz="2400" smtClean="0"/>
              <a:t>Είναι βασικό οι μαθητές:</a:t>
            </a:r>
            <a:r>
              <a:rPr lang="el-GR" sz="40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Να πληροφορηθούν τους όρους πνευματικά δικαιώματα, </a:t>
            </a:r>
            <a:r>
              <a:rPr lang="en-US" sz="1800" dirty="0" smtClean="0"/>
              <a:t>copyright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Να έρθουν στη θέση αυτού που βλάπτουν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Να αντιληφθούν τις νομικές συνέπειες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Να γνωρίσουν τι μπορεί να αντιμετωπίσουν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Να επισκεφθούν ιστοσελίδες με σχετικό περιεχόμενο:  </a:t>
            </a:r>
            <a:r>
              <a:rPr lang="en-US" sz="1800" dirty="0" smtClean="0">
                <a:hlinkClick r:id="rId2"/>
              </a:rPr>
              <a:t>http</a:t>
            </a:r>
            <a:r>
              <a:rPr lang="en-GB" sz="1800" dirty="0" smtClean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</a:t>
            </a:r>
            <a:r>
              <a:rPr lang="en-GB" sz="1800" dirty="0" smtClean="0">
                <a:hlinkClick r:id="rId2"/>
              </a:rPr>
              <a:t>.</a:t>
            </a:r>
            <a:r>
              <a:rPr lang="en-US" sz="1800" dirty="0" err="1" smtClean="0">
                <a:hlinkClick r:id="rId2"/>
              </a:rPr>
              <a:t>mpa</a:t>
            </a:r>
            <a:r>
              <a:rPr lang="en-GB" sz="1800" dirty="0" smtClean="0">
                <a:hlinkClick r:id="rId2"/>
              </a:rPr>
              <a:t>.</a:t>
            </a:r>
            <a:r>
              <a:rPr lang="en-US" sz="1800" dirty="0" smtClean="0">
                <a:hlinkClick r:id="rId2"/>
              </a:rPr>
              <a:t>org</a:t>
            </a:r>
            <a:r>
              <a:rPr lang="en-GB" sz="1800" dirty="0" smtClean="0">
                <a:hlinkClick r:id="rId2"/>
              </a:rPr>
              <a:t>/</a:t>
            </a:r>
            <a:r>
              <a:rPr lang="en-GB" sz="1800" dirty="0" smtClean="0"/>
              <a:t> (</a:t>
            </a:r>
            <a:r>
              <a:rPr lang="en-US" sz="1800" dirty="0" smtClean="0"/>
              <a:t>Copyright Resource Center</a:t>
            </a:r>
            <a:r>
              <a:rPr lang="en-GB" sz="1800" dirty="0" smtClean="0"/>
              <a:t>),  </a:t>
            </a:r>
            <a:r>
              <a:rPr lang="en-US" sz="1800" dirty="0" smtClean="0">
                <a:hlinkClick r:id="rId3"/>
              </a:rPr>
              <a:t>http://www.benedict.com</a:t>
            </a:r>
            <a:r>
              <a:rPr lang="en-US" sz="1800" dirty="0" smtClean="0"/>
              <a:t> (Copyright Web Sit), </a:t>
            </a:r>
            <a:r>
              <a:rPr lang="en-US" sz="1800" dirty="0" smtClean="0">
                <a:hlinkClick r:id="rId4"/>
              </a:rPr>
              <a:t>http://www.nmpa.org/</a:t>
            </a:r>
            <a:r>
              <a:rPr lang="en-US" sz="1800" dirty="0" smtClean="0"/>
              <a:t> (music and audio-visual licensing information) </a:t>
            </a:r>
            <a:endParaRPr lang="el-GR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</a:t>
            </a:r>
            <a:r>
              <a:rPr lang="en-US" sz="1800" dirty="0" smtClean="0">
                <a:hlinkClick r:id="rId5"/>
              </a:rPr>
              <a:t>http://www.wipo.int</a:t>
            </a:r>
            <a:r>
              <a:rPr lang="en-US" sz="1800" dirty="0" smtClean="0"/>
              <a:t>  (WIPO = Word Intellectual Property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),  </a:t>
            </a:r>
            <a:endParaRPr lang="el-GR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</a:t>
            </a:r>
            <a:r>
              <a:rPr lang="en-US" sz="1800" dirty="0" smtClean="0">
                <a:hlinkClick r:id="rId6"/>
              </a:rPr>
              <a:t>http://www.eff.org</a:t>
            </a:r>
            <a:r>
              <a:rPr lang="en-US" sz="1800" dirty="0" smtClean="0"/>
              <a:t> (Electronic Frontier Foundation) </a:t>
            </a:r>
            <a:endParaRPr lang="el-GR" sz="1800" dirty="0" smtClean="0"/>
          </a:p>
        </p:txBody>
      </p:sp>
      <p:pic>
        <p:nvPicPr>
          <p:cNvPr id="19460" name="Picture 5" descr="copyright Webs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648200" y="1752600"/>
            <a:ext cx="4343400" cy="4046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/>
              <a:t>ΔΙΑΜΟΡΦΩΣΗ ΣΥΜΠΕΡΙΦΟΡΑΣ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305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sz="2800" dirty="0" smtClean="0"/>
              <a:t>Το διαδίκτυο περιέχει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Πολύτιμο εκπαιδευτικό υλικό και πληροφορίες και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Άχρηστο, επιβλαβές ή επικίνδυνο υλικό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800" dirty="0" smtClean="0"/>
              <a:t>Οι μαθητές θα πρέπει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να μάθουν πώς να επιλέγουν το ποιοτικό υλικό και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να αποφεύγουν το επικίνδυνο ή παράνομο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να διαμορφώσουν μέσω αγωγής μια συμπεριφορά σεβασμού των νόμων του διαδικτύου.</a:t>
            </a:r>
          </a:p>
          <a:p>
            <a:pPr eaLnBrk="1" hangingPunct="1"/>
            <a:endParaRPr lang="el-GR" sz="28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000099"/>
                </a:solidFill>
              </a:rPr>
              <a:t>Ιστοσελίδες για Έλληνες χρήστες</a:t>
            </a:r>
            <a:r>
              <a:rPr lang="el-GR" sz="4000" smtClean="0"/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4267200"/>
            <a:ext cx="8229600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Safeline</a:t>
            </a:r>
            <a:r>
              <a:rPr lang="el-GR" sz="2400" dirty="0" smtClean="0"/>
              <a:t> (=ασφαλής γραμμή) </a:t>
            </a:r>
            <a:r>
              <a:rPr lang="en-US" sz="2400" dirty="0" smtClean="0">
                <a:hlinkClick r:id="rId2"/>
              </a:rPr>
              <a:t>http</a:t>
            </a:r>
            <a:r>
              <a:rPr lang="el-GR" sz="2400" dirty="0" smtClean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</a:t>
            </a:r>
            <a:r>
              <a:rPr lang="el-GR" sz="2400" dirty="0" smtClean="0">
                <a:hlinkClick r:id="rId2"/>
              </a:rPr>
              <a:t>.</a:t>
            </a:r>
            <a:r>
              <a:rPr lang="en-US" sz="2400" dirty="0" err="1" smtClean="0">
                <a:hlinkClick r:id="rId2"/>
              </a:rPr>
              <a:t>safeline</a:t>
            </a:r>
            <a:r>
              <a:rPr lang="el-GR" sz="2400" dirty="0" smtClean="0">
                <a:hlinkClick r:id="rId2"/>
              </a:rPr>
              <a:t>.</a:t>
            </a:r>
            <a:r>
              <a:rPr lang="en-US" sz="2400" dirty="0" err="1" smtClean="0">
                <a:hlinkClick r:id="rId2"/>
              </a:rPr>
              <a:t>gr</a:t>
            </a:r>
            <a:r>
              <a:rPr lang="en-US" sz="2400" dirty="0" smtClean="0"/>
              <a:t> </a:t>
            </a:r>
            <a:r>
              <a:rPr lang="el-GR" sz="2400" dirty="0" smtClean="0"/>
              <a:t> για καταγγελίες παράνομου περιεχομένου που εντάσσεται στην </a:t>
            </a:r>
            <a:r>
              <a:rPr lang="en-US" sz="2400" dirty="0" err="1" smtClean="0"/>
              <a:t>Safenet</a:t>
            </a:r>
            <a:r>
              <a:rPr lang="el-GR" sz="2400" dirty="0" smtClean="0"/>
              <a:t> (=ασφαλές δίκτυο) </a:t>
            </a:r>
            <a:r>
              <a:rPr lang="en-US" sz="2400" dirty="0" smtClean="0">
                <a:hlinkClick r:id="rId3"/>
              </a:rPr>
              <a:t>http</a:t>
            </a:r>
            <a:r>
              <a:rPr lang="el-GR" sz="2400" dirty="0" smtClean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</a:t>
            </a:r>
            <a:r>
              <a:rPr lang="el-GR" sz="2400" dirty="0" smtClean="0">
                <a:hlinkClick r:id="rId3"/>
              </a:rPr>
              <a:t>.</a:t>
            </a:r>
            <a:r>
              <a:rPr lang="en-US" sz="2400" dirty="0" err="1" smtClean="0">
                <a:hlinkClick r:id="rId3"/>
              </a:rPr>
              <a:t>safenet</a:t>
            </a:r>
            <a:r>
              <a:rPr lang="el-GR" sz="2400" dirty="0" smtClean="0">
                <a:hlinkClick r:id="rId3"/>
              </a:rPr>
              <a:t>.</a:t>
            </a:r>
            <a:r>
              <a:rPr lang="en-US" sz="2400" dirty="0" smtClean="0">
                <a:hlinkClick r:id="rId3"/>
              </a:rPr>
              <a:t>org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hlinkClick r:id="rId4"/>
              </a:rPr>
              <a:t>http://www.saferinternet.gr</a:t>
            </a:r>
            <a:r>
              <a:rPr lang="en-US" sz="2400" b="1" dirty="0" smtClean="0"/>
              <a:t>  </a:t>
            </a:r>
            <a:r>
              <a:rPr lang="el-GR" sz="2400" dirty="0" smtClean="0"/>
              <a:t>που στοχεύει σε ασφαλέστερη πλοήγηση στο διαδίκτυο.  </a:t>
            </a:r>
          </a:p>
        </p:txBody>
      </p:sp>
      <p:pic>
        <p:nvPicPr>
          <p:cNvPr id="20484" name="Picture 6" descr="Safeli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1017588"/>
            <a:ext cx="3962400" cy="3057525"/>
          </a:xfr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157218"/>
            <a:ext cx="4032448" cy="291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Υπηρεσίες του Διαδικτύου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Ηλεκτρονικό ταχυδρομείο ( </a:t>
            </a:r>
            <a:r>
              <a:rPr lang="el-GR" sz="2800" dirty="0" err="1" smtClean="0">
                <a:solidFill>
                  <a:schemeClr val="tx1"/>
                </a:solidFill>
              </a:rPr>
              <a:t>Email</a:t>
            </a:r>
            <a:r>
              <a:rPr lang="el-GR" sz="2800" dirty="0" smtClean="0">
                <a:solidFill>
                  <a:schemeClr val="tx1"/>
                </a:solidFill>
              </a:rPr>
              <a:t>)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Επιτρέπει την ιδιωτική ασύγχρονη επικοινωνία ανάμεσα σε δύο ή περισσότερα άτομα.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Μηχανές αναζήτησης πληροφοριών με σκοπό την έρευνα (π.χ., </a:t>
            </a:r>
            <a:r>
              <a:rPr lang="el-GR" sz="2800" dirty="0" err="1" smtClean="0">
                <a:solidFill>
                  <a:schemeClr val="tx1"/>
                </a:solidFill>
              </a:rPr>
              <a:t>google</a:t>
            </a:r>
            <a:r>
              <a:rPr lang="el-GR" sz="2800" dirty="0" smtClean="0">
                <a:solidFill>
                  <a:schemeClr val="tx1"/>
                </a:solidFill>
              </a:rPr>
              <a:t>) 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Περιοχές συζητήσεων ( </a:t>
            </a:r>
            <a:r>
              <a:rPr lang="el-GR" sz="2800" dirty="0" err="1" smtClean="0">
                <a:solidFill>
                  <a:schemeClr val="tx1"/>
                </a:solidFill>
              </a:rPr>
              <a:t>discussion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forums</a:t>
            </a:r>
            <a:r>
              <a:rPr lang="el-GR" sz="2800" dirty="0" smtClean="0">
                <a:solidFill>
                  <a:schemeClr val="tx1"/>
                </a:solidFill>
              </a:rPr>
              <a:t>) που επιτρέπουν τη γραπτή ασύγχρονη επικοινωνία ανάμεσα σε όσους είναι εγγεγραμμένοι στην περιοχή συζήτησης. 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Υπηρεσίες του Διαδικτύου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Γραπτή σύγχρονη επικοινωνία ( </a:t>
            </a:r>
            <a:r>
              <a:rPr lang="el-GR" sz="2800" dirty="0" err="1" smtClean="0">
                <a:solidFill>
                  <a:schemeClr val="tx1"/>
                </a:solidFill>
              </a:rPr>
              <a:t>chat</a:t>
            </a:r>
            <a:r>
              <a:rPr lang="el-GR" sz="2800" dirty="0" smtClean="0">
                <a:solidFill>
                  <a:schemeClr val="tx1"/>
                </a:solidFill>
              </a:rPr>
              <a:t>-IRC-Internet </a:t>
            </a:r>
            <a:r>
              <a:rPr lang="el-GR" sz="2800" dirty="0" err="1" smtClean="0">
                <a:solidFill>
                  <a:schemeClr val="tx1"/>
                </a:solidFill>
              </a:rPr>
              <a:t>Relay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chat</a:t>
            </a:r>
            <a:r>
              <a:rPr lang="el-GR" sz="2800" dirty="0" smtClean="0">
                <a:solidFill>
                  <a:schemeClr val="tx1"/>
                </a:solidFill>
              </a:rPr>
              <a:t>) μεταξύ δύο ή περισσότερων ατόμων.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Τηλεδιάσκεψη που αποτελεί σύγχρονη επικοινωνία μέσω φωνής ή βίντεο.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Μεταφορά αρχείων από κάποιο υπολογιστικό σύστημα σε ένα άλλο. 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pPr algn="ctr" eaLnBrk="1" hangingPunct="1"/>
            <a:r>
              <a:rPr lang="el-GR" sz="2400" b="1" i="1" dirty="0" smtClean="0"/>
              <a:t>ΓΝΩΣΤΕΣ ΕΦΑΡΜΟΓΕΣ.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el-GR" sz="1600" b="1" dirty="0" smtClean="0"/>
              <a:t>ΕΦΑΡΜΟΦΕΣ ΚΟΙΝΩΝΙΚΗΣ ΔΙΚΤΥΩΣΗΣ</a:t>
            </a:r>
          </a:p>
          <a:p>
            <a:pPr eaLnBrk="1" hangingPunct="1">
              <a:buNone/>
            </a:pPr>
            <a:r>
              <a:rPr lang="en-US" sz="1600" b="1" dirty="0" smtClean="0"/>
              <a:t>FACEBOOK</a:t>
            </a:r>
          </a:p>
          <a:p>
            <a:pPr eaLnBrk="1" hangingPunct="1"/>
            <a:r>
              <a:rPr lang="el-GR" sz="1600" dirty="0" smtClean="0"/>
              <a:t>Είναι ένα χώρος κοινωνικής δικτύωσης  όπου οι άνθρωποι που το χρησιμοποιούν μπορούν να συνομιλούν με τις επαφές τους, να ανεβάζουν φωτογραφίες  και να παίζουν διάφορα παιχνίδια.</a:t>
            </a:r>
          </a:p>
          <a:p>
            <a:pPr eaLnBrk="1" hangingPunct="1">
              <a:buNone/>
            </a:pPr>
            <a:r>
              <a:rPr lang="en-US" sz="1600" b="1" dirty="0" smtClean="0"/>
              <a:t>SKYPE</a:t>
            </a:r>
            <a:endParaRPr lang="en-US" sz="1600" dirty="0" smtClean="0"/>
          </a:p>
          <a:p>
            <a:pPr eaLnBrk="1" hangingPunct="1"/>
            <a:r>
              <a:rPr lang="el-GR" sz="1600" dirty="0" smtClean="0"/>
              <a:t>Είναι ένα δωρεάν και απλό πρόγραμμα που μας  επιτρέπει να πραγματοποιούμε δωρεάν κλήσεις ή </a:t>
            </a:r>
            <a:r>
              <a:rPr lang="el-GR" sz="1600" dirty="0" err="1" smtClean="0"/>
              <a:t>βιντεοκλήσεις</a:t>
            </a:r>
            <a:r>
              <a:rPr lang="el-GR" sz="1600" dirty="0" smtClean="0"/>
              <a:t> σε όλο τον κόσμο με υψηλή ασφάλεια.</a:t>
            </a:r>
          </a:p>
          <a:p>
            <a:pPr eaLnBrk="1" hangingPunct="1">
              <a:buNone/>
            </a:pPr>
            <a:r>
              <a:rPr lang="en-US" sz="1600" b="1" dirty="0" smtClean="0"/>
              <a:t>MIRC</a:t>
            </a:r>
          </a:p>
          <a:p>
            <a:pPr eaLnBrk="1" hangingPunct="1"/>
            <a:r>
              <a:rPr lang="el-GR" sz="1600" dirty="0" smtClean="0"/>
              <a:t>Είναι ένα διάσημο πρόγραμμα τελικού χρήστη που δουλεύει πάνω στο σύστημα ηλεκτρονικής συνδιάλεξης</a:t>
            </a:r>
            <a:r>
              <a:rPr lang="en-US" sz="1600" dirty="0" smtClean="0"/>
              <a:t> IRC</a:t>
            </a:r>
            <a:r>
              <a:rPr lang="el-GR" sz="1600" dirty="0" smtClean="0"/>
              <a:t>, το οποίο αναφέρεται σε μια υπηρεσία συνδιάλεξης σε πραγματικό χρόνο μέσω απλού κειμένου στο διαδίκτυο.</a:t>
            </a:r>
          </a:p>
          <a:p>
            <a:pPr eaLnBrk="1" hangingPunct="1">
              <a:buNone/>
            </a:pPr>
            <a:r>
              <a:rPr lang="en-US" sz="1600" b="1" dirty="0" smtClean="0"/>
              <a:t>YAHOO</a:t>
            </a:r>
            <a:r>
              <a:rPr lang="el-GR" sz="1600" b="1" dirty="0" smtClean="0"/>
              <a:t> </a:t>
            </a:r>
            <a:endParaRPr lang="en-US" sz="1600" b="1" dirty="0" smtClean="0"/>
          </a:p>
          <a:p>
            <a:pPr eaLnBrk="1" hangingPunct="1"/>
            <a:r>
              <a:rPr lang="el-GR" sz="1600" dirty="0" smtClean="0"/>
              <a:t>Είναι ένα πρόγραμμα το οποίο παρέχει στους χρήστες του πρόσβαση σε μια πλούσια συλλογή ηλεκτρονικών πηγών. Ωστόσο, στο  </a:t>
            </a:r>
            <a:r>
              <a:rPr lang="en-US" sz="1600" dirty="0" smtClean="0"/>
              <a:t>YAHOO</a:t>
            </a:r>
            <a:r>
              <a:rPr lang="el-GR" sz="1600" dirty="0" smtClean="0"/>
              <a:t> υπάρχουν ορισμένες περιοχές με περιεχόμενο που απευθύνονται μόνο σε ενήλικες.</a:t>
            </a:r>
            <a:endParaRPr lang="en-US" sz="1600" dirty="0" smtClean="0"/>
          </a:p>
          <a:p>
            <a:pPr eaLnBrk="1" hangingPunct="1"/>
            <a:endParaRPr lang="el-GR" sz="1600" dirty="0" smtClean="0"/>
          </a:p>
          <a:p>
            <a:pPr eaLnBrk="1" hangingPunct="1"/>
            <a:endParaRPr lang="el-GR" sz="1400" dirty="0" smtClean="0"/>
          </a:p>
          <a:p>
            <a:pPr eaLnBrk="1" hangingPunct="1"/>
            <a:endParaRPr lang="en-US" sz="1400" dirty="0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 smtClean="0"/>
              <a:t>Σχολικό έτος 2012-2013</a:t>
            </a:r>
            <a:endParaRPr lang="en-US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D5980-6C98-4207-96E1-141669844C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/>
              <a:t>Δυο βασικά χαρακτηριστικά του Διαδικτύου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l-GR" dirty="0">
                <a:latin typeface="Times New Roman"/>
                <a:cs typeface="Times New Roman"/>
              </a:rPr>
              <a:t>Ένα βασικό χαρακτηριστικό του Διαδικτύου είναι ότι μπορεί να συνδέει </a:t>
            </a:r>
            <a:r>
              <a:rPr lang="el-GR" dirty="0" smtClean="0">
                <a:latin typeface="Times New Roman"/>
                <a:cs typeface="Times New Roman"/>
              </a:rPr>
              <a:t>μηχανές </a:t>
            </a:r>
            <a:r>
              <a:rPr lang="el-GR" b="1" dirty="0">
                <a:latin typeface="Times New Roman"/>
                <a:cs typeface="Times New Roman"/>
              </a:rPr>
              <a:t>διαφορετικού </a:t>
            </a:r>
            <a:r>
              <a:rPr lang="el-GR" b="1" dirty="0" smtClean="0">
                <a:latin typeface="Times New Roman"/>
                <a:cs typeface="Times New Roman"/>
              </a:rPr>
              <a:t>είδους</a:t>
            </a:r>
            <a:r>
              <a:rPr lang="en-US" b="1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διαφορετικής </a:t>
            </a:r>
            <a:r>
              <a:rPr lang="el-GR" b="1" dirty="0" smtClean="0">
                <a:latin typeface="Times New Roman"/>
                <a:cs typeface="Times New Roman"/>
              </a:rPr>
              <a:t>αρχιτεκτονικής </a:t>
            </a:r>
            <a:r>
              <a:rPr lang="el-GR" dirty="0" smtClean="0">
                <a:latin typeface="Times New Roman"/>
                <a:cs typeface="Times New Roman"/>
              </a:rPr>
              <a:t>και διαφορετικών </a:t>
            </a:r>
            <a:r>
              <a:rPr lang="el-GR" b="1" dirty="0" smtClean="0">
                <a:latin typeface="Times New Roman"/>
                <a:cs typeface="Times New Roman"/>
              </a:rPr>
              <a:t>λειτουργικών συστημάτων {</a:t>
            </a:r>
            <a:r>
              <a:rPr lang="el-GR" dirty="0" smtClean="0">
                <a:latin typeface="Times New Roman"/>
                <a:cs typeface="Times New Roman"/>
              </a:rPr>
              <a:t>π.χ</a:t>
            </a:r>
            <a:r>
              <a:rPr lang="el-GR" dirty="0">
                <a:latin typeface="Times New Roman"/>
                <a:cs typeface="Times New Roman"/>
              </a:rPr>
              <a:t>. ένα φορητό υπολογιστή με ένα </a:t>
            </a:r>
            <a:r>
              <a:rPr lang="el-GR" dirty="0" err="1">
                <a:latin typeface="Times New Roman"/>
                <a:cs typeface="Times New Roman"/>
              </a:rPr>
              <a:t>tablet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ή </a:t>
            </a:r>
            <a:r>
              <a:rPr lang="el-GR" dirty="0">
                <a:latin typeface="Times New Roman"/>
                <a:cs typeface="Times New Roman"/>
              </a:rPr>
              <a:t>με ένα </a:t>
            </a:r>
            <a:r>
              <a:rPr lang="en-US" dirty="0" smtClean="0">
                <a:latin typeface="Times New Roman"/>
                <a:cs typeface="Times New Roman"/>
              </a:rPr>
              <a:t>smart phone.</a:t>
            </a:r>
            <a:r>
              <a:rPr lang="el-GR" dirty="0" smtClean="0">
                <a:latin typeface="Times New Roman"/>
                <a:cs typeface="Times New Roman"/>
              </a:rPr>
              <a:t>}</a:t>
            </a:r>
            <a:endParaRPr lang="el-GR" dirty="0">
              <a:latin typeface="Times New Roman"/>
              <a:cs typeface="Times New Roman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l-GR" dirty="0" smtClean="0">
                <a:latin typeface="Times New Roman"/>
                <a:cs typeface="Times New Roman"/>
              </a:rPr>
              <a:t>Βασική αρχιτεκτονική της δόμησης του είναι η δυνατότητα να είναι </a:t>
            </a:r>
            <a:r>
              <a:rPr lang="el-GR" b="1" dirty="0" err="1" smtClean="0">
                <a:latin typeface="Times New Roman"/>
                <a:cs typeface="Times New Roman"/>
              </a:rPr>
              <a:t>αυτοδιαχειριζόμενο</a:t>
            </a:r>
            <a:r>
              <a:rPr lang="el-GR" b="1" dirty="0" smtClean="0">
                <a:latin typeface="Times New Roman"/>
                <a:cs typeface="Times New Roman"/>
              </a:rPr>
              <a:t>.</a:t>
            </a:r>
            <a:endParaRPr lang="el-GR" dirty="0">
              <a:latin typeface="Times New Roman"/>
              <a:cs typeface="Times New Roman"/>
            </a:endParaRPr>
          </a:p>
        </p:txBody>
      </p:sp>
      <p:sp>
        <p:nvSpPr>
          <p:cNvPr id="21508" name="Θέση υποσέλιδου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Σχολικό έτος 2012-2013</a:t>
            </a:r>
            <a:endParaRPr lang="en-US" smtClean="0"/>
          </a:p>
        </p:txBody>
      </p:sp>
      <p:sp>
        <p:nvSpPr>
          <p:cNvPr id="21509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3A994-BA05-4640-A91D-D1029B95E6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l-GR" dirty="0" smtClean="0"/>
              <a:t>ΕΦΑΡΜΟΓΕΣ ΕΠΙΚΟΙΝΩΝΙΑΣ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Chat rooms (</a:t>
            </a:r>
            <a:r>
              <a:rPr lang="el-GR" dirty="0" smtClean="0"/>
              <a:t>Δωμάτια Συνομιλίας), στα οποία οι άνθρωποι μπορούν να συνομιλήσουν </a:t>
            </a:r>
            <a:r>
              <a:rPr lang="el-GR" dirty="0" err="1" smtClean="0"/>
              <a:t>on</a:t>
            </a:r>
            <a:r>
              <a:rPr lang="el-GR" dirty="0" smtClean="0"/>
              <a:t>-</a:t>
            </a:r>
            <a:r>
              <a:rPr lang="el-GR" dirty="0" err="1" smtClean="0"/>
              <a:t>line</a:t>
            </a:r>
            <a:r>
              <a:rPr lang="el-GR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Ε-</a:t>
            </a:r>
            <a:r>
              <a:rPr lang="en-US" dirty="0" smtClean="0"/>
              <a:t>mail (</a:t>
            </a:r>
            <a:r>
              <a:rPr lang="el-GR" dirty="0" smtClean="0"/>
              <a:t>Ηλεκτρονικό Ταχυδρομείο), το οποίο  επιτρέπει τη συγγραφή, την αποστολή, τη λήψη και την αποθήκευση μηνυμάτων.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Ι</a:t>
            </a:r>
            <a:r>
              <a:rPr lang="en-US" dirty="0" err="1" smtClean="0"/>
              <a:t>nstant</a:t>
            </a:r>
            <a:r>
              <a:rPr lang="en-US" dirty="0" smtClean="0"/>
              <a:t> Messaging (</a:t>
            </a:r>
            <a:r>
              <a:rPr lang="el-GR" dirty="0" smtClean="0"/>
              <a:t>Στιγμιαίο Μήνυμα), με το οποίο μπορούμε να επικοινωνήσουμε άμεσα, δηλαδή χωρίς να περιμένουμε να φτάσει το μήνυμα στον παραλήπτη.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l-GR" dirty="0" smtClean="0"/>
              <a:t>ΕΦΑΡΜΟΓΕΣ ΕΠΙΚΟΙΝΩΝΙΑΣ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BBS-Bulletin Board System, </a:t>
            </a:r>
            <a:r>
              <a:rPr lang="el-GR" dirty="0" smtClean="0"/>
              <a:t>ηλεκτρονικός πίνακας ανακοινώσεων που επιτρέπει σε απομακρυσμένους χρήστες να ανταλλάσσουν πληροφορίες.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E- groups, </a:t>
            </a:r>
            <a:r>
              <a:rPr lang="el-GR" dirty="0" smtClean="0"/>
              <a:t>μια λίστα ηλεκτρονικού ταχυδρομείου διαχείρισης της ιστοσελίδας.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l-G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/>
              <a:t>Ομάδες πληροφόρησης, μια αποθήκη μηνυμάτων.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600" dirty="0" smtClean="0"/>
              <a:t>Κίνδυνοι των κοινωνικών ιστοσελίδων 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301208"/>
          </a:xfrm>
        </p:spPr>
        <p:txBody>
          <a:bodyPr/>
          <a:lstStyle/>
          <a:p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Μπορεί να επικοινωνήσει οποιοσδήποτε προσποιούμενος ότι είναι κάποιος άλλος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Μπορεί οποιοδήποτε άτομο (ενήλικας ή παιδί) να επικοινωνήσει με σκοπό την παρενόχληση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Δεν προστατεύονται τα προσωπικά στοιχεία – τηλέφωνα, διευθύνσεις, e-</a:t>
            </a:r>
            <a:r>
              <a:rPr lang="el-GR" sz="2800" dirty="0" err="1" smtClean="0">
                <a:solidFill>
                  <a:schemeClr val="tx1"/>
                </a:solidFill>
              </a:rPr>
              <a:t>mail</a:t>
            </a:r>
            <a:r>
              <a:rPr lang="el-GR" sz="2800" dirty="0" smtClean="0">
                <a:solidFill>
                  <a:schemeClr val="tx1"/>
                </a:solidFill>
              </a:rPr>
              <a:t> , φωτογραφίες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Μετάδοση  βίντεο με ενοχλητικό περιεχόμενο είτε για εκφοβισμό είτε για παρενόχληση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Μπορεί να αλλοιώσουν τις προσωπικές φωτογραφίες και να τις κυκλοφορήσουν στο διαδίκτυο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Τρόποι Αντιμετώπισης των κινδύνων των κοινωνικών ιστοσελίδων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Υπάρχουν στην αγορά φίλτρα που μπορείτε να τα εγκαταστήσετε πάνω στον υπολογιστή που έχετε στο σπίτι.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Ενημερώστε τα παιδιά σας να μην να δίνουν πουθενά προσωπικά στοιχεία όπως τηλέφωνα, διευθύνσεις.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Πρέπει να αποφεύγουν τα παιδιά να μη δίνουν το κωδικό πρόσβασης τους σε κανένα άτομο ακόμα και στους φίλους τους 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l-GR" sz="3200" dirty="0" smtClean="0"/>
              <a:t>Τρόποι Αντιμετώπισης κινδύνων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4350"/>
          </a:xfrm>
        </p:spPr>
        <p:txBody>
          <a:bodyPr/>
          <a:lstStyle/>
          <a:p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Σημαντικό είναι να μην απαντούν σε πρόστυχα ή ενοχλητικά e-</a:t>
            </a:r>
            <a:r>
              <a:rPr lang="el-GR" sz="2800" dirty="0" err="1" smtClean="0">
                <a:solidFill>
                  <a:schemeClr val="tx1"/>
                </a:solidFill>
              </a:rPr>
              <a:t>mails</a:t>
            </a:r>
            <a:r>
              <a:rPr lang="el-GR" sz="2800" dirty="0" smtClean="0">
                <a:solidFill>
                  <a:schemeClr val="tx1"/>
                </a:solidFill>
              </a:rPr>
              <a:t> 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Μια άλλη σκέψη για τους γονείς είναι να βρίσκετε ο Υ/Π σε κοινό χώρο μέσα στο σπίτι.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Όταν σας μιλήσουν για κάτι που βρήκαν στο διαδίκτυο που τους ενόχλησε κάνετε τα αναφορά στην αστυνομία ή στο αρμόδιο τμήμα.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04056"/>
          </a:xfrm>
        </p:spPr>
        <p:txBody>
          <a:bodyPr/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 Τρόποι Αντιμετώπισης κινδύνων 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4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Φροντίστε η ασφάλεια του διαδικτύου σας να είναι σε όσο πιο ψηλό επίπεδο γίνεται 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Αγοράζετε μόνο από ιστοσελίδες καταστημάτων που γνωρίζεται.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Τυπώσετε ή αποθηκεύετε όλες τις πληροφορίες του ηλεκτρονικού συναλλάγματός που έγινε.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Πάντα να ελέγχετε την κατάσταση του τραπεζικού σας λογαριασμού μετά από ηλεκτρονικό συνάλλαγμα στο διαδίκτυο. 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 smtClean="0"/>
              <a:t>Παιδικές ηλικίες και </a:t>
            </a:r>
            <a:r>
              <a:rPr lang="el-GR" b="1" dirty="0" smtClean="0"/>
              <a:t>Διαδίκτυο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Ηλικίες 5-6 ετών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Να χρησιμοποιήσουν το ποντίκι.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Μπορούν να ακολουθήσουν εντολές στον υπολογιστή.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Να παίξουν παιγνίδια στον υπολογιστή.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Εξαρτώνται από ενήλικες ή μεγαλύτερα αδέλφια για την αναζήτηση πληροφοριών. 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Συμβουλές ασφάλειας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08512"/>
          </a:xfrm>
        </p:spPr>
        <p:txBody>
          <a:bodyPr/>
          <a:lstStyle/>
          <a:p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Ηλικίες 5-6 ετών-Συμβουλές ασφάλειας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Στον κατάλογο των αγαπημένων ιστοσελίδων ( </a:t>
            </a:r>
            <a:r>
              <a:rPr lang="el-GR" dirty="0" err="1" smtClean="0">
                <a:solidFill>
                  <a:schemeClr val="tx1"/>
                </a:solidFill>
              </a:rPr>
              <a:t>favourites</a:t>
            </a:r>
            <a:r>
              <a:rPr lang="el-GR" dirty="0" smtClean="0">
                <a:solidFill>
                  <a:schemeClr val="tx1"/>
                </a:solidFill>
              </a:rPr>
              <a:t>) μπορείτε να προσθέσετε ιστοσελίδες που είναι κατάλληλες για τα παιδιά σας για να δημιουργήσετε έτσι ένα ασφαλές διαδικτυακό περιβάλλον για αυτά.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Επίσης είναι καλό να χρησιμοποιούνται τα λογισμικά φιλτραρίσματος (Κ9) για να αποκλείονται έτσι ιστοσελίδες με ακατάλληλο υλικό (π.χ., πορνογραφικό).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Συμβουλές ασφάλειας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Με το ίδιο σκεπτικό προτείνονται και τα λογισμικά που αποκλείουν τα ενοχλητικά αναδυόμενα παράθυρα.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Τα αναδυόμενα παράθυρα εμφανίζονται στην οθόνη και προτείνουν στους χρήστες να πατήσουν κάποιο εικονίδιο για να μεταφερθούν κάπου αλλού.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Συζητήστε με τα παιδιά σας για την ασφάλειά τους στο Διαδίκτυο και εξηγήστε ότι δεν πρέπει να δίνουν ποτέ πληροφορίες για τον εαυτό τους ή για την οικογένειά τους. 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ΗΛΙΚΙΕΣ 7-8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4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Τα παιδιά ηλικίας 7-8 ετών αρχίζουν να πειραματίζονται: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Με το ηλεκτρονικό ταχυδρομείο,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Με την αναζήτηση πληροφοριών στο Διαδίκτυο. 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ΣΥΝΔΕΣΗ ΣΤΟ ΔΙΑΔΙΚΤΥΟ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29200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l-GR" dirty="0" smtClean="0">
                <a:latin typeface="Times New Roman"/>
                <a:cs typeface="Times New Roman"/>
              </a:rPr>
              <a:t>Κοινός τρόπος για τη σύνδεση με το διαδίκτυο αποτελεί  η χρήση των </a:t>
            </a:r>
            <a:r>
              <a:rPr lang="el-GR" dirty="0" err="1" smtClean="0">
                <a:latin typeface="Times New Roman"/>
                <a:cs typeface="Times New Roman"/>
              </a:rPr>
              <a:t>παρόχων</a:t>
            </a:r>
            <a:r>
              <a:rPr lang="el-GR" dirty="0" smtClean="0">
                <a:latin typeface="Times New Roman"/>
                <a:cs typeface="Times New Roman"/>
              </a:rPr>
              <a:t> (ΟΤΕ, </a:t>
            </a:r>
            <a:r>
              <a:rPr lang="en-US" dirty="0" smtClean="0">
                <a:latin typeface="Times New Roman"/>
                <a:cs typeface="Times New Roman"/>
              </a:rPr>
              <a:t>HOL, WIND </a:t>
            </a:r>
            <a:r>
              <a:rPr lang="el-GR" dirty="0" smtClean="0">
                <a:latin typeface="Times New Roman"/>
                <a:cs typeface="Times New Roman"/>
              </a:rPr>
              <a:t>κτλ)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l-GR" dirty="0" smtClean="0">
                <a:latin typeface="Times New Roman"/>
                <a:cs typeface="Times New Roman"/>
              </a:rPr>
              <a:t>Δημόσιοι οργανισμοί (Σχολεία, Πανεπιστήμια, Ερευνητικά κέντρα, βιβλιοθήκες κτλ) χρησιμοποιούν δικά τους δίκτυα (πχ Π.Σ.Δ)  για την είσοδο στο Διαδίκτυο με βασικό χαρακτηριστικό τη συνεχή σύνδεση στο Διαδίκτυο.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l-GR" dirty="0" smtClean="0">
                <a:latin typeface="Times New Roman"/>
                <a:cs typeface="Times New Roman"/>
              </a:rPr>
              <a:t>Η δικτύωση μέσω </a:t>
            </a:r>
            <a:r>
              <a:rPr lang="el-GR" dirty="0" err="1" smtClean="0">
                <a:latin typeface="Times New Roman"/>
                <a:cs typeface="Times New Roman"/>
              </a:rPr>
              <a:t>παρόχων</a:t>
            </a:r>
            <a:r>
              <a:rPr lang="el-GR" dirty="0" smtClean="0">
                <a:latin typeface="Times New Roman"/>
                <a:cs typeface="Times New Roman"/>
              </a:rPr>
              <a:t> παρέχει συνήθως όχι συνεχή πρόσβαση στο Διαδίκτυο. Φορητοί  υπολογιστές – τηλέφωνα νέας τεχνολογίας μπορούν να συνδεθούν αυτόματα στο Διαδίκτυο.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ΣΥΜΒΟΥΛΕΣ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56584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Χρησιμοποιήστε μηχανές αναζήτησης κατάλληλες για τα παιδιά όπως MSN </a:t>
            </a:r>
            <a:r>
              <a:rPr lang="el-GR" sz="2800" dirty="0" err="1" smtClean="0">
                <a:solidFill>
                  <a:schemeClr val="tx1"/>
                </a:solidFill>
              </a:rPr>
              <a:t>Kids</a:t>
            </a:r>
            <a:r>
              <a:rPr lang="el-GR" sz="2800" dirty="0" smtClean="0">
                <a:solidFill>
                  <a:schemeClr val="tx1"/>
                </a:solidFill>
              </a:rPr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Μην επιτρέπετε στα παιδιά σας να έχουν το δικό τους λογαριασμό για ηλεκτρονικό ταχυδρομείο, αλλά να δημιουργήσετε έναν κοινό οικογενειακό λογαριασμό.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Σε περίπτωση διαδικτυακής παρενόχλησης ( </a:t>
            </a:r>
            <a:r>
              <a:rPr lang="el-GR" sz="2800" dirty="0" err="1" smtClean="0">
                <a:solidFill>
                  <a:schemeClr val="tx1"/>
                </a:solidFill>
              </a:rPr>
              <a:t>cyberbulling</a:t>
            </a:r>
            <a:r>
              <a:rPr lang="el-GR" sz="2800" dirty="0" smtClean="0">
                <a:solidFill>
                  <a:schemeClr val="tx1"/>
                </a:solidFill>
              </a:rPr>
              <a:t>) μπορείτε να αποκλείσετε το πρόσωπο που στέλνει τα μηνύματα με τις επιλογές αποκλεισμού που διαθέτουν πολλά προγράμματα ηλεκτρονικού ταχυδρομείου και άμεσων μηνυμάτων.</a:t>
            </a:r>
            <a:r>
              <a:rPr lang="el-GR" sz="2800" dirty="0" smtClean="0"/>
              <a:t> 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0080"/>
          </a:xfrm>
        </p:spPr>
        <p:txBody>
          <a:bodyPr/>
          <a:lstStyle/>
          <a:p>
            <a:pPr algn="ctr"/>
            <a:r>
              <a:rPr lang="el-GR" dirty="0" smtClean="0"/>
              <a:t>ΣΥΜΒΟΥΛΕΣ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4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tx1"/>
                </a:solidFill>
              </a:rPr>
              <a:t>Σε περίπτωση που υπάρχουν δύο ή περισσότερα παιδιά στο σπίτι μπορεί να γίνει χρήση εργαλείων γονικού ελέγχου που επιτρέπουν στους γονείς να διαμορφώσουν κανόνες χρήσης του Διαδικτύου </a:t>
            </a:r>
            <a:r>
              <a:rPr lang="el-GR" sz="2200" b="1" dirty="0" smtClean="0">
                <a:solidFill>
                  <a:schemeClr val="tx1"/>
                </a:solidFill>
              </a:rPr>
              <a:t>για</a:t>
            </a:r>
            <a:r>
              <a:rPr lang="el-GR" sz="2200" dirty="0" smtClean="0">
                <a:solidFill>
                  <a:schemeClr val="tx1"/>
                </a:solidFill>
              </a:rPr>
              <a:t> </a:t>
            </a:r>
            <a:r>
              <a:rPr lang="el-GR" sz="2200" b="1" dirty="0" smtClean="0">
                <a:solidFill>
                  <a:schemeClr val="tx1"/>
                </a:solidFill>
              </a:rPr>
              <a:t>το</a:t>
            </a:r>
            <a:r>
              <a:rPr lang="el-GR" sz="2200" dirty="0" smtClean="0">
                <a:solidFill>
                  <a:schemeClr val="tx1"/>
                </a:solidFill>
              </a:rPr>
              <a:t> κάθε ένα παιδί ξεχωριστά. 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tx1"/>
                </a:solidFill>
              </a:rPr>
              <a:t>Για</a:t>
            </a:r>
            <a:r>
              <a:rPr lang="el-GR" sz="2200" dirty="0" smtClean="0">
                <a:solidFill>
                  <a:schemeClr val="tx1"/>
                </a:solidFill>
              </a:rPr>
              <a:t> παράδειγμα, οι γονείς μπορούν να: </a:t>
            </a:r>
          </a:p>
          <a:p>
            <a:pPr lvl="2"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tx1"/>
                </a:solidFill>
              </a:rPr>
              <a:t>Επιτρέψουν την πρόσβαση σε συγκεκριμένες ιστοσελίδες μόνο και να απαγορεύσουν την πρόσβαση σε άλλες. </a:t>
            </a:r>
          </a:p>
          <a:p>
            <a:pPr lvl="2"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tx1"/>
                </a:solidFill>
              </a:rPr>
              <a:t>Καθορίσουν με ποιους μπορεί </a:t>
            </a:r>
            <a:r>
              <a:rPr lang="el-GR" sz="2200" b="1" dirty="0" smtClean="0">
                <a:solidFill>
                  <a:schemeClr val="tx1"/>
                </a:solidFill>
              </a:rPr>
              <a:t>το</a:t>
            </a:r>
            <a:r>
              <a:rPr lang="el-GR" sz="2200" dirty="0" smtClean="0">
                <a:solidFill>
                  <a:schemeClr val="tx1"/>
                </a:solidFill>
              </a:rPr>
              <a:t> παιδί να ανταλλάσσει άμεσα μηνύματα ή μηνύματα μέσω του ηλεκτρονικού ταχυδρομείου. </a:t>
            </a:r>
          </a:p>
          <a:p>
            <a:pPr lvl="2"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tx1"/>
                </a:solidFill>
              </a:rPr>
              <a:t>Γνωρίζουν ποιες ιστοσελίδες έχει επισκεφτεί </a:t>
            </a:r>
            <a:r>
              <a:rPr lang="el-GR" sz="2200" b="1" dirty="0" smtClean="0">
                <a:solidFill>
                  <a:schemeClr val="tx1"/>
                </a:solidFill>
              </a:rPr>
              <a:t>το</a:t>
            </a:r>
            <a:r>
              <a:rPr lang="el-GR" sz="2200" dirty="0" smtClean="0">
                <a:solidFill>
                  <a:schemeClr val="tx1"/>
                </a:solidFill>
              </a:rPr>
              <a:t> παιδί, </a:t>
            </a:r>
            <a:r>
              <a:rPr lang="el-GR" sz="2200" b="1" dirty="0" smtClean="0">
                <a:solidFill>
                  <a:schemeClr val="tx1"/>
                </a:solidFill>
              </a:rPr>
              <a:t>το</a:t>
            </a:r>
            <a:r>
              <a:rPr lang="el-GR" sz="2200" dirty="0" smtClean="0">
                <a:solidFill>
                  <a:schemeClr val="tx1"/>
                </a:solidFill>
              </a:rPr>
              <a:t> χρόνο και με ποιους επικοινωνεί. </a:t>
            </a:r>
          </a:p>
          <a:p>
            <a:endParaRPr lang="el-GR" sz="22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pPr lvl="0"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Παιδιά ηλικίας 9-12 ετών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4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Χρησιμοποιούν το Διαδίκτυο για να αναζητούν πληροφορίες με σκοπό τη διεκπεραίωση σχολικών εργασιών.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Μεταφορτώνουν αρχεία με μουσική.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Προτιμούν να επικοινωνούν με τους φίλους τους με άμεσα μηνύματα. γ</a:t>
            </a:r>
            <a:r>
              <a:rPr lang="el-GR" dirty="0" smtClean="0">
                <a:solidFill>
                  <a:schemeClr val="tx1"/>
                </a:solidFill>
              </a:rPr>
              <a:t>νωστά ως </a:t>
            </a:r>
            <a:r>
              <a:rPr lang="el-GR" dirty="0" err="1" smtClean="0">
                <a:solidFill>
                  <a:schemeClr val="tx1"/>
                </a:solidFill>
              </a:rPr>
              <a:t>instant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messages</a:t>
            </a:r>
            <a:r>
              <a:rPr lang="el-GR" dirty="0" smtClean="0">
                <a:solidFill>
                  <a:schemeClr val="tx1"/>
                </a:solidFill>
              </a:rPr>
              <a:t> και μεταδίδονται άμεσα με το MSN Messenger, </a:t>
            </a:r>
            <a:r>
              <a:rPr lang="el-GR" dirty="0" err="1" smtClean="0">
                <a:solidFill>
                  <a:schemeClr val="tx1"/>
                </a:solidFill>
              </a:rPr>
              <a:t>Yahoo</a:t>
            </a:r>
            <a:r>
              <a:rPr lang="el-GR" dirty="0" smtClean="0">
                <a:solidFill>
                  <a:schemeClr val="tx1"/>
                </a:solidFill>
              </a:rPr>
              <a:t> Messenger.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Αποτελεί γραπτή σύγχρονη επικοινωνία</a:t>
            </a:r>
            <a:endParaRPr lang="el-GR" sz="4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ΣΥΜΒΟΥΛΕΣ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4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Οι γονείς να συζητούν εκτενώς με τα παιδιά τους </a:t>
            </a:r>
            <a:r>
              <a:rPr lang="el-GR" sz="2800" b="1" dirty="0" smtClean="0">
                <a:solidFill>
                  <a:schemeClr val="tx1"/>
                </a:solidFill>
              </a:rPr>
              <a:t>για</a:t>
            </a:r>
            <a:r>
              <a:rPr lang="el-GR" sz="2800" dirty="0" smtClean="0">
                <a:solidFill>
                  <a:schemeClr val="tx1"/>
                </a:solidFill>
              </a:rPr>
              <a:t> τον κίνδυνο της διαδικτυακής πορνογραφίας και </a:t>
            </a:r>
            <a:r>
              <a:rPr lang="el-GR" sz="2800" b="1" dirty="0" smtClean="0">
                <a:solidFill>
                  <a:schemeClr val="tx1"/>
                </a:solidFill>
              </a:rPr>
              <a:t>για</a:t>
            </a:r>
            <a:r>
              <a:rPr lang="el-GR" sz="2800" dirty="0" smtClean="0">
                <a:solidFill>
                  <a:schemeClr val="tx1"/>
                </a:solidFill>
              </a:rPr>
              <a:t> υπεύθυνη και ηθική συμπεριφορά στο </a:t>
            </a:r>
            <a:r>
              <a:rPr lang="el-GR" sz="2800" b="1" dirty="0" smtClean="0">
                <a:solidFill>
                  <a:schemeClr val="tx1"/>
                </a:solidFill>
              </a:rPr>
              <a:t>Διαδίκτυο</a:t>
            </a:r>
            <a:r>
              <a:rPr lang="el-GR" sz="2800" dirty="0" smtClean="0">
                <a:solidFill>
                  <a:schemeClr val="tx1"/>
                </a:solidFill>
              </a:rPr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Να εξηγήσουν στα παιδιά ότι δεν πρέπει να μεταφορτώνουν προγράμματα χωρίς άδεια διότι χωρίς να </a:t>
            </a:r>
            <a:r>
              <a:rPr lang="el-GR" sz="2800" b="1" dirty="0" smtClean="0">
                <a:solidFill>
                  <a:schemeClr val="tx1"/>
                </a:solidFill>
              </a:rPr>
              <a:t>το</a:t>
            </a:r>
            <a:r>
              <a:rPr lang="el-GR" sz="2800" dirty="0" smtClean="0">
                <a:solidFill>
                  <a:schemeClr val="tx1"/>
                </a:solidFill>
              </a:rPr>
              <a:t> θέλουν μπορεί να μεταφορτώσουν λογισμικό υποκλοπής ( </a:t>
            </a:r>
            <a:r>
              <a:rPr lang="el-GR" sz="2800" dirty="0" err="1" smtClean="0">
                <a:solidFill>
                  <a:schemeClr val="tx1"/>
                </a:solidFill>
              </a:rPr>
              <a:t>spyware</a:t>
            </a:r>
            <a:r>
              <a:rPr lang="el-GR" sz="2800" dirty="0" smtClean="0">
                <a:solidFill>
                  <a:schemeClr val="tx1"/>
                </a:solidFill>
              </a:rPr>
              <a:t>) ή ιό υπολογιστή (</a:t>
            </a:r>
            <a:r>
              <a:rPr lang="el-GR" sz="2800" dirty="0" err="1" smtClean="0">
                <a:solidFill>
                  <a:schemeClr val="tx1"/>
                </a:solidFill>
              </a:rPr>
              <a:t>virus</a:t>
            </a:r>
            <a:r>
              <a:rPr lang="el-GR" sz="2800" dirty="0" smtClean="0">
                <a:solidFill>
                  <a:schemeClr val="tx1"/>
                </a:solidFill>
              </a:rPr>
              <a:t>).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ΣΥΜΒΟΥΛΕΣ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4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Λογισμικό υποκλοπής ( </a:t>
            </a:r>
            <a:r>
              <a:rPr lang="el-GR" sz="2800" dirty="0" err="1" smtClean="0">
                <a:solidFill>
                  <a:schemeClr val="tx1"/>
                </a:solidFill>
              </a:rPr>
              <a:t>spyware</a:t>
            </a:r>
            <a:r>
              <a:rPr lang="el-GR" sz="2800" dirty="0" smtClean="0">
                <a:solidFill>
                  <a:schemeClr val="tx1"/>
                </a:solidFill>
              </a:rPr>
              <a:t>)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Είναι ένα πρόγραμμα που μπορεί να προσκολληθεί κρυφά σε αρχεία που κατεβάζετε από </a:t>
            </a:r>
            <a:r>
              <a:rPr lang="el-GR" b="1" dirty="0" smtClean="0">
                <a:solidFill>
                  <a:schemeClr val="tx1"/>
                </a:solidFill>
              </a:rPr>
              <a:t>το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Διαδίκτυο</a:t>
            </a:r>
            <a:r>
              <a:rPr lang="el-GR" dirty="0" smtClean="0">
                <a:solidFill>
                  <a:schemeClr val="tx1"/>
                </a:solidFill>
              </a:rPr>
              <a:t>. </a:t>
            </a:r>
          </a:p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Μόλις κατέβει, </a:t>
            </a:r>
            <a:r>
              <a:rPr lang="el-GR" dirty="0" err="1" smtClean="0">
                <a:solidFill>
                  <a:schemeClr val="tx1"/>
                </a:solidFill>
              </a:rPr>
              <a:t>αυτοεγκαθίσταται</a:t>
            </a:r>
            <a:r>
              <a:rPr lang="el-GR" dirty="0" smtClean="0">
                <a:solidFill>
                  <a:schemeClr val="tx1"/>
                </a:solidFill>
              </a:rPr>
              <a:t> στον υπολογιστή σας και ξεκινά την παρακολούθηση της διαδικτυακής σας δραστηριότητας.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ΣΥΜΒΟΥΛΕΣ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4350"/>
          </a:xfrm>
        </p:spPr>
        <p:txBody>
          <a:bodyPr/>
          <a:lstStyle/>
          <a:p>
            <a:pPr lvl="2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Οι πληροφορίες που καταγράφει αποστέλλονται τότε σε τρίτους, που τις περισσότερες φορές είναι εταιρίες που ενδιαφέρονται να δημιουργήσουν </a:t>
            </a:r>
            <a:r>
              <a:rPr lang="el-GR" b="1" dirty="0" smtClean="0">
                <a:solidFill>
                  <a:schemeClr val="tx1"/>
                </a:solidFill>
              </a:rPr>
              <a:t>το</a:t>
            </a:r>
            <a:r>
              <a:rPr lang="el-GR" dirty="0" smtClean="0">
                <a:solidFill>
                  <a:schemeClr val="tx1"/>
                </a:solidFill>
              </a:rPr>
              <a:t> δικό σας προφίλ και να ξεκινήσουν να σας στέλνουν διαφημιστικό ή άλλο υλικό ανάλογα με τα ενδιαφέροντά σας. </a:t>
            </a:r>
          </a:p>
          <a:p>
            <a:pPr lvl="2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tx1"/>
                </a:solidFill>
              </a:rPr>
              <a:t>Το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spyware</a:t>
            </a:r>
            <a:r>
              <a:rPr lang="el-GR" dirty="0" smtClean="0">
                <a:solidFill>
                  <a:schemeClr val="tx1"/>
                </a:solidFill>
              </a:rPr>
              <a:t> μπορεί επίσης να συγκεντρώσει πληροφορίες </a:t>
            </a:r>
            <a:r>
              <a:rPr lang="el-GR" b="1" dirty="0" smtClean="0">
                <a:solidFill>
                  <a:schemeClr val="tx1"/>
                </a:solidFill>
              </a:rPr>
              <a:t>για</a:t>
            </a:r>
            <a:r>
              <a:rPr lang="el-GR" dirty="0" smtClean="0">
                <a:solidFill>
                  <a:schemeClr val="tx1"/>
                </a:solidFill>
              </a:rPr>
              <a:t> τις διευθύνσεις ηλεκτρονικού ταχυδρομείου, </a:t>
            </a:r>
            <a:r>
              <a:rPr lang="el-GR" b="1" dirty="0" smtClean="0">
                <a:solidFill>
                  <a:schemeClr val="tx1"/>
                </a:solidFill>
              </a:rPr>
              <a:t>για</a:t>
            </a:r>
            <a:r>
              <a:rPr lang="el-GR" dirty="0" smtClean="0">
                <a:solidFill>
                  <a:schemeClr val="tx1"/>
                </a:solidFill>
              </a:rPr>
              <a:t> τους κωδικούς πρόσβασης ακόμη και τους αριθμούς πιστωτικών καρτών. 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Ηλικίες 9-12 ετών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43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Εκτενή χρήση όλων των παραπάνω και προσπάθεια εισόδου σε «απαγορευμένους» από τους γονείς και το περιβάλλον </a:t>
            </a:r>
            <a:r>
              <a:rPr lang="el-GR" dirty="0" err="1" smtClean="0"/>
              <a:t>ιστότοπους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ΣΥΜΒΟΥΛΕΣ ΑΣΦΑΛΕΙΑΣ (</a:t>
            </a:r>
            <a:r>
              <a:rPr lang="el-GR" dirty="0" err="1" smtClean="0"/>
              <a:t>firewall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84998"/>
          </a:xfrm>
        </p:spPr>
        <p:txBody>
          <a:bodyPr/>
          <a:lstStyle/>
          <a:p>
            <a:pPr lvl="2"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Να εγκατασταθούν στον υπολογιστή λογισμικό τείχους προστασίας (</a:t>
            </a:r>
            <a:r>
              <a:rPr lang="el-GR" dirty="0" err="1" smtClean="0">
                <a:solidFill>
                  <a:schemeClr val="tx1"/>
                </a:solidFill>
              </a:rPr>
              <a:t>firewall</a:t>
            </a:r>
            <a:r>
              <a:rPr lang="el-GR" dirty="0" smtClean="0">
                <a:solidFill>
                  <a:schemeClr val="tx1"/>
                </a:solidFill>
              </a:rPr>
              <a:t>) και λογισμικό προστασίας από τους ιούς ( </a:t>
            </a:r>
            <a:r>
              <a:rPr lang="el-GR" dirty="0" err="1" smtClean="0">
                <a:solidFill>
                  <a:schemeClr val="tx1"/>
                </a:solidFill>
              </a:rPr>
              <a:t>antivirus</a:t>
            </a:r>
            <a:r>
              <a:rPr lang="el-GR" dirty="0" smtClean="0">
                <a:solidFill>
                  <a:schemeClr val="tx1"/>
                </a:solidFill>
              </a:rPr>
              <a:t>) . </a:t>
            </a:r>
          </a:p>
          <a:p>
            <a:pPr lvl="2"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Το «τείχος προστασίας» </a:t>
            </a:r>
            <a:r>
              <a:rPr lang="el-GR" dirty="0" err="1" smtClean="0">
                <a:solidFill>
                  <a:schemeClr val="tx1"/>
                </a:solidFill>
              </a:rPr>
              <a:t>firewall</a:t>
            </a:r>
            <a:r>
              <a:rPr lang="el-GR" dirty="0" smtClean="0">
                <a:solidFill>
                  <a:schemeClr val="tx1"/>
                </a:solidFill>
              </a:rPr>
              <a:t> ελέγχει όλα τα αρχεία που μπαίνουν ή βγαίνουν από τον υπολογιστή σας. Αν υπάρχει κάποιο ύποπτο αρχείο θα το αναλάβει και ο υπολογιστής σας θα είναι ασφαλής. </a:t>
            </a:r>
          </a:p>
          <a:p>
            <a:pPr lvl="2"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Βασικός σκοπός είναι να σταματήσει μη εξουσιοδοτημένα άτομα να αποκτήσουν πρόσβαση στον υπολογιστή σας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ΣΥΜΒΟΥΛΕΣ ΑΣΦΑΛΕΙΑΣ (</a:t>
            </a:r>
            <a:r>
              <a:rPr lang="el-GR" dirty="0" err="1" smtClean="0"/>
              <a:t>antivirus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84998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Το λογισμικό </a:t>
            </a:r>
            <a:r>
              <a:rPr lang="el-GR" sz="2400" dirty="0" err="1" smtClean="0">
                <a:solidFill>
                  <a:schemeClr val="tx1"/>
                </a:solidFill>
              </a:rPr>
              <a:t>antivirus</a:t>
            </a:r>
            <a:r>
              <a:rPr lang="el-GR" sz="2400" dirty="0" smtClean="0">
                <a:solidFill>
                  <a:schemeClr val="tx1"/>
                </a:solidFill>
              </a:rPr>
              <a:t> εγκαθίσταται στον υπολογιστή σας και ελέγχει όλα τα αρχεία που βρίσκονται σε αυτόν αλλά και όλα τα συνημμένα αρχεία στα εισερχόμενα ηλεκτρονικά μηνύματα. 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Αν εντοπιστούν ιοί, το λογισμικό σας ενημερώνει αμέσως και στις περισσότερες περιπτώσεις, απομονώνει ή επιδιορθώνει τα αρχεία που έχουν χτυπηθεί από τον ιό. 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Ένα πρόγραμμα </a:t>
            </a:r>
            <a:r>
              <a:rPr lang="el-GR" sz="2400" dirty="0" err="1" smtClean="0">
                <a:solidFill>
                  <a:schemeClr val="tx1"/>
                </a:solidFill>
              </a:rPr>
              <a:t>antivirus</a:t>
            </a:r>
            <a:r>
              <a:rPr lang="el-GR" sz="2400" dirty="0" smtClean="0">
                <a:solidFill>
                  <a:schemeClr val="tx1"/>
                </a:solidFill>
              </a:rPr>
              <a:t> πρέπει να ενημερώνεται συνεχώς και μπορεί επίσης να χρησιμοποιηθεί για φιλτράρισμα περιεχομένου ή ιστοσελίδων. </a:t>
            </a:r>
          </a:p>
          <a:p>
            <a:pPr lvl="2"/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39961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Σχολικό έτος 2012-2013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/>
          <a:lstStyle/>
          <a:p>
            <a:pPr lvl="0" algn="ctr"/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4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Συνήθως αυτή η ηλικία γνωρίζει πιο πολλά </a:t>
            </a:r>
            <a:r>
              <a:rPr lang="el-GR" sz="2800" b="1" dirty="0" smtClean="0">
                <a:solidFill>
                  <a:schemeClr val="tx1"/>
                </a:solidFill>
              </a:rPr>
              <a:t>για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το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Διαδίκτυο</a:t>
            </a:r>
            <a:r>
              <a:rPr lang="el-GR" sz="2800" dirty="0" smtClean="0">
                <a:solidFill>
                  <a:schemeClr val="tx1"/>
                </a:solidFill>
              </a:rPr>
              <a:t> παρά οι γονείς.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Οι γονείς να συνεχίσουν να έχουν έναν ανοικτό διάλογο με τα παιδιά τους </a:t>
            </a:r>
            <a:r>
              <a:rPr lang="el-GR" sz="2800" b="1" dirty="0" smtClean="0">
                <a:solidFill>
                  <a:schemeClr val="tx1"/>
                </a:solidFill>
              </a:rPr>
              <a:t>για</a:t>
            </a:r>
            <a:r>
              <a:rPr lang="el-GR" sz="2800" dirty="0" smtClean="0">
                <a:solidFill>
                  <a:schemeClr val="tx1"/>
                </a:solidFill>
              </a:rPr>
              <a:t> την ασφαλή χρήση του Διαδικτύου.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1259632" y="69269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latin typeface="Trebuchet MS" pitchFamily="34" charset="0"/>
              </a:rPr>
              <a:t>Ηλικίες 13-17 </a:t>
            </a:r>
            <a:endParaRPr lang="el-GR" sz="4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ΜΗΧΑΝΕΣ ΣΤΟ ΔΙΑΔΙΚΤΥΟ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29200"/>
          </a:xfrm>
        </p:spPr>
        <p:txBody>
          <a:bodyPr/>
          <a:lstStyle/>
          <a:p>
            <a:r>
              <a:rPr lang="el-GR" dirty="0" smtClean="0"/>
              <a:t>Μοναδικότητα συνδεδεμένης μηχανής με χρήση του πρωτοκόλλου επικοινωνίας </a:t>
            </a:r>
            <a:r>
              <a:rPr lang="en-US" dirty="0" smtClean="0"/>
              <a:t>TCP/IP.</a:t>
            </a:r>
          </a:p>
          <a:p>
            <a:r>
              <a:rPr lang="el-GR" dirty="0" smtClean="0"/>
              <a:t>Ιεραρχική δομή διευθύνσεων </a:t>
            </a:r>
            <a:r>
              <a:rPr lang="en-US" dirty="0" smtClean="0"/>
              <a:t>IP</a:t>
            </a:r>
            <a:r>
              <a:rPr lang="el-GR" dirty="0" smtClean="0"/>
              <a:t> σε επίπεδα.</a:t>
            </a:r>
            <a:endParaRPr lang="en-US" dirty="0" smtClean="0"/>
          </a:p>
          <a:p>
            <a:pPr lvl="1">
              <a:buNone/>
            </a:pPr>
            <a:r>
              <a:rPr lang="el-GR" dirty="0" smtClean="0"/>
              <a:t>1) </a:t>
            </a:r>
            <a:r>
              <a:rPr lang="en-US" dirty="0" smtClean="0">
                <a:solidFill>
                  <a:schemeClr val="tx1"/>
                </a:solidFill>
              </a:rPr>
              <a:t>IANA (Internet Assigned Numbers Authority)</a:t>
            </a:r>
          </a:p>
          <a:p>
            <a:pPr lvl="2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l-GR" dirty="0" smtClean="0">
                <a:solidFill>
                  <a:schemeClr val="tx1"/>
                </a:solidFill>
              </a:rPr>
              <a:t>2) </a:t>
            </a:r>
            <a:r>
              <a:rPr lang="en-US" dirty="0" smtClean="0">
                <a:solidFill>
                  <a:schemeClr val="tx1"/>
                </a:solidFill>
              </a:rPr>
              <a:t>APNIC (Asia and Pacific Network)</a:t>
            </a:r>
          </a:p>
          <a:p>
            <a:pPr lvl="2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l-GR" dirty="0" smtClean="0">
                <a:solidFill>
                  <a:schemeClr val="tx1"/>
                </a:solidFill>
              </a:rPr>
              <a:t>2) </a:t>
            </a:r>
            <a:r>
              <a:rPr lang="en-US" dirty="0" smtClean="0">
                <a:solidFill>
                  <a:schemeClr val="tx1"/>
                </a:solidFill>
              </a:rPr>
              <a:t>ARIN (America Registry for Internet Numbers)</a:t>
            </a:r>
          </a:p>
          <a:p>
            <a:pPr lvl="2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l-GR" dirty="0" smtClean="0">
                <a:solidFill>
                  <a:schemeClr val="tx1"/>
                </a:solidFill>
              </a:rPr>
              <a:t>2) </a:t>
            </a:r>
            <a:r>
              <a:rPr lang="en-US" dirty="0" smtClean="0">
                <a:solidFill>
                  <a:schemeClr val="tx1"/>
                </a:solidFill>
              </a:rPr>
              <a:t>RIPE (</a:t>
            </a:r>
            <a:r>
              <a:rPr lang="en-US" dirty="0" err="1" smtClean="0">
                <a:solidFill>
                  <a:schemeClr val="tx1"/>
                </a:solidFill>
              </a:rPr>
              <a:t>Reseau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Europeens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l-G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l-GR" dirty="0" smtClean="0">
                <a:solidFill>
                  <a:schemeClr val="tx1"/>
                </a:solidFill>
              </a:rPr>
              <a:t>	</a:t>
            </a:r>
          </a:p>
          <a:p>
            <a:pPr lvl="2">
              <a:buNone/>
            </a:pPr>
            <a:r>
              <a:rPr lang="el-GR" dirty="0" smtClean="0">
                <a:solidFill>
                  <a:schemeClr val="tx1"/>
                </a:solidFill>
              </a:rPr>
              <a:t>3) Εθνικοί </a:t>
            </a:r>
            <a:r>
              <a:rPr lang="en-US" dirty="0" smtClean="0">
                <a:solidFill>
                  <a:schemeClr val="tx1"/>
                </a:solidFill>
              </a:rPr>
              <a:t>providers </a:t>
            </a:r>
            <a:r>
              <a:rPr lang="el-GR" dirty="0" smtClean="0">
                <a:solidFill>
                  <a:schemeClr val="tx1"/>
                </a:solidFill>
              </a:rPr>
              <a:t>της κάθε περιοχής.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ΚΟΙΝΟΤΥΠΕΣ ΣΥΜΠΕΡΙΦΟΡΕΣ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4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Οι έφηβοι επισκέπτονται δωμάτια συνομιλίας και έχουν συμμετάσχει σε ιδιωτικές συνομιλίες ή συνομιλίες ενηλίκων.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Τα κορίτσια μιλούν πιο πολύ από τα αγόρια στο Διαδίκτυο και είναι περισσότερο επιρρεπή σε αποπλανήσεις.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</a:rPr>
              <a:t>Τα αγόρια αναζητούν πιο πολύ από τα κορίτσια ιστοσελίδες με τζόγο και σεξουαλικό περιεχόμενο. 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algn="ctr" eaLnBrk="1" hangingPunct="1"/>
            <a:r>
              <a:rPr lang="el-GR" sz="3200" b="1" dirty="0" smtClean="0">
                <a:latin typeface="Arial" charset="0"/>
              </a:rPr>
              <a:t>ΤΡΟΠΟΙ ΑΠΟΤΡΟΠΗΣ ΚΙΝΔΥΝΩΝ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484784"/>
            <a:ext cx="843528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charset="0"/>
              </a:rPr>
              <a:t>Εγκατάσταση και συχνή ενημέρωση προγράμματος αναγνώρισης ιών.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charset="0"/>
              </a:rPr>
              <a:t>Χρήση τείχους προστασίας.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charset="0"/>
              </a:rPr>
              <a:t>Χρήση λογισμικού γονικού ελέγχου.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charset="0"/>
              </a:rPr>
              <a:t>Ενημέρωση του λειτουργικού και των λογισμικών προγραμμάτων ενός υπολογιστή με τις πιο πρόσφατες ενημερώσεις ασφαλείας.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latin typeface="Arial" charset="0"/>
              </a:rPr>
              <a:t>Μην ανοίγετε επισυνάψεις ηλεκτρονικών μηνυμάτων που δεν εμπιστεύεστε.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 smtClean="0"/>
              <a:t>Συμβουλές προστασίας στα </a:t>
            </a:r>
            <a:r>
              <a:rPr lang="en-US" sz="3600" b="1" smtClean="0"/>
              <a:t>chat rooms</a:t>
            </a:r>
            <a:r>
              <a:rPr lang="el-GR" sz="3600" b="1" smtClean="0"/>
              <a:t> για χρήστες</a:t>
            </a:r>
            <a:endParaRPr lang="el-GR" sz="360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781300"/>
            <a:ext cx="8229600" cy="4324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Χρήση του μικρού σας ονόματος ή κάποιου ψευδωνύμου.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Να μη γίνεται προσθήκη του ψευδωνύμου σας ή του </a:t>
            </a:r>
            <a:r>
              <a:rPr lang="en-US" dirty="0" smtClean="0"/>
              <a:t>e-mail</a:t>
            </a:r>
            <a:r>
              <a:rPr lang="el-GR" dirty="0" smtClean="0"/>
              <a:t> σας για να μην πέσετε θύματα </a:t>
            </a:r>
            <a:r>
              <a:rPr lang="en-US" dirty="0" smtClean="0"/>
              <a:t>spamming.</a:t>
            </a:r>
            <a:endParaRPr lang="el-GR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Μη δίνετε ποτέ πραγματικά στοιχεία. (διευθύνσεις τηλέφωνα κτλ)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8229600" cy="1066800"/>
          </a:xfrm>
        </p:spPr>
        <p:txBody>
          <a:bodyPr/>
          <a:lstStyle/>
          <a:p>
            <a:pPr algn="ctr" eaLnBrk="1" hangingPunct="1"/>
            <a:r>
              <a:rPr lang="el-GR" sz="3600" b="1" dirty="0" smtClean="0"/>
              <a:t>Συμβουλές προστασίας  για</a:t>
            </a:r>
            <a:r>
              <a:rPr lang="en-US" sz="3600" b="1" dirty="0" smtClean="0"/>
              <a:t> </a:t>
            </a:r>
            <a:r>
              <a:rPr lang="el-GR" sz="3600" b="1" dirty="0" smtClean="0"/>
              <a:t>γονείς</a:t>
            </a:r>
            <a:endParaRPr lang="el-GR" sz="3600" dirty="0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340768"/>
            <a:ext cx="8156575" cy="54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/>
              <a:t>Να δείξετε τρόπους στα παιδιά σας με τους οποίους θα μπορούν να αποφεύγουν το ενοχλητικό υλικό.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/>
              <a:t>Να τοποθετήσετε τον Η/Υ σε κοινόχρηστο χώρο του σπιτιού.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/>
              <a:t>Να χρησιμοποιείτε προγράμματα για ιούς και να ενημερώνετε το λειτουργικό σύστημα του Η/Υ σας.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/>
              <a:t>Να ελέγχετε το οπτικοακουστικό υλικό ( </a:t>
            </a:r>
            <a:r>
              <a:rPr lang="el-GR" dirty="0" err="1" smtClean="0"/>
              <a:t>cds</a:t>
            </a:r>
            <a:r>
              <a:rPr lang="el-GR" dirty="0" smtClean="0"/>
              <a:t> κλπ.) που κατέχουν τα παιδιά σας.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/>
              <a:t>Να χρησιμοποιείτε λογισμικό γονικού ελέγχου.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/>
              <a:t>Ιδιαίτερη προσοχή στην συμπεριφορά των παιδιών σας.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620713"/>
            <a:ext cx="8301038" cy="612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 smtClean="0"/>
              <a:t>Μην απαγορεύετε στα παιδιά σας την πλοήγηση στο διαδίκτυο από τον υπολογιστή σας. Μπορούν να έχουν πρόσβαση σε αυτό από υπολογιστές φίλων, </a:t>
            </a:r>
            <a:r>
              <a:rPr lang="el-GR" sz="2400" dirty="0" err="1" smtClean="0"/>
              <a:t>Ίντερνετ</a:t>
            </a:r>
            <a:r>
              <a:rPr lang="el-GR" sz="2400" dirty="0" smtClean="0"/>
              <a:t> καφέ, ακόμη και από το σχολείο τους.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 smtClean="0"/>
              <a:t>Να συζητήσετε με τα παιδιά σας για τους κινδύνους των </a:t>
            </a:r>
            <a:r>
              <a:rPr lang="el-GR" sz="2400" dirty="0" err="1" smtClean="0"/>
              <a:t>chat</a:t>
            </a:r>
            <a:r>
              <a:rPr lang="el-GR" sz="2400" dirty="0" smtClean="0"/>
              <a:t> </a:t>
            </a:r>
            <a:r>
              <a:rPr lang="el-GR" sz="2400" dirty="0" err="1" smtClean="0"/>
              <a:t>rooms</a:t>
            </a:r>
            <a:r>
              <a:rPr lang="el-GR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 smtClean="0"/>
              <a:t>Να συμβουλέψετε τα παιδιά σας μην δίνουν τα προσωπικά τους στοιχεία, καθώς και λοιπές προσωπικές πληροφορίες σε άγνωστα άτομα.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 smtClean="0"/>
              <a:t>Να αρνούνται συναντήσεις με άτομα που γνώρισαν μέσω διαδικτύου.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 smtClean="0"/>
              <a:t>Να αναπτύξουν κριτική διάθεση σε </a:t>
            </a:r>
            <a:r>
              <a:rPr lang="el-GR" sz="2400" dirty="0" err="1" smtClean="0"/>
              <a:t>ό,τι</a:t>
            </a:r>
            <a:r>
              <a:rPr lang="el-GR" sz="2400" dirty="0" smtClean="0"/>
              <a:t> διαβάζουν στο Διαδίκτυο.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 smtClean="0"/>
              <a:t>Να μη δίνει το παιδί σας σε κανέναν, ακόμα και στον καλύτερό του φίλο, τον </a:t>
            </a:r>
            <a:r>
              <a:rPr lang="el-GR" sz="2400" b="1" dirty="0" smtClean="0"/>
              <a:t>κωδικό πρόσβασής </a:t>
            </a:r>
            <a:r>
              <a:rPr lang="el-GR" sz="2400" dirty="0" smtClean="0"/>
              <a:t>του στο Διαδίκτυο.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 smtClean="0"/>
              <a:t>Να μην </a:t>
            </a:r>
            <a:r>
              <a:rPr lang="el-GR" sz="2400" dirty="0" smtClean="0"/>
              <a:t>απαντούν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 smtClean="0"/>
              <a:t>σε ηλεκτρονικά μηνύματα με ύποπτο περιεχόμενο ή </a:t>
            </a:r>
            <a:r>
              <a:rPr lang="el-GR" sz="2400" smtClean="0"/>
              <a:t>βλέπουν συνομιλίες </a:t>
            </a:r>
            <a:r>
              <a:rPr lang="el-GR" sz="2400" dirty="0" smtClean="0"/>
              <a:t>με συνδέσμους ή αρχεία εικόνων από άγνωστο αποστολέα σε </a:t>
            </a:r>
            <a:r>
              <a:rPr lang="en-US" sz="2400" dirty="0" smtClean="0"/>
              <a:t>messenger - </a:t>
            </a:r>
            <a:r>
              <a:rPr lang="en-US" sz="2400" dirty="0" err="1" smtClean="0"/>
              <a:t>facebook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863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 smtClean="0">
                <a:latin typeface="+mn-lt"/>
              </a:rPr>
              <a:t>ΠΟΙΕΣ ΕΠΟΠΤΙΚΕΣ ΑΡΧΕΣ ΜΠΟΡΟΥΜΕ ΝΑ ΕΜΠΙΣΤΕΥΤΟΥΜΕ</a:t>
            </a:r>
            <a:endParaRPr lang="el-GR" sz="2400" dirty="0">
              <a:latin typeface="+mn-lt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dirty="0" smtClean="0"/>
              <a:t>Οι πιο σημαντικές είναι: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b="1" dirty="0" smtClean="0"/>
              <a:t>Η Ελληνική υπηρεσία Οικονομικής Αστυνομίας και Δίωξης </a:t>
            </a:r>
            <a:r>
              <a:rPr lang="el-GR" sz="2000" b="1" dirty="0" err="1" smtClean="0"/>
              <a:t>Ηλ.Εγκλήματος</a:t>
            </a:r>
            <a:r>
              <a:rPr lang="el-GR" sz="2000" dirty="0" smtClean="0"/>
              <a:t>. Η υπηρεσία αυτή καταπολεμά εγκλήματα που έγιναν μέσω διαδικτύου. Κατά τη διάρκεια προκαταρκτικής έρευνας  καταργούνται   τα απόρρητα δεδομένα (το φορολογικό, τραπεζικό, χρηματιστηριακό ή επιχειρηματικό απόρρητο).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b="1" dirty="0" smtClean="0"/>
              <a:t>Η δράση ενημέρωσης </a:t>
            </a:r>
            <a:r>
              <a:rPr lang="en-US" sz="2000" b="1" dirty="0" smtClean="0"/>
              <a:t>saferinternet.gr</a:t>
            </a:r>
            <a:r>
              <a:rPr lang="en-US" sz="2000" dirty="0" smtClean="0"/>
              <a:t> </a:t>
            </a:r>
            <a:r>
              <a:rPr lang="el-GR" sz="2000" dirty="0" smtClean="0"/>
              <a:t>,που αφορά την προστασία των ανήλικων χρηστών και την ενημέρωση γονέων και εκπαιδευτικών για την σωστή και ασφαλή χρήση του διαδικτύου. Το </a:t>
            </a:r>
            <a:r>
              <a:rPr lang="el-GR" sz="2000" dirty="0" err="1" smtClean="0"/>
              <a:t>Saferinternet.gr</a:t>
            </a:r>
            <a:r>
              <a:rPr lang="el-GR" sz="2000" dirty="0" smtClean="0"/>
              <a:t> αποτελεί μια από τις τρεις δράσεις του Ελληνικού Κέντρου Ασφαλούς Διαδικτύου, δίπλα στην Γραμμή Καταγγελιών </a:t>
            </a:r>
            <a:r>
              <a:rPr lang="el-GR" sz="2000" dirty="0" err="1" smtClean="0"/>
              <a:t>Safeline</a:t>
            </a:r>
            <a:r>
              <a:rPr lang="el-GR" sz="2000" dirty="0" smtClean="0"/>
              <a:t> και τη Γραμμή Βοηθείας ΥΠΟΣΤΗΡΙΖΩ. Δραστηριοποιείται σε 30 χώρες.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dirty="0" smtClean="0"/>
              <a:t> </a:t>
            </a:r>
            <a:r>
              <a:rPr lang="el-GR" sz="2000" b="1" dirty="0" smtClean="0"/>
              <a:t>Η Αρχή Διασφάλισης του Απορρήτου των Επικοινωνιών</a:t>
            </a:r>
            <a:r>
              <a:rPr lang="el-GR" sz="2000" dirty="0" smtClean="0"/>
              <a:t> που ιδρύθηκε με σκοπό την προστασία του απορρήτου των επιστολών και της επικοινωνίας καθώς και την ασφάλεια των δικτύων και πληροφοριών. Συνεργάζεται και με τις Ρυθμιστικές Αρχές άλλων κρατών.</a:t>
            </a:r>
          </a:p>
          <a:p>
            <a:pPr eaLnBrk="1" hangingPunct="1"/>
            <a:endParaRPr lang="el-GR" sz="2000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 smtClean="0"/>
              <a:t>Σχολικό έτος 2012-2013</a:t>
            </a:r>
            <a:endParaRPr lang="en-US" dirty="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DB50A-7C00-418B-999C-116A3B490E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762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atin typeface="+mn-lt"/>
              </a:rPr>
              <a:t>SafeLine</a:t>
            </a:r>
            <a:endParaRPr lang="el-GR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18487" cy="52324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400" dirty="0" smtClean="0"/>
              <a:t>Η </a:t>
            </a:r>
            <a:r>
              <a:rPr lang="el-GR" sz="2400" dirty="0" err="1" smtClean="0"/>
              <a:t>SafeLine</a:t>
            </a:r>
            <a:r>
              <a:rPr lang="el-GR" sz="2400" dirty="0" smtClean="0"/>
              <a:t> δέχεται καταγγελίες για περιεχόμενο που εντοπίζετε στο Διαδίκτυο και περιέχει</a:t>
            </a:r>
            <a:r>
              <a:rPr lang="en-US" sz="2400" dirty="0" smtClean="0"/>
              <a:t>: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200" dirty="0" smtClean="0"/>
              <a:t>εικόνες κακοποίησης παιδιών σε οποιοδήποτε σημείο του κόσμου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200" dirty="0" smtClean="0"/>
              <a:t>ρατσιστικό και ξενοφοβικό υλικό που παραβαίνει την ελληνική νομοθεσία 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200" dirty="0" smtClean="0"/>
              <a:t>οτιδήποτε άλλο θεωρείτε ότι είναι παράνομο.</a:t>
            </a:r>
            <a:endParaRPr lang="en-US" sz="22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2400" dirty="0" smtClean="0"/>
              <a:t>Πρωταρχικό μέλημα της </a:t>
            </a:r>
            <a:r>
              <a:rPr lang="el-GR" sz="2400" dirty="0" err="1" smtClean="0"/>
              <a:t>SafeLine</a:t>
            </a:r>
            <a:r>
              <a:rPr lang="el-GR" sz="2400" dirty="0" smtClean="0"/>
              <a:t> είναι η εξάλειψη </a:t>
            </a:r>
            <a:endParaRPr lang="en-US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2400" dirty="0" smtClean="0"/>
              <a:t>από το Ι</a:t>
            </a:r>
            <a:r>
              <a:rPr lang="en-US" sz="2400" dirty="0" err="1" smtClean="0"/>
              <a:t>nternet</a:t>
            </a:r>
            <a:r>
              <a:rPr lang="el-GR" sz="2400" dirty="0" smtClean="0"/>
              <a:t> </a:t>
            </a:r>
            <a:r>
              <a:rPr lang="el-GR" sz="2400" dirty="0" err="1" smtClean="0"/>
              <a:t>περιεχομένουνου</a:t>
            </a:r>
            <a:r>
              <a:rPr lang="el-GR" sz="2400" dirty="0" smtClean="0"/>
              <a:t> παιδικής πορνογραφίας.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sz="2400" u="sng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2400" u="sng" dirty="0" smtClean="0"/>
              <a:t>ΠΑΓΚΟΣΜΙΑ ΗΜΕΡΑ ΑΣΦΑΛΟΥΣ ΔΙΑΔΙΚΤΥΟΥ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400" dirty="0" smtClean="0"/>
              <a:t>Ως παγκόσμια ημέρα ασφαλούς διαδίκτυο έχει καθιερωθεί η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400" dirty="0" smtClean="0"/>
              <a:t>    5 Φεβρουαρίου. Όπως μας αναφέρει το </a:t>
            </a:r>
            <a:r>
              <a:rPr lang="en-US" sz="2400" dirty="0" smtClean="0"/>
              <a:t>SAFELINE</a:t>
            </a:r>
            <a:r>
              <a:rPr lang="el-GR" sz="2400" dirty="0" smtClean="0"/>
              <a:t>, το θέμα της καμπάνιας  θα είναι «Δικαιώματα και Υποχρεώσεις στο Διαδίκτυο», χρήστες, σχολεία ,μη κυβερνητικές οργανώσεις θα μπορούν να λάβουν μέρος.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sz="2400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sz="2400" dirty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2</a:t>
            </a:r>
            <a:r>
              <a:rPr lang="el-GR" sz="1400" baseline="30000" smtClean="0"/>
              <a:t>ο</a:t>
            </a:r>
            <a:r>
              <a:rPr lang="el-GR" sz="1400" smtClean="0"/>
              <a:t> ΓΕΛ ΙΛΙΟΥ</a:t>
            </a:r>
            <a:endParaRPr lang="en-US" sz="140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A2D4D-F6B9-42FE-9B98-A6D254D396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49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ΠΡΟΓΡΑΜΜΑΤΑ ΓΟΝΙΚΟΥ ΕΛΕΓΧΟΥ</a:t>
            </a:r>
            <a:endParaRPr lang="el-GR" dirty="0"/>
          </a:p>
        </p:txBody>
      </p:sp>
      <p:sp>
        <p:nvSpPr>
          <p:cNvPr id="4505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Μερικές εφαρμογές είναι:</a:t>
            </a:r>
            <a:br>
              <a:rPr lang="el-GR" dirty="0" smtClean="0"/>
            </a:br>
            <a:r>
              <a:rPr lang="en-US" sz="2400" b="1" dirty="0" smtClean="0"/>
              <a:t>Work</a:t>
            </a:r>
            <a:r>
              <a:rPr lang="el-GR" dirty="0" smtClean="0"/>
              <a:t> </a:t>
            </a:r>
            <a:r>
              <a:rPr lang="en-US" sz="2400" b="1" dirty="0" smtClean="0"/>
              <a:t>rave</a:t>
            </a:r>
            <a:r>
              <a:rPr lang="el-GR" dirty="0" smtClean="0"/>
              <a:t>: λειτουργεί υπολογίζοντας τον χρόνο που δουλεύετε στον υπολογιστή. Μόλις ξεπεράσετε τον χρόνο που θεωρείται ιδανικός εμφανίζει ένα διακριτικό μήνυμα που ζητάει να κάνετε ένα μικρό διάλλειμα.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Kid Key Lock</a:t>
            </a:r>
            <a:r>
              <a:rPr lang="el-GR" dirty="0" smtClean="0"/>
              <a:t>: είναι ένα απλό πρόγραμμα για το κλείδωμα συγκεκριμένων πλήκτρων του πληκτρολογίου και λειτουργιών του ποντικιού</a:t>
            </a:r>
          </a:p>
        </p:txBody>
      </p:sp>
      <p:sp>
        <p:nvSpPr>
          <p:cNvPr id="46084" name="Θέση υποσέλιδου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Σχολικό έτος 2012-2013</a:t>
            </a:r>
            <a:endParaRPr lang="en-US" smtClean="0"/>
          </a:p>
        </p:txBody>
      </p:sp>
      <p:sp>
        <p:nvSpPr>
          <p:cNvPr id="46085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B741A-C9F9-4B0F-8F46-EFAEFCC6A1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Τίτλος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864096"/>
          </a:xfrm>
        </p:spPr>
        <p:txBody>
          <a:bodyPr/>
          <a:lstStyle/>
          <a:p>
            <a:pPr eaLnBrk="1" hangingPunct="1"/>
            <a:r>
              <a:rPr lang="el-GR" dirty="0" smtClean="0"/>
              <a:t>ΠΡΟΓΡΑΜΜΑΤΑ ΓΟΝΙΚΟΥ ΕΛΕΓΧΟΥ</a:t>
            </a:r>
          </a:p>
        </p:txBody>
      </p:sp>
      <p:sp>
        <p:nvSpPr>
          <p:cNvPr id="4608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Μια άλλη μέθοδος γονικού ελέγχου είναι μέσω των συσκευών σύνδεσης στο Internet (routers).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Στην Ελλάδα τα  </a:t>
            </a:r>
            <a:r>
              <a:rPr lang="el-GR" dirty="0" err="1" smtClean="0"/>
              <a:t>Thomson</a:t>
            </a:r>
            <a:r>
              <a:rPr lang="el-GR" dirty="0" smtClean="0"/>
              <a:t>, τα  </a:t>
            </a:r>
            <a:r>
              <a:rPr lang="el-GR" dirty="0" err="1" smtClean="0"/>
              <a:t>Pirelli</a:t>
            </a:r>
            <a:r>
              <a:rPr lang="el-GR" dirty="0" smtClean="0"/>
              <a:t> και κάποια </a:t>
            </a:r>
            <a:r>
              <a:rPr lang="el-GR" dirty="0" err="1" smtClean="0"/>
              <a:t>Sagem</a:t>
            </a:r>
            <a:r>
              <a:rPr lang="el-GR" dirty="0" smtClean="0"/>
              <a:t> routers υποστηρίζουν γονικό έλεγχο.</a:t>
            </a:r>
            <a:br>
              <a:rPr lang="el-GR" dirty="0" smtClean="0"/>
            </a:br>
            <a:r>
              <a:rPr lang="el-GR" dirty="0" smtClean="0"/>
              <a:t>Ωστόσο εκτός από τον υπολογιστή, διάφορες </a:t>
            </a:r>
            <a:r>
              <a:rPr lang="el-GR" dirty="0" err="1" smtClean="0"/>
              <a:t>παιχνιδομηχανές</a:t>
            </a:r>
            <a:r>
              <a:rPr lang="el-GR" dirty="0" smtClean="0"/>
              <a:t> όπως το </a:t>
            </a:r>
            <a:r>
              <a:rPr lang="el-GR" dirty="0" err="1" smtClean="0"/>
              <a:t>PlayStasion</a:t>
            </a:r>
            <a:r>
              <a:rPr lang="el-GR" dirty="0" smtClean="0"/>
              <a:t> 3, το X-</a:t>
            </a:r>
            <a:r>
              <a:rPr lang="el-GR" dirty="0" err="1" smtClean="0"/>
              <a:t>box,το</a:t>
            </a:r>
            <a:r>
              <a:rPr lang="el-GR" dirty="0" smtClean="0"/>
              <a:t> </a:t>
            </a:r>
            <a:r>
              <a:rPr lang="el-GR" dirty="0" err="1" smtClean="0"/>
              <a:t>Wii</a:t>
            </a:r>
            <a:r>
              <a:rPr lang="el-GR" dirty="0" smtClean="0"/>
              <a:t> και το </a:t>
            </a:r>
            <a:r>
              <a:rPr lang="el-GR" dirty="0" err="1" smtClean="0"/>
              <a:t>Nintedo</a:t>
            </a:r>
            <a:r>
              <a:rPr lang="el-GR" dirty="0" smtClean="0"/>
              <a:t> 3ds υποστηρίζουν λειτουργίες γονικού ελέγχου ώστε να περιοριστεί η χρήση τους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Χρήση του </a:t>
            </a:r>
            <a:r>
              <a:rPr lang="en-US" dirty="0" smtClean="0"/>
              <a:t>content advisor </a:t>
            </a:r>
            <a:r>
              <a:rPr lang="el-GR" dirty="0" smtClean="0"/>
              <a:t>στη διεύθυνση</a:t>
            </a:r>
          </a:p>
          <a:p>
            <a:pPr eaLnBrk="1" hangingPunct="1">
              <a:buNone/>
            </a:pPr>
            <a:r>
              <a:rPr lang="en-US" dirty="0" smtClean="0">
                <a:hlinkClick r:id="rId2"/>
              </a:rPr>
              <a:t>http://www.otenet.gr/hd/abuse/abuse_child2.htm</a:t>
            </a:r>
            <a:r>
              <a:rPr lang="el-GR" dirty="0" smtClean="0"/>
              <a:t> </a:t>
            </a:r>
            <a:endParaRPr lang="en-US" dirty="0" smtClean="0"/>
          </a:p>
        </p:txBody>
      </p:sp>
      <p:sp>
        <p:nvSpPr>
          <p:cNvPr id="47108" name="Θέση υποσέλιδου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Σχολικό έτος 2012-2013</a:t>
            </a:r>
            <a:endParaRPr lang="en-US" smtClean="0"/>
          </a:p>
        </p:txBody>
      </p:sp>
      <p:sp>
        <p:nvSpPr>
          <p:cNvPr id="47109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C391D-7FDC-437C-8CBF-A9236A7D75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3600"/>
          </a:xfrm>
        </p:spPr>
        <p:txBody>
          <a:bodyPr/>
          <a:lstStyle/>
          <a:p>
            <a:pPr algn="ctr" eaLnBrk="1" hangingPunct="1"/>
            <a:r>
              <a:rPr lang="el-GR" dirty="0" smtClean="0"/>
              <a:t>ΣΥΜΠΕΡΑΣΜΑΤΑ</a:t>
            </a:r>
            <a:endParaRPr lang="en-US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484312"/>
            <a:ext cx="8229600" cy="51130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l-GR" sz="2000" dirty="0" smtClean="0">
                <a:latin typeface="Times New Roman"/>
                <a:cs typeface="Times New Roman"/>
              </a:rPr>
              <a:t>Με το διαδίκτυο έχουμε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Μείωση του κόστους επικοινωνίας (μέσω e-</a:t>
            </a:r>
            <a:r>
              <a:rPr lang="el-GR"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mail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l-GR"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chat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l-GR"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rooms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κτλ)  δηλαδή μπορούμε να μιλάμε με μικρό κόστος με τους φίλους μας ανά τον κόσμο.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Άμεση πρόσβαση στο σύνολο της πληροφορίας.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Αύξηση του τομέα του εμπορίου και δημιουργία νέων τύπων καταστημάτων.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Νέες μορφές εκπαίδευσης σε όλες τις βαθμίδες (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Distance learning, 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λογισμικά εκπαίδευσης στα εργαστήρια –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Geogebra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κτλ)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Μεγάλη προσοχή πρέπει να υπάρχει όσο αφορά την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lang="el-GR" sz="2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Ορθολογική διαχείριση της πληροφορίας. Επειδή δεν ελέγχετε η πληροφορία,  μπορεί να μην είναι έγκυρη – σύννομη.</a:t>
            </a:r>
            <a:endParaRPr lang="en-US" sz="2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Εγκατάσταση λογισμικού προστασίας ενήλικων χρηστών.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Εγκατάσταση λογισμικού προστασίας ανήλικων χρηστών.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Διαχείριση των επαφών με χρήστες άγνωστης προέλευσης.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B5FFB-96E2-4DCF-9E0D-C0B55037C1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  <p:sp>
        <p:nvSpPr>
          <p:cNvPr id="58373" name="4 - Θέση υποσέλιδου"/>
          <p:cNvSpPr txBox="1">
            <a:spLocks/>
          </p:cNvSpPr>
          <p:nvPr/>
        </p:nvSpPr>
        <p:spPr bwMode="auto">
          <a:xfrm>
            <a:off x="971550" y="6400800"/>
            <a:ext cx="744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59398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2</a:t>
            </a:r>
            <a:r>
              <a:rPr lang="el-GR" sz="1400" baseline="30000" smtClean="0"/>
              <a:t>ο</a:t>
            </a:r>
            <a:r>
              <a:rPr lang="el-GR" sz="1400" smtClean="0"/>
              <a:t> ΓΕΛ ΙΛΙΟΥ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l-GR" dirty="0" smtClean="0"/>
              <a:t>ΒΑΣΙΚΗ ΜΟΡΦΗ ΔΙΕΥΘΥΝΣΕΩΝ </a:t>
            </a:r>
            <a:r>
              <a:rPr lang="en-US" dirty="0" smtClean="0"/>
              <a:t>Ipv4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620192" y="1772816"/>
            <a:ext cx="8523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Μορφή αναγνωριστικού </a:t>
            </a:r>
            <a:r>
              <a:rPr lang="en-US" dirty="0" err="1" smtClean="0"/>
              <a:t>xxx.yyy.zzz.kkk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πχ 194.63.181.102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https://apps.db.ripe.net/search/query.html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Δυο βασικά είδη διευθύνσεων.</a:t>
            </a:r>
          </a:p>
          <a:p>
            <a:pPr lvl="2"/>
            <a:r>
              <a:rPr lang="el-GR" dirty="0" smtClean="0"/>
              <a:t>Στατικές. Υπουργεία – Οργανισμοί (Συνεχής σύνδεση)</a:t>
            </a:r>
          </a:p>
          <a:p>
            <a:pPr lvl="2"/>
            <a:r>
              <a:rPr lang="el-GR" dirty="0" smtClean="0"/>
              <a:t>Δυναμικές. Εκχώρηση Ι</a:t>
            </a:r>
            <a:r>
              <a:rPr lang="en-US" dirty="0" smtClean="0"/>
              <a:t>P </a:t>
            </a:r>
            <a:r>
              <a:rPr lang="el-GR" dirty="0" smtClean="0"/>
              <a:t> από δεξαμενή </a:t>
            </a:r>
            <a:endParaRPr lang="en-US" dirty="0" smtClean="0"/>
          </a:p>
          <a:p>
            <a:r>
              <a:rPr lang="el-GR" dirty="0" smtClean="0"/>
              <a:t>Σε κάθε υποσύστημα αντιστοιχούμε διευθύνσεις </a:t>
            </a:r>
            <a:r>
              <a:rPr lang="en-US" dirty="0" smtClean="0"/>
              <a:t>IP </a:t>
            </a:r>
            <a:r>
              <a:rPr lang="el-GR" dirty="0" smtClean="0"/>
              <a:t>με μοναδικές ονομασίες δικτύων μέσω του μηχανισμού </a:t>
            </a:r>
            <a:r>
              <a:rPr lang="en-US" dirty="0" smtClean="0"/>
              <a:t>DNS (DOMAIN NAME SYSTEM)</a:t>
            </a:r>
            <a:r>
              <a:rPr lang="el-GR" dirty="0" smtClean="0"/>
              <a:t>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l-GR" dirty="0" smtClean="0"/>
              <a:t>πχ </a:t>
            </a:r>
            <a:r>
              <a:rPr lang="en-US" dirty="0" smtClean="0">
                <a:hlinkClick r:id="rId3"/>
              </a:rPr>
              <a:t>www.aueb.gr</a:t>
            </a:r>
            <a:r>
              <a:rPr lang="en-US" dirty="0" smtClean="0"/>
              <a:t>  = </a:t>
            </a:r>
            <a:r>
              <a:rPr lang="el-GR" dirty="0" smtClean="0"/>
              <a:t>194.63.181.102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http://www.hcidata.info/host2ip.cgi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19138"/>
          </a:xfrm>
        </p:spPr>
        <p:txBody>
          <a:bodyPr/>
          <a:lstStyle/>
          <a:p>
            <a:pPr algn="ctr" eaLnBrk="1" hangingPunct="1"/>
            <a:r>
              <a:rPr lang="el-GR" dirty="0" smtClean="0"/>
              <a:t>ΠΡΟΤΑΣΕΙΣ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l-GR" dirty="0" smtClean="0"/>
              <a:t>Επειδή δεν υπάρχει επαρκή πληροφόρηση</a:t>
            </a:r>
            <a:r>
              <a:rPr lang="en-US" dirty="0" smtClean="0"/>
              <a:t>:</a:t>
            </a: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dirty="0" smtClean="0"/>
              <a:t>Θα έπρεπε να γίνεται ενημέρωση στο σχολείο για να γνωρίζουν οι μαθητές τους κινδύνους, τους τρόπους προφύλαξης, την ορθολογική χρήση, την νομοθεσία  και  τις Εποπτικές Αρχές  του διαδικτύου.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dirty="0" smtClean="0"/>
              <a:t>Επίσης κρίνεται απαραίτητο να ενημερωθούν οι γονείς για τους κινδύνους του διαδικτύου, για </a:t>
            </a:r>
            <a:r>
              <a:rPr lang="el-GR" b="1" dirty="0" smtClean="0"/>
              <a:t>τους τρόπους προφύλαξης</a:t>
            </a:r>
            <a:r>
              <a:rPr lang="el-GR" dirty="0" smtClean="0"/>
              <a:t> αλλά και για την αναγκαιότητα χρήσης  του λογισμικού γονικού ελέγχου (</a:t>
            </a:r>
            <a:r>
              <a:rPr lang="en-US" dirty="0" smtClean="0"/>
              <a:t>Parental control</a:t>
            </a:r>
            <a:r>
              <a:rPr lang="el-GR" dirty="0" smtClean="0"/>
              <a:t>).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dirty="0" smtClean="0"/>
              <a:t> Πρέπει να ενημερωθούν οι γονείς για τα </a:t>
            </a:r>
            <a:r>
              <a:rPr lang="el-GR" b="1" dirty="0" smtClean="0"/>
              <a:t>συμπτώματα και τους τρόπους παράκαμψης </a:t>
            </a:r>
            <a:r>
              <a:rPr lang="el-GR" dirty="0" smtClean="0"/>
              <a:t>των προγραμμάτων προφύλαξης και τους φορείς που μπορούν να απευθυνθούν σε τέτοιες περιπτώσεις.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dirty="0" smtClean="0"/>
              <a:t>Περιορίζουν την πρόσβαση των παιδιών σε πολύ μικρές ηλικίες, αλλά και το χρόνο παραμονής των μεγαλύτερων ώστε να μην οδηγηθούν σε περιπτώσεις εξάρτησης 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dirty="0"/>
          </a:p>
        </p:txBody>
      </p:sp>
      <p:sp>
        <p:nvSpPr>
          <p:cNvPr id="60420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/>
              <a:t>Σχολικό έτος 2012-2013</a:t>
            </a:r>
            <a:endParaRPr lang="en-US" smtClean="0"/>
          </a:p>
        </p:txBody>
      </p:sp>
      <p:sp>
        <p:nvSpPr>
          <p:cNvPr id="60421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49813F-3A6C-47E7-9A9B-246CC89803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ΠΡΟΒΟΛΗ </a:t>
            </a:r>
            <a:r>
              <a:rPr lang="en-US" dirty="0" smtClean="0"/>
              <a:t>VIDEO</a:t>
            </a:r>
            <a:endParaRPr lang="el-GR" dirty="0" smtClean="0"/>
          </a:p>
        </p:txBody>
      </p:sp>
      <p:sp>
        <p:nvSpPr>
          <p:cNvPr id="20480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algn="ctr"/>
            <a:r>
              <a:rPr lang="el-GR" dirty="0" smtClean="0">
                <a:hlinkClick r:id="rId2"/>
              </a:rPr>
              <a:t>ΕΝΔΙΑΦΕΡΟΝ </a:t>
            </a:r>
            <a:r>
              <a:rPr lang="en-US" dirty="0" smtClean="0">
                <a:hlinkClick r:id="rId2"/>
              </a:rPr>
              <a:t>VIDEO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l-GR" dirty="0" smtClean="0">
                <a:hlinkClick r:id="rId3" action="ppaction://hlinkfile"/>
              </a:rPr>
              <a:t>ΕΝΑΛΛΑΚΤΙΚΑ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800" b="1" dirty="0" smtClean="0"/>
          </a:p>
          <a:p>
            <a:pPr algn="ctr">
              <a:buNone/>
            </a:pPr>
            <a:r>
              <a:rPr lang="el-GR" sz="4800" b="1" dirty="0" smtClean="0"/>
              <a:t>ΤΕΛΟΣ ΠΑΡΟΥΣΙΑΣΗΣ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488A0-E12D-48F0-AD81-AB18320B6C7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l-GR" sz="3200" b="1" dirty="0" smtClean="0">
                <a:latin typeface="Arial" charset="0"/>
              </a:rPr>
              <a:t>ΕΡΩΤΗΜΑΤΑ ΓΙΑ ΔΙΑΛΟΓΟ </a:t>
            </a:r>
            <a:br>
              <a:rPr lang="el-GR" sz="3200" b="1" dirty="0" smtClean="0">
                <a:latin typeface="Arial" charset="0"/>
              </a:rPr>
            </a:br>
            <a:endParaRPr lang="el-GR" sz="3200" b="1" dirty="0" smtClean="0">
              <a:latin typeface="Arial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l-GR" sz="1600" b="1" dirty="0" smtClean="0">
                <a:latin typeface="Arial" charset="0"/>
              </a:rPr>
              <a:t>Πρέπει να «παρακολουθούμε» και αν ναι μέχρι ποια ηλικία τα παιδιά μας?</a:t>
            </a:r>
          </a:p>
          <a:p>
            <a:pPr eaLnBrk="1" hangingPunct="1"/>
            <a:r>
              <a:rPr lang="el-GR" sz="1600" b="1" dirty="0" smtClean="0">
                <a:latin typeface="Arial" charset="0"/>
              </a:rPr>
              <a:t>Πρέπει να τα αφήνουμε να χρησιμοποιούν </a:t>
            </a:r>
            <a:r>
              <a:rPr lang="en-US" sz="1600" b="1" dirty="0" smtClean="0">
                <a:latin typeface="Arial" charset="0"/>
              </a:rPr>
              <a:t>smart phones?</a:t>
            </a:r>
          </a:p>
          <a:p>
            <a:pPr eaLnBrk="1" hangingPunct="1"/>
            <a:r>
              <a:rPr lang="el-GR" sz="1600" b="1" dirty="0" smtClean="0">
                <a:latin typeface="Arial" charset="0"/>
              </a:rPr>
              <a:t>Ποια στάση έχουμε αναφορικά με τη γνωριμία από το δίκτυο?</a:t>
            </a:r>
          </a:p>
          <a:p>
            <a:pPr eaLnBrk="1" hangingPunct="1"/>
            <a:r>
              <a:rPr lang="el-GR" sz="1600" b="1" dirty="0" smtClean="0">
                <a:latin typeface="Arial" charset="0"/>
              </a:rPr>
              <a:t>Τι κάνει το </a:t>
            </a:r>
            <a:r>
              <a:rPr lang="en-US" sz="1600" b="1" dirty="0" smtClean="0">
                <a:latin typeface="Arial" charset="0"/>
              </a:rPr>
              <a:t>Phishing?</a:t>
            </a:r>
          </a:p>
          <a:p>
            <a:pPr eaLnBrk="1" hangingPunct="1"/>
            <a:r>
              <a:rPr lang="el-GR" sz="1600" b="1" dirty="0" smtClean="0">
                <a:latin typeface="Arial" charset="0"/>
              </a:rPr>
              <a:t>Τι ισχύει για το </a:t>
            </a:r>
            <a:r>
              <a:rPr lang="en-US" sz="1600" b="1" dirty="0" smtClean="0">
                <a:latin typeface="Arial" charset="0"/>
              </a:rPr>
              <a:t>blogs</a:t>
            </a:r>
            <a:r>
              <a:rPr lang="el-GR" sz="1600" b="1" dirty="0" smtClean="0">
                <a:latin typeface="Arial" charset="0"/>
              </a:rPr>
              <a:t>?</a:t>
            </a:r>
          </a:p>
          <a:p>
            <a:pPr eaLnBrk="1" hangingPunct="1"/>
            <a:r>
              <a:rPr lang="el-GR" sz="1600" b="1" dirty="0" smtClean="0">
                <a:latin typeface="Arial" charset="0"/>
              </a:rPr>
              <a:t>Γνωρίζουμε τη νομοθεσία για το διαδίκτυο?</a:t>
            </a:r>
          </a:p>
          <a:p>
            <a:pPr eaLnBrk="1" hangingPunct="1"/>
            <a:endParaRPr lang="en-US" sz="1600" b="1" dirty="0" smtClean="0">
              <a:latin typeface="Arial" charset="0"/>
            </a:endParaRPr>
          </a:p>
          <a:p>
            <a:pPr eaLnBrk="1" hangingPunct="1"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ΔΙΑΦΟΡΕΤΙΚΕΣ ΕΝΝΟΙΕΣ ΕΙΝΑΙ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Σχολικό έτος 2012-2013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CAB9-2614-4F83-8FFF-D0147D874B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2249488"/>
            <a:ext cx="84830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827584" y="170080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l-GR" sz="2800" dirty="0" smtClean="0">
                <a:latin typeface="Georgia" pitchFamily="18" charset="0"/>
              </a:rPr>
              <a:t>Η διεύθυνση </a:t>
            </a:r>
            <a:r>
              <a:rPr lang="en-US" sz="2800" dirty="0" smtClean="0">
                <a:latin typeface="Georgia" pitchFamily="18" charset="0"/>
              </a:rPr>
              <a:t>IP.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l-GR" sz="2800" dirty="0" smtClean="0">
                <a:latin typeface="Georgia" pitchFamily="18" charset="0"/>
              </a:rPr>
              <a:t>Το </a:t>
            </a:r>
            <a:r>
              <a:rPr lang="en-US" sz="2800" dirty="0" smtClean="0">
                <a:latin typeface="Georgia" pitchFamily="18" charset="0"/>
              </a:rPr>
              <a:t>domain name. (facebook.com = </a:t>
            </a:r>
            <a:r>
              <a:rPr lang="el-GR" sz="2800" dirty="0" smtClean="0"/>
              <a:t>69.171.242.27 </a:t>
            </a:r>
            <a:r>
              <a:rPr lang="el-GR" sz="2800" dirty="0" smtClean="0">
                <a:latin typeface="Georgia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l-GR" sz="2800" dirty="0" smtClean="0">
                <a:latin typeface="Georgia" pitchFamily="18" charset="0"/>
              </a:rPr>
              <a:t>Το πρωτόκολλο επικοινωνίας (</a:t>
            </a:r>
            <a:r>
              <a:rPr lang="en-US" sz="2800" dirty="0" smtClean="0">
                <a:latin typeface="Georgia" pitchFamily="18" charset="0"/>
              </a:rPr>
              <a:t>http, https, ftp)</a:t>
            </a:r>
            <a:endParaRPr lang="el-GR" sz="2800" dirty="0" smtClean="0">
              <a:latin typeface="Georg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800" dirty="0" smtClean="0">
                <a:latin typeface="Georgia" pitchFamily="18" charset="0"/>
              </a:rPr>
              <a:t>Χρήσιμα </a:t>
            </a:r>
            <a:r>
              <a:rPr lang="en-US" sz="2800" dirty="0" smtClean="0">
                <a:latin typeface="Georgia" pitchFamily="18" charset="0"/>
              </a:rPr>
              <a:t>links </a:t>
            </a:r>
            <a:r>
              <a:rPr lang="el-GR" sz="2800" dirty="0" smtClean="0">
                <a:latin typeface="Georgia" pitchFamily="18" charset="0"/>
              </a:rPr>
              <a:t>διευθύνσεων στο διαδίκτυο</a:t>
            </a:r>
            <a:endParaRPr lang="en-US" sz="2800" dirty="0" smtClean="0">
              <a:latin typeface="Georgia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latin typeface="Georgia" pitchFamily="18" charset="0"/>
                <a:hlinkClick r:id="rId2"/>
              </a:rPr>
              <a:t>http://www.ripe.net/</a:t>
            </a:r>
            <a:endParaRPr lang="en-US" sz="2800" dirty="0" smtClean="0">
              <a:latin typeface="Georgia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hlinkClick r:id="rId3"/>
              </a:rPr>
              <a:t>http://www.hcidata.info/host2ip.cgi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</a:p>
          <a:p>
            <a:pPr lvl="2"/>
            <a:endParaRPr lang="el-GR" sz="2800" dirty="0" smtClean="0">
              <a:latin typeface="Georgia" pitchFamily="18" charset="0"/>
            </a:endParaRPr>
          </a:p>
          <a:p>
            <a:pPr lvl="2"/>
            <a:r>
              <a:rPr lang="el-GR" sz="2800" dirty="0" smtClean="0">
                <a:latin typeface="Georgia" pitchFamily="18" charset="0"/>
              </a:rPr>
              <a:t>Παράδειγμα. </a:t>
            </a:r>
            <a:r>
              <a:rPr lang="en-US" sz="2800" dirty="0" smtClean="0">
                <a:latin typeface="Georgia" pitchFamily="18" charset="0"/>
              </a:rPr>
              <a:t>MIRC</a:t>
            </a:r>
            <a:endParaRPr lang="el-GR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rgbClr val="000099"/>
                </a:solidFill>
                <a:latin typeface="Trebuchet MS" pitchFamily="34" charset="0"/>
                <a:cs typeface="Times New Roman" pitchFamily="18" charset="0"/>
              </a:rPr>
              <a:t>ΓΕΝΙΚΕΣ ΜΟΡΦΕΣ ΠΡΟΒΛΗΜΑΤΩΝ</a:t>
            </a:r>
            <a:endParaRPr lang="el-GR" sz="4000" dirty="0" smtClean="0">
              <a:solidFill>
                <a:srgbClr val="000099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/>
              <a:t>Έκθεση σε ακατάλληλο υλικό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Αναξιόπιστες πληροφορίες – διασπορά μίσους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Εμπόριο – οικονομικοί κίνδυνοι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Φυσικός κίνδυνος – μεταμφίεση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Παρενόχληση – εκφοβισμός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err="1" smtClean="0"/>
              <a:t>Ιδιωτικότητα</a:t>
            </a:r>
            <a:r>
              <a:rPr lang="el-GR" dirty="0" smtClean="0"/>
              <a:t> – ασφάλεια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Copyright – </a:t>
            </a:r>
            <a:r>
              <a:rPr lang="el-GR" dirty="0" smtClean="0"/>
              <a:t>πνευματικά δικαιώματα</a:t>
            </a:r>
          </a:p>
          <a:p>
            <a:pPr eaLnBrk="1" hangingPunct="1">
              <a:lnSpc>
                <a:spcPct val="90000"/>
              </a:lnSpc>
            </a:pPr>
            <a:endParaRPr lang="el-GR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758</TotalTime>
  <Words>3740</Words>
  <Application>Microsoft Office PowerPoint</Application>
  <PresentationFormat>On-screen Show (4:3)</PresentationFormat>
  <Paragraphs>469</Paragraphs>
  <Slides>73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Default Theme</vt:lpstr>
      <vt:lpstr>ΚΙΝΔΥΝΟΙ ΑΠΟ ΤΗ ΧΡΗΣΗ ΤΟΥ ΔΙΑΔΙΚΤΥΟΥ</vt:lpstr>
      <vt:lpstr>ΑΞΟΝΕΣ ΠΑΡΟΥΣΙΑΣΗΣ </vt:lpstr>
      <vt:lpstr>Τι είναι το Διαδίκτυο</vt:lpstr>
      <vt:lpstr>Δυο βασικά χαρακτηριστικά του Διαδικτύου</vt:lpstr>
      <vt:lpstr>ΣΥΝΔΕΣΗ ΣΤΟ ΔΙΑΔΙΚΤΥΟ</vt:lpstr>
      <vt:lpstr>ΜΗΧΑΝΕΣ ΣΤΟ ΔΙΑΔΙΚΤΥΟ</vt:lpstr>
      <vt:lpstr>ΒΑΣΙΚΗ ΜΟΡΦΗ ΔΙΕΥΘΥΝΣΕΩΝ Ipv4</vt:lpstr>
      <vt:lpstr>ΔΙΑΦΟΡΕΤΙΚΕΣ ΕΝΝΟΙΕΣ ΕΙΝΑΙ:</vt:lpstr>
      <vt:lpstr>ΓΕΝΙΚΕΣ ΜΟΡΦΕΣ ΠΡΟΒΛΗΜΑΤΩΝ</vt:lpstr>
      <vt:lpstr>Έκθεση σε ακατάλληλο υλικό </vt:lpstr>
      <vt:lpstr>Αναξιόπιστες πληροφορίες</vt:lpstr>
      <vt:lpstr>Εμπόριο – οικονομικοί κίνδυνοι</vt:lpstr>
      <vt:lpstr>Φυσικός κίνδυνος – μεταμφίεση</vt:lpstr>
      <vt:lpstr>Παρενόχληση – εκφοβισμός</vt:lpstr>
      <vt:lpstr>ΒΑΣΙΚΕΣ ΕΝΝΟΙΕΣ - ΜΟΛΥΝΣΗ</vt:lpstr>
      <vt:lpstr>ΒΑΣΙΚΕΣ ΕΝΝΟΙΕΣ - ΜΟΛΥΝΣΗ</vt:lpstr>
      <vt:lpstr>ΒΑΣΙΚΕΣ ΚΑΤΗΓΟΡΙΕΣ </vt:lpstr>
      <vt:lpstr>ΒΑΣΙΚΕΣ ΚΑΤΗΓΟΡΙΕΣ </vt:lpstr>
      <vt:lpstr>ΒΑΣΙΚΕΣ ΚΑΤΗΓΟΡΙΕΣ </vt:lpstr>
      <vt:lpstr>ΒΑΣΙΚΕΣ ΚΑΤΗΓΟΡΙΕΣ </vt:lpstr>
      <vt:lpstr>ΒΑΣΙΚΕΣ ΚΑΤΗΓΟΡΙΕΣ </vt:lpstr>
      <vt:lpstr>ΒΑΣΙΚΕΣ ΚΑΤΗΓΟΡΙΕΣ </vt:lpstr>
      <vt:lpstr>Ιδιωτικότητα - Ασφάλεια</vt:lpstr>
      <vt:lpstr>Copyright – πνευματικά δικαιώματα</vt:lpstr>
      <vt:lpstr>ΕΛΛΗΝΙΚΗ ΠΡΑΓΜΑΤΙΚΟΤΗΤΑ</vt:lpstr>
      <vt:lpstr>Επιλογές παρέμβασης:  </vt:lpstr>
      <vt:lpstr>ΠΡΟΓΡΑΜΜΑΤΑ ΓΟΝΙΚΟΥ ΕΛΕΓΧΟΥ</vt:lpstr>
      <vt:lpstr>Περιορισμένη πρόσβαση στο διαδίκτυο  Προγράμματα ασφαλείας (filtering software) ή ελέγχου περιεχομένου (CyberSITTER, Cyber Patrol, Net Nanny, Κ9 Content Control)</vt:lpstr>
      <vt:lpstr>PowerPoint Presentation</vt:lpstr>
      <vt:lpstr>PowerPoint Presentation</vt:lpstr>
      <vt:lpstr>Αρχείο ιστοσελίδων που επισκέφθηκε ο υπολογιστής</vt:lpstr>
      <vt:lpstr>Προγράμματα εντοπισμού αντιγραφών εργασιών μαθητών :  http://www.plagiarism.com, http://www.edutie.com, http://www.canexus.com/eve, http://www.turnitin.com, http://www.plagiarism.phys.virginia.edu  </vt:lpstr>
      <vt:lpstr>Δικτυακοί τόποι για γονείς, εκπαιδευτικούς και μαθητές</vt:lpstr>
      <vt:lpstr>Είναι βασικό οι μαθητές: </vt:lpstr>
      <vt:lpstr>ΔΙΑΜΟΡΦΩΣΗ ΣΥΜΠΕΡΙΦΟΡΑΣ </vt:lpstr>
      <vt:lpstr>Ιστοσελίδες για Έλληνες χρήστες:</vt:lpstr>
      <vt:lpstr>Υπηρεσίες του Διαδικτύου  </vt:lpstr>
      <vt:lpstr>Υπηρεσίες του Διαδικτύου  </vt:lpstr>
      <vt:lpstr>ΓΝΩΣΤΕΣ ΕΦΑΡΜΟΓΕΣ.</vt:lpstr>
      <vt:lpstr>ΕΦΑΡΜΟΓΕΣ ΕΠΙΚΟΙΝΩΝΙΑΣ</vt:lpstr>
      <vt:lpstr>ΕΦΑΡΜΟΓΕΣ ΕΠΙΚΟΙΝΩΝΙΑΣ</vt:lpstr>
      <vt:lpstr>Κίνδυνοι των κοινωνικών ιστοσελίδων  </vt:lpstr>
      <vt:lpstr>Τρόποι Αντιμετώπισης των κινδύνων των κοινωνικών ιστοσελίδων</vt:lpstr>
      <vt:lpstr>Τρόποι Αντιμετώπισης κινδύνων</vt:lpstr>
      <vt:lpstr>  Τρόποι Αντιμετώπισης κινδύνων  </vt:lpstr>
      <vt:lpstr>Παιδικές ηλικίες και Διαδίκτυο  </vt:lpstr>
      <vt:lpstr>Συμβουλές ασφάλειας</vt:lpstr>
      <vt:lpstr>Συμβουλές ασφάλειας</vt:lpstr>
      <vt:lpstr>ΗΛΙΚΙΕΣ 7-8</vt:lpstr>
      <vt:lpstr>ΣΥΜΒΟΥΛΕΣ </vt:lpstr>
      <vt:lpstr>ΣΥΜΒΟΥΛΕΣ </vt:lpstr>
      <vt:lpstr>  Παιδιά ηλικίας 9-12 ετών </vt:lpstr>
      <vt:lpstr>ΣΥΜΒΟΥΛΕΣ </vt:lpstr>
      <vt:lpstr>ΣΥΜΒΟΥΛΕΣ </vt:lpstr>
      <vt:lpstr>ΣΥΜΒΟΥΛΕΣ </vt:lpstr>
      <vt:lpstr>Ηλικίες 9-12 ετών</vt:lpstr>
      <vt:lpstr>ΣΥΜΒΟΥΛΕΣ ΑΣΦΑΛΕΙΑΣ (firewall)</vt:lpstr>
      <vt:lpstr>ΣΥΜΒΟΥΛΕΣ ΑΣΦΑΛΕΙΑΣ (antivirus)</vt:lpstr>
      <vt:lpstr> </vt:lpstr>
      <vt:lpstr>ΚΟΙΝΟΤΥΠΕΣ ΣΥΜΠΕΡΙΦΟΡΕΣ</vt:lpstr>
      <vt:lpstr>ΤΡΟΠΟΙ ΑΠΟΤΡΟΠΗΣ ΚΙΝΔΥΝΩΝ</vt:lpstr>
      <vt:lpstr>Συμβουλές προστασίας στα chat rooms για χρήστες</vt:lpstr>
      <vt:lpstr>Συμβουλές προστασίας  για γονείς</vt:lpstr>
      <vt:lpstr>PowerPoint Presentation</vt:lpstr>
      <vt:lpstr>ΠΟΙΕΣ ΕΠΟΠΤΙΚΕΣ ΑΡΧΕΣ ΜΠΟΡΟΥΜΕ ΝΑ ΕΜΠΙΣΤΕΥΤΟΥΜΕ</vt:lpstr>
      <vt:lpstr>SafeLine</vt:lpstr>
      <vt:lpstr>ΠΡΟΓΡΑΜΜΑΤΑ ΓΟΝΙΚΟΥ ΕΛΕΓΧΟΥ</vt:lpstr>
      <vt:lpstr>ΠΡΟΓΡΑΜΜΑΤΑ ΓΟΝΙΚΟΥ ΕΛΕΓΧΟΥ</vt:lpstr>
      <vt:lpstr>ΣΥΜΠΕΡΑΣΜΑΤΑ</vt:lpstr>
      <vt:lpstr>ΠΡΟΤΑΣΕΙΣ</vt:lpstr>
      <vt:lpstr>ΠΡΟΒΟΛΗ VIDEO</vt:lpstr>
      <vt:lpstr> </vt:lpstr>
      <vt:lpstr>ΕΡΩΤΗΜΑΤΑ ΓΙΑ ΔΙΑΛΟΓΟ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ΗΛΕΚΤΡΟΝΙΚΟ ΕΓΚΛΗΜΑ</dc:title>
  <dc:creator>user</dc:creator>
  <cp:lastModifiedBy>litsantakoula36@gmail.com</cp:lastModifiedBy>
  <cp:revision>159</cp:revision>
  <dcterms:created xsi:type="dcterms:W3CDTF">2012-12-22T12:30:12Z</dcterms:created>
  <dcterms:modified xsi:type="dcterms:W3CDTF">2022-02-27T20:01:45Z</dcterms:modified>
</cp:coreProperties>
</file>