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60" r:id="rId3"/>
    <p:sldId id="261" r:id="rId4"/>
    <p:sldId id="264" r:id="rId5"/>
    <p:sldId id="257" r:id="rId6"/>
    <p:sldId id="262" r:id="rId7"/>
    <p:sldId id="263" r:id="rId8"/>
    <p:sldId id="259" r:id="rId9"/>
    <p:sldId id="265"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C0671ED5-770E-49DA-AB78-B61F6853EE59}" type="datetimeFigureOut">
              <a:rPr lang="en-US" smtClean="0"/>
              <a:pPr/>
              <a:t>9/23/2020</a:t>
            </a:fld>
            <a:endParaRPr lang="en-US"/>
          </a:p>
        </p:txBody>
      </p:sp>
      <p:sp>
        <p:nvSpPr>
          <p:cNvPr id="17" name="16 - Θέση υποσέλιδου"/>
          <p:cNvSpPr>
            <a:spLocks noGrp="1"/>
          </p:cNvSpPr>
          <p:nvPr>
            <p:ph type="ftr" sz="quarter" idx="11"/>
          </p:nvPr>
        </p:nvSpPr>
        <p:spPr>
          <a:xfrm>
            <a:off x="5410200" y="4205288"/>
            <a:ext cx="1295400" cy="457200"/>
          </a:xfrm>
        </p:spPr>
        <p:txBody>
          <a:bodyPr/>
          <a:lstStyle/>
          <a:p>
            <a:endParaRPr lang="en-US"/>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404392C-000C-4620-93E6-44F8C3751A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C0671ED5-770E-49DA-AB78-B61F6853EE59}" type="datetimeFigureOut">
              <a:rPr lang="en-US" smtClean="0"/>
              <a:pPr/>
              <a:t>9/23/2020</a:t>
            </a:fld>
            <a:endParaRPr lang="en-US"/>
          </a:p>
        </p:txBody>
      </p:sp>
      <p:sp>
        <p:nvSpPr>
          <p:cNvPr id="27" name="26 - Θέση αριθμού διαφάνειας"/>
          <p:cNvSpPr>
            <a:spLocks noGrp="1"/>
          </p:cNvSpPr>
          <p:nvPr>
            <p:ph type="sldNum" sz="quarter" idx="11"/>
          </p:nvPr>
        </p:nvSpPr>
        <p:spPr/>
        <p:txBody>
          <a:bodyPr rtlCol="0"/>
          <a:lstStyle/>
          <a:p>
            <a:fld id="{7404392C-000C-4620-93E6-44F8C3751A76}" type="slidenum">
              <a:rPr lang="en-US" smtClean="0"/>
              <a:pPr/>
              <a:t>‹#›</a:t>
            </a:fld>
            <a:endParaRPr lang="en-US"/>
          </a:p>
        </p:txBody>
      </p:sp>
      <p:sp>
        <p:nvSpPr>
          <p:cNvPr id="28" name="27 - Θέση υποσέλιδου"/>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C0671ED5-770E-49DA-AB78-B61F6853EE59}" type="datetimeFigureOut">
              <a:rPr lang="en-US" smtClean="0"/>
              <a:pPr/>
              <a:t>9/23/2020</a:t>
            </a:fld>
            <a:endParaRPr lang="en-US"/>
          </a:p>
        </p:txBody>
      </p:sp>
      <p:sp>
        <p:nvSpPr>
          <p:cNvPr id="4" name="3 - Θέση υποσέλιδου"/>
          <p:cNvSpPr>
            <a:spLocks noGrp="1"/>
          </p:cNvSpPr>
          <p:nvPr>
            <p:ph type="ftr" sz="quarter" idx="11"/>
          </p:nvPr>
        </p:nvSpPr>
        <p:spPr>
          <a:xfrm>
            <a:off x="5257800" y="612648"/>
            <a:ext cx="1325880" cy="457200"/>
          </a:xfrm>
        </p:spPr>
        <p:txBody>
          <a:bodyPr/>
          <a:lstStyle/>
          <a:p>
            <a:endParaRPr lang="en-US"/>
          </a:p>
        </p:txBody>
      </p:sp>
      <p:sp>
        <p:nvSpPr>
          <p:cNvPr id="5" name="4 - Θέση αριθμού διαφάνειας"/>
          <p:cNvSpPr>
            <a:spLocks noGrp="1"/>
          </p:cNvSpPr>
          <p:nvPr>
            <p:ph type="sldNum" sz="quarter" idx="12"/>
          </p:nvPr>
        </p:nvSpPr>
        <p:spPr>
          <a:xfrm>
            <a:off x="8174736" y="2272"/>
            <a:ext cx="762000" cy="365760"/>
          </a:xfrm>
        </p:spPr>
        <p:txBody>
          <a:bodyPr/>
          <a:lstStyle/>
          <a:p>
            <a:fld id="{7404392C-000C-4620-93E6-44F8C3751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671ED5-770E-49DA-AB78-B61F6853EE59}" type="datetimeFigureOut">
              <a:rPr lang="en-US" smtClean="0"/>
              <a:pPr/>
              <a:t>9/23/2020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7404392C-000C-4620-93E6-44F8C3751A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0671ED5-770E-49DA-AB78-B61F6853EE59}" type="datetimeFigureOut">
              <a:rPr lang="en-US" smtClean="0"/>
              <a:pPr/>
              <a:t>9/23/2020</a:t>
            </a:fld>
            <a:endParaRPr lang="en-US"/>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404392C-000C-4620-93E6-44F8C3751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The_Truman_Show.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t>ΣΕΝΑΡΙΟ</a:t>
            </a:r>
            <a:endParaRPr lang="en-US" b="1" dirty="0"/>
          </a:p>
        </p:txBody>
      </p:sp>
      <p:sp>
        <p:nvSpPr>
          <p:cNvPr id="3" name="2 - Υπότιτλος"/>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lstStyle/>
          <a:p>
            <a:pPr>
              <a:buNone/>
            </a:pPr>
            <a:r>
              <a:rPr lang="en-US" b="1" dirty="0" err="1" smtClean="0"/>
              <a:t>Λογισμικ</a:t>
            </a:r>
            <a:r>
              <a:rPr lang="el-GR" b="1" dirty="0"/>
              <a:t>ά</a:t>
            </a:r>
            <a:r>
              <a:rPr lang="en-US" b="1" dirty="0" smtClean="0"/>
              <a:t> </a:t>
            </a:r>
            <a:r>
              <a:rPr lang="en-US" b="1" dirty="0" err="1"/>
              <a:t>συγγραφής</a:t>
            </a:r>
            <a:r>
              <a:rPr lang="en-US" b="1" dirty="0"/>
              <a:t> </a:t>
            </a:r>
            <a:r>
              <a:rPr lang="en-US" b="1" dirty="0" err="1" smtClean="0"/>
              <a:t>σεναρίου</a:t>
            </a:r>
            <a:endParaRPr lang="el-GR" b="1" dirty="0" smtClean="0"/>
          </a:p>
          <a:p>
            <a:r>
              <a:rPr lang="en-US" dirty="0" err="1" smtClean="0"/>
              <a:t>Celtx</a:t>
            </a:r>
            <a:r>
              <a:rPr lang="en-US" dirty="0" smtClean="0"/>
              <a:t> </a:t>
            </a:r>
            <a:endParaRPr lang="en-US" dirty="0"/>
          </a:p>
          <a:p>
            <a:r>
              <a:rPr lang="en-US" dirty="0"/>
              <a:t>Final Draft </a:t>
            </a:r>
          </a:p>
          <a:p>
            <a:r>
              <a:rPr lang="en-US" dirty="0"/>
              <a:t>Fade In </a:t>
            </a:r>
          </a:p>
          <a:p>
            <a:r>
              <a:rPr lang="en-US" dirty="0"/>
              <a:t>Scrivener </a:t>
            </a:r>
          </a:p>
          <a:p>
            <a:r>
              <a:rPr lang="en-US" dirty="0"/>
              <a:t>Word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lstStyle/>
          <a:p>
            <a:r>
              <a:rPr lang="el-GR" dirty="0" smtClean="0"/>
              <a:t>Το κινηματογραφικό σενάριο είναι ένα κείμενο πάνω στο οποίο βασίζεται μια κινηματογραφική ταινία. Είναι ένα «τεχνικό» κείμενο </a:t>
            </a:r>
            <a:r>
              <a:rPr lang="el-GR" u="sng" dirty="0" smtClean="0"/>
              <a:t>χωρίς λογοτεχνικά στοιχεία</a:t>
            </a:r>
            <a:r>
              <a:rPr lang="el-GR" dirty="0" smtClean="0"/>
              <a:t>. Περιγράφει με απλό τρόπο τη δράση και καταγράφει τους διαλόγους των ηρώων, τους ήχους και τη μουσική.</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normAutofit/>
          </a:bodyPr>
          <a:lstStyle/>
          <a:p>
            <a:r>
              <a:rPr lang="el-GR" b="1" dirty="0" smtClean="0"/>
              <a:t>Ιστορία</a:t>
            </a:r>
            <a:br>
              <a:rPr lang="el-GR" b="1" dirty="0" smtClean="0"/>
            </a:br>
            <a:r>
              <a:rPr lang="el-GR" dirty="0" smtClean="0"/>
              <a:t>Η λέξη σενάριο, προέρχεται από την Ιταλική λέξη </a:t>
            </a:r>
            <a:r>
              <a:rPr lang="el-GR" dirty="0" err="1" smtClean="0"/>
              <a:t>scenario</a:t>
            </a:r>
            <a:r>
              <a:rPr lang="el-GR" dirty="0" smtClean="0"/>
              <a:t>-</a:t>
            </a:r>
            <a:r>
              <a:rPr lang="el-GR" dirty="0" err="1" smtClean="0"/>
              <a:t>σκηνάριο</a:t>
            </a:r>
            <a:r>
              <a:rPr lang="el-GR" dirty="0" smtClean="0"/>
              <a:t>, </a:t>
            </a:r>
            <a:r>
              <a:rPr lang="el-GR" dirty="0" err="1" smtClean="0"/>
              <a:t>scena</a:t>
            </a:r>
            <a:r>
              <a:rPr lang="el-GR" dirty="0" smtClean="0"/>
              <a:t>-σκηνή. Ήταν σημειώσεις που κρατούσαν για το ανέβασμα των σκηνών στο θέατρο της </a:t>
            </a:r>
            <a:r>
              <a:rPr lang="el-GR" dirty="0" err="1" smtClean="0"/>
              <a:t>Commedia</a:t>
            </a:r>
            <a:r>
              <a:rPr lang="el-GR" dirty="0" smtClean="0"/>
              <a:t> </a:t>
            </a:r>
            <a:r>
              <a:rPr lang="el-GR" dirty="0" err="1" smtClean="0"/>
              <a:t>dell'arte</a:t>
            </a:r>
            <a:r>
              <a:rPr lang="el-GR" dirty="0" smtClean="0"/>
              <a:t> το οποίο δεν χρησιμοποιούσε ένα γραπτό θεατρικό κείμενο αλλά στηρίζονταν περισσότερο στον αυτοσχεδιασμό των ηθοποιών.</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lstStyle/>
          <a:p>
            <a:pPr>
              <a:buNone/>
            </a:pPr>
            <a:r>
              <a:rPr lang="el-GR" b="1" dirty="0" smtClean="0"/>
              <a:t>Στοιχεία Σεναρίου</a:t>
            </a:r>
          </a:p>
          <a:p>
            <a:r>
              <a:rPr lang="el-GR" dirty="0" smtClean="0"/>
              <a:t>Σύγκρουση</a:t>
            </a:r>
            <a:endParaRPr lang="en-US" dirty="0"/>
          </a:p>
          <a:p>
            <a:r>
              <a:rPr lang="el-GR" dirty="0" smtClean="0"/>
              <a:t>Δομή</a:t>
            </a:r>
            <a:endParaRPr lang="en-US" dirty="0"/>
          </a:p>
          <a:p>
            <a:r>
              <a:rPr lang="el-GR" dirty="0" smtClean="0"/>
              <a:t>Χαρακτήρες</a:t>
            </a:r>
            <a:endParaRPr lang="en-US" dirty="0"/>
          </a:p>
          <a:p>
            <a:r>
              <a:rPr lang="el-GR" dirty="0" smtClean="0"/>
              <a:t>Σταδιακές </a:t>
            </a:r>
            <a:r>
              <a:rPr lang="el-GR" dirty="0"/>
              <a:t>αποκαλύψεις</a:t>
            </a:r>
            <a:endParaRPr lang="en-US" dirty="0"/>
          </a:p>
          <a:p>
            <a:r>
              <a:rPr lang="el-GR" dirty="0" smtClean="0"/>
              <a:t>Διάλογος</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normAutofit lnSpcReduction="10000"/>
          </a:bodyPr>
          <a:lstStyle/>
          <a:p>
            <a:pPr>
              <a:buNone/>
            </a:pPr>
            <a:r>
              <a:rPr lang="en-US" b="1" dirty="0" err="1"/>
              <a:t>Τύποι</a:t>
            </a:r>
            <a:r>
              <a:rPr lang="en-US" b="1" dirty="0"/>
              <a:t> </a:t>
            </a:r>
            <a:r>
              <a:rPr lang="en-US" b="1" dirty="0" err="1"/>
              <a:t>σεναρίων</a:t>
            </a:r>
            <a:r>
              <a:rPr lang="en-US" b="1" dirty="0"/>
              <a:t> </a:t>
            </a:r>
            <a:endParaRPr lang="el-GR" b="1" dirty="0" smtClean="0"/>
          </a:p>
          <a:p>
            <a:r>
              <a:rPr lang="en-US" dirty="0" err="1" smtClean="0"/>
              <a:t>μεγάλου</a:t>
            </a:r>
            <a:r>
              <a:rPr lang="en-US" dirty="0" smtClean="0"/>
              <a:t> </a:t>
            </a:r>
            <a:r>
              <a:rPr lang="en-US" dirty="0" err="1"/>
              <a:t>μήκους</a:t>
            </a:r>
            <a:r>
              <a:rPr lang="en-US" dirty="0"/>
              <a:t>, </a:t>
            </a:r>
            <a:r>
              <a:rPr lang="el-GR" sz="2200" dirty="0" smtClean="0"/>
              <a:t>&gt;</a:t>
            </a:r>
            <a:r>
              <a:rPr lang="el-GR" sz="2200" dirty="0"/>
              <a:t>60</a:t>
            </a:r>
            <a:r>
              <a:rPr lang="en-US" sz="2200" dirty="0"/>
              <a:t>min</a:t>
            </a:r>
            <a:r>
              <a:rPr lang="el-GR" sz="2200" dirty="0"/>
              <a:t> μεγάλου μήκους</a:t>
            </a:r>
            <a:endParaRPr lang="el-GR" sz="2200" dirty="0" smtClean="0"/>
          </a:p>
          <a:p>
            <a:r>
              <a:rPr lang="en-US" dirty="0" err="1" smtClean="0"/>
              <a:t>μικρού</a:t>
            </a:r>
            <a:r>
              <a:rPr lang="en-US" dirty="0" smtClean="0"/>
              <a:t> </a:t>
            </a:r>
            <a:r>
              <a:rPr lang="en-US" dirty="0" err="1"/>
              <a:t>μήκους</a:t>
            </a:r>
            <a:r>
              <a:rPr lang="en-US" dirty="0"/>
              <a:t>, </a:t>
            </a:r>
            <a:r>
              <a:rPr lang="el-GR" sz="2200" dirty="0" smtClean="0"/>
              <a:t>&lt;30</a:t>
            </a:r>
            <a:r>
              <a:rPr lang="en-US" sz="2200" dirty="0" smtClean="0"/>
              <a:t>min</a:t>
            </a:r>
            <a:r>
              <a:rPr lang="el-GR" sz="2200" dirty="0" smtClean="0"/>
              <a:t> μικρού μήκους (μεσαίου μήκους&lt;60</a:t>
            </a:r>
            <a:r>
              <a:rPr lang="en-US" sz="2200" dirty="0" smtClean="0"/>
              <a:t>min</a:t>
            </a:r>
            <a:r>
              <a:rPr lang="el-GR" sz="2200" dirty="0"/>
              <a:t>)</a:t>
            </a:r>
            <a:endParaRPr lang="el-GR" sz="2200" dirty="0" smtClean="0"/>
          </a:p>
          <a:p>
            <a:r>
              <a:rPr lang="en-US" dirty="0" err="1" smtClean="0"/>
              <a:t>ντοκιμαντέρ</a:t>
            </a:r>
            <a:r>
              <a:rPr lang="en-US" dirty="0"/>
              <a:t>, </a:t>
            </a:r>
            <a:endParaRPr lang="el-GR" dirty="0" smtClean="0"/>
          </a:p>
          <a:p>
            <a:r>
              <a:rPr lang="en-US" dirty="0" err="1" smtClean="0"/>
              <a:t>πειραματικό</a:t>
            </a:r>
            <a:r>
              <a:rPr lang="en-US" dirty="0" smtClean="0"/>
              <a:t> </a:t>
            </a:r>
            <a:r>
              <a:rPr lang="en-US" dirty="0" err="1"/>
              <a:t>σινεμά</a:t>
            </a:r>
            <a:r>
              <a:rPr lang="en-US" dirty="0"/>
              <a:t>, </a:t>
            </a:r>
            <a:endParaRPr lang="el-GR" dirty="0" smtClean="0"/>
          </a:p>
          <a:p>
            <a:r>
              <a:rPr lang="en-US" dirty="0" smtClean="0"/>
              <a:t>video </a:t>
            </a:r>
            <a:r>
              <a:rPr lang="en-US" dirty="0"/>
              <a:t>art, </a:t>
            </a:r>
            <a:endParaRPr lang="el-GR" dirty="0" smtClean="0"/>
          </a:p>
          <a:p>
            <a:r>
              <a:rPr lang="en-US" dirty="0" smtClean="0"/>
              <a:t>animation</a:t>
            </a:r>
            <a:r>
              <a:rPr lang="en-US" dirty="0"/>
              <a:t>, </a:t>
            </a:r>
            <a:endParaRPr lang="el-GR" dirty="0" smtClean="0"/>
          </a:p>
          <a:p>
            <a:r>
              <a:rPr lang="en-US" dirty="0" smtClean="0"/>
              <a:t>music </a:t>
            </a:r>
            <a:r>
              <a:rPr lang="en-US" dirty="0"/>
              <a:t>videos, </a:t>
            </a:r>
            <a:endParaRPr lang="el-GR" dirty="0" smtClean="0"/>
          </a:p>
          <a:p>
            <a:r>
              <a:rPr lang="en-US" dirty="0" smtClean="0"/>
              <a:t>video games</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normAutofit fontScale="92500"/>
          </a:bodyPr>
          <a:lstStyle/>
          <a:p>
            <a:pPr>
              <a:spcBef>
                <a:spcPts val="0"/>
              </a:spcBef>
              <a:spcAft>
                <a:spcPts val="1200"/>
              </a:spcAft>
            </a:pPr>
            <a:r>
              <a:rPr lang="el-GR" b="1" dirty="0" smtClean="0"/>
              <a:t>Γράφοντας ένα σενάριο</a:t>
            </a:r>
            <a:r>
              <a:rPr lang="el-GR" dirty="0" smtClean="0"/>
              <a:t/>
            </a:r>
            <a:br>
              <a:rPr lang="el-GR" dirty="0" smtClean="0"/>
            </a:br>
            <a:r>
              <a:rPr lang="el-GR" sz="2300" dirty="0" smtClean="0"/>
              <a:t>1.Γράφουμε στον ενεστώτα χρόνο σαν η δράση να γίνεται τώρα. </a:t>
            </a:r>
          </a:p>
          <a:p>
            <a:pPr>
              <a:spcBef>
                <a:spcPts val="0"/>
              </a:spcBef>
              <a:spcAft>
                <a:spcPts val="1200"/>
              </a:spcAft>
              <a:buNone/>
            </a:pPr>
            <a:r>
              <a:rPr lang="el-GR" sz="2300" dirty="0" smtClean="0"/>
              <a:t/>
            </a:r>
            <a:br>
              <a:rPr lang="el-GR" sz="2300" dirty="0" smtClean="0"/>
            </a:br>
            <a:r>
              <a:rPr lang="el-GR" sz="2300" dirty="0" smtClean="0"/>
              <a:t>2.Όταν αναφερόμαστε σε δράση του παρελθόντος την ονομάζουμε </a:t>
            </a:r>
            <a:r>
              <a:rPr lang="el-GR" sz="2300" dirty="0" err="1" smtClean="0"/>
              <a:t>φλάσμπάκ</a:t>
            </a:r>
            <a:r>
              <a:rPr lang="el-GR" sz="2300" dirty="0" smtClean="0"/>
              <a:t> (</a:t>
            </a:r>
            <a:r>
              <a:rPr lang="el-GR" sz="2300" dirty="0" err="1" smtClean="0"/>
              <a:t>flashback</a:t>
            </a:r>
            <a:r>
              <a:rPr lang="el-GR" sz="2300" dirty="0" smtClean="0"/>
              <a:t>) – επιστροφή στο παρελθόν.</a:t>
            </a:r>
          </a:p>
          <a:p>
            <a:pPr>
              <a:spcBef>
                <a:spcPts val="0"/>
              </a:spcBef>
              <a:spcAft>
                <a:spcPts val="1200"/>
              </a:spcAft>
              <a:buNone/>
            </a:pPr>
            <a:r>
              <a:rPr lang="el-GR" sz="2300" dirty="0" smtClean="0"/>
              <a:t/>
            </a:r>
            <a:br>
              <a:rPr lang="el-GR" sz="2300" dirty="0" smtClean="0"/>
            </a:br>
            <a:r>
              <a:rPr lang="el-GR" sz="2300" dirty="0" smtClean="0"/>
              <a:t>3.Μια δράση που έχει ενότητα χώρου και χρόνου ονομάζεται σκηνή. Μια ομάδα σκηνών που ολοκληρώνει έναν αφηγηματικό κύκλο, ονομάζεται σεκάνς</a:t>
            </a:r>
            <a:r>
              <a:rPr lang="el-GR" sz="2600" dirty="0" smtClean="0"/>
              <a:t>.</a:t>
            </a:r>
            <a:r>
              <a:rPr lang="el-GR" dirty="0" smtClean="0"/>
              <a:t/>
            </a:r>
            <a:br>
              <a:rPr lang="el-GR"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normAutofit fontScale="55000" lnSpcReduction="20000"/>
          </a:bodyPr>
          <a:lstStyle/>
          <a:p>
            <a:r>
              <a:rPr lang="el-GR" sz="5100" b="1" dirty="0" smtClean="0"/>
              <a:t>Γράφοντας ένα σενάριο</a:t>
            </a:r>
            <a:endParaRPr lang="el-GR" sz="5100" dirty="0" smtClean="0"/>
          </a:p>
          <a:p>
            <a:pPr>
              <a:buNone/>
            </a:pPr>
            <a:r>
              <a:rPr lang="el-GR" sz="3400" dirty="0" smtClean="0"/>
              <a:t>	4.Χωρίζουμε τη σελίδα στα δυο. Στο αριστερό μέρος περιγράφουμε τις εικόνες, τη δράση και στο δεξιό τους διαλόγους και τους ήχους</a:t>
            </a:r>
          </a:p>
          <a:p>
            <a:pPr>
              <a:buNone/>
            </a:pPr>
            <a:r>
              <a:rPr lang="el-GR" sz="3400" dirty="0" smtClean="0"/>
              <a:t/>
            </a:r>
            <a:br>
              <a:rPr lang="el-GR" sz="3400" dirty="0" smtClean="0"/>
            </a:br>
            <a:r>
              <a:rPr lang="el-GR" sz="3400" dirty="0" smtClean="0"/>
              <a:t>5.Στην αρχή κάθε σκηνής προσδιορίζουμε το χώρο (αν είναι εσωτερικός ή εξωτερικός) και το χρόνο (αν είναι μέρα ή νύχτα).Για παράδειγμα: ΕΞΩΤΕΡΙΚΟ, ΔΡΟΜΟΣ ΜΕ ΔΕΝΤΡΑ, ΜΕΡΑ)</a:t>
            </a:r>
          </a:p>
          <a:p>
            <a:pPr>
              <a:buNone/>
            </a:pPr>
            <a:r>
              <a:rPr lang="el-GR" sz="3400" dirty="0" smtClean="0"/>
              <a:t/>
            </a:r>
            <a:br>
              <a:rPr lang="el-GR" sz="3400" dirty="0" smtClean="0"/>
            </a:br>
            <a:r>
              <a:rPr lang="el-GR" sz="3400" dirty="0" smtClean="0"/>
              <a:t>6.Δίνουμε ιδιαίτερη προσοχή στους διαλόγους για να είναι ρεαλιστικοί. (Στο εξωτερικό υπάρχουν ειδικοί συγγραφείς διαλόγων, διαφορετικοί από τους σεναριογράφους).</a:t>
            </a:r>
          </a:p>
          <a:p>
            <a:pPr>
              <a:buNone/>
            </a:pPr>
            <a:r>
              <a:rPr lang="el-GR" sz="3400" dirty="0" smtClean="0"/>
              <a:t/>
            </a:r>
            <a:br>
              <a:rPr lang="el-GR" sz="3400" dirty="0" smtClean="0"/>
            </a:br>
            <a:r>
              <a:rPr lang="el-GR" sz="3400" dirty="0" smtClean="0"/>
              <a:t>7.Όταν μια φράση ακούγεται χωρίς να βλέπουμε αυτόν που την λέει την προσδιορίζουμε με τη λέξη OFF. Το ίδιο γίνεται και με τους διάφορους ήχους. Για παράδειγμα ένα αεροπλάνο που πετά ψηλά.</a:t>
            </a:r>
            <a:endParaRPr lang="en-US" sz="3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normAutofit fontScale="25000" lnSpcReduction="20000"/>
          </a:bodyPr>
          <a:lstStyle/>
          <a:p>
            <a:pPr>
              <a:buNone/>
            </a:pPr>
            <a:r>
              <a:rPr lang="el-GR" sz="5900" b="1" dirty="0" smtClean="0"/>
              <a:t>ΜΟΡΦΗ</a:t>
            </a:r>
          </a:p>
          <a:p>
            <a:r>
              <a:rPr lang="el-GR" sz="6200" dirty="0" smtClean="0"/>
              <a:t>Είναι </a:t>
            </a:r>
            <a:r>
              <a:rPr lang="el-GR" sz="6200" dirty="0"/>
              <a:t>απλό και ευανάγνωστο. </a:t>
            </a:r>
            <a:endParaRPr lang="el-GR" sz="6200" dirty="0" smtClean="0"/>
          </a:p>
          <a:p>
            <a:r>
              <a:rPr lang="el-GR" sz="6200" dirty="0" smtClean="0"/>
              <a:t>Η </a:t>
            </a:r>
            <a:r>
              <a:rPr lang="el-GR" sz="6200" dirty="0"/>
              <a:t>γραμματοσειρά είναι η πεντακάθαρη </a:t>
            </a:r>
            <a:r>
              <a:rPr lang="en-US" sz="6200" dirty="0"/>
              <a:t>Courier</a:t>
            </a:r>
            <a:r>
              <a:rPr lang="el-GR" sz="6200" dirty="0"/>
              <a:t> 12 (</a:t>
            </a:r>
            <a:r>
              <a:rPr lang="en-US" sz="6200" dirty="0"/>
              <a:t>Courier New</a:t>
            </a:r>
            <a:r>
              <a:rPr lang="el-GR" sz="6200" dirty="0"/>
              <a:t> 12 για τα ελληνικά), σε κεφαλαία ή μικρά, ανάλογα με το είδος της παραγράφου.</a:t>
            </a:r>
            <a:endParaRPr lang="en-US" sz="6200" dirty="0"/>
          </a:p>
          <a:p>
            <a:r>
              <a:rPr lang="el-GR" sz="6200" dirty="0"/>
              <a:t>Έτσι, ο τίτλος της σκηνής, </a:t>
            </a:r>
            <a:r>
              <a:rPr lang="el-GR" sz="6200" dirty="0" smtClean="0"/>
              <a:t>γράφεται </a:t>
            </a:r>
            <a:r>
              <a:rPr lang="el-GR" sz="6200" dirty="0"/>
              <a:t>με κεφαλαία, ενώ η παράγραφος περιγραφής της δράσης με </a:t>
            </a:r>
            <a:r>
              <a:rPr lang="el-GR" sz="6200" dirty="0" smtClean="0"/>
              <a:t>πεζά. Ομοίως, τα ονόματα των χαρακτήρων γράφονται με κεφαλαία και οι διάλογοι με πεζά :</a:t>
            </a:r>
          </a:p>
          <a:p>
            <a:endParaRPr lang="en-US" sz="4200" dirty="0"/>
          </a:p>
          <a:p>
            <a:pPr>
              <a:buNone/>
            </a:pPr>
            <a:r>
              <a:rPr lang="el-GR" sz="4200" dirty="0"/>
              <a:t>ΕΣ. ΜΠΑΡ - ΝΥΧΤΑ</a:t>
            </a:r>
            <a:endParaRPr lang="en-US" sz="4200" dirty="0"/>
          </a:p>
          <a:p>
            <a:pPr>
              <a:buNone/>
            </a:pPr>
            <a:r>
              <a:rPr lang="el-GR" sz="4200" dirty="0"/>
              <a:t> </a:t>
            </a:r>
            <a:r>
              <a:rPr lang="el-GR" sz="4200" dirty="0" smtClean="0"/>
              <a:t>Ο </a:t>
            </a:r>
            <a:r>
              <a:rPr lang="el-GR" sz="4200" dirty="0"/>
              <a:t>ΤΖΕΡΡΥ ΛΑΝΤΕΡΓΚΑΡΝΤ (45) μπαίνει στο μπαρ, τινάζοντας το χιόνι από τους ώμους του. </a:t>
            </a:r>
            <a:r>
              <a:rPr lang="el-GR" sz="4200" dirty="0" smtClean="0"/>
              <a:t>Κοιτάζει</a:t>
            </a:r>
          </a:p>
          <a:p>
            <a:pPr>
              <a:buNone/>
            </a:pPr>
            <a:r>
              <a:rPr lang="el-GR" sz="4200" dirty="0" smtClean="0"/>
              <a:t>τριγύρω</a:t>
            </a:r>
            <a:r>
              <a:rPr lang="el-GR" sz="4200" dirty="0"/>
              <a:t>. Πλησιάζει ένα τραπέζι με δύο τύπους.</a:t>
            </a:r>
            <a:endParaRPr lang="en-US" sz="4200" dirty="0"/>
          </a:p>
          <a:p>
            <a:pPr>
              <a:buNone/>
            </a:pPr>
            <a:r>
              <a:rPr lang="el-GR" sz="4200" dirty="0"/>
              <a:t> </a:t>
            </a:r>
            <a:endParaRPr lang="en-US" sz="4200" dirty="0"/>
          </a:p>
          <a:p>
            <a:pPr>
              <a:buNone/>
            </a:pPr>
            <a:r>
              <a:rPr lang="el-GR" sz="4200" dirty="0"/>
              <a:t>                ΤΖΕΡΡΥ</a:t>
            </a:r>
            <a:endParaRPr lang="en-US" sz="4200" dirty="0"/>
          </a:p>
          <a:p>
            <a:pPr>
              <a:buNone/>
            </a:pPr>
            <a:r>
              <a:rPr lang="el-GR" sz="4200" dirty="0"/>
              <a:t>        Είμαι ο </a:t>
            </a:r>
            <a:r>
              <a:rPr lang="el-GR" sz="4200" dirty="0" err="1"/>
              <a:t>Τζέρρυ</a:t>
            </a:r>
            <a:r>
              <a:rPr lang="el-GR" sz="4200" dirty="0"/>
              <a:t> </a:t>
            </a:r>
            <a:r>
              <a:rPr lang="el-GR" sz="4200" dirty="0" err="1"/>
              <a:t>Λάντεργκαρντ</a:t>
            </a:r>
            <a:r>
              <a:rPr lang="el-GR" sz="4200" dirty="0"/>
              <a:t>.</a:t>
            </a:r>
            <a:endParaRPr lang="en-US" sz="4200" dirty="0"/>
          </a:p>
          <a:p>
            <a:pPr>
              <a:buNone/>
            </a:pPr>
            <a:r>
              <a:rPr lang="el-GR" sz="4200" dirty="0"/>
              <a:t> </a:t>
            </a:r>
            <a:endParaRPr lang="en-US" sz="4200" dirty="0"/>
          </a:p>
          <a:p>
            <a:pPr>
              <a:buNone/>
            </a:pPr>
            <a:r>
              <a:rPr lang="el-GR" sz="4200" dirty="0"/>
              <a:t>                ΣΟΟΥΩΛΤΕΡ</a:t>
            </a:r>
            <a:endParaRPr lang="en-US" sz="4200" dirty="0"/>
          </a:p>
          <a:p>
            <a:pPr>
              <a:buNone/>
            </a:pPr>
            <a:r>
              <a:rPr lang="el-GR" sz="4200" dirty="0"/>
              <a:t>        Είσαι ο </a:t>
            </a:r>
            <a:r>
              <a:rPr lang="el-GR" sz="4200" dirty="0" err="1"/>
              <a:t>Τζέρρυ</a:t>
            </a:r>
            <a:r>
              <a:rPr lang="el-GR" sz="4200" dirty="0"/>
              <a:t> </a:t>
            </a:r>
            <a:r>
              <a:rPr lang="el-GR" sz="4200" dirty="0" err="1"/>
              <a:t>Λάντεργκαρντ</a:t>
            </a:r>
            <a:r>
              <a:rPr lang="el-GR" dirty="0"/>
              <a:t>;</a:t>
            </a:r>
            <a:endParaRPr lang="en-US" dirty="0"/>
          </a:p>
          <a:p>
            <a:pPr>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ΣΕΝΑΡΙΟ</a:t>
            </a:r>
            <a:endParaRPr lang="en-US" b="1" dirty="0"/>
          </a:p>
        </p:txBody>
      </p:sp>
      <p:sp>
        <p:nvSpPr>
          <p:cNvPr id="3" name="2 - Θέση περιεχομένου"/>
          <p:cNvSpPr>
            <a:spLocks noGrp="1"/>
          </p:cNvSpPr>
          <p:nvPr>
            <p:ph idx="1"/>
          </p:nvPr>
        </p:nvSpPr>
        <p:spPr/>
        <p:txBody>
          <a:bodyPr/>
          <a:lstStyle/>
          <a:p>
            <a:r>
              <a:rPr lang="el-GR" b="1" dirty="0" smtClean="0"/>
              <a:t>Παραδείγματα</a:t>
            </a:r>
          </a:p>
          <a:p>
            <a:r>
              <a:rPr lang="en-US" dirty="0" smtClean="0">
                <a:hlinkClick r:id="rId2" action="ppaction://hlinkfile"/>
              </a:rPr>
              <a:t>THE TRUMAN SHOW</a:t>
            </a:r>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34</TotalTime>
  <Words>194</Words>
  <Application>Microsoft Office PowerPoint</Application>
  <PresentationFormat>Προβολή στην οθόνη (4:3)</PresentationFormat>
  <Paragraphs>57</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Αστικό</vt:lpstr>
      <vt:lpstr>ΣΕΝΑΡΙΟ</vt:lpstr>
      <vt:lpstr>ΣΕΝΑΡΙΟ</vt:lpstr>
      <vt:lpstr>ΣΕΝΑΡΙΟ</vt:lpstr>
      <vt:lpstr>ΣΕΝΑΡΙΟ</vt:lpstr>
      <vt:lpstr>ΣΕΝΑΡΙΟ</vt:lpstr>
      <vt:lpstr>ΣΕΝΑΡΙΟ</vt:lpstr>
      <vt:lpstr>ΣΕΝΑΡΙΟ</vt:lpstr>
      <vt:lpstr>ΣΕΝΑΡΙΟ</vt:lpstr>
      <vt:lpstr>ΣΕΝΑΡΙΟ</vt:lpstr>
      <vt:lpstr>ΣΕΝΑΡΙΟ</vt:lpstr>
    </vt:vector>
  </TitlesOfParts>
  <Company>Ministry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ΣΕΝΑΡΙΟ</dc:title>
  <dc:creator>Cyber Macus</dc:creator>
  <cp:lastModifiedBy>Cyber Macus</cp:lastModifiedBy>
  <cp:revision>13</cp:revision>
  <dcterms:created xsi:type="dcterms:W3CDTF">2020-09-20T09:27:34Z</dcterms:created>
  <dcterms:modified xsi:type="dcterms:W3CDTF">2020-09-23T16:52:56Z</dcterms:modified>
</cp:coreProperties>
</file>