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9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50" d="100"/>
          <a:sy n="150" d="100"/>
        </p:scale>
        <p:origin x="132" y="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2D5A-A017-4DA2-898B-EA9274CFB49E}" type="datetimeFigureOut">
              <a:rPr lang="el-GR" smtClean="0"/>
              <a:pPr/>
              <a:t>12/12/2022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107-ED10-4CEA-A26A-E63D2B3917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2D5A-A017-4DA2-898B-EA9274CFB49E}" type="datetimeFigureOut">
              <a:rPr lang="el-GR" smtClean="0"/>
              <a:pPr/>
              <a:t>12/12/2022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107-ED10-4CEA-A26A-E63D2B3917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2D5A-A017-4DA2-898B-EA9274CFB49E}" type="datetimeFigureOut">
              <a:rPr lang="el-GR" smtClean="0"/>
              <a:pPr/>
              <a:t>12/12/2022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107-ED10-4CEA-A26A-E63D2B3917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2D5A-A017-4DA2-898B-EA9274CFB49E}" type="datetimeFigureOut">
              <a:rPr lang="el-GR" smtClean="0"/>
              <a:pPr/>
              <a:t>12/12/2022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107-ED10-4CEA-A26A-E63D2B3917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2D5A-A017-4DA2-898B-EA9274CFB49E}" type="datetimeFigureOut">
              <a:rPr lang="el-GR" smtClean="0"/>
              <a:pPr/>
              <a:t>12/12/2022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107-ED10-4CEA-A26A-E63D2B3917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2D5A-A017-4DA2-898B-EA9274CFB49E}" type="datetimeFigureOut">
              <a:rPr lang="el-GR" smtClean="0"/>
              <a:pPr/>
              <a:t>12/12/2022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107-ED10-4CEA-A26A-E63D2B3917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2D5A-A017-4DA2-898B-EA9274CFB49E}" type="datetimeFigureOut">
              <a:rPr lang="el-GR" smtClean="0"/>
              <a:pPr/>
              <a:t>12/12/2022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107-ED10-4CEA-A26A-E63D2B3917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2D5A-A017-4DA2-898B-EA9274CFB49E}" type="datetimeFigureOut">
              <a:rPr lang="el-GR" smtClean="0"/>
              <a:pPr/>
              <a:t>12/12/2022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107-ED10-4CEA-A26A-E63D2B3917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2D5A-A017-4DA2-898B-EA9274CFB49E}" type="datetimeFigureOut">
              <a:rPr lang="el-GR" smtClean="0"/>
              <a:pPr/>
              <a:t>12/12/2022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107-ED10-4CEA-A26A-E63D2B3917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2D5A-A017-4DA2-898B-EA9274CFB49E}" type="datetimeFigureOut">
              <a:rPr lang="el-GR" smtClean="0"/>
              <a:pPr/>
              <a:t>12/12/2022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107-ED10-4CEA-A26A-E63D2B3917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2D5A-A017-4DA2-898B-EA9274CFB49E}" type="datetimeFigureOut">
              <a:rPr lang="el-GR" smtClean="0"/>
              <a:pPr/>
              <a:t>12/12/2022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DAC107-ED10-4CEA-A26A-E63D2B3917E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392D5A-A017-4DA2-898B-EA9274CFB49E}" type="datetimeFigureOut">
              <a:rPr lang="el-GR" smtClean="0"/>
              <a:pPr/>
              <a:t>12/12/2022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DAC107-ED10-4CEA-A26A-E63D2B3917E5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8389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727385"/>
            <a:ext cx="20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</a:t>
            </a:r>
            <a:r>
              <a:rPr lang="el-GR" dirty="0" smtClean="0"/>
              <a:t>2</a:t>
            </a:r>
            <a:r>
              <a:rPr lang="el-GR" baseline="30000" dirty="0" smtClean="0"/>
              <a:t>ου</a:t>
            </a:r>
            <a:r>
              <a:rPr lang="el-GR" dirty="0" smtClean="0"/>
              <a:t> επιπέδου</a:t>
            </a:r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3707904" y="3645024"/>
            <a:ext cx="5000625" cy="3169682"/>
            <a:chOff x="3707904" y="3645024"/>
            <a:chExt cx="5000625" cy="316968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645024"/>
              <a:ext cx="5000625" cy="280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707904" y="6445374"/>
              <a:ext cx="141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Πακέτο </a:t>
              </a:r>
              <a:r>
                <a:rPr lang="en-US" dirty="0" smtClean="0"/>
                <a:t>ARP</a:t>
              </a:r>
              <a:endParaRPr lang="el-GR" dirty="0"/>
            </a:p>
          </p:txBody>
        </p:sp>
      </p:grpSp>
      <p:cxnSp>
        <p:nvCxnSpPr>
          <p:cNvPr id="8" name="Ευθύγραμμο βέλος σύνδεσης 7"/>
          <p:cNvCxnSpPr/>
          <p:nvPr/>
        </p:nvCxnSpPr>
        <p:spPr>
          <a:xfrm flipV="1">
            <a:off x="5940152" y="2492896"/>
            <a:ext cx="216024" cy="115212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Ορθογώνιο 4"/>
          <p:cNvSpPr/>
          <p:nvPr/>
        </p:nvSpPr>
        <p:spPr>
          <a:xfrm>
            <a:off x="4788024" y="1895698"/>
            <a:ext cx="2664296" cy="59719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867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6322846" cy="3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68038" y="2899580"/>
            <a:ext cx="275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</a:t>
            </a:r>
            <a:r>
              <a:rPr lang="el-GR" dirty="0" smtClean="0"/>
              <a:t>από </a:t>
            </a:r>
            <a:r>
              <a:rPr lang="en-US" dirty="0" err="1" smtClean="0"/>
              <a:t>wireshark</a:t>
            </a:r>
            <a:r>
              <a:rPr lang="en-US" dirty="0" smtClean="0"/>
              <a:t> </a:t>
            </a:r>
            <a:r>
              <a:rPr lang="el-GR" dirty="0" smtClean="0"/>
              <a:t>ενός</a:t>
            </a:r>
            <a:endParaRPr lang="en-US" dirty="0" smtClean="0"/>
          </a:p>
          <a:p>
            <a:r>
              <a:rPr lang="el-GR" dirty="0" smtClean="0"/>
              <a:t> πακέτου με </a:t>
            </a:r>
            <a:r>
              <a:rPr lang="en-US" dirty="0" smtClean="0"/>
              <a:t>request ARP</a:t>
            </a:r>
            <a:endParaRPr lang="el-GR" dirty="0"/>
          </a:p>
        </p:txBody>
      </p:sp>
      <p:sp>
        <p:nvSpPr>
          <p:cNvPr id="28" name="Σχήμα L 27"/>
          <p:cNvSpPr/>
          <p:nvPr/>
        </p:nvSpPr>
        <p:spPr>
          <a:xfrm rot="16200000">
            <a:off x="4348623" y="4812921"/>
            <a:ext cx="504055" cy="3096344"/>
          </a:xfrm>
          <a:prstGeom prst="corner">
            <a:avLst>
              <a:gd name="adj1" fmla="val 77076"/>
              <a:gd name="adj2" fmla="val 64433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5" name="Ομάδα 24"/>
          <p:cNvGrpSpPr/>
          <p:nvPr/>
        </p:nvGrpSpPr>
        <p:grpSpPr>
          <a:xfrm>
            <a:off x="107504" y="693344"/>
            <a:ext cx="6071485" cy="2539877"/>
            <a:chOff x="3707904" y="3632943"/>
            <a:chExt cx="6418514" cy="2812431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645024"/>
              <a:ext cx="5000625" cy="280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708529" y="3632943"/>
              <a:ext cx="141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Πακέτο </a:t>
              </a:r>
              <a:r>
                <a:rPr lang="en-US" dirty="0" smtClean="0"/>
                <a:t>ARP</a:t>
              </a:r>
              <a:endParaRPr lang="el-GR" dirty="0"/>
            </a:p>
          </p:txBody>
        </p:sp>
      </p:grpSp>
      <p:sp>
        <p:nvSpPr>
          <p:cNvPr id="33" name="Ορθογώνιο 32"/>
          <p:cNvSpPr/>
          <p:nvPr/>
        </p:nvSpPr>
        <p:spPr>
          <a:xfrm>
            <a:off x="95606" y="1095717"/>
            <a:ext cx="4683137" cy="212702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5724128" y="6165304"/>
            <a:ext cx="424695" cy="1440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ρθογώνιο 30"/>
          <p:cNvSpPr/>
          <p:nvPr/>
        </p:nvSpPr>
        <p:spPr>
          <a:xfrm>
            <a:off x="3025666" y="6307694"/>
            <a:ext cx="439402" cy="1440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251520" y="1196752"/>
            <a:ext cx="2016224" cy="17914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2472632" y="1196752"/>
            <a:ext cx="2099368" cy="1791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465068" y="6307694"/>
            <a:ext cx="170828" cy="144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51520" y="1412776"/>
            <a:ext cx="936104" cy="2880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635896" y="6307694"/>
            <a:ext cx="216024" cy="1440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1331640" y="1412776"/>
            <a:ext cx="1080120" cy="2880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3851920" y="6307694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/>
          <p:cNvSpPr/>
          <p:nvPr/>
        </p:nvSpPr>
        <p:spPr>
          <a:xfrm>
            <a:off x="2472632" y="1412776"/>
            <a:ext cx="20273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211960" y="6307694"/>
            <a:ext cx="1152128" cy="14401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Σχήμα L 18"/>
          <p:cNvSpPr/>
          <p:nvPr/>
        </p:nvSpPr>
        <p:spPr>
          <a:xfrm flipV="1">
            <a:off x="251520" y="1772816"/>
            <a:ext cx="4320480" cy="432048"/>
          </a:xfrm>
          <a:prstGeom prst="corner">
            <a:avLst>
              <a:gd name="adj1" fmla="val 50000"/>
              <a:gd name="adj2" fmla="val 454333"/>
            </a:avLst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5364088" y="6307694"/>
            <a:ext cx="784735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/>
          <p:cNvSpPr/>
          <p:nvPr/>
        </p:nvSpPr>
        <p:spPr>
          <a:xfrm>
            <a:off x="2472632" y="2015214"/>
            <a:ext cx="22433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ρθογώνιο 28"/>
          <p:cNvSpPr/>
          <p:nvPr/>
        </p:nvSpPr>
        <p:spPr>
          <a:xfrm>
            <a:off x="163571" y="2276872"/>
            <a:ext cx="2243384" cy="267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052478" y="6451710"/>
            <a:ext cx="1159482" cy="1456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Σχήμα L 17"/>
          <p:cNvSpPr/>
          <p:nvPr/>
        </p:nvSpPr>
        <p:spPr>
          <a:xfrm rot="16200000">
            <a:off x="2208420" y="391980"/>
            <a:ext cx="550701" cy="4464497"/>
          </a:xfrm>
          <a:prstGeom prst="corner">
            <a:avLst>
              <a:gd name="adj1" fmla="val 407552"/>
              <a:gd name="adj2" fmla="val 500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4211960" y="6451710"/>
            <a:ext cx="792088" cy="1456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3" name="Ευθύγραμμο βέλος σύνδεσης 22"/>
          <p:cNvCxnSpPr>
            <a:endCxn id="2049" idx="2"/>
          </p:cNvCxnSpPr>
          <p:nvPr/>
        </p:nvCxnSpPr>
        <p:spPr>
          <a:xfrm flipH="1" flipV="1">
            <a:off x="2483769" y="3140968"/>
            <a:ext cx="2088232" cy="331074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Ορθογώνιο 2048"/>
          <p:cNvSpPr/>
          <p:nvPr/>
        </p:nvSpPr>
        <p:spPr>
          <a:xfrm>
            <a:off x="251521" y="2899580"/>
            <a:ext cx="4464495" cy="24138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52" name="Ευθεία γραμμή σύνδεσης 2051"/>
          <p:cNvCxnSpPr/>
          <p:nvPr/>
        </p:nvCxnSpPr>
        <p:spPr>
          <a:xfrm>
            <a:off x="4837761" y="6021288"/>
            <a:ext cx="74235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1798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grpSp>
        <p:nvGrpSpPr>
          <p:cNvPr id="20" name="Ομάδα 19"/>
          <p:cNvGrpSpPr/>
          <p:nvPr/>
        </p:nvGrpSpPr>
        <p:grpSpPr>
          <a:xfrm>
            <a:off x="2846203" y="3076828"/>
            <a:ext cx="6250838" cy="3769780"/>
            <a:chOff x="2699792" y="2899580"/>
            <a:chExt cx="6322846" cy="386221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573016"/>
              <a:ext cx="6322846" cy="3188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Ομάδα 12"/>
            <p:cNvGrpSpPr/>
            <p:nvPr/>
          </p:nvGrpSpPr>
          <p:grpSpPr>
            <a:xfrm>
              <a:off x="3025666" y="2899580"/>
              <a:ext cx="5996972" cy="3713540"/>
              <a:chOff x="3025666" y="2899580"/>
              <a:chExt cx="5996972" cy="371354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268038" y="2899580"/>
                <a:ext cx="27546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Frame </a:t>
                </a:r>
                <a:r>
                  <a:rPr lang="el-GR" dirty="0" smtClean="0"/>
                  <a:t>από </a:t>
                </a:r>
                <a:r>
                  <a:rPr lang="en-US" dirty="0" err="1" smtClean="0"/>
                  <a:t>wireshark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ενός</a:t>
                </a:r>
                <a:endParaRPr lang="en-US" dirty="0" smtClean="0"/>
              </a:p>
              <a:p>
                <a:r>
                  <a:rPr lang="el-GR" dirty="0" smtClean="0"/>
                  <a:t> πακέτου με </a:t>
                </a:r>
                <a:r>
                  <a:rPr lang="en-US" dirty="0" smtClean="0"/>
                  <a:t>request ARP</a:t>
                </a:r>
                <a:endParaRPr lang="el-GR" dirty="0"/>
              </a:p>
            </p:txBody>
          </p:sp>
          <p:sp>
            <p:nvSpPr>
              <p:cNvPr id="28" name="Σχήμα L 27"/>
              <p:cNvSpPr/>
              <p:nvPr/>
            </p:nvSpPr>
            <p:spPr>
              <a:xfrm rot="16200000">
                <a:off x="4348623" y="4812921"/>
                <a:ext cx="504055" cy="3096344"/>
              </a:xfrm>
              <a:prstGeom prst="corner">
                <a:avLst>
                  <a:gd name="adj1" fmla="val 77076"/>
                  <a:gd name="adj2" fmla="val 64433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" name="Ορθογώνιο 13"/>
              <p:cNvSpPr/>
              <p:nvPr/>
            </p:nvSpPr>
            <p:spPr>
              <a:xfrm>
                <a:off x="5724128" y="6165304"/>
                <a:ext cx="424695" cy="144016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1" name="Ορθογώνιο 30"/>
              <p:cNvSpPr/>
              <p:nvPr/>
            </p:nvSpPr>
            <p:spPr>
              <a:xfrm>
                <a:off x="3025666" y="6307694"/>
                <a:ext cx="439402" cy="14401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" name="Ορθογώνιο 2"/>
              <p:cNvSpPr/>
              <p:nvPr/>
            </p:nvSpPr>
            <p:spPr>
              <a:xfrm>
                <a:off x="3465068" y="6307694"/>
                <a:ext cx="170828" cy="144016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Ορθογώνιο 6"/>
              <p:cNvSpPr/>
              <p:nvPr/>
            </p:nvSpPr>
            <p:spPr>
              <a:xfrm>
                <a:off x="3635896" y="6307694"/>
                <a:ext cx="216024" cy="144016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Ορθογώνιο 11"/>
              <p:cNvSpPr/>
              <p:nvPr/>
            </p:nvSpPr>
            <p:spPr>
              <a:xfrm>
                <a:off x="3851920" y="6307694"/>
                <a:ext cx="360040" cy="1440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" name="Ορθογώνιο 3"/>
              <p:cNvSpPr/>
              <p:nvPr/>
            </p:nvSpPr>
            <p:spPr>
              <a:xfrm>
                <a:off x="4211960" y="6307694"/>
                <a:ext cx="1152128" cy="144016"/>
              </a:xfrm>
              <a:prstGeom prst="rect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" name="Ορθογώνιο 4"/>
              <p:cNvSpPr/>
              <p:nvPr/>
            </p:nvSpPr>
            <p:spPr>
              <a:xfrm>
                <a:off x="5364088" y="6307694"/>
                <a:ext cx="784735" cy="1440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" name="Ορθογώνιο 7"/>
              <p:cNvSpPr/>
              <p:nvPr/>
            </p:nvSpPr>
            <p:spPr>
              <a:xfrm>
                <a:off x="3052478" y="6451710"/>
                <a:ext cx="1159482" cy="14564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Ορθογώνιο 8"/>
              <p:cNvSpPr/>
              <p:nvPr/>
            </p:nvSpPr>
            <p:spPr>
              <a:xfrm>
                <a:off x="4211960" y="6451710"/>
                <a:ext cx="792088" cy="14564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1" name="Ομάδα 10"/>
          <p:cNvGrpSpPr/>
          <p:nvPr/>
        </p:nvGrpSpPr>
        <p:grpSpPr>
          <a:xfrm>
            <a:off x="7753" y="641815"/>
            <a:ext cx="8918985" cy="3093622"/>
            <a:chOff x="7753" y="641815"/>
            <a:chExt cx="8918985" cy="30936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" y="641815"/>
              <a:ext cx="6164385" cy="309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172138" y="641815"/>
              <a:ext cx="27546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Frame </a:t>
              </a:r>
              <a:r>
                <a:rPr lang="el-GR" dirty="0" smtClean="0"/>
                <a:t>από </a:t>
              </a:r>
              <a:r>
                <a:rPr lang="en-US" dirty="0" err="1" smtClean="0"/>
                <a:t>wireshark</a:t>
              </a:r>
              <a:r>
                <a:rPr lang="en-US" dirty="0" smtClean="0"/>
                <a:t> </a:t>
              </a:r>
              <a:r>
                <a:rPr lang="el-GR" dirty="0" smtClean="0"/>
                <a:t>ενός</a:t>
              </a:r>
              <a:endParaRPr lang="en-US" dirty="0" smtClean="0"/>
            </a:p>
            <a:p>
              <a:r>
                <a:rPr lang="el-GR" dirty="0" smtClean="0"/>
                <a:t> πακέτου με </a:t>
              </a:r>
              <a:r>
                <a:rPr lang="en-US" dirty="0" smtClean="0"/>
                <a:t>reply ARP</a:t>
              </a:r>
              <a:endParaRPr lang="el-GR" dirty="0"/>
            </a:p>
          </p:txBody>
        </p:sp>
      </p:grpSp>
      <p:sp>
        <p:nvSpPr>
          <p:cNvPr id="21" name="Σχήμα L 20"/>
          <p:cNvSpPr/>
          <p:nvPr/>
        </p:nvSpPr>
        <p:spPr>
          <a:xfrm rot="16200000">
            <a:off x="1680911" y="1915031"/>
            <a:ext cx="381000" cy="2951737"/>
          </a:xfrm>
          <a:prstGeom prst="corner">
            <a:avLst>
              <a:gd name="adj1" fmla="val 98512"/>
              <a:gd name="adj2" fmla="val 64433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505322" y="170080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Ιδια</a:t>
            </a:r>
            <a:r>
              <a:rPr lang="el-GR" dirty="0" smtClean="0"/>
              <a:t> δομή πακέτου πρωτόκολλου </a:t>
            </a:r>
            <a:r>
              <a:rPr lang="en-US" dirty="0"/>
              <a:t>ARP</a:t>
            </a:r>
            <a:endParaRPr lang="el-GR" dirty="0"/>
          </a:p>
          <a:p>
            <a:endParaRPr lang="el-GR" dirty="0"/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 flipH="1">
            <a:off x="6046025" y="2348880"/>
            <a:ext cx="1503413" cy="381642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/>
          <p:nvPr/>
        </p:nvCxnSpPr>
        <p:spPr>
          <a:xfrm flipH="1">
            <a:off x="3385565" y="2348512"/>
            <a:ext cx="3989261" cy="86446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Ορθογώνιο 21"/>
          <p:cNvSpPr/>
          <p:nvPr/>
        </p:nvSpPr>
        <p:spPr>
          <a:xfrm>
            <a:off x="7402086" y="964760"/>
            <a:ext cx="1080120" cy="32316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 22"/>
          <p:cNvSpPr/>
          <p:nvPr/>
        </p:nvSpPr>
        <p:spPr>
          <a:xfrm>
            <a:off x="1098557" y="3320251"/>
            <a:ext cx="361394" cy="1440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/>
          <p:cNvSpPr/>
          <p:nvPr/>
        </p:nvSpPr>
        <p:spPr>
          <a:xfrm>
            <a:off x="611560" y="2348512"/>
            <a:ext cx="646717" cy="1443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Ευθύγραμμο βέλος σύνδεσης 26"/>
          <p:cNvCxnSpPr/>
          <p:nvPr/>
        </p:nvCxnSpPr>
        <p:spPr>
          <a:xfrm flipH="1">
            <a:off x="1459951" y="1340768"/>
            <a:ext cx="5848353" cy="196107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ύγραμμο βέλος σύνδεσης 34"/>
          <p:cNvCxnSpPr/>
          <p:nvPr/>
        </p:nvCxnSpPr>
        <p:spPr>
          <a:xfrm flipH="1">
            <a:off x="1293104" y="1268760"/>
            <a:ext cx="6015200" cy="107975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Ορθογώνιο"/>
          <p:cNvSpPr/>
          <p:nvPr/>
        </p:nvSpPr>
        <p:spPr>
          <a:xfrm>
            <a:off x="381000" y="3200400"/>
            <a:ext cx="11430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42 - Ευθύγραμμο βέλος σύνδεσης"/>
          <p:cNvCxnSpPr>
            <a:stCxn id="36" idx="2"/>
          </p:cNvCxnSpPr>
          <p:nvPr/>
        </p:nvCxnSpPr>
        <p:spPr>
          <a:xfrm rot="5400000">
            <a:off x="438150" y="3676650"/>
            <a:ext cx="838200" cy="190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5"/>
          <p:cNvSpPr txBox="1"/>
          <p:nvPr/>
        </p:nvSpPr>
        <p:spPr>
          <a:xfrm>
            <a:off x="1" y="42672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Unicast</a:t>
            </a:r>
            <a:r>
              <a:rPr lang="en-US" sz="1600" dirty="0" smtClean="0"/>
              <a:t> </a:t>
            </a:r>
            <a:r>
              <a:rPr lang="el-GR" sz="1600" dirty="0" smtClean="0"/>
              <a:t>αποστολή </a:t>
            </a:r>
            <a:r>
              <a:rPr lang="en-US" sz="1600" dirty="0" smtClean="0"/>
              <a:t>Frame</a:t>
            </a:r>
            <a:r>
              <a:rPr lang="el-GR" sz="1600" dirty="0" smtClean="0"/>
              <a:t>.</a:t>
            </a:r>
            <a:endParaRPr lang="en-US" sz="1600" dirty="0" smtClean="0"/>
          </a:p>
          <a:p>
            <a:r>
              <a:rPr lang="el-GR" sz="1600" dirty="0" smtClean="0"/>
              <a:t>Γνωρίζουμε την </a:t>
            </a:r>
            <a:r>
              <a:rPr lang="en-US" sz="1600" dirty="0" smtClean="0"/>
              <a:t>MAC</a:t>
            </a:r>
            <a:r>
              <a:rPr lang="el-GR" sz="1600" dirty="0" smtClean="0"/>
              <a:t> </a:t>
            </a:r>
            <a:r>
              <a:rPr lang="el-GR" sz="1600" dirty="0" err="1" smtClean="0"/>
              <a:t>διευθ</a:t>
            </a:r>
            <a:r>
              <a:rPr lang="el-GR" sz="1600" dirty="0" smtClean="0"/>
              <a:t>. </a:t>
            </a:r>
            <a:r>
              <a:rPr lang="el-GR" sz="1600" dirty="0" smtClean="0"/>
              <a:t>του </a:t>
            </a:r>
            <a:r>
              <a:rPr lang="el-GR" sz="1600" dirty="0" smtClean="0"/>
              <a:t>Η/Υ που απέστειλε το </a:t>
            </a:r>
            <a:r>
              <a:rPr lang="en-US" sz="1600" dirty="0" smtClean="0"/>
              <a:t>ARP request </a:t>
            </a:r>
            <a:r>
              <a:rPr lang="el-GR" sz="1600" dirty="0" smtClean="0"/>
              <a:t>πακέτο.</a:t>
            </a:r>
            <a:endParaRPr lang="el-GR" sz="1600" dirty="0"/>
          </a:p>
        </p:txBody>
      </p:sp>
    </p:spTree>
    <p:extLst>
      <p:ext uri="{BB962C8B-B14F-4D97-AF65-F5344CB8AC3E}">
        <p14:creationId xmlns="" xmlns:p14="http://schemas.microsoft.com/office/powerpoint/2010/main" val="5623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22" grpId="0" animBg="1"/>
      <p:bldP spid="23" grpId="0" animBg="1"/>
      <p:bldP spid="24" grpId="0" animBg="1"/>
      <p:bldP spid="36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grpSp>
        <p:nvGrpSpPr>
          <p:cNvPr id="11" name="Ομάδα 19"/>
          <p:cNvGrpSpPr/>
          <p:nvPr/>
        </p:nvGrpSpPr>
        <p:grpSpPr>
          <a:xfrm>
            <a:off x="2846203" y="3076828"/>
            <a:ext cx="6250838" cy="3769780"/>
            <a:chOff x="2699792" y="2899580"/>
            <a:chExt cx="6322846" cy="386221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573016"/>
              <a:ext cx="6322846" cy="3188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Ομάδα 12"/>
            <p:cNvGrpSpPr/>
            <p:nvPr/>
          </p:nvGrpSpPr>
          <p:grpSpPr>
            <a:xfrm>
              <a:off x="3025666" y="2899580"/>
              <a:ext cx="5996972" cy="3713540"/>
              <a:chOff x="3025666" y="2899580"/>
              <a:chExt cx="5996972" cy="371354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268038" y="2899580"/>
                <a:ext cx="27546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Frame </a:t>
                </a:r>
                <a:r>
                  <a:rPr lang="el-GR" dirty="0" smtClean="0"/>
                  <a:t>από </a:t>
                </a:r>
                <a:r>
                  <a:rPr lang="en-US" dirty="0" err="1" smtClean="0"/>
                  <a:t>wireshark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ενός</a:t>
                </a:r>
                <a:endParaRPr lang="en-US" dirty="0" smtClean="0"/>
              </a:p>
              <a:p>
                <a:r>
                  <a:rPr lang="el-GR" dirty="0" smtClean="0"/>
                  <a:t> πακέτου με </a:t>
                </a:r>
                <a:r>
                  <a:rPr lang="en-US" dirty="0" smtClean="0"/>
                  <a:t>request ARP</a:t>
                </a:r>
                <a:endParaRPr lang="el-GR" dirty="0"/>
              </a:p>
            </p:txBody>
          </p:sp>
          <p:sp>
            <p:nvSpPr>
              <p:cNvPr id="28" name="Σχήμα L 27"/>
              <p:cNvSpPr/>
              <p:nvPr/>
            </p:nvSpPr>
            <p:spPr>
              <a:xfrm rot="16200000">
                <a:off x="4348623" y="4812921"/>
                <a:ext cx="504055" cy="3096344"/>
              </a:xfrm>
              <a:prstGeom prst="corner">
                <a:avLst>
                  <a:gd name="adj1" fmla="val 77076"/>
                  <a:gd name="adj2" fmla="val 64433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" name="Ορθογώνιο 13"/>
              <p:cNvSpPr/>
              <p:nvPr/>
            </p:nvSpPr>
            <p:spPr>
              <a:xfrm>
                <a:off x="5724128" y="6165304"/>
                <a:ext cx="424695" cy="144016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1" name="Ορθογώνιο 30"/>
              <p:cNvSpPr/>
              <p:nvPr/>
            </p:nvSpPr>
            <p:spPr>
              <a:xfrm>
                <a:off x="3025666" y="6307694"/>
                <a:ext cx="439402" cy="14401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" name="Ορθογώνιο 2"/>
              <p:cNvSpPr/>
              <p:nvPr/>
            </p:nvSpPr>
            <p:spPr>
              <a:xfrm>
                <a:off x="3465068" y="6307694"/>
                <a:ext cx="170828" cy="144016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Ορθογώνιο 6"/>
              <p:cNvSpPr/>
              <p:nvPr/>
            </p:nvSpPr>
            <p:spPr>
              <a:xfrm>
                <a:off x="3635896" y="6307694"/>
                <a:ext cx="216024" cy="144016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Ορθογώνιο 11"/>
              <p:cNvSpPr/>
              <p:nvPr/>
            </p:nvSpPr>
            <p:spPr>
              <a:xfrm>
                <a:off x="3851920" y="6307694"/>
                <a:ext cx="360040" cy="1440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" name="Ορθογώνιο 3"/>
              <p:cNvSpPr/>
              <p:nvPr/>
            </p:nvSpPr>
            <p:spPr>
              <a:xfrm>
                <a:off x="4211960" y="6307694"/>
                <a:ext cx="1152128" cy="144016"/>
              </a:xfrm>
              <a:prstGeom prst="rect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" name="Ορθογώνιο 4"/>
              <p:cNvSpPr/>
              <p:nvPr/>
            </p:nvSpPr>
            <p:spPr>
              <a:xfrm>
                <a:off x="5364088" y="6307694"/>
                <a:ext cx="784735" cy="1440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" name="Ορθογώνιο 7"/>
              <p:cNvSpPr/>
              <p:nvPr/>
            </p:nvSpPr>
            <p:spPr>
              <a:xfrm>
                <a:off x="3052478" y="6451710"/>
                <a:ext cx="1159482" cy="14564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Ορθογώνιο 8"/>
              <p:cNvSpPr/>
              <p:nvPr/>
            </p:nvSpPr>
            <p:spPr>
              <a:xfrm>
                <a:off x="4211960" y="6451710"/>
                <a:ext cx="792088" cy="14564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5" name="Ομάδα 10"/>
          <p:cNvGrpSpPr/>
          <p:nvPr/>
        </p:nvGrpSpPr>
        <p:grpSpPr>
          <a:xfrm>
            <a:off x="7753" y="641815"/>
            <a:ext cx="8918985" cy="3093622"/>
            <a:chOff x="7753" y="641815"/>
            <a:chExt cx="8918985" cy="30936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" y="641815"/>
              <a:ext cx="6164385" cy="309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172138" y="641815"/>
              <a:ext cx="27546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Frame </a:t>
              </a:r>
              <a:r>
                <a:rPr lang="el-GR" dirty="0" smtClean="0"/>
                <a:t>από </a:t>
              </a:r>
              <a:r>
                <a:rPr lang="en-US" dirty="0" err="1" smtClean="0"/>
                <a:t>wireshark</a:t>
              </a:r>
              <a:r>
                <a:rPr lang="en-US" dirty="0" smtClean="0"/>
                <a:t> </a:t>
              </a:r>
              <a:r>
                <a:rPr lang="el-GR" dirty="0" smtClean="0"/>
                <a:t>ενός</a:t>
              </a:r>
              <a:endParaRPr lang="en-US" dirty="0" smtClean="0"/>
            </a:p>
            <a:p>
              <a:r>
                <a:rPr lang="el-GR" dirty="0" smtClean="0"/>
                <a:t> πακέτου με </a:t>
              </a:r>
              <a:r>
                <a:rPr lang="en-US" dirty="0" smtClean="0"/>
                <a:t>reply ARP</a:t>
              </a:r>
              <a:endParaRPr lang="el-GR" dirty="0"/>
            </a:p>
          </p:txBody>
        </p:sp>
      </p:grpSp>
      <p:sp>
        <p:nvSpPr>
          <p:cNvPr id="21" name="Σχήμα L 20"/>
          <p:cNvSpPr/>
          <p:nvPr/>
        </p:nvSpPr>
        <p:spPr>
          <a:xfrm rot="16200000">
            <a:off x="1680911" y="1915031"/>
            <a:ext cx="381000" cy="2951737"/>
          </a:xfrm>
          <a:prstGeom prst="corner">
            <a:avLst>
              <a:gd name="adj1" fmla="val 98512"/>
              <a:gd name="adj2" fmla="val 64433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505322" y="170080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Ιδια</a:t>
            </a:r>
            <a:r>
              <a:rPr lang="el-GR" dirty="0" smtClean="0"/>
              <a:t> δομή πακέτου πρωτόκολλου </a:t>
            </a:r>
            <a:r>
              <a:rPr lang="en-US" dirty="0"/>
              <a:t>ARP</a:t>
            </a:r>
            <a:endParaRPr lang="el-GR" dirty="0"/>
          </a:p>
          <a:p>
            <a:endParaRPr lang="el-GR" dirty="0"/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 flipH="1">
            <a:off x="6046025" y="2348880"/>
            <a:ext cx="1503413" cy="381642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/>
          <p:nvPr/>
        </p:nvCxnSpPr>
        <p:spPr>
          <a:xfrm flipH="1">
            <a:off x="3385565" y="2348512"/>
            <a:ext cx="3989261" cy="86446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Ορθογώνιο 21"/>
          <p:cNvSpPr/>
          <p:nvPr/>
        </p:nvSpPr>
        <p:spPr>
          <a:xfrm>
            <a:off x="7402086" y="964760"/>
            <a:ext cx="1080120" cy="32316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 22"/>
          <p:cNvSpPr/>
          <p:nvPr/>
        </p:nvSpPr>
        <p:spPr>
          <a:xfrm>
            <a:off x="1098557" y="3320251"/>
            <a:ext cx="361394" cy="1440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/>
          <p:cNvSpPr/>
          <p:nvPr/>
        </p:nvSpPr>
        <p:spPr>
          <a:xfrm>
            <a:off x="611560" y="2348512"/>
            <a:ext cx="646717" cy="1443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Ευθύγραμμο βέλος σύνδεσης 26"/>
          <p:cNvCxnSpPr/>
          <p:nvPr/>
        </p:nvCxnSpPr>
        <p:spPr>
          <a:xfrm flipH="1">
            <a:off x="1459951" y="1340768"/>
            <a:ext cx="5848353" cy="196107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ύγραμμο βέλος σύνδεσης 34"/>
          <p:cNvCxnSpPr/>
          <p:nvPr/>
        </p:nvCxnSpPr>
        <p:spPr>
          <a:xfrm flipH="1">
            <a:off x="1293104" y="1268760"/>
            <a:ext cx="6015200" cy="107975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Ορθογώνιο 3"/>
          <p:cNvSpPr/>
          <p:nvPr/>
        </p:nvSpPr>
        <p:spPr>
          <a:xfrm>
            <a:off x="1459951" y="3320251"/>
            <a:ext cx="1152128" cy="14401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TextBox 36"/>
          <p:cNvSpPr txBox="1"/>
          <p:nvPr/>
        </p:nvSpPr>
        <p:spPr>
          <a:xfrm>
            <a:off x="9596" y="3880507"/>
            <a:ext cx="148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 address </a:t>
            </a:r>
            <a:r>
              <a:rPr lang="el-GR" dirty="0" smtClean="0"/>
              <a:t>αποστολέα</a:t>
            </a:r>
            <a:endParaRPr lang="el-GR" dirty="0"/>
          </a:p>
        </p:txBody>
      </p:sp>
      <p:cxnSp>
        <p:nvCxnSpPr>
          <p:cNvPr id="38" name="Ευθύγραμμο βέλος σύνδεσης 12"/>
          <p:cNvCxnSpPr/>
          <p:nvPr/>
        </p:nvCxnSpPr>
        <p:spPr>
          <a:xfrm flipV="1">
            <a:off x="1459951" y="3464267"/>
            <a:ext cx="341359" cy="411740"/>
          </a:xfrm>
          <a:prstGeom prst="straightConnector1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93104" y="4437474"/>
            <a:ext cx="148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 address </a:t>
            </a:r>
            <a:r>
              <a:rPr lang="el-GR" dirty="0" smtClean="0"/>
              <a:t>αποστολέα</a:t>
            </a:r>
            <a:endParaRPr lang="el-GR" dirty="0"/>
          </a:p>
        </p:txBody>
      </p:sp>
      <p:sp>
        <p:nvSpPr>
          <p:cNvPr id="41" name="Ορθογώνιο 4"/>
          <p:cNvSpPr/>
          <p:nvPr/>
        </p:nvSpPr>
        <p:spPr>
          <a:xfrm>
            <a:off x="2625097" y="3328530"/>
            <a:ext cx="72217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2" name="Ευθύγραμμο βέλος σύνδεσης 8"/>
          <p:cNvCxnSpPr>
            <a:stCxn id="40" idx="0"/>
            <a:endCxn id="41" idx="2"/>
          </p:cNvCxnSpPr>
          <p:nvPr/>
        </p:nvCxnSpPr>
        <p:spPr>
          <a:xfrm flipV="1">
            <a:off x="2036720" y="3472546"/>
            <a:ext cx="949466" cy="9649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23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/>
      <p:bldP spid="40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grpSp>
        <p:nvGrpSpPr>
          <p:cNvPr id="11" name="Ομάδα 19"/>
          <p:cNvGrpSpPr/>
          <p:nvPr/>
        </p:nvGrpSpPr>
        <p:grpSpPr>
          <a:xfrm>
            <a:off x="2846203" y="3076828"/>
            <a:ext cx="6250838" cy="3769780"/>
            <a:chOff x="2699792" y="2899580"/>
            <a:chExt cx="6322846" cy="386221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573016"/>
              <a:ext cx="6322846" cy="3188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Ομάδα 12"/>
            <p:cNvGrpSpPr/>
            <p:nvPr/>
          </p:nvGrpSpPr>
          <p:grpSpPr>
            <a:xfrm>
              <a:off x="3025666" y="2899580"/>
              <a:ext cx="5996972" cy="3713540"/>
              <a:chOff x="3025666" y="2899580"/>
              <a:chExt cx="5996972" cy="371354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268038" y="2899580"/>
                <a:ext cx="27546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Frame </a:t>
                </a:r>
                <a:r>
                  <a:rPr lang="el-GR" dirty="0" smtClean="0"/>
                  <a:t>από </a:t>
                </a:r>
                <a:r>
                  <a:rPr lang="en-US" dirty="0" err="1" smtClean="0"/>
                  <a:t>wireshark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ενός</a:t>
                </a:r>
                <a:endParaRPr lang="en-US" dirty="0" smtClean="0"/>
              </a:p>
              <a:p>
                <a:r>
                  <a:rPr lang="el-GR" dirty="0" smtClean="0"/>
                  <a:t> πακέτου με </a:t>
                </a:r>
                <a:r>
                  <a:rPr lang="en-US" dirty="0" smtClean="0"/>
                  <a:t>request ARP</a:t>
                </a:r>
                <a:endParaRPr lang="el-GR" dirty="0"/>
              </a:p>
            </p:txBody>
          </p:sp>
          <p:sp>
            <p:nvSpPr>
              <p:cNvPr id="28" name="Σχήμα L 27"/>
              <p:cNvSpPr/>
              <p:nvPr/>
            </p:nvSpPr>
            <p:spPr>
              <a:xfrm rot="16200000">
                <a:off x="4348623" y="4812921"/>
                <a:ext cx="504055" cy="3096344"/>
              </a:xfrm>
              <a:prstGeom prst="corner">
                <a:avLst>
                  <a:gd name="adj1" fmla="val 77076"/>
                  <a:gd name="adj2" fmla="val 64433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" name="Ορθογώνιο 13"/>
              <p:cNvSpPr/>
              <p:nvPr/>
            </p:nvSpPr>
            <p:spPr>
              <a:xfrm>
                <a:off x="5724128" y="6165304"/>
                <a:ext cx="424695" cy="144016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1" name="Ορθογώνιο 30"/>
              <p:cNvSpPr/>
              <p:nvPr/>
            </p:nvSpPr>
            <p:spPr>
              <a:xfrm>
                <a:off x="3025666" y="6307694"/>
                <a:ext cx="439402" cy="14401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" name="Ορθογώνιο 2"/>
              <p:cNvSpPr/>
              <p:nvPr/>
            </p:nvSpPr>
            <p:spPr>
              <a:xfrm>
                <a:off x="3465068" y="6307694"/>
                <a:ext cx="170828" cy="144016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Ορθογώνιο 6"/>
              <p:cNvSpPr/>
              <p:nvPr/>
            </p:nvSpPr>
            <p:spPr>
              <a:xfrm>
                <a:off x="3635896" y="6307694"/>
                <a:ext cx="216024" cy="144016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Ορθογώνιο 11"/>
              <p:cNvSpPr/>
              <p:nvPr/>
            </p:nvSpPr>
            <p:spPr>
              <a:xfrm>
                <a:off x="3851920" y="6307694"/>
                <a:ext cx="360040" cy="1440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" name="Ορθογώνιο 3"/>
              <p:cNvSpPr/>
              <p:nvPr/>
            </p:nvSpPr>
            <p:spPr>
              <a:xfrm>
                <a:off x="4211960" y="6307694"/>
                <a:ext cx="1152128" cy="144016"/>
              </a:xfrm>
              <a:prstGeom prst="rect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" name="Ορθογώνιο 4"/>
              <p:cNvSpPr/>
              <p:nvPr/>
            </p:nvSpPr>
            <p:spPr>
              <a:xfrm>
                <a:off x="5364088" y="6307694"/>
                <a:ext cx="784735" cy="1440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" name="Ορθογώνιο 7"/>
              <p:cNvSpPr/>
              <p:nvPr/>
            </p:nvSpPr>
            <p:spPr>
              <a:xfrm>
                <a:off x="3052478" y="6451710"/>
                <a:ext cx="1159482" cy="14564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Ορθογώνιο 8"/>
              <p:cNvSpPr/>
              <p:nvPr/>
            </p:nvSpPr>
            <p:spPr>
              <a:xfrm>
                <a:off x="4211960" y="6451710"/>
                <a:ext cx="792088" cy="14564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5" name="Ομάδα 10"/>
          <p:cNvGrpSpPr/>
          <p:nvPr/>
        </p:nvGrpSpPr>
        <p:grpSpPr>
          <a:xfrm>
            <a:off x="7753" y="641815"/>
            <a:ext cx="8918985" cy="3093622"/>
            <a:chOff x="7753" y="641815"/>
            <a:chExt cx="8918985" cy="30936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" y="641815"/>
              <a:ext cx="6164385" cy="309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172138" y="641815"/>
              <a:ext cx="27546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Frame </a:t>
              </a:r>
              <a:r>
                <a:rPr lang="el-GR" dirty="0" smtClean="0"/>
                <a:t>από </a:t>
              </a:r>
              <a:r>
                <a:rPr lang="en-US" dirty="0" err="1" smtClean="0"/>
                <a:t>wireshark</a:t>
              </a:r>
              <a:r>
                <a:rPr lang="en-US" dirty="0" smtClean="0"/>
                <a:t> </a:t>
              </a:r>
              <a:r>
                <a:rPr lang="el-GR" dirty="0" smtClean="0"/>
                <a:t>ενός</a:t>
              </a:r>
              <a:endParaRPr lang="en-US" dirty="0" smtClean="0"/>
            </a:p>
            <a:p>
              <a:r>
                <a:rPr lang="el-GR" dirty="0" smtClean="0"/>
                <a:t> πακέτου με </a:t>
              </a:r>
              <a:r>
                <a:rPr lang="en-US" dirty="0" smtClean="0"/>
                <a:t>reply ARP</a:t>
              </a:r>
              <a:endParaRPr lang="el-GR" dirty="0"/>
            </a:p>
          </p:txBody>
        </p:sp>
      </p:grpSp>
      <p:sp>
        <p:nvSpPr>
          <p:cNvPr id="21" name="Σχήμα L 20"/>
          <p:cNvSpPr/>
          <p:nvPr/>
        </p:nvSpPr>
        <p:spPr>
          <a:xfrm rot="16200000">
            <a:off x="1680910" y="1915031"/>
            <a:ext cx="381000" cy="2951737"/>
          </a:xfrm>
          <a:prstGeom prst="corner">
            <a:avLst>
              <a:gd name="adj1" fmla="val 96427"/>
              <a:gd name="adj2" fmla="val 64433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505322" y="170080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Ιδια</a:t>
            </a:r>
            <a:r>
              <a:rPr lang="el-GR" dirty="0" smtClean="0"/>
              <a:t> δομή πακέτου πρωτόκολλου </a:t>
            </a:r>
            <a:r>
              <a:rPr lang="en-US" dirty="0"/>
              <a:t>ARP</a:t>
            </a:r>
            <a:endParaRPr lang="el-GR" dirty="0"/>
          </a:p>
          <a:p>
            <a:endParaRPr lang="el-GR" dirty="0"/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 flipH="1">
            <a:off x="6046025" y="2348880"/>
            <a:ext cx="1503413" cy="381642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/>
          <p:nvPr/>
        </p:nvCxnSpPr>
        <p:spPr>
          <a:xfrm flipH="1">
            <a:off x="3385565" y="2348512"/>
            <a:ext cx="3989261" cy="86446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Ορθογώνιο 21"/>
          <p:cNvSpPr/>
          <p:nvPr/>
        </p:nvSpPr>
        <p:spPr>
          <a:xfrm>
            <a:off x="7402086" y="964760"/>
            <a:ext cx="1080120" cy="32316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 22"/>
          <p:cNvSpPr/>
          <p:nvPr/>
        </p:nvSpPr>
        <p:spPr>
          <a:xfrm>
            <a:off x="1098557" y="3320251"/>
            <a:ext cx="361394" cy="1440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/>
          <p:cNvSpPr/>
          <p:nvPr/>
        </p:nvSpPr>
        <p:spPr>
          <a:xfrm>
            <a:off x="611560" y="2348512"/>
            <a:ext cx="646717" cy="1443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Ευθύγραμμο βέλος σύνδεσης 26"/>
          <p:cNvCxnSpPr/>
          <p:nvPr/>
        </p:nvCxnSpPr>
        <p:spPr>
          <a:xfrm flipH="1">
            <a:off x="1459951" y="1340768"/>
            <a:ext cx="5848353" cy="196107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ύγραμμο βέλος σύνδεσης 34"/>
          <p:cNvCxnSpPr/>
          <p:nvPr/>
        </p:nvCxnSpPr>
        <p:spPr>
          <a:xfrm flipH="1">
            <a:off x="1293104" y="1268760"/>
            <a:ext cx="6015200" cy="107975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Ορθογώνιο 3"/>
          <p:cNvSpPr/>
          <p:nvPr/>
        </p:nvSpPr>
        <p:spPr>
          <a:xfrm>
            <a:off x="1459951" y="3320251"/>
            <a:ext cx="1152128" cy="14401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TextBox 36"/>
          <p:cNvSpPr txBox="1"/>
          <p:nvPr/>
        </p:nvSpPr>
        <p:spPr>
          <a:xfrm>
            <a:off x="0" y="4191000"/>
            <a:ext cx="148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 address </a:t>
            </a:r>
            <a:r>
              <a:rPr lang="el-GR" dirty="0" smtClean="0"/>
              <a:t>παραλήπτη</a:t>
            </a:r>
            <a:endParaRPr lang="el-GR" dirty="0"/>
          </a:p>
        </p:txBody>
      </p:sp>
      <p:cxnSp>
        <p:nvCxnSpPr>
          <p:cNvPr id="38" name="Ευθύγραμμο βέλος σύνδεσης 12"/>
          <p:cNvCxnSpPr>
            <a:stCxn id="37" idx="0"/>
          </p:cNvCxnSpPr>
          <p:nvPr/>
        </p:nvCxnSpPr>
        <p:spPr>
          <a:xfrm rot="5400000" flipH="1" flipV="1">
            <a:off x="504387" y="3820629"/>
            <a:ext cx="609600" cy="131143"/>
          </a:xfrm>
          <a:prstGeom prst="straightConnector1">
            <a:avLst/>
          </a:prstGeom>
          <a:ln w="28575">
            <a:solidFill>
              <a:srgbClr val="C0D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95400" y="4876800"/>
            <a:ext cx="148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 address </a:t>
            </a:r>
            <a:r>
              <a:rPr lang="el-GR" dirty="0" smtClean="0"/>
              <a:t>παραλήπτη</a:t>
            </a:r>
            <a:endParaRPr lang="el-GR" dirty="0"/>
          </a:p>
        </p:txBody>
      </p:sp>
      <p:sp>
        <p:nvSpPr>
          <p:cNvPr id="41" name="Ορθογώνιο 4"/>
          <p:cNvSpPr/>
          <p:nvPr/>
        </p:nvSpPr>
        <p:spPr>
          <a:xfrm>
            <a:off x="2625097" y="3328530"/>
            <a:ext cx="72217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2" name="Ευθύγραμμο βέλος σύνδεσης 8"/>
          <p:cNvCxnSpPr>
            <a:stCxn id="40" idx="0"/>
            <a:endCxn id="44" idx="2"/>
          </p:cNvCxnSpPr>
          <p:nvPr/>
        </p:nvCxnSpPr>
        <p:spPr>
          <a:xfrm rot="16200000" flipV="1">
            <a:off x="1301066" y="4138850"/>
            <a:ext cx="1303784" cy="17211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Ορθογώνιο 3"/>
          <p:cNvSpPr/>
          <p:nvPr/>
        </p:nvSpPr>
        <p:spPr>
          <a:xfrm>
            <a:off x="381000" y="3429000"/>
            <a:ext cx="1066800" cy="144016"/>
          </a:xfrm>
          <a:prstGeom prst="rect">
            <a:avLst/>
          </a:prstGeom>
          <a:noFill/>
          <a:ln>
            <a:solidFill>
              <a:srgbClr val="C0D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Ορθογώνιο 4"/>
          <p:cNvSpPr/>
          <p:nvPr/>
        </p:nvSpPr>
        <p:spPr>
          <a:xfrm>
            <a:off x="1447800" y="3429000"/>
            <a:ext cx="838200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623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40" grpId="0" build="allAtOnce"/>
      <p:bldP spid="39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grpSp>
        <p:nvGrpSpPr>
          <p:cNvPr id="20" name="Ομάδα 19"/>
          <p:cNvGrpSpPr/>
          <p:nvPr/>
        </p:nvGrpSpPr>
        <p:grpSpPr>
          <a:xfrm>
            <a:off x="2846203" y="3076828"/>
            <a:ext cx="6250838" cy="3769780"/>
            <a:chOff x="2699792" y="2899580"/>
            <a:chExt cx="6322846" cy="386221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573016"/>
              <a:ext cx="6322846" cy="3188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Ομάδα 12"/>
            <p:cNvGrpSpPr/>
            <p:nvPr/>
          </p:nvGrpSpPr>
          <p:grpSpPr>
            <a:xfrm>
              <a:off x="3025666" y="2899580"/>
              <a:ext cx="5996972" cy="3713540"/>
              <a:chOff x="3025666" y="2899580"/>
              <a:chExt cx="5996972" cy="371354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268038" y="2899580"/>
                <a:ext cx="27546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Frame </a:t>
                </a:r>
                <a:r>
                  <a:rPr lang="el-GR" dirty="0" smtClean="0"/>
                  <a:t>από </a:t>
                </a:r>
                <a:r>
                  <a:rPr lang="en-US" dirty="0" err="1" smtClean="0"/>
                  <a:t>wireshark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ενός</a:t>
                </a:r>
                <a:endParaRPr lang="en-US" dirty="0" smtClean="0"/>
              </a:p>
              <a:p>
                <a:r>
                  <a:rPr lang="el-GR" dirty="0" smtClean="0"/>
                  <a:t> πακέτου με </a:t>
                </a:r>
                <a:r>
                  <a:rPr lang="en-US" dirty="0" smtClean="0"/>
                  <a:t>request ARP</a:t>
                </a:r>
                <a:endParaRPr lang="el-GR" dirty="0"/>
              </a:p>
            </p:txBody>
          </p:sp>
          <p:sp>
            <p:nvSpPr>
              <p:cNvPr id="28" name="Σχήμα L 27"/>
              <p:cNvSpPr/>
              <p:nvPr/>
            </p:nvSpPr>
            <p:spPr>
              <a:xfrm rot="16200000">
                <a:off x="4348623" y="4812921"/>
                <a:ext cx="504055" cy="3096344"/>
              </a:xfrm>
              <a:prstGeom prst="corner">
                <a:avLst>
                  <a:gd name="adj1" fmla="val 77076"/>
                  <a:gd name="adj2" fmla="val 64433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" name="Ορθογώνιο 13"/>
              <p:cNvSpPr/>
              <p:nvPr/>
            </p:nvSpPr>
            <p:spPr>
              <a:xfrm>
                <a:off x="5724128" y="6165304"/>
                <a:ext cx="424695" cy="144016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1" name="Ορθογώνιο 30"/>
              <p:cNvSpPr/>
              <p:nvPr/>
            </p:nvSpPr>
            <p:spPr>
              <a:xfrm>
                <a:off x="3025666" y="6307694"/>
                <a:ext cx="439402" cy="14401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" name="Ορθογώνιο 2"/>
              <p:cNvSpPr/>
              <p:nvPr/>
            </p:nvSpPr>
            <p:spPr>
              <a:xfrm>
                <a:off x="3465068" y="6307694"/>
                <a:ext cx="170828" cy="144016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Ορθογώνιο 6"/>
              <p:cNvSpPr/>
              <p:nvPr/>
            </p:nvSpPr>
            <p:spPr>
              <a:xfrm>
                <a:off x="3635896" y="6307694"/>
                <a:ext cx="216024" cy="144016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Ορθογώνιο 11"/>
              <p:cNvSpPr/>
              <p:nvPr/>
            </p:nvSpPr>
            <p:spPr>
              <a:xfrm>
                <a:off x="3851920" y="6307694"/>
                <a:ext cx="360040" cy="1440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" name="Ορθογώνιο 3"/>
              <p:cNvSpPr/>
              <p:nvPr/>
            </p:nvSpPr>
            <p:spPr>
              <a:xfrm>
                <a:off x="4211960" y="6307694"/>
                <a:ext cx="1152128" cy="144016"/>
              </a:xfrm>
              <a:prstGeom prst="rect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" name="Ορθογώνιο 4"/>
              <p:cNvSpPr/>
              <p:nvPr/>
            </p:nvSpPr>
            <p:spPr>
              <a:xfrm>
                <a:off x="5364088" y="6307694"/>
                <a:ext cx="784735" cy="1440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" name="Ορθογώνιο 7"/>
              <p:cNvSpPr/>
              <p:nvPr/>
            </p:nvSpPr>
            <p:spPr>
              <a:xfrm>
                <a:off x="3052478" y="6451710"/>
                <a:ext cx="1159482" cy="14564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Ορθογώνιο 8"/>
              <p:cNvSpPr/>
              <p:nvPr/>
            </p:nvSpPr>
            <p:spPr>
              <a:xfrm>
                <a:off x="4211960" y="6451710"/>
                <a:ext cx="792088" cy="14564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1" name="Ομάδα 10"/>
          <p:cNvGrpSpPr/>
          <p:nvPr/>
        </p:nvGrpSpPr>
        <p:grpSpPr>
          <a:xfrm>
            <a:off x="7753" y="641815"/>
            <a:ext cx="8918985" cy="3093622"/>
            <a:chOff x="7753" y="641815"/>
            <a:chExt cx="8918985" cy="30936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" y="641815"/>
              <a:ext cx="6164385" cy="309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172138" y="641815"/>
              <a:ext cx="27546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Frame </a:t>
              </a:r>
              <a:r>
                <a:rPr lang="el-GR" dirty="0" smtClean="0"/>
                <a:t>από </a:t>
              </a:r>
              <a:r>
                <a:rPr lang="en-US" dirty="0" err="1" smtClean="0"/>
                <a:t>wireshark</a:t>
              </a:r>
              <a:r>
                <a:rPr lang="en-US" dirty="0" smtClean="0"/>
                <a:t> </a:t>
              </a:r>
              <a:r>
                <a:rPr lang="el-GR" dirty="0" smtClean="0"/>
                <a:t>ενός</a:t>
              </a:r>
              <a:endParaRPr lang="en-US" dirty="0" smtClean="0"/>
            </a:p>
            <a:p>
              <a:r>
                <a:rPr lang="el-GR" dirty="0" smtClean="0"/>
                <a:t> πακέτου με </a:t>
              </a:r>
              <a:r>
                <a:rPr lang="en-US" dirty="0" smtClean="0"/>
                <a:t>reply ARP</a:t>
              </a:r>
              <a:endParaRPr lang="el-GR" dirty="0"/>
            </a:p>
          </p:txBody>
        </p:sp>
      </p:grpSp>
      <p:sp>
        <p:nvSpPr>
          <p:cNvPr id="21" name="Σχήμα L 20"/>
          <p:cNvSpPr/>
          <p:nvPr/>
        </p:nvSpPr>
        <p:spPr>
          <a:xfrm rot="16200000">
            <a:off x="1680911" y="1915031"/>
            <a:ext cx="381000" cy="2951737"/>
          </a:xfrm>
          <a:prstGeom prst="corner">
            <a:avLst>
              <a:gd name="adj1" fmla="val 92524"/>
              <a:gd name="adj2" fmla="val 64433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505322" y="170080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Ιδια</a:t>
            </a:r>
            <a:r>
              <a:rPr lang="el-GR" dirty="0" smtClean="0"/>
              <a:t> δομή πακέτου πρωτόκολλου </a:t>
            </a:r>
            <a:r>
              <a:rPr lang="en-US" dirty="0"/>
              <a:t>ARP</a:t>
            </a:r>
            <a:endParaRPr lang="el-GR" dirty="0"/>
          </a:p>
          <a:p>
            <a:endParaRPr lang="el-GR" dirty="0"/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 flipH="1">
            <a:off x="6046025" y="2348880"/>
            <a:ext cx="1503413" cy="381642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/>
          <p:nvPr/>
        </p:nvCxnSpPr>
        <p:spPr>
          <a:xfrm flipH="1">
            <a:off x="3385565" y="2348512"/>
            <a:ext cx="3989261" cy="86446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4365104"/>
            <a:ext cx="194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padding of Frame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95" y="4740197"/>
            <a:ext cx="273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Δείτε την εξήγηση στη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 παράγραφο της σελίδας 4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l-GR" dirty="0" smtClean="0">
                <a:solidFill>
                  <a:srgbClr val="FF0000"/>
                </a:solidFill>
              </a:rPr>
              <a:t> του βιβλίου σας.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7" name="Σχήμα L 16"/>
          <p:cNvSpPr/>
          <p:nvPr/>
        </p:nvSpPr>
        <p:spPr>
          <a:xfrm flipH="1">
            <a:off x="395536" y="3444142"/>
            <a:ext cx="2951738" cy="290005"/>
          </a:xfrm>
          <a:prstGeom prst="corner">
            <a:avLst>
              <a:gd name="adj1" fmla="val 50372"/>
              <a:gd name="adj2" fmla="val 364653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Ευθύγραμμο βέλος σύνδεσης 18"/>
          <p:cNvCxnSpPr>
            <a:stCxn id="15" idx="0"/>
          </p:cNvCxnSpPr>
          <p:nvPr/>
        </p:nvCxnSpPr>
        <p:spPr>
          <a:xfrm flipV="1">
            <a:off x="1727445" y="3735438"/>
            <a:ext cx="33534" cy="62966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Ορθογώνιο 21"/>
          <p:cNvSpPr/>
          <p:nvPr/>
        </p:nvSpPr>
        <p:spPr>
          <a:xfrm>
            <a:off x="7402086" y="964760"/>
            <a:ext cx="1080120" cy="32316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 22"/>
          <p:cNvSpPr/>
          <p:nvPr/>
        </p:nvSpPr>
        <p:spPr>
          <a:xfrm>
            <a:off x="1112407" y="3320251"/>
            <a:ext cx="361394" cy="1440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/>
          <p:cNvSpPr/>
          <p:nvPr/>
        </p:nvSpPr>
        <p:spPr>
          <a:xfrm>
            <a:off x="611560" y="2348512"/>
            <a:ext cx="646717" cy="1443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Ευθύγραμμο βέλος σύνδεσης 26"/>
          <p:cNvCxnSpPr/>
          <p:nvPr/>
        </p:nvCxnSpPr>
        <p:spPr>
          <a:xfrm flipH="1">
            <a:off x="1509628" y="1340768"/>
            <a:ext cx="5798676" cy="196280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ύγραμμο βέλος σύνδεσης 34"/>
          <p:cNvCxnSpPr/>
          <p:nvPr/>
        </p:nvCxnSpPr>
        <p:spPr>
          <a:xfrm flipH="1">
            <a:off x="1293104" y="1268760"/>
            <a:ext cx="6015200" cy="107975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Ορθογώνιο 3"/>
          <p:cNvSpPr/>
          <p:nvPr/>
        </p:nvSpPr>
        <p:spPr>
          <a:xfrm>
            <a:off x="1459951" y="3320251"/>
            <a:ext cx="1152128" cy="14401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Ορθογώνιο 4"/>
          <p:cNvSpPr/>
          <p:nvPr/>
        </p:nvSpPr>
        <p:spPr>
          <a:xfrm>
            <a:off x="2625097" y="3328530"/>
            <a:ext cx="72217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Ορθογώνιο 3"/>
          <p:cNvSpPr/>
          <p:nvPr/>
        </p:nvSpPr>
        <p:spPr>
          <a:xfrm>
            <a:off x="381000" y="3429000"/>
            <a:ext cx="1066800" cy="144016"/>
          </a:xfrm>
          <a:prstGeom prst="rect">
            <a:avLst/>
          </a:prstGeom>
          <a:noFill/>
          <a:ln>
            <a:solidFill>
              <a:srgbClr val="C0D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Ορθογώνιο 4"/>
          <p:cNvSpPr/>
          <p:nvPr/>
        </p:nvSpPr>
        <p:spPr>
          <a:xfrm>
            <a:off x="1447800" y="3429000"/>
            <a:ext cx="838200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008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5" grpId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grpSp>
        <p:nvGrpSpPr>
          <p:cNvPr id="20" name="Ομάδα 19"/>
          <p:cNvGrpSpPr/>
          <p:nvPr/>
        </p:nvGrpSpPr>
        <p:grpSpPr>
          <a:xfrm>
            <a:off x="2846203" y="3076828"/>
            <a:ext cx="6250838" cy="3769780"/>
            <a:chOff x="2699792" y="2899580"/>
            <a:chExt cx="6322846" cy="386221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573016"/>
              <a:ext cx="6322846" cy="3188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Ομάδα 12"/>
            <p:cNvGrpSpPr/>
            <p:nvPr/>
          </p:nvGrpSpPr>
          <p:grpSpPr>
            <a:xfrm>
              <a:off x="3025666" y="2899580"/>
              <a:ext cx="5996972" cy="3713540"/>
              <a:chOff x="3025666" y="2899580"/>
              <a:chExt cx="5996972" cy="371354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268038" y="2899580"/>
                <a:ext cx="27546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Frame </a:t>
                </a:r>
                <a:r>
                  <a:rPr lang="el-GR" dirty="0" smtClean="0"/>
                  <a:t>από </a:t>
                </a:r>
                <a:r>
                  <a:rPr lang="en-US" dirty="0" err="1" smtClean="0"/>
                  <a:t>wireshark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ενός</a:t>
                </a:r>
                <a:endParaRPr lang="en-US" dirty="0" smtClean="0"/>
              </a:p>
              <a:p>
                <a:r>
                  <a:rPr lang="el-GR" dirty="0" smtClean="0"/>
                  <a:t> πακέτου με </a:t>
                </a:r>
                <a:r>
                  <a:rPr lang="en-US" dirty="0" smtClean="0"/>
                  <a:t>request ARP</a:t>
                </a:r>
                <a:endParaRPr lang="el-GR" dirty="0"/>
              </a:p>
            </p:txBody>
          </p:sp>
          <p:sp>
            <p:nvSpPr>
              <p:cNvPr id="28" name="Σχήμα L 27"/>
              <p:cNvSpPr/>
              <p:nvPr/>
            </p:nvSpPr>
            <p:spPr>
              <a:xfrm rot="16200000">
                <a:off x="4348623" y="4812921"/>
                <a:ext cx="504055" cy="3096344"/>
              </a:xfrm>
              <a:prstGeom prst="corner">
                <a:avLst>
                  <a:gd name="adj1" fmla="val 77076"/>
                  <a:gd name="adj2" fmla="val 64433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" name="Ορθογώνιο 13"/>
              <p:cNvSpPr/>
              <p:nvPr/>
            </p:nvSpPr>
            <p:spPr>
              <a:xfrm>
                <a:off x="5724128" y="6165304"/>
                <a:ext cx="424695" cy="144016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1" name="Ορθογώνιο 30"/>
              <p:cNvSpPr/>
              <p:nvPr/>
            </p:nvSpPr>
            <p:spPr>
              <a:xfrm>
                <a:off x="3025666" y="6307694"/>
                <a:ext cx="439402" cy="14401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" name="Ορθογώνιο 2"/>
              <p:cNvSpPr/>
              <p:nvPr/>
            </p:nvSpPr>
            <p:spPr>
              <a:xfrm>
                <a:off x="3465068" y="6307694"/>
                <a:ext cx="170828" cy="144016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Ορθογώνιο 6"/>
              <p:cNvSpPr/>
              <p:nvPr/>
            </p:nvSpPr>
            <p:spPr>
              <a:xfrm>
                <a:off x="3635896" y="6307694"/>
                <a:ext cx="216024" cy="144016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Ορθογώνιο 11"/>
              <p:cNvSpPr/>
              <p:nvPr/>
            </p:nvSpPr>
            <p:spPr>
              <a:xfrm>
                <a:off x="3851920" y="6307694"/>
                <a:ext cx="360040" cy="1440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" name="Ορθογώνιο 3"/>
              <p:cNvSpPr/>
              <p:nvPr/>
            </p:nvSpPr>
            <p:spPr>
              <a:xfrm>
                <a:off x="4211960" y="6307694"/>
                <a:ext cx="1152128" cy="144016"/>
              </a:xfrm>
              <a:prstGeom prst="rect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" name="Ορθογώνιο 4"/>
              <p:cNvSpPr/>
              <p:nvPr/>
            </p:nvSpPr>
            <p:spPr>
              <a:xfrm>
                <a:off x="5364088" y="6307694"/>
                <a:ext cx="784735" cy="1440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" name="Ορθογώνιο 7"/>
              <p:cNvSpPr/>
              <p:nvPr/>
            </p:nvSpPr>
            <p:spPr>
              <a:xfrm>
                <a:off x="3052478" y="6451710"/>
                <a:ext cx="1159482" cy="14564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Ορθογώνιο 8"/>
              <p:cNvSpPr/>
              <p:nvPr/>
            </p:nvSpPr>
            <p:spPr>
              <a:xfrm>
                <a:off x="4211960" y="6451710"/>
                <a:ext cx="792088" cy="14564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1" name="Ομάδα 10"/>
          <p:cNvGrpSpPr/>
          <p:nvPr/>
        </p:nvGrpSpPr>
        <p:grpSpPr>
          <a:xfrm>
            <a:off x="7753" y="641815"/>
            <a:ext cx="8918985" cy="3093622"/>
            <a:chOff x="7753" y="641815"/>
            <a:chExt cx="8918985" cy="30936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" y="641815"/>
              <a:ext cx="6164385" cy="309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172138" y="641815"/>
              <a:ext cx="27546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Frame </a:t>
              </a:r>
              <a:r>
                <a:rPr lang="el-GR" dirty="0" smtClean="0"/>
                <a:t>από </a:t>
              </a:r>
              <a:r>
                <a:rPr lang="en-US" dirty="0" err="1" smtClean="0"/>
                <a:t>wireshark</a:t>
              </a:r>
              <a:r>
                <a:rPr lang="en-US" dirty="0" smtClean="0"/>
                <a:t> </a:t>
              </a:r>
              <a:r>
                <a:rPr lang="el-GR" dirty="0" smtClean="0"/>
                <a:t>ενός</a:t>
              </a:r>
              <a:endParaRPr lang="en-US" dirty="0" smtClean="0"/>
            </a:p>
            <a:p>
              <a:r>
                <a:rPr lang="el-GR" dirty="0" smtClean="0"/>
                <a:t> πακέτου με </a:t>
              </a:r>
              <a:r>
                <a:rPr lang="en-US" dirty="0" smtClean="0"/>
                <a:t>reply ARP</a:t>
              </a:r>
              <a:endParaRPr lang="el-GR" dirty="0"/>
            </a:p>
          </p:txBody>
        </p:sp>
      </p:grpSp>
      <p:sp>
        <p:nvSpPr>
          <p:cNvPr id="21" name="Σχήμα L 20"/>
          <p:cNvSpPr/>
          <p:nvPr/>
        </p:nvSpPr>
        <p:spPr>
          <a:xfrm rot="16200000">
            <a:off x="1680904" y="1915029"/>
            <a:ext cx="381002" cy="2951737"/>
          </a:xfrm>
          <a:prstGeom prst="corner">
            <a:avLst>
              <a:gd name="adj1" fmla="val 143384"/>
              <a:gd name="adj2" fmla="val 64433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505322" y="170080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Ιδια</a:t>
            </a:r>
            <a:r>
              <a:rPr lang="el-GR" dirty="0" smtClean="0"/>
              <a:t> δομή πακέτου πρωτόκολλου </a:t>
            </a:r>
            <a:r>
              <a:rPr lang="en-US" dirty="0"/>
              <a:t>ARP</a:t>
            </a:r>
            <a:endParaRPr lang="el-GR" dirty="0"/>
          </a:p>
          <a:p>
            <a:endParaRPr lang="el-GR" dirty="0"/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 flipH="1">
            <a:off x="6046025" y="2348880"/>
            <a:ext cx="1503413" cy="381642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/>
          <p:nvPr/>
        </p:nvCxnSpPr>
        <p:spPr>
          <a:xfrm flipH="1">
            <a:off x="3385565" y="2348512"/>
            <a:ext cx="3989261" cy="86446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Ορθογώνιο 21"/>
          <p:cNvSpPr/>
          <p:nvPr/>
        </p:nvSpPr>
        <p:spPr>
          <a:xfrm>
            <a:off x="7402086" y="964760"/>
            <a:ext cx="1080120" cy="32316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 22"/>
          <p:cNvSpPr/>
          <p:nvPr/>
        </p:nvSpPr>
        <p:spPr>
          <a:xfrm>
            <a:off x="1112407" y="3320251"/>
            <a:ext cx="361394" cy="1440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/>
          <p:cNvSpPr/>
          <p:nvPr/>
        </p:nvSpPr>
        <p:spPr>
          <a:xfrm>
            <a:off x="611560" y="2348512"/>
            <a:ext cx="646717" cy="1443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Ευθύγραμμο βέλος σύνδεσης 26"/>
          <p:cNvCxnSpPr/>
          <p:nvPr/>
        </p:nvCxnSpPr>
        <p:spPr>
          <a:xfrm flipH="1">
            <a:off x="1509628" y="1340768"/>
            <a:ext cx="5798676" cy="196280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ύγραμμο βέλος σύνδεσης 34"/>
          <p:cNvCxnSpPr/>
          <p:nvPr/>
        </p:nvCxnSpPr>
        <p:spPr>
          <a:xfrm flipH="1">
            <a:off x="1293104" y="1268760"/>
            <a:ext cx="6015200" cy="107975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Ορθογώνιο 3"/>
          <p:cNvSpPr/>
          <p:nvPr/>
        </p:nvSpPr>
        <p:spPr>
          <a:xfrm>
            <a:off x="1459951" y="3320251"/>
            <a:ext cx="1152128" cy="14401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9596" y="3880507"/>
            <a:ext cx="148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 address </a:t>
            </a:r>
            <a:r>
              <a:rPr lang="el-GR" dirty="0" smtClean="0"/>
              <a:t>αποστολέα</a:t>
            </a:r>
            <a:endParaRPr lang="el-GR" dirty="0"/>
          </a:p>
        </p:txBody>
      </p:sp>
      <p:cxnSp>
        <p:nvCxnSpPr>
          <p:cNvPr id="39" name="Ευθύγραμμο βέλος σύνδεσης 12"/>
          <p:cNvCxnSpPr>
            <a:stCxn id="38" idx="0"/>
          </p:cNvCxnSpPr>
          <p:nvPr/>
        </p:nvCxnSpPr>
        <p:spPr>
          <a:xfrm flipV="1">
            <a:off x="753212" y="3464267"/>
            <a:ext cx="1048098" cy="416240"/>
          </a:xfrm>
          <a:prstGeom prst="straightConnector1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ύγραμμο βέλος σύνδεσης 12"/>
          <p:cNvCxnSpPr/>
          <p:nvPr/>
        </p:nvCxnSpPr>
        <p:spPr>
          <a:xfrm flipH="1">
            <a:off x="1698501" y="3480945"/>
            <a:ext cx="425227" cy="1211972"/>
          </a:xfrm>
          <a:prstGeom prst="straightConnector1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3212" y="4708526"/>
            <a:ext cx="163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Τελικά......</a:t>
            </a:r>
          </a:p>
          <a:p>
            <a:r>
              <a:rPr lang="el-GR" dirty="0" smtClean="0"/>
              <a:t>αυτό χρειαζόμασταν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649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8389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718148"/>
            <a:ext cx="20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</a:t>
            </a:r>
            <a:r>
              <a:rPr lang="el-GR" dirty="0" smtClean="0"/>
              <a:t>2</a:t>
            </a:r>
            <a:r>
              <a:rPr lang="el-GR" baseline="30000" dirty="0" smtClean="0"/>
              <a:t>ου</a:t>
            </a:r>
            <a:r>
              <a:rPr lang="el-GR" dirty="0" smtClean="0"/>
              <a:t> επιπέδου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6322846" cy="3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68038" y="2899580"/>
            <a:ext cx="275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</a:t>
            </a:r>
            <a:r>
              <a:rPr lang="el-GR" dirty="0" smtClean="0"/>
              <a:t>από </a:t>
            </a:r>
            <a:r>
              <a:rPr lang="en-US" dirty="0" err="1" smtClean="0"/>
              <a:t>wireshark</a:t>
            </a:r>
            <a:r>
              <a:rPr lang="en-US" dirty="0" smtClean="0"/>
              <a:t> </a:t>
            </a:r>
            <a:r>
              <a:rPr lang="el-GR" dirty="0" smtClean="0"/>
              <a:t>ενός</a:t>
            </a:r>
            <a:endParaRPr lang="en-US" dirty="0" smtClean="0"/>
          </a:p>
          <a:p>
            <a:r>
              <a:rPr lang="el-GR" dirty="0" smtClean="0"/>
              <a:t> πακέτου με </a:t>
            </a:r>
            <a:r>
              <a:rPr lang="en-US" dirty="0" smtClean="0"/>
              <a:t>request ARP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052479" y="6109065"/>
            <a:ext cx="3096344" cy="5040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Αριστερό άγκιστρο 5"/>
          <p:cNvSpPr/>
          <p:nvPr/>
        </p:nvSpPr>
        <p:spPr>
          <a:xfrm rot="5400000" flipH="1" flipV="1">
            <a:off x="4841022" y="263756"/>
            <a:ext cx="442529" cy="5021499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Ευθύγραμμο βέλος σύνδεσης 12"/>
          <p:cNvCxnSpPr>
            <a:endCxn id="6" idx="1"/>
          </p:cNvCxnSpPr>
          <p:nvPr/>
        </p:nvCxnSpPr>
        <p:spPr>
          <a:xfrm flipV="1">
            <a:off x="4139952" y="2995770"/>
            <a:ext cx="922335" cy="307953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98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8389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718148"/>
            <a:ext cx="20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</a:t>
            </a:r>
            <a:r>
              <a:rPr lang="el-GR" dirty="0" smtClean="0"/>
              <a:t>2</a:t>
            </a:r>
            <a:r>
              <a:rPr lang="el-GR" baseline="30000" dirty="0" smtClean="0"/>
              <a:t>ου</a:t>
            </a:r>
            <a:r>
              <a:rPr lang="el-GR" dirty="0" smtClean="0"/>
              <a:t> επιπέδου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6322846" cy="3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68038" y="2899580"/>
            <a:ext cx="275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</a:t>
            </a:r>
            <a:r>
              <a:rPr lang="el-GR" dirty="0" smtClean="0"/>
              <a:t>από </a:t>
            </a:r>
            <a:r>
              <a:rPr lang="en-US" dirty="0" err="1" smtClean="0"/>
              <a:t>wireshark</a:t>
            </a:r>
            <a:r>
              <a:rPr lang="en-US" dirty="0" smtClean="0"/>
              <a:t> </a:t>
            </a:r>
            <a:r>
              <a:rPr lang="el-GR" dirty="0" smtClean="0"/>
              <a:t>ενός</a:t>
            </a:r>
            <a:endParaRPr lang="en-US" dirty="0" smtClean="0"/>
          </a:p>
          <a:p>
            <a:r>
              <a:rPr lang="el-GR" dirty="0" smtClean="0"/>
              <a:t> πακέτου με </a:t>
            </a:r>
            <a:r>
              <a:rPr lang="en-US" dirty="0" smtClean="0"/>
              <a:t>request ARP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052479" y="6109065"/>
            <a:ext cx="3096344" cy="5040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Αριστερό άγκιστρο 5"/>
          <p:cNvSpPr/>
          <p:nvPr/>
        </p:nvSpPr>
        <p:spPr>
          <a:xfrm rot="5400000" flipH="1" flipV="1">
            <a:off x="4841022" y="263756"/>
            <a:ext cx="442529" cy="5021499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052479" y="6126873"/>
            <a:ext cx="1159481" cy="201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2620431" y="1895698"/>
            <a:ext cx="864096" cy="5971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 flipV="1">
            <a:off x="3052479" y="2553241"/>
            <a:ext cx="579740" cy="35558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4211960" y="6126873"/>
            <a:ext cx="1152128" cy="201862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3587788" y="1884288"/>
            <a:ext cx="914400" cy="59719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Ευθύγραμμο βέλος σύνδεσης 14"/>
          <p:cNvCxnSpPr>
            <a:stCxn id="11" idx="0"/>
          </p:cNvCxnSpPr>
          <p:nvPr/>
        </p:nvCxnSpPr>
        <p:spPr>
          <a:xfrm flipH="1" flipV="1">
            <a:off x="3995936" y="2492897"/>
            <a:ext cx="792088" cy="3633976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/>
          <p:cNvSpPr/>
          <p:nvPr/>
        </p:nvSpPr>
        <p:spPr>
          <a:xfrm>
            <a:off x="5399440" y="6126873"/>
            <a:ext cx="360040" cy="20186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Ευθύγραμμο βέλος σύνδεσης 18"/>
          <p:cNvCxnSpPr>
            <a:stCxn id="17" idx="0"/>
          </p:cNvCxnSpPr>
          <p:nvPr/>
        </p:nvCxnSpPr>
        <p:spPr>
          <a:xfrm flipH="1" flipV="1">
            <a:off x="4607099" y="2553241"/>
            <a:ext cx="972361" cy="3573632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Ορθογώνιο 19"/>
          <p:cNvSpPr/>
          <p:nvPr/>
        </p:nvSpPr>
        <p:spPr>
          <a:xfrm>
            <a:off x="4502188" y="1772816"/>
            <a:ext cx="213828" cy="7804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/>
          <p:cNvSpPr txBox="1"/>
          <p:nvPr/>
        </p:nvSpPr>
        <p:spPr>
          <a:xfrm>
            <a:off x="827584" y="30689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0x0806</a:t>
            </a:r>
            <a:r>
              <a:rPr lang="en-US" dirty="0" smtClean="0"/>
              <a:t> = ARP</a:t>
            </a:r>
            <a:endParaRPr lang="el-GR" dirty="0"/>
          </a:p>
        </p:txBody>
      </p:sp>
      <p:cxnSp>
        <p:nvCxnSpPr>
          <p:cNvPr id="23" name="Ευθύγραμμο βέλος σύνδεσης 22"/>
          <p:cNvCxnSpPr/>
          <p:nvPr/>
        </p:nvCxnSpPr>
        <p:spPr>
          <a:xfrm flipH="1">
            <a:off x="2411760" y="2636912"/>
            <a:ext cx="2090430" cy="504056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Σχήμα L 27"/>
          <p:cNvSpPr/>
          <p:nvPr/>
        </p:nvSpPr>
        <p:spPr>
          <a:xfrm rot="16200000">
            <a:off x="4348623" y="4812921"/>
            <a:ext cx="504055" cy="3096344"/>
          </a:xfrm>
          <a:prstGeom prst="corner">
            <a:avLst>
              <a:gd name="adj1" fmla="val 77076"/>
              <a:gd name="adj2" fmla="val 58123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0" name="Ευθύγραμμο βέλος σύνδεσης 29"/>
          <p:cNvCxnSpPr>
            <a:stCxn id="28" idx="0"/>
          </p:cNvCxnSpPr>
          <p:nvPr/>
        </p:nvCxnSpPr>
        <p:spPr>
          <a:xfrm flipV="1">
            <a:off x="5954570" y="2553241"/>
            <a:ext cx="129598" cy="355582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Ορθογώνιο 32"/>
          <p:cNvSpPr/>
          <p:nvPr/>
        </p:nvSpPr>
        <p:spPr>
          <a:xfrm>
            <a:off x="4788024" y="1884288"/>
            <a:ext cx="2736304" cy="5971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TextBox 35"/>
          <p:cNvSpPr txBox="1"/>
          <p:nvPr/>
        </p:nvSpPr>
        <p:spPr>
          <a:xfrm>
            <a:off x="910727" y="3545911"/>
            <a:ext cx="14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Πακέτο </a:t>
            </a:r>
            <a:r>
              <a:rPr lang="en-US" dirty="0" smtClean="0"/>
              <a:t>ARP</a:t>
            </a:r>
            <a:endParaRPr lang="el-GR" dirty="0"/>
          </a:p>
        </p:txBody>
      </p:sp>
      <p:cxnSp>
        <p:nvCxnSpPr>
          <p:cNvPr id="35" name="Ευθύγραμμο βέλος σύνδεσης 34"/>
          <p:cNvCxnSpPr/>
          <p:nvPr/>
        </p:nvCxnSpPr>
        <p:spPr>
          <a:xfrm flipH="1">
            <a:off x="2328616" y="2636912"/>
            <a:ext cx="3625954" cy="93610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5"/>
          <p:cNvSpPr txBox="1"/>
          <p:nvPr/>
        </p:nvSpPr>
        <p:spPr>
          <a:xfrm>
            <a:off x="-76200" y="5943600"/>
            <a:ext cx="2779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Broadcast </a:t>
            </a:r>
            <a:r>
              <a:rPr lang="el-GR" sz="1600" dirty="0" smtClean="0"/>
              <a:t>αποστολή </a:t>
            </a:r>
            <a:r>
              <a:rPr lang="en-US" sz="1600" dirty="0" smtClean="0"/>
              <a:t>Frame</a:t>
            </a:r>
            <a:r>
              <a:rPr lang="el-GR" sz="1600" dirty="0" smtClean="0"/>
              <a:t>.</a:t>
            </a:r>
            <a:endParaRPr lang="en-US" sz="1600" dirty="0" smtClean="0"/>
          </a:p>
          <a:p>
            <a:r>
              <a:rPr lang="el-GR" sz="1600" dirty="0" smtClean="0"/>
              <a:t>Δεν γνωρίζουμε ποιος Η/Υ</a:t>
            </a:r>
            <a:endParaRPr lang="en-US" sz="1600" dirty="0" smtClean="0"/>
          </a:p>
          <a:p>
            <a:r>
              <a:rPr lang="el-GR" sz="1600" dirty="0" smtClean="0"/>
              <a:t>έχει την </a:t>
            </a:r>
            <a:r>
              <a:rPr lang="en-US" sz="1600" dirty="0" smtClean="0"/>
              <a:t>IP </a:t>
            </a:r>
            <a:r>
              <a:rPr lang="el-GR" sz="1600" dirty="0" err="1" smtClean="0"/>
              <a:t>διευθ</a:t>
            </a:r>
            <a:r>
              <a:rPr lang="el-GR" sz="1600" dirty="0" smtClean="0"/>
              <a:t>. </a:t>
            </a:r>
            <a:r>
              <a:rPr lang="el-GR" sz="1600" dirty="0" smtClean="0"/>
              <a:t>π</a:t>
            </a:r>
            <a:r>
              <a:rPr lang="el-GR" sz="1600" dirty="0" smtClean="0"/>
              <a:t>ροορισμού.</a:t>
            </a:r>
            <a:endParaRPr lang="el-GR" sz="1600" dirty="0"/>
          </a:p>
        </p:txBody>
      </p:sp>
      <p:cxnSp>
        <p:nvCxnSpPr>
          <p:cNvPr id="27" name="26 - Ευθύγραμμο βέλος σύνδεσης"/>
          <p:cNvCxnSpPr/>
          <p:nvPr/>
        </p:nvCxnSpPr>
        <p:spPr>
          <a:xfrm rot="10800000">
            <a:off x="2438400" y="6096000"/>
            <a:ext cx="609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24057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75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2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7" grpId="0" animBg="1"/>
      <p:bldP spid="20" grpId="0" animBg="1"/>
      <p:bldP spid="21" grpId="0"/>
      <p:bldP spid="28" grpId="0" animBg="1"/>
      <p:bldP spid="33" grpId="0" animBg="1"/>
      <p:bldP spid="36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2683715" y="1517918"/>
            <a:ext cx="6322846" cy="3862214"/>
            <a:chOff x="2699792" y="2899580"/>
            <a:chExt cx="6322846" cy="386221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573016"/>
              <a:ext cx="6322846" cy="3188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68038" y="2899580"/>
              <a:ext cx="27546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Frame </a:t>
              </a:r>
              <a:r>
                <a:rPr lang="el-GR" dirty="0" smtClean="0"/>
                <a:t>από </a:t>
              </a:r>
              <a:r>
                <a:rPr lang="en-US" dirty="0" err="1" smtClean="0"/>
                <a:t>wireshark</a:t>
              </a:r>
              <a:r>
                <a:rPr lang="en-US" dirty="0" smtClean="0"/>
                <a:t> </a:t>
              </a:r>
              <a:r>
                <a:rPr lang="el-GR" dirty="0" smtClean="0"/>
                <a:t>ενός</a:t>
              </a:r>
              <a:endParaRPr lang="en-US" dirty="0" smtClean="0"/>
            </a:p>
            <a:p>
              <a:r>
                <a:rPr lang="el-GR" dirty="0" smtClean="0"/>
                <a:t> πακέτου με </a:t>
              </a:r>
              <a:r>
                <a:rPr lang="en-US" dirty="0" smtClean="0"/>
                <a:t>request ARP</a:t>
              </a:r>
              <a:endParaRPr lang="el-GR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64260" y="764704"/>
            <a:ext cx="642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C000"/>
                </a:solidFill>
              </a:rPr>
              <a:t>Μια παρατήρηση άσχετη με το </a:t>
            </a:r>
            <a:r>
              <a:rPr lang="en-US" dirty="0" smtClean="0">
                <a:solidFill>
                  <a:srgbClr val="FFC000"/>
                </a:solidFill>
              </a:rPr>
              <a:t>Address </a:t>
            </a:r>
            <a:r>
              <a:rPr lang="en-US" dirty="0">
                <a:solidFill>
                  <a:srgbClr val="FFC000"/>
                </a:solidFill>
              </a:rPr>
              <a:t>Resolution </a:t>
            </a:r>
            <a:r>
              <a:rPr lang="en-US" dirty="0" smtClean="0">
                <a:solidFill>
                  <a:srgbClr val="FFC000"/>
                </a:solidFill>
              </a:rPr>
              <a:t>Protocol</a:t>
            </a:r>
            <a:r>
              <a:rPr lang="el-GR" dirty="0" smtClean="0">
                <a:solidFill>
                  <a:srgbClr val="FFC000"/>
                </a:solidFill>
              </a:rPr>
              <a:t>!!!!!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5" y="1185193"/>
            <a:ext cx="3744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Παρατηρήστε ότι η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MAC Address </a:t>
            </a:r>
            <a:r>
              <a:rPr lang="el-GR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της κάρτας δικτύου που στέλνει το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Frame (</a:t>
            </a:r>
            <a:r>
              <a:rPr lang="en-US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Src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=Source)</a:t>
            </a:r>
            <a:r>
              <a:rPr lang="el-GR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αναγράφεται με δύο τρόπους.</a:t>
            </a:r>
            <a:endParaRPr lang="el-GR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864429" y="3031395"/>
            <a:ext cx="115212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5047633" y="3018758"/>
            <a:ext cx="1235403" cy="1480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253673" y="252977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>
                    <a:lumMod val="75000"/>
                  </a:schemeClr>
                </a:solidFill>
              </a:rPr>
              <a:t>Τα τρία τελευταία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Bytes</a:t>
            </a:r>
            <a:r>
              <a:rPr lang="el-GR" dirty="0" smtClean="0">
                <a:solidFill>
                  <a:schemeClr val="tx1">
                    <a:lumMod val="75000"/>
                  </a:schemeClr>
                </a:solidFill>
              </a:rPr>
              <a:t> είναι τα ίδια.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673" y="400506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Αλλά, τα τρία πρώτα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Bytes</a:t>
            </a:r>
            <a:r>
              <a:rPr lang="el-G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έχουν αντικατασταθεί από όνομα.</a:t>
            </a:r>
            <a:endParaRPr lang="el-G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673" y="5938247"/>
            <a:ext cx="2988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IntelCor</a:t>
            </a:r>
            <a:r>
              <a:rPr lang="en-US" dirty="0" smtClean="0"/>
              <a:t> = Intel Corporation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5220072" y="5661248"/>
            <a:ext cx="3786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Δείτε την εξήγηση στη 3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 παράγραφο της σελίδας 45 του βιβλίου σας. (Ενότητα: 2.4.2)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7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250"/>
                            </p:stCondLst>
                            <p:childTnLst>
                              <p:par>
                                <p:cTn id="53" presetID="26" presetClass="emph" presetSubtype="0" repeatCount="3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 animBg="1"/>
      <p:bldP spid="11" grpId="0"/>
      <p:bldP spid="16" grpId="0"/>
      <p:bldP spid="12" grpId="0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6322846" cy="3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68038" y="2899580"/>
            <a:ext cx="275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</a:t>
            </a:r>
            <a:r>
              <a:rPr lang="el-GR" dirty="0" smtClean="0"/>
              <a:t>από </a:t>
            </a:r>
            <a:r>
              <a:rPr lang="en-US" dirty="0" err="1" smtClean="0"/>
              <a:t>wireshark</a:t>
            </a:r>
            <a:r>
              <a:rPr lang="en-US" dirty="0" smtClean="0"/>
              <a:t> </a:t>
            </a:r>
            <a:r>
              <a:rPr lang="el-GR" dirty="0" smtClean="0"/>
              <a:t>ενός</a:t>
            </a:r>
            <a:endParaRPr lang="en-US" dirty="0" smtClean="0"/>
          </a:p>
          <a:p>
            <a:r>
              <a:rPr lang="el-GR" dirty="0" smtClean="0"/>
              <a:t> πακέτου με </a:t>
            </a:r>
            <a:r>
              <a:rPr lang="en-US" dirty="0" smtClean="0"/>
              <a:t>request ARP</a:t>
            </a:r>
            <a:endParaRPr lang="el-GR" dirty="0"/>
          </a:p>
        </p:txBody>
      </p:sp>
      <p:sp>
        <p:nvSpPr>
          <p:cNvPr id="28" name="Σχήμα L 27"/>
          <p:cNvSpPr/>
          <p:nvPr/>
        </p:nvSpPr>
        <p:spPr>
          <a:xfrm rot="16200000">
            <a:off x="4348623" y="4812921"/>
            <a:ext cx="504055" cy="3096344"/>
          </a:xfrm>
          <a:prstGeom prst="corner">
            <a:avLst>
              <a:gd name="adj1" fmla="val 77076"/>
              <a:gd name="adj2" fmla="val 64433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0" name="Ευθύγραμμο βέλος σύνδεσης 29"/>
          <p:cNvCxnSpPr>
            <a:stCxn id="28" idx="0"/>
          </p:cNvCxnSpPr>
          <p:nvPr/>
        </p:nvCxnSpPr>
        <p:spPr>
          <a:xfrm flipH="1" flipV="1">
            <a:off x="4778744" y="3233221"/>
            <a:ext cx="1175826" cy="287584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Ομάδα 24"/>
          <p:cNvGrpSpPr/>
          <p:nvPr/>
        </p:nvGrpSpPr>
        <p:grpSpPr>
          <a:xfrm>
            <a:off x="107504" y="693344"/>
            <a:ext cx="6071485" cy="2539877"/>
            <a:chOff x="3707904" y="3632943"/>
            <a:chExt cx="6418514" cy="2812431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645024"/>
              <a:ext cx="5000625" cy="280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708529" y="3632943"/>
              <a:ext cx="141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Πακέτο </a:t>
              </a:r>
              <a:r>
                <a:rPr lang="en-US" dirty="0" smtClean="0"/>
                <a:t>ARP</a:t>
              </a:r>
              <a:endParaRPr lang="el-GR" dirty="0"/>
            </a:p>
          </p:txBody>
        </p:sp>
      </p:grpSp>
      <p:sp>
        <p:nvSpPr>
          <p:cNvPr id="33" name="Ορθογώνιο 32"/>
          <p:cNvSpPr/>
          <p:nvPr/>
        </p:nvSpPr>
        <p:spPr>
          <a:xfrm>
            <a:off x="95606" y="1095717"/>
            <a:ext cx="4683137" cy="212702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5724128" y="6165304"/>
            <a:ext cx="424695" cy="1440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Ευθύγραμμο βέλος σύνδεσης 17"/>
          <p:cNvCxnSpPr>
            <a:stCxn id="14" idx="1"/>
          </p:cNvCxnSpPr>
          <p:nvPr/>
        </p:nvCxnSpPr>
        <p:spPr>
          <a:xfrm flipH="1" flipV="1">
            <a:off x="1360288" y="1377523"/>
            <a:ext cx="4363840" cy="485978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Ορθογώνιο 30"/>
          <p:cNvSpPr/>
          <p:nvPr/>
        </p:nvSpPr>
        <p:spPr>
          <a:xfrm>
            <a:off x="3025666" y="6307694"/>
            <a:ext cx="439402" cy="1440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49" name="Ευθύγραμμο βέλος σύνδεσης 2048"/>
          <p:cNvCxnSpPr>
            <a:stCxn id="31" idx="0"/>
          </p:cNvCxnSpPr>
          <p:nvPr/>
        </p:nvCxnSpPr>
        <p:spPr>
          <a:xfrm flipV="1">
            <a:off x="3245367" y="1375897"/>
            <a:ext cx="75685" cy="493179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Ορθογώνιο 2050"/>
          <p:cNvSpPr/>
          <p:nvPr/>
        </p:nvSpPr>
        <p:spPr>
          <a:xfrm>
            <a:off x="251520" y="1196752"/>
            <a:ext cx="2016224" cy="17914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52" name="Ορθογώνιο 2051"/>
          <p:cNvSpPr/>
          <p:nvPr/>
        </p:nvSpPr>
        <p:spPr>
          <a:xfrm>
            <a:off x="2472632" y="1196752"/>
            <a:ext cx="2099368" cy="1791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3779912" y="4851158"/>
            <a:ext cx="7920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εία γραμμή σύνδεσης 28"/>
          <p:cNvCxnSpPr/>
          <p:nvPr/>
        </p:nvCxnSpPr>
        <p:spPr>
          <a:xfrm>
            <a:off x="3808562" y="5003558"/>
            <a:ext cx="69143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4499992" y="4941168"/>
            <a:ext cx="1296144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96136" y="4771891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IPv4</a:t>
            </a:r>
            <a:endParaRPr lang="el-G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0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14" grpId="0" animBg="1"/>
      <p:bldP spid="31" grpId="0" animBg="1"/>
      <p:bldP spid="2051" grpId="0" animBg="1"/>
      <p:bldP spid="2052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6322846" cy="3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68038" y="2899580"/>
            <a:ext cx="275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</a:t>
            </a:r>
            <a:r>
              <a:rPr lang="el-GR" dirty="0" smtClean="0"/>
              <a:t>από </a:t>
            </a:r>
            <a:r>
              <a:rPr lang="en-US" dirty="0" err="1" smtClean="0"/>
              <a:t>wireshark</a:t>
            </a:r>
            <a:r>
              <a:rPr lang="en-US" dirty="0" smtClean="0"/>
              <a:t> </a:t>
            </a:r>
            <a:r>
              <a:rPr lang="el-GR" dirty="0" smtClean="0"/>
              <a:t>ενός</a:t>
            </a:r>
            <a:endParaRPr lang="en-US" dirty="0" smtClean="0"/>
          </a:p>
          <a:p>
            <a:r>
              <a:rPr lang="el-GR" dirty="0" smtClean="0"/>
              <a:t> πακέτου με </a:t>
            </a:r>
            <a:r>
              <a:rPr lang="en-US" dirty="0" smtClean="0"/>
              <a:t>request ARP</a:t>
            </a:r>
            <a:endParaRPr lang="el-GR" dirty="0"/>
          </a:p>
        </p:txBody>
      </p:sp>
      <p:sp>
        <p:nvSpPr>
          <p:cNvPr id="28" name="Σχήμα L 27"/>
          <p:cNvSpPr/>
          <p:nvPr/>
        </p:nvSpPr>
        <p:spPr>
          <a:xfrm rot="16200000">
            <a:off x="4348623" y="4812921"/>
            <a:ext cx="504055" cy="3096344"/>
          </a:xfrm>
          <a:prstGeom prst="corner">
            <a:avLst>
              <a:gd name="adj1" fmla="val 77076"/>
              <a:gd name="adj2" fmla="val 64433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5" name="Ομάδα 24"/>
          <p:cNvGrpSpPr/>
          <p:nvPr/>
        </p:nvGrpSpPr>
        <p:grpSpPr>
          <a:xfrm>
            <a:off x="107504" y="693344"/>
            <a:ext cx="6071485" cy="2539877"/>
            <a:chOff x="3707904" y="3632943"/>
            <a:chExt cx="6418514" cy="2812431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645024"/>
              <a:ext cx="5000625" cy="280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708529" y="3632943"/>
              <a:ext cx="141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Πακέτο </a:t>
              </a:r>
              <a:r>
                <a:rPr lang="en-US" dirty="0" smtClean="0"/>
                <a:t>ARP</a:t>
              </a:r>
              <a:endParaRPr lang="el-GR" dirty="0"/>
            </a:p>
          </p:txBody>
        </p:sp>
      </p:grpSp>
      <p:sp>
        <p:nvSpPr>
          <p:cNvPr id="33" name="Ορθογώνιο 32"/>
          <p:cNvSpPr/>
          <p:nvPr/>
        </p:nvSpPr>
        <p:spPr>
          <a:xfrm>
            <a:off x="95606" y="1095717"/>
            <a:ext cx="4683137" cy="212702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5724128" y="6165304"/>
            <a:ext cx="424695" cy="1440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ρθογώνιο 30"/>
          <p:cNvSpPr/>
          <p:nvPr/>
        </p:nvSpPr>
        <p:spPr>
          <a:xfrm>
            <a:off x="3025666" y="6307694"/>
            <a:ext cx="439402" cy="1440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251520" y="1196752"/>
            <a:ext cx="2016224" cy="17914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2472632" y="1196752"/>
            <a:ext cx="2099368" cy="1791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465068" y="6307694"/>
            <a:ext cx="170828" cy="144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ύγραμμο βέλος σύνδεσης 4"/>
          <p:cNvCxnSpPr>
            <a:stCxn id="3" idx="0"/>
          </p:cNvCxnSpPr>
          <p:nvPr/>
        </p:nvCxnSpPr>
        <p:spPr>
          <a:xfrm flipH="1" flipV="1">
            <a:off x="827584" y="1700808"/>
            <a:ext cx="2722898" cy="460688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Ορθογώνιο 5"/>
          <p:cNvSpPr/>
          <p:nvPr/>
        </p:nvSpPr>
        <p:spPr>
          <a:xfrm>
            <a:off x="251520" y="1412776"/>
            <a:ext cx="936104" cy="2880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635896" y="6307694"/>
            <a:ext cx="216024" cy="1440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ύγραμμο βέλος σύνδεσης 8"/>
          <p:cNvCxnSpPr>
            <a:stCxn id="7" idx="0"/>
          </p:cNvCxnSpPr>
          <p:nvPr/>
        </p:nvCxnSpPr>
        <p:spPr>
          <a:xfrm flipH="1" flipV="1">
            <a:off x="1835696" y="1700808"/>
            <a:ext cx="1908212" cy="460688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1331640" y="1412776"/>
            <a:ext cx="1080120" cy="2880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3851920" y="6307694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Ευθύγραμμο βέλος σύνδεσης 16"/>
          <p:cNvCxnSpPr/>
          <p:nvPr/>
        </p:nvCxnSpPr>
        <p:spPr>
          <a:xfrm flipH="1" flipV="1">
            <a:off x="3419872" y="1700808"/>
            <a:ext cx="612068" cy="46068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Ορθογώνιο 21"/>
          <p:cNvSpPr/>
          <p:nvPr/>
        </p:nvSpPr>
        <p:spPr>
          <a:xfrm>
            <a:off x="2472632" y="1412776"/>
            <a:ext cx="20273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ύγραμμο βέλος σύνδεσης 7"/>
          <p:cNvCxnSpPr>
            <a:endCxn id="13" idx="1"/>
          </p:cNvCxnSpPr>
          <p:nvPr/>
        </p:nvCxnSpPr>
        <p:spPr>
          <a:xfrm flipV="1">
            <a:off x="3923928" y="4911576"/>
            <a:ext cx="720080" cy="17360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4008" y="4757687"/>
            <a:ext cx="2606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MAC address length = 6Bytes</a:t>
            </a:r>
            <a:endParaRPr lang="el-GR" sz="1400" b="1" dirty="0">
              <a:solidFill>
                <a:srgbClr val="0070C0"/>
              </a:solidFill>
            </a:endParaRPr>
          </a:p>
        </p:txBody>
      </p:sp>
      <p:cxnSp>
        <p:nvCxnSpPr>
          <p:cNvPr id="32" name="Ευθύγραμμο βέλος σύνδεσης 31"/>
          <p:cNvCxnSpPr/>
          <p:nvPr/>
        </p:nvCxnSpPr>
        <p:spPr>
          <a:xfrm flipV="1">
            <a:off x="3923928" y="5154282"/>
            <a:ext cx="872480" cy="74919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789364" y="4998128"/>
            <a:ext cx="2387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IP address length = 4Bytes</a:t>
            </a:r>
            <a:endParaRPr lang="el-GR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0" name="Ευθεία γραμμή σύνδεσης 59"/>
          <p:cNvCxnSpPr/>
          <p:nvPr/>
        </p:nvCxnSpPr>
        <p:spPr>
          <a:xfrm>
            <a:off x="3347864" y="5445224"/>
            <a:ext cx="684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31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2" grpId="0" animBg="1"/>
      <p:bldP spid="22" grpId="0" animBg="1"/>
      <p:bldP spid="13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6322846" cy="3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68038" y="2899580"/>
            <a:ext cx="275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</a:t>
            </a:r>
            <a:r>
              <a:rPr lang="el-GR" dirty="0" smtClean="0"/>
              <a:t>από </a:t>
            </a:r>
            <a:r>
              <a:rPr lang="en-US" dirty="0" err="1" smtClean="0"/>
              <a:t>wireshark</a:t>
            </a:r>
            <a:r>
              <a:rPr lang="en-US" dirty="0" smtClean="0"/>
              <a:t> </a:t>
            </a:r>
            <a:r>
              <a:rPr lang="el-GR" dirty="0" smtClean="0"/>
              <a:t>ενός</a:t>
            </a:r>
            <a:endParaRPr lang="en-US" dirty="0" smtClean="0"/>
          </a:p>
          <a:p>
            <a:r>
              <a:rPr lang="el-GR" dirty="0" smtClean="0"/>
              <a:t> πακέτου με </a:t>
            </a:r>
            <a:r>
              <a:rPr lang="en-US" dirty="0" smtClean="0"/>
              <a:t>request ARP</a:t>
            </a:r>
            <a:endParaRPr lang="el-GR" dirty="0"/>
          </a:p>
        </p:txBody>
      </p:sp>
      <p:sp>
        <p:nvSpPr>
          <p:cNvPr id="28" name="Σχήμα L 27"/>
          <p:cNvSpPr/>
          <p:nvPr/>
        </p:nvSpPr>
        <p:spPr>
          <a:xfrm rot="16200000">
            <a:off x="4348623" y="4812921"/>
            <a:ext cx="504055" cy="3096344"/>
          </a:xfrm>
          <a:prstGeom prst="corner">
            <a:avLst>
              <a:gd name="adj1" fmla="val 77076"/>
              <a:gd name="adj2" fmla="val 64433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5" name="Ομάδα 24"/>
          <p:cNvGrpSpPr/>
          <p:nvPr/>
        </p:nvGrpSpPr>
        <p:grpSpPr>
          <a:xfrm>
            <a:off x="107504" y="693344"/>
            <a:ext cx="6071485" cy="2539877"/>
            <a:chOff x="3707904" y="3632943"/>
            <a:chExt cx="6418514" cy="2812431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645024"/>
              <a:ext cx="5000625" cy="280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708529" y="3632943"/>
              <a:ext cx="141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Πακέτο </a:t>
              </a:r>
              <a:r>
                <a:rPr lang="en-US" dirty="0" smtClean="0"/>
                <a:t>ARP</a:t>
              </a:r>
              <a:endParaRPr lang="el-GR" dirty="0"/>
            </a:p>
          </p:txBody>
        </p:sp>
      </p:grpSp>
      <p:sp>
        <p:nvSpPr>
          <p:cNvPr id="33" name="Ορθογώνιο 32"/>
          <p:cNvSpPr/>
          <p:nvPr/>
        </p:nvSpPr>
        <p:spPr>
          <a:xfrm>
            <a:off x="95606" y="1095717"/>
            <a:ext cx="4683137" cy="212702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5724128" y="6165304"/>
            <a:ext cx="424695" cy="1440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ρθογώνιο 30"/>
          <p:cNvSpPr/>
          <p:nvPr/>
        </p:nvSpPr>
        <p:spPr>
          <a:xfrm>
            <a:off x="3025666" y="6307694"/>
            <a:ext cx="439402" cy="1440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251520" y="1196752"/>
            <a:ext cx="2016224" cy="17914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2472632" y="1196752"/>
            <a:ext cx="2099368" cy="1791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465068" y="6307694"/>
            <a:ext cx="170828" cy="144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51520" y="1412776"/>
            <a:ext cx="936104" cy="2880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635896" y="6307694"/>
            <a:ext cx="216024" cy="1440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1331640" y="1412776"/>
            <a:ext cx="1080120" cy="2880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3851920" y="6307694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/>
          <p:cNvSpPr/>
          <p:nvPr/>
        </p:nvSpPr>
        <p:spPr>
          <a:xfrm>
            <a:off x="2472632" y="1412776"/>
            <a:ext cx="20273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211960" y="6307694"/>
            <a:ext cx="1152128" cy="14401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Ευθύγραμμο βέλος σύνδεσης 12"/>
          <p:cNvCxnSpPr>
            <a:stCxn id="4" idx="0"/>
          </p:cNvCxnSpPr>
          <p:nvPr/>
        </p:nvCxnSpPr>
        <p:spPr>
          <a:xfrm flipH="1" flipV="1">
            <a:off x="2267744" y="2159230"/>
            <a:ext cx="2520280" cy="4148464"/>
          </a:xfrm>
          <a:prstGeom prst="straightConnector1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Σχήμα L 18"/>
          <p:cNvSpPr/>
          <p:nvPr/>
        </p:nvSpPr>
        <p:spPr>
          <a:xfrm flipV="1">
            <a:off x="251520" y="1772816"/>
            <a:ext cx="4320480" cy="432048"/>
          </a:xfrm>
          <a:prstGeom prst="corner">
            <a:avLst>
              <a:gd name="adj1" fmla="val 50000"/>
              <a:gd name="adj2" fmla="val 454333"/>
            </a:avLst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5292080" y="5589240"/>
            <a:ext cx="11521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87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6322846" cy="3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68038" y="2899580"/>
            <a:ext cx="275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</a:t>
            </a:r>
            <a:r>
              <a:rPr lang="el-GR" dirty="0" smtClean="0"/>
              <a:t>από </a:t>
            </a:r>
            <a:r>
              <a:rPr lang="en-US" dirty="0" err="1" smtClean="0"/>
              <a:t>wireshark</a:t>
            </a:r>
            <a:r>
              <a:rPr lang="en-US" dirty="0" smtClean="0"/>
              <a:t> </a:t>
            </a:r>
            <a:r>
              <a:rPr lang="el-GR" dirty="0" smtClean="0"/>
              <a:t>ενός</a:t>
            </a:r>
            <a:endParaRPr lang="en-US" dirty="0" smtClean="0"/>
          </a:p>
          <a:p>
            <a:r>
              <a:rPr lang="el-GR" dirty="0" smtClean="0"/>
              <a:t> πακέτου με </a:t>
            </a:r>
            <a:r>
              <a:rPr lang="en-US" dirty="0" smtClean="0"/>
              <a:t>request ARP</a:t>
            </a:r>
            <a:endParaRPr lang="el-GR" dirty="0"/>
          </a:p>
        </p:txBody>
      </p:sp>
      <p:sp>
        <p:nvSpPr>
          <p:cNvPr id="28" name="Σχήμα L 27"/>
          <p:cNvSpPr/>
          <p:nvPr/>
        </p:nvSpPr>
        <p:spPr>
          <a:xfrm rot="16200000">
            <a:off x="4348623" y="4812921"/>
            <a:ext cx="504055" cy="3096344"/>
          </a:xfrm>
          <a:prstGeom prst="corner">
            <a:avLst>
              <a:gd name="adj1" fmla="val 77076"/>
              <a:gd name="adj2" fmla="val 64433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5" name="Ομάδα 24"/>
          <p:cNvGrpSpPr/>
          <p:nvPr/>
        </p:nvGrpSpPr>
        <p:grpSpPr>
          <a:xfrm>
            <a:off x="107504" y="693344"/>
            <a:ext cx="6071485" cy="2539877"/>
            <a:chOff x="3707904" y="3632943"/>
            <a:chExt cx="6418514" cy="2812431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645024"/>
              <a:ext cx="5000625" cy="280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708529" y="3632943"/>
              <a:ext cx="141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Πακέτο </a:t>
              </a:r>
              <a:r>
                <a:rPr lang="en-US" dirty="0" smtClean="0"/>
                <a:t>ARP</a:t>
              </a:r>
              <a:endParaRPr lang="el-GR" dirty="0"/>
            </a:p>
          </p:txBody>
        </p:sp>
      </p:grpSp>
      <p:sp>
        <p:nvSpPr>
          <p:cNvPr id="33" name="Ορθογώνιο 32"/>
          <p:cNvSpPr/>
          <p:nvPr/>
        </p:nvSpPr>
        <p:spPr>
          <a:xfrm>
            <a:off x="95606" y="1095717"/>
            <a:ext cx="4683137" cy="212702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5724128" y="6165304"/>
            <a:ext cx="424695" cy="1440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ρθογώνιο 30"/>
          <p:cNvSpPr/>
          <p:nvPr/>
        </p:nvSpPr>
        <p:spPr>
          <a:xfrm>
            <a:off x="3025666" y="6307694"/>
            <a:ext cx="439402" cy="1440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251520" y="1196752"/>
            <a:ext cx="2016224" cy="17914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2472632" y="1196752"/>
            <a:ext cx="2099368" cy="1791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465068" y="6307694"/>
            <a:ext cx="170828" cy="144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51520" y="1412776"/>
            <a:ext cx="936104" cy="2880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635896" y="6307694"/>
            <a:ext cx="216024" cy="1440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1331640" y="1412776"/>
            <a:ext cx="1080120" cy="2880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3851920" y="6307694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/>
          <p:cNvSpPr/>
          <p:nvPr/>
        </p:nvSpPr>
        <p:spPr>
          <a:xfrm>
            <a:off x="2472632" y="1412776"/>
            <a:ext cx="20273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211960" y="6307694"/>
            <a:ext cx="1152128" cy="14401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Σχήμα L 18"/>
          <p:cNvSpPr/>
          <p:nvPr/>
        </p:nvSpPr>
        <p:spPr>
          <a:xfrm flipV="1">
            <a:off x="251520" y="1772816"/>
            <a:ext cx="4320480" cy="432048"/>
          </a:xfrm>
          <a:prstGeom prst="corner">
            <a:avLst>
              <a:gd name="adj1" fmla="val 50000"/>
              <a:gd name="adj2" fmla="val 454333"/>
            </a:avLst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5364088" y="6307694"/>
            <a:ext cx="784735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ύγραμμο βέλος σύνδεσης 8"/>
          <p:cNvCxnSpPr>
            <a:stCxn id="5" idx="0"/>
          </p:cNvCxnSpPr>
          <p:nvPr/>
        </p:nvCxnSpPr>
        <p:spPr>
          <a:xfrm flipH="1" flipV="1">
            <a:off x="2437174" y="2348880"/>
            <a:ext cx="3319282" cy="39588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/>
          <p:cNvSpPr/>
          <p:nvPr/>
        </p:nvSpPr>
        <p:spPr>
          <a:xfrm>
            <a:off x="2472632" y="2015214"/>
            <a:ext cx="22433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ρθογώνιο 28"/>
          <p:cNvSpPr/>
          <p:nvPr/>
        </p:nvSpPr>
        <p:spPr>
          <a:xfrm>
            <a:off x="163571" y="2276872"/>
            <a:ext cx="2243384" cy="267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Ευθεία γραμμή σύνδεσης 12"/>
          <p:cNvCxnSpPr/>
          <p:nvPr/>
        </p:nvCxnSpPr>
        <p:spPr>
          <a:xfrm>
            <a:off x="4031940" y="5733256"/>
            <a:ext cx="8058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91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Address Resolution Protocol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6322846" cy="3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68038" y="2899580"/>
            <a:ext cx="275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</a:t>
            </a:r>
            <a:r>
              <a:rPr lang="el-GR" dirty="0" smtClean="0"/>
              <a:t>από </a:t>
            </a:r>
            <a:r>
              <a:rPr lang="en-US" dirty="0" err="1" smtClean="0"/>
              <a:t>wireshark</a:t>
            </a:r>
            <a:r>
              <a:rPr lang="en-US" dirty="0" smtClean="0"/>
              <a:t> </a:t>
            </a:r>
            <a:r>
              <a:rPr lang="el-GR" dirty="0" smtClean="0"/>
              <a:t>ενός</a:t>
            </a:r>
            <a:endParaRPr lang="en-US" dirty="0" smtClean="0"/>
          </a:p>
          <a:p>
            <a:r>
              <a:rPr lang="el-GR" dirty="0" smtClean="0"/>
              <a:t> πακέτου με </a:t>
            </a:r>
            <a:r>
              <a:rPr lang="en-US" dirty="0" smtClean="0"/>
              <a:t>request ARP</a:t>
            </a:r>
            <a:endParaRPr lang="el-GR" dirty="0"/>
          </a:p>
        </p:txBody>
      </p:sp>
      <p:sp>
        <p:nvSpPr>
          <p:cNvPr id="28" name="Σχήμα L 27"/>
          <p:cNvSpPr/>
          <p:nvPr/>
        </p:nvSpPr>
        <p:spPr>
          <a:xfrm rot="16200000">
            <a:off x="4348623" y="4812921"/>
            <a:ext cx="504055" cy="3096344"/>
          </a:xfrm>
          <a:prstGeom prst="corner">
            <a:avLst>
              <a:gd name="adj1" fmla="val 77076"/>
              <a:gd name="adj2" fmla="val 64433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5" name="Ομάδα 24"/>
          <p:cNvGrpSpPr/>
          <p:nvPr/>
        </p:nvGrpSpPr>
        <p:grpSpPr>
          <a:xfrm>
            <a:off x="107504" y="693344"/>
            <a:ext cx="6071485" cy="2539877"/>
            <a:chOff x="3707904" y="3632943"/>
            <a:chExt cx="6418514" cy="2812431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645024"/>
              <a:ext cx="5000625" cy="280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708529" y="3632943"/>
              <a:ext cx="141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Πακέτο </a:t>
              </a:r>
              <a:r>
                <a:rPr lang="en-US" dirty="0" smtClean="0"/>
                <a:t>ARP</a:t>
              </a:r>
              <a:endParaRPr lang="el-GR" dirty="0"/>
            </a:p>
          </p:txBody>
        </p:sp>
      </p:grpSp>
      <p:sp>
        <p:nvSpPr>
          <p:cNvPr id="33" name="Ορθογώνιο 32"/>
          <p:cNvSpPr/>
          <p:nvPr/>
        </p:nvSpPr>
        <p:spPr>
          <a:xfrm>
            <a:off x="95606" y="1095717"/>
            <a:ext cx="4683137" cy="212702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5724128" y="6165304"/>
            <a:ext cx="424695" cy="1440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ρθογώνιο 30"/>
          <p:cNvSpPr/>
          <p:nvPr/>
        </p:nvSpPr>
        <p:spPr>
          <a:xfrm>
            <a:off x="3025666" y="6307694"/>
            <a:ext cx="439402" cy="1440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251520" y="1196752"/>
            <a:ext cx="2016224" cy="17914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2472632" y="1196752"/>
            <a:ext cx="2099368" cy="1791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465068" y="6307694"/>
            <a:ext cx="170828" cy="144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51520" y="1412776"/>
            <a:ext cx="936104" cy="2880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635896" y="6307694"/>
            <a:ext cx="216024" cy="1440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1331640" y="1412776"/>
            <a:ext cx="1080120" cy="2880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3851920" y="6307694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/>
          <p:cNvSpPr/>
          <p:nvPr/>
        </p:nvSpPr>
        <p:spPr>
          <a:xfrm>
            <a:off x="2472632" y="1412776"/>
            <a:ext cx="20273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211960" y="6307694"/>
            <a:ext cx="1152128" cy="14401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Σχήμα L 18"/>
          <p:cNvSpPr/>
          <p:nvPr/>
        </p:nvSpPr>
        <p:spPr>
          <a:xfrm flipV="1">
            <a:off x="251520" y="1772816"/>
            <a:ext cx="4320480" cy="432048"/>
          </a:xfrm>
          <a:prstGeom prst="corner">
            <a:avLst>
              <a:gd name="adj1" fmla="val 50000"/>
              <a:gd name="adj2" fmla="val 454333"/>
            </a:avLst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5364088" y="6307694"/>
            <a:ext cx="784735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/>
          <p:cNvSpPr/>
          <p:nvPr/>
        </p:nvSpPr>
        <p:spPr>
          <a:xfrm>
            <a:off x="2472632" y="2015214"/>
            <a:ext cx="22433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ρθογώνιο 28"/>
          <p:cNvSpPr/>
          <p:nvPr/>
        </p:nvSpPr>
        <p:spPr>
          <a:xfrm>
            <a:off x="163571" y="2276872"/>
            <a:ext cx="2243384" cy="267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052478" y="6451710"/>
            <a:ext cx="1159482" cy="1456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Ευθύγραμμο βέλος σύνδεσης 12"/>
          <p:cNvCxnSpPr>
            <a:stCxn id="8" idx="0"/>
          </p:cNvCxnSpPr>
          <p:nvPr/>
        </p:nvCxnSpPr>
        <p:spPr>
          <a:xfrm flipH="1" flipV="1">
            <a:off x="2411760" y="2899580"/>
            <a:ext cx="1220459" cy="355213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Σχήμα L 17"/>
          <p:cNvSpPr/>
          <p:nvPr/>
        </p:nvSpPr>
        <p:spPr>
          <a:xfrm rot="16200000">
            <a:off x="2208420" y="391980"/>
            <a:ext cx="550701" cy="4464497"/>
          </a:xfrm>
          <a:prstGeom prst="corner">
            <a:avLst>
              <a:gd name="adj1" fmla="val 407552"/>
              <a:gd name="adj2" fmla="val 500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Ευθεία γραμμή σύνδεσης 20"/>
          <p:cNvCxnSpPr/>
          <p:nvPr/>
        </p:nvCxnSpPr>
        <p:spPr>
          <a:xfrm>
            <a:off x="5292080" y="5877272"/>
            <a:ext cx="10801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55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603</TotalTime>
  <Words>423</Words>
  <Application>Microsoft Office PowerPoint</Application>
  <PresentationFormat>Προβολή στην οθόνη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Ροή</vt:lpstr>
      <vt:lpstr>Address Resolution Protocol</vt:lpstr>
      <vt:lpstr>Address Resolution Protocol</vt:lpstr>
      <vt:lpstr>Address Resolution Protocol</vt:lpstr>
      <vt:lpstr>Address Resolution Protocol</vt:lpstr>
      <vt:lpstr>Address Resolution Protocol</vt:lpstr>
      <vt:lpstr>Address Resolution Protocol</vt:lpstr>
      <vt:lpstr>Address Resolution Protocol</vt:lpstr>
      <vt:lpstr>Address Resolution Protocol</vt:lpstr>
      <vt:lpstr>Address Resolution Protocol</vt:lpstr>
      <vt:lpstr>Address Resolution Protocol</vt:lpstr>
      <vt:lpstr>Address Resolution Protocol</vt:lpstr>
      <vt:lpstr>Address Resolution Protocol</vt:lpstr>
      <vt:lpstr>Address Resolution Protocol</vt:lpstr>
      <vt:lpstr>Address Resolution Protocol</vt:lpstr>
      <vt:lpstr>Address Resolution Protocol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 2ου ΕΠΙΠΕΔΟΥ</dc:title>
  <dc:creator>George Damorakis</dc:creator>
  <cp:lastModifiedBy>user</cp:lastModifiedBy>
  <cp:revision>55</cp:revision>
  <dcterms:created xsi:type="dcterms:W3CDTF">2022-01-14T08:40:19Z</dcterms:created>
  <dcterms:modified xsi:type="dcterms:W3CDTF">2022-12-12T06:54:34Z</dcterms:modified>
</cp:coreProperties>
</file>