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8"/>
  </p:notesMasterIdLst>
  <p:sldIdLst>
    <p:sldId id="256" r:id="rId2"/>
    <p:sldId id="316" r:id="rId3"/>
    <p:sldId id="322" r:id="rId4"/>
    <p:sldId id="318" r:id="rId5"/>
    <p:sldId id="319" r:id="rId6"/>
    <p:sldId id="320" r:id="rId7"/>
    <p:sldId id="321" r:id="rId8"/>
    <p:sldId id="351" r:id="rId9"/>
    <p:sldId id="323" r:id="rId10"/>
    <p:sldId id="324" r:id="rId11"/>
    <p:sldId id="325" r:id="rId12"/>
    <p:sldId id="326" r:id="rId13"/>
    <p:sldId id="349" r:id="rId14"/>
    <p:sldId id="347" r:id="rId15"/>
    <p:sldId id="348" r:id="rId16"/>
    <p:sldId id="352" r:id="rId17"/>
    <p:sldId id="327" r:id="rId18"/>
    <p:sldId id="328" r:id="rId19"/>
    <p:sldId id="329" r:id="rId20"/>
    <p:sldId id="335" r:id="rId21"/>
    <p:sldId id="363" r:id="rId22"/>
    <p:sldId id="364" r:id="rId23"/>
    <p:sldId id="336" r:id="rId24"/>
    <p:sldId id="337" r:id="rId25"/>
    <p:sldId id="330" r:id="rId26"/>
    <p:sldId id="332" r:id="rId27"/>
    <p:sldId id="333" r:id="rId28"/>
    <p:sldId id="416" r:id="rId29"/>
    <p:sldId id="334" r:id="rId30"/>
    <p:sldId id="317" r:id="rId31"/>
    <p:sldId id="257" r:id="rId32"/>
    <p:sldId id="258" r:id="rId33"/>
    <p:sldId id="259" r:id="rId34"/>
    <p:sldId id="260" r:id="rId35"/>
    <p:sldId id="261" r:id="rId36"/>
    <p:sldId id="262" r:id="rId37"/>
    <p:sldId id="365" r:id="rId38"/>
    <p:sldId id="263" r:id="rId39"/>
    <p:sldId id="264" r:id="rId40"/>
    <p:sldId id="265" r:id="rId41"/>
    <p:sldId id="266" r:id="rId42"/>
    <p:sldId id="267" r:id="rId43"/>
    <p:sldId id="268" r:id="rId44"/>
    <p:sldId id="269" r:id="rId45"/>
    <p:sldId id="402" r:id="rId46"/>
    <p:sldId id="270" r:id="rId47"/>
    <p:sldId id="367" r:id="rId48"/>
    <p:sldId id="415" r:id="rId49"/>
    <p:sldId id="271" r:id="rId50"/>
    <p:sldId id="272" r:id="rId51"/>
    <p:sldId id="366" r:id="rId52"/>
    <p:sldId id="374" r:id="rId53"/>
    <p:sldId id="340" r:id="rId54"/>
    <p:sldId id="274" r:id="rId55"/>
    <p:sldId id="343" r:id="rId56"/>
    <p:sldId id="341" r:id="rId57"/>
    <p:sldId id="275" r:id="rId58"/>
    <p:sldId id="276" r:id="rId59"/>
    <p:sldId id="368" r:id="rId60"/>
    <p:sldId id="404" r:id="rId61"/>
    <p:sldId id="403" r:id="rId62"/>
    <p:sldId id="405" r:id="rId63"/>
    <p:sldId id="406" r:id="rId64"/>
    <p:sldId id="407" r:id="rId65"/>
    <p:sldId id="408" r:id="rId66"/>
    <p:sldId id="418" r:id="rId67"/>
    <p:sldId id="278" r:id="rId68"/>
    <p:sldId id="279" r:id="rId69"/>
    <p:sldId id="280" r:id="rId70"/>
    <p:sldId id="277" r:id="rId71"/>
    <p:sldId id="411" r:id="rId72"/>
    <p:sldId id="283" r:id="rId73"/>
    <p:sldId id="282" r:id="rId74"/>
    <p:sldId id="288" r:id="rId75"/>
    <p:sldId id="284" r:id="rId76"/>
    <p:sldId id="285" r:id="rId77"/>
    <p:sldId id="287" r:id="rId78"/>
    <p:sldId id="286" r:id="rId79"/>
    <p:sldId id="289" r:id="rId80"/>
    <p:sldId id="290" r:id="rId81"/>
    <p:sldId id="291" r:id="rId82"/>
    <p:sldId id="292" r:id="rId83"/>
    <p:sldId id="293" r:id="rId84"/>
    <p:sldId id="294" r:id="rId85"/>
    <p:sldId id="295" r:id="rId86"/>
    <p:sldId id="297" r:id="rId87"/>
    <p:sldId id="298" r:id="rId88"/>
    <p:sldId id="299" r:id="rId89"/>
    <p:sldId id="419" r:id="rId90"/>
    <p:sldId id="302" r:id="rId91"/>
    <p:sldId id="301" r:id="rId92"/>
    <p:sldId id="410" r:id="rId93"/>
    <p:sldId id="303" r:id="rId94"/>
    <p:sldId id="296" r:id="rId95"/>
    <p:sldId id="304" r:id="rId96"/>
    <p:sldId id="307" r:id="rId97"/>
    <p:sldId id="306" r:id="rId98"/>
    <p:sldId id="305" r:id="rId99"/>
    <p:sldId id="308" r:id="rId100"/>
    <p:sldId id="310" r:id="rId101"/>
    <p:sldId id="311" r:id="rId102"/>
    <p:sldId id="312" r:id="rId103"/>
    <p:sldId id="412" r:id="rId104"/>
    <p:sldId id="413" r:id="rId105"/>
    <p:sldId id="414" r:id="rId106"/>
    <p:sldId id="314" r:id="rId107"/>
    <p:sldId id="315" r:id="rId108"/>
    <p:sldId id="338" r:id="rId109"/>
    <p:sldId id="339" r:id="rId110"/>
    <p:sldId id="344" r:id="rId111"/>
    <p:sldId id="345" r:id="rId112"/>
    <p:sldId id="346" r:id="rId113"/>
    <p:sldId id="350" r:id="rId114"/>
    <p:sldId id="417" r:id="rId115"/>
    <p:sldId id="353" r:id="rId116"/>
    <p:sldId id="354" r:id="rId117"/>
    <p:sldId id="355" r:id="rId118"/>
    <p:sldId id="357" r:id="rId119"/>
    <p:sldId id="358" r:id="rId120"/>
    <p:sldId id="359" r:id="rId121"/>
    <p:sldId id="360" r:id="rId122"/>
    <p:sldId id="361" r:id="rId123"/>
    <p:sldId id="362" r:id="rId124"/>
    <p:sldId id="369" r:id="rId125"/>
    <p:sldId id="370" r:id="rId126"/>
    <p:sldId id="372" r:id="rId127"/>
    <p:sldId id="371" r:id="rId128"/>
    <p:sldId id="373"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387" r:id="rId142"/>
    <p:sldId id="388" r:id="rId143"/>
    <p:sldId id="389" r:id="rId144"/>
    <p:sldId id="390" r:id="rId145"/>
    <p:sldId id="391" r:id="rId146"/>
    <p:sldId id="392" r:id="rId147"/>
    <p:sldId id="393" r:id="rId148"/>
    <p:sldId id="394" r:id="rId149"/>
    <p:sldId id="395" r:id="rId150"/>
    <p:sldId id="396" r:id="rId151"/>
    <p:sldId id="397" r:id="rId152"/>
    <p:sldId id="398" r:id="rId153"/>
    <p:sldId id="399" r:id="rId154"/>
    <p:sldId id="400" r:id="rId155"/>
    <p:sldId id="401" r:id="rId156"/>
    <p:sldId id="409" r:id="rId1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p:scale>
          <a:sx n="72" d="100"/>
          <a:sy n="72" d="100"/>
        </p:scale>
        <p:origin x="-1096" y="-16"/>
      </p:cViewPr>
      <p:guideLst>
        <p:guide orient="horz" pos="2160"/>
        <p:guide pos="2880"/>
      </p:guideLst>
    </p:cSldViewPr>
  </p:slideViewPr>
  <p:outlineViewPr>
    <p:cViewPr>
      <p:scale>
        <a:sx n="33" d="100"/>
        <a:sy n="33" d="100"/>
      </p:scale>
      <p:origin x="0" y="7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l-GR" sz="1800" b="0" strike="noStrike" spc="-1">
                <a:solidFill>
                  <a:srgbClr val="000000"/>
                </a:solidFill>
                <a:latin typeface="Calibri"/>
              </a:rPr>
              <a:t>Click to move the slide</a:t>
            </a:r>
          </a:p>
        </p:txBody>
      </p:sp>
      <p:sp>
        <p:nvSpPr>
          <p:cNvPr id="42"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43"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44"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45"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9408C4BA-3849-4669-8B0D-E6338233927D}" type="slidenum">
              <a:rPr lang="en-US" sz="1400" b="0" strike="noStrike" spc="-1">
                <a:latin typeface="Times New Roman"/>
              </a:rPr>
              <a:pPr algn="r"/>
              <a:t>‹#›</a:t>
            </a:fld>
            <a:endParaRPr lang="en-US" sz="1400" b="0" strike="noStrike" spc="-1">
              <a:latin typeface="Times New Roman"/>
            </a:endParaRPr>
          </a:p>
        </p:txBody>
      </p:sp>
    </p:spTree>
    <p:extLst>
      <p:ext uri="{BB962C8B-B14F-4D97-AF65-F5344CB8AC3E}">
        <p14:creationId xmlns:p14="http://schemas.microsoft.com/office/powerpoint/2010/main" val="295285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a:t>
            </a:fld>
            <a:endParaRPr lang="en-US" sz="1400" b="0" strike="noStrike" spc="-1" dirty="0">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11</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12</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13</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14</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15</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16</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17</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18</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19</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20</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3</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22</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23</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24</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25</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26</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27</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28</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29</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noRot="1" noChangeAspect="1"/>
          </p:cNvSpPr>
          <p:nvPr>
            <p:ph type="sldImg"/>
          </p:nvPr>
        </p:nvSpPr>
        <p:spPr>
          <a:xfrm>
            <a:off x="1143000" y="685800"/>
            <a:ext cx="4572000" cy="3429000"/>
          </a:xfrm>
          <a:prstGeom prst="rect">
            <a:avLst/>
          </a:prstGeom>
        </p:spPr>
      </p:sp>
      <p:sp>
        <p:nvSpPr>
          <p:cNvPr id="114" name="PlaceHolder 2"/>
          <p:cNvSpPr>
            <a:spLocks noGrp="1"/>
          </p:cNvSpPr>
          <p:nvPr>
            <p:ph type="body"/>
          </p:nvPr>
        </p:nvSpPr>
        <p:spPr>
          <a:xfrm>
            <a:off x="685800" y="4343400"/>
            <a:ext cx="5486040" cy="4114440"/>
          </a:xfrm>
          <a:prstGeom prst="rect">
            <a:avLst/>
          </a:prstGeom>
        </p:spPr>
        <p:txBody>
          <a:bodyPr>
            <a:normAutofit/>
          </a:bodyPr>
          <a:lstStyle/>
          <a:p>
            <a:endParaRPr lang="en-US" sz="2000" b="0" strike="noStrike" spc="-1">
              <a:latin typeface="Arial"/>
            </a:endParaRPr>
          </a:p>
        </p:txBody>
      </p:sp>
      <p:sp>
        <p:nvSpPr>
          <p:cNvPr id="115"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9CE6B3D8-8357-4FA1-A1EA-E2D7EE24F7C7}" type="slidenum">
              <a:rPr lang="en-US" sz="1200" b="0" strike="noStrike" spc="-1">
                <a:solidFill>
                  <a:srgbClr val="000000"/>
                </a:solidFill>
                <a:latin typeface="+mn-lt"/>
                <a:ea typeface="+mn-ea"/>
              </a:rPr>
              <a:pPr algn="r">
                <a:lnSpc>
                  <a:spcPct val="100000"/>
                </a:lnSpc>
              </a:pPr>
              <a:t>38</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1143000" y="685800"/>
            <a:ext cx="4572000" cy="3429000"/>
          </a:xfrm>
          <a:prstGeom prst="rect">
            <a:avLst/>
          </a:prstGeom>
        </p:spPr>
      </p:sp>
      <p:sp>
        <p:nvSpPr>
          <p:cNvPr id="117" name="PlaceHolder 2"/>
          <p:cNvSpPr>
            <a:spLocks noGrp="1"/>
          </p:cNvSpPr>
          <p:nvPr>
            <p:ph type="body"/>
          </p:nvPr>
        </p:nvSpPr>
        <p:spPr>
          <a:xfrm>
            <a:off x="685800" y="4343400"/>
            <a:ext cx="5486040" cy="4114440"/>
          </a:xfrm>
          <a:prstGeom prst="rect">
            <a:avLst/>
          </a:prstGeom>
        </p:spPr>
        <p:txBody>
          <a:bodyPr>
            <a:normAutofit/>
          </a:bodyPr>
          <a:lstStyle/>
          <a:p>
            <a:endParaRPr lang="en-US" sz="2000" b="0" strike="noStrike" spc="-1">
              <a:latin typeface="Arial"/>
            </a:endParaRPr>
          </a:p>
        </p:txBody>
      </p:sp>
      <p:sp>
        <p:nvSpPr>
          <p:cNvPr id="118"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9217E20C-8E42-49FA-A512-58B50DFED514}" type="slidenum">
              <a:rPr lang="en-US" sz="1200" b="0" strike="noStrike" spc="-1">
                <a:solidFill>
                  <a:srgbClr val="000000"/>
                </a:solidFill>
                <a:latin typeface="+mn-lt"/>
                <a:ea typeface="+mn-ea"/>
              </a:rPr>
              <a:pPr algn="r">
                <a:lnSpc>
                  <a:spcPct val="100000"/>
                </a:lnSpc>
              </a:pPr>
              <a:t>40</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4</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5</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6</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7</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8</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9</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0013" y="763588"/>
            <a:ext cx="5030787" cy="3771900"/>
          </a:xfrm>
        </p:spPr>
      </p:sp>
      <p:sp>
        <p:nvSpPr>
          <p:cNvPr id="3" name="Θέση σημειώσεων 2"/>
          <p:cNvSpPr>
            <a:spLocks noGrp="1"/>
          </p:cNvSpPr>
          <p:nvPr>
            <p:ph type="body" idx="1"/>
          </p:nvPr>
        </p:nvSpPr>
        <p:spPr/>
        <p:txBody>
          <a:bodyPr/>
          <a:lstStyle/>
          <a:p>
            <a:r>
              <a:rPr lang="en-US" dirty="0"/>
              <a:t>5+8j</a:t>
            </a:r>
            <a:endParaRPr lang="el-GR" dirty="0"/>
          </a:p>
        </p:txBody>
      </p:sp>
      <p:sp>
        <p:nvSpPr>
          <p:cNvPr id="4" name="Θέση αριθμού διαφάνειας 3"/>
          <p:cNvSpPr>
            <a:spLocks noGrp="1"/>
          </p:cNvSpPr>
          <p:nvPr>
            <p:ph type="sldNum" idx="10"/>
          </p:nvPr>
        </p:nvSpPr>
        <p:spPr/>
        <p:txBody>
          <a:bodyPr/>
          <a:lstStyle/>
          <a:p>
            <a:pPr algn="r"/>
            <a:fld id="{9408C4BA-3849-4669-8B0D-E6338233927D}" type="slidenum">
              <a:rPr lang="en-US" sz="1400" b="0" strike="noStrike" spc="-1" smtClean="0">
                <a:latin typeface="Times New Roman"/>
              </a:rPr>
              <a:pPr algn="r"/>
              <a:t>10</a:t>
            </a:fld>
            <a:endParaRPr lang="en-US" sz="1400" b="0" strike="noStrike" spc="-1">
              <a:latin typeface="Times New Roman"/>
            </a:endParaRPr>
          </a:p>
        </p:txBody>
      </p:sp>
    </p:spTree>
    <p:extLst>
      <p:ext uri="{BB962C8B-B14F-4D97-AF65-F5344CB8AC3E}">
        <p14:creationId xmlns:p14="http://schemas.microsoft.com/office/powerpoint/2010/main" val="27849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BA4A774-697B-4D50-940C-4212CCDA65D6}" type="datetimeFigureOut">
              <a:rPr lang="el-GR" smtClean="0"/>
              <a:t>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0CC4AB-196D-4289-9362-A6830BE6E0BD}" type="slidenum">
              <a:rPr lang="el-GR" smtClean="0"/>
              <a:t>‹#›</a:t>
            </a:fld>
            <a:endParaRPr lang="el-GR"/>
          </a:p>
        </p:txBody>
      </p:sp>
    </p:spTree>
    <p:extLst>
      <p:ext uri="{BB962C8B-B14F-4D97-AF65-F5344CB8AC3E}">
        <p14:creationId xmlns:p14="http://schemas.microsoft.com/office/powerpoint/2010/main" val="9807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tIns="0" rIns="0" bIns="0" anchor="ctr">
            <a:spAutoFit/>
          </a:bodyPr>
          <a:lstStyle/>
          <a:p>
            <a:endParaRPr lang="el-GR"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l-GR" sz="4400" b="0" strike="noStrike" spc="-1">
                <a:solidFill>
                  <a:srgbClr val="000000"/>
                </a:solidFill>
                <a:latin typeface="Calibri"/>
              </a:rPr>
              <a:t>Kλικ για επεξεργασία του τίτλου</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364C0F19-D179-4E37-8F82-E284ABFDC38F}" type="datetime">
              <a:rPr lang="en-US" sz="1200" b="0" strike="noStrike" spc="-1">
                <a:solidFill>
                  <a:srgbClr val="8B8B8B"/>
                </a:solidFill>
                <a:latin typeface="Calibri"/>
              </a:rPr>
              <a:pPr>
                <a:lnSpc>
                  <a:spcPct val="100000"/>
                </a:lnSpc>
              </a:pPr>
              <a:t>1/11/2024</a:t>
            </a:fld>
            <a:endParaRPr lang="en-US"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9260BB22-7AA9-424D-AB69-5FDD4B8A8C72}"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sch.gr/"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mt.edu/" TargetMode="Externa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2" cstate="print"/>
          <a:stretch/>
        </p:blipFill>
        <p:spPr>
          <a:xfrm>
            <a:off x="2591016" y="1412776"/>
            <a:ext cx="3672408" cy="3600400"/>
          </a:xfrm>
          <a:prstGeom prst="rect">
            <a:avLst/>
          </a:prstGeom>
          <a:ln w="9360">
            <a:noFill/>
          </a:ln>
        </p:spPr>
      </p:pic>
      <p:sp>
        <p:nvSpPr>
          <p:cNvPr id="2" name="TextBox 1"/>
          <p:cNvSpPr txBox="1"/>
          <p:nvPr/>
        </p:nvSpPr>
        <p:spPr>
          <a:xfrm>
            <a:off x="1619672" y="404664"/>
            <a:ext cx="6048672" cy="707886"/>
          </a:xfrm>
          <a:prstGeom prst="rect">
            <a:avLst/>
          </a:prstGeom>
          <a:noFill/>
        </p:spPr>
        <p:txBody>
          <a:bodyPr wrap="square" rtlCol="0">
            <a:spAutoFit/>
          </a:bodyPr>
          <a:lstStyle/>
          <a:p>
            <a:pPr algn="ctr"/>
            <a:r>
              <a:rPr lang="el-GR" sz="4000" dirty="0">
                <a:latin typeface="Times New Roman" panose="02020603050405020304" pitchFamily="18" charset="0"/>
                <a:cs typeface="Times New Roman" panose="02020603050405020304" pitchFamily="18" charset="0"/>
              </a:rPr>
              <a:t>Αρχές Προγραμματισμού</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78111"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Είσοδος δεδομένων από πληκτρολόγιο </a:t>
            </a:r>
          </a:p>
        </p:txBody>
      </p:sp>
      <p:sp>
        <p:nvSpPr>
          <p:cNvPr id="3" name="TextBox 2"/>
          <p:cNvSpPr txBox="1"/>
          <p:nvPr/>
        </p:nvSpPr>
        <p:spPr>
          <a:xfrm>
            <a:off x="1184927" y="3068959"/>
            <a:ext cx="6408712" cy="738664"/>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Για αριθμό:</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87624" y="1720364"/>
            <a:ext cx="5472608"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Για συμβολοσειρά:</a:t>
            </a:r>
          </a:p>
        </p:txBody>
      </p:sp>
      <p:sp>
        <p:nvSpPr>
          <p:cNvPr id="5" name="TextBox 4"/>
          <p:cNvSpPr txBox="1"/>
          <p:nvPr/>
        </p:nvSpPr>
        <p:spPr>
          <a:xfrm>
            <a:off x="1187624" y="2276871"/>
            <a:ext cx="5472608" cy="646331"/>
          </a:xfrm>
          <a:prstGeom prst="rect">
            <a:avLst/>
          </a:prstGeom>
          <a:solidFill>
            <a:schemeClr val="bg1"/>
          </a:solidFill>
        </p:spPr>
        <p:txBody>
          <a:bodyPr wrap="square" rtlCol="0">
            <a:spAutoFit/>
          </a:bodyPr>
          <a:lstStyle/>
          <a:p>
            <a:r>
              <a:rPr lang="en-US" dirty="0">
                <a:solidFill>
                  <a:srgbClr val="FF0000"/>
                </a:solidFill>
              </a:rPr>
              <a:t>&gt;&gt;&gt;</a:t>
            </a:r>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raw_input</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Ποιο είναι το όνομά σου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Ποιο είναι το όνομά σου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259632" y="3861048"/>
            <a:ext cx="5472608" cy="646331"/>
          </a:xfrm>
          <a:prstGeom prst="rect">
            <a:avLst/>
          </a:prstGeom>
          <a:solidFill>
            <a:schemeClr val="bg1"/>
          </a:solidFill>
        </p:spPr>
        <p:txBody>
          <a:bodyPr wrap="square" rtlCol="0">
            <a:spAutoFit/>
          </a:bodyPr>
          <a:lstStyle/>
          <a:p>
            <a:r>
              <a:rPr lang="en-US" dirty="0">
                <a:solidFill>
                  <a:srgbClr val="FF0000"/>
                </a:solidFill>
              </a:rPr>
              <a:t>&gt;&gt;&gt;</a:t>
            </a:r>
            <a:r>
              <a:rPr lang="en-US" dirty="0" err="1">
                <a:latin typeface="Times New Roman" panose="02020603050405020304" pitchFamily="18" charset="0"/>
                <a:cs typeface="Times New Roman" panose="02020603050405020304" pitchFamily="18" charset="0"/>
              </a:rPr>
              <a:t>ilikia</a:t>
            </a:r>
            <a:r>
              <a:rPr lang="en-US" dirty="0">
                <a:latin typeface="Times New Roman" panose="02020603050405020304" pitchFamily="18" charset="0"/>
                <a:cs typeface="Times New Roman" panose="02020603050405020304" pitchFamily="18" charset="0"/>
              </a:rPr>
              <a:t>=input(‘</a:t>
            </a:r>
            <a:r>
              <a:rPr lang="el-GR" dirty="0">
                <a:latin typeface="Times New Roman" panose="02020603050405020304" pitchFamily="18" charset="0"/>
                <a:cs typeface="Times New Roman" panose="02020603050405020304" pitchFamily="18" charset="0"/>
              </a:rPr>
              <a:t>Ποια είναι η ηλικία σου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Ποια είναι η ηλικία σου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3585431" y="2553870"/>
            <a:ext cx="1118821" cy="369332"/>
          </a:xfrm>
          <a:prstGeom prst="rect">
            <a:avLst/>
          </a:prstGeom>
          <a:noFill/>
        </p:spPr>
        <p:txBody>
          <a:bodyPr wrap="square" rtlCol="0">
            <a:spAutoFit/>
          </a:bodyPr>
          <a:lstStyle/>
          <a:p>
            <a:r>
              <a:rPr lang="el-GR" dirty="0" err="1">
                <a:latin typeface="Times New Roman" panose="02020603050405020304" pitchFamily="18" charset="0"/>
                <a:cs typeface="Times New Roman" panose="02020603050405020304" pitchFamily="18" charset="0"/>
              </a:rPr>
              <a:t>Μένιος</a:t>
            </a:r>
            <a:endParaRPr lang="el-GR"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562040" y="4138047"/>
            <a:ext cx="562641"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 99</a:t>
            </a:r>
          </a:p>
        </p:txBody>
      </p:sp>
    </p:spTree>
    <p:extLst>
      <p:ext uri="{BB962C8B-B14F-4D97-AF65-F5344CB8AC3E}">
        <p14:creationId xmlns:p14="http://schemas.microsoft.com/office/powerpoint/2010/main" val="3870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1384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lnSpc>
                <a:spcPct val="100000"/>
              </a:lnSpc>
            </a:pPr>
            <a:r>
              <a:rPr lang="en-US" sz="2400" dirty="0"/>
              <a:t/>
            </a:r>
            <a:br>
              <a:rPr lang="en-US" sz="2400" dirty="0"/>
            </a:br>
            <a:r>
              <a:rPr lang="el-GR" sz="3600" spc="-1" dirty="0" smtClean="0">
                <a:solidFill>
                  <a:srgbClr val="17375E"/>
                </a:solidFill>
                <a:latin typeface="Times New Roman"/>
              </a:rPr>
              <a:t>1</a:t>
            </a:r>
            <a:r>
              <a:rPr lang="en-US" sz="3600" spc="-1" dirty="0" smtClean="0">
                <a:solidFill>
                  <a:srgbClr val="17375E"/>
                </a:solidFill>
                <a:latin typeface="Times New Roman"/>
                <a:ea typeface="Calibri"/>
              </a:rPr>
              <a:t>.</a:t>
            </a:r>
            <a:r>
              <a:rPr lang="el-GR" sz="3600" spc="-1" dirty="0">
                <a:solidFill>
                  <a:srgbClr val="17375E"/>
                </a:solidFill>
                <a:latin typeface="Times New Roman"/>
                <a:ea typeface="Calibri"/>
              </a:rPr>
              <a:t>Να γραφεί πρόγραμμα που να υπολογίζει το άθροισμα των πολλαπλασίων του 5 από το 0 έως το 100. Στην συνέχεια να εμφανίζει τον μέσο όρος τους.</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584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lnSpc>
                <a:spcPct val="100000"/>
              </a:lnSpc>
            </a:pPr>
            <a:r>
              <a:rPr lang="en-US" sz="2400" dirty="0"/>
              <a:t/>
            </a:r>
            <a:br>
              <a:rPr lang="en-US" sz="2400" dirty="0"/>
            </a:br>
            <a:r>
              <a:rPr lang="el-GR" sz="3600" spc="-1" dirty="0" smtClean="0">
                <a:solidFill>
                  <a:srgbClr val="17375E"/>
                </a:solidFill>
                <a:latin typeface="Times New Roman"/>
              </a:rPr>
              <a:t>2</a:t>
            </a:r>
            <a:r>
              <a:rPr lang="en-US" sz="3600" spc="-1" dirty="0" smtClean="0">
                <a:solidFill>
                  <a:srgbClr val="17375E"/>
                </a:solidFill>
                <a:latin typeface="Times New Roman"/>
                <a:ea typeface="Calibri"/>
              </a:rPr>
              <a:t>.</a:t>
            </a:r>
            <a:r>
              <a:rPr lang="el-GR" sz="3600" spc="-1" dirty="0">
                <a:solidFill>
                  <a:srgbClr val="17375E"/>
                </a:solidFill>
                <a:latin typeface="Times New Roman"/>
                <a:ea typeface="Calibri"/>
              </a:rPr>
              <a:t>Να γραφεί πρόγραμμα που να διαβάζει το όνομα και τον βαθμό 10 μαθητών και στην συνέχεια να εμφανίζει το πλήθος των μαθητών που </a:t>
            </a:r>
            <a:r>
              <a:rPr lang="el-GR" sz="3600" spc="-1" dirty="0" err="1" smtClean="0">
                <a:solidFill>
                  <a:srgbClr val="17375E"/>
                </a:solidFill>
                <a:latin typeface="Times New Roman"/>
                <a:ea typeface="Calibri"/>
              </a:rPr>
              <a:t>αρίστευως</a:t>
            </a:r>
            <a:r>
              <a:rPr lang="el-GR" sz="3600" spc="-1" dirty="0" smtClean="0">
                <a:solidFill>
                  <a:srgbClr val="17375E"/>
                </a:solidFill>
                <a:latin typeface="Times New Roman"/>
                <a:ea typeface="Calibri"/>
              </a:rPr>
              <a:t> (βαθμό&gt;</a:t>
            </a:r>
            <a:r>
              <a:rPr lang="en-US" sz="3600" spc="-1" dirty="0" smtClean="0">
                <a:solidFill>
                  <a:srgbClr val="17375E"/>
                </a:solidFill>
                <a:latin typeface="Times New Roman"/>
                <a:ea typeface="Calibri"/>
              </a:rPr>
              <a:t>18.5</a:t>
            </a:r>
            <a:r>
              <a:rPr lang="el-GR" sz="3600" spc="-1" dirty="0" smtClean="0">
                <a:solidFill>
                  <a:srgbClr val="17375E"/>
                </a:solidFill>
                <a:latin typeface="Times New Roman"/>
                <a:ea typeface="Calibri"/>
              </a:rPr>
              <a:t>).</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584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spc="-1" dirty="0" smtClean="0">
                <a:solidFill>
                  <a:srgbClr val="17375E"/>
                </a:solidFill>
                <a:latin typeface="Times New Roman"/>
              </a:rPr>
              <a:t>3</a:t>
            </a:r>
            <a:r>
              <a:rPr lang="en-US" sz="3600" spc="-1" dirty="0" smtClean="0">
                <a:solidFill>
                  <a:srgbClr val="17375E"/>
                </a:solidFill>
                <a:latin typeface="Times New Roman"/>
                <a:ea typeface="Calibri"/>
              </a:rPr>
              <a:t>.</a:t>
            </a:r>
            <a:r>
              <a:rPr lang="el-GR" sz="3600" spc="-1" dirty="0" smtClean="0">
                <a:solidFill>
                  <a:srgbClr val="17375E"/>
                </a:solidFill>
                <a:latin typeface="Times New Roman"/>
                <a:ea typeface="Calibri"/>
              </a:rPr>
              <a:t> </a:t>
            </a:r>
            <a:r>
              <a:rPr lang="el-GR" sz="3600" spc="-1" dirty="0">
                <a:solidFill>
                  <a:srgbClr val="17375E"/>
                </a:solidFill>
                <a:latin typeface="Times New Roman"/>
                <a:ea typeface="Calibri"/>
              </a:rPr>
              <a:t>Να γραφεί πρόγραμμα σε που να υλοποιεί τον υπολογισμό της δύναμης χωρίς χρήση της συνάρτησης </a:t>
            </a:r>
            <a:r>
              <a:rPr lang="el-GR" sz="3600" spc="-1" dirty="0" err="1">
                <a:solidFill>
                  <a:srgbClr val="17375E"/>
                </a:solidFill>
                <a:latin typeface="Times New Roman"/>
                <a:ea typeface="Calibri"/>
              </a:rPr>
              <a:t>pow</a:t>
            </a:r>
            <a:r>
              <a:rPr lang="el-GR" sz="3600" spc="-1" dirty="0" smtClean="0">
                <a:solidFill>
                  <a:srgbClr val="17375E"/>
                </a:solidFill>
                <a:latin typeface="Times New Roman"/>
                <a:ea typeface="Calibri"/>
              </a:rPr>
              <a:t>()</a:t>
            </a:r>
            <a:r>
              <a:rPr lang="en-US" sz="3600" spc="-1" dirty="0" smtClean="0">
                <a:solidFill>
                  <a:srgbClr val="17375E"/>
                </a:solidFill>
                <a:latin typeface="Times New Roman"/>
                <a:ea typeface="Calibri"/>
              </a:rPr>
              <a:t> </a:t>
            </a:r>
            <a:r>
              <a:rPr lang="el-GR" sz="3600" spc="-1" dirty="0" smtClean="0">
                <a:solidFill>
                  <a:srgbClr val="17375E"/>
                </a:solidFill>
                <a:latin typeface="Times New Roman"/>
                <a:ea typeface="Calibri"/>
              </a:rPr>
              <a:t>και </a:t>
            </a:r>
            <a:r>
              <a:rPr lang="el-GR" sz="3600" spc="-1" smtClean="0">
                <a:solidFill>
                  <a:srgbClr val="17375E"/>
                </a:solidFill>
                <a:latin typeface="Times New Roman"/>
                <a:ea typeface="Calibri"/>
              </a:rPr>
              <a:t>τον τελεστή «**». </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32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2800" spc="-1" dirty="0" smtClean="0">
                <a:solidFill>
                  <a:srgbClr val="17375E"/>
                </a:solidFill>
                <a:latin typeface="Times New Roman"/>
              </a:rPr>
              <a:t>4</a:t>
            </a:r>
            <a:r>
              <a:rPr lang="en-US" sz="2800" spc="-1" dirty="0" smtClean="0">
                <a:solidFill>
                  <a:srgbClr val="17375E"/>
                </a:solidFill>
                <a:latin typeface="Times New Roman"/>
                <a:ea typeface="Calibri"/>
              </a:rPr>
              <a:t>.</a:t>
            </a:r>
            <a:r>
              <a:rPr lang="el-GR" sz="2800" spc="-1" dirty="0">
                <a:solidFill>
                  <a:srgbClr val="17375E"/>
                </a:solidFill>
                <a:latin typeface="Times New Roman"/>
                <a:ea typeface="Calibri"/>
              </a:rPr>
              <a:t> Να γραφεί πρόγραμμα το οποίο, να διαβάζει το πλήθος των θεατών μια παράστασης. Στην συνέχεια για κάθε θεατή να ρωτά την ηλικία του. Αν η ηλικία είναι μικρότερη του 18 να εμφανίζει το μήνυμα «Κόστος εισιτηρίου 12 €» αλλιώς να εμφανίζει το μήνυμα «Κόστος εισιτηρίου 20€».  Στο τέλος να εμφανίζει το πλήθος των ολόκληρων και το πλήθος των μισών </a:t>
            </a:r>
            <a:r>
              <a:rPr lang="el-GR" sz="2800" spc="-1" dirty="0" smtClean="0">
                <a:solidFill>
                  <a:srgbClr val="17375E"/>
                </a:solidFill>
                <a:latin typeface="Times New Roman"/>
                <a:ea typeface="Calibri"/>
              </a:rPr>
              <a:t>εισιτηρίων</a:t>
            </a:r>
          </a:p>
          <a:p>
            <a:pPr algn="just"/>
            <a:r>
              <a:rPr lang="en-US" sz="2800" dirty="0"/>
              <a:t/>
            </a:r>
            <a:br>
              <a:rPr lang="en-US" sz="2800" dirty="0"/>
            </a:br>
            <a:endParaRPr lang="en-US" sz="2800" spc="-1" dirty="0"/>
          </a:p>
        </p:txBody>
      </p:sp>
    </p:spTree>
    <p:extLst>
      <p:ext uri="{BB962C8B-B14F-4D97-AF65-F5344CB8AC3E}">
        <p14:creationId xmlns:p14="http://schemas.microsoft.com/office/powerpoint/2010/main" val="27516461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3381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2800" spc="-1" dirty="0" smtClean="0">
                <a:solidFill>
                  <a:srgbClr val="17375E"/>
                </a:solidFill>
                <a:latin typeface="Times New Roman"/>
              </a:rPr>
              <a:t>4</a:t>
            </a:r>
            <a:r>
              <a:rPr lang="en-US" sz="2800" spc="-1" dirty="0" smtClean="0">
                <a:solidFill>
                  <a:srgbClr val="17375E"/>
                </a:solidFill>
                <a:latin typeface="Times New Roman"/>
                <a:ea typeface="Calibri"/>
              </a:rPr>
              <a:t>.</a:t>
            </a:r>
            <a:r>
              <a:rPr lang="el-GR" sz="2800" spc="-1" dirty="0">
                <a:solidFill>
                  <a:srgbClr val="17375E"/>
                </a:solidFill>
                <a:latin typeface="Times New Roman"/>
                <a:ea typeface="Calibri"/>
              </a:rPr>
              <a:t> Να γραφεί πρόγραμμα, το οποίο θα διαβάζει από το πληκτρολόγιο τους βαθμούς όλων των μαθητών (15) στο μάθημα “Αρχές Προγραμματισμού Υπολογιστών”, θα υπολογίζει το μέσο όρο της βαθμολογίας του τμήματος για το μάθημα αυτό και θα τον εμφανίζει στην οθόνη. Επίσης θα βρίσκει την υψηλότερη και τη χαμηλότερη βαθμολογία και θα τις εμφανίζει στην οθόνη με κατάλληλο </a:t>
            </a:r>
            <a:r>
              <a:rPr lang="el-GR" sz="2800" spc="-1" dirty="0" smtClean="0">
                <a:solidFill>
                  <a:srgbClr val="17375E"/>
                </a:solidFill>
                <a:latin typeface="Times New Roman"/>
                <a:ea typeface="Calibri"/>
              </a:rPr>
              <a:t>μήνυμα</a:t>
            </a:r>
            <a:r>
              <a:rPr lang="en-US" sz="2800" spc="-1" dirty="0" smtClean="0">
                <a:solidFill>
                  <a:srgbClr val="17375E"/>
                </a:solidFill>
                <a:latin typeface="Times New Roman"/>
                <a:ea typeface="Calibri"/>
              </a:rPr>
              <a:t>.</a:t>
            </a:r>
            <a:endParaRPr lang="en-US" sz="2800" spc="-1" dirty="0"/>
          </a:p>
        </p:txBody>
      </p:sp>
    </p:spTree>
    <p:extLst>
      <p:ext uri="{BB962C8B-B14F-4D97-AF65-F5344CB8AC3E}">
        <p14:creationId xmlns:p14="http://schemas.microsoft.com/office/powerpoint/2010/main" val="11541639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1999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a:t/>
            </a:r>
            <a:br>
              <a:rPr lang="en-US" sz="2400"/>
            </a:br>
            <a:r>
              <a:rPr lang="en-US" sz="2800" spc="-1" smtClean="0">
                <a:solidFill>
                  <a:srgbClr val="17375E"/>
                </a:solidFill>
                <a:latin typeface="Times New Roman"/>
              </a:rPr>
              <a:t>5</a:t>
            </a:r>
            <a:r>
              <a:rPr lang="en-US" sz="2800" spc="-1" smtClean="0">
                <a:solidFill>
                  <a:srgbClr val="17375E"/>
                </a:solidFill>
                <a:latin typeface="Times New Roman"/>
                <a:ea typeface="Calibri"/>
              </a:rPr>
              <a:t>.</a:t>
            </a:r>
            <a:r>
              <a:rPr lang="el-GR" sz="2800" spc="-1" dirty="0" smtClean="0">
                <a:solidFill>
                  <a:srgbClr val="17375E"/>
                </a:solidFill>
                <a:latin typeface="Times New Roman"/>
                <a:ea typeface="Calibri"/>
              </a:rPr>
              <a:t> </a:t>
            </a:r>
            <a:r>
              <a:rPr lang="el-GR" sz="2800" spc="-1" dirty="0">
                <a:solidFill>
                  <a:srgbClr val="17375E"/>
                </a:solidFill>
                <a:latin typeface="Times New Roman"/>
                <a:ea typeface="Calibri"/>
              </a:rPr>
              <a:t>Ένας γεωργός θέλει να καταγράψει τα επίπεδα  υγρασίας περιβάλλοντος στο χωράφι του για 24 ώρες. Η καταγραφή γίνεται κάθε μία ώρα ξεκινώντας από τις 12 τα μεσάνυκτα (ώρα 0). Να γραφεί πρόγραμμα που να δέχεται ως είσοδο τις καταγραφές και να υπολογίζει και να εμφανίζει το μέσο όρο της υγρασίας. Επίσης να εμφανίζει την μέγιστη τιμή υγρασίας και </a:t>
            </a:r>
            <a:r>
              <a:rPr lang="el-GR" sz="2800" spc="-1" dirty="0" smtClean="0">
                <a:solidFill>
                  <a:srgbClr val="17375E"/>
                </a:solidFill>
                <a:latin typeface="Times New Roman"/>
                <a:ea typeface="Calibri"/>
              </a:rPr>
              <a:t>το πλήθος των εμφανίσεων της μέσα </a:t>
            </a:r>
            <a:r>
              <a:rPr lang="el-GR" sz="2800" spc="-1" dirty="0">
                <a:solidFill>
                  <a:srgbClr val="17375E"/>
                </a:solidFill>
                <a:latin typeface="Times New Roman"/>
                <a:ea typeface="Calibri"/>
              </a:rPr>
              <a:t>στην </a:t>
            </a:r>
            <a:r>
              <a:rPr lang="el-GR" sz="2800" spc="-1" dirty="0" smtClean="0">
                <a:solidFill>
                  <a:srgbClr val="17375E"/>
                </a:solidFill>
                <a:latin typeface="Times New Roman"/>
                <a:ea typeface="Calibri"/>
              </a:rPr>
              <a:t>μέρα</a:t>
            </a:r>
          </a:p>
          <a:p>
            <a:pPr algn="just"/>
            <a:r>
              <a:rPr lang="en-US" sz="2800" dirty="0"/>
              <a:t/>
            </a:r>
            <a:br>
              <a:rPr lang="en-US" sz="2800" dirty="0"/>
            </a:br>
            <a:endParaRPr lang="en-US" sz="2800" spc="-1" dirty="0"/>
          </a:p>
        </p:txBody>
      </p:sp>
    </p:spTree>
    <p:extLst>
      <p:ext uri="{BB962C8B-B14F-4D97-AF65-F5344CB8AC3E}">
        <p14:creationId xmlns:p14="http://schemas.microsoft.com/office/powerpoint/2010/main" val="233338142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spc="-1" dirty="0" smtClean="0">
                <a:solidFill>
                  <a:srgbClr val="17375E"/>
                </a:solidFill>
                <a:latin typeface="Times New Roman"/>
                <a:ea typeface="Calibri"/>
              </a:rPr>
              <a:t>Να </a:t>
            </a:r>
            <a:r>
              <a:rPr lang="el-GR" sz="3600" spc="-1" dirty="0">
                <a:solidFill>
                  <a:srgbClr val="17375E"/>
                </a:solidFill>
                <a:latin typeface="Times New Roman"/>
                <a:ea typeface="Calibri"/>
              </a:rPr>
              <a:t>γραφεί πρόγραμμα που τυπώνει την προπαίδεια των αριθμών 1 έως 10.</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1384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spc="-1" dirty="0">
                <a:solidFill>
                  <a:srgbClr val="17375E"/>
                </a:solidFill>
                <a:latin typeface="Times New Roman"/>
                <a:ea typeface="Calibri"/>
              </a:rPr>
              <a:t> </a:t>
            </a:r>
            <a:r>
              <a:rPr lang="en-US" sz="3600" spc="-1" dirty="0">
                <a:solidFill>
                  <a:srgbClr val="17375E"/>
                </a:solidFill>
                <a:latin typeface="Times New Roman"/>
                <a:ea typeface="Calibri"/>
              </a:rPr>
              <a:t>for </a:t>
            </a:r>
            <a:r>
              <a:rPr lang="en-US" sz="3600" spc="-1" dirty="0" err="1">
                <a:solidFill>
                  <a:srgbClr val="17375E"/>
                </a:solidFill>
                <a:latin typeface="Times New Roman"/>
                <a:ea typeface="Calibri"/>
              </a:rPr>
              <a:t>i</a:t>
            </a:r>
            <a:r>
              <a:rPr lang="en-US" sz="3600" spc="-1" dirty="0">
                <a:solidFill>
                  <a:srgbClr val="17375E"/>
                </a:solidFill>
                <a:latin typeface="Times New Roman"/>
                <a:ea typeface="Calibri"/>
              </a:rPr>
              <a:t> in range (1,11):</a:t>
            </a:r>
          </a:p>
          <a:p>
            <a:pPr algn="just"/>
            <a:r>
              <a:rPr lang="en-US" sz="3600" spc="-1" dirty="0">
                <a:solidFill>
                  <a:srgbClr val="17375E"/>
                </a:solidFill>
                <a:latin typeface="Times New Roman"/>
                <a:ea typeface="Calibri"/>
              </a:rPr>
              <a:t>	print '</a:t>
            </a:r>
            <a:r>
              <a:rPr lang="el-GR" sz="3600" spc="-1">
                <a:solidFill>
                  <a:srgbClr val="17375E"/>
                </a:solidFill>
                <a:latin typeface="Times New Roman"/>
                <a:ea typeface="Calibri"/>
              </a:rPr>
              <a:t>Προπαίδεια </a:t>
            </a:r>
            <a:r>
              <a:rPr lang="el-GR" sz="3600" spc="-1" dirty="0">
                <a:solidFill>
                  <a:srgbClr val="17375E"/>
                </a:solidFill>
                <a:latin typeface="Times New Roman"/>
                <a:ea typeface="Calibri"/>
              </a:rPr>
              <a:t>του ',</a:t>
            </a:r>
            <a:r>
              <a:rPr lang="en-US" sz="3600" spc="-1" dirty="0" err="1">
                <a:solidFill>
                  <a:srgbClr val="17375E"/>
                </a:solidFill>
                <a:latin typeface="Times New Roman"/>
                <a:ea typeface="Calibri"/>
              </a:rPr>
              <a:t>i</a:t>
            </a:r>
            <a:endParaRPr lang="en-US" sz="3600" spc="-1" dirty="0">
              <a:solidFill>
                <a:srgbClr val="17375E"/>
              </a:solidFill>
              <a:latin typeface="Times New Roman"/>
              <a:ea typeface="Calibri"/>
            </a:endParaRPr>
          </a:p>
          <a:p>
            <a:pPr algn="just"/>
            <a:r>
              <a:rPr lang="en-US" sz="3600" spc="-1" dirty="0">
                <a:solidFill>
                  <a:srgbClr val="17375E"/>
                </a:solidFill>
                <a:latin typeface="Times New Roman"/>
                <a:ea typeface="Calibri"/>
              </a:rPr>
              <a:t>	for j in range (1,11):</a:t>
            </a:r>
          </a:p>
          <a:p>
            <a:pPr algn="just"/>
            <a:r>
              <a:rPr lang="en-US" sz="3600" spc="-1" dirty="0">
                <a:solidFill>
                  <a:srgbClr val="17375E"/>
                </a:solidFill>
                <a:latin typeface="Times New Roman"/>
                <a:ea typeface="Calibri"/>
              </a:rPr>
              <a:t>		print </a:t>
            </a:r>
            <a:r>
              <a:rPr lang="en-US" sz="3600" spc="-1" dirty="0" err="1">
                <a:solidFill>
                  <a:srgbClr val="17375E"/>
                </a:solidFill>
                <a:latin typeface="Times New Roman"/>
                <a:ea typeface="Calibri"/>
              </a:rPr>
              <a:t>j,'x',i</a:t>
            </a:r>
            <a:r>
              <a:rPr lang="en-US" sz="3600" spc="-1" dirty="0">
                <a:solidFill>
                  <a:srgbClr val="17375E"/>
                </a:solidFill>
                <a:latin typeface="Times New Roman"/>
                <a:ea typeface="Calibri"/>
              </a:rPr>
              <a:t>,'=',j*</a:t>
            </a:r>
            <a:r>
              <a:rPr lang="en-US" sz="3600" spc="-1" dirty="0" err="1">
                <a:solidFill>
                  <a:srgbClr val="17375E"/>
                </a:solidFill>
                <a:latin typeface="Times New Roman"/>
                <a:ea typeface="Calibri"/>
              </a:rPr>
              <a:t>i</a:t>
            </a:r>
            <a:endParaRPr lang="en-US" sz="3600" spc="-1" dirty="0">
              <a:solidFill>
                <a:srgbClr val="17375E"/>
              </a:solidFill>
              <a:latin typeface="Times New Roman"/>
              <a:ea typeface="Calibri"/>
            </a:endParaRPr>
          </a:p>
          <a:p>
            <a:pPr algn="just"/>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While</a:t>
            </a:r>
            <a:endParaRPr lang="en-US" sz="2800" b="0" strike="noStrike" spc="-1" dirty="0">
              <a:latin typeface="Arial"/>
            </a:endParaRPr>
          </a:p>
          <a:p>
            <a:pPr>
              <a:lnSpc>
                <a:spcPct val="100000"/>
              </a:lnSpc>
            </a:pPr>
            <a:endParaRPr lang="el-GR" sz="2400" dirty="0"/>
          </a:p>
          <a:p>
            <a:pPr>
              <a:lnSpc>
                <a:spcPct val="100000"/>
              </a:lnSpc>
            </a:pPr>
            <a:r>
              <a:rPr lang="el-GR" sz="3600" spc="-1" dirty="0">
                <a:solidFill>
                  <a:srgbClr val="17375E"/>
                </a:solidFill>
                <a:latin typeface="Times New Roman"/>
                <a:ea typeface="Calibri"/>
              </a:rPr>
              <a:t>Αρχική τιμή μεταβλητής</a:t>
            </a:r>
          </a:p>
          <a:p>
            <a:pPr>
              <a:lnSpc>
                <a:spcPct val="100000"/>
              </a:lnSpc>
            </a:pPr>
            <a:r>
              <a:rPr lang="en-US" sz="3600" spc="-1" dirty="0">
                <a:solidFill>
                  <a:srgbClr val="17375E"/>
                </a:solidFill>
                <a:latin typeface="Times New Roman"/>
                <a:ea typeface="Calibri"/>
              </a:rPr>
              <a:t>while </a:t>
            </a:r>
            <a:r>
              <a:rPr lang="el-GR" sz="3600" spc="-1" dirty="0">
                <a:solidFill>
                  <a:srgbClr val="17375E"/>
                </a:solidFill>
                <a:latin typeface="Times New Roman"/>
                <a:ea typeface="Calibri"/>
              </a:rPr>
              <a:t>μεταβλητή </a:t>
            </a:r>
            <a:r>
              <a:rPr lang="en-US" sz="3600" spc="-1" dirty="0">
                <a:solidFill>
                  <a:srgbClr val="17375E"/>
                </a:solidFill>
                <a:latin typeface="Times New Roman"/>
                <a:ea typeface="Calibri"/>
              </a:rPr>
              <a:t> &lt;</a:t>
            </a:r>
            <a:r>
              <a:rPr lang="el-GR" sz="3600" spc="-1" dirty="0">
                <a:solidFill>
                  <a:srgbClr val="17375E"/>
                </a:solidFill>
                <a:latin typeface="Times New Roman"/>
                <a:ea typeface="Calibri"/>
              </a:rPr>
              <a:t>συνθήκη</a:t>
            </a: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ελέγχου</a:t>
            </a:r>
            <a:r>
              <a:rPr lang="en-US" sz="3600" spc="-1" dirty="0">
                <a:solidFill>
                  <a:srgbClr val="17375E"/>
                </a:solidFill>
                <a:latin typeface="Times New Roman"/>
                <a:ea typeface="Calibri"/>
              </a:rPr>
              <a:t>&gt;: </a:t>
            </a:r>
            <a:endParaRPr lang="en-US" sz="3600" spc="-1" dirty="0"/>
          </a:p>
          <a:p>
            <a:pPr>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γράψε</a:t>
            </a: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τις</a:t>
            </a: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εντολές</a:t>
            </a: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της</a:t>
            </a:r>
            <a:r>
              <a:rPr lang="en-US" sz="3600" spc="-1" dirty="0">
                <a:solidFill>
                  <a:srgbClr val="17375E"/>
                </a:solidFill>
                <a:latin typeface="Times New Roman"/>
                <a:ea typeface="Calibri"/>
              </a:rPr>
              <a:t> while </a:t>
            </a:r>
            <a:r>
              <a:rPr lang="en-US" sz="3600" spc="-1" dirty="0" err="1">
                <a:solidFill>
                  <a:srgbClr val="17375E"/>
                </a:solidFill>
                <a:latin typeface="Times New Roman"/>
                <a:ea typeface="Calibri"/>
              </a:rPr>
              <a:t>εδώ</a:t>
            </a:r>
            <a:r>
              <a:rPr lang="en-US" sz="3600" spc="-1" dirty="0">
                <a:solidFill>
                  <a:srgbClr val="17375E"/>
                </a:solidFill>
                <a:latin typeface="Times New Roman"/>
                <a:ea typeface="Calibri"/>
              </a:rPr>
              <a:t> </a:t>
            </a:r>
            <a:endParaRPr lang="en-US" sz="3600" spc="-1" dirty="0"/>
          </a:p>
          <a:p>
            <a:pPr>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εντολές</a:t>
            </a:r>
            <a:r>
              <a:rPr lang="en-US" sz="3600" spc="-1" dirty="0">
                <a:solidFill>
                  <a:srgbClr val="17375E"/>
                </a:solidFill>
                <a:latin typeface="Times New Roman"/>
                <a:ea typeface="Calibri"/>
              </a:rPr>
              <a:t> </a:t>
            </a:r>
            <a:endParaRPr lang="en-US" sz="3600" spc="-1" dirty="0"/>
          </a:p>
          <a:p>
            <a:pPr algn="just"/>
            <a:endParaRPr lang="en-US" sz="3600" spc="-1" dirty="0">
              <a:solidFill>
                <a:srgbClr val="17375E"/>
              </a:solidFill>
              <a:latin typeface="Times New Roman"/>
              <a:ea typeface="Calibri"/>
            </a:endParaRPr>
          </a:p>
          <a:p>
            <a:pPr algn="just"/>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extLst>
      <p:ext uri="{BB962C8B-B14F-4D97-AF65-F5344CB8AC3E}">
        <p14:creationId xmlns:p14="http://schemas.microsoft.com/office/powerpoint/2010/main" val="38100022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4769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While</a:t>
            </a:r>
            <a:endParaRPr lang="en-US" sz="2800" b="0" strike="noStrike" spc="-1" dirty="0">
              <a:latin typeface="Arial"/>
            </a:endParaRPr>
          </a:p>
          <a:p>
            <a:pPr>
              <a:lnSpc>
                <a:spcPct val="100000"/>
              </a:lnSpc>
            </a:pPr>
            <a:endParaRPr lang="el-GR" sz="2400" dirty="0"/>
          </a:p>
          <a:p>
            <a:pPr marL="457200" indent="-457200" algn="just">
              <a:buFont typeface="Arial" panose="020B0604020202020204" pitchFamily="34" charset="0"/>
              <a:buChar char="•"/>
            </a:pPr>
            <a:r>
              <a:rPr lang="el-GR" sz="2800" spc="-1" dirty="0">
                <a:solidFill>
                  <a:srgbClr val="17375E"/>
                </a:solidFill>
                <a:latin typeface="Times New Roman"/>
                <a:ea typeface="Calibri"/>
              </a:rPr>
              <a:t>Θα πρέπει πριν το βρόχο </a:t>
            </a:r>
            <a:r>
              <a:rPr lang="el-GR" sz="2800" spc="-1" dirty="0" err="1">
                <a:solidFill>
                  <a:srgbClr val="17375E"/>
                </a:solidFill>
                <a:latin typeface="Times New Roman"/>
                <a:ea typeface="Calibri"/>
              </a:rPr>
              <a:t>while</a:t>
            </a:r>
            <a:r>
              <a:rPr lang="el-GR" sz="2800" spc="-1" dirty="0">
                <a:solidFill>
                  <a:srgbClr val="17375E"/>
                </a:solidFill>
                <a:latin typeface="Times New Roman"/>
                <a:ea typeface="Calibri"/>
              </a:rPr>
              <a:t>, αρχικά, να δώσουμε μια τιμή στη μεταβλητή που ελέγχει τη συνθήκη του βρόχου, ώστε αυτός να εκτελεστεί ή όχι.</a:t>
            </a:r>
            <a:endParaRPr lang="en-US" sz="2800" spc="-1" dirty="0">
              <a:solidFill>
                <a:srgbClr val="17375E"/>
              </a:solidFill>
              <a:latin typeface="Times New Roman"/>
              <a:ea typeface="Calibri"/>
            </a:endParaRPr>
          </a:p>
          <a:p>
            <a:pPr marL="457200" indent="-457200" algn="just">
              <a:buFont typeface="Arial" panose="020B0604020202020204" pitchFamily="34" charset="0"/>
              <a:buChar char="•"/>
            </a:pPr>
            <a:r>
              <a:rPr lang="el-GR" sz="2800" spc="-1" dirty="0">
                <a:solidFill>
                  <a:srgbClr val="17375E"/>
                </a:solidFill>
                <a:latin typeface="Times New Roman"/>
                <a:ea typeface="Calibri"/>
              </a:rPr>
              <a:t>Θα πρέπει μέσα στο μπλοκ εντολών να υπάρχει κατάλληλη εντολή, ώστε να εξασφαλίζεται ότι κάποια στιγμή η συνθήκη θα γίνει ψευδής και θα διακοπεί ο βρόχος. Διαφορετικά, ο βρόχος δε θα</a:t>
            </a:r>
            <a:r>
              <a:rPr lang="en-US" sz="2800" spc="-1" dirty="0">
                <a:solidFill>
                  <a:srgbClr val="17375E"/>
                </a:solidFill>
                <a:latin typeface="Times New Roman"/>
                <a:ea typeface="Calibri"/>
              </a:rPr>
              <a:t> </a:t>
            </a:r>
            <a:r>
              <a:rPr lang="el-GR" sz="2800" spc="-1" dirty="0">
                <a:solidFill>
                  <a:srgbClr val="17375E"/>
                </a:solidFill>
                <a:latin typeface="Times New Roman"/>
                <a:ea typeface="Calibri"/>
              </a:rPr>
              <a:t>τερματίζει.</a:t>
            </a:r>
            <a:endParaRPr lang="en-US" sz="2400" spc="-1" dirty="0"/>
          </a:p>
        </p:txBody>
      </p:sp>
    </p:spTree>
    <p:extLst>
      <p:ext uri="{BB962C8B-B14F-4D97-AF65-F5344CB8AC3E}">
        <p14:creationId xmlns:p14="http://schemas.microsoft.com/office/powerpoint/2010/main" val="12149249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Έξοδος πληροφορίας στην οθόνη</a:t>
            </a:r>
          </a:p>
        </p:txBody>
      </p:sp>
      <p:sp>
        <p:nvSpPr>
          <p:cNvPr id="3" name="TextBox 2"/>
          <p:cNvSpPr txBox="1"/>
          <p:nvPr/>
        </p:nvSpPr>
        <p:spPr>
          <a:xfrm>
            <a:off x="1472822" y="2204864"/>
            <a:ext cx="6627570" cy="3785652"/>
          </a:xfrm>
          <a:prstGeom prst="rect">
            <a:avLst/>
          </a:prstGeom>
          <a:solidFill>
            <a:schemeClr val="bg1"/>
          </a:solidFill>
        </p:spPr>
        <p:txBody>
          <a:bodyPr wrap="square" rtlCol="0">
            <a:spAutoFit/>
          </a:bodyPr>
          <a:lstStyle/>
          <a:p>
            <a:r>
              <a:rPr lang="en-US" dirty="0">
                <a:solidFill>
                  <a:srgbClr val="FF0000"/>
                </a:solidFill>
                <a:cs typeface="Times New Roman" panose="02020603050405020304" pitchFamily="18" charset="0"/>
              </a:rPr>
              <a:t>&gt;&gt;&gt; </a:t>
            </a:r>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raw_input</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Ποιο είναι το </a:t>
            </a:r>
            <a:r>
              <a:rPr lang="el-GR" dirty="0" err="1">
                <a:latin typeface="Times New Roman" panose="02020603050405020304" pitchFamily="18" charset="0"/>
                <a:cs typeface="Times New Roman" panose="02020603050405020304" pitchFamily="18" charset="0"/>
              </a:rPr>
              <a:t>ονομά</a:t>
            </a:r>
            <a:r>
              <a:rPr lang="el-GR" dirty="0">
                <a:latin typeface="Times New Roman" panose="02020603050405020304" pitchFamily="18" charset="0"/>
                <a:cs typeface="Times New Roman" panose="02020603050405020304" pitchFamily="18" charset="0"/>
              </a:rPr>
              <a:t> σου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Ποιο είναι το όνομά σου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Μένιος</a:t>
            </a:r>
            <a:endParaRPr lang="el-GR" dirty="0">
              <a:latin typeface="Times New Roman" panose="02020603050405020304" pitchFamily="18" charset="0"/>
              <a:cs typeface="Times New Roman" panose="02020603050405020304" pitchFamily="18" charset="0"/>
            </a:endParaRPr>
          </a:p>
          <a:p>
            <a:r>
              <a:rPr lang="en-US" dirty="0">
                <a:solidFill>
                  <a:srgbClr val="FF0000"/>
                </a:solidFill>
                <a:cs typeface="Times New Roman" panose="02020603050405020304" pitchFamily="18" charset="0"/>
              </a:rPr>
              <a:t>&gt;&gt;&gt; </a:t>
            </a:r>
            <a:r>
              <a:rPr lang="en-US" dirty="0" err="1">
                <a:latin typeface="Times New Roman" panose="02020603050405020304" pitchFamily="18" charset="0"/>
                <a:cs typeface="Times New Roman" panose="02020603050405020304" pitchFamily="18" charset="0"/>
              </a:rPr>
              <a:t>ilikia</a:t>
            </a:r>
            <a:r>
              <a:rPr lang="en-US" dirty="0">
                <a:latin typeface="Times New Roman" panose="02020603050405020304" pitchFamily="18" charset="0"/>
                <a:cs typeface="Times New Roman" panose="02020603050405020304" pitchFamily="18" charset="0"/>
              </a:rPr>
              <a:t>=input(‘</a:t>
            </a:r>
            <a:r>
              <a:rPr lang="el-GR" dirty="0">
                <a:latin typeface="Times New Roman" panose="02020603050405020304" pitchFamily="18" charset="0"/>
                <a:cs typeface="Times New Roman" panose="02020603050405020304" pitchFamily="18" charset="0"/>
              </a:rPr>
              <a:t>Ποια είναι η ηλικία σου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Ποια είναι η ηλικία σου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99</a:t>
            </a:r>
            <a:endParaRPr lang="el-GR" dirty="0">
              <a:latin typeface="Times New Roman" panose="02020603050405020304" pitchFamily="18" charset="0"/>
              <a:cs typeface="Times New Roman" panose="02020603050405020304" pitchFamily="18" charset="0"/>
            </a:endParaRPr>
          </a:p>
          <a:p>
            <a:r>
              <a:rPr lang="en-US" dirty="0">
                <a:solidFill>
                  <a:srgbClr val="FF0000"/>
                </a:solidFill>
                <a:cs typeface="Times New Roman" panose="02020603050405020304" pitchFamily="18" charset="0"/>
              </a:rPr>
              <a:t>&gt;&gt;&gt; </a:t>
            </a:r>
            <a:r>
              <a:rPr lang="en-US" dirty="0">
                <a:latin typeface="Times New Roman" panose="02020603050405020304" pitchFamily="18" charset="0"/>
                <a:cs typeface="Times New Roman" panose="02020603050405020304" pitchFamily="18" charset="0"/>
              </a:rPr>
              <a:t>print </a:t>
            </a:r>
            <a:r>
              <a:rPr lang="en-US" dirty="0" err="1">
                <a:latin typeface="Times New Roman" panose="02020603050405020304" pitchFamily="18" charset="0"/>
                <a:cs typeface="Times New Roman" panose="02020603050405020304" pitchFamily="18" charset="0"/>
              </a:rPr>
              <a:t>onoma</a:t>
            </a:r>
            <a:endParaRPr lang="en-US"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Μένιος</a:t>
            </a:r>
            <a:endParaRPr lang="en-US" dirty="0">
              <a:latin typeface="Times New Roman" panose="02020603050405020304" pitchFamily="18" charset="0"/>
              <a:cs typeface="Times New Roman" panose="02020603050405020304" pitchFamily="18" charset="0"/>
            </a:endParaRPr>
          </a:p>
          <a:p>
            <a:r>
              <a:rPr lang="en-US" dirty="0">
                <a:solidFill>
                  <a:srgbClr val="FF0000"/>
                </a:solidFill>
                <a:cs typeface="Times New Roman" panose="02020603050405020304" pitchFamily="18" charset="0"/>
              </a:rPr>
              <a:t>&gt;&gt;&gt; </a:t>
            </a:r>
            <a:r>
              <a:rPr lang="en-US" dirty="0">
                <a:latin typeface="Times New Roman" panose="02020603050405020304" pitchFamily="18" charset="0"/>
                <a:cs typeface="Times New Roman" panose="02020603050405020304" pitchFamily="18" charset="0"/>
              </a:rPr>
              <a:t>print </a:t>
            </a:r>
            <a:r>
              <a:rPr lang="en-US" dirty="0" err="1">
                <a:latin typeface="Times New Roman" panose="02020603050405020304" pitchFamily="18" charset="0"/>
                <a:cs typeface="Times New Roman" panose="02020603050405020304" pitchFamily="18" charset="0"/>
              </a:rPr>
              <a:t>onoma,ilikia</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Μένιος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99</a:t>
            </a:r>
            <a:endParaRPr lang="en-US" dirty="0">
              <a:latin typeface="Times New Roman" panose="02020603050405020304" pitchFamily="18" charset="0"/>
              <a:cs typeface="Times New Roman" panose="02020603050405020304" pitchFamily="18" charset="0"/>
            </a:endParaRPr>
          </a:p>
          <a:p>
            <a:r>
              <a:rPr lang="en-US" dirty="0">
                <a:solidFill>
                  <a:srgbClr val="FF0000"/>
                </a:solidFill>
                <a:cs typeface="Times New Roman" panose="02020603050405020304" pitchFamily="18" charset="0"/>
              </a:rPr>
              <a:t>&gt;&gt;&gt; </a:t>
            </a:r>
            <a:r>
              <a:rPr lang="en-US" dirty="0">
                <a:latin typeface="Times New Roman" panose="02020603050405020304" pitchFamily="18" charset="0"/>
                <a:cs typeface="Times New Roman" panose="02020603050405020304" pitchFamily="18" charset="0"/>
              </a:rPr>
              <a:t>print ‘</a:t>
            </a:r>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ilikia</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ilikia</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Μένιος</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ilikia</a:t>
            </a:r>
            <a:r>
              <a:rPr lang="en-US" dirty="0">
                <a:latin typeface="Times New Roman" panose="02020603050405020304" pitchFamily="18" charset="0"/>
                <a:cs typeface="Times New Roman" panose="02020603050405020304" pitchFamily="18" charset="0"/>
              </a:rPr>
              <a:t>=99</a:t>
            </a:r>
          </a:p>
          <a:p>
            <a:r>
              <a:rPr lang="en-US" dirty="0">
                <a:solidFill>
                  <a:srgbClr val="FF0000"/>
                </a:solidFill>
                <a:cs typeface="Times New Roman" panose="02020603050405020304" pitchFamily="18" charset="0"/>
              </a:rPr>
              <a:t>&gt;&gt;&gt; </a:t>
            </a:r>
            <a:r>
              <a:rPr lang="en-US" dirty="0">
                <a:latin typeface="Times New Roman" panose="02020603050405020304" pitchFamily="18" charset="0"/>
                <a:cs typeface="Times New Roman" panose="02020603050405020304" pitchFamily="18" charset="0"/>
              </a:rPr>
              <a:t>print </a:t>
            </a:r>
            <a:r>
              <a:rPr lang="el-GR" dirty="0">
                <a:latin typeface="Times New Roman" panose="02020603050405020304" pitchFamily="18" charset="0"/>
                <a:cs typeface="Times New Roman" panose="02020603050405020304" pitchFamily="18" charset="0"/>
              </a:rPr>
              <a:t>‘Το όνομά σου είναι’,</a:t>
            </a:r>
            <a:r>
              <a:rPr lang="en-US" dirty="0" err="1">
                <a:latin typeface="Times New Roman" panose="02020603050405020304" pitchFamily="18" charset="0"/>
                <a:cs typeface="Times New Roman" panose="02020603050405020304" pitchFamily="18" charset="0"/>
              </a:rPr>
              <a:t>onoma</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και η ηλικία σου είναι’,</a:t>
            </a:r>
            <a:r>
              <a:rPr lang="en-US" dirty="0" err="1">
                <a:latin typeface="Times New Roman" panose="02020603050405020304" pitchFamily="18" charset="0"/>
                <a:cs typeface="Times New Roman" panose="02020603050405020304" pitchFamily="18" charset="0"/>
              </a:rPr>
              <a:t>ilikia</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Το όνομά σου είναι </a:t>
            </a:r>
            <a:r>
              <a:rPr lang="el-GR" dirty="0" err="1">
                <a:latin typeface="Times New Roman" panose="02020603050405020304" pitchFamily="18" charset="0"/>
                <a:cs typeface="Times New Roman" panose="02020603050405020304" pitchFamily="18" charset="0"/>
              </a:rPr>
              <a:t>Μένιος</a:t>
            </a:r>
            <a:r>
              <a:rPr lang="el-GR" dirty="0">
                <a:latin typeface="Times New Roman" panose="02020603050405020304" pitchFamily="18" charset="0"/>
                <a:cs typeface="Times New Roman" panose="02020603050405020304" pitchFamily="18" charset="0"/>
              </a:rPr>
              <a:t> και η ηλικία σου είναι 99</a:t>
            </a:r>
            <a:endParaRPr lang="en-US"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09065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panose="02020603050405020304" pitchFamily="18" charset="0"/>
                <a:ea typeface="Calibri"/>
                <a:cs typeface="Times New Roman" panose="02020603050405020304" pitchFamily="18" charset="0"/>
              </a:rPr>
              <a:t>While</a:t>
            </a:r>
            <a:endParaRPr lang="el-GR"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sz="2400" spc="-1" dirty="0">
                <a:solidFill>
                  <a:srgbClr val="17375E"/>
                </a:solidFill>
                <a:latin typeface="Times New Roman" panose="02020603050405020304" pitchFamily="18" charset="0"/>
                <a:ea typeface="Calibri"/>
                <a:cs typeface="Times New Roman" panose="02020603050405020304" pitchFamily="18" charset="0"/>
              </a:rPr>
              <a:t>Η ομάδα εντολών στο εσωτερικό της επανάληψης εκτελείται όσο ισχύει η συνθήκη που υπάρχει στο </a:t>
            </a:r>
            <a:r>
              <a:rPr lang="el-GR" sz="2400" spc="-1" dirty="0" err="1">
                <a:solidFill>
                  <a:srgbClr val="17375E"/>
                </a:solidFill>
                <a:latin typeface="Times New Roman" panose="02020603050405020304" pitchFamily="18" charset="0"/>
                <a:ea typeface="Calibri"/>
                <a:cs typeface="Times New Roman" panose="02020603050405020304" pitchFamily="18" charset="0"/>
              </a:rPr>
              <a:t>while</a:t>
            </a:r>
            <a:r>
              <a:rPr lang="el-GR" sz="2400" spc="-1" dirty="0">
                <a:solidFill>
                  <a:srgbClr val="17375E"/>
                </a:solidFill>
                <a:latin typeface="Times New Roman" panose="02020603050405020304" pitchFamily="18" charset="0"/>
                <a:ea typeface="Calibri"/>
                <a:cs typeface="Times New Roman" panose="02020603050405020304" pitchFamily="18" charset="0"/>
              </a:rPr>
              <a:t>.</a:t>
            </a:r>
          </a:p>
          <a:p>
            <a:pPr marL="285750" indent="-285750" algn="just">
              <a:buFont typeface="Arial" panose="020B0604020202020204" pitchFamily="34" charset="0"/>
              <a:buChar char="•"/>
            </a:pPr>
            <a:r>
              <a:rPr lang="el-GR" sz="2400" spc="-1" dirty="0">
                <a:solidFill>
                  <a:srgbClr val="17375E"/>
                </a:solidFill>
                <a:latin typeface="Times New Roman" panose="02020603050405020304" pitchFamily="18" charset="0"/>
                <a:ea typeface="Calibri"/>
                <a:cs typeface="Times New Roman" panose="02020603050405020304" pitchFamily="18" charset="0"/>
              </a:rPr>
              <a:t>Η δομή επανάληψης </a:t>
            </a:r>
            <a:r>
              <a:rPr lang="el-GR" sz="2400" spc="-1" dirty="0" err="1">
                <a:solidFill>
                  <a:srgbClr val="17375E"/>
                </a:solidFill>
                <a:latin typeface="Times New Roman" panose="02020603050405020304" pitchFamily="18" charset="0"/>
                <a:ea typeface="Calibri"/>
                <a:cs typeface="Times New Roman" panose="02020603050405020304" pitchFamily="18" charset="0"/>
              </a:rPr>
              <a:t>while</a:t>
            </a:r>
            <a:r>
              <a:rPr lang="el-GR" sz="2400" spc="-1" dirty="0">
                <a:solidFill>
                  <a:srgbClr val="17375E"/>
                </a:solidFill>
                <a:latin typeface="Times New Roman" panose="02020603050405020304" pitchFamily="18" charset="0"/>
                <a:ea typeface="Calibri"/>
                <a:cs typeface="Times New Roman" panose="02020603050405020304" pitchFamily="18" charset="0"/>
              </a:rPr>
              <a:t> χρησιμοποιείται όταν δεν γνωρίζουμε τον ακριβή αριθμό επαναλήψεων. Δηλαδή δεν γνωρίζουμε από την αρχή πόσες φορές πρέπει να εκτελεστεί μια ομάδα εντολών, αλλά η εκτέλεση εξαρτάται από μια συνθήκη.</a:t>
            </a:r>
          </a:p>
          <a:p>
            <a:pPr marL="285750" indent="-285750" algn="just">
              <a:buFont typeface="Arial" panose="020B0604020202020204" pitchFamily="34" charset="0"/>
              <a:buChar char="•"/>
            </a:pPr>
            <a:r>
              <a:rPr lang="el-GR" sz="2400" spc="-1" dirty="0">
                <a:solidFill>
                  <a:srgbClr val="17375E"/>
                </a:solidFill>
                <a:latin typeface="Times New Roman" panose="02020603050405020304" pitchFamily="18" charset="0"/>
                <a:ea typeface="Calibri"/>
                <a:cs typeface="Times New Roman" panose="02020603050405020304" pitchFamily="18" charset="0"/>
              </a:rPr>
              <a:t>Αρχικά γίνεται έλεγχος της συνθήκης. Αν η συνθήκη ισχύει, εκτελούμε τις εντολές που υπάρχουν μέσα στο </a:t>
            </a:r>
            <a:r>
              <a:rPr lang="el-GR" sz="2400" spc="-1" dirty="0" err="1">
                <a:solidFill>
                  <a:srgbClr val="17375E"/>
                </a:solidFill>
                <a:latin typeface="Times New Roman" panose="02020603050405020304" pitchFamily="18" charset="0"/>
                <a:ea typeface="Calibri"/>
                <a:cs typeface="Times New Roman" panose="02020603050405020304" pitchFamily="18" charset="0"/>
              </a:rPr>
              <a:t>while</a:t>
            </a:r>
            <a:r>
              <a:rPr lang="el-GR" sz="2400" spc="-1" dirty="0">
                <a:solidFill>
                  <a:srgbClr val="17375E"/>
                </a:solidFill>
                <a:latin typeface="Times New Roman" panose="02020603050405020304" pitchFamily="18" charset="0"/>
                <a:ea typeface="Calibri"/>
                <a:cs typeface="Times New Roman" panose="02020603050405020304" pitchFamily="18" charset="0"/>
              </a:rPr>
              <a:t> . </a:t>
            </a:r>
          </a:p>
          <a:p>
            <a:pPr marL="285750" indent="-285750" algn="just">
              <a:buFont typeface="Arial" panose="020B0604020202020204" pitchFamily="34" charset="0"/>
              <a:buChar char="•"/>
            </a:pPr>
            <a:r>
              <a:rPr lang="el-GR" sz="2400" spc="-1" dirty="0">
                <a:solidFill>
                  <a:srgbClr val="17375E"/>
                </a:solidFill>
                <a:latin typeface="Times New Roman" panose="02020603050405020304" pitchFamily="18" charset="0"/>
                <a:ea typeface="Calibri"/>
                <a:cs typeface="Times New Roman" panose="02020603050405020304" pitchFamily="18" charset="0"/>
              </a:rPr>
              <a:t>Αν η συνθήκη δεν ισχύει, τότε η εκτέλεση του αλγορίθμου συνεχίζει μετά τις εντολές της επανάληψης</a:t>
            </a:r>
            <a:r>
              <a:rPr lang="en-US" sz="2400" spc="-1" dirty="0">
                <a:solidFill>
                  <a:srgbClr val="17375E"/>
                </a:solidFill>
                <a:latin typeface="Times New Roman" panose="02020603050405020304" pitchFamily="18" charset="0"/>
                <a:ea typeface="Calibri"/>
                <a:cs typeface="Times New Roman" panose="02020603050405020304" pitchFamily="18" charset="0"/>
              </a:rPr>
              <a:t>.</a:t>
            </a:r>
            <a:r>
              <a:rPr lang="el-GR" sz="2400" spc="-1" dirty="0">
                <a:solidFill>
                  <a:srgbClr val="17375E"/>
                </a:solidFill>
                <a:latin typeface="Times New Roman" panose="02020603050405020304" pitchFamily="18" charset="0"/>
                <a:ea typeface="Calibri"/>
                <a:cs typeface="Times New Roman" panose="02020603050405020304" pitchFamily="18" charset="0"/>
              </a:rPr>
              <a:t> </a:t>
            </a:r>
            <a:endParaRPr lang="en-US" sz="2400" spc="-1" dirty="0">
              <a:solidFill>
                <a:srgbClr val="17375E"/>
              </a:solidFill>
              <a:latin typeface="Times New Roman" panose="02020603050405020304" pitchFamily="18" charset="0"/>
              <a:ea typeface="Calibri"/>
              <a:cs typeface="Times New Roman" panose="02020603050405020304" pitchFamily="18" charset="0"/>
            </a:endParaRPr>
          </a:p>
          <a:p>
            <a:pPr marL="285750" indent="-285750" algn="just">
              <a:buFont typeface="Arial" panose="020B0604020202020204" pitchFamily="34" charset="0"/>
              <a:buChar char="•"/>
            </a:pPr>
            <a:r>
              <a:rPr lang="el-GR" sz="2400" spc="-1" dirty="0">
                <a:solidFill>
                  <a:srgbClr val="17375E"/>
                </a:solidFill>
                <a:latin typeface="Times New Roman" panose="02020603050405020304" pitchFamily="18" charset="0"/>
                <a:ea typeface="Calibri"/>
                <a:cs typeface="Times New Roman" panose="02020603050405020304" pitchFamily="18" charset="0"/>
              </a:rPr>
              <a:t>Όταν εκτελούνται οι εντολές που υπάρχουν στο </a:t>
            </a:r>
            <a:r>
              <a:rPr lang="el-GR" sz="2400" spc="-1" dirty="0" err="1">
                <a:solidFill>
                  <a:srgbClr val="17375E"/>
                </a:solidFill>
                <a:latin typeface="Times New Roman" panose="02020603050405020304" pitchFamily="18" charset="0"/>
                <a:ea typeface="Calibri"/>
                <a:cs typeface="Times New Roman" panose="02020603050405020304" pitchFamily="18" charset="0"/>
              </a:rPr>
              <a:t>while</a:t>
            </a:r>
            <a:r>
              <a:rPr lang="en-US" sz="2400" spc="-1" dirty="0">
                <a:solidFill>
                  <a:srgbClr val="17375E"/>
                </a:solidFill>
                <a:latin typeface="Times New Roman" panose="02020603050405020304" pitchFamily="18" charset="0"/>
                <a:ea typeface="Calibri"/>
                <a:cs typeface="Times New Roman" panose="02020603050405020304" pitchFamily="18" charset="0"/>
              </a:rPr>
              <a:t> </a:t>
            </a:r>
            <a:r>
              <a:rPr lang="el-GR" sz="2400" spc="-1" dirty="0">
                <a:solidFill>
                  <a:srgbClr val="17375E"/>
                </a:solidFill>
                <a:latin typeface="Times New Roman" panose="02020603050405020304" pitchFamily="18" charset="0"/>
                <a:ea typeface="Calibri"/>
                <a:cs typeface="Times New Roman" panose="02020603050405020304" pitchFamily="18" charset="0"/>
              </a:rPr>
              <a:t>επανερχόμαστε στη</a:t>
            </a:r>
            <a:r>
              <a:rPr lang="en-US" sz="2400" spc="-1" dirty="0">
                <a:solidFill>
                  <a:srgbClr val="17375E"/>
                </a:solidFill>
                <a:latin typeface="Times New Roman" panose="02020603050405020304" pitchFamily="18" charset="0"/>
                <a:ea typeface="Calibri"/>
                <a:cs typeface="Times New Roman" panose="02020603050405020304" pitchFamily="18" charset="0"/>
              </a:rPr>
              <a:t> </a:t>
            </a:r>
            <a:r>
              <a:rPr lang="el-GR" sz="2400" spc="-1" dirty="0">
                <a:solidFill>
                  <a:srgbClr val="17375E"/>
                </a:solidFill>
                <a:latin typeface="Times New Roman" panose="02020603050405020304" pitchFamily="18" charset="0"/>
                <a:ea typeface="Calibri"/>
                <a:cs typeface="Times New Roman" panose="02020603050405020304" pitchFamily="18" charset="0"/>
              </a:rPr>
              <a:t>συνθήκη</a:t>
            </a:r>
            <a:r>
              <a:rPr lang="en-US" sz="2400" spc="-1" dirty="0">
                <a:solidFill>
                  <a:srgbClr val="17375E"/>
                </a:solidFill>
                <a:latin typeface="Times New Roman" panose="02020603050405020304" pitchFamily="18" charset="0"/>
                <a:ea typeface="Calibri"/>
                <a:cs typeface="Times New Roman" panose="02020603050405020304" pitchFamily="18" charset="0"/>
              </a:rPr>
              <a:t> </a:t>
            </a:r>
            <a:r>
              <a:rPr lang="el-GR" sz="2400" spc="-1" dirty="0">
                <a:solidFill>
                  <a:srgbClr val="17375E"/>
                </a:solidFill>
                <a:latin typeface="Times New Roman" panose="02020603050405020304" pitchFamily="18" charset="0"/>
                <a:ea typeface="Calibri"/>
                <a:cs typeface="Times New Roman" panose="02020603050405020304" pitchFamily="18" charset="0"/>
              </a:rPr>
              <a:t>και ελέγχουμε εκ νέου αν ισχύει</a:t>
            </a:r>
            <a:endParaRPr lang="en-US" sz="2400" spc="-1" dirty="0">
              <a:solidFill>
                <a:srgbClr val="17375E"/>
              </a:solidFill>
              <a:latin typeface="Times New Roman" panose="02020603050405020304" pitchFamily="18" charset="0"/>
              <a:ea typeface="Calibri"/>
              <a:cs typeface="Times New Roman" panose="02020603050405020304" pitchFamily="18" charset="0"/>
            </a:endParaRPr>
          </a:p>
          <a:p>
            <a:endParaRPr lang="en-US" sz="2400" spc="-1" dirty="0"/>
          </a:p>
        </p:txBody>
      </p:sp>
    </p:spTree>
    <p:extLst>
      <p:ext uri="{BB962C8B-B14F-4D97-AF65-F5344CB8AC3E}">
        <p14:creationId xmlns:p14="http://schemas.microsoft.com/office/powerpoint/2010/main" val="258724241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26146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panose="02020603050405020304" pitchFamily="18" charset="0"/>
                <a:ea typeface="Calibri"/>
                <a:cs typeface="Times New Roman" panose="02020603050405020304" pitchFamily="18" charset="0"/>
              </a:rPr>
              <a:t>While</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a:p>
            <a:pPr algn="ctr">
              <a:lnSpc>
                <a:spcPct val="100000"/>
              </a:lnSpc>
            </a:pPr>
            <a:endParaRPr lang="en-US" sz="2400" spc="-1" dirty="0"/>
          </a:p>
          <a:p>
            <a:pPr>
              <a:lnSpc>
                <a:spcPct val="100000"/>
              </a:lnSpc>
            </a:pPr>
            <a:r>
              <a:rPr lang="el-GR" sz="2800" dirty="0">
                <a:latin typeface="Times New Roman" panose="02020603050405020304" pitchFamily="18" charset="0"/>
                <a:cs typeface="Times New Roman" panose="02020603050405020304" pitchFamily="18" charset="0"/>
              </a:rPr>
              <a:t>Να γραφτεί πρόγραμμα που να δέχεται αριθμούς από και να υπολογίζει το άθροισμα τους. Η επανάληψη θα τελειώνει όταν δώσουμε τον αριθμό 0. Στην συνέχεια θα εμφανίζει το άθροισμα των αριθμών </a:t>
            </a:r>
          </a:p>
        </p:txBody>
      </p:sp>
    </p:spTree>
    <p:extLst>
      <p:ext uri="{BB962C8B-B14F-4D97-AF65-F5344CB8AC3E}">
        <p14:creationId xmlns:p14="http://schemas.microsoft.com/office/powerpoint/2010/main" val="364469434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panose="02020603050405020304" pitchFamily="18" charset="0"/>
                <a:ea typeface="Calibri"/>
                <a:cs typeface="Times New Roman" panose="02020603050405020304" pitchFamily="18" charset="0"/>
              </a:rPr>
              <a:t>While</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584" r="50000" b="74753"/>
          <a:stretch/>
        </p:blipFill>
        <p:spPr bwMode="auto">
          <a:xfrm>
            <a:off x="467544" y="2204864"/>
            <a:ext cx="41761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65" r="50000" b="77468"/>
          <a:stretch/>
        </p:blipFill>
        <p:spPr bwMode="auto">
          <a:xfrm>
            <a:off x="5076056" y="2204864"/>
            <a:ext cx="37444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58473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4769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n-US" sz="2400" spc="-1" dirty="0"/>
          </a:p>
          <a:p>
            <a:pPr algn="just">
              <a:lnSpc>
                <a:spcPct val="100000"/>
              </a:lnSpc>
            </a:pPr>
            <a:r>
              <a:rPr lang="el-GR" sz="2800" dirty="0">
                <a:latin typeface="Times New Roman" panose="02020603050405020304" pitchFamily="18" charset="0"/>
                <a:cs typeface="Times New Roman" panose="02020603050405020304" pitchFamily="18" charset="0"/>
              </a:rPr>
              <a:t>1. Μια εταιρία μεταφορών θα φορτώσει μια παλέτα με συσκευασίες προϊόντων. Το βάρος που πρέπει να συμπληρωθεί είναι 100 κιλά. Να γράψετε κώδικα σε </a:t>
            </a:r>
            <a:r>
              <a:rPr lang="el-GR" sz="2800" dirty="0" err="1">
                <a:latin typeface="Times New Roman" panose="02020603050405020304" pitchFamily="18" charset="0"/>
                <a:cs typeface="Times New Roman" panose="02020603050405020304" pitchFamily="18" charset="0"/>
              </a:rPr>
              <a:t>Python</a:t>
            </a:r>
            <a:r>
              <a:rPr lang="el-GR" sz="2800" dirty="0">
                <a:latin typeface="Times New Roman" panose="02020603050405020304" pitchFamily="18" charset="0"/>
                <a:cs typeface="Times New Roman" panose="02020603050405020304" pitchFamily="18" charset="0"/>
              </a:rPr>
              <a:t> το οποίο </a:t>
            </a:r>
          </a:p>
          <a:p>
            <a:pPr algn="just">
              <a:lnSpc>
                <a:spcPct val="100000"/>
              </a:lnSpc>
            </a:pPr>
            <a:r>
              <a:rPr lang="el-GR" sz="2800" dirty="0">
                <a:latin typeface="Times New Roman" panose="02020603050405020304" pitchFamily="18" charset="0"/>
                <a:cs typeface="Times New Roman" panose="02020603050405020304" pitchFamily="18" charset="0"/>
              </a:rPr>
              <a:t>α) να διαβάζει το βάρος κάθε συσκευασίας, </a:t>
            </a:r>
          </a:p>
          <a:p>
            <a:pPr algn="just">
              <a:lnSpc>
                <a:spcPct val="100000"/>
              </a:lnSpc>
            </a:pPr>
            <a:r>
              <a:rPr lang="el-GR" sz="2800" dirty="0">
                <a:latin typeface="Times New Roman" panose="02020603050405020304" pitchFamily="18" charset="0"/>
                <a:cs typeface="Times New Roman" panose="02020603050405020304" pitchFamily="18" charset="0"/>
              </a:rPr>
              <a:t>β) να υπολογίζει  τον αριθμό των συσκευασιών που θα φορτωθούν,</a:t>
            </a:r>
          </a:p>
          <a:p>
            <a:pPr algn="just">
              <a:lnSpc>
                <a:spcPct val="100000"/>
              </a:lnSpc>
            </a:pPr>
            <a:r>
              <a:rPr lang="el-GR" sz="2800" dirty="0">
                <a:latin typeface="Times New Roman" panose="02020603050405020304" pitchFamily="18" charset="0"/>
                <a:cs typeface="Times New Roman" panose="02020603050405020304" pitchFamily="18" charset="0"/>
              </a:rPr>
              <a:t>γ) να εμφανίζει το πλήθος των συσκευασιών και το συνολικό βάρος της παλέτας, με κατάλληλο μήνυμα.</a:t>
            </a:r>
          </a:p>
        </p:txBody>
      </p:sp>
    </p:spTree>
    <p:extLst>
      <p:ext uri="{BB962C8B-B14F-4D97-AF65-F5344CB8AC3E}">
        <p14:creationId xmlns:p14="http://schemas.microsoft.com/office/powerpoint/2010/main" val="66905531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50768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n-US" sz="2400" spc="-1" dirty="0"/>
          </a:p>
          <a:p>
            <a:pPr algn="just">
              <a:lnSpc>
                <a:spcPct val="100000"/>
              </a:lnSpc>
            </a:pPr>
            <a:r>
              <a:rPr lang="en-US" sz="2400" dirty="0" smtClean="0">
                <a:latin typeface="Times New Roman" panose="02020603050405020304" pitchFamily="18" charset="0"/>
                <a:cs typeface="Times New Roman" panose="02020603050405020304" pitchFamily="18" charset="0"/>
              </a:rPr>
              <a:t>2</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Ένας μαθητής τελείωσε το Λύκειο με άριστα ζήτησε από τους γονείς του να του αγοράσουν έναν  υπολογιστή αξίας 1200 ευρώ. Οι γονείς του δήλωσαν ότι μπορούν να του δίνουν σταδιακά το ποσό, δίνοντας κάθε εβδομάδα το διπλάσιο ποσό από την προηγούμενη, αρχίζοντας την πρώτη εβδομάδα με 15 ευρώ. Να γράψετε κώδικα σε </a:t>
            </a:r>
            <a:r>
              <a:rPr lang="el-GR" sz="2400" dirty="0" err="1">
                <a:latin typeface="Times New Roman" panose="02020603050405020304" pitchFamily="18" charset="0"/>
                <a:cs typeface="Times New Roman" panose="02020603050405020304" pitchFamily="18" charset="0"/>
              </a:rPr>
              <a:t>Python</a:t>
            </a:r>
            <a:r>
              <a:rPr lang="el-GR" sz="2400" dirty="0">
                <a:latin typeface="Times New Roman" panose="02020603050405020304" pitchFamily="18" charset="0"/>
                <a:cs typeface="Times New Roman" panose="02020603050405020304" pitchFamily="18" charset="0"/>
              </a:rPr>
              <a:t>  ο οποίος :</a:t>
            </a:r>
          </a:p>
          <a:p>
            <a:pPr algn="just">
              <a:lnSpc>
                <a:spcPct val="100000"/>
              </a:lnSpc>
            </a:pPr>
            <a:r>
              <a:rPr lang="el-GR" sz="2400" dirty="0">
                <a:latin typeface="Times New Roman" panose="02020603050405020304" pitchFamily="18" charset="0"/>
                <a:cs typeface="Times New Roman" panose="02020603050405020304" pitchFamily="18" charset="0"/>
              </a:rPr>
              <a:t>α) να υπολογίζει και να εμφανίζει σε πόσες εβδομάδες θα έχει συμπληρωθεί το απαιτούμενο ποσό και </a:t>
            </a:r>
          </a:p>
          <a:p>
            <a:pPr algn="just">
              <a:lnSpc>
                <a:spcPct val="100000"/>
              </a:lnSpc>
            </a:pPr>
            <a:r>
              <a:rPr lang="el-GR" sz="2400" dirty="0">
                <a:latin typeface="Times New Roman" panose="02020603050405020304" pitchFamily="18" charset="0"/>
                <a:cs typeface="Times New Roman" panose="02020603050405020304" pitchFamily="18" charset="0"/>
              </a:rPr>
              <a:t>β) να υπολογίζει, να ελέγχει και να εμφανίζει πιθανό περίσσευμα χρημάτων.</a:t>
            </a:r>
          </a:p>
          <a:p>
            <a:pPr algn="just">
              <a:lnSpc>
                <a:spcPct val="100000"/>
              </a:lnSpc>
            </a:pPr>
            <a:r>
              <a:rPr lang="el-GR"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9413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Συναρτήσεις</a:t>
            </a:r>
          </a:p>
          <a:p>
            <a:pPr algn="ctr">
              <a:lnSpc>
                <a:spcPct val="100000"/>
              </a:lnSpc>
            </a:pPr>
            <a:endParaRPr lang="en-US" sz="2400" spc="-1" dirty="0"/>
          </a:p>
          <a:p>
            <a:pPr algn="just">
              <a:lnSpc>
                <a:spcPct val="100000"/>
              </a:lnSpc>
            </a:pPr>
            <a:r>
              <a:rPr lang="el-GR" sz="2800" dirty="0">
                <a:latin typeface="Times New Roman" panose="02020603050405020304" pitchFamily="18" charset="0"/>
                <a:cs typeface="Times New Roman" panose="02020603050405020304" pitchFamily="18" charset="0"/>
              </a:rPr>
              <a:t>Οι συναρτήσεις είναι επαναχρησιμοποιήσιμα μέρη προγραμμάτων. Μας επιτρέπουν να δίνουμε ένα όνομα σε ένα σύνολο εντολών και να το εκτελούμε καλώντας το όνομά τους, οπουδήποτε στο πρόγραμμα και όσες φορές θέλουμε. Αυτή η διαδικασία ονομάζεται κλήση (</a:t>
            </a:r>
            <a:r>
              <a:rPr lang="el-GR" sz="2800" dirty="0" err="1">
                <a:latin typeface="Times New Roman" panose="02020603050405020304" pitchFamily="18" charset="0"/>
                <a:cs typeface="Times New Roman" panose="02020603050405020304" pitchFamily="18" charset="0"/>
              </a:rPr>
              <a:t>call</a:t>
            </a:r>
            <a:r>
              <a:rPr lang="el-GR" sz="2800" dirty="0">
                <a:latin typeface="Times New Roman" panose="02020603050405020304" pitchFamily="18" charset="0"/>
                <a:cs typeface="Times New Roman" panose="02020603050405020304" pitchFamily="18" charset="0"/>
              </a:rPr>
              <a:t>) της συνάρτησης</a:t>
            </a:r>
          </a:p>
        </p:txBody>
      </p:sp>
    </p:spTree>
    <p:extLst>
      <p:ext uri="{BB962C8B-B14F-4D97-AF65-F5344CB8AC3E}">
        <p14:creationId xmlns:p14="http://schemas.microsoft.com/office/powerpoint/2010/main" val="243629433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Συναρτήσεις</a:t>
            </a:r>
          </a:p>
        </p:txBody>
      </p:sp>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2" name="CustomShape 2"/>
          <p:cNvSpPr/>
          <p:nvPr/>
        </p:nvSpPr>
        <p:spPr>
          <a:xfrm>
            <a:off x="611560" y="1484784"/>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en-US" sz="2400" spc="-1" dirty="0"/>
          </a:p>
          <a:p>
            <a:pPr algn="just">
              <a:lnSpc>
                <a:spcPct val="100000"/>
              </a:lnSpc>
            </a:pPr>
            <a:r>
              <a:rPr lang="el-GR" sz="2800" dirty="0">
                <a:latin typeface="Times New Roman" panose="02020603050405020304" pitchFamily="18" charset="0"/>
                <a:cs typeface="Times New Roman" panose="02020603050405020304" pitchFamily="18" charset="0"/>
              </a:rPr>
              <a:t>Οι συναρτήσεις ορίζονται χρησιμοποιώντας τη χαρακτηριστική λέξη </a:t>
            </a:r>
            <a:r>
              <a:rPr lang="el-GR" sz="2800" dirty="0" err="1">
                <a:latin typeface="Times New Roman" panose="02020603050405020304" pitchFamily="18" charset="0"/>
                <a:cs typeface="Times New Roman" panose="02020603050405020304" pitchFamily="18" charset="0"/>
              </a:rPr>
              <a:t>def</a:t>
            </a:r>
            <a:r>
              <a:rPr lang="el-GR" sz="2800" dirty="0">
                <a:latin typeface="Times New Roman" panose="02020603050405020304" pitchFamily="18" charset="0"/>
                <a:cs typeface="Times New Roman" panose="02020603050405020304" pitchFamily="18" charset="0"/>
              </a:rPr>
              <a:t>, από το </a:t>
            </a:r>
            <a:r>
              <a:rPr lang="el-GR" sz="2800" dirty="0" err="1">
                <a:latin typeface="Times New Roman" panose="02020603050405020304" pitchFamily="18" charset="0"/>
                <a:cs typeface="Times New Roman" panose="02020603050405020304" pitchFamily="18" charset="0"/>
              </a:rPr>
              <a:t>define</a:t>
            </a:r>
            <a:r>
              <a:rPr lang="el-GR" sz="2800" dirty="0">
                <a:latin typeface="Times New Roman" panose="02020603050405020304" pitchFamily="18" charset="0"/>
                <a:cs typeface="Times New Roman" panose="02020603050405020304" pitchFamily="18" charset="0"/>
              </a:rPr>
              <a:t> που σημαίνει ορίζω. Στη συνέχεια ακολουθεί ένα όνομα που </a:t>
            </a:r>
            <a:r>
              <a:rPr lang="el-GR" sz="2800" dirty="0" err="1">
                <a:latin typeface="Times New Roman" panose="02020603050405020304" pitchFamily="18" charset="0"/>
                <a:cs typeface="Times New Roman" panose="02020603050405020304" pitchFamily="18" charset="0"/>
              </a:rPr>
              <a:t>ταυτοποιεί</a:t>
            </a:r>
            <a:r>
              <a:rPr lang="el-GR" sz="2800" dirty="0">
                <a:latin typeface="Times New Roman" panose="02020603050405020304" pitchFamily="18" charset="0"/>
                <a:cs typeface="Times New Roman" panose="02020603050405020304" pitchFamily="18" charset="0"/>
              </a:rPr>
              <a:t> την εκάστοτε συνάρτηση. Μετά προσθέτουμε ένα ζευγάρι παρενθέσεων που μπορούν να περικλείουν μερικά ονόματα μεταβλητών και η γραμμή τελειώνει με διπλή τελεία (:)</a:t>
            </a:r>
          </a:p>
        </p:txBody>
      </p:sp>
    </p:spTree>
    <p:extLst>
      <p:ext uri="{BB962C8B-B14F-4D97-AF65-F5344CB8AC3E}">
        <p14:creationId xmlns:p14="http://schemas.microsoft.com/office/powerpoint/2010/main" val="11946310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Ορισμ</a:t>
            </a:r>
            <a:r>
              <a:rPr lang="el-GR" sz="2800" spc="-1" dirty="0">
                <a:solidFill>
                  <a:srgbClr val="17375E"/>
                </a:solidFill>
                <a:latin typeface="Times New Roman" panose="02020603050405020304" pitchFamily="18" charset="0"/>
                <a:ea typeface="Calibri"/>
                <a:cs typeface="Times New Roman" panose="02020603050405020304" pitchFamily="18" charset="0"/>
              </a:rPr>
              <a:t>ός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868473" y="3005540"/>
            <a:ext cx="7776328" cy="1569660"/>
          </a:xfrm>
          <a:prstGeom prst="rect">
            <a:avLst/>
          </a:prstGeom>
          <a:noFill/>
        </p:spPr>
        <p:txBody>
          <a:bodyPr wrap="square" rtlCol="0">
            <a:spAutoFit/>
          </a:bodyPr>
          <a:lstStyle/>
          <a:p>
            <a:pPr algn="just">
              <a:lnSpc>
                <a:spcPct val="100000"/>
              </a:lnSpc>
            </a:pPr>
            <a:r>
              <a:rPr lang="el-GR" sz="2400" dirty="0" err="1">
                <a:latin typeface="Times New Roman" panose="02020603050405020304" pitchFamily="18" charset="0"/>
                <a:cs typeface="Times New Roman" panose="02020603050405020304" pitchFamily="18" charset="0"/>
              </a:rPr>
              <a:t>def</a:t>
            </a:r>
            <a:r>
              <a:rPr lang="el-GR" sz="2400" dirty="0">
                <a:latin typeface="Times New Roman" panose="02020603050405020304" pitchFamily="18" charset="0"/>
                <a:cs typeface="Times New Roman" panose="02020603050405020304" pitchFamily="18" charset="0"/>
              </a:rPr>
              <a:t> &lt;όνομα συνάρτησης&gt; ( [ {λίστα παραμέτρων} ] ): 	εντολές</a:t>
            </a:r>
          </a:p>
          <a:p>
            <a:pPr algn="just">
              <a:lnSpc>
                <a:spcPct val="100000"/>
              </a:lnSpc>
            </a:pPr>
            <a:r>
              <a:rPr lang="el-GR" sz="2400" dirty="0">
                <a:latin typeface="Times New Roman" panose="02020603050405020304" pitchFamily="18" charset="0"/>
                <a:cs typeface="Times New Roman" panose="02020603050405020304" pitchFamily="18" charset="0"/>
              </a:rPr>
              <a:t> [ </a:t>
            </a:r>
            <a:r>
              <a:rPr lang="el-GR" sz="2400" dirty="0" err="1">
                <a:latin typeface="Times New Roman" panose="02020603050405020304" pitchFamily="18" charset="0"/>
                <a:cs typeface="Times New Roman" panose="02020603050405020304" pitchFamily="18" charset="0"/>
              </a:rPr>
              <a:t>return</a:t>
            </a:r>
            <a:r>
              <a:rPr lang="el-GR" sz="2400" dirty="0">
                <a:latin typeface="Times New Roman" panose="02020603050405020304" pitchFamily="18" charset="0"/>
                <a:cs typeface="Times New Roman" panose="02020603050405020304" pitchFamily="18" charset="0"/>
              </a:rPr>
              <a:t> &lt;αποτέλεσμα&gt; ]</a:t>
            </a:r>
          </a:p>
          <a:p>
            <a:pPr algn="just">
              <a:lnSpc>
                <a:spcPct val="100000"/>
              </a:lnSpc>
            </a:pP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52823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Ορισμ</a:t>
            </a:r>
            <a:r>
              <a:rPr lang="el-GR" sz="2800" spc="-1" dirty="0">
                <a:solidFill>
                  <a:srgbClr val="17375E"/>
                </a:solidFill>
                <a:latin typeface="Times New Roman" panose="02020603050405020304" pitchFamily="18" charset="0"/>
                <a:ea typeface="Calibri"/>
                <a:cs typeface="Times New Roman" panose="02020603050405020304" pitchFamily="18" charset="0"/>
              </a:rPr>
              <a:t>ός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868473" y="2204864"/>
            <a:ext cx="7776328" cy="4462760"/>
          </a:xfrm>
          <a:prstGeom prst="rect">
            <a:avLst/>
          </a:prstGeom>
          <a:noFill/>
        </p:spPr>
        <p:txBody>
          <a:bodyPr wrap="square" rtlCol="0">
            <a:spAutoFit/>
          </a:bodyPr>
          <a:lstStyle/>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Τα ονόματα των συναρτήσεων ακολουθούν τους ίδιους κανόνες με αυτούς των μεταβλητών</a:t>
            </a:r>
            <a:endParaRPr lang="en-US" sz="2000" dirty="0">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Οι παράμετροι στις συναρτήσεις είναι απλά η είσοδος στη συνάρτηση, ώστε να περνάμε διαφορετικές τιμές στη συνάρτηση και να παίρνουμε αντίστοιχα αποτελέσματα.</a:t>
            </a: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Η λίστα των παραμέτρων μπορεί να είναι κενή.</a:t>
            </a: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Η εντολή </a:t>
            </a:r>
            <a:r>
              <a:rPr lang="en-US" sz="2000" dirty="0">
                <a:latin typeface="Times New Roman" panose="02020603050405020304" pitchFamily="18" charset="0"/>
                <a:cs typeface="Times New Roman" panose="02020603050405020304" pitchFamily="18" charset="0"/>
              </a:rPr>
              <a:t>return </a:t>
            </a:r>
            <a:r>
              <a:rPr lang="el-GR" sz="2000" dirty="0">
                <a:latin typeface="Times New Roman" panose="02020603050405020304" pitchFamily="18" charset="0"/>
                <a:cs typeface="Times New Roman" panose="02020603050405020304" pitchFamily="18" charset="0"/>
              </a:rPr>
              <a:t>χρησιμοποιείτε για να επιστρέψει κάποια τιμή η συνάρτηση.</a:t>
            </a: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Μια συνάρτηση δεν είναι υποχρεωτικό να επιστρέφει κάποια τιμή.</a:t>
            </a: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Μια συνάρτηση μπορεί να μη δέχεται παραμέτρους.</a:t>
            </a: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Μια συνάρτηση πρέπει να έχει οριστεί πριν χρησιμοποιηθεί. Συνήθως στην αρχή του κώδικα.</a:t>
            </a:r>
            <a:endParaRPr lang="en-US" sz="2000" dirty="0">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Μια συνάρτηση μπορεί να καλέσει  μια άλλη συνάρτηση</a:t>
            </a:r>
          </a:p>
          <a:p>
            <a:pPr algn="just">
              <a:lnSpc>
                <a:spcPct val="1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3846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Παράδειγμα</a:t>
            </a:r>
          </a:p>
        </p:txBody>
      </p:sp>
      <p:sp>
        <p:nvSpPr>
          <p:cNvPr id="2" name="TextBox 1"/>
          <p:cNvSpPr txBox="1"/>
          <p:nvPr/>
        </p:nvSpPr>
        <p:spPr>
          <a:xfrm>
            <a:off x="2699792" y="2641460"/>
            <a:ext cx="4495615" cy="2554545"/>
          </a:xfrm>
          <a:prstGeom prst="rect">
            <a:avLst/>
          </a:prstGeom>
          <a:noFill/>
        </p:spPr>
        <p:txBody>
          <a:bodyPr wrap="square" rtlCol="0">
            <a:spAutoFit/>
          </a:bodyPr>
          <a:lstStyle/>
          <a:p>
            <a:pPr algn="just">
              <a:lnSpc>
                <a:spcPct val="100000"/>
              </a:lnSpc>
            </a:pPr>
            <a:r>
              <a:rPr lang="en-US" sz="4000" dirty="0" err="1">
                <a:latin typeface="Times New Roman" panose="02020603050405020304" pitchFamily="18" charset="0"/>
                <a:cs typeface="Times New Roman" panose="02020603050405020304" pitchFamily="18" charset="0"/>
              </a:rPr>
              <a:t>def</a:t>
            </a:r>
            <a:r>
              <a:rPr lang="en-US" sz="4000" dirty="0">
                <a:latin typeface="Times New Roman" panose="02020603050405020304" pitchFamily="18" charset="0"/>
                <a:cs typeface="Times New Roman" panose="02020603050405020304" pitchFamily="18" charset="0"/>
              </a:rPr>
              <a:t> hello():</a:t>
            </a:r>
          </a:p>
          <a:p>
            <a:pPr algn="just">
              <a:lnSpc>
                <a:spcPct val="100000"/>
              </a:lnSpc>
            </a:pPr>
            <a:r>
              <a:rPr lang="en-US" sz="4000" dirty="0">
                <a:latin typeface="Times New Roman" panose="02020603050405020304" pitchFamily="18" charset="0"/>
                <a:cs typeface="Times New Roman" panose="02020603050405020304" pitchFamily="18" charset="0"/>
              </a:rPr>
              <a:t>	print "hello"</a:t>
            </a:r>
          </a:p>
          <a:p>
            <a:pPr algn="just">
              <a:lnSpc>
                <a:spcPct val="100000"/>
              </a:lnSpc>
            </a:pPr>
            <a:r>
              <a:rPr lang="en-US" sz="4000" dirty="0">
                <a:latin typeface="Times New Roman" panose="02020603050405020304" pitchFamily="18" charset="0"/>
                <a:cs typeface="Times New Roman" panose="02020603050405020304" pitchFamily="18" charset="0"/>
              </a:rPr>
              <a:t>for </a:t>
            </a:r>
            <a:r>
              <a:rPr lang="en-US" sz="4000" dirty="0" err="1">
                <a:latin typeface="Times New Roman" panose="02020603050405020304" pitchFamily="18" charset="0"/>
                <a:cs typeface="Times New Roman" panose="02020603050405020304" pitchFamily="18" charset="0"/>
              </a:rPr>
              <a:t>i</a:t>
            </a:r>
            <a:r>
              <a:rPr lang="en-US" sz="4000" dirty="0">
                <a:latin typeface="Times New Roman" panose="02020603050405020304" pitchFamily="18" charset="0"/>
                <a:cs typeface="Times New Roman" panose="02020603050405020304" pitchFamily="18" charset="0"/>
              </a:rPr>
              <a:t> in range(5):</a:t>
            </a:r>
          </a:p>
          <a:p>
            <a:pPr algn="just">
              <a:lnSpc>
                <a:spcPct val="100000"/>
              </a:lnSpc>
            </a:pPr>
            <a:r>
              <a:rPr lang="en-US" sz="4000" dirty="0">
                <a:latin typeface="Times New Roman" panose="02020603050405020304" pitchFamily="18" charset="0"/>
                <a:cs typeface="Times New Roman" panose="02020603050405020304" pitchFamily="18" charset="0"/>
              </a:rPr>
              <a:t>	hello()</a:t>
            </a:r>
          </a:p>
        </p:txBody>
      </p:sp>
    </p:spTree>
    <p:extLst>
      <p:ext uri="{BB962C8B-B14F-4D97-AF65-F5344CB8AC3E}">
        <p14:creationId xmlns:p14="http://schemas.microsoft.com/office/powerpoint/2010/main" val="5399030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
        <p:nvSpPr>
          <p:cNvPr id="4" name="TextBox 3"/>
          <p:cNvSpPr txBox="1"/>
          <p:nvPr/>
        </p:nvSpPr>
        <p:spPr>
          <a:xfrm>
            <a:off x="1585797" y="1916832"/>
            <a:ext cx="6264696" cy="3170099"/>
          </a:xfrm>
          <a:prstGeom prst="rect">
            <a:avLst/>
          </a:prstGeom>
          <a:noFill/>
        </p:spPr>
        <p:txBody>
          <a:bodyPr wrap="square" rtlCol="0">
            <a:spAutoFit/>
          </a:bodyPr>
          <a:lstStyle/>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που να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το μήκος και το πλάτος των πλευρών ενός ορθογώνιου παραλληλογράμμου και να υπολογίζει και να εμφανίζει την περίμετρο και το εμβαδό του.   </a:t>
            </a:r>
          </a:p>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που να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την τιμή ενός προϊόντος και να υπολογίζει και εμφανίζει την τελική τιμή   προσαυξημένη με ΦΠΑ 23%.</a:t>
            </a:r>
          </a:p>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που να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την τιμή </a:t>
            </a:r>
            <a:r>
              <a:rPr lang="en-US" sz="2000" dirty="0">
                <a:latin typeface="Times New Roman" panose="02020603050405020304" pitchFamily="18" charset="0"/>
                <a:cs typeface="Times New Roman" panose="02020603050405020304" pitchFamily="18" charset="0"/>
              </a:rPr>
              <a:t>x </a:t>
            </a:r>
            <a:r>
              <a:rPr lang="el-GR" sz="2000" dirty="0">
                <a:latin typeface="Times New Roman" panose="02020603050405020304" pitchFamily="18" charset="0"/>
                <a:cs typeface="Times New Roman" panose="02020603050405020304" pitchFamily="18" charset="0"/>
              </a:rPr>
              <a:t>και να υπολογίζει  και να εμφανίζει την τιμή της συνάρτησης    </a:t>
            </a:r>
            <a:r>
              <a:rPr lang="en-US" sz="2000" dirty="0">
                <a:latin typeface="Times New Roman" panose="02020603050405020304" pitchFamily="18" charset="0"/>
                <a:cs typeface="Times New Roman" panose="02020603050405020304" pitchFamily="18" charset="0"/>
              </a:rPr>
              <a:t>F(x)=x2+5x+1</a:t>
            </a:r>
            <a:r>
              <a:rPr lang="el-G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39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Παράδειγμα</a:t>
            </a:r>
          </a:p>
        </p:txBody>
      </p:sp>
      <p:sp>
        <p:nvSpPr>
          <p:cNvPr id="2" name="TextBox 1"/>
          <p:cNvSpPr txBox="1"/>
          <p:nvPr/>
        </p:nvSpPr>
        <p:spPr>
          <a:xfrm>
            <a:off x="827584" y="2641460"/>
            <a:ext cx="7344816" cy="2554545"/>
          </a:xfrm>
          <a:prstGeom prst="rect">
            <a:avLst/>
          </a:prstGeom>
          <a:noFill/>
        </p:spPr>
        <p:txBody>
          <a:bodyPr wrap="square" rtlCol="0">
            <a:spAutoFit/>
          </a:bodyPr>
          <a:lstStyle/>
          <a:p>
            <a:pPr algn="just">
              <a:lnSpc>
                <a:spcPct val="100000"/>
              </a:lnSpc>
            </a:pPr>
            <a:r>
              <a:rPr lang="en-US" sz="3200" dirty="0" err="1">
                <a:latin typeface="Times New Roman" panose="02020603050405020304" pitchFamily="18" charset="0"/>
                <a:cs typeface="Times New Roman" panose="02020603050405020304" pitchFamily="18" charset="0"/>
              </a:rPr>
              <a:t>def</a:t>
            </a:r>
            <a:r>
              <a:rPr lang="en-US" sz="3200" dirty="0">
                <a:latin typeface="Times New Roman" panose="02020603050405020304" pitchFamily="18" charset="0"/>
                <a:cs typeface="Times New Roman" panose="02020603050405020304" pitchFamily="18" charset="0"/>
              </a:rPr>
              <a:t> hello(name):</a:t>
            </a:r>
          </a:p>
          <a:p>
            <a:pPr algn="just">
              <a:lnSpc>
                <a:spcPct val="100000"/>
              </a:lnSpc>
            </a:pPr>
            <a:r>
              <a:rPr lang="en-US" sz="3200" dirty="0">
                <a:latin typeface="Times New Roman" panose="02020603050405020304" pitchFamily="18" charset="0"/>
                <a:cs typeface="Times New Roman" panose="02020603050405020304" pitchFamily="18" charset="0"/>
              </a:rPr>
              <a:t>	print "</a:t>
            </a:r>
            <a:r>
              <a:rPr lang="en-US" sz="3200" dirty="0" err="1">
                <a:latin typeface="Times New Roman" panose="02020603050405020304" pitchFamily="18" charset="0"/>
                <a:cs typeface="Times New Roman" panose="02020603050405020304" pitchFamily="18" charset="0"/>
              </a:rPr>
              <a:t>hello",name</a:t>
            </a:r>
            <a:r>
              <a:rPr lang="en-US" sz="3200" dirty="0">
                <a:latin typeface="Times New Roman" panose="02020603050405020304" pitchFamily="18" charset="0"/>
                <a:cs typeface="Times New Roman" panose="02020603050405020304" pitchFamily="18" charset="0"/>
              </a:rPr>
              <a:t>	</a:t>
            </a:r>
          </a:p>
          <a:p>
            <a:pPr algn="just">
              <a:lnSpc>
                <a:spcPct val="100000"/>
              </a:lnSpc>
            </a:pPr>
            <a:r>
              <a:rPr lang="en-US" sz="3200" dirty="0">
                <a:latin typeface="Times New Roman" panose="02020603050405020304" pitchFamily="18" charset="0"/>
                <a:cs typeface="Times New Roman" panose="02020603050405020304" pitchFamily="18" charset="0"/>
              </a:rPr>
              <a:t>for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in range(5):</a:t>
            </a:r>
          </a:p>
          <a:p>
            <a:pPr algn="just">
              <a:lnSpc>
                <a:spcPct val="100000"/>
              </a:lnSpc>
            </a:pPr>
            <a:r>
              <a:rPr lang="en-US" sz="3200" dirty="0">
                <a:latin typeface="Times New Roman" panose="02020603050405020304" pitchFamily="18" charset="0"/>
                <a:cs typeface="Times New Roman" panose="02020603050405020304" pitchFamily="18" charset="0"/>
              </a:rPr>
              <a:t>	nm=</a:t>
            </a:r>
            <a:r>
              <a:rPr lang="en-US" sz="3200" dirty="0" err="1">
                <a:latin typeface="Times New Roman" panose="02020603050405020304" pitchFamily="18" charset="0"/>
                <a:cs typeface="Times New Roman" panose="02020603050405020304" pitchFamily="18" charset="0"/>
              </a:rPr>
              <a:t>raw_input</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Δώσε το όνομα σου ')</a:t>
            </a:r>
          </a:p>
          <a:p>
            <a:pPr algn="just">
              <a:lnSpc>
                <a:spcPct val="100000"/>
              </a:lnSpc>
            </a:pPr>
            <a:r>
              <a:rPr lang="el-G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hello(nm)</a:t>
            </a:r>
          </a:p>
        </p:txBody>
      </p:sp>
      <p:sp>
        <p:nvSpPr>
          <p:cNvPr id="3" name="Επεξήγηση με στρογγυλεμένο παραλληλόγραμμο 2"/>
          <p:cNvSpPr/>
          <p:nvPr/>
        </p:nvSpPr>
        <p:spPr>
          <a:xfrm>
            <a:off x="3707904" y="2420888"/>
            <a:ext cx="3024336" cy="576064"/>
          </a:xfrm>
          <a:prstGeom prst="wedgeRoundRectCallout">
            <a:avLst>
              <a:gd name="adj1" fmla="val -59575"/>
              <a:gd name="adj2" fmla="val 51309"/>
              <a:gd name="adj3" fmla="val 16667"/>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Times New Roman" panose="02020603050405020304" pitchFamily="18" charset="0"/>
                <a:cs typeface="Times New Roman" panose="02020603050405020304" pitchFamily="18" charset="0"/>
              </a:rPr>
              <a:t>Παράμετρος</a:t>
            </a:r>
          </a:p>
        </p:txBody>
      </p:sp>
      <p:sp>
        <p:nvSpPr>
          <p:cNvPr id="7" name="Επεξήγηση με στρογγυλεμένο παραλληλόγραμμο 6"/>
          <p:cNvSpPr/>
          <p:nvPr/>
        </p:nvSpPr>
        <p:spPr>
          <a:xfrm>
            <a:off x="3714811" y="4931614"/>
            <a:ext cx="3024336" cy="576064"/>
          </a:xfrm>
          <a:prstGeom prst="wedgeRoundRectCallout">
            <a:avLst>
              <a:gd name="adj1" fmla="val -71180"/>
              <a:gd name="adj2" fmla="val -41686"/>
              <a:gd name="adj3" fmla="val 16667"/>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Times New Roman" panose="02020603050405020304" pitchFamily="18" charset="0"/>
                <a:cs typeface="Times New Roman" panose="02020603050405020304" pitchFamily="18" charset="0"/>
              </a:rPr>
              <a:t>Όρισμα</a:t>
            </a:r>
          </a:p>
        </p:txBody>
      </p:sp>
    </p:spTree>
    <p:extLst>
      <p:ext uri="{BB962C8B-B14F-4D97-AF65-F5344CB8AC3E}">
        <p14:creationId xmlns:p14="http://schemas.microsoft.com/office/powerpoint/2010/main" val="31416006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Παράδειγμα</a:t>
            </a:r>
          </a:p>
        </p:txBody>
      </p:sp>
      <p:sp>
        <p:nvSpPr>
          <p:cNvPr id="2" name="TextBox 1"/>
          <p:cNvSpPr txBox="1"/>
          <p:nvPr/>
        </p:nvSpPr>
        <p:spPr>
          <a:xfrm>
            <a:off x="827584" y="2641460"/>
            <a:ext cx="7344816" cy="4031873"/>
          </a:xfrm>
          <a:prstGeom prst="rect">
            <a:avLst/>
          </a:prstGeom>
          <a:noFill/>
        </p:spPr>
        <p:txBody>
          <a:bodyPr wrap="square" rtlCol="0">
            <a:spAutoFit/>
          </a:bodyPr>
          <a:lstStyle/>
          <a:p>
            <a:pPr algn="just">
              <a:lnSpc>
                <a:spcPct val="100000"/>
              </a:lnSpc>
            </a:pPr>
            <a:r>
              <a:rPr lang="en-US" sz="3200" dirty="0" err="1">
                <a:latin typeface="Times New Roman" panose="02020603050405020304" pitchFamily="18" charset="0"/>
                <a:cs typeface="Times New Roman" panose="02020603050405020304" pitchFamily="18" charset="0"/>
              </a:rPr>
              <a:t>def</a:t>
            </a:r>
            <a:r>
              <a:rPr lang="en-US" sz="3200" dirty="0">
                <a:latin typeface="Times New Roman" panose="02020603050405020304" pitchFamily="18" charset="0"/>
                <a:cs typeface="Times New Roman" panose="02020603050405020304" pitchFamily="18" charset="0"/>
              </a:rPr>
              <a:t> prost(</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a:t>
            </a:r>
          </a:p>
          <a:p>
            <a:pPr algn="just">
              <a:lnSpc>
                <a:spcPct val="100000"/>
              </a:lnSpc>
            </a:pPr>
            <a:r>
              <a:rPr lang="en-US" sz="3200" dirty="0">
                <a:latin typeface="Times New Roman" panose="02020603050405020304" pitchFamily="18" charset="0"/>
                <a:cs typeface="Times New Roman" panose="02020603050405020304" pitchFamily="18" charset="0"/>
              </a:rPr>
              <a:t>	c=</a:t>
            </a:r>
            <a:r>
              <a:rPr lang="en-US" sz="3200" dirty="0" err="1">
                <a:latin typeface="Times New Roman" panose="02020603050405020304" pitchFamily="18" charset="0"/>
                <a:cs typeface="Times New Roman" panose="02020603050405020304" pitchFamily="18" charset="0"/>
              </a:rPr>
              <a:t>a+b</a:t>
            </a:r>
            <a:endParaRPr lang="en-US" sz="3200" dirty="0">
              <a:latin typeface="Times New Roman" panose="02020603050405020304" pitchFamily="18" charset="0"/>
              <a:cs typeface="Times New Roman" panose="02020603050405020304" pitchFamily="18" charset="0"/>
            </a:endParaRPr>
          </a:p>
          <a:p>
            <a:pPr algn="just">
              <a:lnSpc>
                <a:spcPct val="100000"/>
              </a:lnSpc>
            </a:pPr>
            <a:r>
              <a:rPr lang="en-US" sz="3200" dirty="0">
                <a:latin typeface="Times New Roman" panose="02020603050405020304" pitchFamily="18" charset="0"/>
                <a:cs typeface="Times New Roman" panose="02020603050405020304" pitchFamily="18" charset="0"/>
              </a:rPr>
              <a:t>	print c</a:t>
            </a:r>
          </a:p>
          <a:p>
            <a:pPr algn="just">
              <a:lnSpc>
                <a:spcPct val="100000"/>
              </a:lnSpc>
            </a:pPr>
            <a:r>
              <a:rPr lang="en-US" sz="3200" dirty="0">
                <a:latin typeface="Times New Roman" panose="02020603050405020304" pitchFamily="18" charset="0"/>
                <a:cs typeface="Times New Roman" panose="02020603050405020304" pitchFamily="18" charset="0"/>
              </a:rPr>
              <a:t>a=input('</a:t>
            </a:r>
            <a:r>
              <a:rPr lang="el-GR" sz="3200" dirty="0">
                <a:latin typeface="Times New Roman" panose="02020603050405020304" pitchFamily="18" charset="0"/>
                <a:cs typeface="Times New Roman" panose="02020603050405020304" pitchFamily="18" charset="0"/>
              </a:rPr>
              <a:t>Διάβασε έναν αριθμό ')</a:t>
            </a:r>
          </a:p>
          <a:p>
            <a:pPr algn="just">
              <a:lnSpc>
                <a:spcPct val="100000"/>
              </a:lnSpc>
            </a:pPr>
            <a:r>
              <a:rPr lang="en-US" sz="3200" dirty="0">
                <a:latin typeface="Times New Roman" panose="02020603050405020304" pitchFamily="18" charset="0"/>
                <a:cs typeface="Times New Roman" panose="02020603050405020304" pitchFamily="18" charset="0"/>
              </a:rPr>
              <a:t>b=input('</a:t>
            </a:r>
            <a:r>
              <a:rPr lang="el-GR" sz="3200" dirty="0">
                <a:latin typeface="Times New Roman" panose="02020603050405020304" pitchFamily="18" charset="0"/>
                <a:cs typeface="Times New Roman" panose="02020603050405020304" pitchFamily="18" charset="0"/>
              </a:rPr>
              <a:t>Διάβασε έναν αριθμό ')</a:t>
            </a:r>
          </a:p>
          <a:p>
            <a:pPr algn="just">
              <a:lnSpc>
                <a:spcPct val="100000"/>
              </a:lnSpc>
            </a:pPr>
            <a:r>
              <a:rPr lang="en-US" sz="3200" dirty="0">
                <a:latin typeface="Times New Roman" panose="02020603050405020304" pitchFamily="18" charset="0"/>
                <a:cs typeface="Times New Roman" panose="02020603050405020304" pitchFamily="18" charset="0"/>
              </a:rPr>
              <a:t>prost(</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a:t>
            </a:r>
          </a:p>
          <a:p>
            <a:pPr algn="just">
              <a:lnSpc>
                <a:spcPct val="100000"/>
              </a:lnSpc>
            </a:pPr>
            <a:endParaRPr lang="en-US" sz="3200" dirty="0">
              <a:latin typeface="Times New Roman" panose="02020603050405020304" pitchFamily="18" charset="0"/>
              <a:cs typeface="Times New Roman" panose="02020603050405020304" pitchFamily="18" charset="0"/>
            </a:endParaRPr>
          </a:p>
          <a:p>
            <a:pPr algn="just">
              <a:lnSpc>
                <a:spcPct val="10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4111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Παράδειγμα</a:t>
            </a:r>
          </a:p>
        </p:txBody>
      </p:sp>
      <p:sp>
        <p:nvSpPr>
          <p:cNvPr id="2" name="TextBox 1"/>
          <p:cNvSpPr txBox="1"/>
          <p:nvPr/>
        </p:nvSpPr>
        <p:spPr>
          <a:xfrm>
            <a:off x="827584" y="2132856"/>
            <a:ext cx="7344816" cy="3539430"/>
          </a:xfrm>
          <a:prstGeom prst="rect">
            <a:avLst/>
          </a:prstGeom>
          <a:noFill/>
        </p:spPr>
        <p:txBody>
          <a:bodyPr wrap="square" rtlCol="0">
            <a:spAutoFit/>
          </a:bodyPr>
          <a:lstStyle/>
          <a:p>
            <a:pPr algn="just">
              <a:lnSpc>
                <a:spcPct val="100000"/>
              </a:lnSpc>
            </a:pPr>
            <a:r>
              <a:rPr lang="en-US" sz="3200" dirty="0" err="1">
                <a:latin typeface="Times New Roman" panose="02020603050405020304" pitchFamily="18" charset="0"/>
                <a:cs typeface="Times New Roman" panose="02020603050405020304" pitchFamily="18" charset="0"/>
              </a:rPr>
              <a:t>def</a:t>
            </a:r>
            <a:r>
              <a:rPr lang="en-US" sz="3200" dirty="0">
                <a:latin typeface="Times New Roman" panose="02020603050405020304" pitchFamily="18" charset="0"/>
                <a:cs typeface="Times New Roman" panose="02020603050405020304" pitchFamily="18" charset="0"/>
              </a:rPr>
              <a:t> prost(</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a:t>
            </a:r>
          </a:p>
          <a:p>
            <a:pPr algn="just">
              <a:lnSpc>
                <a:spcPct val="100000"/>
              </a:lnSpc>
            </a:pPr>
            <a:r>
              <a:rPr lang="en-US" sz="3200" dirty="0">
                <a:latin typeface="Times New Roman" panose="02020603050405020304" pitchFamily="18" charset="0"/>
                <a:cs typeface="Times New Roman" panose="02020603050405020304" pitchFamily="18" charset="0"/>
              </a:rPr>
              <a:t>	c=</a:t>
            </a:r>
            <a:r>
              <a:rPr lang="en-US" sz="3200" dirty="0" err="1">
                <a:latin typeface="Times New Roman" panose="02020603050405020304" pitchFamily="18" charset="0"/>
                <a:cs typeface="Times New Roman" panose="02020603050405020304" pitchFamily="18" charset="0"/>
              </a:rPr>
              <a:t>a+b</a:t>
            </a:r>
            <a:endParaRPr lang="en-US" sz="3200" dirty="0">
              <a:latin typeface="Times New Roman" panose="02020603050405020304" pitchFamily="18" charset="0"/>
              <a:cs typeface="Times New Roman" panose="02020603050405020304" pitchFamily="18" charset="0"/>
            </a:endParaRPr>
          </a:p>
          <a:p>
            <a:pPr algn="just">
              <a:lnSpc>
                <a:spcPct val="100000"/>
              </a:lnSpc>
            </a:pPr>
            <a:r>
              <a:rPr lang="en-US" sz="3200" dirty="0">
                <a:latin typeface="Times New Roman" panose="02020603050405020304" pitchFamily="18" charset="0"/>
                <a:cs typeface="Times New Roman" panose="02020603050405020304" pitchFamily="18" charset="0"/>
              </a:rPr>
              <a:t>	return c</a:t>
            </a:r>
          </a:p>
          <a:p>
            <a:pPr algn="just">
              <a:lnSpc>
                <a:spcPct val="100000"/>
              </a:lnSpc>
            </a:pPr>
            <a:r>
              <a:rPr lang="en-US" sz="3200" dirty="0">
                <a:latin typeface="Times New Roman" panose="02020603050405020304" pitchFamily="18" charset="0"/>
                <a:cs typeface="Times New Roman" panose="02020603050405020304" pitchFamily="18" charset="0"/>
              </a:rPr>
              <a:t>a=input('</a:t>
            </a:r>
            <a:r>
              <a:rPr lang="el-GR" sz="3200" dirty="0">
                <a:latin typeface="Times New Roman" panose="02020603050405020304" pitchFamily="18" charset="0"/>
                <a:cs typeface="Times New Roman" panose="02020603050405020304" pitchFamily="18" charset="0"/>
              </a:rPr>
              <a:t>Διάβασε έναν αριθμό ')</a:t>
            </a:r>
          </a:p>
          <a:p>
            <a:pPr algn="just">
              <a:lnSpc>
                <a:spcPct val="100000"/>
              </a:lnSpc>
            </a:pPr>
            <a:r>
              <a:rPr lang="en-US" sz="3200" dirty="0">
                <a:latin typeface="Times New Roman" panose="02020603050405020304" pitchFamily="18" charset="0"/>
                <a:cs typeface="Times New Roman" panose="02020603050405020304" pitchFamily="18" charset="0"/>
              </a:rPr>
              <a:t>b=input('</a:t>
            </a:r>
            <a:r>
              <a:rPr lang="el-GR" sz="3200" dirty="0">
                <a:latin typeface="Times New Roman" panose="02020603050405020304" pitchFamily="18" charset="0"/>
                <a:cs typeface="Times New Roman" panose="02020603050405020304" pitchFamily="18" charset="0"/>
              </a:rPr>
              <a:t>Διάβασε έναν αριθμό ')</a:t>
            </a:r>
          </a:p>
          <a:p>
            <a:pPr algn="just">
              <a:lnSpc>
                <a:spcPct val="100000"/>
              </a:lnSpc>
            </a:pPr>
            <a:r>
              <a:rPr lang="en-US" sz="3200" dirty="0">
                <a:latin typeface="Times New Roman" panose="02020603050405020304" pitchFamily="18" charset="0"/>
                <a:cs typeface="Times New Roman" panose="02020603050405020304" pitchFamily="18" charset="0"/>
              </a:rPr>
              <a:t>c=prost(</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a:t>
            </a:r>
          </a:p>
          <a:p>
            <a:pPr algn="just">
              <a:lnSpc>
                <a:spcPct val="100000"/>
              </a:lnSpc>
            </a:pPr>
            <a:r>
              <a:rPr lang="en-US" sz="3200" dirty="0">
                <a:latin typeface="Times New Roman" panose="02020603050405020304" pitchFamily="18" charset="0"/>
                <a:cs typeface="Times New Roman" panose="02020603050405020304" pitchFamily="18" charset="0"/>
              </a:rPr>
              <a:t>print c</a:t>
            </a:r>
          </a:p>
        </p:txBody>
      </p:sp>
    </p:spTree>
    <p:extLst>
      <p:ext uri="{BB962C8B-B14F-4D97-AF65-F5344CB8AC3E}">
        <p14:creationId xmlns:p14="http://schemas.microsoft.com/office/powerpoint/2010/main" val="31255024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Συναρτήσεις</a:t>
            </a:r>
          </a:p>
        </p:txBody>
      </p:sp>
      <p:sp>
        <p:nvSpPr>
          <p:cNvPr id="112" name="CustomShape 2"/>
          <p:cNvSpPr/>
          <p:nvPr/>
        </p:nvSpPr>
        <p:spPr>
          <a:xfrm>
            <a:off x="611560" y="1484784"/>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panose="02020603050405020304" pitchFamily="18" charset="0"/>
                <a:ea typeface="Calibri"/>
                <a:cs typeface="Times New Roman" panose="02020603050405020304" pitchFamily="18" charset="0"/>
              </a:rPr>
              <a:t>Παράδειγμα</a:t>
            </a:r>
          </a:p>
        </p:txBody>
      </p:sp>
      <p:sp>
        <p:nvSpPr>
          <p:cNvPr id="2" name="TextBox 1"/>
          <p:cNvSpPr txBox="1"/>
          <p:nvPr/>
        </p:nvSpPr>
        <p:spPr>
          <a:xfrm>
            <a:off x="791631" y="2128625"/>
            <a:ext cx="7344816" cy="3539430"/>
          </a:xfrm>
          <a:prstGeom prst="rect">
            <a:avLst/>
          </a:prstGeom>
          <a:noFill/>
        </p:spPr>
        <p:txBody>
          <a:bodyPr wrap="square" rtlCol="0">
            <a:spAutoFit/>
          </a:bodyPr>
          <a:lstStyle/>
          <a:p>
            <a:pPr algn="just">
              <a:lnSpc>
                <a:spcPct val="100000"/>
              </a:lnSpc>
            </a:pPr>
            <a:r>
              <a:rPr lang="en-US" sz="3200" dirty="0" err="1">
                <a:latin typeface="Times New Roman" panose="02020603050405020304" pitchFamily="18" charset="0"/>
                <a:cs typeface="Times New Roman" panose="02020603050405020304" pitchFamily="18" charset="0"/>
              </a:rPr>
              <a:t>def</a:t>
            </a:r>
            <a:r>
              <a:rPr lang="en-US" sz="3200" dirty="0">
                <a:latin typeface="Times New Roman" panose="02020603050405020304" pitchFamily="18" charset="0"/>
                <a:cs typeface="Times New Roman" panose="02020603050405020304" pitchFamily="18" charset="0"/>
              </a:rPr>
              <a:t> prost(a):</a:t>
            </a:r>
          </a:p>
          <a:p>
            <a:pPr algn="just">
              <a:lnSpc>
                <a:spcPct val="100000"/>
              </a:lnSpc>
            </a:pPr>
            <a:r>
              <a:rPr lang="en-US" sz="3200" dirty="0">
                <a:latin typeface="Times New Roman" panose="02020603050405020304" pitchFamily="18" charset="0"/>
                <a:cs typeface="Times New Roman" panose="02020603050405020304" pitchFamily="18" charset="0"/>
              </a:rPr>
              <a:t>	a+=1</a:t>
            </a:r>
          </a:p>
          <a:p>
            <a:pPr algn="just">
              <a:lnSpc>
                <a:spcPct val="100000"/>
              </a:lnSpc>
            </a:pPr>
            <a:r>
              <a:rPr lang="en-US" sz="3200" dirty="0">
                <a:latin typeface="Times New Roman" panose="02020603050405020304" pitchFamily="18" charset="0"/>
                <a:cs typeface="Times New Roman" panose="02020603050405020304" pitchFamily="18" charset="0"/>
              </a:rPr>
              <a:t>	print “</a:t>
            </a:r>
            <a:r>
              <a:rPr lang="el-GR" sz="3200" dirty="0">
                <a:latin typeface="Times New Roman" panose="02020603050405020304" pitchFamily="18" charset="0"/>
                <a:cs typeface="Times New Roman" panose="02020603050405020304" pitchFamily="18" charset="0"/>
              </a:rPr>
              <a:t>Στην συνάρτηση</a:t>
            </a:r>
            <a:r>
              <a:rPr lang="en-US" sz="3200" dirty="0">
                <a:latin typeface="Times New Roman" panose="02020603050405020304" pitchFamily="18" charset="0"/>
                <a:cs typeface="Times New Roman" panose="02020603050405020304" pitchFamily="18" charset="0"/>
              </a:rPr>
              <a:t>”,a</a:t>
            </a:r>
          </a:p>
          <a:p>
            <a:pPr algn="just">
              <a:lnSpc>
                <a:spcPct val="100000"/>
              </a:lnSpc>
            </a:pPr>
            <a:r>
              <a:rPr lang="en-US" sz="3200" dirty="0">
                <a:latin typeface="Times New Roman" panose="02020603050405020304" pitchFamily="18" charset="0"/>
                <a:cs typeface="Times New Roman" panose="02020603050405020304" pitchFamily="18" charset="0"/>
              </a:rPr>
              <a:t>	 </a:t>
            </a:r>
          </a:p>
          <a:p>
            <a:pPr algn="just">
              <a:lnSpc>
                <a:spcPct val="100000"/>
              </a:lnSpc>
            </a:pPr>
            <a:r>
              <a:rPr lang="en-US" sz="3200" dirty="0">
                <a:latin typeface="Times New Roman" panose="02020603050405020304" pitchFamily="18" charset="0"/>
                <a:cs typeface="Times New Roman" panose="02020603050405020304" pitchFamily="18" charset="0"/>
              </a:rPr>
              <a:t>a=input('</a:t>
            </a:r>
            <a:r>
              <a:rPr lang="el-GR" sz="3200" dirty="0">
                <a:latin typeface="Times New Roman" panose="02020603050405020304" pitchFamily="18" charset="0"/>
                <a:cs typeface="Times New Roman" panose="02020603050405020304" pitchFamily="18" charset="0"/>
              </a:rPr>
              <a:t>Διάβασε έναν αριθμό ')</a:t>
            </a:r>
          </a:p>
          <a:p>
            <a:pPr algn="just">
              <a:lnSpc>
                <a:spcPct val="100000"/>
              </a:lnSpc>
            </a:pPr>
            <a:r>
              <a:rPr lang="en-US" sz="3200" dirty="0">
                <a:latin typeface="Times New Roman" panose="02020603050405020304" pitchFamily="18" charset="0"/>
                <a:cs typeface="Times New Roman" panose="02020603050405020304" pitchFamily="18" charset="0"/>
              </a:rPr>
              <a:t>prost(a)</a:t>
            </a:r>
          </a:p>
          <a:p>
            <a:pPr algn="just">
              <a:lnSpc>
                <a:spcPct val="100000"/>
              </a:lnSpc>
            </a:pPr>
            <a:r>
              <a:rPr lang="en-US" sz="3200" dirty="0">
                <a:latin typeface="Times New Roman" panose="02020603050405020304" pitchFamily="18" charset="0"/>
                <a:cs typeface="Times New Roman" panose="02020603050405020304" pitchFamily="18" charset="0"/>
              </a:rPr>
              <a:t>print “</a:t>
            </a:r>
            <a:r>
              <a:rPr lang="el-GR" sz="3200" dirty="0">
                <a:latin typeface="Times New Roman" panose="02020603050405020304" pitchFamily="18" charset="0"/>
                <a:cs typeface="Times New Roman" panose="02020603050405020304" pitchFamily="18" charset="0"/>
              </a:rPr>
              <a:t>Στο κυρίως πρόγραμμα</a:t>
            </a:r>
            <a:r>
              <a:rPr lang="en-US" sz="32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9215981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395536" y="2128625"/>
            <a:ext cx="8280384" cy="2554545"/>
          </a:xfrm>
          <a:prstGeom prst="rect">
            <a:avLst/>
          </a:prstGeom>
          <a:noFill/>
        </p:spPr>
        <p:txBody>
          <a:bodyPr wrap="square" rtlCol="0">
            <a:spAutoFit/>
          </a:bodyPr>
          <a:lstStyle/>
          <a:p>
            <a:pPr algn="just">
              <a:lnSpc>
                <a:spcPct val="100000"/>
              </a:lnSpc>
            </a:pPr>
            <a:r>
              <a:rPr lang="el-GR" sz="3200" dirty="0">
                <a:latin typeface="Times New Roman" panose="02020603050405020304" pitchFamily="18" charset="0"/>
                <a:cs typeface="Times New Roman" panose="02020603050405020304" pitchFamily="18" charset="0"/>
              </a:rPr>
              <a:t>Η  έννοια της δομής δεδομένων αναφέρεται στους διαφορετικούς δυνατούς τρόπους οργάνωσης και αποθήκευσης δεδομένων μέσα σε έναν υπολογιστή, ώστε τα δεδομένα αυτά να μπορούν να χρησιμοποιηθούν αποδοτικά.</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4982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31808" y="1556792"/>
            <a:ext cx="8280384" cy="5016758"/>
          </a:xfrm>
          <a:prstGeom prst="rect">
            <a:avLst/>
          </a:prstGeom>
          <a:noFill/>
        </p:spPr>
        <p:txBody>
          <a:bodyPr wrap="square" rtlCol="0">
            <a:spAutoFit/>
          </a:bodyPr>
          <a:lstStyle/>
          <a:p>
            <a:pPr algn="just">
              <a:lnSpc>
                <a:spcPct val="100000"/>
              </a:lnSpc>
            </a:pPr>
            <a:r>
              <a:rPr lang="el-GR" sz="3200" dirty="0">
                <a:latin typeface="Times New Roman" panose="02020603050405020304" pitchFamily="18" charset="0"/>
                <a:cs typeface="Times New Roman" panose="02020603050405020304" pitchFamily="18" charset="0"/>
              </a:rPr>
              <a:t>Με πιο απλά λόγια… φανταστείτε μια δομή</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δεδομένων ως μια μεταβλητή με πολλές τιμές</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ταυτόχρονα.</a:t>
            </a:r>
            <a:r>
              <a:rPr lang="en-US" sz="3200" dirty="0">
                <a:latin typeface="Times New Roman" panose="02020603050405020304" pitchFamily="18" charset="0"/>
                <a:cs typeface="Times New Roman" panose="02020603050405020304" pitchFamily="18" charset="0"/>
              </a:rPr>
              <a:t> </a:t>
            </a:r>
          </a:p>
          <a:p>
            <a:pPr algn="just">
              <a:lnSpc>
                <a:spcPct val="100000"/>
              </a:lnSpc>
            </a:pPr>
            <a:r>
              <a:rPr lang="el-GR" sz="3200" dirty="0">
                <a:latin typeface="Times New Roman" panose="02020603050405020304" pitchFamily="18" charset="0"/>
                <a:cs typeface="Times New Roman" panose="02020603050405020304" pitchFamily="18" charset="0"/>
              </a:rPr>
              <a:t>Κάθε δομή δεδομένων αποτελείται από ένα σύνολο κόμβων </a:t>
            </a:r>
            <a:r>
              <a:rPr lang="el-GR" sz="3200" dirty="0" err="1">
                <a:latin typeface="Times New Roman" panose="02020603050405020304" pitchFamily="18" charset="0"/>
                <a:cs typeface="Times New Roman" panose="02020603050405020304" pitchFamily="18" charset="0"/>
              </a:rPr>
              <a:t>nodes</a:t>
            </a:r>
            <a:r>
              <a:rPr lang="el-GR" sz="3200" dirty="0">
                <a:latin typeface="Times New Roman" panose="02020603050405020304" pitchFamily="18" charset="0"/>
                <a:cs typeface="Times New Roman" panose="02020603050405020304" pitchFamily="18" charset="0"/>
              </a:rPr>
              <a:t> ) ή</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διαφορετικά θέσεων στις οποίες αποθηκεύονται διαφορετικές τιμές.</a:t>
            </a:r>
          </a:p>
          <a:p>
            <a:pPr algn="just">
              <a:lnSpc>
                <a:spcPct val="100000"/>
              </a:lnSpc>
            </a:pPr>
            <a:r>
              <a:rPr lang="el-GR" sz="3200" dirty="0">
                <a:latin typeface="Times New Roman" panose="02020603050405020304" pitchFamily="18" charset="0"/>
                <a:cs typeface="Times New Roman" panose="02020603050405020304" pitchFamily="18" charset="0"/>
              </a:rPr>
              <a:t>Τα δεδομένα ενός προβλήματος αποθηκεύονται στον υπολογιστή,</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στην κύρια ή στη δευτερεύουσα μνήμη</a:t>
            </a:r>
            <a:endParaRPr lang="en-US" sz="3200" dirty="0">
              <a:latin typeface="Times New Roman" panose="02020603050405020304" pitchFamily="18" charset="0"/>
              <a:cs typeface="Times New Roman" panose="02020603050405020304" pitchFamily="18" charset="0"/>
            </a:endParaRPr>
          </a:p>
          <a:p>
            <a:pPr algn="just">
              <a:lnSpc>
                <a:spcPct val="10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9614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31808" y="1556792"/>
            <a:ext cx="8280384" cy="4247317"/>
          </a:xfrm>
          <a:prstGeom prst="rect">
            <a:avLst/>
          </a:prstGeom>
          <a:noFill/>
        </p:spPr>
        <p:txBody>
          <a:bodyPr wrap="square" rtlCol="0">
            <a:spAutoFit/>
          </a:bodyPr>
          <a:lstStyle/>
          <a:p>
            <a:pPr algn="just">
              <a:lnSpc>
                <a:spcPct val="100000"/>
              </a:lnSpc>
            </a:pPr>
            <a:r>
              <a:rPr lang="el-GR" dirty="0">
                <a:latin typeface="Times New Roman" panose="02020603050405020304" pitchFamily="18" charset="0"/>
                <a:cs typeface="Times New Roman" panose="02020603050405020304" pitchFamily="18" charset="0"/>
              </a:rPr>
              <a:t>Οι βασικές λειτουργίες ή πράξεις που μπορεί να γίνουν στις δομές δεδομένων:</a:t>
            </a:r>
          </a:p>
          <a:p>
            <a:pPr algn="just">
              <a:lnSpc>
                <a:spcPct val="100000"/>
              </a:lnSpc>
            </a:pPr>
            <a:endParaRPr lang="el-GR" dirty="0">
              <a:latin typeface="Times New Roman" panose="02020603050405020304" pitchFamily="18" charset="0"/>
              <a:cs typeface="Times New Roman" panose="02020603050405020304" pitchFamily="18" charset="0"/>
            </a:endParaRPr>
          </a:p>
          <a:p>
            <a:pPr algn="just">
              <a:lnSpc>
                <a:spcPct val="100000"/>
              </a:lnSpc>
            </a:pPr>
            <a:r>
              <a:rPr lang="el-GR" dirty="0">
                <a:latin typeface="Times New Roman" panose="02020603050405020304" pitchFamily="18" charset="0"/>
                <a:cs typeface="Times New Roman" panose="02020603050405020304" pitchFamily="18" charset="0"/>
              </a:rPr>
              <a:t>Προσπέλαση σε ένα κόμβο για να εξετασθεί ή να τροποποιηθεί το περιεχόμενό του.</a:t>
            </a:r>
          </a:p>
          <a:p>
            <a:pPr algn="just">
              <a:lnSpc>
                <a:spcPct val="100000"/>
              </a:lnSpc>
            </a:pPr>
            <a:r>
              <a:rPr lang="el-GR" dirty="0">
                <a:latin typeface="Times New Roman" panose="02020603050405020304" pitchFamily="18" charset="0"/>
                <a:cs typeface="Times New Roman" panose="02020603050405020304" pitchFamily="18" charset="0"/>
              </a:rPr>
              <a:t>Εισαγωγή νέων κόμβων σε μία δομή δεδομένων.</a:t>
            </a:r>
          </a:p>
          <a:p>
            <a:pPr algn="just">
              <a:lnSpc>
                <a:spcPct val="100000"/>
              </a:lnSpc>
            </a:pPr>
            <a:r>
              <a:rPr lang="el-GR" dirty="0">
                <a:latin typeface="Times New Roman" panose="02020603050405020304" pitchFamily="18" charset="0"/>
                <a:cs typeface="Times New Roman" panose="02020603050405020304" pitchFamily="18" charset="0"/>
              </a:rPr>
              <a:t>Διαγραφή ενός κόμβου από μία δομή δεδομένων.</a:t>
            </a:r>
          </a:p>
          <a:p>
            <a:pPr algn="just">
              <a:lnSpc>
                <a:spcPct val="100000"/>
              </a:lnSpc>
            </a:pPr>
            <a:r>
              <a:rPr lang="el-GR" dirty="0">
                <a:latin typeface="Times New Roman" panose="02020603050405020304" pitchFamily="18" charset="0"/>
                <a:cs typeface="Times New Roman" panose="02020603050405020304" pitchFamily="18" charset="0"/>
              </a:rPr>
              <a:t>Αναζήτηση στους κόμβους μιας δομής δεδομένων, προκειμένου να εντοπιστεί ένας ή</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περισσότεροι που έχουν μια συγκεκριμένη ιδιότητα.</a:t>
            </a:r>
          </a:p>
          <a:p>
            <a:pPr algn="just">
              <a:lnSpc>
                <a:spcPct val="100000"/>
              </a:lnSpc>
            </a:pPr>
            <a:r>
              <a:rPr lang="el-GR" dirty="0">
                <a:latin typeface="Times New Roman" panose="02020603050405020304" pitchFamily="18" charset="0"/>
                <a:cs typeface="Times New Roman" panose="02020603050405020304" pitchFamily="18" charset="0"/>
              </a:rPr>
              <a:t>Ταξινόμηση , όπου οι κόμβοι μιας δομής δεδομένων διατάσσονται κατά αύξουσα ή</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φθίνουσα σειρά.</a:t>
            </a:r>
          </a:p>
          <a:p>
            <a:pPr algn="just">
              <a:lnSpc>
                <a:spcPct val="100000"/>
              </a:lnSpc>
            </a:pPr>
            <a:r>
              <a:rPr lang="el-GR" dirty="0">
                <a:latin typeface="Times New Roman" panose="02020603050405020304" pitchFamily="18" charset="0"/>
                <a:cs typeface="Times New Roman" panose="02020603050405020304" pitchFamily="18" charset="0"/>
              </a:rPr>
              <a:t>Αντιγραφή , κατά την οποία όλοι ή μερικοί από τους κόμβους μίας δομής δεδομένων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αντιγράφονται σε μία άλλη δομή δεδομένων.</a:t>
            </a:r>
          </a:p>
          <a:p>
            <a:pPr algn="just">
              <a:lnSpc>
                <a:spcPct val="100000"/>
              </a:lnSpc>
            </a:pPr>
            <a:r>
              <a:rPr lang="el-GR" dirty="0">
                <a:latin typeface="Times New Roman" panose="02020603050405020304" pitchFamily="18" charset="0"/>
                <a:cs typeface="Times New Roman" panose="02020603050405020304" pitchFamily="18" charset="0"/>
              </a:rPr>
              <a:t>Συγχώνευση , όπου δύο ή περισσότερες δομές δεδομένων συνενώνονται σε μία ενιαία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δομή.</a:t>
            </a:r>
          </a:p>
          <a:p>
            <a:pPr algn="just">
              <a:lnSpc>
                <a:spcPct val="100000"/>
              </a:lnSpc>
            </a:pPr>
            <a:r>
              <a:rPr lang="el-GR" dirty="0">
                <a:latin typeface="Times New Roman" panose="02020603050405020304" pitchFamily="18" charset="0"/>
                <a:cs typeface="Times New Roman" panose="02020603050405020304" pitchFamily="18" charset="0"/>
              </a:rPr>
              <a:t>Διαχωρισμός , όπου μια δομή δεδομένων διαχωρίζεται σε δυο ή περισσότερες δομές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δεδομένων.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5517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77998" y="2135165"/>
            <a:ext cx="8280384" cy="3970318"/>
          </a:xfrm>
          <a:prstGeom prst="rect">
            <a:avLst/>
          </a:prstGeom>
          <a:noFill/>
        </p:spPr>
        <p:txBody>
          <a:bodyPr wrap="square" rtlCol="0">
            <a:spAutoFit/>
          </a:bodyPr>
          <a:lstStyle/>
          <a:p>
            <a:pPr algn="just">
              <a:lnSpc>
                <a:spcPct val="100000"/>
              </a:lnSpc>
            </a:pPr>
            <a:r>
              <a:rPr lang="el-GR" sz="2800" dirty="0">
                <a:latin typeface="Times New Roman" panose="02020603050405020304" pitchFamily="18" charset="0"/>
                <a:cs typeface="Times New Roman" panose="02020603050405020304" pitchFamily="18" charset="0"/>
              </a:rPr>
              <a:t>Στις στατικές δομές το πλήθος των κόμβων παραμένει σταθερό κατά την εκτέλεση του προγράμματος και είναι καθορισμένο από την αρχή.</a:t>
            </a:r>
          </a:p>
          <a:p>
            <a:pPr algn="just">
              <a:lnSpc>
                <a:spcPct val="100000"/>
              </a:lnSpc>
            </a:pPr>
            <a:endParaRPr lang="el-GR" sz="2800" dirty="0">
              <a:latin typeface="Times New Roman" panose="02020603050405020304" pitchFamily="18" charset="0"/>
              <a:cs typeface="Times New Roman" panose="02020603050405020304" pitchFamily="18" charset="0"/>
            </a:endParaRPr>
          </a:p>
          <a:p>
            <a:pPr algn="just">
              <a:lnSpc>
                <a:spcPct val="100000"/>
              </a:lnSpc>
            </a:pPr>
            <a:r>
              <a:rPr lang="el-GR" sz="2800" dirty="0">
                <a:latin typeface="Times New Roman" panose="02020603050405020304" pitchFamily="18" charset="0"/>
                <a:cs typeface="Times New Roman" panose="02020603050405020304" pitchFamily="18" charset="0"/>
              </a:rPr>
              <a:t>Οι δυναμικές δομές έχουν μεταβλητό μέγεθος και ο αριθμός των κόμβων τους αυξομειώνεται κατά την εκτέλεση του προγράμματος καθώς στη δομή εισάγονται νέα δεδομένα ή διαγράφονται κάποια δεδομένα.</a:t>
            </a:r>
            <a:endParaRPr lang="en-US" sz="2800" dirty="0">
              <a:latin typeface="Times New Roman" panose="02020603050405020304" pitchFamily="18" charset="0"/>
              <a:cs typeface="Times New Roman" panose="02020603050405020304" pitchFamily="18" charset="0"/>
            </a:endParaRP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a:solidFill>
                  <a:srgbClr val="17375E"/>
                </a:solidFill>
                <a:latin typeface="Times New Roman" panose="02020603050405020304" pitchFamily="18" charset="0"/>
                <a:ea typeface="Calibri"/>
                <a:cs typeface="Times New Roman" panose="02020603050405020304" pitchFamily="18" charset="0"/>
              </a:rPr>
              <a:t>Τύποι</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129937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stomShape 1">
            <a:extLst>
              <a:ext uri="{FF2B5EF4-FFF2-40B4-BE49-F238E27FC236}">
                <a16:creationId xmlns="" xmlns:a16="http://schemas.microsoft.com/office/drawing/2014/main" id="{79D654D1-0382-4BF1-B0CD-72D59F610D73}"/>
              </a:ext>
            </a:extLst>
          </p:cNvPr>
          <p:cNvSpPr/>
          <p:nvPr/>
        </p:nvSpPr>
        <p:spPr>
          <a:xfrm>
            <a:off x="2290638"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cxnSp>
        <p:nvCxnSpPr>
          <p:cNvPr id="3" name="Ευθεία γραμμή σύνδεσης 2"/>
          <p:cNvCxnSpPr>
            <a:endCxn id="17" idx="0"/>
          </p:cNvCxnSpPr>
          <p:nvPr/>
        </p:nvCxnSpPr>
        <p:spPr>
          <a:xfrm flipH="1">
            <a:off x="2568886" y="1184283"/>
            <a:ext cx="1845988" cy="815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a:endCxn id="8" idx="0"/>
          </p:cNvCxnSpPr>
          <p:nvPr/>
        </p:nvCxnSpPr>
        <p:spPr>
          <a:xfrm>
            <a:off x="4414874" y="1184283"/>
            <a:ext cx="1759304" cy="815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a:stCxn id="17" idx="2"/>
            <a:endCxn id="18" idx="0"/>
          </p:cNvCxnSpPr>
          <p:nvPr/>
        </p:nvCxnSpPr>
        <p:spPr>
          <a:xfrm>
            <a:off x="2568886" y="2780928"/>
            <a:ext cx="0" cy="290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a:stCxn id="18" idx="2"/>
            <a:endCxn id="19" idx="0"/>
          </p:cNvCxnSpPr>
          <p:nvPr/>
        </p:nvCxnSpPr>
        <p:spPr>
          <a:xfrm>
            <a:off x="2568886" y="3786190"/>
            <a:ext cx="1"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a:stCxn id="19" idx="2"/>
            <a:endCxn id="20" idx="0"/>
          </p:cNvCxnSpPr>
          <p:nvPr/>
        </p:nvCxnSpPr>
        <p:spPr>
          <a:xfrm>
            <a:off x="2568887" y="4786322"/>
            <a:ext cx="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6 - Ορθογώνιο"/>
          <p:cNvSpPr/>
          <p:nvPr/>
        </p:nvSpPr>
        <p:spPr>
          <a:xfrm>
            <a:off x="1285852" y="2000240"/>
            <a:ext cx="2566068" cy="78068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Στατικές</a:t>
            </a:r>
            <a:endParaRPr lang="en-US" dirty="0" smtClean="0"/>
          </a:p>
          <a:p>
            <a:pPr algn="ctr"/>
            <a:r>
              <a:rPr lang="el-GR" dirty="0" smtClean="0"/>
              <a:t>Μη μεταβαλλόμενες</a:t>
            </a:r>
          </a:p>
          <a:p>
            <a:pPr algn="ctr"/>
            <a:r>
              <a:rPr lang="en-US" dirty="0" smtClean="0"/>
              <a:t>(</a:t>
            </a:r>
            <a:r>
              <a:rPr lang="en-US" dirty="0" err="1" smtClean="0"/>
              <a:t>immutables</a:t>
            </a:r>
            <a:r>
              <a:rPr lang="en-US" dirty="0" smtClean="0"/>
              <a:t>)</a:t>
            </a:r>
            <a:endParaRPr lang="el-GR" dirty="0"/>
          </a:p>
        </p:txBody>
      </p:sp>
      <p:sp>
        <p:nvSpPr>
          <p:cNvPr id="18" name="9 - Ορθογώνιο"/>
          <p:cNvSpPr/>
          <p:nvPr/>
        </p:nvSpPr>
        <p:spPr>
          <a:xfrm>
            <a:off x="1285852" y="3071810"/>
            <a:ext cx="2566068"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Συμβολοσειρά</a:t>
            </a:r>
          </a:p>
          <a:p>
            <a:pPr algn="ctr"/>
            <a:r>
              <a:rPr lang="en-US" dirty="0"/>
              <a:t>s=‘python’</a:t>
            </a:r>
            <a:endParaRPr lang="el-GR" dirty="0"/>
          </a:p>
        </p:txBody>
      </p:sp>
      <p:sp>
        <p:nvSpPr>
          <p:cNvPr id="19" name="13 - Ορθογώνιο"/>
          <p:cNvSpPr/>
          <p:nvPr/>
        </p:nvSpPr>
        <p:spPr>
          <a:xfrm>
            <a:off x="1285853" y="4071942"/>
            <a:ext cx="2566068"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Πίνακας</a:t>
            </a:r>
          </a:p>
        </p:txBody>
      </p:sp>
      <p:sp>
        <p:nvSpPr>
          <p:cNvPr id="20" name="14 - Ορθογώνιο"/>
          <p:cNvSpPr/>
          <p:nvPr/>
        </p:nvSpPr>
        <p:spPr>
          <a:xfrm>
            <a:off x="1285853" y="5072074"/>
            <a:ext cx="2566067"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Πλειάδες</a:t>
            </a:r>
          </a:p>
          <a:p>
            <a:pPr algn="ctr"/>
            <a:r>
              <a:rPr lang="en-US" dirty="0"/>
              <a:t>pl=‘a’,’b’,12,13,’g’</a:t>
            </a:r>
            <a:endParaRPr lang="el-GR" dirty="0"/>
          </a:p>
        </p:txBody>
      </p:sp>
      <p:cxnSp>
        <p:nvCxnSpPr>
          <p:cNvPr id="35" name="Ευθεία γραμμή σύνδεσης 34"/>
          <p:cNvCxnSpPr>
            <a:stCxn id="8" idx="2"/>
            <a:endCxn id="11" idx="0"/>
          </p:cNvCxnSpPr>
          <p:nvPr/>
        </p:nvCxnSpPr>
        <p:spPr>
          <a:xfrm>
            <a:off x="6174178" y="2780928"/>
            <a:ext cx="0" cy="290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a:stCxn id="11" idx="2"/>
            <a:endCxn id="12" idx="0"/>
          </p:cNvCxnSpPr>
          <p:nvPr/>
        </p:nvCxnSpPr>
        <p:spPr>
          <a:xfrm>
            <a:off x="6174178" y="3786190"/>
            <a:ext cx="0"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a:stCxn id="12" idx="2"/>
            <a:endCxn id="13" idx="0"/>
          </p:cNvCxnSpPr>
          <p:nvPr/>
        </p:nvCxnSpPr>
        <p:spPr>
          <a:xfrm>
            <a:off x="6174178" y="4786322"/>
            <a:ext cx="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4824028" y="2000240"/>
            <a:ext cx="2700300" cy="78068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Δυναμικές</a:t>
            </a:r>
          </a:p>
          <a:p>
            <a:pPr algn="ctr"/>
            <a:r>
              <a:rPr lang="el-GR" dirty="0" smtClean="0"/>
              <a:t>Μεταβαλλόμενες</a:t>
            </a:r>
          </a:p>
          <a:p>
            <a:pPr algn="ctr"/>
            <a:r>
              <a:rPr lang="el-GR" dirty="0" smtClean="0"/>
              <a:t>(</a:t>
            </a:r>
            <a:r>
              <a:rPr lang="en-US" dirty="0" err="1" smtClean="0"/>
              <a:t>mutables</a:t>
            </a:r>
            <a:r>
              <a:rPr lang="en-US" dirty="0" smtClean="0"/>
              <a:t>)</a:t>
            </a:r>
            <a:endParaRPr lang="el-GR" dirty="0"/>
          </a:p>
        </p:txBody>
      </p:sp>
      <p:sp>
        <p:nvSpPr>
          <p:cNvPr id="11" name="10 - Ορθογώνιο"/>
          <p:cNvSpPr/>
          <p:nvPr/>
        </p:nvSpPr>
        <p:spPr>
          <a:xfrm>
            <a:off x="4824028" y="3071810"/>
            <a:ext cx="2700300"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λίστα</a:t>
            </a:r>
          </a:p>
          <a:p>
            <a:pPr algn="ctr"/>
            <a:r>
              <a:rPr lang="en-US" dirty="0"/>
              <a:t>l=[‘</a:t>
            </a:r>
            <a:r>
              <a:rPr lang="en-US" dirty="0" err="1"/>
              <a:t>python’,’java</a:t>
            </a:r>
            <a:r>
              <a:rPr lang="en-US" dirty="0"/>
              <a:t>’]</a:t>
            </a:r>
            <a:endParaRPr lang="el-GR" dirty="0"/>
          </a:p>
        </p:txBody>
      </p:sp>
      <p:sp>
        <p:nvSpPr>
          <p:cNvPr id="12" name="11 - Ορθογώνιο"/>
          <p:cNvSpPr/>
          <p:nvPr/>
        </p:nvSpPr>
        <p:spPr>
          <a:xfrm>
            <a:off x="4824028" y="4071942"/>
            <a:ext cx="2700300"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Σύνολο</a:t>
            </a:r>
          </a:p>
          <a:p>
            <a:pPr algn="ctr"/>
            <a:r>
              <a:rPr lang="en-US" dirty="0"/>
              <a:t>Set1={1,2,3}</a:t>
            </a:r>
            <a:endParaRPr lang="el-GR" dirty="0"/>
          </a:p>
        </p:txBody>
      </p:sp>
      <p:sp>
        <p:nvSpPr>
          <p:cNvPr id="13" name="12 - Ορθογώνιο"/>
          <p:cNvSpPr/>
          <p:nvPr/>
        </p:nvSpPr>
        <p:spPr>
          <a:xfrm>
            <a:off x="4824028" y="5072074"/>
            <a:ext cx="2700300" cy="71438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Λεξικό</a:t>
            </a:r>
          </a:p>
          <a:p>
            <a:pPr algn="ctr"/>
            <a:r>
              <a:rPr lang="en-US" dirty="0"/>
              <a:t>le={‘name’:Akis,’age’:20}</a:t>
            </a:r>
            <a:endParaRPr lang="el-GR" dirty="0"/>
          </a:p>
        </p:txBody>
      </p:sp>
    </p:spTree>
    <p:extLst>
      <p:ext uri="{BB962C8B-B14F-4D97-AF65-F5344CB8AC3E}">
        <p14:creationId xmlns:p14="http://schemas.microsoft.com/office/powerpoint/2010/main" val="264507216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77998" y="2156481"/>
            <a:ext cx="8280384" cy="3108543"/>
          </a:xfrm>
          <a:prstGeom prst="rect">
            <a:avLst/>
          </a:prstGeom>
          <a:noFill/>
        </p:spPr>
        <p:txBody>
          <a:bodyPr wrap="square" rtlCol="0">
            <a:spAutoFit/>
          </a:bodyPr>
          <a:lstStyle/>
          <a:p>
            <a:pPr algn="just">
              <a:lnSpc>
                <a:spcPct val="100000"/>
              </a:lnSpc>
            </a:pPr>
            <a:r>
              <a:rPr lang="el-GR" sz="2800" dirty="0">
                <a:latin typeface="Times New Roman" panose="02020603050405020304" pitchFamily="18" charset="0"/>
                <a:cs typeface="Times New Roman" panose="02020603050405020304" pitchFamily="18" charset="0"/>
              </a:rPr>
              <a:t>Η συμβολοσειρά είναι μια ακολουθία από χαρακτήρες και μπορεί να αποτελείται από περισσότερες από μία λέξεις, με τις λέξεις να μπορούν να είναι στην Ελληνική Γλώσσα, στην Αγγλική ή σε κάθε γλώσσα που υποστηρίζεται από το πρότυπο </a:t>
            </a:r>
            <a:r>
              <a:rPr lang="el-GR" sz="2800" dirty="0" err="1">
                <a:latin typeface="Times New Roman" panose="02020603050405020304" pitchFamily="18" charset="0"/>
                <a:cs typeface="Times New Roman" panose="02020603050405020304" pitchFamily="18" charset="0"/>
              </a:rPr>
              <a:t>Unicode</a:t>
            </a:r>
            <a:r>
              <a:rPr lang="el-GR" sz="2800" dirty="0">
                <a:latin typeface="Times New Roman" panose="02020603050405020304" pitchFamily="18" charset="0"/>
                <a:cs typeface="Times New Roman" panose="02020603050405020304" pitchFamily="18" charset="0"/>
              </a:rPr>
              <a:t>. Μια </a:t>
            </a:r>
            <a:r>
              <a:rPr lang="el-GR" sz="2800" dirty="0" smtClean="0">
                <a:latin typeface="Times New Roman" panose="02020603050405020304" pitchFamily="18" charset="0"/>
                <a:cs typeface="Times New Roman" panose="02020603050405020304" pitchFamily="18" charset="0"/>
              </a:rPr>
              <a:t>συμβολοσειρά </a:t>
            </a:r>
            <a:r>
              <a:rPr lang="el-GR" sz="2800" dirty="0">
                <a:latin typeface="Times New Roman" panose="02020603050405020304" pitchFamily="18" charset="0"/>
                <a:cs typeface="Times New Roman" panose="02020603050405020304" pitchFamily="18" charset="0"/>
              </a:rPr>
              <a:t>την ορίζουμε με εισαγωγικά αμφίπλευρα, μονά ή διπλά</a:t>
            </a:r>
            <a:endParaRPr lang="en-US" sz="2800" dirty="0">
              <a:latin typeface="Times New Roman" panose="02020603050405020304" pitchFamily="18" charset="0"/>
              <a:cs typeface="Times New Roman" panose="02020603050405020304" pitchFamily="18" charset="0"/>
            </a:endParaRP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00919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Δραστηριότητες</a:t>
            </a:r>
          </a:p>
        </p:txBody>
      </p:sp>
      <p:sp>
        <p:nvSpPr>
          <p:cNvPr id="4" name="TextBox 3"/>
          <p:cNvSpPr txBox="1"/>
          <p:nvPr/>
        </p:nvSpPr>
        <p:spPr>
          <a:xfrm>
            <a:off x="1585797" y="1916832"/>
            <a:ext cx="6264696" cy="4401205"/>
          </a:xfrm>
          <a:prstGeom prst="rect">
            <a:avLst/>
          </a:prstGeom>
          <a:noFill/>
        </p:spPr>
        <p:txBody>
          <a:bodyPr wrap="square" rtlCol="0">
            <a:spAutoFit/>
          </a:bodyPr>
          <a:lstStyle/>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το οποίο θα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ένα όνομα και στη  συνέχεια  ένα  επώνυμο.  Αφού  το  κάνει  αυτό,  θα  εμφανίζει  στην  οθόνη  το ονοματεπώνυμο (όνομα και επώνυμο μαζί).</a:t>
            </a:r>
          </a:p>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το οποίο θα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το όνομα ενός ατόμου, τη χρονιά γέννησής του και την φετινή χρονιά. Στη συνέχεια θα υπολογίζει και θα εμφανίζει στην οθόνη το όνομα του ατόμου και τη σημερινή του ηλικία.</a:t>
            </a:r>
          </a:p>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Να γραφτεί πρόγραμμα το οποίο θα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τον αριθμό των αγοριών και των κοριτσιών ενός τμήματος και θα υπολογίζει και θα εμφανίζει στην οθόνη το ποσοστό των αγοριών και κοριτσιών του τμήματος. </a:t>
            </a:r>
          </a:p>
        </p:txBody>
      </p:sp>
    </p:spTree>
    <p:extLst>
      <p:ext uri="{BB962C8B-B14F-4D97-AF65-F5344CB8AC3E}">
        <p14:creationId xmlns:p14="http://schemas.microsoft.com/office/powerpoint/2010/main" val="39368236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graphicFrame>
        <p:nvGraphicFramePr>
          <p:cNvPr id="6" name="Πίνακας 5"/>
          <p:cNvGraphicFramePr>
            <a:graphicFrameLocks noGrp="1"/>
          </p:cNvGraphicFramePr>
          <p:nvPr>
            <p:extLst>
              <p:ext uri="{D42A27DB-BD31-4B8C-83A1-F6EECF244321}">
                <p14:modId xmlns:p14="http://schemas.microsoft.com/office/powerpoint/2010/main" val="1073115357"/>
              </p:ext>
            </p:extLst>
          </p:nvPr>
        </p:nvGraphicFramePr>
        <p:xfrm>
          <a:off x="2394028" y="3573016"/>
          <a:ext cx="4860000" cy="1224000"/>
        </p:xfrm>
        <a:graphic>
          <a:graphicData uri="http://schemas.openxmlformats.org/drawingml/2006/table">
            <a:tbl>
              <a:tblPr firstRow="1" bandRow="1">
                <a:tableStyleId>{5C22544A-7EE6-4342-B048-85BDC9FD1C3A}</a:tableStyleId>
              </a:tblPr>
              <a:tblGrid>
                <a:gridCol w="607500"/>
                <a:gridCol w="607500"/>
                <a:gridCol w="607500"/>
                <a:gridCol w="607500"/>
                <a:gridCol w="607500"/>
                <a:gridCol w="607500"/>
                <a:gridCol w="607500"/>
                <a:gridCol w="607500"/>
              </a:tblGrid>
              <a:tr h="822792">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κ</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α</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λ</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η</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μ</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έ</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ρ</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4400" kern="1200" spc="-1" dirty="0" smtClean="0">
                          <a:solidFill>
                            <a:srgbClr val="17375E"/>
                          </a:solidFill>
                          <a:latin typeface="Times New Roman" panose="02020603050405020304" pitchFamily="18" charset="0"/>
                          <a:ea typeface="Calibri"/>
                          <a:cs typeface="Times New Roman" panose="02020603050405020304" pitchFamily="18" charset="0"/>
                        </a:rPr>
                        <a:t>α</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a:txBody>
                    <a:bodyPr/>
                    <a:lstStyle/>
                    <a:p>
                      <a:pPr algn="ctr"/>
                      <a:r>
                        <a:rPr lang="el-GR" sz="1200" dirty="0" smtClean="0">
                          <a:solidFill>
                            <a:srgbClr val="FF0000"/>
                          </a:solidFill>
                        </a:rPr>
                        <a:t>0</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1</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2</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3</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4</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5</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6</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7</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204864"/>
            <a:ext cx="26289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63411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60848"/>
            <a:ext cx="7200800" cy="405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163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82" y="2204864"/>
            <a:ext cx="5678446" cy="363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728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10" y="2451469"/>
            <a:ext cx="3638550" cy="241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454274"/>
            <a:ext cx="3429000" cy="241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Επεξήγηση με στρογγυλεμένο παραλληλόγραμμο 2"/>
          <p:cNvSpPr/>
          <p:nvPr/>
        </p:nvSpPr>
        <p:spPr>
          <a:xfrm>
            <a:off x="586010" y="1666992"/>
            <a:ext cx="3781412" cy="504056"/>
          </a:xfrm>
          <a:prstGeom prst="wedgeRoundRectCallout">
            <a:avLst>
              <a:gd name="adj1" fmla="val 427"/>
              <a:gd name="adj2" fmla="val 13213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Τελεστής </a:t>
            </a:r>
            <a:r>
              <a:rPr lang="el-GR" dirty="0" err="1" smtClean="0">
                <a:solidFill>
                  <a:schemeClr val="tx1"/>
                </a:solidFill>
              </a:rPr>
              <a:t>Διαμέρισης</a:t>
            </a:r>
            <a:endParaRPr lang="el-GR" dirty="0">
              <a:solidFill>
                <a:schemeClr val="tx1"/>
              </a:solidFill>
            </a:endParaRPr>
          </a:p>
        </p:txBody>
      </p:sp>
    </p:spTree>
    <p:extLst>
      <p:ext uri="{BB962C8B-B14F-4D97-AF65-F5344CB8AC3E}">
        <p14:creationId xmlns:p14="http://schemas.microsoft.com/office/powerpoint/2010/main" val="407189449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420888"/>
            <a:ext cx="4896543" cy="342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5783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28289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64904"/>
            <a:ext cx="3048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Έλλειψη 1"/>
          <p:cNvSpPr/>
          <p:nvPr/>
        </p:nvSpPr>
        <p:spPr>
          <a:xfrm>
            <a:off x="1919257" y="249289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6444208" y="2564904"/>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92891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10" y="1916832"/>
            <a:ext cx="319390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481" y="1979909"/>
            <a:ext cx="3744416"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506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Συμβολοσειρές</a:t>
            </a:r>
            <a:r>
              <a:rPr lang="en-US" sz="2800" spc="-1" dirty="0" smtClean="0">
                <a:solidFill>
                  <a:srgbClr val="17375E"/>
                </a:solidFill>
                <a:latin typeface="Times New Roman" panose="02020603050405020304" pitchFamily="18" charset="0"/>
                <a:ea typeface="Calibri"/>
                <a:cs typeface="Times New Roman" panose="02020603050405020304" pitchFamily="18" charset="0"/>
              </a:rPr>
              <a:t> – </a:t>
            </a:r>
            <a:r>
              <a:rPr lang="el-GR" sz="2800" spc="-1" dirty="0" smtClean="0">
                <a:solidFill>
                  <a:srgbClr val="17375E"/>
                </a:solidFill>
                <a:latin typeface="Times New Roman" panose="02020603050405020304" pitchFamily="18" charset="0"/>
                <a:ea typeface="Calibri"/>
                <a:cs typeface="Times New Roman" panose="02020603050405020304" pitchFamily="18" charset="0"/>
              </a:rPr>
              <a:t>μέθοδοι</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20" y="2140421"/>
            <a:ext cx="5638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057" y="4509118"/>
            <a:ext cx="1714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408" y="2375545"/>
            <a:ext cx="15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815705"/>
            <a:ext cx="15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37833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71600" y="2348880"/>
            <a:ext cx="7416400" cy="3108543"/>
          </a:xfrm>
          <a:prstGeom prst="rect">
            <a:avLst/>
          </a:prstGeom>
          <a:noFill/>
        </p:spPr>
        <p:txBody>
          <a:bodyPr wrap="square" rtlCol="0">
            <a:spAutoFit/>
          </a:bodyPr>
          <a:lstStyle/>
          <a:p>
            <a:pPr algn="just"/>
            <a:r>
              <a:rPr lang="el-GR" sz="2800" spc="-1" dirty="0" smtClean="0">
                <a:solidFill>
                  <a:srgbClr val="17375E"/>
                </a:solidFill>
                <a:latin typeface="Times New Roman"/>
                <a:ea typeface="Calibri"/>
              </a:rPr>
              <a:t>1.Να γραφτεί πρόγραμμα που να δέχεται ως είσοδο μία </a:t>
            </a:r>
            <a:r>
              <a:rPr lang="el-GR" sz="2800" spc="-1" dirty="0" err="1" smtClean="0">
                <a:solidFill>
                  <a:srgbClr val="17375E"/>
                </a:solidFill>
                <a:latin typeface="Times New Roman"/>
                <a:ea typeface="Calibri"/>
              </a:rPr>
              <a:t>μία</a:t>
            </a:r>
            <a:r>
              <a:rPr lang="el-GR" sz="2800" spc="-1" dirty="0" smtClean="0">
                <a:solidFill>
                  <a:srgbClr val="17375E"/>
                </a:solidFill>
                <a:latin typeface="Times New Roman"/>
                <a:ea typeface="Calibri"/>
              </a:rPr>
              <a:t> τις </a:t>
            </a:r>
            <a:r>
              <a:rPr lang="el-GR" sz="2800" spc="-1" dirty="0">
                <a:solidFill>
                  <a:srgbClr val="17375E"/>
                </a:solidFill>
                <a:latin typeface="Times New Roman"/>
                <a:ea typeface="Calibri"/>
              </a:rPr>
              <a:t>λέξεις που αποτελούν </a:t>
            </a:r>
            <a:r>
              <a:rPr lang="el-GR" sz="2800" spc="-1" dirty="0" smtClean="0">
                <a:solidFill>
                  <a:srgbClr val="17375E"/>
                </a:solidFill>
                <a:latin typeface="Times New Roman"/>
                <a:ea typeface="Calibri"/>
              </a:rPr>
              <a:t>την  ονομασία ενός οργανισμού. Στην συνέχεια να εμφανίζει το ακρωνύμιο του οργανισμού με κεφαλαία γράμματα. Όταν </a:t>
            </a:r>
            <a:r>
              <a:rPr lang="el-GR" sz="2800" spc="-1" dirty="0">
                <a:solidFill>
                  <a:srgbClr val="17375E"/>
                </a:solidFill>
                <a:latin typeface="Times New Roman"/>
                <a:ea typeface="Calibri"/>
              </a:rPr>
              <a:t>δοθεί ως είσοδος το ‘</a:t>
            </a:r>
            <a:r>
              <a:rPr lang="el-GR" sz="2800" spc="-1" dirty="0" err="1">
                <a:solidFill>
                  <a:srgbClr val="17375E"/>
                </a:solidFill>
                <a:latin typeface="Times New Roman"/>
                <a:ea typeface="Calibri"/>
              </a:rPr>
              <a:t>end</a:t>
            </a:r>
            <a:r>
              <a:rPr lang="el-GR" sz="2800" spc="-1" dirty="0">
                <a:solidFill>
                  <a:srgbClr val="17375E"/>
                </a:solidFill>
                <a:latin typeface="Times New Roman"/>
                <a:ea typeface="Calibri"/>
              </a:rPr>
              <a:t>’ ή πατηθεί </a:t>
            </a:r>
            <a:r>
              <a:rPr lang="el-GR" sz="2800" spc="-1" dirty="0" err="1">
                <a:solidFill>
                  <a:srgbClr val="17375E"/>
                </a:solidFill>
                <a:latin typeface="Times New Roman"/>
                <a:ea typeface="Calibri"/>
              </a:rPr>
              <a:t>space</a:t>
            </a:r>
            <a:r>
              <a:rPr lang="el-GR" sz="2800" spc="-1" dirty="0">
                <a:solidFill>
                  <a:srgbClr val="17375E"/>
                </a:solidFill>
                <a:latin typeface="Times New Roman"/>
                <a:ea typeface="Calibri"/>
              </a:rPr>
              <a:t> να σταματά και </a:t>
            </a:r>
            <a:r>
              <a:rPr lang="el-GR" sz="2800" spc="-1" dirty="0" smtClean="0">
                <a:solidFill>
                  <a:srgbClr val="17375E"/>
                </a:solidFill>
                <a:latin typeface="Times New Roman"/>
                <a:ea typeface="Calibri"/>
              </a:rPr>
              <a:t>να εμφανίζει </a:t>
            </a:r>
            <a:r>
              <a:rPr lang="el-GR" sz="2800" spc="-1" dirty="0">
                <a:solidFill>
                  <a:srgbClr val="17375E"/>
                </a:solidFill>
                <a:latin typeface="Times New Roman"/>
                <a:ea typeface="Calibri"/>
              </a:rPr>
              <a:t>το ακρωνύμιο.</a:t>
            </a:r>
          </a:p>
        </p:txBody>
      </p:sp>
    </p:spTree>
    <p:extLst>
      <p:ext uri="{BB962C8B-B14F-4D97-AF65-F5344CB8AC3E}">
        <p14:creationId xmlns:p14="http://schemas.microsoft.com/office/powerpoint/2010/main" val="9381382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62720" y="2348880"/>
            <a:ext cx="7416400" cy="1815882"/>
          </a:xfrm>
          <a:prstGeom prst="rect">
            <a:avLst/>
          </a:prstGeom>
          <a:noFill/>
        </p:spPr>
        <p:txBody>
          <a:bodyPr wrap="square" rtlCol="0">
            <a:spAutoFit/>
          </a:bodyPr>
          <a:lstStyle/>
          <a:p>
            <a:pPr algn="just"/>
            <a:r>
              <a:rPr lang="el-GR" sz="2800" spc="-1" dirty="0" smtClean="0">
                <a:solidFill>
                  <a:srgbClr val="17375E"/>
                </a:solidFill>
                <a:latin typeface="Times New Roman"/>
                <a:ea typeface="Calibri"/>
              </a:rPr>
              <a:t>2.Να γραφτεί πρόγραμμα που να δέχεται ως είσοδο την </a:t>
            </a:r>
            <a:r>
              <a:rPr lang="en-US" sz="2800" spc="-1" dirty="0" smtClean="0">
                <a:solidFill>
                  <a:srgbClr val="17375E"/>
                </a:solidFill>
                <a:latin typeface="Times New Roman"/>
                <a:ea typeface="Calibri"/>
              </a:rPr>
              <a:t>email </a:t>
            </a:r>
            <a:r>
              <a:rPr lang="el-GR" sz="2800" spc="-1" dirty="0" smtClean="0">
                <a:solidFill>
                  <a:srgbClr val="17375E"/>
                </a:solidFill>
                <a:latin typeface="Times New Roman"/>
                <a:ea typeface="Calibri"/>
              </a:rPr>
              <a:t>διεύθυνση ενός χρήστη και να εμφανίζει το </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όνομα </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του χρήστη. Η ανάκτηση του ονόματος θα γίνεται με τη χρήση  συνάρτησης.</a:t>
            </a:r>
          </a:p>
        </p:txBody>
      </p:sp>
    </p:spTree>
    <p:extLst>
      <p:ext uri="{BB962C8B-B14F-4D97-AF65-F5344CB8AC3E}">
        <p14:creationId xmlns:p14="http://schemas.microsoft.com/office/powerpoint/2010/main" val="388852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
        <p:nvSpPr>
          <p:cNvPr id="4" name="TextBox 3"/>
          <p:cNvSpPr txBox="1"/>
          <p:nvPr/>
        </p:nvSpPr>
        <p:spPr>
          <a:xfrm>
            <a:off x="1585797" y="1916832"/>
            <a:ext cx="6264696" cy="2554545"/>
          </a:xfrm>
          <a:prstGeom prst="rect">
            <a:avLst/>
          </a:prstGeom>
          <a:noFill/>
        </p:spPr>
        <p:txBody>
          <a:bodyPr wrap="square" rtlCol="0">
            <a:spAutoFit/>
          </a:bodyPr>
          <a:lstStyle/>
          <a:p>
            <a:pPr marL="285750"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Το κόστος του εισιτηρίου στον κινηματογράφο είναι 7 ευρώ το κανονικό και 5 ευρώ το μειωμένο. Να γραφεί πρόγραμμα που να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το πλήθος των κανονικών εισιτηρίων και το πλήθος των μειωμένων. Στη συνέχει θα υπολογίζει το κόστος και θα το εμφανίζει. </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8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62720" y="2348880"/>
            <a:ext cx="7416400" cy="2677656"/>
          </a:xfrm>
          <a:prstGeom prst="rect">
            <a:avLst/>
          </a:prstGeom>
          <a:noFill/>
        </p:spPr>
        <p:txBody>
          <a:bodyPr wrap="square" rtlCol="0">
            <a:spAutoFit/>
          </a:bodyPr>
          <a:lstStyle/>
          <a:p>
            <a:pPr algn="just"/>
            <a:r>
              <a:rPr lang="el-GR" sz="2800" spc="-1" dirty="0" smtClean="0">
                <a:solidFill>
                  <a:srgbClr val="17375E"/>
                </a:solidFill>
                <a:latin typeface="Times New Roman"/>
                <a:ea typeface="Calibri"/>
              </a:rPr>
              <a:t>3.Να γραφτεί πρόγραμμα που θα δέχεται ως είσοδο ένα </a:t>
            </a:r>
            <a:r>
              <a:rPr lang="en-US" sz="2800" spc="-1" dirty="0" err="1" smtClean="0">
                <a:solidFill>
                  <a:srgbClr val="17375E"/>
                </a:solidFill>
                <a:latin typeface="Times New Roman"/>
                <a:ea typeface="Calibri"/>
              </a:rPr>
              <a:t>url</a:t>
            </a:r>
            <a:r>
              <a:rPr lang="en-US" sz="2800" spc="-1" dirty="0">
                <a:solidFill>
                  <a:srgbClr val="17375E"/>
                </a:solidFill>
                <a:latin typeface="Times New Roman"/>
                <a:ea typeface="Calibri"/>
              </a:rPr>
              <a:t> </a:t>
            </a:r>
            <a:r>
              <a:rPr lang="el-GR" sz="2800" spc="-1" dirty="0" smtClean="0">
                <a:solidFill>
                  <a:srgbClr val="17375E"/>
                </a:solidFill>
                <a:latin typeface="Times New Roman"/>
                <a:ea typeface="Calibri"/>
              </a:rPr>
              <a:t>και να μας εμφανίζει την βασική περιοχή χώρου του </a:t>
            </a:r>
            <a:r>
              <a:rPr lang="en-US" sz="2800" spc="-1" dirty="0" err="1" smtClean="0">
                <a:solidFill>
                  <a:srgbClr val="17375E"/>
                </a:solidFill>
                <a:latin typeface="Times New Roman"/>
                <a:ea typeface="Calibri"/>
              </a:rPr>
              <a:t>url</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που δόθηκε</a:t>
            </a:r>
          </a:p>
          <a:p>
            <a:pPr algn="just"/>
            <a:endParaRPr lang="en-US" sz="2800" spc="-1" dirty="0">
              <a:solidFill>
                <a:srgbClr val="17375E"/>
              </a:solidFill>
              <a:latin typeface="Times New Roman"/>
              <a:ea typeface="Calibri"/>
            </a:endParaRPr>
          </a:p>
          <a:p>
            <a:pPr algn="just"/>
            <a:r>
              <a:rPr lang="el-GR" sz="2800" spc="-1" dirty="0" smtClean="0">
                <a:solidFill>
                  <a:srgbClr val="17375E"/>
                </a:solidFill>
                <a:latin typeface="Times New Roman"/>
                <a:ea typeface="Calibri"/>
              </a:rPr>
              <a:t>π.χ. από το </a:t>
            </a:r>
            <a:r>
              <a:rPr lang="en-US" sz="2800" spc="-1" dirty="0" smtClean="0">
                <a:solidFill>
                  <a:srgbClr val="17375E"/>
                </a:solidFill>
                <a:latin typeface="Times New Roman"/>
                <a:ea typeface="Calibri"/>
                <a:hlinkClick r:id="rId3"/>
              </a:rPr>
              <a:t>www.sch.gr</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 θα μας εμφανίζει το </a:t>
            </a:r>
            <a:r>
              <a:rPr lang="en-US" sz="2800" spc="-1" dirty="0" smtClean="0">
                <a:solidFill>
                  <a:srgbClr val="17375E"/>
                </a:solidFill>
                <a:latin typeface="Times New Roman"/>
                <a:ea typeface="Calibri"/>
              </a:rPr>
              <a:t>gr</a:t>
            </a:r>
          </a:p>
          <a:p>
            <a:pPr algn="just"/>
            <a:r>
              <a:rPr lang="en-US" sz="2800" spc="-1" dirty="0">
                <a:solidFill>
                  <a:srgbClr val="17375E"/>
                </a:solidFill>
                <a:latin typeface="Times New Roman"/>
                <a:ea typeface="Calibri"/>
              </a:rPr>
              <a:t> </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από το </a:t>
            </a:r>
            <a:r>
              <a:rPr lang="en-US" sz="2800" spc="-1" dirty="0" smtClean="0">
                <a:solidFill>
                  <a:srgbClr val="17375E"/>
                </a:solidFill>
                <a:latin typeface="Times New Roman"/>
                <a:ea typeface="Calibri"/>
                <a:hlinkClick r:id="rId4"/>
              </a:rPr>
              <a:t>www.imt.edu</a:t>
            </a:r>
            <a:r>
              <a:rPr lang="en-US" sz="2800" spc="-1" dirty="0" smtClean="0">
                <a:solidFill>
                  <a:srgbClr val="17375E"/>
                </a:solidFill>
                <a:latin typeface="Times New Roman"/>
                <a:ea typeface="Calibri"/>
              </a:rPr>
              <a:t> </a:t>
            </a:r>
            <a:r>
              <a:rPr lang="el-GR" sz="2800" spc="-1" dirty="0" smtClean="0">
                <a:solidFill>
                  <a:srgbClr val="17375E"/>
                </a:solidFill>
                <a:latin typeface="Times New Roman"/>
                <a:ea typeface="Calibri"/>
              </a:rPr>
              <a:t>θα μας εμφανίζει το </a:t>
            </a:r>
            <a:r>
              <a:rPr lang="en-US" sz="2800" spc="-1" dirty="0" err="1" smtClean="0">
                <a:solidFill>
                  <a:srgbClr val="17375E"/>
                </a:solidFill>
                <a:latin typeface="Times New Roman"/>
                <a:ea typeface="Calibri"/>
              </a:rPr>
              <a:t>edu</a:t>
            </a:r>
            <a:endParaRPr lang="el-GR" sz="2800" spc="-1" dirty="0" smtClean="0">
              <a:solidFill>
                <a:srgbClr val="17375E"/>
              </a:solidFill>
              <a:latin typeface="Times New Roman"/>
              <a:ea typeface="Calibri"/>
            </a:endParaRPr>
          </a:p>
        </p:txBody>
      </p:sp>
    </p:spTree>
    <p:extLst>
      <p:ext uri="{BB962C8B-B14F-4D97-AF65-F5344CB8AC3E}">
        <p14:creationId xmlns:p14="http://schemas.microsoft.com/office/powerpoint/2010/main" val="339053883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62720" y="2348880"/>
            <a:ext cx="7416400" cy="1815882"/>
          </a:xfrm>
          <a:prstGeom prst="rect">
            <a:avLst/>
          </a:prstGeom>
          <a:noFill/>
        </p:spPr>
        <p:txBody>
          <a:bodyPr wrap="square" rtlCol="0">
            <a:spAutoFit/>
          </a:bodyPr>
          <a:lstStyle/>
          <a:p>
            <a:pPr algn="just"/>
            <a:r>
              <a:rPr lang="en-US" sz="2800" spc="-1" dirty="0" smtClean="0">
                <a:solidFill>
                  <a:srgbClr val="17375E"/>
                </a:solidFill>
                <a:latin typeface="Times New Roman"/>
                <a:ea typeface="Calibri"/>
              </a:rPr>
              <a:t>4</a:t>
            </a:r>
            <a:r>
              <a:rPr lang="el-GR" sz="2800" spc="-1" dirty="0" smtClean="0">
                <a:solidFill>
                  <a:srgbClr val="17375E"/>
                </a:solidFill>
                <a:latin typeface="Times New Roman"/>
                <a:ea typeface="Calibri"/>
              </a:rPr>
              <a:t>.Να γραφτεί πρόγραμμα που θα δέχεται ως είσοδο μια φράση και να μας ενημερώνει αν η φράση είναι καρκινική. Ο έλεγχος της φράσης </a:t>
            </a:r>
            <a:r>
              <a:rPr lang="el-GR" sz="2800" spc="-1" dirty="0">
                <a:solidFill>
                  <a:srgbClr val="17375E"/>
                </a:solidFill>
                <a:latin typeface="Times New Roman"/>
                <a:ea typeface="Calibri"/>
              </a:rPr>
              <a:t>ν</a:t>
            </a:r>
            <a:r>
              <a:rPr lang="el-GR" sz="2800" spc="-1" dirty="0" smtClean="0">
                <a:solidFill>
                  <a:srgbClr val="17375E"/>
                </a:solidFill>
                <a:latin typeface="Times New Roman"/>
                <a:ea typeface="Calibri"/>
              </a:rPr>
              <a:t>α </a:t>
            </a:r>
            <a:r>
              <a:rPr lang="el-GR" sz="2800" spc="-1" dirty="0">
                <a:solidFill>
                  <a:srgbClr val="17375E"/>
                </a:solidFill>
                <a:latin typeface="Times New Roman"/>
                <a:ea typeface="Calibri"/>
              </a:rPr>
              <a:t>γίνεται με τη χρήση  </a:t>
            </a:r>
            <a:r>
              <a:rPr lang="el-GR" sz="2800" spc="-1" dirty="0" smtClean="0">
                <a:solidFill>
                  <a:srgbClr val="17375E"/>
                </a:solidFill>
                <a:latin typeface="Times New Roman"/>
                <a:ea typeface="Calibri"/>
              </a:rPr>
              <a:t>συνάρτησης</a:t>
            </a:r>
            <a:r>
              <a:rPr lang="en-US" sz="2800" spc="-1" dirty="0" smtClean="0">
                <a:solidFill>
                  <a:srgbClr val="17375E"/>
                </a:solidFill>
                <a:latin typeface="Times New Roman"/>
                <a:ea typeface="Calibri"/>
              </a:rPr>
              <a:t>.</a:t>
            </a:r>
            <a:endParaRPr lang="el-GR" sz="2800" spc="-1" dirty="0" smtClean="0">
              <a:solidFill>
                <a:srgbClr val="17375E"/>
              </a:solidFill>
              <a:latin typeface="Times New Roman"/>
              <a:ea typeface="Calibri"/>
            </a:endParaRPr>
          </a:p>
        </p:txBody>
      </p:sp>
    </p:spTree>
    <p:extLst>
      <p:ext uri="{BB962C8B-B14F-4D97-AF65-F5344CB8AC3E}">
        <p14:creationId xmlns:p14="http://schemas.microsoft.com/office/powerpoint/2010/main" val="32126051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62720" y="2348880"/>
            <a:ext cx="7416400" cy="2246769"/>
          </a:xfrm>
          <a:prstGeom prst="rect">
            <a:avLst/>
          </a:prstGeom>
          <a:noFill/>
        </p:spPr>
        <p:txBody>
          <a:bodyPr wrap="square" rtlCol="0">
            <a:spAutoFit/>
          </a:bodyPr>
          <a:lstStyle/>
          <a:p>
            <a:pPr algn="just"/>
            <a:r>
              <a:rPr lang="en-US" sz="2800" spc="-1" dirty="0" smtClean="0">
                <a:solidFill>
                  <a:srgbClr val="17375E"/>
                </a:solidFill>
                <a:latin typeface="Times New Roman"/>
                <a:ea typeface="Calibri"/>
              </a:rPr>
              <a:t>5</a:t>
            </a:r>
            <a:r>
              <a:rPr lang="el-GR" sz="2800" spc="-1" dirty="0" smtClean="0">
                <a:solidFill>
                  <a:srgbClr val="17375E"/>
                </a:solidFill>
                <a:latin typeface="Times New Roman"/>
                <a:ea typeface="Calibri"/>
              </a:rPr>
              <a:t>.Να γραφτεί πρόγραμμα που θα δέχεται ως είσοδο μια ημερομηνία σε σύντομη  μορφή και θα  την  εμφανίζει σε πλήρη μορφή</a:t>
            </a:r>
          </a:p>
          <a:p>
            <a:pPr algn="just"/>
            <a:endParaRPr lang="el-GR" sz="2800" spc="-1" dirty="0">
              <a:solidFill>
                <a:srgbClr val="17375E"/>
              </a:solidFill>
              <a:latin typeface="Times New Roman"/>
              <a:ea typeface="Calibri"/>
            </a:endParaRPr>
          </a:p>
          <a:p>
            <a:pPr algn="just"/>
            <a:r>
              <a:rPr lang="el-GR" sz="2800" spc="-1" dirty="0" smtClean="0">
                <a:solidFill>
                  <a:srgbClr val="17375E"/>
                </a:solidFill>
                <a:latin typeface="Times New Roman"/>
                <a:ea typeface="Calibri"/>
              </a:rPr>
              <a:t>π.χ.</a:t>
            </a:r>
            <a:r>
              <a:rPr lang="el-GR" sz="2800" spc="-1" dirty="0">
                <a:solidFill>
                  <a:srgbClr val="17375E"/>
                </a:solidFill>
                <a:latin typeface="Times New Roman"/>
                <a:ea typeface="Calibri"/>
              </a:rPr>
              <a:t> 22/01/2021 </a:t>
            </a:r>
            <a:r>
              <a:rPr lang="el-GR" sz="2800" spc="-1" dirty="0" smtClean="0">
                <a:solidFill>
                  <a:srgbClr val="17375E"/>
                </a:solidFill>
                <a:latin typeface="Times New Roman"/>
                <a:ea typeface="Calibri"/>
              </a:rPr>
              <a:t>σε  22 Ιανουαρίου 2021</a:t>
            </a:r>
            <a:r>
              <a:rPr lang="en-US" sz="2800" spc="-1" dirty="0" smtClean="0">
                <a:solidFill>
                  <a:srgbClr val="17375E"/>
                </a:solidFill>
                <a:latin typeface="Times New Roman"/>
                <a:ea typeface="Calibri"/>
              </a:rPr>
              <a:t>.</a:t>
            </a:r>
            <a:endParaRPr lang="el-GR" sz="2800" spc="-1" dirty="0" smtClean="0">
              <a:solidFill>
                <a:srgbClr val="17375E"/>
              </a:solidFill>
              <a:latin typeface="Times New Roman"/>
              <a:ea typeface="Calibri"/>
            </a:endParaRPr>
          </a:p>
        </p:txBody>
      </p:sp>
    </p:spTree>
    <p:extLst>
      <p:ext uri="{BB962C8B-B14F-4D97-AF65-F5344CB8AC3E}">
        <p14:creationId xmlns:p14="http://schemas.microsoft.com/office/powerpoint/2010/main" val="34124430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20287" y="2156480"/>
            <a:ext cx="8280384" cy="2677656"/>
          </a:xfrm>
          <a:prstGeom prst="rect">
            <a:avLst/>
          </a:prstGeom>
          <a:noFill/>
        </p:spPr>
        <p:txBody>
          <a:bodyPr wrap="square" rtlCol="0">
            <a:spAutoFit/>
          </a:bodyPr>
          <a:lstStyle/>
          <a:p>
            <a:pPr algn="just">
              <a:lnSpc>
                <a:spcPct val="100000"/>
              </a:lnSpc>
            </a:pPr>
            <a:r>
              <a:rPr lang="el-GR" sz="2800" dirty="0">
                <a:latin typeface="Times New Roman" panose="02020603050405020304" pitchFamily="18" charset="0"/>
                <a:cs typeface="Times New Roman" panose="02020603050405020304" pitchFamily="18" charset="0"/>
              </a:rPr>
              <a:t>Η λίστα είναι μια διατεταγμένη ακολουθία αντικειμένων, όχι </a:t>
            </a:r>
            <a:r>
              <a:rPr lang="el-GR" sz="2800" dirty="0" smtClean="0">
                <a:latin typeface="Times New Roman" panose="02020603050405020304" pitchFamily="18" charset="0"/>
                <a:cs typeface="Times New Roman" panose="02020603050405020304" pitchFamily="18" charset="0"/>
              </a:rPr>
              <a:t>απαραίτητα </a:t>
            </a:r>
            <a:r>
              <a:rPr lang="el-GR" sz="2800" dirty="0">
                <a:latin typeface="Times New Roman" panose="02020603050405020304" pitchFamily="18" charset="0"/>
                <a:cs typeface="Times New Roman" panose="02020603050405020304" pitchFamily="18" charset="0"/>
              </a:rPr>
              <a:t>του ίδιου τύπου και αποτελεί τη βασική δομή </a:t>
            </a:r>
            <a:r>
              <a:rPr lang="el-GR" sz="2800" dirty="0" smtClean="0">
                <a:latin typeface="Times New Roman" panose="02020603050405020304" pitchFamily="18" charset="0"/>
                <a:cs typeface="Times New Roman" panose="02020603050405020304" pitchFamily="18" charset="0"/>
              </a:rPr>
              <a:t>δεδομένων της </a:t>
            </a:r>
            <a:r>
              <a:rPr lang="el-GR" sz="2800" dirty="0" err="1">
                <a:latin typeface="Times New Roman" panose="02020603050405020304" pitchFamily="18" charset="0"/>
                <a:cs typeface="Times New Roman" panose="02020603050405020304" pitchFamily="18" charset="0"/>
              </a:rPr>
              <a:t>Python</a:t>
            </a:r>
            <a:r>
              <a:rPr lang="el-GR" sz="2800" dirty="0">
                <a:latin typeface="Times New Roman" panose="02020603050405020304" pitchFamily="18" charset="0"/>
                <a:cs typeface="Times New Roman" panose="02020603050405020304" pitchFamily="18" charset="0"/>
              </a:rPr>
              <a:t>. </a:t>
            </a:r>
            <a:endParaRPr lang="el-GR" sz="2800" dirty="0" smtClean="0">
              <a:latin typeface="Times New Roman" panose="02020603050405020304" pitchFamily="18" charset="0"/>
              <a:cs typeface="Times New Roman" panose="02020603050405020304" pitchFamily="18" charset="0"/>
            </a:endParaRPr>
          </a:p>
          <a:p>
            <a:pPr algn="just">
              <a:lnSpc>
                <a:spcPct val="100000"/>
              </a:lnSpc>
            </a:pPr>
            <a:r>
              <a:rPr lang="el-GR" sz="2800" dirty="0" smtClean="0">
                <a:latin typeface="Times New Roman" panose="02020603050405020304" pitchFamily="18" charset="0"/>
                <a:cs typeface="Times New Roman" panose="02020603050405020304" pitchFamily="18" charset="0"/>
              </a:rPr>
              <a:t>Η </a:t>
            </a:r>
            <a:r>
              <a:rPr lang="el-GR" sz="2800" dirty="0">
                <a:latin typeface="Times New Roman" panose="02020603050405020304" pitchFamily="18" charset="0"/>
                <a:cs typeface="Times New Roman" panose="02020603050405020304" pitchFamily="18" charset="0"/>
              </a:rPr>
              <a:t>λίστα, σε αντίθεση με τη συμβολοσειρά, είναι μια δυναμική δομή στην οποία μπορούμε να προσθέτουμε ή να </a:t>
            </a:r>
            <a:r>
              <a:rPr lang="el-GR" sz="2800" dirty="0" smtClean="0">
                <a:latin typeface="Times New Roman" panose="02020603050405020304" pitchFamily="18" charset="0"/>
                <a:cs typeface="Times New Roman" panose="02020603050405020304" pitchFamily="18" charset="0"/>
              </a:rPr>
              <a:t>αφαιρούμε </a:t>
            </a:r>
            <a:r>
              <a:rPr lang="el-GR" sz="2800" dirty="0">
                <a:latin typeface="Times New Roman" panose="02020603050405020304" pitchFamily="18" charset="0"/>
                <a:cs typeface="Times New Roman" panose="02020603050405020304" pitchFamily="18" charset="0"/>
              </a:rPr>
              <a:t>στοιχεία</a:t>
            </a:r>
            <a:endParaRPr lang="en-US" sz="2800" dirty="0">
              <a:latin typeface="Times New Roman" panose="02020603050405020304" pitchFamily="18" charset="0"/>
              <a:cs typeface="Times New Roman" panose="02020603050405020304" pitchFamily="18" charset="0"/>
            </a:endParaRP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7203065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2" name="TextBox 1"/>
          <p:cNvSpPr txBox="1"/>
          <p:nvPr/>
        </p:nvSpPr>
        <p:spPr>
          <a:xfrm>
            <a:off x="420287" y="2156480"/>
            <a:ext cx="8280384" cy="3108543"/>
          </a:xfrm>
          <a:prstGeom prst="rect">
            <a:avLst/>
          </a:prstGeom>
          <a:noFill/>
        </p:spPr>
        <p:txBody>
          <a:bodyPr wrap="square" rtlCol="0">
            <a:spAutoFit/>
          </a:bodyPr>
          <a:lstStyle/>
          <a:p>
            <a:pPr algn="just">
              <a:lnSpc>
                <a:spcPct val="100000"/>
              </a:lnSpc>
            </a:pPr>
            <a:r>
              <a:rPr lang="en-US" sz="2800" dirty="0" smtClean="0">
                <a:latin typeface="Times New Roman" panose="02020603050405020304" pitchFamily="18" charset="0"/>
                <a:cs typeface="Times New Roman" panose="02020603050405020304" pitchFamily="18" charset="0"/>
              </a:rPr>
              <a:t>numb=[1,2,6,7,8]</a:t>
            </a:r>
          </a:p>
          <a:p>
            <a:pPr algn="just">
              <a:lnSpc>
                <a:spcPct val="100000"/>
              </a:lnSpc>
            </a:pPr>
            <a:endParaRPr lang="en-US" sz="2800" dirty="0" smtClean="0">
              <a:latin typeface="Times New Roman" panose="02020603050405020304" pitchFamily="18" charset="0"/>
              <a:cs typeface="Times New Roman" panose="02020603050405020304" pitchFamily="18" charset="0"/>
            </a:endParaRPr>
          </a:p>
          <a:p>
            <a:pPr algn="just">
              <a:lnSpc>
                <a:spcPct val="100000"/>
              </a:lnSpc>
            </a:pPr>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m=[‘</a:t>
            </a:r>
            <a:r>
              <a:rPr lang="el-GR" sz="2800" dirty="0" smtClean="0">
                <a:latin typeface="Times New Roman" panose="02020603050405020304" pitchFamily="18" charset="0"/>
                <a:cs typeface="Times New Roman" panose="02020603050405020304" pitchFamily="18" charset="0"/>
              </a:rPr>
              <a:t>Μαρία’, ‘Παναγιώτης’, ’Γιώργος’]</a:t>
            </a:r>
          </a:p>
          <a:p>
            <a:pPr algn="just">
              <a:lnSpc>
                <a:spcPct val="100000"/>
              </a:lnSpc>
            </a:pPr>
            <a:endParaRPr lang="el-GR" sz="2800" dirty="0">
              <a:latin typeface="Times New Roman" panose="02020603050405020304" pitchFamily="18" charset="0"/>
              <a:cs typeface="Times New Roman" panose="02020603050405020304" pitchFamily="18" charset="0"/>
            </a:endParaRPr>
          </a:p>
          <a:p>
            <a:pPr algn="just">
              <a:lnSpc>
                <a:spcPct val="100000"/>
              </a:lnSpc>
            </a:pPr>
            <a:r>
              <a:rPr lang="en-US" sz="2800" dirty="0" err="1">
                <a:latin typeface="Times New Roman" panose="02020603050405020304" pitchFamily="18" charset="0"/>
                <a:cs typeface="Times New Roman" panose="02020603050405020304" pitchFamily="18" charset="0"/>
              </a:rPr>
              <a:t>d</a:t>
            </a:r>
            <a:r>
              <a:rPr lang="en-US" sz="2800" dirty="0" err="1" smtClean="0">
                <a:latin typeface="Times New Roman" panose="02020603050405020304" pitchFamily="18" charset="0"/>
                <a:cs typeface="Times New Roman" panose="02020603050405020304" pitchFamily="18" charset="0"/>
              </a:rPr>
              <a:t>iaf</a:t>
            </a:r>
            <a:r>
              <a:rPr lang="en-US" sz="2800" dirty="0" smtClean="0">
                <a:latin typeface="Times New Roman" panose="02020603050405020304" pitchFamily="18" charset="0"/>
                <a:cs typeface="Times New Roman" panose="02020603050405020304" pitchFamily="18" charset="0"/>
              </a:rPr>
              <a:t>=[1,2,’</a:t>
            </a:r>
            <a:r>
              <a:rPr lang="el-GR" sz="2800" dirty="0" err="1" smtClean="0">
                <a:latin typeface="Times New Roman" panose="02020603050405020304" pitchFamily="18" charset="0"/>
                <a:cs typeface="Times New Roman" panose="02020603050405020304" pitchFamily="18" charset="0"/>
              </a:rPr>
              <a:t>μήλα’,’αχλαδια</a:t>
            </a:r>
            <a:r>
              <a:rPr lang="el-GR"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lnSpc>
                <a:spcPct val="100000"/>
              </a:lnSpc>
            </a:pPr>
            <a:endParaRPr lang="en-US" sz="2800" dirty="0">
              <a:latin typeface="Times New Roman" panose="02020603050405020304" pitchFamily="18" charset="0"/>
              <a:cs typeface="Times New Roman" panose="02020603050405020304" pitchFamily="18" charset="0"/>
            </a:endParaRPr>
          </a:p>
          <a:p>
            <a:pPr algn="just">
              <a:lnSpc>
                <a:spcPct val="100000"/>
              </a:lnSpc>
            </a:pPr>
            <a:r>
              <a:rPr lang="en-US" sz="2800" dirty="0">
                <a:latin typeface="Times New Roman" panose="02020603050405020304" pitchFamily="18" charset="0"/>
                <a:cs typeface="Times New Roman" panose="02020603050405020304" pitchFamily="18" charset="0"/>
              </a:rPr>
              <a:t>k</a:t>
            </a:r>
            <a:r>
              <a:rPr lang="en-US" sz="2800" dirty="0" smtClean="0">
                <a:latin typeface="Times New Roman" panose="02020603050405020304" pitchFamily="18" charset="0"/>
                <a:cs typeface="Times New Roman" panose="02020603050405020304" pitchFamily="18" charset="0"/>
              </a:rPr>
              <a:t>eno=[]</a:t>
            </a:r>
            <a:endParaRPr lang="en-US" sz="2800" dirty="0">
              <a:latin typeface="Times New Roman" panose="02020603050405020304" pitchFamily="18" charset="0"/>
              <a:cs typeface="Times New Roman" panose="02020603050405020304" pitchFamily="18" charset="0"/>
            </a:endParaRP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18168200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465" y="2132856"/>
            <a:ext cx="3219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Πίνακας 6"/>
          <p:cNvGraphicFramePr>
            <a:graphicFrameLocks noGrp="1"/>
          </p:cNvGraphicFramePr>
          <p:nvPr>
            <p:extLst>
              <p:ext uri="{D42A27DB-BD31-4B8C-83A1-F6EECF244321}">
                <p14:modId xmlns:p14="http://schemas.microsoft.com/office/powerpoint/2010/main" val="3625991071"/>
              </p:ext>
            </p:extLst>
          </p:nvPr>
        </p:nvGraphicFramePr>
        <p:xfrm>
          <a:off x="2915816" y="3573016"/>
          <a:ext cx="3618132" cy="1224000"/>
        </p:xfrm>
        <a:graphic>
          <a:graphicData uri="http://schemas.openxmlformats.org/drawingml/2006/table">
            <a:tbl>
              <a:tblPr firstRow="1" bandRow="1">
                <a:tableStyleId>{5C22544A-7EE6-4342-B048-85BDC9FD1C3A}</a:tableStyleId>
              </a:tblPr>
              <a:tblGrid>
                <a:gridCol w="904533"/>
                <a:gridCol w="904533"/>
                <a:gridCol w="904533"/>
                <a:gridCol w="904533"/>
              </a:tblGrid>
              <a:tr h="822792">
                <a:tc>
                  <a:txBody>
                    <a:bodyPr/>
                    <a:lstStyle/>
                    <a:p>
                      <a:pPr algn="ctr"/>
                      <a:r>
                        <a:rPr lang="en-US" sz="4400" kern="1200" spc="-1" dirty="0" smtClean="0">
                          <a:solidFill>
                            <a:srgbClr val="17375E"/>
                          </a:solidFill>
                          <a:latin typeface="Times New Roman" panose="02020603050405020304" pitchFamily="18" charset="0"/>
                          <a:ea typeface="Calibri"/>
                          <a:cs typeface="Times New Roman" panose="02020603050405020304" pitchFamily="18" charset="0"/>
                        </a:rPr>
                        <a:t>30</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kern="1200" spc="-1" dirty="0" smtClean="0">
                          <a:solidFill>
                            <a:srgbClr val="17375E"/>
                          </a:solidFill>
                          <a:latin typeface="Times New Roman" panose="02020603050405020304" pitchFamily="18" charset="0"/>
                          <a:ea typeface="Calibri"/>
                          <a:cs typeface="Times New Roman" panose="02020603050405020304" pitchFamily="18" charset="0"/>
                        </a:rPr>
                        <a:t>40</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kern="1200" spc="-1" dirty="0" smtClean="0">
                          <a:solidFill>
                            <a:srgbClr val="17375E"/>
                          </a:solidFill>
                          <a:latin typeface="Times New Roman" panose="02020603050405020304" pitchFamily="18" charset="0"/>
                          <a:ea typeface="Calibri"/>
                          <a:cs typeface="Times New Roman" panose="02020603050405020304" pitchFamily="18" charset="0"/>
                        </a:rPr>
                        <a:t>60</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kern="1200" spc="-1" dirty="0" smtClean="0">
                          <a:solidFill>
                            <a:srgbClr val="17375E"/>
                          </a:solidFill>
                          <a:latin typeface="Times New Roman" panose="02020603050405020304" pitchFamily="18" charset="0"/>
                          <a:ea typeface="Calibri"/>
                          <a:cs typeface="Times New Roman" panose="02020603050405020304" pitchFamily="18" charset="0"/>
                        </a:rPr>
                        <a:t>90</a:t>
                      </a:r>
                      <a:endParaRPr lang="el-GR" sz="4400" kern="1200" spc="-1" dirty="0">
                        <a:solidFill>
                          <a:srgbClr val="17375E"/>
                        </a:solidFill>
                        <a:latin typeface="Times New Roman" panose="02020603050405020304" pitchFamily="18" charset="0"/>
                        <a:ea typeface="Calibri"/>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a:txBody>
                    <a:bodyPr/>
                    <a:lstStyle/>
                    <a:p>
                      <a:pPr algn="ctr"/>
                      <a:r>
                        <a:rPr lang="el-GR" sz="1200" dirty="0" smtClean="0">
                          <a:solidFill>
                            <a:srgbClr val="FF0000"/>
                          </a:solidFill>
                        </a:rPr>
                        <a:t>0</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1</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2</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200" dirty="0" smtClean="0">
                          <a:solidFill>
                            <a:srgbClr val="FF0000"/>
                          </a:solidFill>
                        </a:rPr>
                        <a:t>3</a:t>
                      </a:r>
                      <a:endParaRPr lang="el-GR" sz="12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7750707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48830"/>
            <a:ext cx="714533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71480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371619"/>
            <a:ext cx="5760640" cy="357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25942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3429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781" y="2178598"/>
            <a:ext cx="3495675" cy="293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0853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51" y="2845377"/>
            <a:ext cx="3324225" cy="159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845377"/>
            <a:ext cx="3038475" cy="159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52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Δραστηριότητες</a:t>
            </a:r>
          </a:p>
        </p:txBody>
      </p:sp>
      <p:sp>
        <p:nvSpPr>
          <p:cNvPr id="4" name="TextBox 3"/>
          <p:cNvSpPr txBox="1"/>
          <p:nvPr/>
        </p:nvSpPr>
        <p:spPr>
          <a:xfrm>
            <a:off x="1585797" y="1916832"/>
            <a:ext cx="6264696" cy="4708981"/>
          </a:xfrm>
          <a:prstGeom prst="rect">
            <a:avLst/>
          </a:prstGeom>
          <a:noFill/>
        </p:spPr>
        <p:txBody>
          <a:bodyPr wrap="square" rtlCol="0">
            <a:spAutoFit/>
          </a:bodyPr>
          <a:lstStyle/>
          <a:p>
            <a:pPr algn="just"/>
            <a:r>
              <a:rPr lang="el-GR" sz="2000" dirty="0">
                <a:latin typeface="Times New Roman" panose="02020603050405020304" pitchFamily="18" charset="0"/>
                <a:cs typeface="Times New Roman" panose="02020603050405020304" pitchFamily="18" charset="0"/>
              </a:rPr>
              <a:t>Ο μικτός μηνιαίος μισθός ενός εργαζομένου στην εταιρεία Α υπολογίζεται από τις μέρες εργασίας  του επί ημερομίσθιό του. Ο μισθός προσαυξάνεται με 5 € για κάθε παιδί που έχει. Η ασφάλεια του είναι 15,3% επί του μηνιαίου μισθού. Ο φόρος είναι το 22%  επί του μηναίου μισθού. Το καθαρό ποσό του εργαζόμενου υπολογίζεται από τον τύπο:</a:t>
            </a:r>
          </a:p>
          <a:p>
            <a:pPr algn="just"/>
            <a:r>
              <a:rPr lang="el-GR" sz="2000" dirty="0">
                <a:latin typeface="Times New Roman" panose="02020603050405020304" pitchFamily="18" charset="0"/>
                <a:cs typeface="Times New Roman" panose="02020603050405020304" pitchFamily="18" charset="0"/>
              </a:rPr>
              <a:t>  καθαρό ποσό = μικτός μισθός – ασφάλεια – φόρος.</a:t>
            </a:r>
          </a:p>
          <a:p>
            <a:pPr algn="just"/>
            <a:r>
              <a:rPr lang="el-GR" sz="2000" dirty="0">
                <a:latin typeface="Times New Roman" panose="02020603050405020304" pitchFamily="18" charset="0"/>
                <a:cs typeface="Times New Roman" panose="02020603050405020304" pitchFamily="18" charset="0"/>
              </a:rPr>
              <a:t>Να γραφτεί πρόγραμμα που να δέχεται </a:t>
            </a:r>
            <a:r>
              <a:rPr lang="el-GR" sz="2000" dirty="0" smtClean="0">
                <a:latin typeface="Times New Roman" panose="02020603050405020304" pitchFamily="18" charset="0"/>
                <a:cs typeface="Times New Roman" panose="02020603050405020304" pitchFamily="18" charset="0"/>
              </a:rPr>
              <a:t>ως </a:t>
            </a:r>
            <a:r>
              <a:rPr lang="el-GR" sz="2000" dirty="0">
                <a:latin typeface="Times New Roman" panose="02020603050405020304" pitchFamily="18" charset="0"/>
                <a:cs typeface="Times New Roman" panose="02020603050405020304" pitchFamily="18" charset="0"/>
              </a:rPr>
              <a:t>είσοδο το       όνομα ,επώνυμο, τις μέρες εργασίας το ημερομίσθιο και το αριθμό των παιδιών ενός εργαζομένου. Να υπολογίζει το μικτό μισθό, την ασφάλεια, την εφορία και τον καθαρό μισθό του και να τα εμφανίζει.</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0672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09" y="2420888"/>
            <a:ext cx="3439203"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420888"/>
            <a:ext cx="44291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617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6364287"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0516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844749"/>
            <a:ext cx="7145337" cy="475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93420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smtClean="0">
                <a:solidFill>
                  <a:srgbClr val="17375E"/>
                </a:solidFill>
                <a:latin typeface="Times New Roman" panose="02020603050405020304" pitchFamily="18" charset="0"/>
                <a:ea typeface="Calibri"/>
                <a:cs typeface="Times New Roman" panose="02020603050405020304" pitchFamily="18" charset="0"/>
              </a:rPr>
              <a:t>Λίστες</a:t>
            </a: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2763838"/>
            <a:ext cx="45529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3018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09990" y="3356992"/>
            <a:ext cx="7416400" cy="646331"/>
          </a:xfrm>
          <a:prstGeom prst="rect">
            <a:avLst/>
          </a:prstGeom>
          <a:noFill/>
        </p:spPr>
        <p:txBody>
          <a:bodyPr wrap="square" rtlCol="0">
            <a:spAutoFit/>
          </a:bodyPr>
          <a:lstStyle/>
          <a:p>
            <a:pPr algn="just"/>
            <a:r>
              <a:rPr lang="en-US" sz="3600" spc="-1" dirty="0" smtClean="0">
                <a:solidFill>
                  <a:srgbClr val="17375E"/>
                </a:solidFill>
                <a:latin typeface="Times New Roman"/>
                <a:ea typeface="Calibri"/>
              </a:rPr>
              <a:t>1</a:t>
            </a:r>
            <a:r>
              <a:rPr lang="el-GR" sz="3600" spc="-1" dirty="0" smtClean="0">
                <a:solidFill>
                  <a:srgbClr val="17375E"/>
                </a:solidFill>
                <a:latin typeface="Times New Roman"/>
                <a:ea typeface="Calibri"/>
              </a:rPr>
              <a:t>.Να υλοποιήσετε την συνάρτηση </a:t>
            </a:r>
            <a:r>
              <a:rPr lang="en-US" sz="3600" spc="-1" dirty="0" smtClean="0">
                <a:solidFill>
                  <a:srgbClr val="17375E"/>
                </a:solidFill>
                <a:latin typeface="Times New Roman"/>
                <a:ea typeface="Calibri"/>
              </a:rPr>
              <a:t>list</a:t>
            </a:r>
            <a:r>
              <a:rPr lang="el-GR" sz="3600" spc="-1" dirty="0" smtClean="0">
                <a:solidFill>
                  <a:srgbClr val="17375E"/>
                </a:solidFill>
                <a:latin typeface="Times New Roman"/>
                <a:ea typeface="Calibri"/>
              </a:rPr>
              <a:t>.</a:t>
            </a:r>
            <a:endParaRPr lang="el-GR" sz="3600" spc="-1" dirty="0">
              <a:solidFill>
                <a:srgbClr val="17375E"/>
              </a:solidFill>
              <a:latin typeface="Times New Roman"/>
              <a:ea typeface="Calibri"/>
            </a:endParaRPr>
          </a:p>
        </p:txBody>
      </p:sp>
    </p:spTree>
    <p:extLst>
      <p:ext uri="{BB962C8B-B14F-4D97-AF65-F5344CB8AC3E}">
        <p14:creationId xmlns:p14="http://schemas.microsoft.com/office/powerpoint/2010/main" val="15937764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71600" y="2348880"/>
            <a:ext cx="7416400" cy="2677656"/>
          </a:xfrm>
          <a:prstGeom prst="rect">
            <a:avLst/>
          </a:prstGeom>
          <a:noFill/>
        </p:spPr>
        <p:txBody>
          <a:bodyPr wrap="square" rtlCol="0">
            <a:spAutoFit/>
          </a:bodyPr>
          <a:lstStyle/>
          <a:p>
            <a:pPr algn="just"/>
            <a:r>
              <a:rPr lang="en-US" sz="2800" spc="-1" dirty="0" smtClean="0">
                <a:solidFill>
                  <a:srgbClr val="17375E"/>
                </a:solidFill>
                <a:latin typeface="Times New Roman"/>
                <a:ea typeface="Calibri"/>
              </a:rPr>
              <a:t>2</a:t>
            </a:r>
            <a:r>
              <a:rPr lang="el-GR" sz="2800" spc="-1" dirty="0" smtClean="0">
                <a:solidFill>
                  <a:srgbClr val="17375E"/>
                </a:solidFill>
                <a:latin typeface="Times New Roman"/>
                <a:ea typeface="Calibri"/>
              </a:rPr>
              <a:t>.Να </a:t>
            </a:r>
            <a:r>
              <a:rPr lang="el-GR" sz="2800" spc="-1" dirty="0">
                <a:solidFill>
                  <a:srgbClr val="17375E"/>
                </a:solidFill>
                <a:latin typeface="Times New Roman"/>
                <a:ea typeface="Calibri"/>
              </a:rPr>
              <a:t>γραφεί  πρόγραμμα σε </a:t>
            </a:r>
            <a:r>
              <a:rPr lang="el-GR" sz="2800" spc="-1" dirty="0" err="1">
                <a:solidFill>
                  <a:srgbClr val="17375E"/>
                </a:solidFill>
                <a:latin typeface="Times New Roman"/>
                <a:ea typeface="Calibri"/>
              </a:rPr>
              <a:t>python</a:t>
            </a:r>
            <a:r>
              <a:rPr lang="el-GR" sz="2800" spc="-1" dirty="0">
                <a:solidFill>
                  <a:srgbClr val="17375E"/>
                </a:solidFill>
                <a:latin typeface="Times New Roman"/>
                <a:ea typeface="Calibri"/>
              </a:rPr>
              <a:t> το οποίο να δημιουργεί μία λίστα και να τη γεμίζει με αριθμούς που δίνει ο χρήστης. Η εισαγωγή να ολοκληρώνεται όταν ο χρήστης δώσει τον αριθμό μηδέν. Το μηδέν να μην εισάγεται στη λίστα.</a:t>
            </a:r>
          </a:p>
          <a:p>
            <a:pPr algn="just"/>
            <a:r>
              <a:rPr lang="el-GR" sz="2800" spc="-1" dirty="0" smtClean="0">
                <a:solidFill>
                  <a:srgbClr val="17375E"/>
                </a:solidFill>
                <a:latin typeface="Times New Roman"/>
                <a:ea typeface="Calibri"/>
              </a:rPr>
              <a:t> </a:t>
            </a:r>
            <a:endParaRPr lang="el-GR" sz="2800" spc="-1" dirty="0">
              <a:solidFill>
                <a:srgbClr val="17375E"/>
              </a:solidFill>
              <a:latin typeface="Times New Roman"/>
              <a:ea typeface="Calibri"/>
            </a:endParaRPr>
          </a:p>
        </p:txBody>
      </p:sp>
    </p:spTree>
    <p:extLst>
      <p:ext uri="{BB962C8B-B14F-4D97-AF65-F5344CB8AC3E}">
        <p14:creationId xmlns:p14="http://schemas.microsoft.com/office/powerpoint/2010/main" val="132224573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panose="02020603050405020304" pitchFamily="18" charset="0"/>
                <a:ea typeface="Calibri"/>
                <a:cs typeface="Times New Roman" panose="02020603050405020304" pitchFamily="18" charset="0"/>
              </a:rPr>
              <a:t>Δομές δεδομένων</a:t>
            </a:r>
          </a:p>
        </p:txBody>
      </p:sp>
      <p:sp>
        <p:nvSpPr>
          <p:cNvPr id="5" name="CustomShape 2">
            <a:extLst>
              <a:ext uri="{FF2B5EF4-FFF2-40B4-BE49-F238E27FC236}">
                <a16:creationId xmlns="" xmlns:a16="http://schemas.microsoft.com/office/drawing/2014/main" id="{D81BE141-42C2-4FD4-9F8C-D84A3062C513}"/>
              </a:ext>
            </a:extLst>
          </p:cNvPr>
          <p:cNvSpPr/>
          <p:nvPr/>
        </p:nvSpPr>
        <p:spPr>
          <a:xfrm>
            <a:off x="586010" y="1236345"/>
            <a:ext cx="80643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ctr">
              <a:lnSpc>
                <a:spcPct val="100000"/>
              </a:lnSpc>
            </a:pPr>
            <a:endParaRPr lang="el-GR" sz="2800" b="0" strike="noStrike" spc="-1" dirty="0">
              <a:solidFill>
                <a:srgbClr val="17375E"/>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971600" y="2348880"/>
            <a:ext cx="7416400" cy="2246769"/>
          </a:xfrm>
          <a:prstGeom prst="rect">
            <a:avLst/>
          </a:prstGeom>
          <a:noFill/>
        </p:spPr>
        <p:txBody>
          <a:bodyPr wrap="square" rtlCol="0">
            <a:spAutoFit/>
          </a:bodyPr>
          <a:lstStyle/>
          <a:p>
            <a:pPr algn="just"/>
            <a:r>
              <a:rPr lang="el-GR" sz="2800" spc="-1" dirty="0" smtClean="0">
                <a:solidFill>
                  <a:srgbClr val="17375E"/>
                </a:solidFill>
                <a:latin typeface="Times New Roman"/>
                <a:ea typeface="Calibri"/>
              </a:rPr>
              <a:t>3. Στο </a:t>
            </a:r>
            <a:r>
              <a:rPr lang="el-GR" sz="2800" spc="-1" dirty="0">
                <a:solidFill>
                  <a:srgbClr val="17375E"/>
                </a:solidFill>
                <a:latin typeface="Times New Roman"/>
                <a:ea typeface="Calibri"/>
              </a:rPr>
              <a:t>προηγούμενο πρόγραμμα να προστεθεί μία συνάρτηση, η οποία να δέχεται ως όρισμα τη λίστα και να επιστρέφει τον μικρότερο αριθμό και το πλήθος των </a:t>
            </a:r>
            <a:r>
              <a:rPr lang="el-GR" sz="2800" spc="-1" dirty="0" smtClean="0">
                <a:solidFill>
                  <a:srgbClr val="17375E"/>
                </a:solidFill>
                <a:latin typeface="Times New Roman"/>
                <a:ea typeface="Calibri"/>
              </a:rPr>
              <a:t>εμφανίσεων </a:t>
            </a:r>
            <a:r>
              <a:rPr lang="el-GR" sz="2800" spc="-1" dirty="0">
                <a:solidFill>
                  <a:srgbClr val="17375E"/>
                </a:solidFill>
                <a:latin typeface="Times New Roman"/>
                <a:ea typeface="Calibri"/>
              </a:rPr>
              <a:t>του.</a:t>
            </a:r>
          </a:p>
          <a:p>
            <a:pPr algn="just"/>
            <a:r>
              <a:rPr lang="el-GR" sz="2800" spc="-1" dirty="0" smtClean="0">
                <a:solidFill>
                  <a:srgbClr val="17375E"/>
                </a:solidFill>
                <a:latin typeface="Times New Roman"/>
                <a:ea typeface="Calibri"/>
              </a:rPr>
              <a:t> </a:t>
            </a:r>
            <a:endParaRPr lang="el-GR" sz="2800" spc="-1" dirty="0">
              <a:solidFill>
                <a:srgbClr val="17375E"/>
              </a:solidFill>
              <a:latin typeface="Times New Roman"/>
              <a:ea typeface="Calibri"/>
            </a:endParaRPr>
          </a:p>
        </p:txBody>
      </p:sp>
    </p:spTree>
    <p:extLst>
      <p:ext uri="{BB962C8B-B14F-4D97-AF65-F5344CB8AC3E}">
        <p14:creationId xmlns:p14="http://schemas.microsoft.com/office/powerpoint/2010/main" val="236118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Συναρτήσεις</a:t>
            </a:r>
          </a:p>
        </p:txBody>
      </p:sp>
      <p:sp>
        <p:nvSpPr>
          <p:cNvPr id="4" name="TextBox 3"/>
          <p:cNvSpPr txBox="1"/>
          <p:nvPr/>
        </p:nvSpPr>
        <p:spPr>
          <a:xfrm>
            <a:off x="1585797" y="1908735"/>
            <a:ext cx="6264696" cy="3477875"/>
          </a:xfrm>
          <a:prstGeom prst="rect">
            <a:avLst/>
          </a:prstGeom>
          <a:noFill/>
        </p:spPr>
        <p:txBody>
          <a:bodyPr wrap="square" rtlCol="0">
            <a:spAutoFit/>
          </a:bodyPr>
          <a:lstStyle/>
          <a:p>
            <a:pPr algn="just"/>
            <a:r>
              <a:rPr lang="el-GR" sz="2000" dirty="0">
                <a:latin typeface="Times New Roman" panose="02020603050405020304" pitchFamily="18" charset="0"/>
                <a:cs typeface="Times New Roman" panose="02020603050405020304" pitchFamily="18" charset="0"/>
              </a:rPr>
              <a:t>Οι συναρτήσεις αποτελούν αυτόνομες, επώνυμες μονάδες κώδικα, σχεδιασμένες να επιτελούν συγκεκριμένο έργο. Μπορούν να κληθούν επανειλημμένα σε ένα πρόγραμμα, δεχόμενες κάθε φορά διαφορετικές τιμές στις εισόδους τους.</a:t>
            </a:r>
            <a:r>
              <a:rPr lang="en-US" sz="2000" dirty="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algn="just"/>
            <a:r>
              <a:rPr lang="el-GR" sz="2000" dirty="0">
                <a:latin typeface="Times New Roman" panose="02020603050405020304" pitchFamily="18" charset="0"/>
                <a:cs typeface="Times New Roman" panose="02020603050405020304" pitchFamily="18" charset="0"/>
              </a:rPr>
              <a:t>Π.χ. </a:t>
            </a:r>
            <a:r>
              <a:rPr lang="en-US" sz="2000" dirty="0">
                <a:latin typeface="Times New Roman" panose="02020603050405020304" pitchFamily="18" charset="0"/>
                <a:cs typeface="Times New Roman" panose="02020603050405020304" pitchFamily="18" charset="0"/>
              </a:rPr>
              <a:t>type(x)</a:t>
            </a:r>
            <a:r>
              <a:rPr lang="el-GR" sz="2000" dirty="0">
                <a:latin typeface="Times New Roman" panose="02020603050405020304" pitchFamily="18" charset="0"/>
                <a:cs typeface="Times New Roman" panose="02020603050405020304" pitchFamily="18" charset="0"/>
              </a:rPr>
              <a:t> όπου </a:t>
            </a:r>
            <a:r>
              <a:rPr lang="en-US" sz="2000" dirty="0">
                <a:latin typeface="Times New Roman" panose="02020603050405020304" pitchFamily="18" charset="0"/>
                <a:cs typeface="Times New Roman" panose="02020603050405020304" pitchFamily="18" charset="0"/>
              </a:rPr>
              <a:t>type </a:t>
            </a:r>
            <a:r>
              <a:rPr lang="el-GR" sz="2000" dirty="0">
                <a:latin typeface="Times New Roman" panose="02020603050405020304" pitchFamily="18" charset="0"/>
                <a:cs typeface="Times New Roman" panose="02020603050405020304" pitchFamily="18" charset="0"/>
              </a:rPr>
              <a:t>είναι το όνομα της συνάρτησης και </a:t>
            </a:r>
            <a:r>
              <a:rPr lang="en-US" sz="2000" dirty="0">
                <a:latin typeface="Times New Roman" panose="02020603050405020304" pitchFamily="18" charset="0"/>
                <a:cs typeface="Times New Roman" panose="02020603050405020304" pitchFamily="18" charset="0"/>
              </a:rPr>
              <a:t>x </a:t>
            </a:r>
            <a:r>
              <a:rPr lang="el-GR" sz="2000" dirty="0">
                <a:latin typeface="Times New Roman" panose="02020603050405020304" pitchFamily="18" charset="0"/>
                <a:cs typeface="Times New Roman" panose="02020603050405020304" pitchFamily="18" charset="0"/>
              </a:rPr>
              <a:t>η παράμετρος μέσω της οποίας περνάμε τιμή στην συνάρτηση</a:t>
            </a:r>
            <a:endParaRPr lang="en-US" sz="2000"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68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int</a:t>
            </a:r>
            <a:r>
              <a:rPr lang="en-US" dirty="0">
                <a:latin typeface="Times New Roman" panose="02020603050405020304" pitchFamily="18" charset="0"/>
                <a:cs typeface="Times New Roman" panose="02020603050405020304" pitchFamily="18" charset="0"/>
              </a:rPr>
              <a:t>(),float(),</a:t>
            </a:r>
            <a:r>
              <a:rPr lang="en-US" dirty="0" err="1">
                <a:latin typeface="Times New Roman" panose="02020603050405020304" pitchFamily="18" charset="0"/>
                <a:cs typeface="Times New Roman" panose="02020603050405020304" pitchFamily="18" charset="0"/>
              </a:rPr>
              <a:t>str</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820" r="24532" b="4779"/>
          <a:stretch/>
        </p:blipFill>
        <p:spPr bwMode="auto">
          <a:xfrm>
            <a:off x="1907704" y="1568214"/>
            <a:ext cx="5760640" cy="490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9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int</a:t>
            </a:r>
            <a:r>
              <a:rPr lang="en-US" dirty="0">
                <a:latin typeface="Times New Roman" panose="02020603050405020304" pitchFamily="18" charset="0"/>
                <a:cs typeface="Times New Roman" panose="02020603050405020304" pitchFamily="18" charset="0"/>
              </a:rPr>
              <a:t>(),float(),</a:t>
            </a:r>
            <a:r>
              <a:rPr lang="en-US" dirty="0" err="1">
                <a:latin typeface="Times New Roman" panose="02020603050405020304" pitchFamily="18" charset="0"/>
                <a:cs typeface="Times New Roman" panose="02020603050405020304" pitchFamily="18" charset="0"/>
              </a:rPr>
              <a:t>str</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0902" y="1987979"/>
            <a:ext cx="6768752" cy="923330"/>
          </a:xfrm>
          <a:prstGeom prst="rect">
            <a:avLst/>
          </a:prstGeom>
          <a:noFill/>
        </p:spPr>
        <p:txBody>
          <a:bodyPr wrap="square" rtlCol="0">
            <a:spAutoFit/>
          </a:bodyPr>
          <a:lstStyle/>
          <a:p>
            <a:pPr algn="just"/>
            <a:r>
              <a:rPr lang="el-GR" dirty="0">
                <a:latin typeface="Times New Roman" panose="02020603050405020304" pitchFamily="18" charset="0"/>
                <a:cs typeface="Times New Roman" panose="02020603050405020304" pitchFamily="18" charset="0"/>
              </a:rPr>
              <a:t>Μέσω αυτών των συναρτήσεων έχουμε την δυνατότητα να διασφαλίσουμε τον τύπο δεδομένων όταν χρησιμοποιούμε την εντολή εισόδου </a:t>
            </a:r>
            <a:r>
              <a:rPr lang="en-US" dirty="0">
                <a:latin typeface="Times New Roman" panose="02020603050405020304" pitchFamily="18" charset="0"/>
                <a:cs typeface="Times New Roman" panose="02020603050405020304" pitchFamily="18" charset="0"/>
              </a:rPr>
              <a:t>input()</a:t>
            </a:r>
            <a:endParaRPr lang="el-GR"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496" r="23353" b="64400"/>
          <a:stretch/>
        </p:blipFill>
        <p:spPr bwMode="auto">
          <a:xfrm>
            <a:off x="1060477" y="3068960"/>
            <a:ext cx="703991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21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divmod</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0902" y="1987979"/>
            <a:ext cx="6768752" cy="646331"/>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Συνάρτηση υπολογισμού του πηλίκου και του υπολοίπου της </a:t>
            </a:r>
            <a:r>
              <a:rPr lang="el-GR" dirty="0" smtClean="0">
                <a:latin typeface="Times New Roman" panose="02020603050405020304" pitchFamily="18" charset="0"/>
                <a:cs typeface="Times New Roman" panose="02020603050405020304" pitchFamily="18" charset="0"/>
              </a:rPr>
              <a:t>ακεραίας </a:t>
            </a:r>
            <a:r>
              <a:rPr lang="el-GR" dirty="0">
                <a:latin typeface="Times New Roman" panose="02020603050405020304" pitchFamily="18" charset="0"/>
                <a:cs typeface="Times New Roman" panose="02020603050405020304" pitchFamily="18" charset="0"/>
              </a:rPr>
              <a:t>διαίρεσης </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976" r="63706" b="74752"/>
          <a:stretch/>
        </p:blipFill>
        <p:spPr bwMode="auto">
          <a:xfrm>
            <a:off x="2212481" y="3097498"/>
            <a:ext cx="501132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42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49" name="CustomShape 2"/>
          <p:cNvSpPr/>
          <p:nvPr/>
        </p:nvSpPr>
        <p:spPr>
          <a:xfrm>
            <a:off x="467544" y="1772816"/>
            <a:ext cx="8064896" cy="452286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571500" indent="-571500">
              <a:buFont typeface="Arial" panose="020B0604020202020204" pitchFamily="34" charset="0"/>
              <a:buChar char="•"/>
            </a:pPr>
            <a:r>
              <a:rPr lang="el-GR" sz="3600" dirty="0">
                <a:latin typeface="Times New Roman" panose="02020603050405020304" pitchFamily="18" charset="0"/>
                <a:cs typeface="Times New Roman" panose="02020603050405020304" pitchFamily="18" charset="0"/>
              </a:rPr>
              <a:t>Μια μεταβλητή είναι ένα συμβολικό όνομα που αντιστοιχεί σε μια θέση μνήμης του υπολογιστή. </a:t>
            </a:r>
          </a:p>
          <a:p>
            <a:pPr marL="571500" indent="-571500">
              <a:buFont typeface="Arial" panose="020B0604020202020204" pitchFamily="34" charset="0"/>
              <a:buChar char="•"/>
            </a:pPr>
            <a:r>
              <a:rPr lang="el-GR" sz="3600" dirty="0">
                <a:latin typeface="Times New Roman" panose="02020603050405020304" pitchFamily="18" charset="0"/>
                <a:cs typeface="Times New Roman" panose="02020603050405020304" pitchFamily="18" charset="0"/>
              </a:rPr>
              <a:t>Χρησιμοποιείται για να παραστήσει ένα στοιχείο δεδομένου. </a:t>
            </a:r>
          </a:p>
          <a:p>
            <a:pPr marL="571500" indent="-571500">
              <a:buFont typeface="Arial" panose="020B0604020202020204" pitchFamily="34" charset="0"/>
              <a:buChar char="•"/>
            </a:pPr>
            <a:r>
              <a:rPr lang="el-GR" sz="3600" dirty="0">
                <a:latin typeface="Times New Roman" panose="02020603050405020304" pitchFamily="18" charset="0"/>
                <a:cs typeface="Times New Roman" panose="02020603050405020304" pitchFamily="18" charset="0"/>
              </a:rPr>
              <a:t>Στη μεταβλητή εκχωρείται μια τιμή, η οποία μπορεί να αλλάζει κατά τη διάρκεια εκτέλεσης του προγράμματος</a:t>
            </a:r>
          </a:p>
        </p:txBody>
      </p:sp>
    </p:spTree>
    <p:extLst>
      <p:ext uri="{BB962C8B-B14F-4D97-AF65-F5344CB8AC3E}">
        <p14:creationId xmlns:p14="http://schemas.microsoft.com/office/powerpoint/2010/main" val="4908419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pow() , abs()</a:t>
            </a:r>
            <a:endParaRPr lang="el-GR"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0902" y="1987979"/>
            <a:ext cx="676875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Βασικές μαθηματικές συναρτήσεις</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111" r="81071" b="68640"/>
          <a:stretch/>
        </p:blipFill>
        <p:spPr bwMode="auto">
          <a:xfrm>
            <a:off x="3779912" y="2924944"/>
            <a:ext cx="2145923" cy="208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25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3" name="Υπότιτλος 2"/>
          <p:cNvSpPr>
            <a:spLocks noGrp="1"/>
          </p:cNvSpPr>
          <p:nvPr>
            <p:ph type="subTitle"/>
          </p:nvPr>
        </p:nvSpPr>
        <p:spPr>
          <a:xfrm>
            <a:off x="755576" y="1678449"/>
            <a:ext cx="8229240" cy="3877985"/>
          </a:xfrm>
        </p:spPr>
        <p:txBody>
          <a:bodyPr/>
          <a:lstStyle/>
          <a:p>
            <a:pPr marL="457200" indent="-457200" algn="just">
              <a:buFont typeface="Arial" panose="020B0604020202020204" pitchFamily="34" charset="0"/>
              <a:buChar char="•"/>
            </a:pPr>
            <a:r>
              <a:rPr lang="el-GR" kern="1200" dirty="0">
                <a:solidFill>
                  <a:schemeClr val="tx1"/>
                </a:solidFill>
                <a:latin typeface="Times New Roman" panose="02020603050405020304" pitchFamily="18" charset="0"/>
                <a:ea typeface="+mn-ea"/>
                <a:cs typeface="Times New Roman" panose="02020603050405020304" pitchFamily="18" charset="0"/>
              </a:rPr>
              <a:t>Τι θα εμφανίσει καθεμιά από τις παρακάτω εντολές:</a:t>
            </a:r>
            <a:r>
              <a:rPr lang="en-US" kern="1200" dirty="0">
                <a:solidFill>
                  <a:schemeClr val="tx1"/>
                </a:solidFill>
                <a:latin typeface="Times New Roman" panose="02020603050405020304" pitchFamily="18" charset="0"/>
                <a:ea typeface="+mn-ea"/>
                <a:cs typeface="Times New Roman" panose="02020603050405020304" pitchFamily="18" charset="0"/>
              </a:rPr>
              <a:t> </a:t>
            </a:r>
            <a:r>
              <a:rPr lang="el-GR" kern="1200" dirty="0">
                <a:solidFill>
                  <a:schemeClr val="tx1"/>
                </a:solidFill>
                <a:latin typeface="Times New Roman" panose="02020603050405020304" pitchFamily="18" charset="0"/>
                <a:ea typeface="+mn-ea"/>
                <a:cs typeface="Times New Roman" panose="02020603050405020304" pitchFamily="18" charset="0"/>
              </a:rPr>
              <a:t>float(10), int(3.89), int(“42”), str(10), </a:t>
            </a:r>
            <a:r>
              <a:rPr lang="el-GR" kern="1200" dirty="0" err="1">
                <a:solidFill>
                  <a:schemeClr val="tx1"/>
                </a:solidFill>
                <a:latin typeface="Times New Roman" panose="02020603050405020304" pitchFamily="18" charset="0"/>
                <a:ea typeface="+mn-ea"/>
                <a:cs typeface="Times New Roman" panose="02020603050405020304" pitchFamily="18" charset="0"/>
              </a:rPr>
              <a:t>type</a:t>
            </a:r>
            <a:r>
              <a:rPr lang="en-US" kern="1200" dirty="0">
                <a:solidFill>
                  <a:schemeClr val="tx1"/>
                </a:solidFill>
                <a:latin typeface="Times New Roman" panose="02020603050405020304" pitchFamily="18" charset="0"/>
                <a:ea typeface="+mn-ea"/>
                <a:cs typeface="Times New Roman" panose="02020603050405020304" pitchFamily="18" charset="0"/>
              </a:rPr>
              <a:t> </a:t>
            </a:r>
            <a:r>
              <a:rPr lang="el-GR" kern="1200" dirty="0">
                <a:solidFill>
                  <a:schemeClr val="tx1"/>
                </a:solidFill>
                <a:latin typeface="Times New Roman" panose="02020603050405020304" pitchFamily="18" charset="0"/>
                <a:ea typeface="+mn-ea"/>
                <a:cs typeface="Times New Roman" panose="02020603050405020304" pitchFamily="18" charset="0"/>
              </a:rPr>
              <a:t>(</a:t>
            </a:r>
            <a:r>
              <a:rPr lang="el-GR" kern="1200" dirty="0" err="1">
                <a:solidFill>
                  <a:schemeClr val="tx1"/>
                </a:solidFill>
                <a:latin typeface="Times New Roman" panose="02020603050405020304" pitchFamily="18" charset="0"/>
                <a:ea typeface="+mn-ea"/>
                <a:cs typeface="Times New Roman" panose="02020603050405020304" pitchFamily="18" charset="0"/>
              </a:rPr>
              <a:t>True</a:t>
            </a:r>
            <a:r>
              <a:rPr lang="el-GR" kern="1200" dirty="0">
                <a:solidFill>
                  <a:schemeClr val="tx1"/>
                </a:solidFill>
                <a:latin typeface="Times New Roman" panose="02020603050405020304" pitchFamily="18" charset="0"/>
                <a:ea typeface="+mn-ea"/>
                <a:cs typeface="Times New Roman" panose="02020603050405020304" pitchFamily="18" charset="0"/>
              </a:rPr>
              <a:t>)</a:t>
            </a:r>
            <a:r>
              <a:rPr lang="en-US" kern="1200" dirty="0">
                <a:solidFill>
                  <a:schemeClr val="tx1"/>
                </a:solidFill>
                <a:latin typeface="Times New Roman" panose="02020603050405020304" pitchFamily="18" charset="0"/>
                <a:ea typeface="+mn-ea"/>
                <a:cs typeface="Times New Roman" panose="02020603050405020304" pitchFamily="18" charset="0"/>
              </a:rPr>
              <a:t>. </a:t>
            </a:r>
          </a:p>
          <a:p>
            <a:pPr algn="just"/>
            <a:r>
              <a:rPr lang="el-GR" kern="1200" dirty="0">
                <a:solidFill>
                  <a:schemeClr val="tx1"/>
                </a:solidFill>
                <a:latin typeface="Times New Roman" panose="02020603050405020304" pitchFamily="18" charset="0"/>
                <a:cs typeface="Times New Roman" panose="02020603050405020304" pitchFamily="18" charset="0"/>
              </a:rPr>
              <a:t>        Εξηγήστε την απάντησή σας</a:t>
            </a:r>
          </a:p>
          <a:p>
            <a:pPr algn="just"/>
            <a:endParaRPr lang="el-GR" kern="1200" dirty="0">
              <a:solidFill>
                <a:schemeClr val="tx1"/>
              </a:solidFill>
              <a:latin typeface="Times New Roman" panose="02020603050405020304" pitchFamily="18" charset="0"/>
              <a:ea typeface="+mn-ea"/>
              <a:cs typeface="Times New Roman" panose="02020603050405020304" pitchFamily="18" charset="0"/>
            </a:endParaRPr>
          </a:p>
          <a:p>
            <a:pPr marL="457200" indent="-457200" algn="just">
              <a:buFont typeface="Arial" panose="020B0604020202020204" pitchFamily="34" charset="0"/>
              <a:buChar char="•"/>
            </a:pPr>
            <a:r>
              <a:rPr lang="el-GR" kern="1200" dirty="0">
                <a:solidFill>
                  <a:schemeClr val="tx1"/>
                </a:solidFill>
                <a:latin typeface="Times New Roman" panose="02020603050405020304" pitchFamily="18" charset="0"/>
                <a:ea typeface="+mn-ea"/>
                <a:cs typeface="Times New Roman" panose="02020603050405020304" pitchFamily="18" charset="0"/>
              </a:rPr>
              <a:t> Τι θα εμφανίσει καθεμιά από τις παρακάτω εντολές:</a:t>
            </a:r>
            <a:r>
              <a:rPr lang="en-US" kern="1200" dirty="0">
                <a:solidFill>
                  <a:schemeClr val="tx1"/>
                </a:solidFill>
                <a:latin typeface="Times New Roman" panose="02020603050405020304" pitchFamily="18" charset="0"/>
                <a:ea typeface="+mn-ea"/>
                <a:cs typeface="Times New Roman" panose="02020603050405020304" pitchFamily="18" charset="0"/>
              </a:rPr>
              <a:t> </a:t>
            </a:r>
            <a:r>
              <a:rPr lang="el-GR" kern="1200" dirty="0">
                <a:solidFill>
                  <a:schemeClr val="tx1"/>
                </a:solidFill>
                <a:latin typeface="Times New Roman" panose="02020603050405020304" pitchFamily="18" charset="0"/>
                <a:ea typeface="+mn-ea"/>
                <a:cs typeface="Times New Roman" panose="02020603050405020304" pitchFamily="18" charset="0"/>
              </a:rPr>
              <a:t>abs(-10), pow(2,4), divmod(10,3), str(pow(3,2)), </a:t>
            </a:r>
            <a:r>
              <a:rPr lang="el-GR" kern="1200" dirty="0" err="1">
                <a:solidFill>
                  <a:schemeClr val="tx1"/>
                </a:solidFill>
                <a:latin typeface="Times New Roman" panose="02020603050405020304" pitchFamily="18" charset="0"/>
                <a:ea typeface="+mn-ea"/>
                <a:cs typeface="Times New Roman" panose="02020603050405020304" pitchFamily="18" charset="0"/>
              </a:rPr>
              <a:t>type(True</a:t>
            </a:r>
            <a:r>
              <a:rPr lang="el-GR" kern="1200" dirty="0">
                <a:solidFill>
                  <a:schemeClr val="tx1"/>
                </a:solidFill>
                <a:latin typeface="Times New Roman" panose="02020603050405020304" pitchFamily="18" charset="0"/>
                <a:ea typeface="+mn-ea"/>
                <a:cs typeface="Times New Roman" panose="02020603050405020304" pitchFamily="18" charset="0"/>
              </a:rPr>
              <a:t>), round(10.6)</a:t>
            </a:r>
            <a:r>
              <a:rPr lang="en-US" kern="1200" dirty="0">
                <a:solidFill>
                  <a:schemeClr val="tx1"/>
                </a:solidFill>
                <a:latin typeface="Times New Roman" panose="02020603050405020304" pitchFamily="18" charset="0"/>
                <a:ea typeface="+mn-ea"/>
                <a:cs typeface="Times New Roman" panose="02020603050405020304" pitchFamily="18" charset="0"/>
              </a:rPr>
              <a:t>. </a:t>
            </a:r>
            <a:endParaRPr lang="el-GR" kern="1200" dirty="0">
              <a:solidFill>
                <a:schemeClr val="tx1"/>
              </a:solidFill>
              <a:latin typeface="Times New Roman" panose="02020603050405020304" pitchFamily="18" charset="0"/>
              <a:ea typeface="+mn-ea"/>
              <a:cs typeface="Times New Roman" panose="02020603050405020304" pitchFamily="18" charset="0"/>
            </a:endParaRPr>
          </a:p>
          <a:p>
            <a:pPr algn="just"/>
            <a:r>
              <a:rPr lang="el-GR" kern="1200" dirty="0">
                <a:solidFill>
                  <a:schemeClr val="tx1"/>
                </a:solidFill>
                <a:latin typeface="Times New Roman" panose="02020603050405020304" pitchFamily="18" charset="0"/>
                <a:ea typeface="+mn-ea"/>
                <a:cs typeface="Times New Roman" panose="02020603050405020304" pitchFamily="18" charset="0"/>
              </a:rPr>
              <a:t>      </a:t>
            </a:r>
            <a:r>
              <a:rPr lang="en-US" kern="1200" dirty="0">
                <a:solidFill>
                  <a:schemeClr val="tx1"/>
                </a:solidFill>
                <a:latin typeface="Times New Roman" panose="02020603050405020304" pitchFamily="18" charset="0"/>
                <a:ea typeface="+mn-ea"/>
                <a:cs typeface="Times New Roman" panose="02020603050405020304" pitchFamily="18" charset="0"/>
              </a:rPr>
              <a:t>  </a:t>
            </a:r>
            <a:r>
              <a:rPr lang="el-GR" kern="1200" dirty="0">
                <a:solidFill>
                  <a:schemeClr val="tx1"/>
                </a:solidFill>
                <a:latin typeface="Times New Roman" panose="02020603050405020304" pitchFamily="18" charset="0"/>
                <a:ea typeface="+mn-ea"/>
                <a:cs typeface="Times New Roman" panose="02020603050405020304" pitchFamily="18" charset="0"/>
              </a:rPr>
              <a:t>Εξηγήστε την απάντησή σας. Τι κάνει η συνάρτηση </a:t>
            </a:r>
            <a:r>
              <a:rPr lang="el-GR" kern="1200" dirty="0" err="1">
                <a:solidFill>
                  <a:schemeClr val="tx1"/>
                </a:solidFill>
                <a:latin typeface="Times New Roman" panose="02020603050405020304" pitchFamily="18" charset="0"/>
                <a:ea typeface="+mn-ea"/>
                <a:cs typeface="Times New Roman" panose="02020603050405020304" pitchFamily="18" charset="0"/>
              </a:rPr>
              <a:t>round</a:t>
            </a:r>
            <a:r>
              <a:rPr lang="el-GR" kern="1200" dirty="0">
                <a:solidFill>
                  <a:schemeClr val="tx1"/>
                </a:solidFill>
                <a:latin typeface="Times New Roman" panose="02020603050405020304" pitchFamily="18" charset="0"/>
                <a:ea typeface="+mn-ea"/>
                <a:cs typeface="Times New Roman" panose="02020603050405020304" pitchFamily="18" charset="0"/>
              </a:rPr>
              <a:t>;</a:t>
            </a:r>
            <a:r>
              <a:rPr lang="en-US" kern="1200" dirty="0">
                <a:solidFill>
                  <a:schemeClr val="tx1"/>
                </a:solidFill>
                <a:latin typeface="Times New Roman" panose="02020603050405020304" pitchFamily="18" charset="0"/>
                <a:ea typeface="+mn-ea"/>
                <a:cs typeface="Times New Roman" panose="02020603050405020304" pitchFamily="18" charset="0"/>
              </a:rPr>
              <a:t> </a:t>
            </a:r>
            <a:endParaRPr lang="el-GR" kern="1200" dirty="0">
              <a:solidFill>
                <a:schemeClr val="tx1"/>
              </a:solidFill>
              <a:latin typeface="Times New Roman" panose="02020603050405020304" pitchFamily="18" charset="0"/>
              <a:ea typeface="+mn-ea"/>
              <a:cs typeface="Times New Roman" panose="02020603050405020304" pitchFamily="18" charset="0"/>
            </a:endParaRPr>
          </a:p>
          <a:p>
            <a:pPr algn="just"/>
            <a:endParaRPr lang="en-US" kern="1200" dirty="0">
              <a:solidFill>
                <a:schemeClr val="tx1"/>
              </a:solidFill>
              <a:latin typeface="Times New Roman" panose="02020603050405020304" pitchFamily="18" charset="0"/>
              <a:ea typeface="+mn-ea"/>
              <a:cs typeface="Times New Roman" panose="02020603050405020304" pitchFamily="18" charset="0"/>
            </a:endParaRPr>
          </a:p>
          <a:p>
            <a:pPr marL="457200" indent="-457200" algn="just">
              <a:buFont typeface="Arial" panose="020B0604020202020204" pitchFamily="34" charset="0"/>
              <a:buChar char="•"/>
            </a:pPr>
            <a:r>
              <a:rPr lang="el-GR" kern="1200" dirty="0">
                <a:solidFill>
                  <a:schemeClr val="tx1"/>
                </a:solidFill>
                <a:latin typeface="Times New Roman" panose="02020603050405020304" pitchFamily="18" charset="0"/>
                <a:ea typeface="+mn-ea"/>
                <a:cs typeface="Times New Roman" panose="02020603050405020304" pitchFamily="18" charset="0"/>
              </a:rPr>
              <a:t>Να γραφτεί πρόγραμμα που θα δέχεται </a:t>
            </a:r>
            <a:r>
              <a:rPr lang="el-GR" kern="1200" dirty="0" smtClean="0">
                <a:solidFill>
                  <a:schemeClr val="tx1"/>
                </a:solidFill>
                <a:latin typeface="Times New Roman" panose="02020603050405020304" pitchFamily="18" charset="0"/>
                <a:ea typeface="+mn-ea"/>
                <a:cs typeface="Times New Roman" panose="02020603050405020304" pitchFamily="18" charset="0"/>
              </a:rPr>
              <a:t>ως </a:t>
            </a:r>
            <a:r>
              <a:rPr lang="el-GR" kern="1200" dirty="0">
                <a:solidFill>
                  <a:schemeClr val="tx1"/>
                </a:solidFill>
                <a:latin typeface="Times New Roman" panose="02020603050405020304" pitchFamily="18" charset="0"/>
                <a:ea typeface="+mn-ea"/>
                <a:cs typeface="Times New Roman" panose="02020603050405020304" pitchFamily="18" charset="0"/>
              </a:rPr>
              <a:t>είσοδο από το </a:t>
            </a:r>
            <a:r>
              <a:rPr lang="el-GR" kern="1200" dirty="0" err="1">
                <a:solidFill>
                  <a:schemeClr val="tx1"/>
                </a:solidFill>
                <a:latin typeface="Times New Roman" panose="02020603050405020304" pitchFamily="18" charset="0"/>
                <a:ea typeface="+mn-ea"/>
                <a:cs typeface="Times New Roman" panose="02020603050405020304" pitchFamily="18" charset="0"/>
              </a:rPr>
              <a:t>πληκτρολόγιοτην</a:t>
            </a:r>
            <a:r>
              <a:rPr lang="el-GR" kern="1200" dirty="0">
                <a:solidFill>
                  <a:schemeClr val="tx1"/>
                </a:solidFill>
                <a:latin typeface="Times New Roman" panose="02020603050405020304" pitchFamily="18" charset="0"/>
                <a:ea typeface="+mn-ea"/>
                <a:cs typeface="Times New Roman" panose="02020603050405020304" pitchFamily="18" charset="0"/>
              </a:rPr>
              <a:t> θερμοκρασία σε βαθμούς Φαρενάιτ και θα την μετατρέπει σε βαθμούς Κελσίου. Ο τύπος μετατροπής είναι celcius=5(farenheit-32)/9.</a:t>
            </a:r>
          </a:p>
          <a:p>
            <a:pPr algn="just"/>
            <a:r>
              <a:rPr lang="el-GR" kern="1200" dirty="0">
                <a:solidFill>
                  <a:schemeClr val="tx1"/>
                </a:solidFill>
                <a:latin typeface="Times New Roman" panose="02020603050405020304" pitchFamily="18" charset="0"/>
                <a:ea typeface="+mn-ea"/>
                <a:cs typeface="Times New Roman" panose="02020603050405020304" pitchFamily="18" charset="0"/>
              </a:rPr>
              <a:t>         Σημείωση: να διασφαλιστεί ότι οι τιμές που εισάγονται είναι πραγματικοί αριθμοί (</a:t>
            </a:r>
            <a:r>
              <a:rPr lang="el-GR" kern="1200" dirty="0" err="1">
                <a:solidFill>
                  <a:schemeClr val="tx1"/>
                </a:solidFill>
                <a:latin typeface="Times New Roman" panose="02020603050405020304" pitchFamily="18" charset="0"/>
                <a:ea typeface="+mn-ea"/>
                <a:cs typeface="Times New Roman" panose="02020603050405020304" pitchFamily="18" charset="0"/>
              </a:rPr>
              <a:t>float</a:t>
            </a:r>
            <a:r>
              <a:rPr lang="el-GR" kern="1200" dirty="0">
                <a:solidFill>
                  <a:schemeClr val="tx1"/>
                </a:solidFill>
                <a:latin typeface="Times New Roman" panose="02020603050405020304" pitchFamily="18" charset="0"/>
                <a:ea typeface="+mn-ea"/>
                <a:cs typeface="Times New Roman" panose="02020603050405020304" pitchFamily="18" charset="0"/>
              </a:rPr>
              <a:t>)</a:t>
            </a:r>
          </a:p>
          <a:p>
            <a:pPr marL="342900" indent="-342900">
              <a:buFont typeface="Arial" panose="020B0604020202020204" pitchFamily="34" charset="0"/>
              <a:buChar char="•"/>
            </a:pPr>
            <a:endParaRPr lang="el-GR" dirty="0"/>
          </a:p>
        </p:txBody>
      </p:sp>
      <p:sp>
        <p:nvSpPr>
          <p:cNvPr id="4" name="TextBox 3"/>
          <p:cNvSpPr txBox="1"/>
          <p:nvPr/>
        </p:nvSpPr>
        <p:spPr>
          <a:xfrm>
            <a:off x="825184" y="1210078"/>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Tree>
    <p:extLst>
      <p:ext uri="{BB962C8B-B14F-4D97-AF65-F5344CB8AC3E}">
        <p14:creationId xmlns:p14="http://schemas.microsoft.com/office/powerpoint/2010/main" val="160193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round()</a:t>
            </a:r>
            <a:endParaRPr lang="el-GR"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0902" y="1987979"/>
            <a:ext cx="676875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Βασικές μαθηματικές συναρτήσεις</a:t>
            </a:r>
          </a:p>
        </p:txBody>
      </p:sp>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 t="54474" r="71034" b="21557"/>
          <a:stretch/>
        </p:blipFill>
        <p:spPr bwMode="auto">
          <a:xfrm>
            <a:off x="2998687" y="2492340"/>
            <a:ext cx="3513181" cy="233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29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import</a:t>
            </a:r>
            <a:endParaRPr lang="el-GR"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0902" y="1987979"/>
            <a:ext cx="6768752" cy="3416320"/>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Μια μονάδα ή </a:t>
            </a:r>
            <a:r>
              <a:rPr lang="el-GR" sz="2400" dirty="0" err="1">
                <a:latin typeface="Times New Roman" panose="02020603050405020304" pitchFamily="18" charset="0"/>
                <a:cs typeface="Times New Roman" panose="02020603050405020304" pitchFamily="18" charset="0"/>
              </a:rPr>
              <a:t>άρθρωμα</a:t>
            </a:r>
            <a:r>
              <a:rPr lang="el-GR" sz="2400" dirty="0">
                <a:latin typeface="Times New Roman" panose="02020603050405020304" pitchFamily="18" charset="0"/>
                <a:cs typeface="Times New Roman" panose="02020603050405020304" pitchFamily="18" charset="0"/>
              </a:rPr>
              <a:t> λογισμικού (</a:t>
            </a:r>
            <a:r>
              <a:rPr lang="el-GR" sz="2400" dirty="0" err="1">
                <a:latin typeface="Times New Roman" panose="02020603050405020304" pitchFamily="18" charset="0"/>
                <a:cs typeface="Times New Roman" panose="02020603050405020304" pitchFamily="18" charset="0"/>
              </a:rPr>
              <a:t>module</a:t>
            </a:r>
            <a:r>
              <a:rPr lang="el-GR" sz="2400" dirty="0">
                <a:latin typeface="Times New Roman" panose="02020603050405020304" pitchFamily="18" charset="0"/>
                <a:cs typeface="Times New Roman" panose="02020603050405020304" pitchFamily="18" charset="0"/>
              </a:rPr>
              <a:t>) είναι ένα αρχείο το οποίο περιέχει μια συλλογή από σχετικές συναρτήσεις. Προτού χρησιμοποιήσουμε μια μονάδα, πρέπει να την εισάγουμε Η γλώσσα </a:t>
            </a:r>
            <a:r>
              <a:rPr lang="el-GR" sz="2400" dirty="0" err="1">
                <a:latin typeface="Times New Roman" panose="02020603050405020304" pitchFamily="18" charset="0"/>
                <a:cs typeface="Times New Roman" panose="02020603050405020304" pitchFamily="18" charset="0"/>
              </a:rPr>
              <a:t>Python</a:t>
            </a:r>
            <a:r>
              <a:rPr lang="el-GR" sz="2400" dirty="0">
                <a:latin typeface="Times New Roman" panose="02020603050405020304" pitchFamily="18" charset="0"/>
                <a:cs typeface="Times New Roman" panose="02020603050405020304" pitchFamily="18" charset="0"/>
              </a:rPr>
              <a:t> διαθέτει μια Μαθηματική μονάδα λογισμικού (</a:t>
            </a:r>
            <a:r>
              <a:rPr lang="el-GR" sz="2400" dirty="0" err="1">
                <a:latin typeface="Times New Roman" panose="02020603050405020304" pitchFamily="18" charset="0"/>
                <a:cs typeface="Times New Roman" panose="02020603050405020304" pitchFamily="18" charset="0"/>
              </a:rPr>
              <a:t>math</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module</a:t>
            </a:r>
            <a:r>
              <a:rPr lang="el-GR" sz="2400" dirty="0">
                <a:latin typeface="Times New Roman" panose="02020603050405020304" pitchFamily="18" charset="0"/>
                <a:cs typeface="Times New Roman" panose="02020603050405020304" pitchFamily="18" charset="0"/>
              </a:rPr>
              <a:t>) η οποία περιέχει τις περισσότερο γνωστές μαθηματικές συναρτήσεις. </a:t>
            </a:r>
            <a:endParaRPr lang="en-US"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Για να εισάγουμε την  μονάδα </a:t>
            </a:r>
            <a:r>
              <a:rPr lang="en-US" sz="2400" dirty="0">
                <a:latin typeface="Times New Roman" panose="02020603050405020304" pitchFamily="18" charset="0"/>
                <a:cs typeface="Times New Roman" panose="02020603050405020304" pitchFamily="18" charset="0"/>
              </a:rPr>
              <a:t>math </a:t>
            </a:r>
            <a:r>
              <a:rPr lang="el-GR" sz="2400" dirty="0">
                <a:latin typeface="Times New Roman" panose="02020603050405020304" pitchFamily="18" charset="0"/>
                <a:cs typeface="Times New Roman" panose="02020603050405020304" pitchFamily="18" charset="0"/>
              </a:rPr>
              <a:t>γράφουμε</a:t>
            </a:r>
            <a:r>
              <a:rPr lang="en-US" sz="2400" dirty="0">
                <a:latin typeface="Times New Roman" panose="02020603050405020304" pitchFamily="18" charset="0"/>
                <a:cs typeface="Times New Roman" panose="02020603050405020304" pitchFamily="18" charset="0"/>
              </a:rPr>
              <a:t>:</a:t>
            </a:r>
          </a:p>
          <a:p>
            <a:pPr algn="just"/>
            <a:r>
              <a:rPr lang="el-G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import math.</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94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Παράδειγμα </a:t>
            </a:r>
          </a:p>
        </p:txBody>
      </p:sp>
      <p:sp>
        <p:nvSpPr>
          <p:cNvPr id="4" name="TextBox 3"/>
          <p:cNvSpPr txBox="1"/>
          <p:nvPr/>
        </p:nvSpPr>
        <p:spPr>
          <a:xfrm>
            <a:off x="1370902" y="1987979"/>
            <a:ext cx="6768752" cy="830997"/>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Να γραφτεί πρόγραμμα που να υπολογίζει την τετραγωνική ρίζα ενός αριθμού</a:t>
            </a:r>
            <a:r>
              <a:rPr lang="en-US" sz="2400" dirty="0">
                <a:latin typeface="Times New Roman" panose="02020603050405020304" pitchFamily="18" charset="0"/>
                <a:cs typeface="Times New Roman" panose="02020603050405020304" pitchFamily="18" charset="0"/>
              </a:rPr>
              <a:t>.</a:t>
            </a:r>
            <a:endParaRPr lang="el-GR" sz="2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64" r="47714" b="77576"/>
          <a:stretch/>
        </p:blipFill>
        <p:spPr bwMode="auto">
          <a:xfrm>
            <a:off x="852179" y="2924944"/>
            <a:ext cx="753582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74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spc="-1" dirty="0">
                <a:solidFill>
                  <a:srgbClr val="17375E"/>
                </a:solidFill>
                <a:latin typeface="Times New Roman"/>
                <a:ea typeface="Calibri"/>
              </a:rPr>
              <a:t>Δραστηριότητες</a:t>
            </a:r>
            <a:endParaRPr lang="el-GR" spc="-1" dirty="0"/>
          </a:p>
        </p:txBody>
      </p:sp>
      <p:sp>
        <p:nvSpPr>
          <p:cNvPr id="4" name="TextBox 3"/>
          <p:cNvSpPr txBox="1"/>
          <p:nvPr/>
        </p:nvSpPr>
        <p:spPr>
          <a:xfrm>
            <a:off x="1691680" y="1844824"/>
            <a:ext cx="6264696" cy="4401205"/>
          </a:xfrm>
          <a:prstGeom prst="rect">
            <a:avLst/>
          </a:prstGeom>
          <a:noFill/>
        </p:spPr>
        <p:txBody>
          <a:bodyPr wrap="square" rtlCol="0">
            <a:spAutoFit/>
          </a:bodyPr>
          <a:lstStyle/>
          <a:p>
            <a:pPr algn="just"/>
            <a:r>
              <a:rPr lang="el-GR" sz="2800" dirty="0">
                <a:latin typeface="Times New Roman" panose="02020603050405020304" pitchFamily="18" charset="0"/>
                <a:cs typeface="Times New Roman" panose="02020603050405020304" pitchFamily="18" charset="0"/>
              </a:rPr>
              <a:t>Να γραφτεί πρόγραμμα που να δέχεται </a:t>
            </a:r>
            <a:r>
              <a:rPr lang="el-GR" sz="2800" dirty="0" smtClean="0">
                <a:latin typeface="Times New Roman" panose="02020603050405020304" pitchFamily="18" charset="0"/>
                <a:cs typeface="Times New Roman" panose="02020603050405020304" pitchFamily="18" charset="0"/>
              </a:rPr>
              <a:t>ως </a:t>
            </a:r>
            <a:r>
              <a:rPr lang="el-GR" sz="2800" dirty="0">
                <a:latin typeface="Times New Roman" panose="02020603050405020304" pitchFamily="18" charset="0"/>
                <a:cs typeface="Times New Roman" panose="02020603050405020304" pitchFamily="18" charset="0"/>
              </a:rPr>
              <a:t>είσοδο το όνομα, το επώνυμο και  τους βαθμούς Α τετραμήνου , Β τετραμήνου  και γραπτών εξετάσεων. Στην συνέχεια να υπολογίζει τον μέσο όρο του μαθητή και να τον εμφανίζει. </a:t>
            </a:r>
          </a:p>
          <a:p>
            <a:pPr algn="just"/>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Σημείωση: να διασφαλιστεί ότι οι τιμές που εισάγονται είναι πραγματικοί αριθμοί (</a:t>
            </a:r>
            <a:r>
              <a:rPr lang="el-GR" sz="2800" dirty="0" err="1">
                <a:latin typeface="Times New Roman" panose="02020603050405020304" pitchFamily="18" charset="0"/>
                <a:cs typeface="Times New Roman" panose="02020603050405020304" pitchFamily="18" charset="0"/>
              </a:rPr>
              <a:t>float</a:t>
            </a:r>
            <a:r>
              <a:rPr lang="el-GR"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666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Δραστηριότητες</a:t>
            </a:r>
          </a:p>
        </p:txBody>
      </p:sp>
      <p:sp>
        <p:nvSpPr>
          <p:cNvPr id="4" name="TextBox 3"/>
          <p:cNvSpPr txBox="1"/>
          <p:nvPr/>
        </p:nvSpPr>
        <p:spPr>
          <a:xfrm>
            <a:off x="1585797" y="1772816"/>
            <a:ext cx="6264696" cy="4708981"/>
          </a:xfrm>
          <a:prstGeom prst="rect">
            <a:avLst/>
          </a:prstGeom>
          <a:noFill/>
        </p:spPr>
        <p:txBody>
          <a:bodyPr wrap="square" rtlCol="0">
            <a:spAutoFit/>
          </a:bodyPr>
          <a:lstStyle/>
          <a:p>
            <a:pPr algn="just"/>
            <a:r>
              <a:rPr lang="el-GR" sz="2800" dirty="0">
                <a:latin typeface="Times New Roman" panose="02020603050405020304" pitchFamily="18" charset="0"/>
                <a:cs typeface="Times New Roman" panose="02020603050405020304" pitchFamily="18" charset="0"/>
              </a:rPr>
              <a:t>Ο συνηθισμένος συντελεστής απόδοσης πλαστικών χρωμάτων είναι 10</a:t>
            </a:r>
            <a:r>
              <a:rPr lang="en-US" sz="2800" dirty="0">
                <a:latin typeface="Times New Roman" panose="02020603050405020304" pitchFamily="18" charset="0"/>
                <a:cs typeface="Times New Roman" panose="02020603050405020304" pitchFamily="18" charset="0"/>
              </a:rPr>
              <a:t>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λίτρο/χέρι. Ο πελάτης θέλει να βάψει τους τοίχους ενός δωματίου. Να γραφτεί πρόγραμμα που να δέχεται </a:t>
            </a:r>
            <a:r>
              <a:rPr lang="el-GR" sz="2800" dirty="0" smtClean="0">
                <a:latin typeface="Times New Roman" panose="02020603050405020304" pitchFamily="18" charset="0"/>
                <a:cs typeface="Times New Roman" panose="02020603050405020304" pitchFamily="18" charset="0"/>
              </a:rPr>
              <a:t>ως </a:t>
            </a:r>
            <a:r>
              <a:rPr lang="el-GR" sz="2800" dirty="0">
                <a:latin typeface="Times New Roman" panose="02020603050405020304" pitchFamily="18" charset="0"/>
                <a:cs typeface="Times New Roman" panose="02020603050405020304" pitchFamily="18" charset="0"/>
              </a:rPr>
              <a:t>είσοδο</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το μήκος, το πλάτος και το ύψος του δωματίου. Στην συνέχεια θα υπολογίζει τα λίτρα μπογιάς που χρειάζονται για δύο χέρια βάψιμο και θα τα εμφανίζει.</a:t>
            </a:r>
          </a:p>
          <a:p>
            <a:pPr algn="just"/>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729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
        <p:nvSpPr>
          <p:cNvPr id="4" name="TextBox 3"/>
          <p:cNvSpPr txBox="1"/>
          <p:nvPr/>
        </p:nvSpPr>
        <p:spPr>
          <a:xfrm>
            <a:off x="1585797" y="1772816"/>
            <a:ext cx="6264696" cy="4154984"/>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Ο συνηθισμένος συντελεστής απόδοσης πλαστικών χρωμάτων είναι 10</a:t>
            </a:r>
            <a:r>
              <a:rPr lang="en-US" sz="2400" dirty="0">
                <a:latin typeface="Times New Roman" panose="02020603050405020304" pitchFamily="18" charset="0"/>
                <a:cs typeface="Times New Roman" panose="02020603050405020304" pitchFamily="18" charset="0"/>
              </a:rPr>
              <a:t>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λίτρο/χέρι. Ο πελάτης θέλει να βάψει τους τοίχους ενός δωματίου. Να γραφτεί πρόγραμμα που να δέχεται </a:t>
            </a:r>
            <a:r>
              <a:rPr lang="el-GR" sz="2400" dirty="0" smtClean="0">
                <a:latin typeface="Times New Roman" panose="02020603050405020304" pitchFamily="18" charset="0"/>
                <a:cs typeface="Times New Roman" panose="02020603050405020304" pitchFamily="18" charset="0"/>
              </a:rPr>
              <a:t>ως </a:t>
            </a:r>
            <a:r>
              <a:rPr lang="el-GR" sz="2400" dirty="0">
                <a:latin typeface="Times New Roman" panose="02020603050405020304" pitchFamily="18" charset="0"/>
                <a:cs typeface="Times New Roman" panose="02020603050405020304" pitchFamily="18" charset="0"/>
              </a:rPr>
              <a:t>είσοδο  το μήκος, το πλάτος και το ύψος του δωματίου. Επίσης να δέχεται </a:t>
            </a:r>
            <a:r>
              <a:rPr lang="el-GR" sz="2400" dirty="0" smtClean="0">
                <a:latin typeface="Times New Roman" panose="02020603050405020304" pitchFamily="18" charset="0"/>
                <a:cs typeface="Times New Roman" panose="02020603050405020304" pitchFamily="18" charset="0"/>
              </a:rPr>
              <a:t>ως </a:t>
            </a:r>
            <a:r>
              <a:rPr lang="el-GR" sz="2400" dirty="0">
                <a:latin typeface="Times New Roman" panose="02020603050405020304" pitchFamily="18" charset="0"/>
                <a:cs typeface="Times New Roman" panose="02020603050405020304" pitchFamily="18" charset="0"/>
              </a:rPr>
              <a:t>είσοδο το ύψος και το πλάτος ενός παραθύρου και μιας πόρτας που υπάρχουν στο δωμάτιο. Στην συνέχεια θα υπολογίζει τα λίτρα μπογιάς που χρειάζονται για δύο χέρια βάψιμο και θα τα εμφανίζει.</a:t>
            </a:r>
          </a:p>
        </p:txBody>
      </p:sp>
    </p:spTree>
    <p:extLst>
      <p:ext uri="{BB962C8B-B14F-4D97-AF65-F5344CB8AC3E}">
        <p14:creationId xmlns:p14="http://schemas.microsoft.com/office/powerpoint/2010/main" val="179393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
        <p:nvSpPr>
          <p:cNvPr id="4" name="TextBox 3"/>
          <p:cNvSpPr txBox="1"/>
          <p:nvPr/>
        </p:nvSpPr>
        <p:spPr>
          <a:xfrm>
            <a:off x="1585797" y="1772816"/>
            <a:ext cx="6264696" cy="3970318"/>
          </a:xfrm>
          <a:prstGeom prst="rect">
            <a:avLst/>
          </a:prstGeom>
          <a:noFill/>
        </p:spPr>
        <p:txBody>
          <a:bodyPr wrap="square" rtlCol="0">
            <a:spAutoFit/>
          </a:bodyPr>
          <a:lstStyle/>
          <a:p>
            <a:pPr algn="just"/>
            <a:r>
              <a:rPr lang="el-GR" sz="2800" dirty="0">
                <a:latin typeface="Times New Roman" panose="02020603050405020304" pitchFamily="18" charset="0"/>
                <a:cs typeface="Times New Roman" panose="02020603050405020304" pitchFamily="18" charset="0"/>
              </a:rPr>
              <a:t>Γράψτε κώδικα σε </a:t>
            </a:r>
            <a:r>
              <a:rPr lang="el-GR" sz="2800" dirty="0" err="1">
                <a:latin typeface="Times New Roman" panose="02020603050405020304" pitchFamily="18" charset="0"/>
                <a:cs typeface="Times New Roman" panose="02020603050405020304" pitchFamily="18" charset="0"/>
              </a:rPr>
              <a:t>Python</a:t>
            </a:r>
            <a:r>
              <a:rPr lang="el-GR" sz="2800" dirty="0">
                <a:latin typeface="Times New Roman" panose="02020603050405020304" pitchFamily="18" charset="0"/>
                <a:cs typeface="Times New Roman" panose="02020603050405020304" pitchFamily="18" charset="0"/>
              </a:rPr>
              <a:t> που να διαβάζει τον αριθμό των επιστολών που έχει στείλει μια επιχείρηση σε πελάτες εσωτερικού και σε πελάτες εξωτερικού. Τα ταχυδρομικά τέλη για επιστολές εσωτερικού είναι 0,50€ και για επιστολές εξωτερικού 2,00€. Να υπολογίσετε και να εμφανίσετε με κατάλληλα μηνύματα το συνολικό κόστος </a:t>
            </a:r>
            <a:r>
              <a:rPr lang="el-GR" sz="2800" dirty="0" smtClean="0">
                <a:latin typeface="Times New Roman" panose="02020603050405020304" pitchFamily="18" charset="0"/>
                <a:cs typeface="Times New Roman" panose="02020603050405020304" pitchFamily="18" charset="0"/>
              </a:rPr>
              <a:t>αποστολής</a:t>
            </a:r>
            <a:r>
              <a:rPr lang="en-US"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24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93709"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Παραδείγματα</a:t>
            </a:r>
          </a:p>
        </p:txBody>
      </p:sp>
      <p:sp>
        <p:nvSpPr>
          <p:cNvPr id="4" name="TextBox 3"/>
          <p:cNvSpPr txBox="1"/>
          <p:nvPr/>
        </p:nvSpPr>
        <p:spPr>
          <a:xfrm>
            <a:off x="1585797" y="1754351"/>
            <a:ext cx="6264696" cy="4832092"/>
          </a:xfrm>
          <a:prstGeom prst="rect">
            <a:avLst/>
          </a:prstGeom>
          <a:noFill/>
        </p:spPr>
        <p:txBody>
          <a:bodyPr wrap="square" rtlCol="0">
            <a:spAutoFit/>
          </a:bodyPr>
          <a:lstStyle/>
          <a:p>
            <a:pPr algn="just"/>
            <a:r>
              <a:rPr lang="en-US" sz="1400" dirty="0" err="1">
                <a:latin typeface="Times New Roman" panose="02020603050405020304" pitchFamily="18" charset="0"/>
                <a:cs typeface="Times New Roman" panose="02020603050405020304" pitchFamily="18" charset="0"/>
              </a:rPr>
              <a:t>pl</a:t>
            </a:r>
            <a:r>
              <a:rPr lang="en-US" sz="1400" dirty="0">
                <a:latin typeface="Times New Roman" panose="02020603050405020304" pitchFamily="18" charset="0"/>
                <a:cs typeface="Times New Roman" panose="02020603050405020304" pitchFamily="18" charset="0"/>
              </a:rPr>
              <a:t>=input("</a:t>
            </a:r>
            <a:r>
              <a:rPr lang="el-GR" sz="1400" dirty="0" err="1">
                <a:latin typeface="Times New Roman" panose="02020603050405020304" pitchFamily="18" charset="0"/>
                <a:cs typeface="Times New Roman" panose="02020603050405020304" pitchFamily="18" charset="0"/>
              </a:rPr>
              <a:t>Δωσε</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αριθμο</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εισητηριων</a:t>
            </a:r>
            <a:r>
              <a:rPr lang="el-GR" sz="1400" dirty="0">
                <a:latin typeface="Times New Roman" panose="02020603050405020304" pitchFamily="18" charset="0"/>
                <a:cs typeface="Times New Roman" panose="02020603050405020304" pitchFamily="18" charset="0"/>
              </a:rPr>
              <a:t> ")</a:t>
            </a:r>
          </a:p>
          <a:p>
            <a:pPr algn="just"/>
            <a:r>
              <a:rPr lang="en-US" sz="1400" dirty="0" err="1">
                <a:latin typeface="Times New Roman" panose="02020603050405020304" pitchFamily="18" charset="0"/>
                <a:cs typeface="Times New Roman" panose="02020603050405020304" pitchFamily="18" charset="0"/>
              </a:rPr>
              <a:t>eis</a:t>
            </a:r>
            <a:r>
              <a:rPr lang="en-US" sz="1400" dirty="0">
                <a:latin typeface="Times New Roman" panose="02020603050405020304" pitchFamily="18" charset="0"/>
                <a:cs typeface="Times New Roman" panose="02020603050405020304" pitchFamily="18" charset="0"/>
              </a:rPr>
              <a:t>=1.4</a:t>
            </a:r>
          </a:p>
          <a:p>
            <a:pPr algn="just"/>
            <a:r>
              <a:rPr lang="en-US" sz="1400" dirty="0" err="1">
                <a:latin typeface="Times New Roman" panose="02020603050405020304" pitchFamily="18" charset="0"/>
                <a:cs typeface="Times New Roman" panose="02020603050405020304" pitchFamily="18" charset="0"/>
              </a:rPr>
              <a:t>poso</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pl</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eis</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a:t>
            </a:r>
            <a:r>
              <a:rPr lang="el-GR" sz="1400" dirty="0">
                <a:latin typeface="Times New Roman" panose="02020603050405020304" pitchFamily="18" charset="0"/>
                <a:cs typeface="Times New Roman" panose="02020603050405020304" pitchFamily="18" charset="0"/>
              </a:rPr>
              <a:t>Θα πληρώσεις ",</a:t>
            </a:r>
            <a:r>
              <a:rPr lang="en-US" sz="1400" dirty="0" err="1">
                <a:latin typeface="Times New Roman" panose="02020603050405020304" pitchFamily="18" charset="0"/>
                <a:cs typeface="Times New Roman" panose="02020603050405020304" pitchFamily="18" charset="0"/>
              </a:rPr>
              <a:t>poso</a:t>
            </a:r>
            <a:endParaRPr lang="en-US"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refsto</a:t>
            </a:r>
            <a:r>
              <a:rPr lang="en-US" sz="1400" dirty="0">
                <a:latin typeface="Times New Roman" panose="02020603050405020304" pitchFamily="18" charset="0"/>
                <a:cs typeface="Times New Roman" panose="02020603050405020304" pitchFamily="18" charset="0"/>
              </a:rPr>
              <a:t>=input("</a:t>
            </a:r>
            <a:r>
              <a:rPr lang="el-GR" sz="1400" dirty="0" err="1">
                <a:latin typeface="Times New Roman" panose="02020603050405020304" pitchFamily="18" charset="0"/>
                <a:cs typeface="Times New Roman" panose="02020603050405020304" pitchFamily="18" charset="0"/>
              </a:rPr>
              <a:t>Δωσε</a:t>
            </a:r>
            <a:r>
              <a:rPr lang="el-GR" sz="1400" dirty="0">
                <a:latin typeface="Times New Roman" panose="02020603050405020304" pitchFamily="18" charset="0"/>
                <a:cs typeface="Times New Roman" panose="02020603050405020304" pitchFamily="18" charset="0"/>
              </a:rPr>
              <a:t> χρήματα ")</a:t>
            </a:r>
          </a:p>
          <a:p>
            <a:pPr algn="just"/>
            <a:r>
              <a:rPr lang="en-US" sz="1400" dirty="0" err="1">
                <a:latin typeface="Times New Roman" panose="02020603050405020304" pitchFamily="18" charset="0"/>
                <a:cs typeface="Times New Roman" panose="02020603050405020304" pitchFamily="18" charset="0"/>
              </a:rPr>
              <a:t>resta</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refsto-poso</a:t>
            </a:r>
            <a:endParaRPr lang="en-US"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eik,yp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(resta,20)</a:t>
            </a:r>
          </a:p>
          <a:p>
            <a:pPr algn="just"/>
            <a:r>
              <a:rPr lang="en-US" sz="1400" dirty="0" err="1">
                <a:latin typeface="Times New Roman" panose="02020603050405020304" pitchFamily="18" charset="0"/>
                <a:cs typeface="Times New Roman" panose="02020603050405020304" pitchFamily="18" charset="0"/>
              </a:rPr>
              <a:t>dek,yp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(yp,10)</a:t>
            </a:r>
          </a:p>
          <a:p>
            <a:pPr algn="just"/>
            <a:r>
              <a:rPr lang="en-US" sz="1400" dirty="0" err="1">
                <a:latin typeface="Times New Roman" panose="02020603050405020304" pitchFamily="18" charset="0"/>
                <a:cs typeface="Times New Roman" panose="02020603050405020304" pitchFamily="18" charset="0"/>
              </a:rPr>
              <a:t>pent,yp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(yp,5)</a:t>
            </a:r>
          </a:p>
          <a:p>
            <a:pPr algn="just"/>
            <a:r>
              <a:rPr lang="en-US" sz="1400" dirty="0" err="1">
                <a:latin typeface="Times New Roman" panose="02020603050405020304" pitchFamily="18" charset="0"/>
                <a:cs typeface="Times New Roman" panose="02020603050405020304" pitchFamily="18" charset="0"/>
              </a:rPr>
              <a:t>dyo,yp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(yp,2)</a:t>
            </a:r>
          </a:p>
          <a:p>
            <a:pPr algn="just"/>
            <a:r>
              <a:rPr lang="en-US" sz="1400" dirty="0" err="1">
                <a:latin typeface="Times New Roman" panose="02020603050405020304" pitchFamily="18" charset="0"/>
                <a:cs typeface="Times New Roman" panose="02020603050405020304" pitchFamily="18" charset="0"/>
              </a:rPr>
              <a:t>ena,yp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(yp,1)</a:t>
            </a:r>
          </a:p>
          <a:p>
            <a:pPr algn="just"/>
            <a:r>
              <a:rPr lang="en-US" sz="1400" dirty="0" err="1">
                <a:latin typeface="Times New Roman" panose="02020603050405020304" pitchFamily="18" charset="0"/>
                <a:cs typeface="Times New Roman" panose="02020603050405020304" pitchFamily="18" charset="0"/>
              </a:rPr>
              <a:t>pelep,yp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(yp,0.5)</a:t>
            </a:r>
          </a:p>
          <a:p>
            <a:pPr algn="just"/>
            <a:r>
              <a:rPr lang="en-US" sz="1400" dirty="0" err="1">
                <a:latin typeface="Times New Roman" panose="02020603050405020304" pitchFamily="18" charset="0"/>
                <a:cs typeface="Times New Roman" panose="02020603050405020304" pitchFamily="18" charset="0"/>
              </a:rPr>
              <a:t>eiklep,yp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(yp,0.2)</a:t>
            </a:r>
          </a:p>
          <a:p>
            <a:pPr algn="just"/>
            <a:r>
              <a:rPr lang="en-US" sz="1400" dirty="0" err="1">
                <a:latin typeface="Times New Roman" panose="02020603050405020304" pitchFamily="18" charset="0"/>
                <a:cs typeface="Times New Roman" panose="02020603050405020304" pitchFamily="18" charset="0"/>
              </a:rPr>
              <a:t>deklep,yp</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divmod</a:t>
            </a:r>
            <a:r>
              <a:rPr lang="en-US" sz="1400" dirty="0">
                <a:latin typeface="Times New Roman" panose="02020603050405020304" pitchFamily="18" charset="0"/>
                <a:cs typeface="Times New Roman" panose="02020603050405020304" pitchFamily="18" charset="0"/>
              </a:rPr>
              <a:t>(yp,0.1)</a:t>
            </a: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εικοσαρικα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eik</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δεκαρικα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dek</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πενταευρα</a:t>
            </a:r>
            <a:r>
              <a:rPr lang="el-GR"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pent</a:t>
            </a: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δυευρα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dyo</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μονοευρα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ena</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πενηνταλεπτο</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pelep</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Εικοσαλεπτα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eiklep</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print "</a:t>
            </a:r>
            <a:r>
              <a:rPr lang="el-GR" sz="1400" dirty="0" err="1">
                <a:latin typeface="Times New Roman" panose="02020603050405020304" pitchFamily="18" charset="0"/>
                <a:cs typeface="Times New Roman" panose="02020603050405020304" pitchFamily="18" charset="0"/>
              </a:rPr>
              <a:t>Δεκάλέπτα</a:t>
            </a:r>
            <a:r>
              <a:rPr lang="el-GR"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deklep</a:t>
            </a:r>
            <a:endParaRPr lang="el-GR"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88024" y="2780928"/>
            <a:ext cx="2952328" cy="1200329"/>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Τι θα εμφανίσει το πρόγραμμα αν δώσουμε </a:t>
            </a:r>
            <a:r>
              <a:rPr lang="el-GR" dirty="0" smtClean="0">
                <a:latin typeface="Times New Roman" panose="02020603050405020304" pitchFamily="18" charset="0"/>
                <a:cs typeface="Times New Roman" panose="02020603050405020304" pitchFamily="18" charset="0"/>
              </a:rPr>
              <a:t>ως </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α</a:t>
            </a:r>
            <a:r>
              <a:rPr lang="el-GR" dirty="0" smtClean="0">
                <a:latin typeface="Times New Roman" panose="02020603050405020304" pitchFamily="18" charset="0"/>
                <a:cs typeface="Times New Roman" panose="02020603050405020304" pitchFamily="18" charset="0"/>
              </a:rPr>
              <a:t>ριθμό </a:t>
            </a:r>
            <a:r>
              <a:rPr lang="el-GR" dirty="0">
                <a:latin typeface="Times New Roman" panose="02020603050405020304" pitchFamily="18" charset="0"/>
                <a:cs typeface="Times New Roman" panose="02020603050405020304" pitchFamily="18" charset="0"/>
              </a:rPr>
              <a:t>εισιτηρίων 6 και ποσό χρημάτων 50€</a:t>
            </a:r>
          </a:p>
        </p:txBody>
      </p:sp>
    </p:spTree>
    <p:extLst>
      <p:ext uri="{BB962C8B-B14F-4D97-AF65-F5344CB8AC3E}">
        <p14:creationId xmlns:p14="http://schemas.microsoft.com/office/powerpoint/2010/main" val="188868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49" name="CustomShape 2"/>
          <p:cNvSpPr/>
          <p:nvPr/>
        </p:nvSpPr>
        <p:spPr>
          <a:xfrm>
            <a:off x="467544" y="1772816"/>
            <a:ext cx="8064896"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571500" indent="-571500">
              <a:lnSpc>
                <a:spcPct val="100000"/>
              </a:lnSpc>
              <a:buFont typeface="Arial" panose="020B0604020202020204" pitchFamily="34" charset="0"/>
              <a:buChar char="•"/>
            </a:pPr>
            <a:r>
              <a:rPr lang="el-GR" sz="2800" spc="-1" dirty="0">
                <a:solidFill>
                  <a:srgbClr val="17375E"/>
                </a:solidFill>
                <a:latin typeface="Times New Roman"/>
              </a:rPr>
              <a:t>Ακέραια (</a:t>
            </a:r>
            <a:r>
              <a:rPr lang="en-US" sz="2800" spc="-1" dirty="0">
                <a:solidFill>
                  <a:srgbClr val="17375E"/>
                </a:solidFill>
                <a:latin typeface="Times New Roman"/>
              </a:rPr>
              <a:t>integer)			</a:t>
            </a:r>
            <a:r>
              <a:rPr lang="el-GR" sz="2800" spc="-1" dirty="0">
                <a:solidFill>
                  <a:srgbClr val="17375E"/>
                </a:solidFill>
                <a:latin typeface="Times New Roman"/>
              </a:rPr>
              <a:t>	</a:t>
            </a:r>
            <a:r>
              <a:rPr lang="en-US" sz="2800" spc="-1" dirty="0">
                <a:solidFill>
                  <a:srgbClr val="17375E"/>
                </a:solidFill>
                <a:latin typeface="Times New Roman"/>
              </a:rPr>
              <a:t>:a=5</a:t>
            </a:r>
          </a:p>
          <a:p>
            <a:pPr marL="571500" indent="-571500">
              <a:lnSpc>
                <a:spcPct val="100000"/>
              </a:lnSpc>
              <a:buFont typeface="Arial" panose="020B0604020202020204" pitchFamily="34" charset="0"/>
              <a:buChar char="•"/>
            </a:pPr>
            <a:r>
              <a:rPr lang="el-GR" sz="2800" spc="-1" dirty="0">
                <a:solidFill>
                  <a:srgbClr val="17375E"/>
                </a:solidFill>
                <a:latin typeface="Times New Roman"/>
              </a:rPr>
              <a:t>Κινητής υποδιαστολής</a:t>
            </a:r>
            <a:r>
              <a:rPr lang="en-US" sz="2800" spc="-1" dirty="0">
                <a:solidFill>
                  <a:srgbClr val="17375E"/>
                </a:solidFill>
                <a:latin typeface="Times New Roman"/>
              </a:rPr>
              <a:t>(float)	</a:t>
            </a:r>
            <a:r>
              <a:rPr lang="el-GR" sz="2800" spc="-1" dirty="0">
                <a:solidFill>
                  <a:srgbClr val="17375E"/>
                </a:solidFill>
                <a:latin typeface="Times New Roman"/>
              </a:rPr>
              <a:t>	:</a:t>
            </a:r>
            <a:r>
              <a:rPr lang="en-US" sz="2800" spc="-1" dirty="0">
                <a:solidFill>
                  <a:srgbClr val="17375E"/>
                </a:solidFill>
                <a:latin typeface="Times New Roman"/>
              </a:rPr>
              <a:t>a=7.0</a:t>
            </a:r>
          </a:p>
          <a:p>
            <a:pPr marL="571500" indent="-571500">
              <a:lnSpc>
                <a:spcPct val="100000"/>
              </a:lnSpc>
              <a:buFont typeface="Arial" panose="020B0604020202020204" pitchFamily="34" charset="0"/>
              <a:buChar char="•"/>
            </a:pPr>
            <a:r>
              <a:rPr lang="el-GR" sz="2800" spc="-1" dirty="0">
                <a:solidFill>
                  <a:srgbClr val="17375E"/>
                </a:solidFill>
                <a:latin typeface="Times New Roman"/>
              </a:rPr>
              <a:t>Μιγαδική(</a:t>
            </a:r>
            <a:r>
              <a:rPr lang="en-US" sz="2800" spc="-1" dirty="0">
                <a:solidFill>
                  <a:srgbClr val="17375E"/>
                </a:solidFill>
                <a:latin typeface="Times New Roman"/>
              </a:rPr>
              <a:t>complex)			</a:t>
            </a:r>
            <a:r>
              <a:rPr lang="el-GR" sz="2800" spc="-1" dirty="0">
                <a:solidFill>
                  <a:srgbClr val="17375E"/>
                </a:solidFill>
                <a:latin typeface="Times New Roman"/>
              </a:rPr>
              <a:t>	</a:t>
            </a:r>
            <a:r>
              <a:rPr lang="en-US" sz="2800" spc="-1" dirty="0">
                <a:solidFill>
                  <a:srgbClr val="17375E"/>
                </a:solidFill>
                <a:latin typeface="Times New Roman"/>
              </a:rPr>
              <a:t>:a=5+8j</a:t>
            </a:r>
          </a:p>
          <a:p>
            <a:pPr marL="571500" indent="-571500">
              <a:lnSpc>
                <a:spcPct val="100000"/>
              </a:lnSpc>
              <a:buFont typeface="Arial" panose="020B0604020202020204" pitchFamily="34" charset="0"/>
              <a:buChar char="•"/>
            </a:pPr>
            <a:r>
              <a:rPr lang="el-GR" sz="2800" spc="-1" dirty="0">
                <a:solidFill>
                  <a:srgbClr val="17375E"/>
                </a:solidFill>
                <a:latin typeface="Times New Roman"/>
              </a:rPr>
              <a:t>Αλφαριθμητική-Συμβολοσειρά (</a:t>
            </a:r>
            <a:r>
              <a:rPr lang="en-US" sz="2800" spc="-1" dirty="0">
                <a:solidFill>
                  <a:srgbClr val="17375E"/>
                </a:solidFill>
                <a:latin typeface="Times New Roman"/>
              </a:rPr>
              <a:t>string</a:t>
            </a:r>
            <a:r>
              <a:rPr lang="el-GR" sz="2800" spc="-1" dirty="0">
                <a:solidFill>
                  <a:srgbClr val="17375E"/>
                </a:solidFill>
                <a:latin typeface="Times New Roman"/>
              </a:rPr>
              <a:t>)	</a:t>
            </a:r>
            <a:r>
              <a:rPr lang="en-US" sz="2800" spc="-1" dirty="0">
                <a:solidFill>
                  <a:srgbClr val="17375E"/>
                </a:solidFill>
                <a:latin typeface="Times New Roman"/>
              </a:rPr>
              <a:t>:a=‘5’</a:t>
            </a:r>
          </a:p>
          <a:p>
            <a:pPr marL="571500" indent="-571500">
              <a:lnSpc>
                <a:spcPct val="100000"/>
              </a:lnSpc>
              <a:buFont typeface="Arial" panose="020B0604020202020204" pitchFamily="34" charset="0"/>
              <a:buChar char="•"/>
            </a:pPr>
            <a:r>
              <a:rPr lang="el-GR" sz="2800" spc="-1" dirty="0">
                <a:solidFill>
                  <a:srgbClr val="17375E"/>
                </a:solidFill>
                <a:latin typeface="Times New Roman"/>
              </a:rPr>
              <a:t>Λογική (</a:t>
            </a:r>
            <a:r>
              <a:rPr lang="en-US" sz="2800" spc="-1" dirty="0">
                <a:solidFill>
                  <a:srgbClr val="17375E"/>
                </a:solidFill>
                <a:latin typeface="Times New Roman"/>
              </a:rPr>
              <a:t>Boolean)			</a:t>
            </a:r>
            <a:r>
              <a:rPr lang="el-GR" sz="2800" spc="-1" dirty="0">
                <a:solidFill>
                  <a:srgbClr val="17375E"/>
                </a:solidFill>
                <a:latin typeface="Times New Roman"/>
              </a:rPr>
              <a:t>	</a:t>
            </a:r>
            <a:r>
              <a:rPr lang="en-US" sz="2800" spc="-1" dirty="0">
                <a:solidFill>
                  <a:srgbClr val="17375E"/>
                </a:solidFill>
                <a:latin typeface="Times New Roman"/>
              </a:rPr>
              <a:t>:a=True</a:t>
            </a:r>
            <a:endParaRPr lang="en-US" sz="2800" b="0" strike="noStrike" spc="-1" dirty="0">
              <a:latin typeface="Arial"/>
            </a:endParaRPr>
          </a:p>
        </p:txBody>
      </p:sp>
      <p:sp>
        <p:nvSpPr>
          <p:cNvPr id="2" name="TextBox 1"/>
          <p:cNvSpPr txBox="1"/>
          <p:nvPr/>
        </p:nvSpPr>
        <p:spPr>
          <a:xfrm>
            <a:off x="611560" y="5023510"/>
            <a:ext cx="7848872" cy="646331"/>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Οι μεταβλητές δεν χρειάζεται να δηλωθούν στην </a:t>
            </a:r>
            <a:r>
              <a:rPr lang="el-GR" dirty="0" err="1">
                <a:latin typeface="Times New Roman" panose="02020603050405020304" pitchFamily="18" charset="0"/>
                <a:cs typeface="Times New Roman" panose="02020603050405020304" pitchFamily="18" charset="0"/>
              </a:rPr>
              <a:t>Python</a:t>
            </a:r>
            <a:r>
              <a:rPr lang="el-GR" dirty="0">
                <a:latin typeface="Times New Roman" panose="02020603050405020304" pitchFamily="18" charset="0"/>
                <a:cs typeface="Times New Roman" panose="02020603050405020304" pitchFamily="18" charset="0"/>
              </a:rPr>
              <a:t>, όπως σε άλλες γλώσσες.</a:t>
            </a:r>
          </a:p>
          <a:p>
            <a:r>
              <a:rPr lang="el-GR" dirty="0">
                <a:latin typeface="Times New Roman" panose="02020603050405020304" pitchFamily="18" charset="0"/>
                <a:cs typeface="Times New Roman" panose="02020603050405020304" pitchFamily="18" charset="0"/>
              </a:rPr>
              <a:t>Αυτή η ιδιότητα ονομάζεται δυναμικός τύπος (</a:t>
            </a:r>
            <a:r>
              <a:rPr lang="el-GR" dirty="0" err="1">
                <a:latin typeface="Times New Roman" panose="02020603050405020304" pitchFamily="18" charset="0"/>
                <a:cs typeface="Times New Roman" panose="02020603050405020304" pitchFamily="18" charset="0"/>
              </a:rPr>
              <a:t>dynamic</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typing</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39752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2" cstate="print"/>
          <a:stretch/>
        </p:blipFill>
        <p:spPr>
          <a:xfrm>
            <a:off x="8388000" y="0"/>
            <a:ext cx="755640" cy="755640"/>
          </a:xfrm>
          <a:prstGeom prst="rect">
            <a:avLst/>
          </a:prstGeom>
          <a:ln w="9360">
            <a:noFill/>
          </a:ln>
        </p:spPr>
      </p:pic>
      <p:sp>
        <p:nvSpPr>
          <p:cNvPr id="4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l-GR" sz="4000" b="0" strike="noStrike" spc="-1" dirty="0">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b="0" strike="noStrike" spc="-1" dirty="0">
                <a:solidFill>
                  <a:srgbClr val="17375E"/>
                </a:solidFill>
                <a:latin typeface="Times New Roman"/>
                <a:ea typeface="Calibri"/>
              </a:rPr>
              <a:t>επιλογής</a:t>
            </a:r>
            <a:endParaRPr lang="el-GR" sz="4000" b="0" strike="noStrike" spc="-1" dirty="0">
              <a:latin typeface="Arial"/>
            </a:endParaRPr>
          </a:p>
        </p:txBody>
      </p:sp>
      <p:sp>
        <p:nvSpPr>
          <p:cNvPr id="49" name="CustomShape 2"/>
          <p:cNvSpPr/>
          <p:nvPr/>
        </p:nvSpPr>
        <p:spPr>
          <a:xfrm>
            <a:off x="1306705" y="2708920"/>
            <a:ext cx="70563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dirty="0">
                <a:solidFill>
                  <a:srgbClr val="17375E"/>
                </a:solidFill>
                <a:latin typeface="Times New Roman"/>
                <a:ea typeface="Calibri"/>
              </a:rPr>
              <a:t>if  &lt;</a:t>
            </a:r>
            <a:r>
              <a:rPr lang="el-GR" sz="3600" b="0" strike="noStrike" spc="-1" dirty="0">
                <a:solidFill>
                  <a:srgbClr val="17375E"/>
                </a:solidFill>
                <a:latin typeface="Times New Roman"/>
                <a:ea typeface="Calibri"/>
              </a:rPr>
              <a:t>συνθήκη</a:t>
            </a:r>
            <a:r>
              <a:rPr lang="en-US" sz="3600" b="0" strike="noStrike" spc="-1" dirty="0">
                <a:solidFill>
                  <a:srgbClr val="17375E"/>
                </a:solidFill>
                <a:latin typeface="Times New Roman"/>
                <a:ea typeface="Calibri"/>
              </a:rPr>
              <a:t> ελέγχου&gt;: </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#γράψε τις εντολές της if εδώ </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εντολές </a:t>
            </a:r>
            <a:endParaRPr lang="en-US" sz="3600" b="0" strike="noStrike" spc="-1" dirty="0">
              <a:latin typeface="Arial"/>
            </a:endParaRPr>
          </a:p>
        </p:txBody>
      </p:sp>
      <p:sp>
        <p:nvSpPr>
          <p:cNvPr id="2" name="TextBox 1"/>
          <p:cNvSpPr txBox="1"/>
          <p:nvPr/>
        </p:nvSpPr>
        <p:spPr>
          <a:xfrm>
            <a:off x="2988000" y="1412776"/>
            <a:ext cx="3528216" cy="584775"/>
          </a:xfrm>
          <a:prstGeom prst="rect">
            <a:avLst/>
          </a:prstGeom>
          <a:noFill/>
        </p:spPr>
        <p:txBody>
          <a:bodyPr wrap="square" rtlCol="0">
            <a:spAutoFit/>
          </a:bodyPr>
          <a:lstStyle/>
          <a:p>
            <a:pPr algn="ctr"/>
            <a:r>
              <a:rPr lang="el-GR" sz="3200" spc="-1" dirty="0">
                <a:solidFill>
                  <a:srgbClr val="17375E"/>
                </a:solidFill>
                <a:latin typeface="Times New Roman"/>
                <a:ea typeface="Calibri"/>
              </a:rPr>
              <a:t>Απλή</a:t>
            </a:r>
          </a:p>
        </p:txBody>
      </p:sp>
    </p:spTree>
    <p:extLst>
      <p:ext uri="{BB962C8B-B14F-4D97-AF65-F5344CB8AC3E}">
        <p14:creationId xmlns:p14="http://schemas.microsoft.com/office/powerpoint/2010/main" val="26261779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5 - Εικόνα"/>
          <p:cNvPicPr/>
          <p:nvPr/>
        </p:nvPicPr>
        <p:blipFill>
          <a:blip r:embed="rId2" cstate="print"/>
          <a:stretch/>
        </p:blipFill>
        <p:spPr>
          <a:xfrm>
            <a:off x="8388000" y="0"/>
            <a:ext cx="755640" cy="755640"/>
          </a:xfrm>
          <a:prstGeom prst="rect">
            <a:avLst/>
          </a:prstGeom>
          <a:ln w="9360">
            <a:noFill/>
          </a:ln>
        </p:spPr>
      </p:pic>
      <p:sp>
        <p:nvSpPr>
          <p:cNvPr id="51"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n-US" sz="4000" b="0" strike="noStrike" spc="-1" dirty="0" err="1">
                <a:solidFill>
                  <a:srgbClr val="17375E"/>
                </a:solidFill>
                <a:latin typeface="Times New Roman"/>
                <a:ea typeface="Calibri"/>
              </a:rPr>
              <a:t>επιλογής</a:t>
            </a:r>
            <a:endParaRPr lang="en-US" sz="4000" b="0" strike="noStrike" spc="-1" dirty="0">
              <a:latin typeface="Arial"/>
            </a:endParaRPr>
          </a:p>
        </p:txBody>
      </p:sp>
      <p:sp>
        <p:nvSpPr>
          <p:cNvPr id="52" name="CustomShape 2"/>
          <p:cNvSpPr/>
          <p:nvPr/>
        </p:nvSpPr>
        <p:spPr>
          <a:xfrm>
            <a:off x="827640" y="1628640"/>
            <a:ext cx="80643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Παράδειγμα</a:t>
            </a: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Να </a:t>
            </a:r>
            <a:r>
              <a:rPr lang="en-US" sz="2800" b="0" strike="noStrike" spc="-1" dirty="0" err="1">
                <a:solidFill>
                  <a:srgbClr val="17375E"/>
                </a:solidFill>
                <a:latin typeface="Times New Roman"/>
                <a:ea typeface="Calibri"/>
              </a:rPr>
              <a:t>γρ</a:t>
            </a:r>
            <a:r>
              <a:rPr lang="en-US" sz="2800" b="0" strike="noStrike" spc="-1" dirty="0">
                <a:solidFill>
                  <a:srgbClr val="17375E"/>
                </a:solidFill>
                <a:latin typeface="Times New Roman"/>
                <a:ea typeface="Calibri"/>
              </a:rPr>
              <a:t>αφεί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a:t>
            </a:r>
            <a:r>
              <a:rPr lang="en-US" sz="2800" spc="-1" dirty="0">
                <a:solidFill>
                  <a:srgbClr val="17375E"/>
                </a:solidFill>
                <a:latin typeface="Times New Roman"/>
                <a:ea typeface="Calibri"/>
              </a:rPr>
              <a:t> </a:t>
            </a:r>
            <a:r>
              <a:rPr lang="el-GR" sz="2800" b="0" strike="noStrike" spc="-1" dirty="0" smtClean="0">
                <a:solidFill>
                  <a:srgbClr val="17375E"/>
                </a:solidFill>
                <a:latin typeface="Times New Roman"/>
                <a:ea typeface="Calibri"/>
              </a:rPr>
              <a:t>έναν</a:t>
            </a:r>
            <a:r>
              <a:rPr lang="en-US" sz="2800" b="0" strike="noStrike" spc="-1" dirty="0" smtClean="0">
                <a:solidFill>
                  <a:srgbClr val="17375E"/>
                </a:solidFill>
                <a:latin typeface="Times New Roman"/>
                <a:ea typeface="Calibri"/>
              </a:rPr>
              <a:t> </a:t>
            </a:r>
            <a:r>
              <a:rPr lang="en-US" sz="2800" b="0" strike="noStrike" spc="-1" dirty="0">
                <a:solidFill>
                  <a:srgbClr val="17375E"/>
                </a:solidFill>
                <a:latin typeface="Times New Roman"/>
                <a:ea typeface="Calibri"/>
              </a:rPr>
              <a:t>αριθμό και αν ο αριθμός είναι μεγαλύτερος από το 0 να εμφανίζει το μήνυμα «θετικός αριθμός». </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endParaRPr lang="en-US" sz="2800" b="0" strike="noStrike" spc="-1" dirty="0">
              <a:latin typeface="Arial"/>
            </a:endParaRPr>
          </a:p>
          <a:p>
            <a:pPr>
              <a:lnSpc>
                <a:spcPct val="100000"/>
              </a:lnSpc>
            </a:pPr>
            <a:r>
              <a:rPr lang="en-US" sz="2800" b="0" strike="noStrike" spc="-1" dirty="0" err="1">
                <a:solidFill>
                  <a:srgbClr val="17375E"/>
                </a:solidFill>
                <a:latin typeface="Times New Roman"/>
                <a:ea typeface="Calibri"/>
              </a:rPr>
              <a:t>ar</a:t>
            </a:r>
            <a:r>
              <a:rPr lang="en-US" sz="2800" b="0" strike="noStrike" spc="-1" dirty="0">
                <a:solidFill>
                  <a:srgbClr val="17375E"/>
                </a:solidFill>
                <a:latin typeface="Times New Roman"/>
                <a:ea typeface="Calibri"/>
              </a:rPr>
              <a:t>=input(‘</a:t>
            </a:r>
            <a:r>
              <a:rPr lang="en-US" sz="2800" b="0" strike="noStrike" spc="-1" dirty="0" err="1">
                <a:solidFill>
                  <a:srgbClr val="17375E"/>
                </a:solidFill>
                <a:latin typeface="Times New Roman"/>
                <a:ea typeface="Calibri"/>
              </a:rPr>
              <a:t>Δώσε</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αριθμό</a:t>
            </a:r>
            <a:r>
              <a:rPr lang="en-US" sz="2800" b="0" strike="noStrike" spc="-1" dirty="0">
                <a:solidFill>
                  <a:srgbClr val="17375E"/>
                </a:solidFill>
                <a:latin typeface="Times New Roman"/>
                <a:ea typeface="Calibri"/>
              </a:rPr>
              <a:t>’)</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if </a:t>
            </a:r>
            <a:r>
              <a:rPr lang="en-US" sz="2800" b="0" strike="noStrike" spc="-1" dirty="0" err="1">
                <a:solidFill>
                  <a:srgbClr val="17375E"/>
                </a:solidFill>
                <a:latin typeface="Times New Roman"/>
                <a:ea typeface="Calibri"/>
              </a:rPr>
              <a:t>ar</a:t>
            </a:r>
            <a:r>
              <a:rPr lang="en-US" sz="2800" b="0" strike="noStrike" spc="-1" dirty="0">
                <a:solidFill>
                  <a:srgbClr val="17375E"/>
                </a:solidFill>
                <a:latin typeface="Times New Roman"/>
                <a:ea typeface="Calibri"/>
              </a:rPr>
              <a:t> &gt; 0 :</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print ‘</a:t>
            </a:r>
            <a:r>
              <a:rPr lang="en-US" sz="2800" b="0" strike="noStrike" spc="-1" dirty="0" err="1">
                <a:solidFill>
                  <a:srgbClr val="17375E"/>
                </a:solidFill>
                <a:latin typeface="Times New Roman"/>
                <a:ea typeface="Calibri"/>
              </a:rPr>
              <a:t>θετικός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αριθμός</a:t>
            </a:r>
            <a:r>
              <a:rPr lang="en-US" sz="2800" b="0" strike="noStrike" spc="-1" dirty="0">
                <a:solidFill>
                  <a:srgbClr val="17375E"/>
                </a:solidFill>
                <a:latin typeface="Times New Roman"/>
                <a:ea typeface="Calibri"/>
              </a:rPr>
              <a:t>’</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
                                            <p:txEl>
                                              <p:pRg st="3" end="3"/>
                                            </p:txEl>
                                          </p:spTgt>
                                        </p:tgtEl>
                                        <p:attrNameLst>
                                          <p:attrName>style.visibility</p:attrName>
                                        </p:attrNameLst>
                                      </p:cBhvr>
                                      <p:to>
                                        <p:strVal val="visible"/>
                                      </p:to>
                                    </p:set>
                                    <p:animEffect transition="in" filter="blinds(horizontal)">
                                      <p:cBhvr additive="repl">
                                        <p:cTn id="7" dur="500"/>
                                        <p:tgtEl>
                                          <p:spTgt spid="5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
                                            <p:txEl>
                                              <p:pRg st="4" end="4"/>
                                            </p:txEl>
                                          </p:spTgt>
                                        </p:tgtEl>
                                        <p:attrNameLst>
                                          <p:attrName>style.visibility</p:attrName>
                                        </p:attrNameLst>
                                      </p:cBhvr>
                                      <p:to>
                                        <p:strVal val="visible"/>
                                      </p:to>
                                    </p:set>
                                    <p:animEffect transition="in" filter="blinds(horizontal)">
                                      <p:cBhvr additive="repl">
                                        <p:cTn id="10" dur="500"/>
                                        <p:tgtEl>
                                          <p:spTgt spid="52">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
                                            <p:txEl>
                                              <p:pRg st="5" end="5"/>
                                            </p:txEl>
                                          </p:spTgt>
                                        </p:tgtEl>
                                        <p:attrNameLst>
                                          <p:attrName>style.visibility</p:attrName>
                                        </p:attrNameLst>
                                      </p:cBhvr>
                                      <p:to>
                                        <p:strVal val="visible"/>
                                      </p:to>
                                    </p:set>
                                    <p:animEffect transition="in" filter="blinds(horizontal)">
                                      <p:cBhvr additive="repl">
                                        <p:cTn id="13" dur="500"/>
                                        <p:tgtEl>
                                          <p:spTgt spid="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5 - Εικόνα"/>
          <p:cNvPicPr/>
          <p:nvPr/>
        </p:nvPicPr>
        <p:blipFill>
          <a:blip r:embed="rId2" cstate="print"/>
          <a:stretch/>
        </p:blipFill>
        <p:spPr>
          <a:xfrm>
            <a:off x="8388000" y="0"/>
            <a:ext cx="755640" cy="755640"/>
          </a:xfrm>
          <a:prstGeom prst="rect">
            <a:avLst/>
          </a:prstGeom>
          <a:ln w="9360">
            <a:noFill/>
          </a:ln>
        </p:spPr>
      </p:pic>
      <p:sp>
        <p:nvSpPr>
          <p:cNvPr id="54"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55" name="CustomShape 2"/>
          <p:cNvSpPr/>
          <p:nvPr/>
        </p:nvSpPr>
        <p:spPr>
          <a:xfrm>
            <a:off x="827640" y="1628640"/>
            <a:ext cx="8064360" cy="30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Τελεστές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ελέγχου</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ίσο</a:t>
            </a:r>
            <a:r>
              <a:rPr lang="en-US" sz="2800" b="0" strike="noStrike" spc="-1" dirty="0">
                <a:solidFill>
                  <a:srgbClr val="17375E"/>
                </a:solidFill>
                <a:latin typeface="Times New Roman"/>
                <a:ea typeface="Calibri"/>
              </a:rPr>
              <a:t>   </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&gt;	 </a:t>
            </a:r>
            <a:r>
              <a:rPr lang="en-US" sz="2800" b="0" strike="noStrike" spc="-1" dirty="0" err="1">
                <a:solidFill>
                  <a:srgbClr val="17375E"/>
                </a:solidFill>
                <a:latin typeface="Times New Roman"/>
                <a:ea typeface="Calibri"/>
              </a:rPr>
              <a:t>μεγ</a:t>
            </a:r>
            <a:r>
              <a:rPr lang="en-US" sz="2800" b="0" strike="noStrike" spc="-1" dirty="0">
                <a:solidFill>
                  <a:srgbClr val="17375E"/>
                </a:solidFill>
                <a:latin typeface="Times New Roman"/>
                <a:ea typeface="Calibri"/>
              </a:rPr>
              <a:t>αλύτερο</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&gt;=	 </a:t>
            </a:r>
            <a:r>
              <a:rPr lang="en-US" sz="2800" b="0" strike="noStrike" spc="-1" dirty="0" err="1">
                <a:solidFill>
                  <a:srgbClr val="17375E"/>
                </a:solidFill>
                <a:latin typeface="Times New Roman"/>
                <a:ea typeface="Calibri"/>
              </a:rPr>
              <a:t>μεγ</a:t>
            </a:r>
            <a:r>
              <a:rPr lang="en-US" sz="2800" b="0" strike="noStrike" spc="-1" dirty="0">
                <a:solidFill>
                  <a:srgbClr val="17375E"/>
                </a:solidFill>
                <a:latin typeface="Times New Roman"/>
                <a:ea typeface="Calibri"/>
              </a:rPr>
              <a:t>αλύτερο και ίσο</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&lt;	 </a:t>
            </a:r>
            <a:r>
              <a:rPr lang="en-US" sz="2800" b="0" strike="noStrike" spc="-1" dirty="0" err="1">
                <a:solidFill>
                  <a:srgbClr val="17375E"/>
                </a:solidFill>
                <a:latin typeface="Times New Roman"/>
                <a:ea typeface="Calibri"/>
              </a:rPr>
              <a:t>μικρότερο</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&lt;= 	</a:t>
            </a:r>
            <a:r>
              <a:rPr lang="en-US" sz="2800" b="0" strike="noStrike" spc="-1" dirty="0" err="1">
                <a:solidFill>
                  <a:srgbClr val="17375E"/>
                </a:solidFill>
                <a:latin typeface="Times New Roman"/>
                <a:ea typeface="Calibri"/>
              </a:rPr>
              <a:t>μικρότερο</a:t>
            </a:r>
            <a:r>
              <a:rPr lang="en-US" sz="2800" b="0" strike="noStrike" spc="-1" dirty="0">
                <a:solidFill>
                  <a:srgbClr val="17375E"/>
                </a:solidFill>
                <a:latin typeface="Times New Roman"/>
                <a:ea typeface="Calibri"/>
              </a:rPr>
              <a:t> και </a:t>
            </a:r>
            <a:r>
              <a:rPr lang="en-US" sz="2800" b="0" strike="noStrike" spc="-1" dirty="0" err="1">
                <a:solidFill>
                  <a:srgbClr val="17375E"/>
                </a:solidFill>
                <a:latin typeface="Times New Roman"/>
                <a:ea typeface="Calibri"/>
              </a:rPr>
              <a:t>ίσο</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διάφορο</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5 - Εικόνα"/>
          <p:cNvPicPr/>
          <p:nvPr/>
        </p:nvPicPr>
        <p:blipFill>
          <a:blip r:embed="rId2" cstate="print"/>
          <a:stretch/>
        </p:blipFill>
        <p:spPr>
          <a:xfrm>
            <a:off x="8388000" y="0"/>
            <a:ext cx="755640" cy="755640"/>
          </a:xfrm>
          <a:prstGeom prst="rect">
            <a:avLst/>
          </a:prstGeom>
          <a:ln w="9360">
            <a:noFill/>
          </a:ln>
        </p:spPr>
      </p:pic>
      <p:sp>
        <p:nvSpPr>
          <p:cNvPr id="57"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58" name="CustomShape 2"/>
          <p:cNvSpPr/>
          <p:nvPr/>
        </p:nvSpPr>
        <p:spPr>
          <a:xfrm>
            <a:off x="827640" y="1628640"/>
            <a:ext cx="806436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ctr">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1.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γραφτεί</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πρόγραμμα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διαβάζει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Επώνυμο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όνομα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και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την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ηλικία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Εάν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ηλικία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είναι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μικρότερη</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18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εμφανίζει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μήνυμα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Δεν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μπορείς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δεις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την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ταινία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Τζόκερ</a:t>
            </a:r>
            <a:r>
              <a:rPr lang="en-US" sz="2800" b="0" strike="noStrike" spc="-1" dirty="0">
                <a:solidFill>
                  <a:srgbClr val="17375E"/>
                </a:solidFill>
                <a:latin typeface="Times New Roman"/>
                <a:ea typeface="Calibri"/>
              </a:rPr>
              <a:t>»</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5 - Εικόνα"/>
          <p:cNvPicPr/>
          <p:nvPr/>
        </p:nvPicPr>
        <p:blipFill>
          <a:blip r:embed="rId2" cstate="print"/>
          <a:stretch/>
        </p:blipFill>
        <p:spPr>
          <a:xfrm>
            <a:off x="8388000" y="0"/>
            <a:ext cx="755640" cy="755640"/>
          </a:xfrm>
          <a:prstGeom prst="rect">
            <a:avLst/>
          </a:prstGeom>
          <a:ln w="9360">
            <a:noFill/>
          </a:ln>
        </p:spPr>
      </p:pic>
      <p:sp>
        <p:nvSpPr>
          <p:cNvPr id="60"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61" name="CustomShape 2"/>
          <p:cNvSpPr/>
          <p:nvPr/>
        </p:nvSpPr>
        <p:spPr>
          <a:xfrm>
            <a:off x="827640" y="1628640"/>
            <a:ext cx="80643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a:t>
            </a:r>
            <a:r>
              <a:rPr lang="en-US" sz="2800" b="0" strike="noStrike" spc="-1" dirty="0">
                <a:solidFill>
                  <a:srgbClr val="17375E"/>
                </a:solidFill>
                <a:latin typeface="Times New Roman"/>
                <a:ea typeface="Calibri"/>
              </a:rPr>
              <a:t>αστηριότητες</a:t>
            </a:r>
            <a:endParaRPr lang="en-US" sz="2800" b="0" strike="noStrike" spc="-1" dirty="0">
              <a:latin typeface="Arial"/>
            </a:endParaRPr>
          </a:p>
          <a:p>
            <a:pPr algn="ctr">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2. Να </a:t>
            </a:r>
            <a:r>
              <a:rPr lang="en-US" sz="2800" b="0" strike="noStrike" spc="-1" dirty="0" err="1">
                <a:solidFill>
                  <a:srgbClr val="17375E"/>
                </a:solidFill>
                <a:latin typeface="Times New Roman"/>
                <a:ea typeface="Calibri"/>
              </a:rPr>
              <a:t>γρ</a:t>
            </a:r>
            <a:r>
              <a:rPr lang="en-US" sz="2800" b="0" strike="noStrike" spc="-1" dirty="0">
                <a:solidFill>
                  <a:srgbClr val="17375E"/>
                </a:solidFill>
                <a:latin typeface="Times New Roman"/>
                <a:ea typeface="Calibri"/>
              </a:rPr>
              <a:t>αφτεί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Επώνυμο, όνομα και το ετήσιο  εισόδημα ενός φορολογούμενου. </a:t>
            </a:r>
            <a:r>
              <a:rPr lang="en-US" sz="2800" b="0" strike="noStrike" spc="-1" dirty="0" err="1">
                <a:solidFill>
                  <a:srgbClr val="17375E"/>
                </a:solidFill>
                <a:latin typeface="Times New Roman"/>
                <a:ea typeface="Calibri"/>
              </a:rPr>
              <a:t>Αν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εισόδημ</a:t>
            </a:r>
            <a:r>
              <a:rPr lang="en-US" sz="2800" b="0" strike="noStrike" spc="-1" dirty="0">
                <a:solidFill>
                  <a:srgbClr val="17375E"/>
                </a:solidFill>
                <a:latin typeface="Times New Roman"/>
                <a:ea typeface="Calibri"/>
              </a:rPr>
              <a:t>α του είναι </a:t>
            </a:r>
            <a:r>
              <a:rPr lang="el-GR" sz="2800" spc="-1" dirty="0">
                <a:solidFill>
                  <a:srgbClr val="17375E"/>
                </a:solidFill>
                <a:latin typeface="Times New Roman"/>
                <a:ea typeface="Calibri"/>
              </a:rPr>
              <a:t>μεγαλύτερο </a:t>
            </a:r>
            <a:r>
              <a:rPr lang="en-US" sz="2800" b="0" strike="noStrike" spc="-1" dirty="0">
                <a:solidFill>
                  <a:srgbClr val="17375E"/>
                </a:solidFill>
                <a:latin typeface="Times New Roman"/>
                <a:ea typeface="Calibri"/>
              </a:rPr>
              <a:t>8000€ θα του εμφανίζει μήνυμα «Δεν δικαιούσαι επίδομα θέρμανσης»</a:t>
            </a:r>
            <a:endParaRPr lang="en-US"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5 - Εικόνα"/>
          <p:cNvPicPr/>
          <p:nvPr/>
        </p:nvPicPr>
        <p:blipFill>
          <a:blip r:embed="rId2" cstate="print"/>
          <a:stretch/>
        </p:blipFill>
        <p:spPr>
          <a:xfrm>
            <a:off x="8388000" y="0"/>
            <a:ext cx="755640" cy="755640"/>
          </a:xfrm>
          <a:prstGeom prst="rect">
            <a:avLst/>
          </a:prstGeom>
          <a:ln w="9360">
            <a:noFill/>
          </a:ln>
        </p:spPr>
      </p:pic>
      <p:sp>
        <p:nvSpPr>
          <p:cNvPr id="63"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dirty="0">
                <a:solidFill>
                  <a:srgbClr val="17375E"/>
                </a:solidFill>
                <a:latin typeface="Times New Roman"/>
                <a:ea typeface="Calibri"/>
              </a:rPr>
              <a:t>Δομή επιλογής</a:t>
            </a:r>
            <a:endParaRPr lang="en-US" sz="4000" b="0" strike="noStrike" spc="-1" dirty="0">
              <a:latin typeface="Arial"/>
            </a:endParaRPr>
          </a:p>
        </p:txBody>
      </p:sp>
      <p:sp>
        <p:nvSpPr>
          <p:cNvPr id="64" name="CustomShape 2"/>
          <p:cNvSpPr/>
          <p:nvPr/>
        </p:nvSpPr>
        <p:spPr>
          <a:xfrm>
            <a:off x="827640" y="1628640"/>
            <a:ext cx="806436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Δραστηριότητες</a:t>
            </a:r>
            <a:endParaRPr lang="en-US" sz="2800" b="0" strike="noStrike" spc="-1" dirty="0">
              <a:latin typeface="Arial"/>
            </a:endParaRPr>
          </a:p>
          <a:p>
            <a:pPr algn="ctr">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3. Να γραφτεί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Επ</a:t>
            </a:r>
            <a:r>
              <a:rPr lang="en-US" sz="2800" b="0" strike="noStrike" spc="-1" dirty="0" err="1">
                <a:solidFill>
                  <a:srgbClr val="17375E"/>
                </a:solidFill>
                <a:latin typeface="Times New Roman"/>
                <a:ea typeface="Calibri"/>
              </a:rPr>
              <a:t>ώνυμο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όνομ</a:t>
            </a:r>
            <a:r>
              <a:rPr lang="en-US" sz="2800" b="0" strike="noStrike" spc="-1" dirty="0">
                <a:solidFill>
                  <a:srgbClr val="17375E"/>
                </a:solidFill>
                <a:latin typeface="Times New Roman"/>
                <a:ea typeface="Calibri"/>
              </a:rPr>
              <a:t>α , ημερομίσθιο , μέρες εργασίας και αριθμό παιδιών του εργαζομένου.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υπολογίζει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μισθό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Αν</a:t>
            </a:r>
            <a:r>
              <a:rPr lang="en-US" sz="2800" b="0" strike="noStrike" spc="-1" dirty="0">
                <a:solidFill>
                  <a:srgbClr val="17375E"/>
                </a:solidFill>
                <a:latin typeface="Times New Roman"/>
                <a:ea typeface="Calibri"/>
              </a:rPr>
              <a:t> ο </a:t>
            </a:r>
            <a:r>
              <a:rPr lang="en-US" sz="2800" b="0" strike="noStrike" spc="-1" dirty="0" err="1">
                <a:solidFill>
                  <a:srgbClr val="17375E"/>
                </a:solidFill>
                <a:latin typeface="Times New Roman"/>
                <a:ea typeface="Calibri"/>
              </a:rPr>
              <a:t>υπάλληλος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έχει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παιδιά</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προσθέτει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μισθό</a:t>
            </a:r>
            <a:r>
              <a:rPr lang="en-US" sz="2800" b="0" strike="noStrike" spc="-1" dirty="0">
                <a:solidFill>
                  <a:srgbClr val="17375E"/>
                </a:solidFill>
                <a:latin typeface="Times New Roman"/>
                <a:ea typeface="Calibri"/>
              </a:rPr>
              <a:t> 25€ </a:t>
            </a:r>
            <a:r>
              <a:rPr lang="en-US" sz="2800" b="0" strike="noStrike" spc="-1" dirty="0" err="1">
                <a:solidFill>
                  <a:srgbClr val="17375E"/>
                </a:solidFill>
                <a:latin typeface="Times New Roman"/>
                <a:ea typeface="Calibri"/>
              </a:rPr>
              <a:t>για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κάθε</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παιδί</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τέλος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εμφανίζει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μισθό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υπαλλήλου</a:t>
            </a:r>
            <a:r>
              <a:rPr lang="en-US" sz="2800" b="0" strike="noStrike" spc="-1" dirty="0">
                <a:solidFill>
                  <a:srgbClr val="17375E"/>
                </a:solidFill>
                <a:latin typeface="Times New Roman"/>
                <a:ea typeface="Calibri"/>
              </a:rPr>
              <a:t>.</a:t>
            </a:r>
            <a:endParaRPr lang="en-US"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5 - Εικόνα"/>
          <p:cNvPicPr/>
          <p:nvPr/>
        </p:nvPicPr>
        <p:blipFill>
          <a:blip r:embed="rId2" cstate="print"/>
          <a:stretch/>
        </p:blipFill>
        <p:spPr>
          <a:xfrm>
            <a:off x="8388000" y="0"/>
            <a:ext cx="755640" cy="755640"/>
          </a:xfrm>
          <a:prstGeom prst="rect">
            <a:avLst/>
          </a:prstGeom>
          <a:ln w="9360">
            <a:noFill/>
          </a:ln>
        </p:spPr>
      </p:pic>
      <p:sp>
        <p:nvSpPr>
          <p:cNvPr id="66"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67" name="CustomShape 2"/>
          <p:cNvSpPr/>
          <p:nvPr/>
        </p:nvSpPr>
        <p:spPr>
          <a:xfrm>
            <a:off x="827640" y="162864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ctr">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4. Να </a:t>
            </a:r>
            <a:r>
              <a:rPr lang="en-US" sz="2800" b="0" strike="noStrike" spc="-1" dirty="0" err="1">
                <a:solidFill>
                  <a:srgbClr val="17375E"/>
                </a:solidFill>
                <a:latin typeface="Times New Roman"/>
                <a:ea typeface="Calibri"/>
              </a:rPr>
              <a:t>γρ</a:t>
            </a:r>
            <a:r>
              <a:rPr lang="en-US" sz="2800" b="0" strike="noStrike" spc="-1" dirty="0">
                <a:solidFill>
                  <a:srgbClr val="17375E"/>
                </a:solidFill>
                <a:latin typeface="Times New Roman"/>
                <a:ea typeface="Calibri"/>
              </a:rPr>
              <a:t>αφεί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τον</a:t>
            </a:r>
            <a:r>
              <a:rPr lang="en-US" sz="2800" b="0" strike="noStrike" spc="-1" dirty="0">
                <a:solidFill>
                  <a:srgbClr val="17375E"/>
                </a:solidFill>
                <a:latin typeface="Times New Roman"/>
                <a:ea typeface="Calibri"/>
              </a:rPr>
              <a:t> αριθμό των εισιτηρίων μετρό που θέλει ο επιβάτης.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υπολογίζει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κόστος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και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εμφανίζει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Στην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συνέχεια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ζητάει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από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επιβάτη</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δώσει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αντίστοιχο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χρηματικό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ποσό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σύστημα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εμφανίζει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μήνυμα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Πάρτε</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εισιτήρια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σας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Αν</a:t>
            </a:r>
            <a:r>
              <a:rPr lang="en-US" sz="2800" b="0" strike="noStrike" spc="-1" dirty="0">
                <a:solidFill>
                  <a:srgbClr val="17375E"/>
                </a:solidFill>
                <a:latin typeface="Times New Roman"/>
                <a:ea typeface="Calibri"/>
              </a:rPr>
              <a:t> ο </a:t>
            </a:r>
            <a:r>
              <a:rPr lang="en-US" sz="2800" b="0" strike="noStrike" spc="-1" dirty="0" err="1">
                <a:solidFill>
                  <a:srgbClr val="17375E"/>
                </a:solidFill>
                <a:latin typeface="Times New Roman"/>
                <a:ea typeface="Calibri"/>
              </a:rPr>
              <a:t>επιβάτης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έχει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δώσει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περισσότερα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χρήματα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από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κόστος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υπολογίζει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και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εμφανίζει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ποσό</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επιστραφεί</a:t>
            </a:r>
            <a:r>
              <a:rPr lang="en-US" sz="2800" b="0" strike="noStrike" spc="-1" dirty="0">
                <a:solidFill>
                  <a:srgbClr val="17375E"/>
                </a:solidFill>
                <a:latin typeface="Times New Roman"/>
                <a:ea typeface="Calibri"/>
              </a:rPr>
              <a:t>.</a:t>
            </a: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5 - Εικόνα"/>
          <p:cNvPicPr/>
          <p:nvPr/>
        </p:nvPicPr>
        <p:blipFill>
          <a:blip r:embed="rId2" cstate="print"/>
          <a:stretch/>
        </p:blipFill>
        <p:spPr>
          <a:xfrm>
            <a:off x="8388000" y="0"/>
            <a:ext cx="755640" cy="755640"/>
          </a:xfrm>
          <a:prstGeom prst="rect">
            <a:avLst/>
          </a:prstGeom>
          <a:ln w="9360">
            <a:noFill/>
          </a:ln>
        </p:spPr>
      </p:pic>
      <p:sp>
        <p:nvSpPr>
          <p:cNvPr id="66"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67" name="CustomShape 2"/>
          <p:cNvSpPr/>
          <p:nvPr/>
        </p:nvSpPr>
        <p:spPr>
          <a:xfrm>
            <a:off x="827640" y="1628640"/>
            <a:ext cx="80643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ctr">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5. </a:t>
            </a:r>
            <a:r>
              <a:rPr lang="el-GR" sz="2800" spc="-1" dirty="0">
                <a:solidFill>
                  <a:srgbClr val="17375E"/>
                </a:solidFill>
                <a:latin typeface="Times New Roman"/>
                <a:ea typeface="Calibri"/>
              </a:rPr>
              <a:t>Να γράψετε πρόγραμμα που θα προσομοιώνει την λειτουργία ενός μηχανήματος ATM. Το πρόγραμμα θα διαβάζει το ποσό ανάληψης σε € και θα εμφανίζει από πόσα χαρτονομίσματα των 50 και 20€ αποτελείται. Π.χ. τα 270€ αποτελούνται από 4 x 50€, 1 x 20€. Αν ένα από τα δύο χαρτονομίσματα είναι μηδενικό, δεν θα το εμφανίζει. Π.χ. για τα 150€ θα εμφανίζει 3 x 50€.</a:t>
            </a:r>
            <a:endParaRPr lang="en-US" sz="2800" b="0" strike="noStrike" spc="-1" dirty="0">
              <a:latin typeface="Arial"/>
            </a:endParaRPr>
          </a:p>
          <a:p>
            <a:pPr algn="just">
              <a:lnSpc>
                <a:spcPct val="100000"/>
              </a:lnSpc>
            </a:pPr>
            <a:endParaRPr lang="en-US" sz="2800" b="0" strike="noStrike" spc="-1" dirty="0">
              <a:latin typeface="Arial"/>
            </a:endParaRPr>
          </a:p>
        </p:txBody>
      </p:sp>
    </p:spTree>
    <p:extLst>
      <p:ext uri="{BB962C8B-B14F-4D97-AF65-F5344CB8AC3E}">
        <p14:creationId xmlns:p14="http://schemas.microsoft.com/office/powerpoint/2010/main" val="5030637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5 - Εικόνα"/>
          <p:cNvPicPr/>
          <p:nvPr/>
        </p:nvPicPr>
        <p:blipFill>
          <a:blip r:embed="rId3" cstate="print"/>
          <a:stretch/>
        </p:blipFill>
        <p:spPr>
          <a:xfrm>
            <a:off x="8388000" y="0"/>
            <a:ext cx="755640" cy="755640"/>
          </a:xfrm>
          <a:prstGeom prst="rect">
            <a:avLst/>
          </a:prstGeom>
          <a:ln w="9360">
            <a:noFill/>
          </a:ln>
        </p:spPr>
      </p:pic>
      <p:sp>
        <p:nvSpPr>
          <p:cNvPr id="6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70" name="CustomShape 2"/>
          <p:cNvSpPr/>
          <p:nvPr/>
        </p:nvSpPr>
        <p:spPr>
          <a:xfrm>
            <a:off x="1331640" y="2277000"/>
            <a:ext cx="727236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a:solidFill>
                  <a:srgbClr val="17375E"/>
                </a:solidFill>
                <a:latin typeface="Times New Roman"/>
                <a:ea typeface="Calibri"/>
              </a:rPr>
              <a:t>if &lt;συνθήκη ελέγχου&gt;: </a:t>
            </a:r>
            <a:endParaRPr lang="en-US" sz="3600" b="0" strike="noStrike" spc="-1">
              <a:latin typeface="Arial"/>
            </a:endParaRPr>
          </a:p>
          <a:p>
            <a:pPr>
              <a:lnSpc>
                <a:spcPct val="100000"/>
              </a:lnSpc>
            </a:pPr>
            <a:r>
              <a:rPr lang="en-US" sz="3600" b="0" strike="noStrike" spc="-1">
                <a:solidFill>
                  <a:srgbClr val="17375E"/>
                </a:solidFill>
                <a:latin typeface="Times New Roman"/>
                <a:ea typeface="Calibri"/>
              </a:rPr>
              <a:t>	#γράψε τις εντολές της if εδώ </a:t>
            </a:r>
            <a:endParaRPr lang="en-US" sz="3600" b="0" strike="noStrike" spc="-1">
              <a:latin typeface="Arial"/>
            </a:endParaRPr>
          </a:p>
          <a:p>
            <a:pPr>
              <a:lnSpc>
                <a:spcPct val="100000"/>
              </a:lnSpc>
            </a:pPr>
            <a:r>
              <a:rPr lang="en-US" sz="3600" b="0" strike="noStrike" spc="-1">
                <a:solidFill>
                  <a:srgbClr val="17375E"/>
                </a:solidFill>
                <a:latin typeface="Times New Roman"/>
                <a:ea typeface="Calibri"/>
              </a:rPr>
              <a:t>else: </a:t>
            </a:r>
            <a:endParaRPr lang="en-US" sz="3600" b="0" strike="noStrike" spc="-1">
              <a:latin typeface="Arial"/>
            </a:endParaRPr>
          </a:p>
          <a:p>
            <a:pPr>
              <a:lnSpc>
                <a:spcPct val="100000"/>
              </a:lnSpc>
            </a:pPr>
            <a:r>
              <a:rPr lang="en-US" sz="3600" b="0" strike="noStrike" spc="-1">
                <a:solidFill>
                  <a:srgbClr val="17375E"/>
                </a:solidFill>
                <a:latin typeface="Times New Roman"/>
                <a:ea typeface="Calibri"/>
              </a:rPr>
              <a:t>	#γράψε τις εντολές  της else εδώ </a:t>
            </a:r>
            <a:endParaRPr lang="en-US" sz="3600" b="0" strike="noStrike" spc="-1">
              <a:latin typeface="Arial"/>
            </a:endParaRPr>
          </a:p>
          <a:p>
            <a:pPr>
              <a:lnSpc>
                <a:spcPct val="100000"/>
              </a:lnSpc>
            </a:pPr>
            <a:r>
              <a:rPr lang="en-US" sz="3600" b="0" strike="noStrike" spc="-1">
                <a:solidFill>
                  <a:srgbClr val="17375E"/>
                </a:solidFill>
                <a:latin typeface="Times New Roman"/>
                <a:ea typeface="Calibri"/>
              </a:rPr>
              <a:t># εντολές </a:t>
            </a:r>
            <a:endParaRPr lang="en-US" sz="3600" b="0" strike="noStrike" spc="-1">
              <a:latin typeface="Arial"/>
            </a:endParaRPr>
          </a:p>
        </p:txBody>
      </p:sp>
      <p:sp>
        <p:nvSpPr>
          <p:cNvPr id="5" name="TextBox 4"/>
          <p:cNvSpPr txBox="1"/>
          <p:nvPr/>
        </p:nvSpPr>
        <p:spPr>
          <a:xfrm>
            <a:off x="2988000" y="1412776"/>
            <a:ext cx="3528216" cy="584775"/>
          </a:xfrm>
          <a:prstGeom prst="rect">
            <a:avLst/>
          </a:prstGeom>
          <a:noFill/>
        </p:spPr>
        <p:txBody>
          <a:bodyPr wrap="square" rtlCol="0">
            <a:spAutoFit/>
          </a:bodyPr>
          <a:lstStyle/>
          <a:p>
            <a:pPr algn="ctr"/>
            <a:r>
              <a:rPr lang="el-GR" sz="3200" spc="-1" dirty="0">
                <a:solidFill>
                  <a:srgbClr val="17375E"/>
                </a:solidFill>
                <a:latin typeface="Times New Roman"/>
                <a:ea typeface="Calibri"/>
              </a:rPr>
              <a:t>Σύνθετη</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5 - Εικόνα"/>
          <p:cNvPicPr/>
          <p:nvPr/>
        </p:nvPicPr>
        <p:blipFill>
          <a:blip r:embed="rId2" cstate="print"/>
          <a:stretch/>
        </p:blipFill>
        <p:spPr>
          <a:xfrm>
            <a:off x="8388000" y="0"/>
            <a:ext cx="755640" cy="755640"/>
          </a:xfrm>
          <a:prstGeom prst="rect">
            <a:avLst/>
          </a:prstGeom>
          <a:ln w="9360">
            <a:noFill/>
          </a:ln>
        </p:spPr>
      </p:pic>
      <p:sp>
        <p:nvSpPr>
          <p:cNvPr id="72"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73" name="CustomShape 2"/>
          <p:cNvSpPr/>
          <p:nvPr/>
        </p:nvSpPr>
        <p:spPr>
          <a:xfrm>
            <a:off x="827640" y="162864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Παράδειγμα</a:t>
            </a: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Να </a:t>
            </a:r>
            <a:r>
              <a:rPr lang="en-US" sz="2800" b="0" strike="noStrike" spc="-1" dirty="0" err="1">
                <a:solidFill>
                  <a:srgbClr val="17375E"/>
                </a:solidFill>
                <a:latin typeface="Times New Roman"/>
                <a:ea typeface="Calibri"/>
              </a:rPr>
              <a:t>γρ</a:t>
            </a:r>
            <a:r>
              <a:rPr lang="en-US" sz="2800" b="0" strike="noStrike" spc="-1" dirty="0">
                <a:solidFill>
                  <a:srgbClr val="17375E"/>
                </a:solidFill>
                <a:latin typeface="Times New Roman"/>
                <a:ea typeface="Calibri"/>
              </a:rPr>
              <a:t>αφεί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έν</a:t>
            </a:r>
            <a:r>
              <a:rPr lang="en-US" sz="2800" b="0" strike="noStrike" spc="-1" dirty="0">
                <a:solidFill>
                  <a:srgbClr val="17375E"/>
                </a:solidFill>
                <a:latin typeface="Times New Roman"/>
                <a:ea typeface="Calibri"/>
              </a:rPr>
              <a:t>αν αριθμό και αν ο αριθμός είναι μεγαλύτερος και ίσος από το 0 να εμφανίζει το μήνυμα «θετικός αριθμός»  αλλιώς να εμφανίζει το μήνυμα «αρνητικός αριθμός». </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endParaRPr lang="en-US" sz="2800" b="0" strike="noStrike" spc="-1" dirty="0">
              <a:latin typeface="Arial"/>
            </a:endParaRPr>
          </a:p>
          <a:p>
            <a:pPr>
              <a:lnSpc>
                <a:spcPct val="100000"/>
              </a:lnSpc>
            </a:pPr>
            <a:r>
              <a:rPr lang="en-US" sz="2800" b="0" strike="noStrike" spc="-1" dirty="0" err="1">
                <a:solidFill>
                  <a:srgbClr val="17375E"/>
                </a:solidFill>
                <a:latin typeface="Times New Roman"/>
                <a:ea typeface="Calibri"/>
              </a:rPr>
              <a:t>ar</a:t>
            </a:r>
            <a:r>
              <a:rPr lang="en-US" sz="2800" b="0" strike="noStrike" spc="-1" dirty="0">
                <a:solidFill>
                  <a:srgbClr val="17375E"/>
                </a:solidFill>
                <a:latin typeface="Times New Roman"/>
                <a:ea typeface="Calibri"/>
              </a:rPr>
              <a:t>=input(‘</a:t>
            </a:r>
            <a:r>
              <a:rPr lang="en-US" sz="2800" b="0" strike="noStrike" spc="-1" dirty="0" err="1">
                <a:solidFill>
                  <a:srgbClr val="17375E"/>
                </a:solidFill>
                <a:latin typeface="Times New Roman"/>
                <a:ea typeface="Calibri"/>
              </a:rPr>
              <a:t>Δώσε</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αριθμό</a:t>
            </a:r>
            <a:r>
              <a:rPr lang="en-US" sz="2800" b="0" strike="noStrike" spc="-1" dirty="0">
                <a:solidFill>
                  <a:srgbClr val="17375E"/>
                </a:solidFill>
                <a:latin typeface="Times New Roman"/>
                <a:ea typeface="Calibri"/>
              </a:rPr>
              <a:t>’)</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if </a:t>
            </a:r>
            <a:r>
              <a:rPr lang="en-US" sz="2800" b="0" strike="noStrike" spc="-1" dirty="0" err="1">
                <a:solidFill>
                  <a:srgbClr val="17375E"/>
                </a:solidFill>
                <a:latin typeface="Times New Roman"/>
                <a:ea typeface="Calibri"/>
              </a:rPr>
              <a:t>ar</a:t>
            </a:r>
            <a:r>
              <a:rPr lang="en-US" sz="2800" b="0" strike="noStrike" spc="-1" dirty="0">
                <a:solidFill>
                  <a:srgbClr val="17375E"/>
                </a:solidFill>
                <a:latin typeface="Times New Roman"/>
                <a:ea typeface="Calibri"/>
              </a:rPr>
              <a:t> &gt;= 0 :</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print ‘</a:t>
            </a:r>
            <a:r>
              <a:rPr lang="en-US" sz="2800" b="0" strike="noStrike" spc="-1" dirty="0" err="1">
                <a:solidFill>
                  <a:srgbClr val="17375E"/>
                </a:solidFill>
                <a:latin typeface="Times New Roman"/>
                <a:ea typeface="Calibri"/>
              </a:rPr>
              <a:t>θετικός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αριθμός</a:t>
            </a:r>
            <a:r>
              <a:rPr lang="en-US" sz="2800" b="0" strike="noStrike" spc="-1" dirty="0">
                <a:solidFill>
                  <a:srgbClr val="17375E"/>
                </a:solidFill>
                <a:latin typeface="Times New Roman"/>
                <a:ea typeface="Calibri"/>
              </a:rPr>
              <a:t>’</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else:</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print ‘</a:t>
            </a:r>
            <a:r>
              <a:rPr lang="en-US" sz="2800" b="0" strike="noStrike" spc="-1" dirty="0" err="1">
                <a:solidFill>
                  <a:srgbClr val="17375E"/>
                </a:solidFill>
                <a:latin typeface="Times New Roman"/>
                <a:ea typeface="Calibri"/>
              </a:rPr>
              <a:t>αρνητικός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αριθμός</a:t>
            </a:r>
            <a:r>
              <a:rPr lang="en-US" sz="2800" b="0" strike="noStrike" spc="-1" dirty="0">
                <a:solidFill>
                  <a:srgbClr val="17375E"/>
                </a:solidFill>
                <a:latin typeface="Times New Roman"/>
                <a:ea typeface="Calibri"/>
              </a:rPr>
              <a:t>’</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endParaRPr lang="en-US" sz="2800" b="0" strike="noStrike" spc="-1" dirty="0">
              <a:latin typeface="Arial"/>
            </a:endParaRPr>
          </a:p>
          <a:p>
            <a:pPr>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
                                            <p:txEl>
                                              <p:pRg st="3" end="3"/>
                                            </p:txEl>
                                          </p:spTgt>
                                        </p:tgtEl>
                                        <p:attrNameLst>
                                          <p:attrName>style.visibility</p:attrName>
                                        </p:attrNameLst>
                                      </p:cBhvr>
                                      <p:to>
                                        <p:strVal val="visible"/>
                                      </p:to>
                                    </p:set>
                                    <p:animEffect transition="in" filter="blinds(horizontal)">
                                      <p:cBhvr additive="repl">
                                        <p:cTn id="7" dur="500"/>
                                        <p:tgtEl>
                                          <p:spTgt spid="7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
                                            <p:txEl>
                                              <p:pRg st="4" end="4"/>
                                            </p:txEl>
                                          </p:spTgt>
                                        </p:tgtEl>
                                        <p:attrNameLst>
                                          <p:attrName>style.visibility</p:attrName>
                                        </p:attrNameLst>
                                      </p:cBhvr>
                                      <p:to>
                                        <p:strVal val="visible"/>
                                      </p:to>
                                    </p:set>
                                    <p:animEffect transition="in" filter="blinds(horizontal)">
                                      <p:cBhvr additive="repl">
                                        <p:cTn id="10" dur="500"/>
                                        <p:tgtEl>
                                          <p:spTgt spid="7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
                                            <p:txEl>
                                              <p:pRg st="5" end="5"/>
                                            </p:txEl>
                                          </p:spTgt>
                                        </p:tgtEl>
                                        <p:attrNameLst>
                                          <p:attrName>style.visibility</p:attrName>
                                        </p:attrNameLst>
                                      </p:cBhvr>
                                      <p:to>
                                        <p:strVal val="visible"/>
                                      </p:to>
                                    </p:set>
                                    <p:animEffect transition="in" filter="blinds(horizontal)">
                                      <p:cBhvr additive="repl">
                                        <p:cTn id="13" dur="500"/>
                                        <p:tgtEl>
                                          <p:spTgt spid="7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3">
                                            <p:txEl>
                                              <p:pRg st="6" end="6"/>
                                            </p:txEl>
                                          </p:spTgt>
                                        </p:tgtEl>
                                        <p:attrNameLst>
                                          <p:attrName>style.visibility</p:attrName>
                                        </p:attrNameLst>
                                      </p:cBhvr>
                                      <p:to>
                                        <p:strVal val="visible"/>
                                      </p:to>
                                    </p:set>
                                    <p:animEffect transition="in" filter="blinds(horizontal)">
                                      <p:cBhvr additive="repl">
                                        <p:cTn id="16" dur="500"/>
                                        <p:tgtEl>
                                          <p:spTgt spid="7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3">
                                            <p:txEl>
                                              <p:pRg st="7" end="7"/>
                                            </p:txEl>
                                          </p:spTgt>
                                        </p:tgtEl>
                                        <p:attrNameLst>
                                          <p:attrName>style.visibility</p:attrName>
                                        </p:attrNameLst>
                                      </p:cBhvr>
                                      <p:to>
                                        <p:strVal val="visible"/>
                                      </p:to>
                                    </p:set>
                                    <p:animEffect transition="in" filter="blinds(horizontal)">
                                      <p:cBhvr additive="repl">
                                        <p:cTn id="19" dur="500"/>
                                        <p:tgtEl>
                                          <p:spTgt spid="7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3">
                                            <p:txEl>
                                              <p:pRg st="8" end="8"/>
                                            </p:txEl>
                                          </p:spTgt>
                                        </p:tgtEl>
                                        <p:attrNameLst>
                                          <p:attrName>style.visibility</p:attrName>
                                        </p:attrNameLst>
                                      </p:cBhvr>
                                      <p:to>
                                        <p:strVal val="visible"/>
                                      </p:to>
                                    </p:set>
                                    <p:animEffect transition="in" filter="blinds(horizontal)">
                                      <p:cBhvr additive="repl">
                                        <p:cTn id="22" dur="500"/>
                                        <p:tgtEl>
                                          <p:spTgt spid="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2" name="TextBox 1"/>
          <p:cNvSpPr txBox="1"/>
          <p:nvPr/>
        </p:nvSpPr>
        <p:spPr>
          <a:xfrm>
            <a:off x="827584" y="1183640"/>
            <a:ext cx="7848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type()</a:t>
            </a:r>
            <a:endParaRPr lang="el-GR"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07816" y="1762780"/>
            <a:ext cx="7056360" cy="3323987"/>
          </a:xfrm>
          <a:prstGeom prst="rect">
            <a:avLst/>
          </a:prstGeom>
          <a:solidFill>
            <a:schemeClr val="bg1"/>
          </a:solidFill>
        </p:spPr>
        <p:txBody>
          <a:bodyPr wrap="square" rtlCol="0">
            <a:spAutoFit/>
          </a:bodyPr>
          <a:lstStyle/>
          <a:p>
            <a:r>
              <a:rPr lang="en-US" sz="1400" dirty="0">
                <a:solidFill>
                  <a:srgbClr val="FF0000"/>
                </a:solidFill>
                <a:latin typeface="Lucida Bright" panose="02040602050505020304" pitchFamily="18" charset="0"/>
              </a:rPr>
              <a:t>&gt;&gt;&gt; </a:t>
            </a:r>
            <a:r>
              <a:rPr lang="en-US" sz="1400" dirty="0">
                <a:latin typeface="Lucida Bright" panose="02040602050505020304" pitchFamily="18" charset="0"/>
              </a:rPr>
              <a:t>a=67</a:t>
            </a:r>
          </a:p>
          <a:p>
            <a:r>
              <a:rPr lang="en-US" sz="1400" dirty="0">
                <a:solidFill>
                  <a:srgbClr val="FF0000"/>
                </a:solidFill>
                <a:latin typeface="Lucida Bright" panose="02040602050505020304" pitchFamily="18" charset="0"/>
              </a:rPr>
              <a:t>&gt;&gt;&gt;</a:t>
            </a:r>
            <a:r>
              <a:rPr lang="en-US" sz="1400" dirty="0">
                <a:latin typeface="Lucida Bright" panose="02040602050505020304" pitchFamily="18" charset="0"/>
              </a:rPr>
              <a:t>type(a)</a:t>
            </a:r>
          </a:p>
          <a:p>
            <a:r>
              <a:rPr lang="en-US" sz="1400" dirty="0">
                <a:solidFill>
                  <a:srgbClr val="0070C0"/>
                </a:solidFill>
                <a:latin typeface="Lucida Bright" panose="02040602050505020304" pitchFamily="18" charset="0"/>
              </a:rPr>
              <a:t>(type ‘</a:t>
            </a:r>
            <a:r>
              <a:rPr lang="en-US" sz="1400" dirty="0" err="1">
                <a:solidFill>
                  <a:srgbClr val="0070C0"/>
                </a:solidFill>
                <a:latin typeface="Lucida Bright" panose="02040602050505020304" pitchFamily="18" charset="0"/>
              </a:rPr>
              <a:t>int</a:t>
            </a:r>
            <a:r>
              <a:rPr lang="en-US" sz="1400" dirty="0">
                <a:solidFill>
                  <a:srgbClr val="0070C0"/>
                </a:solidFill>
                <a:latin typeface="Lucida Bright" panose="02040602050505020304" pitchFamily="18" charset="0"/>
              </a:rPr>
              <a:t>’)</a:t>
            </a:r>
          </a:p>
          <a:p>
            <a:r>
              <a:rPr lang="en-US" sz="1400" dirty="0">
                <a:solidFill>
                  <a:srgbClr val="FF0000"/>
                </a:solidFill>
                <a:latin typeface="Lucida Bright" panose="02040602050505020304" pitchFamily="18" charset="0"/>
              </a:rPr>
              <a:t>&gt;&gt;&gt; </a:t>
            </a:r>
            <a:r>
              <a:rPr lang="en-US" sz="1400" dirty="0">
                <a:latin typeface="Lucida Bright" panose="02040602050505020304" pitchFamily="18" charset="0"/>
              </a:rPr>
              <a:t>a=67.0</a:t>
            </a:r>
          </a:p>
          <a:p>
            <a:r>
              <a:rPr lang="en-US" sz="1400" dirty="0">
                <a:solidFill>
                  <a:srgbClr val="FF0000"/>
                </a:solidFill>
                <a:latin typeface="Lucida Bright" panose="02040602050505020304" pitchFamily="18" charset="0"/>
              </a:rPr>
              <a:t>&gt;&gt;&gt;</a:t>
            </a:r>
            <a:r>
              <a:rPr lang="en-US" sz="1400" dirty="0">
                <a:latin typeface="Lucida Bright" panose="02040602050505020304" pitchFamily="18" charset="0"/>
              </a:rPr>
              <a:t>type(a)</a:t>
            </a:r>
          </a:p>
          <a:p>
            <a:r>
              <a:rPr lang="en-US" sz="1400" dirty="0">
                <a:solidFill>
                  <a:srgbClr val="0070C0"/>
                </a:solidFill>
                <a:latin typeface="Lucida Bright" panose="02040602050505020304" pitchFamily="18" charset="0"/>
              </a:rPr>
              <a:t>(type ‘float’)</a:t>
            </a:r>
          </a:p>
          <a:p>
            <a:r>
              <a:rPr lang="en-US" sz="1400" dirty="0">
                <a:solidFill>
                  <a:srgbClr val="FF0000"/>
                </a:solidFill>
                <a:latin typeface="Lucida Bright" panose="02040602050505020304" pitchFamily="18" charset="0"/>
              </a:rPr>
              <a:t>&gt;&gt;&gt; </a:t>
            </a:r>
            <a:r>
              <a:rPr lang="en-US" sz="1400" dirty="0">
                <a:latin typeface="Lucida Bright" panose="02040602050505020304" pitchFamily="18" charset="0"/>
              </a:rPr>
              <a:t>a=‘67’</a:t>
            </a:r>
          </a:p>
          <a:p>
            <a:r>
              <a:rPr lang="en-US" sz="1400" dirty="0">
                <a:solidFill>
                  <a:srgbClr val="FF0000"/>
                </a:solidFill>
                <a:latin typeface="Lucida Bright" panose="02040602050505020304" pitchFamily="18" charset="0"/>
              </a:rPr>
              <a:t>&gt;&gt;&gt;</a:t>
            </a:r>
            <a:r>
              <a:rPr lang="en-US" sz="1400" dirty="0">
                <a:latin typeface="Lucida Bright" panose="02040602050505020304" pitchFamily="18" charset="0"/>
              </a:rPr>
              <a:t>type(a)</a:t>
            </a:r>
          </a:p>
          <a:p>
            <a:r>
              <a:rPr lang="en-US" sz="1400" dirty="0">
                <a:solidFill>
                  <a:srgbClr val="0070C0"/>
                </a:solidFill>
                <a:latin typeface="Lucida Bright" panose="02040602050505020304" pitchFamily="18" charset="0"/>
              </a:rPr>
              <a:t>(type ‘</a:t>
            </a:r>
            <a:r>
              <a:rPr lang="en-US" sz="1400" dirty="0" err="1">
                <a:solidFill>
                  <a:srgbClr val="0070C0"/>
                </a:solidFill>
                <a:latin typeface="Lucida Bright" panose="02040602050505020304" pitchFamily="18" charset="0"/>
              </a:rPr>
              <a:t>str</a:t>
            </a:r>
            <a:r>
              <a:rPr lang="en-US" sz="1400" dirty="0">
                <a:solidFill>
                  <a:srgbClr val="0070C0"/>
                </a:solidFill>
                <a:latin typeface="Lucida Bright" panose="02040602050505020304" pitchFamily="18" charset="0"/>
              </a:rPr>
              <a:t>’)</a:t>
            </a:r>
          </a:p>
          <a:p>
            <a:r>
              <a:rPr lang="en-US" sz="1400" dirty="0">
                <a:solidFill>
                  <a:srgbClr val="FF0000"/>
                </a:solidFill>
                <a:latin typeface="Lucida Bright" panose="02040602050505020304" pitchFamily="18" charset="0"/>
              </a:rPr>
              <a:t>&gt;&gt;&gt; </a:t>
            </a:r>
            <a:r>
              <a:rPr lang="en-US" sz="1400" dirty="0">
                <a:latin typeface="Lucida Bright" panose="02040602050505020304" pitchFamily="18" charset="0"/>
              </a:rPr>
              <a:t>a=False</a:t>
            </a:r>
          </a:p>
          <a:p>
            <a:r>
              <a:rPr lang="en-US" sz="1400" dirty="0">
                <a:solidFill>
                  <a:srgbClr val="FF0000"/>
                </a:solidFill>
                <a:latin typeface="Lucida Bright" panose="02040602050505020304" pitchFamily="18" charset="0"/>
              </a:rPr>
              <a:t>&gt;&gt;&gt;</a:t>
            </a:r>
            <a:r>
              <a:rPr lang="en-US" sz="1400" dirty="0">
                <a:latin typeface="Lucida Bright" panose="02040602050505020304" pitchFamily="18" charset="0"/>
              </a:rPr>
              <a:t>type(a)</a:t>
            </a:r>
          </a:p>
          <a:p>
            <a:r>
              <a:rPr lang="en-US" sz="1400" dirty="0">
                <a:solidFill>
                  <a:srgbClr val="0070C0"/>
                </a:solidFill>
                <a:latin typeface="Lucida Bright" panose="02040602050505020304" pitchFamily="18" charset="0"/>
              </a:rPr>
              <a:t>(type ‘bool’)</a:t>
            </a:r>
          </a:p>
          <a:p>
            <a:r>
              <a:rPr lang="en-US" sz="1400" dirty="0">
                <a:solidFill>
                  <a:srgbClr val="FF0000"/>
                </a:solidFill>
                <a:latin typeface="Lucida Bright" panose="02040602050505020304" pitchFamily="18" charset="0"/>
              </a:rPr>
              <a:t>&gt;&gt;&gt; </a:t>
            </a:r>
            <a:r>
              <a:rPr lang="en-US" sz="1400" dirty="0">
                <a:latin typeface="Lucida Bright" panose="02040602050505020304" pitchFamily="18" charset="0"/>
              </a:rPr>
              <a:t>a=“False”</a:t>
            </a:r>
          </a:p>
          <a:p>
            <a:r>
              <a:rPr lang="en-US" sz="1400" dirty="0">
                <a:solidFill>
                  <a:srgbClr val="FF0000"/>
                </a:solidFill>
                <a:latin typeface="Lucida Bright" panose="02040602050505020304" pitchFamily="18" charset="0"/>
              </a:rPr>
              <a:t>&gt;&gt;&gt;</a:t>
            </a:r>
            <a:r>
              <a:rPr lang="en-US" sz="1400" dirty="0">
                <a:latin typeface="Lucida Bright" panose="02040602050505020304" pitchFamily="18" charset="0"/>
              </a:rPr>
              <a:t>type(a)</a:t>
            </a:r>
          </a:p>
          <a:p>
            <a:r>
              <a:rPr lang="en-US" sz="1400" dirty="0">
                <a:solidFill>
                  <a:srgbClr val="0070C0"/>
                </a:solidFill>
                <a:latin typeface="Lucida Bright" panose="02040602050505020304" pitchFamily="18" charset="0"/>
              </a:rPr>
              <a:t>(type ‘?????’)</a:t>
            </a:r>
            <a:endParaRPr lang="el-GR" sz="1400" dirty="0">
              <a:solidFill>
                <a:srgbClr val="0070C0"/>
              </a:solidFill>
            </a:endParaRPr>
          </a:p>
        </p:txBody>
      </p:sp>
    </p:spTree>
    <p:extLst>
      <p:ext uri="{BB962C8B-B14F-4D97-AF65-F5344CB8AC3E}">
        <p14:creationId xmlns:p14="http://schemas.microsoft.com/office/powerpoint/2010/main" val="32726122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5 - Εικόνα"/>
          <p:cNvPicPr/>
          <p:nvPr/>
        </p:nvPicPr>
        <p:blipFill>
          <a:blip r:embed="rId3" cstate="print"/>
          <a:stretch/>
        </p:blipFill>
        <p:spPr>
          <a:xfrm>
            <a:off x="8388000" y="0"/>
            <a:ext cx="755640" cy="755640"/>
          </a:xfrm>
          <a:prstGeom prst="rect">
            <a:avLst/>
          </a:prstGeom>
          <a:ln w="9360">
            <a:noFill/>
          </a:ln>
        </p:spPr>
      </p:pic>
      <p:sp>
        <p:nvSpPr>
          <p:cNvPr id="75"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76" name="CustomShape 2"/>
          <p:cNvSpPr/>
          <p:nvPr/>
        </p:nvSpPr>
        <p:spPr>
          <a:xfrm>
            <a:off x="1147293" y="2204864"/>
            <a:ext cx="727236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dirty="0">
                <a:solidFill>
                  <a:srgbClr val="17375E"/>
                </a:solidFill>
                <a:latin typeface="Times New Roman"/>
                <a:ea typeface="Calibri"/>
              </a:rPr>
              <a:t>if &lt;</a:t>
            </a:r>
            <a:r>
              <a:rPr lang="en-US" sz="3600" b="0" strike="noStrike" spc="-1" dirty="0" err="1">
                <a:solidFill>
                  <a:srgbClr val="17375E"/>
                </a:solidFill>
                <a:latin typeface="Times New Roman"/>
                <a:ea typeface="Calibri"/>
              </a:rPr>
              <a:t>συνθήκη</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ελέγχου</a:t>
            </a:r>
            <a:r>
              <a:rPr lang="en-US" sz="3600" b="0" strike="noStrike" spc="-1" dirty="0">
                <a:solidFill>
                  <a:srgbClr val="17375E"/>
                </a:solidFill>
                <a:latin typeface="Times New Roman"/>
                <a:ea typeface="Calibri"/>
              </a:rPr>
              <a:t>&gt;: </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γράψε</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τις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εντολές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της</a:t>
            </a:r>
            <a:r>
              <a:rPr lang="en-US" sz="3600" b="0" strike="noStrike" spc="-1" dirty="0">
                <a:solidFill>
                  <a:srgbClr val="17375E"/>
                </a:solidFill>
                <a:latin typeface="Times New Roman"/>
                <a:ea typeface="Calibri"/>
              </a:rPr>
              <a:t> if </a:t>
            </a:r>
            <a:r>
              <a:rPr lang="en-US" sz="3600" b="0" strike="noStrike" spc="-1" dirty="0" err="1">
                <a:solidFill>
                  <a:srgbClr val="17375E"/>
                </a:solidFill>
                <a:latin typeface="Times New Roman"/>
                <a:ea typeface="Calibri"/>
              </a:rPr>
              <a:t>εδώ</a:t>
            </a:r>
            <a:r>
              <a:rPr lang="en-US" sz="3600" b="0" strike="noStrike" spc="-1" dirty="0">
                <a:solidFill>
                  <a:srgbClr val="17375E"/>
                </a:solidFill>
                <a:latin typeface="Times New Roman"/>
                <a:ea typeface="Calibri"/>
              </a:rPr>
              <a:t> </a:t>
            </a:r>
            <a:endParaRPr lang="en-US" sz="3600" b="0" strike="noStrike" spc="-1" dirty="0">
              <a:latin typeface="Arial"/>
            </a:endParaRPr>
          </a:p>
          <a:p>
            <a:pPr>
              <a:lnSpc>
                <a:spcPct val="100000"/>
              </a:lnSpc>
            </a:pPr>
            <a:r>
              <a:rPr lang="en-US" sz="3600" b="0" strike="noStrike" spc="-1" dirty="0" err="1">
                <a:solidFill>
                  <a:srgbClr val="17375E"/>
                </a:solidFill>
                <a:latin typeface="Times New Roman"/>
                <a:ea typeface="Calibri"/>
              </a:rPr>
              <a:t>elif</a:t>
            </a:r>
            <a:r>
              <a:rPr lang="en-US" sz="3600" b="0" strike="noStrike" spc="-1" dirty="0">
                <a:solidFill>
                  <a:srgbClr val="17375E"/>
                </a:solidFill>
                <a:latin typeface="Times New Roman"/>
                <a:ea typeface="Calibri"/>
              </a:rPr>
              <a:t>  &lt;</a:t>
            </a:r>
            <a:r>
              <a:rPr lang="en-US" sz="3600" b="0" strike="noStrike" spc="-1" dirty="0" err="1">
                <a:solidFill>
                  <a:srgbClr val="17375E"/>
                </a:solidFill>
                <a:latin typeface="Times New Roman"/>
                <a:ea typeface="Calibri"/>
              </a:rPr>
              <a:t>συνθήκη</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ελέγχου</a:t>
            </a:r>
            <a:r>
              <a:rPr lang="en-US" sz="3600" b="0" strike="noStrike" spc="-1" dirty="0">
                <a:solidFill>
                  <a:srgbClr val="17375E"/>
                </a:solidFill>
                <a:latin typeface="Times New Roman"/>
                <a:ea typeface="Calibri"/>
              </a:rPr>
              <a:t>&gt;: </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γράψε</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τις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εντολές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της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elif</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εδώ</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else: </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γράψε</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τις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εντολές</a:t>
            </a: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της</a:t>
            </a:r>
            <a:r>
              <a:rPr lang="en-US" sz="3600" b="0" strike="noStrike" spc="-1" dirty="0">
                <a:solidFill>
                  <a:srgbClr val="17375E"/>
                </a:solidFill>
                <a:latin typeface="Times New Roman"/>
                <a:ea typeface="Calibri"/>
              </a:rPr>
              <a:t> else </a:t>
            </a:r>
            <a:r>
              <a:rPr lang="en-US" sz="3600" b="0" strike="noStrike" spc="-1" dirty="0" err="1">
                <a:solidFill>
                  <a:srgbClr val="17375E"/>
                </a:solidFill>
                <a:latin typeface="Times New Roman"/>
                <a:ea typeface="Calibri"/>
              </a:rPr>
              <a:t>εδώ</a:t>
            </a:r>
            <a:endParaRPr lang="en-US" sz="3600" b="0" strike="noStrike" spc="-1" dirty="0">
              <a:latin typeface="Arial"/>
            </a:endParaRPr>
          </a:p>
          <a:p>
            <a:pPr>
              <a:lnSpc>
                <a:spcPct val="100000"/>
              </a:lnSpc>
            </a:pPr>
            <a:r>
              <a:rPr lang="en-US" sz="3600" b="0" strike="noStrike" spc="-1" dirty="0">
                <a:solidFill>
                  <a:srgbClr val="17375E"/>
                </a:solidFill>
                <a:latin typeface="Times New Roman"/>
                <a:ea typeface="Calibri"/>
              </a:rPr>
              <a:t># </a:t>
            </a:r>
            <a:r>
              <a:rPr lang="en-US" sz="3600" b="0" strike="noStrike" spc="-1" dirty="0" err="1">
                <a:solidFill>
                  <a:srgbClr val="17375E"/>
                </a:solidFill>
                <a:latin typeface="Times New Roman"/>
                <a:ea typeface="Calibri"/>
              </a:rPr>
              <a:t>εντολές</a:t>
            </a:r>
            <a:r>
              <a:rPr lang="en-US" sz="3600" b="0" strike="noStrike" spc="-1" dirty="0">
                <a:solidFill>
                  <a:srgbClr val="17375E"/>
                </a:solidFill>
                <a:latin typeface="Times New Roman"/>
                <a:ea typeface="Calibri"/>
              </a:rPr>
              <a:t> </a:t>
            </a:r>
            <a:endParaRPr lang="en-US" sz="3600" b="0" strike="noStrike" spc="-1" dirty="0">
              <a:latin typeface="Arial"/>
            </a:endParaRPr>
          </a:p>
        </p:txBody>
      </p:sp>
      <p:sp>
        <p:nvSpPr>
          <p:cNvPr id="5" name="TextBox 4"/>
          <p:cNvSpPr txBox="1"/>
          <p:nvPr/>
        </p:nvSpPr>
        <p:spPr>
          <a:xfrm>
            <a:off x="2988000" y="1412776"/>
            <a:ext cx="3528216" cy="584775"/>
          </a:xfrm>
          <a:prstGeom prst="rect">
            <a:avLst/>
          </a:prstGeom>
          <a:noFill/>
        </p:spPr>
        <p:txBody>
          <a:bodyPr wrap="square" rtlCol="0">
            <a:spAutoFit/>
          </a:bodyPr>
          <a:lstStyle/>
          <a:p>
            <a:pPr algn="ctr"/>
            <a:r>
              <a:rPr lang="el-GR" sz="3200" spc="-1" dirty="0">
                <a:solidFill>
                  <a:srgbClr val="17375E"/>
                </a:solidFill>
                <a:latin typeface="Times New Roman"/>
                <a:ea typeface="Calibri"/>
              </a:rPr>
              <a:t>Σύνθετη</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5 - Εικόνα"/>
          <p:cNvPicPr/>
          <p:nvPr/>
        </p:nvPicPr>
        <p:blipFill>
          <a:blip r:embed="rId2" cstate="print"/>
          <a:stretch/>
        </p:blipFill>
        <p:spPr>
          <a:xfrm>
            <a:off x="8388000" y="0"/>
            <a:ext cx="755640" cy="755640"/>
          </a:xfrm>
          <a:prstGeom prst="rect">
            <a:avLst/>
          </a:prstGeom>
          <a:ln w="9360">
            <a:noFill/>
          </a:ln>
        </p:spPr>
      </p:pic>
      <p:sp>
        <p:nvSpPr>
          <p:cNvPr id="7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79" name="CustomShape 2"/>
          <p:cNvSpPr/>
          <p:nvPr/>
        </p:nvSpPr>
        <p:spPr>
          <a:xfrm>
            <a:off x="827640" y="1628640"/>
            <a:ext cx="806436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Πα</a:t>
            </a:r>
            <a:r>
              <a:rPr lang="en-US" sz="2800" b="0" strike="noStrike" spc="-1" dirty="0" err="1">
                <a:solidFill>
                  <a:srgbClr val="17375E"/>
                </a:solidFill>
                <a:latin typeface="Times New Roman"/>
                <a:ea typeface="Calibri"/>
              </a:rPr>
              <a:t>ράδειγμ</a:t>
            </a:r>
            <a:r>
              <a:rPr lang="en-US" sz="2800" b="0" strike="noStrike" spc="-1" dirty="0">
                <a:solidFill>
                  <a:srgbClr val="17375E"/>
                </a:solidFill>
                <a:latin typeface="Times New Roman"/>
                <a:ea typeface="Calibri"/>
              </a:rPr>
              <a:t>α</a:t>
            </a: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Να </a:t>
            </a:r>
            <a:r>
              <a:rPr lang="en-US" sz="2800" b="0" strike="noStrike" spc="-1" dirty="0" err="1">
                <a:solidFill>
                  <a:srgbClr val="17375E"/>
                </a:solidFill>
                <a:latin typeface="Times New Roman"/>
                <a:ea typeface="Calibri"/>
              </a:rPr>
              <a:t>γρ</a:t>
            </a:r>
            <a:r>
              <a:rPr lang="en-US" sz="2800" b="0" strike="noStrike" spc="-1" dirty="0">
                <a:solidFill>
                  <a:srgbClr val="17375E"/>
                </a:solidFill>
                <a:latin typeface="Times New Roman"/>
                <a:ea typeface="Calibri"/>
              </a:rPr>
              <a:t>αφτεί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έν</a:t>
            </a:r>
            <a:r>
              <a:rPr lang="en-US" sz="2800" b="0" strike="noStrike" spc="-1" dirty="0">
                <a:solidFill>
                  <a:srgbClr val="17375E"/>
                </a:solidFill>
                <a:latin typeface="Times New Roman"/>
                <a:ea typeface="Calibri"/>
              </a:rPr>
              <a:t>αν αριθμό και αν ο αριθμός είναι μεγαλύτερος από το 0 να εμφανίζει το μήνυμα «θετικός αριθμός» , αλλιώς αν ο αριθμός είναι μικρότερος από το 0 να εμφανίζει το μήνυμα «αρνητικός αριθμός», αλλιώς να εμφανίζει το μήνυμα «Ο αριθμός είναι το 0»</a:t>
            </a:r>
            <a:endParaRPr lang="en-US" sz="2800" b="0" strike="noStrike" spc="-1" dirty="0">
              <a:latin typeface="Arial"/>
            </a:endParaRPr>
          </a:p>
          <a:p>
            <a:pPr>
              <a:lnSpc>
                <a:spcPct val="100000"/>
              </a:lnSpc>
            </a:pPr>
            <a:r>
              <a:rPr lang="en-US" sz="2800" b="0" strike="noStrike" spc="-1" dirty="0">
                <a:solidFill>
                  <a:srgbClr val="17375E"/>
                </a:solidFill>
                <a:latin typeface="Times New Roman"/>
                <a:ea typeface="Calibri"/>
              </a:rPr>
              <a:t> </a:t>
            </a:r>
            <a:endParaRPr lang="en-US" sz="2800" b="0" strike="noStrike" spc="-1" dirty="0">
              <a:latin typeface="Arial"/>
            </a:endParaRPr>
          </a:p>
          <a:p>
            <a:pPr>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5 - Εικόνα"/>
          <p:cNvPicPr/>
          <p:nvPr/>
        </p:nvPicPr>
        <p:blipFill>
          <a:blip r:embed="rId2" cstate="print"/>
          <a:stretch/>
        </p:blipFill>
        <p:spPr>
          <a:xfrm>
            <a:off x="8388000" y="0"/>
            <a:ext cx="755640" cy="755640"/>
          </a:xfrm>
          <a:prstGeom prst="rect">
            <a:avLst/>
          </a:prstGeom>
          <a:ln w="9360">
            <a:noFill/>
          </a:ln>
        </p:spPr>
      </p:pic>
      <p:sp>
        <p:nvSpPr>
          <p:cNvPr id="81"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82" name="CustomShape 2"/>
          <p:cNvSpPr/>
          <p:nvPr/>
        </p:nvSpPr>
        <p:spPr>
          <a:xfrm>
            <a:off x="827640" y="1628640"/>
            <a:ext cx="8064360" cy="43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a:solidFill>
                  <a:srgbClr val="17375E"/>
                </a:solidFill>
                <a:latin typeface="Times New Roman"/>
                <a:ea typeface="Calibri"/>
              </a:rPr>
              <a:t>Παράδειγμα</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ar=input(‘Δώσε αριθμό’)</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if ar &gt; 0 :</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	print ‘θετικός αριθμός’</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elif ar&lt;0:</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	print ‘αρνητικός αριθμός’</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else:</a:t>
            </a:r>
            <a:endParaRPr lang="en-US" sz="2800" b="0" strike="noStrike" spc="-1">
              <a:latin typeface="Arial"/>
            </a:endParaRPr>
          </a:p>
          <a:p>
            <a:pPr algn="just">
              <a:lnSpc>
                <a:spcPct val="100000"/>
              </a:lnSpc>
            </a:pPr>
            <a:r>
              <a:rPr lang="en-US" sz="2800" b="0" strike="noStrike" spc="-1">
                <a:solidFill>
                  <a:srgbClr val="17375E"/>
                </a:solidFill>
                <a:latin typeface="Times New Roman"/>
                <a:ea typeface="Calibri"/>
              </a:rPr>
              <a:t>	print ‘Ο αριθμός είναι το 0’</a:t>
            </a:r>
            <a:endParaRPr lang="en-US" sz="2800" b="0" strike="noStrike" spc="-1">
              <a:latin typeface="Arial"/>
            </a:endParaRPr>
          </a:p>
          <a:p>
            <a:pPr>
              <a:lnSpc>
                <a:spcPct val="100000"/>
              </a:lnSpc>
            </a:pPr>
            <a:r>
              <a:rPr lang="en-US" sz="2800" b="0" strike="noStrike" spc="-1">
                <a:solidFill>
                  <a:srgbClr val="17375E"/>
                </a:solidFill>
                <a:latin typeface="Times New Roman"/>
                <a:ea typeface="Calibri"/>
              </a:rPr>
              <a:t> </a:t>
            </a:r>
            <a:endParaRPr lang="en-US" sz="2800" b="0" strike="noStrike" spc="-1">
              <a:latin typeface="Arial"/>
            </a:endParaRPr>
          </a:p>
          <a:p>
            <a:pPr>
              <a:lnSpc>
                <a:spcPct val="100000"/>
              </a:lnSpc>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5 - Εικόνα"/>
          <p:cNvPicPr/>
          <p:nvPr/>
        </p:nvPicPr>
        <p:blipFill>
          <a:blip r:embed="rId2" cstate="print"/>
          <a:stretch/>
        </p:blipFill>
        <p:spPr>
          <a:xfrm>
            <a:off x="8388000" y="0"/>
            <a:ext cx="755640" cy="755640"/>
          </a:xfrm>
          <a:prstGeom prst="rect">
            <a:avLst/>
          </a:prstGeom>
          <a:ln w="9360">
            <a:noFill/>
          </a:ln>
        </p:spPr>
      </p:pic>
      <p:sp>
        <p:nvSpPr>
          <p:cNvPr id="84"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l-GR" sz="4000" b="0" strike="noStrike" spc="-1">
                <a:solidFill>
                  <a:srgbClr val="17375E"/>
                </a:solidFill>
                <a:latin typeface="Times New Roman"/>
                <a:ea typeface="Calibri"/>
              </a:rPr>
              <a:t>Δομή</a:t>
            </a:r>
            <a:r>
              <a:rPr lang="en-US" sz="4000" b="0" strike="noStrike" spc="-1">
                <a:solidFill>
                  <a:srgbClr val="17375E"/>
                </a:solidFill>
                <a:latin typeface="Times New Roman"/>
                <a:ea typeface="Calibri"/>
              </a:rPr>
              <a:t> </a:t>
            </a:r>
            <a:r>
              <a:rPr lang="en-US" sz="4000" b="0" strike="noStrike" spc="-1" err="1">
                <a:solidFill>
                  <a:srgbClr val="17375E"/>
                </a:solidFill>
                <a:latin typeface="Times New Roman"/>
                <a:ea typeface="Calibri"/>
              </a:rPr>
              <a:t>επιλογής</a:t>
            </a:r>
            <a:endParaRPr lang="en-US" sz="4000" b="0" strike="noStrike" spc="-1">
              <a:latin typeface="Arial"/>
            </a:endParaRPr>
          </a:p>
        </p:txBody>
      </p:sp>
      <p:sp>
        <p:nvSpPr>
          <p:cNvPr id="85" name="CustomShape 2"/>
          <p:cNvSpPr/>
          <p:nvPr/>
        </p:nvSpPr>
        <p:spPr>
          <a:xfrm>
            <a:off x="827640" y="1628640"/>
            <a:ext cx="8064360" cy="31070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a:t>
            </a:r>
            <a:r>
              <a:rPr lang="en-US" sz="2800" b="0" strike="noStrike" spc="-1" dirty="0">
                <a:solidFill>
                  <a:srgbClr val="17375E"/>
                </a:solidFill>
                <a:latin typeface="Times New Roman"/>
                <a:ea typeface="Calibri"/>
              </a:rPr>
              <a:t>αστηριότητες</a:t>
            </a:r>
            <a:endParaRPr lang="en-US" sz="2800" b="0" strike="noStrike" spc="-1" dirty="0">
              <a:latin typeface="Arial"/>
            </a:endParaRPr>
          </a:p>
          <a:p>
            <a:pPr algn="just">
              <a:lnSpc>
                <a:spcPct val="100000"/>
              </a:lnSpc>
            </a:pPr>
            <a:endParaRPr lang="en-US" sz="2800" b="0" strike="noStrike" spc="-1" dirty="0">
              <a:latin typeface="Arial"/>
            </a:endParaRPr>
          </a:p>
          <a:p>
            <a:pPr algn="just">
              <a:lnSpc>
                <a:spcPct val="100000"/>
              </a:lnSpc>
            </a:pPr>
            <a:r>
              <a:rPr lang="en-US" sz="2800" b="0" strike="noStrike" spc="-1" dirty="0">
                <a:solidFill>
                  <a:srgbClr val="17375E"/>
                </a:solidFill>
                <a:latin typeface="Times New Roman"/>
                <a:ea typeface="Calibri"/>
              </a:rPr>
              <a:t>1. </a:t>
            </a:r>
            <a:r>
              <a:rPr lang="el-GR" sz="2800" b="0" strike="noStrike" spc="-1" dirty="0">
                <a:solidFill>
                  <a:srgbClr val="17375E"/>
                </a:solidFill>
                <a:latin typeface="Times New Roman"/>
                <a:ea typeface="Calibri"/>
              </a:rPr>
              <a:t>Να δημιουργήσετε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έναν </a:t>
            </a:r>
            <a:r>
              <a:rPr lang="el-GR" sz="2800" b="0" strike="noStrike" spc="-1" dirty="0">
                <a:solidFill>
                  <a:srgbClr val="17375E"/>
                </a:solidFill>
                <a:latin typeface="Times New Roman"/>
                <a:ea typeface="Calibri"/>
              </a:rPr>
              <a:t>αριθμό και να εμφανίζει αν είναι πολλαπλάσιο του 3 ή όχι.</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	</a:t>
            </a:r>
            <a:endParaRPr lang="el-GR"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5 - Εικόνα"/>
          <p:cNvPicPr/>
          <p:nvPr/>
        </p:nvPicPr>
        <p:blipFill>
          <a:blip r:embed="rId2" cstate="print"/>
          <a:stretch/>
        </p:blipFill>
        <p:spPr>
          <a:xfrm>
            <a:off x="8388000" y="0"/>
            <a:ext cx="755640" cy="755640"/>
          </a:xfrm>
          <a:prstGeom prst="rect">
            <a:avLst/>
          </a:prstGeom>
          <a:ln w="9360">
            <a:noFill/>
          </a:ln>
        </p:spPr>
      </p:pic>
      <p:sp>
        <p:nvSpPr>
          <p:cNvPr id="87"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88" name="CustomShape 2"/>
          <p:cNvSpPr/>
          <p:nvPr/>
        </p:nvSpPr>
        <p:spPr>
          <a:xfrm>
            <a:off x="827640" y="1628640"/>
            <a:ext cx="80643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2. Να δημιουργήσετε πρόγραμμα που να διαβάζει τα ονόματα και τη χρονιά γέννησης δύο ανθρώπων και </a:t>
            </a:r>
            <a:r>
              <a:rPr lang="el-GR" sz="2800" spc="-1" dirty="0">
                <a:solidFill>
                  <a:srgbClr val="17375E"/>
                </a:solidFill>
                <a:latin typeface="Times New Roman"/>
                <a:ea typeface="Calibri"/>
              </a:rPr>
              <a:t>να</a:t>
            </a:r>
            <a:r>
              <a:rPr lang="el-GR" sz="2800" b="0" strike="noStrike" spc="-1" dirty="0">
                <a:solidFill>
                  <a:srgbClr val="17375E"/>
                </a:solidFill>
                <a:latin typeface="Times New Roman"/>
                <a:ea typeface="Calibri"/>
              </a:rPr>
              <a:t> εμφανίζει ποι</a:t>
            </a:r>
            <a:r>
              <a:rPr lang="el-GR" sz="2800" spc="-1" dirty="0">
                <a:solidFill>
                  <a:srgbClr val="17375E"/>
                </a:solidFill>
                <a:latin typeface="Times New Roman"/>
                <a:ea typeface="Calibri"/>
              </a:rPr>
              <a:t>ό</a:t>
            </a:r>
            <a:r>
              <a:rPr lang="el-GR" sz="2800" b="0" strike="noStrike" spc="-1" dirty="0">
                <a:solidFill>
                  <a:srgbClr val="17375E"/>
                </a:solidFill>
                <a:latin typeface="Times New Roman"/>
                <a:ea typeface="Calibri"/>
              </a:rPr>
              <a:t>ς είναι ο μεγαλύτερος.</a:t>
            </a:r>
            <a:endParaRPr lang="el-GR"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5 - Εικόνα"/>
          <p:cNvPicPr/>
          <p:nvPr/>
        </p:nvPicPr>
        <p:blipFill>
          <a:blip r:embed="rId2" cstate="print"/>
          <a:stretch/>
        </p:blipFill>
        <p:spPr>
          <a:xfrm>
            <a:off x="8388000" y="0"/>
            <a:ext cx="755640" cy="755640"/>
          </a:xfrm>
          <a:prstGeom prst="rect">
            <a:avLst/>
          </a:prstGeom>
          <a:ln w="9360">
            <a:noFill/>
          </a:ln>
        </p:spPr>
      </p:pic>
      <p:sp>
        <p:nvSpPr>
          <p:cNvPr id="87"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88" name="CustomShape 2"/>
          <p:cNvSpPr/>
          <p:nvPr/>
        </p:nvSpPr>
        <p:spPr>
          <a:xfrm>
            <a:off x="827640" y="1628640"/>
            <a:ext cx="80643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endParaRPr lang="el-GR" sz="2800" b="0" strike="noStrike" spc="-1" dirty="0">
              <a:latin typeface="Arial"/>
            </a:endParaRPr>
          </a:p>
          <a:p>
            <a:pPr algn="just">
              <a:lnSpc>
                <a:spcPct val="100000"/>
              </a:lnSpc>
            </a:pPr>
            <a:r>
              <a:rPr lang="el-GR" sz="2800" spc="-1" dirty="0">
                <a:solidFill>
                  <a:srgbClr val="17375E"/>
                </a:solidFill>
                <a:latin typeface="Times New Roman"/>
                <a:ea typeface="Calibri"/>
              </a:rPr>
              <a:t>3</a:t>
            </a:r>
            <a:r>
              <a:rPr lang="el-GR" sz="2800" b="0" strike="noStrike" spc="-1" dirty="0" smtClean="0">
                <a:solidFill>
                  <a:srgbClr val="17375E"/>
                </a:solidFill>
                <a:latin typeface="Times New Roman"/>
                <a:ea typeface="Calibri"/>
              </a:rPr>
              <a:t>. </a:t>
            </a:r>
            <a:r>
              <a:rPr lang="el-GR" sz="2800" spc="-1" dirty="0">
                <a:solidFill>
                  <a:srgbClr val="17375E"/>
                </a:solidFill>
                <a:latin typeface="Times New Roman"/>
                <a:ea typeface="Calibri"/>
              </a:rPr>
              <a:t>Να γραφεί πρόγραμμα </a:t>
            </a:r>
            <a:r>
              <a:rPr lang="el-GR" sz="2800" spc="-1" dirty="0" err="1">
                <a:solidFill>
                  <a:srgbClr val="17375E"/>
                </a:solidFill>
                <a:latin typeface="Times New Roman"/>
                <a:ea typeface="Calibri"/>
              </a:rPr>
              <a:t>Python</a:t>
            </a:r>
            <a:r>
              <a:rPr lang="el-GR" sz="2800" spc="-1" dirty="0">
                <a:solidFill>
                  <a:srgbClr val="17375E"/>
                </a:solidFill>
                <a:latin typeface="Times New Roman"/>
                <a:ea typeface="Calibri"/>
              </a:rPr>
              <a:t> το οποίο να διαβάζει έναν ακέραιο αριθμό από το πληκτρολόγιο και να εμφανίζει μήνυμα για το αν είναι άρτιος (ζυγός) ή περιττός (μονός).</a:t>
            </a:r>
          </a:p>
          <a:p>
            <a:pPr algn="just">
              <a:lnSpc>
                <a:spcPct val="100000"/>
              </a:lnSpc>
            </a:pPr>
            <a:r>
              <a:rPr lang="el-GR" sz="2800" spc="-1" dirty="0">
                <a:solidFill>
                  <a:srgbClr val="17375E"/>
                </a:solidFill>
                <a:latin typeface="Times New Roman"/>
                <a:ea typeface="Calibri"/>
              </a:rPr>
              <a:t>(Άρτιος είναι ένας αριθμός αν διαιρείται ακριβώς με το 2, ενώ περιττός αν αφήνει υπόλοιπο 1).</a:t>
            </a:r>
          </a:p>
        </p:txBody>
      </p:sp>
    </p:spTree>
    <p:extLst>
      <p:ext uri="{BB962C8B-B14F-4D97-AF65-F5344CB8AC3E}">
        <p14:creationId xmlns:p14="http://schemas.microsoft.com/office/powerpoint/2010/main" val="180663171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5 - Εικόνα"/>
          <p:cNvPicPr/>
          <p:nvPr/>
        </p:nvPicPr>
        <p:blipFill>
          <a:blip r:embed="rId2" cstate="print"/>
          <a:stretch/>
        </p:blipFill>
        <p:spPr>
          <a:xfrm>
            <a:off x="8388000" y="0"/>
            <a:ext cx="755640" cy="755640"/>
          </a:xfrm>
          <a:prstGeom prst="rect">
            <a:avLst/>
          </a:prstGeom>
          <a:ln w="9360">
            <a:noFill/>
          </a:ln>
        </p:spPr>
      </p:pic>
      <p:sp>
        <p:nvSpPr>
          <p:cNvPr id="90"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91" name="CustomShape 2"/>
          <p:cNvSpPr/>
          <p:nvPr/>
        </p:nvSpPr>
        <p:spPr>
          <a:xfrm>
            <a:off x="827640" y="1628640"/>
            <a:ext cx="80643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endParaRPr lang="el-GR" sz="2800" b="0" strike="noStrike" spc="-1" dirty="0">
              <a:latin typeface="Arial"/>
            </a:endParaRPr>
          </a:p>
          <a:p>
            <a:pPr algn="just">
              <a:lnSpc>
                <a:spcPct val="100000"/>
              </a:lnSpc>
            </a:pPr>
            <a:r>
              <a:rPr lang="el-GR" sz="2800" b="0" strike="noStrike" spc="-1" dirty="0" smtClean="0">
                <a:solidFill>
                  <a:srgbClr val="17375E"/>
                </a:solidFill>
                <a:latin typeface="Times New Roman"/>
                <a:ea typeface="Calibri"/>
              </a:rPr>
              <a:t>4. </a:t>
            </a:r>
            <a:r>
              <a:rPr lang="el-GR" sz="2800" b="0" strike="noStrike" spc="-1" dirty="0">
                <a:solidFill>
                  <a:srgbClr val="17375E"/>
                </a:solidFill>
                <a:latin typeface="Times New Roman"/>
                <a:ea typeface="Calibri"/>
              </a:rPr>
              <a:t>Να δημιουργήσετε πρόγραμμα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μήκη </a:t>
            </a:r>
            <a:r>
              <a:rPr lang="el-GR" sz="2800" b="0" strike="noStrike" spc="-1" dirty="0">
                <a:solidFill>
                  <a:srgbClr val="17375E"/>
                </a:solidFill>
                <a:latin typeface="Times New Roman"/>
                <a:ea typeface="Calibri"/>
              </a:rPr>
              <a:t>των πλευρών δύο τετραπλεύρων και θα να εμφανίζει ποιο έχει μεγαλύτερο εμβαδό</a:t>
            </a:r>
            <a:endParaRPr lang="el-GR"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5 - Εικόνα"/>
          <p:cNvPicPr/>
          <p:nvPr/>
        </p:nvPicPr>
        <p:blipFill>
          <a:blip r:embed="rId2" cstate="print"/>
          <a:stretch/>
        </p:blipFill>
        <p:spPr>
          <a:xfrm>
            <a:off x="8388000" y="0"/>
            <a:ext cx="755640" cy="755640"/>
          </a:xfrm>
          <a:prstGeom prst="rect">
            <a:avLst/>
          </a:prstGeom>
          <a:ln w="9360">
            <a:noFill/>
          </a:ln>
        </p:spPr>
      </p:pic>
      <p:sp>
        <p:nvSpPr>
          <p:cNvPr id="9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0" name="CustomShape 2"/>
          <p:cNvSpPr/>
          <p:nvPr/>
        </p:nvSpPr>
        <p:spPr>
          <a:xfrm>
            <a:off x="827640" y="1628640"/>
            <a:ext cx="80643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l-GR" sz="2800" b="0" strike="noStrike" spc="-1" dirty="0" smtClean="0">
                <a:solidFill>
                  <a:srgbClr val="17375E"/>
                </a:solidFill>
                <a:latin typeface="Times New Roman"/>
                <a:ea typeface="Calibri"/>
              </a:rPr>
              <a:t>5</a:t>
            </a:r>
            <a:r>
              <a:rPr lang="en-US" sz="2800" b="0" strike="noStrike" spc="-1" dirty="0" smtClean="0">
                <a:solidFill>
                  <a:srgbClr val="17375E"/>
                </a:solidFill>
                <a:latin typeface="Times New Roman"/>
                <a:ea typeface="Calibri"/>
              </a:rPr>
              <a:t>. </a:t>
            </a:r>
            <a:r>
              <a:rPr lang="el-GR" sz="2800" b="0" strike="noStrike" spc="-1" dirty="0">
                <a:solidFill>
                  <a:srgbClr val="17375E"/>
                </a:solidFill>
                <a:latin typeface="Times New Roman"/>
                <a:ea typeface="Calibri"/>
              </a:rPr>
              <a:t>Να  γραφεί </a:t>
            </a:r>
            <a:r>
              <a:rPr lang="en-US" sz="2800" b="0" strike="noStrike" spc="-1" dirty="0">
                <a:solidFill>
                  <a:srgbClr val="17375E"/>
                </a:solidFill>
                <a:latin typeface="Times New Roman"/>
                <a:ea typeface="Calibri"/>
              </a:rPr>
              <a:t>π</a:t>
            </a:r>
            <a:r>
              <a:rPr lang="en-US" sz="2800" b="0" strike="noStrike" spc="-1" dirty="0" err="1">
                <a:solidFill>
                  <a:srgbClr val="17375E"/>
                </a:solidFill>
                <a:latin typeface="Times New Roman"/>
                <a:ea typeface="Calibri"/>
              </a:rPr>
              <a:t>ρόγρ</a:t>
            </a:r>
            <a:r>
              <a:rPr lang="en-US" sz="2800" b="0" strike="noStrike" spc="-1" dirty="0">
                <a:solidFill>
                  <a:srgbClr val="17375E"/>
                </a:solidFill>
                <a:latin typeface="Times New Roman"/>
                <a:ea typeface="Calibri"/>
              </a:rPr>
              <a:t>αμμα </a:t>
            </a:r>
            <a:r>
              <a:rPr lang="el-GR" sz="2800" spc="-1" dirty="0">
                <a:solidFill>
                  <a:srgbClr val="17375E"/>
                </a:solidFill>
                <a:latin typeface="Times New Roman"/>
                <a:ea typeface="Calibri"/>
              </a:rPr>
              <a:t>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Επώνυμο, το όνομα την βαθμολογία των δύο τετραμήνων και του  τελικού γραπτού ενός μαθητή.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υπολογίζει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μέσο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όρο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του</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μαθητή</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Αν</a:t>
            </a:r>
            <a:r>
              <a:rPr lang="en-US" sz="2800" b="0" strike="noStrike" spc="-1" dirty="0">
                <a:solidFill>
                  <a:srgbClr val="17375E"/>
                </a:solidFill>
                <a:latin typeface="Times New Roman"/>
                <a:ea typeface="Calibri"/>
              </a:rPr>
              <a:t> ο </a:t>
            </a:r>
            <a:r>
              <a:rPr lang="en-US" sz="2800" b="0" strike="noStrike" spc="-1" dirty="0" err="1">
                <a:solidFill>
                  <a:srgbClr val="17375E"/>
                </a:solidFill>
                <a:latin typeface="Times New Roman"/>
                <a:ea typeface="Calibri"/>
              </a:rPr>
              <a:t>μαθητής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έχει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βαθμολογία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πάνω</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από</a:t>
            </a:r>
            <a:r>
              <a:rPr lang="en-US" sz="2800" b="0" strike="noStrike" spc="-1" dirty="0">
                <a:solidFill>
                  <a:srgbClr val="17375E"/>
                </a:solidFill>
                <a:latin typeface="Times New Roman"/>
                <a:ea typeface="Calibri"/>
              </a:rPr>
              <a:t> 10 </a:t>
            </a:r>
            <a:r>
              <a:rPr lang="en-US" sz="2800" b="0" strike="noStrike" spc="-1" dirty="0" err="1">
                <a:solidFill>
                  <a:srgbClr val="17375E"/>
                </a:solidFill>
                <a:latin typeface="Times New Roman"/>
                <a:ea typeface="Calibri"/>
              </a:rPr>
              <a:t>θα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βγάζει</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μήνυμα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πέρασε</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αλλιώς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μήνυμα</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έμεινε</a:t>
            </a:r>
            <a:r>
              <a:rPr lang="en-US" sz="2800" b="0" strike="noStrike" spc="-1" dirty="0">
                <a:solidFill>
                  <a:srgbClr val="17375E"/>
                </a:solidFill>
                <a:latin typeface="Times New Roman"/>
                <a:ea typeface="Calibri"/>
              </a:rPr>
              <a:t>”</a:t>
            </a:r>
            <a:endParaRPr lang="en-US" sz="2800" b="0" strike="noStrike" spc="-1" dirty="0">
              <a:latin typeface="Arial"/>
            </a:endParaRPr>
          </a:p>
          <a:p>
            <a:pPr algn="just">
              <a:lnSpc>
                <a:spcPct val="100000"/>
              </a:lnSpc>
            </a:pPr>
            <a:endParaRPr lang="en-US" sz="2800" b="0" strike="noStrike" spc="-1" dirty="0">
              <a:latin typeface="Arial"/>
            </a:endParaRPr>
          </a:p>
        </p:txBody>
      </p:sp>
    </p:spTree>
    <p:extLst>
      <p:ext uri="{BB962C8B-B14F-4D97-AF65-F5344CB8AC3E}">
        <p14:creationId xmlns:p14="http://schemas.microsoft.com/office/powerpoint/2010/main" val="158719546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5 - Εικόνα"/>
          <p:cNvPicPr/>
          <p:nvPr/>
        </p:nvPicPr>
        <p:blipFill>
          <a:blip r:embed="rId2" cstate="print"/>
          <a:stretch/>
        </p:blipFill>
        <p:spPr>
          <a:xfrm>
            <a:off x="8388000" y="0"/>
            <a:ext cx="755640" cy="755640"/>
          </a:xfrm>
          <a:prstGeom prst="rect">
            <a:avLst/>
          </a:prstGeom>
          <a:ln w="9360">
            <a:noFill/>
          </a:ln>
        </p:spPr>
      </p:pic>
      <p:sp>
        <p:nvSpPr>
          <p:cNvPr id="9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0" name="CustomShape 2"/>
          <p:cNvSpPr/>
          <p:nvPr/>
        </p:nvSpPr>
        <p:spPr>
          <a:xfrm>
            <a:off x="827640" y="1628640"/>
            <a:ext cx="8064360" cy="46459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n-US" sz="2800" b="0" strike="noStrike" spc="-1" dirty="0" smtClean="0">
                <a:solidFill>
                  <a:srgbClr val="17375E"/>
                </a:solidFill>
                <a:latin typeface="Times New Roman"/>
                <a:ea typeface="Calibri"/>
              </a:rPr>
              <a:t>6. </a:t>
            </a:r>
            <a:r>
              <a:rPr lang="el-GR" sz="2400" spc="-1" dirty="0">
                <a:solidFill>
                  <a:srgbClr val="17375E"/>
                </a:solidFill>
                <a:latin typeface="Times New Roman"/>
                <a:ea typeface="Calibri"/>
              </a:rPr>
              <a:t>Ο </a:t>
            </a:r>
            <a:r>
              <a:rPr lang="el-GR" sz="2400" spc="-1" dirty="0" smtClean="0">
                <a:solidFill>
                  <a:srgbClr val="17375E"/>
                </a:solidFill>
                <a:latin typeface="Times New Roman"/>
                <a:ea typeface="Calibri"/>
              </a:rPr>
              <a:t>αντιντόπινγκ </a:t>
            </a:r>
            <a:r>
              <a:rPr lang="el-GR" sz="2400" spc="-1" dirty="0">
                <a:solidFill>
                  <a:srgbClr val="17375E"/>
                </a:solidFill>
                <a:latin typeface="Times New Roman"/>
                <a:ea typeface="Calibri"/>
              </a:rPr>
              <a:t>έλεγχος για την ουσία </a:t>
            </a:r>
            <a:r>
              <a:rPr lang="el-GR" sz="2400" spc="-1" dirty="0" err="1">
                <a:solidFill>
                  <a:srgbClr val="17375E"/>
                </a:solidFill>
                <a:latin typeface="Times New Roman"/>
                <a:ea typeface="Calibri"/>
              </a:rPr>
              <a:t>εφεδρίνη</a:t>
            </a:r>
            <a:r>
              <a:rPr lang="el-GR" sz="2400" spc="-1" dirty="0">
                <a:solidFill>
                  <a:srgbClr val="17375E"/>
                </a:solidFill>
                <a:latin typeface="Times New Roman"/>
                <a:ea typeface="Calibri"/>
              </a:rPr>
              <a:t>, η οποία αυξάνει την παραγωγή ερυθρών αιμοσφαιρίων στο αίμα, γίνεται με την ανίχνευσή της στα δείγματα ούρων των αγωνιζομένων αθλητών. Όταν το επίπεδο συγκέντρωσης της ουσίας </a:t>
            </a:r>
            <a:r>
              <a:rPr lang="el-GR" sz="2400" spc="-1" dirty="0" err="1">
                <a:solidFill>
                  <a:srgbClr val="17375E"/>
                </a:solidFill>
                <a:latin typeface="Times New Roman"/>
                <a:ea typeface="Calibri"/>
              </a:rPr>
              <a:t>εφεδρίνης</a:t>
            </a:r>
            <a:r>
              <a:rPr lang="el-GR" sz="2400" spc="-1" dirty="0">
                <a:solidFill>
                  <a:srgbClr val="17375E"/>
                </a:solidFill>
                <a:latin typeface="Times New Roman"/>
                <a:ea typeface="Calibri"/>
              </a:rPr>
              <a:t> στα ούρα υπερβεί τα 10 </a:t>
            </a:r>
            <a:r>
              <a:rPr lang="el-GR" sz="2400" spc="-1" dirty="0" err="1">
                <a:solidFill>
                  <a:srgbClr val="17375E"/>
                </a:solidFill>
                <a:latin typeface="Times New Roman"/>
                <a:ea typeface="Calibri"/>
              </a:rPr>
              <a:t>μg</a:t>
            </a:r>
            <a:r>
              <a:rPr lang="el-GR" sz="2400" spc="-1" dirty="0">
                <a:solidFill>
                  <a:srgbClr val="17375E"/>
                </a:solidFill>
                <a:latin typeface="Times New Roman"/>
                <a:ea typeface="Calibri"/>
              </a:rPr>
              <a:t>/ml, τότε ο αθλητής υποπίπτει στο παράπτωμα του </a:t>
            </a:r>
            <a:r>
              <a:rPr lang="el-GR" sz="2400" spc="-1" dirty="0" err="1">
                <a:solidFill>
                  <a:srgbClr val="17375E"/>
                </a:solidFill>
                <a:latin typeface="Times New Roman"/>
                <a:ea typeface="Calibri"/>
              </a:rPr>
              <a:t>doping</a:t>
            </a:r>
            <a:r>
              <a:rPr lang="el-GR" sz="2400" spc="-1" dirty="0">
                <a:solidFill>
                  <a:srgbClr val="17375E"/>
                </a:solidFill>
                <a:latin typeface="Times New Roman"/>
                <a:ea typeface="Calibri"/>
              </a:rPr>
              <a:t>. Να γράψετε πρόγραμμα σε </a:t>
            </a:r>
            <a:r>
              <a:rPr lang="el-GR" sz="2400" spc="-1" dirty="0" err="1">
                <a:solidFill>
                  <a:srgbClr val="17375E"/>
                </a:solidFill>
                <a:latin typeface="Times New Roman"/>
                <a:ea typeface="Calibri"/>
              </a:rPr>
              <a:t>Python</a:t>
            </a:r>
            <a:r>
              <a:rPr lang="el-GR" sz="2400" spc="-1" dirty="0">
                <a:solidFill>
                  <a:srgbClr val="17375E"/>
                </a:solidFill>
                <a:latin typeface="Times New Roman"/>
                <a:ea typeface="Calibri"/>
              </a:rPr>
              <a:t>  που να ελέγχει το επίπεδο συγκέντρωσης της </a:t>
            </a:r>
            <a:r>
              <a:rPr lang="el-GR" sz="2400" spc="-1" dirty="0" err="1">
                <a:solidFill>
                  <a:srgbClr val="17375E"/>
                </a:solidFill>
                <a:latin typeface="Times New Roman"/>
                <a:ea typeface="Calibri"/>
              </a:rPr>
              <a:t>εφεδρίνης</a:t>
            </a:r>
            <a:r>
              <a:rPr lang="el-GR" sz="2400" spc="-1" dirty="0">
                <a:solidFill>
                  <a:srgbClr val="17375E"/>
                </a:solidFill>
                <a:latin typeface="Times New Roman"/>
                <a:ea typeface="Calibri"/>
              </a:rPr>
              <a:t> στα ούρα του αθλητή και να εμφανίζει το μήνυμα 'Ο αθλητής βρέθηκε θετικός στον έλεγχο </a:t>
            </a:r>
            <a:r>
              <a:rPr lang="el-GR" sz="2400" spc="-1" dirty="0" err="1">
                <a:solidFill>
                  <a:srgbClr val="17375E"/>
                </a:solidFill>
                <a:latin typeface="Times New Roman"/>
                <a:ea typeface="Calibri"/>
              </a:rPr>
              <a:t>doping</a:t>
            </a:r>
            <a:r>
              <a:rPr lang="el-GR" sz="2400" spc="-1" dirty="0">
                <a:solidFill>
                  <a:srgbClr val="17375E"/>
                </a:solidFill>
                <a:latin typeface="Times New Roman"/>
                <a:ea typeface="Calibri"/>
              </a:rPr>
              <a:t>', αν αυτά υπερβαίνουν τα 10 </a:t>
            </a:r>
            <a:r>
              <a:rPr lang="el-GR" sz="2400" spc="-1" dirty="0" err="1">
                <a:solidFill>
                  <a:srgbClr val="17375E"/>
                </a:solidFill>
                <a:latin typeface="Times New Roman"/>
                <a:ea typeface="Calibri"/>
              </a:rPr>
              <a:t>μg</a:t>
            </a:r>
            <a:r>
              <a:rPr lang="el-GR" sz="2400" spc="-1" dirty="0">
                <a:solidFill>
                  <a:srgbClr val="17375E"/>
                </a:solidFill>
                <a:latin typeface="Times New Roman"/>
                <a:ea typeface="Calibri"/>
              </a:rPr>
              <a:t>/ml, αλλιώς να εμφανίζει το μήνυμα 'Ο αθλητής βρέθηκε  αρνητικός στον έλεγχο </a:t>
            </a:r>
            <a:r>
              <a:rPr lang="el-GR" sz="2400" spc="-1" dirty="0" err="1">
                <a:solidFill>
                  <a:srgbClr val="17375E"/>
                </a:solidFill>
                <a:latin typeface="Times New Roman"/>
                <a:ea typeface="Calibri"/>
              </a:rPr>
              <a:t>doping</a:t>
            </a:r>
            <a:r>
              <a:rPr lang="el-GR" sz="2400" spc="-1" dirty="0">
                <a:solidFill>
                  <a:srgbClr val="17375E"/>
                </a:solidFill>
                <a:latin typeface="Times New Roman"/>
                <a:ea typeface="Calibri"/>
              </a:rPr>
              <a:t>'.</a:t>
            </a:r>
            <a:endParaRPr lang="en-US" sz="2400" b="0" strike="noStrike" spc="-1" dirty="0">
              <a:latin typeface="Arial"/>
            </a:endParaRPr>
          </a:p>
        </p:txBody>
      </p:sp>
    </p:spTree>
    <p:extLst>
      <p:ext uri="{BB962C8B-B14F-4D97-AF65-F5344CB8AC3E}">
        <p14:creationId xmlns:p14="http://schemas.microsoft.com/office/powerpoint/2010/main" val="286745555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5 - Εικόνα"/>
          <p:cNvPicPr/>
          <p:nvPr/>
        </p:nvPicPr>
        <p:blipFill>
          <a:blip r:embed="rId2" cstate="print"/>
          <a:stretch/>
        </p:blipFill>
        <p:spPr>
          <a:xfrm>
            <a:off x="8388000" y="0"/>
            <a:ext cx="755640" cy="755640"/>
          </a:xfrm>
          <a:prstGeom prst="rect">
            <a:avLst/>
          </a:prstGeom>
          <a:ln w="9360">
            <a:noFill/>
          </a:ln>
        </p:spPr>
      </p:pic>
      <p:sp>
        <p:nvSpPr>
          <p:cNvPr id="93"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94" name="CustomShape 2"/>
          <p:cNvSpPr/>
          <p:nvPr/>
        </p:nvSpPr>
        <p:spPr>
          <a:xfrm>
            <a:off x="827640" y="162864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r>
              <a:rPr lang="en-US" sz="2800" spc="-1" dirty="0" smtClean="0">
                <a:solidFill>
                  <a:srgbClr val="17375E"/>
                </a:solidFill>
                <a:latin typeface="Times New Roman"/>
                <a:ea typeface="Calibri"/>
              </a:rPr>
              <a:t>7</a:t>
            </a:r>
            <a:r>
              <a:rPr lang="el-GR" sz="2800" b="0" strike="noStrike" spc="-1" dirty="0" smtClean="0">
                <a:solidFill>
                  <a:srgbClr val="17375E"/>
                </a:solidFill>
                <a:latin typeface="Times New Roman"/>
                <a:ea typeface="Calibri"/>
              </a:rPr>
              <a:t>. </a:t>
            </a:r>
            <a:r>
              <a:rPr lang="el-GR" sz="2800" b="0" strike="noStrike" spc="-1" dirty="0">
                <a:solidFill>
                  <a:srgbClr val="17375E"/>
                </a:solidFill>
                <a:latin typeface="Times New Roman"/>
                <a:ea typeface="Calibri"/>
              </a:rPr>
              <a:t>Τα εκδοτήρια στα μέσα μαζικής μεταφοράς έχουν δύο τύπους εισιτηρίων, ολόκληρο και μισό. Να γραφεί πρόγραμμα που θα εμφανίζει τα παρακάτω:</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1.Ολόκληρο</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2.Μισό</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Επιλογή:</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Ο πελάτης θα επιλέγει τον τύπο του εισιτηρίου. Το πρόγραμμα θα τον ρωτάει για το πλήθος των εισιτηρίων. Θα υπολογίζει το κόστος ανάλογα τον τύπο του εισιτηρίου(1.40 και 0.60)</a:t>
            </a:r>
            <a:endParaRPr lang="el-GR" sz="2800" b="0" strike="noStrike" spc="-1" dirty="0">
              <a:latin typeface="Arial"/>
            </a:endParaRPr>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2" name="TextBox 1"/>
          <p:cNvSpPr txBox="1"/>
          <p:nvPr/>
        </p:nvSpPr>
        <p:spPr>
          <a:xfrm>
            <a:off x="827584" y="1183640"/>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Κανόνες για ονόματα μεταβλητών</a:t>
            </a:r>
          </a:p>
        </p:txBody>
      </p:sp>
      <p:sp>
        <p:nvSpPr>
          <p:cNvPr id="4" name="TextBox 3"/>
          <p:cNvSpPr txBox="1"/>
          <p:nvPr/>
        </p:nvSpPr>
        <p:spPr>
          <a:xfrm>
            <a:off x="467544" y="1700808"/>
            <a:ext cx="8136903" cy="4524315"/>
          </a:xfrm>
          <a:prstGeom prst="rect">
            <a:avLst/>
          </a:prstGeom>
          <a:noFill/>
        </p:spPr>
        <p:txBody>
          <a:bodyPr wrap="square" rtlCol="0">
            <a:spAutoFit/>
          </a:bodyPr>
          <a:lstStyle/>
          <a:p>
            <a:endParaRPr lang="el-GR" dirty="0"/>
          </a:p>
          <a:p>
            <a:endParaRPr lang="el-GR" dirty="0"/>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Το</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ονόματα μπορούν να είναι όσο μεγάλα θέλουμε</a:t>
            </a: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Μπορούν να αποτελούνται από γράμματα και αριθμούς και την κάτω παύλα  (_)</a:t>
            </a: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Πρέπει να ξεκινούν με γράμμα ή την κάτω παύλα</a:t>
            </a: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Υπάρχει διάκριση μεταξύ κεφαλαίων και πεζών γραμμάτων (</a:t>
            </a:r>
            <a:r>
              <a:rPr lang="el-GR" sz="2800" dirty="0" err="1">
                <a:latin typeface="Times New Roman" panose="02020603050405020304" pitchFamily="18" charset="0"/>
                <a:cs typeface="Times New Roman" panose="02020603050405020304" pitchFamily="18" charset="0"/>
              </a:rPr>
              <a:t>case</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sensitive</a:t>
            </a:r>
            <a:r>
              <a:rPr lang="el-GR" sz="2800" dirty="0">
                <a:latin typeface="Times New Roman" panose="02020603050405020304" pitchFamily="18" charset="0"/>
                <a:cs typeface="Times New Roman" panose="02020603050405020304" pitchFamily="18" charset="0"/>
              </a:rPr>
              <a:t>). Τα ονόματα, </a:t>
            </a:r>
            <a:r>
              <a:rPr lang="el-GR" sz="2800" dirty="0" err="1">
                <a:latin typeface="Times New Roman" panose="02020603050405020304" pitchFamily="18" charset="0"/>
                <a:cs typeface="Times New Roman" panose="02020603050405020304" pitchFamily="18" charset="0"/>
              </a:rPr>
              <a:t>name</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Name</a:t>
            </a:r>
            <a:r>
              <a:rPr lang="el-GR" sz="2800" dirty="0">
                <a:latin typeface="Times New Roman" panose="02020603050405020304" pitchFamily="18" charset="0"/>
                <a:cs typeface="Times New Roman" panose="02020603050405020304" pitchFamily="18" charset="0"/>
              </a:rPr>
              <a:t>, NAME, για παράδειγμα, είναι διαφορετικά μεταξύ τους και αφορούν συνεπώς διαφορετικές μεταβλητές</a:t>
            </a:r>
          </a:p>
        </p:txBody>
      </p:sp>
    </p:spTree>
    <p:extLst>
      <p:ext uri="{BB962C8B-B14F-4D97-AF65-F5344CB8AC3E}">
        <p14:creationId xmlns:p14="http://schemas.microsoft.com/office/powerpoint/2010/main" val="28283045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5 - Εικόνα"/>
          <p:cNvPicPr/>
          <p:nvPr/>
        </p:nvPicPr>
        <p:blipFill>
          <a:blip r:embed="rId2" cstate="print"/>
          <a:stretch/>
        </p:blipFill>
        <p:spPr>
          <a:xfrm>
            <a:off x="8388000" y="0"/>
            <a:ext cx="755640" cy="755640"/>
          </a:xfrm>
          <a:prstGeom prst="rect">
            <a:avLst/>
          </a:prstGeom>
          <a:ln w="9360">
            <a:noFill/>
          </a:ln>
        </p:spPr>
      </p:pic>
      <p:sp>
        <p:nvSpPr>
          <p:cNvPr id="96"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97" name="CustomShape 2"/>
          <p:cNvSpPr/>
          <p:nvPr/>
        </p:nvSpPr>
        <p:spPr>
          <a:xfrm>
            <a:off x="827640" y="1628640"/>
            <a:ext cx="80643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r>
              <a:rPr lang="en-US" sz="2800" b="0" strike="noStrike" spc="-1" dirty="0" smtClean="0">
                <a:solidFill>
                  <a:srgbClr val="17375E"/>
                </a:solidFill>
                <a:latin typeface="Times New Roman"/>
                <a:ea typeface="Calibri"/>
              </a:rPr>
              <a:t>8</a:t>
            </a:r>
            <a:r>
              <a:rPr lang="el-GR" sz="2800" b="0" strike="noStrike" spc="-1" dirty="0" smtClean="0">
                <a:solidFill>
                  <a:srgbClr val="17375E"/>
                </a:solidFill>
                <a:latin typeface="Times New Roman"/>
                <a:ea typeface="Calibri"/>
              </a:rPr>
              <a:t>. </a:t>
            </a:r>
            <a:r>
              <a:rPr lang="el-GR" sz="2800" b="0" strike="noStrike" spc="-1" dirty="0">
                <a:solidFill>
                  <a:srgbClr val="17375E"/>
                </a:solidFill>
                <a:latin typeface="Times New Roman"/>
                <a:ea typeface="Calibri"/>
              </a:rPr>
              <a:t>Στην προηγουμένη δραστηριότητα προσθέτουμε μια τρίτη επιλογή που είναι το άνεργος. Στην περίπτωση αυτή το κόστος είναι 0</a:t>
            </a:r>
            <a:endParaRPr lang="el-GR" sz="2800" b="0" strike="noStrike" spc="-1" dirty="0">
              <a:latin typeface="Arial"/>
            </a:endParaRPr>
          </a:p>
          <a:p>
            <a:pPr algn="just">
              <a:lnSpc>
                <a:spcPct val="100000"/>
              </a:lnSpc>
            </a:pP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1.Ολόκληρο</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2.Μισό</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3.Άνεργος</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Επιλογή</a:t>
            </a:r>
            <a:endParaRPr lang="el-GR" sz="2800" b="0" strike="noStrike" spc="-1" dirty="0">
              <a:latin typeface="Arial"/>
            </a:endParaRPr>
          </a:p>
          <a:p>
            <a:pPr algn="just">
              <a:lnSpc>
                <a:spcPct val="100000"/>
              </a:lnSpc>
            </a:pPr>
            <a:endParaRPr lang="en-US" sz="2800" b="0" strike="noStrike" spc="-1" dirty="0">
              <a:latin typeface="Arial"/>
            </a:endParaRPr>
          </a:p>
          <a:p>
            <a:pPr algn="just">
              <a:lnSpc>
                <a:spcPct val="100000"/>
              </a:lnSpc>
            </a:pP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5 - Εικόνα"/>
          <p:cNvPicPr/>
          <p:nvPr/>
        </p:nvPicPr>
        <p:blipFill>
          <a:blip r:embed="rId2" cstate="print"/>
          <a:stretch/>
        </p:blipFill>
        <p:spPr>
          <a:xfrm>
            <a:off x="8388000" y="0"/>
            <a:ext cx="755640" cy="755640"/>
          </a:xfrm>
          <a:prstGeom prst="rect">
            <a:avLst/>
          </a:prstGeom>
          <a:ln w="9360">
            <a:noFill/>
          </a:ln>
        </p:spPr>
      </p:pic>
      <p:sp>
        <p:nvSpPr>
          <p:cNvPr id="9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0" name="CustomShape 2"/>
          <p:cNvSpPr/>
          <p:nvPr/>
        </p:nvSpPr>
        <p:spPr>
          <a:xfrm>
            <a:off x="827640" y="1628640"/>
            <a:ext cx="80643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n-US" sz="2800" b="0" strike="noStrike" spc="-1" dirty="0" smtClean="0">
                <a:solidFill>
                  <a:srgbClr val="17375E"/>
                </a:solidFill>
                <a:latin typeface="Times New Roman"/>
                <a:ea typeface="Calibri"/>
              </a:rPr>
              <a:t>9. </a:t>
            </a:r>
            <a:r>
              <a:rPr lang="el-GR" sz="2800" spc="-1" dirty="0">
                <a:solidFill>
                  <a:srgbClr val="17375E"/>
                </a:solidFill>
                <a:latin typeface="Times New Roman"/>
                <a:ea typeface="Calibri"/>
              </a:rPr>
              <a:t>Να γραφεί πρόγραμμα σε Python 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την θερμοκρασία ενός ασθενούς και εμφανίζει το ανάλογο μήνυμα σύμφωνα με τον πίνακα που ακολουθεί: </a:t>
            </a:r>
          </a:p>
          <a:p>
            <a:pPr algn="just">
              <a:lnSpc>
                <a:spcPct val="100000"/>
              </a:lnSpc>
            </a:pPr>
            <a:endParaRPr lang="en-US" sz="2800" b="0" strike="noStrike" spc="-1" dirty="0">
              <a:latin typeface="Aria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1621564161"/>
              </p:ext>
            </p:extLst>
          </p:nvPr>
        </p:nvGraphicFramePr>
        <p:xfrm>
          <a:off x="1749108" y="4464584"/>
          <a:ext cx="5271164" cy="998367"/>
        </p:xfrm>
        <a:graphic>
          <a:graphicData uri="http://schemas.openxmlformats.org/drawingml/2006/table">
            <a:tbl>
              <a:tblPr firstRow="1" firstCol="1" bandRow="1">
                <a:tableStyleId>{5C22544A-7EE6-4342-B048-85BDC9FD1C3A}</a:tableStyleId>
              </a:tblPr>
              <a:tblGrid>
                <a:gridCol w="2094750">
                  <a:extLst>
                    <a:ext uri="{9D8B030D-6E8A-4147-A177-3AD203B41FA5}">
                      <a16:colId xmlns="" xmlns:a16="http://schemas.microsoft.com/office/drawing/2014/main" val="20000"/>
                    </a:ext>
                  </a:extLst>
                </a:gridCol>
                <a:gridCol w="3176414">
                  <a:extLst>
                    <a:ext uri="{9D8B030D-6E8A-4147-A177-3AD203B41FA5}">
                      <a16:colId xmlns="" xmlns:a16="http://schemas.microsoft.com/office/drawing/2014/main" val="20001"/>
                    </a:ext>
                  </a:extLst>
                </a:gridCol>
              </a:tblGrid>
              <a:tr h="367431">
                <a:tc>
                  <a:txBody>
                    <a:bodyPr/>
                    <a:lstStyle/>
                    <a:p>
                      <a:pPr algn="ctr">
                        <a:lnSpc>
                          <a:spcPct val="115000"/>
                        </a:lnSpc>
                        <a:spcAft>
                          <a:spcPts val="0"/>
                        </a:spcAft>
                      </a:pPr>
                      <a:r>
                        <a:rPr lang="el-GR" sz="1200" dirty="0">
                          <a:effectLst/>
                        </a:rPr>
                        <a:t>Θερμοκρασία ασθενούς</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200" dirty="0">
                          <a:effectLst/>
                        </a:rPr>
                        <a:t>Χαρακτηρισμός ασθενούς</a:t>
                      </a:r>
                      <a:endParaRPr lang="el-G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57939">
                <a:tc>
                  <a:txBody>
                    <a:bodyPr/>
                    <a:lstStyle/>
                    <a:p>
                      <a:pPr algn="just">
                        <a:lnSpc>
                          <a:spcPct val="115000"/>
                        </a:lnSpc>
                        <a:spcAft>
                          <a:spcPts val="0"/>
                        </a:spcAft>
                      </a:pPr>
                      <a:r>
                        <a:rPr lang="el-GR" sz="1200" dirty="0">
                          <a:effectLst/>
                        </a:rPr>
                        <a:t>Από 35.5 </a:t>
                      </a:r>
                      <a:r>
                        <a:rPr lang="en-US" sz="1200" baseline="30000" dirty="0" err="1">
                          <a:effectLst/>
                        </a:rPr>
                        <a:t>o</a:t>
                      </a:r>
                      <a:r>
                        <a:rPr lang="en-US" sz="1200" dirty="0" err="1">
                          <a:effectLst/>
                        </a:rPr>
                        <a:t>C</a:t>
                      </a:r>
                      <a:r>
                        <a:rPr lang="el-GR" sz="1200" dirty="0">
                          <a:effectLst/>
                        </a:rPr>
                        <a:t> έως και 37 </a:t>
                      </a:r>
                      <a:r>
                        <a:rPr lang="en-US" sz="1200" baseline="30000" dirty="0" err="1">
                          <a:effectLst/>
                        </a:rPr>
                        <a:t>o</a:t>
                      </a:r>
                      <a:r>
                        <a:rPr lang="en-US" sz="1200" dirty="0" err="1">
                          <a:effectLst/>
                        </a:rPr>
                        <a:t>C</a:t>
                      </a:r>
                      <a:endParaRPr lang="el-GR"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Φυσιολογικός</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157939">
                <a:tc>
                  <a:txBody>
                    <a:bodyPr/>
                    <a:lstStyle/>
                    <a:p>
                      <a:pPr algn="just">
                        <a:lnSpc>
                          <a:spcPct val="115000"/>
                        </a:lnSpc>
                        <a:spcAft>
                          <a:spcPts val="0"/>
                        </a:spcAft>
                      </a:pPr>
                      <a:r>
                        <a:rPr lang="el-GR" sz="1200">
                          <a:effectLst/>
                        </a:rPr>
                        <a:t>Μέχρι και 38 </a:t>
                      </a:r>
                      <a:r>
                        <a:rPr lang="en-US" sz="1200" baseline="30000">
                          <a:effectLst/>
                        </a:rPr>
                        <a:t>o</a:t>
                      </a:r>
                      <a:r>
                        <a:rPr lang="en-US" sz="1200">
                          <a:effectLst/>
                        </a:rPr>
                        <a:t>C</a:t>
                      </a:r>
                      <a:endParaRPr lang="el-G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Ζεστός</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157939">
                <a:tc>
                  <a:txBody>
                    <a:bodyPr/>
                    <a:lstStyle/>
                    <a:p>
                      <a:pPr algn="just">
                        <a:lnSpc>
                          <a:spcPct val="115000"/>
                        </a:lnSpc>
                        <a:spcAft>
                          <a:spcPts val="0"/>
                        </a:spcAft>
                      </a:pPr>
                      <a:r>
                        <a:rPr lang="el-GR" sz="1200">
                          <a:effectLst/>
                        </a:rPr>
                        <a:t>Μέχρι και 41 </a:t>
                      </a:r>
                      <a:r>
                        <a:rPr lang="en-US" sz="1200" baseline="30000">
                          <a:effectLst/>
                        </a:rPr>
                        <a:t>o</a:t>
                      </a:r>
                      <a:r>
                        <a:rPr lang="en-US" sz="1200">
                          <a:effectLst/>
                        </a:rPr>
                        <a:t>C</a:t>
                      </a:r>
                      <a:endParaRPr lang="el-G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dirty="0">
                          <a:effectLst/>
                        </a:rPr>
                        <a:t>Άρρωστος</a:t>
                      </a:r>
                      <a:endParaRPr lang="el-G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
        <p:nvSpPr>
          <p:cNvPr id="3" name="Rectangle 1"/>
          <p:cNvSpPr>
            <a:spLocks noChangeArrowheads="1"/>
          </p:cNvSpPr>
          <p:nvPr/>
        </p:nvSpPr>
        <p:spPr bwMode="auto">
          <a:xfrm>
            <a:off x="2106613" y="3263513"/>
            <a:ext cx="235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l-GR" altLang="el-G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46514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5 - Εικόνα"/>
          <p:cNvPicPr/>
          <p:nvPr/>
        </p:nvPicPr>
        <p:blipFill>
          <a:blip r:embed="rId2" cstate="print"/>
          <a:stretch/>
        </p:blipFill>
        <p:spPr>
          <a:xfrm>
            <a:off x="8388000" y="0"/>
            <a:ext cx="755640" cy="755640"/>
          </a:xfrm>
          <a:prstGeom prst="rect">
            <a:avLst/>
          </a:prstGeom>
          <a:ln w="9360">
            <a:noFill/>
          </a:ln>
        </p:spPr>
      </p:pic>
      <p:sp>
        <p:nvSpPr>
          <p:cNvPr id="9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0" name="CustomShape 2"/>
          <p:cNvSpPr/>
          <p:nvPr/>
        </p:nvSpPr>
        <p:spPr>
          <a:xfrm>
            <a:off x="827640" y="1628640"/>
            <a:ext cx="80643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a:t>
            </a:r>
            <a:r>
              <a:rPr lang="en-US" sz="2800" b="0" strike="noStrike" spc="-1" dirty="0">
                <a:solidFill>
                  <a:srgbClr val="17375E"/>
                </a:solidFill>
                <a:latin typeface="Times New Roman"/>
                <a:ea typeface="Calibri"/>
              </a:rPr>
              <a:t>αστηριότητες</a:t>
            </a:r>
            <a:endParaRPr lang="el-GR" sz="2800" b="0" strike="noStrike" spc="-1" dirty="0">
              <a:solidFill>
                <a:srgbClr val="17375E"/>
              </a:solidFill>
              <a:latin typeface="Times New Roman"/>
              <a:ea typeface="Calibri"/>
            </a:endParaRPr>
          </a:p>
          <a:p>
            <a:pPr algn="ctr">
              <a:lnSpc>
                <a:spcPct val="100000"/>
              </a:lnSpc>
            </a:pPr>
            <a:endParaRPr lang="en-US" sz="2800" b="0" strike="noStrike" spc="-1" dirty="0">
              <a:latin typeface="Arial"/>
            </a:endParaRPr>
          </a:p>
          <a:p>
            <a:pPr algn="just">
              <a:lnSpc>
                <a:spcPct val="100000"/>
              </a:lnSpc>
            </a:pPr>
            <a:r>
              <a:rPr lang="en-US" sz="2800" spc="-1" dirty="0" smtClean="0">
                <a:solidFill>
                  <a:srgbClr val="17375E"/>
                </a:solidFill>
                <a:latin typeface="Times New Roman"/>
                <a:ea typeface="Calibri"/>
              </a:rPr>
              <a:t>10</a:t>
            </a:r>
            <a:r>
              <a:rPr lang="en-US" sz="2800" b="0" strike="noStrike" spc="-1" dirty="0" smtClean="0">
                <a:solidFill>
                  <a:srgbClr val="17375E"/>
                </a:solidFill>
                <a:latin typeface="Times New Roman"/>
                <a:ea typeface="Calibri"/>
              </a:rPr>
              <a:t>. </a:t>
            </a:r>
            <a:r>
              <a:rPr lang="el-GR" sz="2800" spc="-1" dirty="0">
                <a:solidFill>
                  <a:srgbClr val="17375E"/>
                </a:solidFill>
                <a:latin typeface="Times New Roman"/>
                <a:ea typeface="Calibri"/>
              </a:rPr>
              <a:t>Να γραφεί πρόγραμμα σε Python 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έναν αριθμό από το 1 έως το 7 και να τυπώνει την αντίστοιχη μέρα της εβδομάδας.</a:t>
            </a:r>
            <a:endParaRPr lang="en-US" sz="2800" b="0" strike="noStrike" spc="-1" dirty="0">
              <a:latin typeface="Arial"/>
            </a:endParaRPr>
          </a:p>
        </p:txBody>
      </p:sp>
      <p:sp>
        <p:nvSpPr>
          <p:cNvPr id="3" name="Rectangle 1"/>
          <p:cNvSpPr>
            <a:spLocks noChangeArrowheads="1"/>
          </p:cNvSpPr>
          <p:nvPr/>
        </p:nvSpPr>
        <p:spPr bwMode="auto">
          <a:xfrm>
            <a:off x="2106613" y="3263513"/>
            <a:ext cx="235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l-GR" altLang="el-G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10043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5 - Εικόνα"/>
          <p:cNvPicPr/>
          <p:nvPr/>
        </p:nvPicPr>
        <p:blipFill>
          <a:blip r:embed="rId2" cstate="print"/>
          <a:stretch/>
        </p:blipFill>
        <p:spPr>
          <a:xfrm>
            <a:off x="8388000" y="0"/>
            <a:ext cx="755640" cy="755640"/>
          </a:xfrm>
          <a:prstGeom prst="rect">
            <a:avLst/>
          </a:prstGeom>
          <a:ln w="9360">
            <a:noFill/>
          </a:ln>
        </p:spPr>
      </p:pic>
      <p:sp>
        <p:nvSpPr>
          <p:cNvPr id="99"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0" name="CustomShape 2"/>
          <p:cNvSpPr/>
          <p:nvPr/>
        </p:nvSpPr>
        <p:spPr>
          <a:xfrm>
            <a:off x="827640" y="1628640"/>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a:solidFill>
                  <a:srgbClr val="17375E"/>
                </a:solidFill>
                <a:latin typeface="Times New Roman"/>
                <a:ea typeface="Calibri"/>
              </a:rPr>
              <a:t>Τελεστές λογικών πράξεων</a:t>
            </a:r>
            <a:endParaRPr lang="en-US" sz="2800" spc="-1" dirty="0">
              <a:solidFill>
                <a:srgbClr val="17375E"/>
              </a:solidFill>
              <a:latin typeface="Times New Roman"/>
              <a:ea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41" y="2429741"/>
            <a:ext cx="7100717" cy="225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0965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5 - Εικόνα"/>
          <p:cNvPicPr/>
          <p:nvPr/>
        </p:nvPicPr>
        <p:blipFill>
          <a:blip r:embed="rId2" cstate="print"/>
          <a:stretch/>
        </p:blipFill>
        <p:spPr>
          <a:xfrm>
            <a:off x="8388000" y="0"/>
            <a:ext cx="755640" cy="755640"/>
          </a:xfrm>
          <a:prstGeom prst="rect">
            <a:avLst/>
          </a:prstGeom>
          <a:ln w="9360">
            <a:noFill/>
          </a:ln>
        </p:spPr>
      </p:pic>
      <p:sp>
        <p:nvSpPr>
          <p:cNvPr id="102"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3" name="CustomShape 2"/>
          <p:cNvSpPr/>
          <p:nvPr/>
        </p:nvSpPr>
        <p:spPr>
          <a:xfrm>
            <a:off x="827640" y="1628640"/>
            <a:ext cx="80643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a:solidFill>
                  <a:srgbClr val="17375E"/>
                </a:solidFill>
                <a:latin typeface="Times New Roman"/>
              </a:rPr>
              <a:t>Παράδειγμα</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Να γραφτεί πρόγραμ</a:t>
            </a:r>
            <a:r>
              <a:rPr lang="el-GR" sz="2800" spc="-1" dirty="0">
                <a:solidFill>
                  <a:srgbClr val="17375E"/>
                </a:solidFill>
                <a:latin typeface="Times New Roman"/>
                <a:ea typeface="Calibri"/>
              </a:rPr>
              <a:t>μα που να 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 δύο αριθμούς  και να εμφανίζει το μήνυμα αν είναι και οι δύο θετικοί οι και οι δύο αρνητικοί</a:t>
            </a:r>
            <a:endParaRPr lang="el-GR"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5 - Εικόνα"/>
          <p:cNvPicPr/>
          <p:nvPr/>
        </p:nvPicPr>
        <p:blipFill>
          <a:blip r:embed="rId2" cstate="print"/>
          <a:stretch/>
        </p:blipFill>
        <p:spPr>
          <a:xfrm>
            <a:off x="8388000" y="0"/>
            <a:ext cx="755640" cy="755640"/>
          </a:xfrm>
          <a:prstGeom prst="rect">
            <a:avLst/>
          </a:prstGeom>
          <a:ln w="9360">
            <a:noFill/>
          </a:ln>
        </p:spPr>
      </p:pic>
      <p:sp>
        <p:nvSpPr>
          <p:cNvPr id="102"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3" name="CustomShape 2"/>
          <p:cNvSpPr/>
          <p:nvPr/>
        </p:nvSpPr>
        <p:spPr>
          <a:xfrm>
            <a:off x="827640" y="1628640"/>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spc="-1" dirty="0">
                <a:solidFill>
                  <a:srgbClr val="17375E"/>
                </a:solidFill>
                <a:latin typeface="Times New Roman"/>
              </a:rPr>
              <a:t>Παράδειγμα</a:t>
            </a:r>
            <a:endParaRPr lang="el-GR" sz="2800" b="0" strike="noStrike" spc="-1" dirty="0">
              <a:latin typeface="Aria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57" r="44745" b="72636"/>
          <a:stretch/>
        </p:blipFill>
        <p:spPr bwMode="auto">
          <a:xfrm>
            <a:off x="323528" y="2276872"/>
            <a:ext cx="410445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630" r="45497" b="76473"/>
          <a:stretch/>
        </p:blipFill>
        <p:spPr bwMode="auto">
          <a:xfrm>
            <a:off x="4904543" y="2287242"/>
            <a:ext cx="3627897" cy="322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10252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5 - Εικόνα"/>
          <p:cNvPicPr/>
          <p:nvPr/>
        </p:nvPicPr>
        <p:blipFill>
          <a:blip r:embed="rId2" cstate="print"/>
          <a:stretch/>
        </p:blipFill>
        <p:spPr>
          <a:xfrm>
            <a:off x="8388000" y="0"/>
            <a:ext cx="755640" cy="755640"/>
          </a:xfrm>
          <a:prstGeom prst="rect">
            <a:avLst/>
          </a:prstGeom>
          <a:ln w="9360">
            <a:noFill/>
          </a:ln>
        </p:spPr>
      </p:pic>
      <p:sp>
        <p:nvSpPr>
          <p:cNvPr id="102"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3" name="CustomShape 2"/>
          <p:cNvSpPr/>
          <p:nvPr/>
        </p:nvSpPr>
        <p:spPr>
          <a:xfrm>
            <a:off x="827640" y="1628640"/>
            <a:ext cx="8064360" cy="42150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r>
              <a:rPr lang="el-GR" sz="2400" b="0" strike="noStrike" spc="-1" dirty="0" smtClean="0">
                <a:solidFill>
                  <a:srgbClr val="17375E"/>
                </a:solidFill>
                <a:latin typeface="Times New Roman"/>
                <a:ea typeface="Calibri"/>
              </a:rPr>
              <a:t>10. </a:t>
            </a:r>
            <a:r>
              <a:rPr lang="el-GR" sz="2400" spc="-1" dirty="0">
                <a:solidFill>
                  <a:srgbClr val="17375E"/>
                </a:solidFill>
                <a:latin typeface="Times New Roman"/>
                <a:ea typeface="Calibri"/>
              </a:rPr>
              <a:t>Να  γραφεί πρόγραμμα που να δέχεται </a:t>
            </a:r>
            <a:r>
              <a:rPr lang="el-GR" sz="2400" spc="-1" dirty="0" smtClean="0">
                <a:solidFill>
                  <a:srgbClr val="17375E"/>
                </a:solidFill>
                <a:latin typeface="Times New Roman"/>
                <a:ea typeface="Calibri"/>
              </a:rPr>
              <a:t>ως </a:t>
            </a:r>
            <a:r>
              <a:rPr lang="el-GR" sz="2400" spc="-1" dirty="0">
                <a:solidFill>
                  <a:srgbClr val="17375E"/>
                </a:solidFill>
                <a:latin typeface="Times New Roman"/>
                <a:ea typeface="Calibri"/>
              </a:rPr>
              <a:t>είσοδο το Επώνυμο, το όνομα την βαθμολογία των δύο τετραμήνων και του  τελικού γραπτού ενός μαθητή. Θα υπολογίζει τον μέσο όρο του μαθητή</a:t>
            </a:r>
            <a:r>
              <a:rPr lang="en-US" sz="2400" spc="-1" dirty="0">
                <a:solidFill>
                  <a:srgbClr val="17375E"/>
                </a:solidFill>
                <a:latin typeface="Times New Roman"/>
                <a:ea typeface="Calibri"/>
              </a:rPr>
              <a:t> </a:t>
            </a:r>
            <a:r>
              <a:rPr lang="el-GR" sz="2400" spc="-1" dirty="0">
                <a:solidFill>
                  <a:srgbClr val="17375E"/>
                </a:solidFill>
                <a:latin typeface="Times New Roman"/>
                <a:ea typeface="Calibri"/>
              </a:rPr>
              <a:t>και να εμφανίζει την πρόοδό του βάση του παρακάτω πίνακα:</a:t>
            </a:r>
            <a:endParaRPr lang="el-GR" sz="2400" b="0" strike="noStrike" spc="-1" dirty="0">
              <a:latin typeface="Arial"/>
            </a:endParaRPr>
          </a:p>
          <a:p>
            <a:pPr algn="just">
              <a:lnSpc>
                <a:spcPct val="100000"/>
              </a:lnSpc>
            </a:pPr>
            <a:r>
              <a:rPr lang="el-GR" sz="2400" b="0" strike="noStrike" spc="-1" dirty="0">
                <a:solidFill>
                  <a:srgbClr val="17375E"/>
                </a:solidFill>
                <a:latin typeface="Times New Roman"/>
                <a:ea typeface="Calibri"/>
              </a:rPr>
              <a:t>1-9.9 :έμεινε</a:t>
            </a:r>
            <a:endParaRPr lang="el-GR" sz="2400" b="0" strike="noStrike" spc="-1" dirty="0">
              <a:latin typeface="Arial"/>
            </a:endParaRPr>
          </a:p>
          <a:p>
            <a:pPr algn="just">
              <a:lnSpc>
                <a:spcPct val="100000"/>
              </a:lnSpc>
            </a:pPr>
            <a:r>
              <a:rPr lang="el-GR" sz="2400" b="0" strike="noStrike" spc="-1" dirty="0">
                <a:solidFill>
                  <a:srgbClr val="17375E"/>
                </a:solidFill>
                <a:latin typeface="Times New Roman"/>
                <a:ea typeface="Calibri"/>
              </a:rPr>
              <a:t>10-12:καλώς</a:t>
            </a:r>
            <a:endParaRPr lang="el-GR" sz="2400" b="0" strike="noStrike" spc="-1" dirty="0">
              <a:latin typeface="Arial"/>
            </a:endParaRPr>
          </a:p>
          <a:p>
            <a:pPr algn="just">
              <a:lnSpc>
                <a:spcPct val="100000"/>
              </a:lnSpc>
            </a:pPr>
            <a:r>
              <a:rPr lang="el-GR" sz="2400" b="0" strike="noStrike" spc="-1" dirty="0">
                <a:solidFill>
                  <a:srgbClr val="17375E"/>
                </a:solidFill>
                <a:latin typeface="Times New Roman"/>
                <a:ea typeface="Calibri"/>
              </a:rPr>
              <a:t>12.1-15:αρκετά καλ</a:t>
            </a:r>
            <a:r>
              <a:rPr lang="el-GR" sz="2400" spc="-1" dirty="0">
                <a:solidFill>
                  <a:srgbClr val="17375E"/>
                </a:solidFill>
                <a:latin typeface="Times New Roman"/>
                <a:ea typeface="Calibri"/>
              </a:rPr>
              <a:t>ώς</a:t>
            </a:r>
          </a:p>
          <a:p>
            <a:pPr algn="just">
              <a:lnSpc>
                <a:spcPct val="100000"/>
              </a:lnSpc>
            </a:pPr>
            <a:r>
              <a:rPr lang="el-GR" sz="2400" b="0" strike="noStrike" spc="-1" dirty="0">
                <a:solidFill>
                  <a:srgbClr val="17375E"/>
                </a:solidFill>
                <a:latin typeface="Times New Roman"/>
                <a:ea typeface="Calibri"/>
              </a:rPr>
              <a:t>15.1-18:λιαν καλώς</a:t>
            </a:r>
          </a:p>
          <a:p>
            <a:pPr algn="just">
              <a:lnSpc>
                <a:spcPct val="100000"/>
              </a:lnSpc>
            </a:pPr>
            <a:r>
              <a:rPr lang="el-GR" sz="2400" b="0" strike="noStrike" spc="-1" dirty="0">
                <a:solidFill>
                  <a:srgbClr val="17375E"/>
                </a:solidFill>
                <a:latin typeface="Times New Roman"/>
                <a:ea typeface="Calibri"/>
              </a:rPr>
              <a:t>18.1-20:άριστος</a:t>
            </a:r>
            <a:endParaRPr lang="el-GR" sz="2400" b="0" strike="noStrike" spc="-1" dirty="0">
              <a:latin typeface="Arial"/>
            </a:endParaRPr>
          </a:p>
        </p:txBody>
      </p:sp>
    </p:spTree>
    <p:extLst>
      <p:ext uri="{BB962C8B-B14F-4D97-AF65-F5344CB8AC3E}">
        <p14:creationId xmlns:p14="http://schemas.microsoft.com/office/powerpoint/2010/main" val="16097369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5 - Εικόνα"/>
          <p:cNvPicPr/>
          <p:nvPr/>
        </p:nvPicPr>
        <p:blipFill>
          <a:blip r:embed="rId2" cstate="print"/>
          <a:stretch/>
        </p:blipFill>
        <p:spPr>
          <a:xfrm>
            <a:off x="8388000" y="0"/>
            <a:ext cx="755640" cy="755640"/>
          </a:xfrm>
          <a:prstGeom prst="rect">
            <a:avLst/>
          </a:prstGeom>
          <a:ln w="9360">
            <a:noFill/>
          </a:ln>
        </p:spPr>
      </p:pic>
      <p:sp>
        <p:nvSpPr>
          <p:cNvPr id="105"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6" name="CustomShape 2"/>
          <p:cNvSpPr/>
          <p:nvPr/>
        </p:nvSpPr>
        <p:spPr>
          <a:xfrm>
            <a:off x="827640" y="1628640"/>
            <a:ext cx="80643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Δραστηριότητες</a:t>
            </a:r>
            <a:endParaRPr lang="el-GR" sz="2800" b="0" strike="noStrike" spc="-1" dirty="0">
              <a:latin typeface="Arial"/>
            </a:endParaRPr>
          </a:p>
          <a:p>
            <a:pPr algn="just">
              <a:lnSpc>
                <a:spcPct val="100000"/>
              </a:lnSpc>
            </a:pPr>
            <a:r>
              <a:rPr lang="el-GR" sz="2800" b="0" strike="noStrike" spc="-1" dirty="0" smtClean="0">
                <a:solidFill>
                  <a:srgbClr val="17375E"/>
                </a:solidFill>
                <a:latin typeface="Times New Roman"/>
                <a:ea typeface="Calibri"/>
              </a:rPr>
              <a:t>11. </a:t>
            </a:r>
            <a:r>
              <a:rPr lang="el-GR" sz="2800" b="0" strike="noStrike" spc="-1" dirty="0">
                <a:solidFill>
                  <a:srgbClr val="17375E"/>
                </a:solidFill>
                <a:latin typeface="Times New Roman"/>
                <a:ea typeface="Calibri"/>
              </a:rPr>
              <a:t>Να γραφεί πρόγραμμα που να </a:t>
            </a:r>
            <a:r>
              <a:rPr lang="el-GR" sz="2800" spc="-1" dirty="0">
                <a:solidFill>
                  <a:srgbClr val="17375E"/>
                </a:solidFill>
                <a:latin typeface="Times New Roman"/>
                <a:ea typeface="Calibri"/>
              </a:rPr>
              <a:t>δέχεται </a:t>
            </a:r>
            <a:r>
              <a:rPr lang="el-GR" sz="2800" spc="-1" dirty="0" smtClean="0">
                <a:solidFill>
                  <a:srgbClr val="17375E"/>
                </a:solidFill>
                <a:latin typeface="Times New Roman"/>
                <a:ea typeface="Calibri"/>
              </a:rPr>
              <a:t>ως </a:t>
            </a:r>
            <a:r>
              <a:rPr lang="el-GR" sz="2800" spc="-1" dirty="0">
                <a:solidFill>
                  <a:srgbClr val="17375E"/>
                </a:solidFill>
                <a:latin typeface="Times New Roman"/>
                <a:ea typeface="Calibri"/>
              </a:rPr>
              <a:t>είσοδο</a:t>
            </a:r>
            <a:r>
              <a:rPr lang="el-GR" sz="2800" b="0" strike="noStrike" spc="-1" dirty="0">
                <a:solidFill>
                  <a:srgbClr val="17375E"/>
                </a:solidFill>
                <a:latin typeface="Times New Roman"/>
                <a:ea typeface="Calibri"/>
              </a:rPr>
              <a:t> τις γωνίες ενός τριγώνου και αφού αποφασίσει ότι είναι τρίγωνο να εμφανίσει  μήνυμα αν είναι ορθογώνιο τρίγωνο.</a:t>
            </a:r>
            <a:endParaRPr lang="el-GR" sz="2800" b="0" strike="noStrike" spc="-1" dirty="0">
              <a:latin typeface="Arial"/>
            </a:endParaRPr>
          </a:p>
          <a:p>
            <a:pPr algn="just">
              <a:lnSpc>
                <a:spcPct val="100000"/>
              </a:lnSpc>
            </a:pPr>
            <a:r>
              <a:rPr lang="el-GR" sz="2800" b="0" strike="noStrike" spc="-1" dirty="0">
                <a:solidFill>
                  <a:srgbClr val="17375E"/>
                </a:solidFill>
                <a:latin typeface="Times New Roman"/>
                <a:ea typeface="Calibri"/>
              </a:rPr>
              <a:t>Αν δεν είναι τρίγωνο θα εμφανίζει αντίστοιχο μήνυμα</a:t>
            </a:r>
            <a:endParaRPr lang="el-GR"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dirty="0">
                <a:solidFill>
                  <a:srgbClr val="17375E"/>
                </a:solidFill>
                <a:latin typeface="Times New Roman"/>
                <a:ea typeface="Calibri"/>
              </a:rPr>
              <a:t>Δομή επ</a:t>
            </a:r>
            <a:r>
              <a:rPr lang="en-US" sz="4000" b="0" strike="noStrike" spc="-1" dirty="0" err="1">
                <a:solidFill>
                  <a:srgbClr val="17375E"/>
                </a:solidFill>
                <a:latin typeface="Times New Roman"/>
                <a:ea typeface="Calibri"/>
              </a:rPr>
              <a:t>ιλογής</a:t>
            </a:r>
            <a:endParaRPr lang="en-US" sz="4000" b="0" strike="noStrike" spc="-1" dirty="0">
              <a:latin typeface="Arial"/>
            </a:endParaRPr>
          </a:p>
        </p:txBody>
      </p:sp>
      <p:sp>
        <p:nvSpPr>
          <p:cNvPr id="109" name="CustomShape 2"/>
          <p:cNvSpPr/>
          <p:nvPr/>
        </p:nvSpPr>
        <p:spPr>
          <a:xfrm>
            <a:off x="827640" y="1628640"/>
            <a:ext cx="80643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l-GR" sz="2800" b="0" strike="noStrike" spc="-1" dirty="0" smtClean="0">
                <a:solidFill>
                  <a:srgbClr val="17375E"/>
                </a:solidFill>
                <a:latin typeface="Times New Roman"/>
                <a:ea typeface="Calibri"/>
              </a:rPr>
              <a:t>12</a:t>
            </a:r>
            <a:r>
              <a:rPr lang="en-US" sz="2800" b="0" strike="noStrike" spc="-1" dirty="0" smtClean="0">
                <a:solidFill>
                  <a:srgbClr val="17375E"/>
                </a:solidFill>
                <a:latin typeface="Times New Roman"/>
                <a:ea typeface="Calibri"/>
              </a:rPr>
              <a:t>. </a:t>
            </a:r>
            <a:r>
              <a:rPr lang="en-US" sz="2800" b="0" strike="noStrike" spc="-1" dirty="0" err="1">
                <a:solidFill>
                  <a:srgbClr val="17375E"/>
                </a:solidFill>
                <a:latin typeface="Times New Roman"/>
                <a:ea typeface="Calibri"/>
              </a:rPr>
              <a:t>Να</a:t>
            </a:r>
            <a:r>
              <a:rPr lang="en-US" sz="2800" b="0" strike="noStrike" spc="-1" dirty="0">
                <a:solidFill>
                  <a:srgbClr val="17375E"/>
                </a:solidFill>
                <a:latin typeface="Times New Roman"/>
                <a:ea typeface="Calibri"/>
              </a:rPr>
              <a:t> </a:t>
            </a:r>
            <a:r>
              <a:rPr lang="el-GR" sz="2800" b="0" strike="noStrike" spc="-1" dirty="0">
                <a:solidFill>
                  <a:srgbClr val="17375E"/>
                </a:solidFill>
                <a:latin typeface="Times New Roman"/>
                <a:ea typeface="Calibri"/>
              </a:rPr>
              <a:t>γραφεί</a:t>
            </a:r>
            <a:r>
              <a:rPr lang="en-US" sz="2800" b="0" strike="noStrike" spc="-1" dirty="0">
                <a:solidFill>
                  <a:srgbClr val="17375E"/>
                </a:solidFill>
                <a:latin typeface="Times New Roman"/>
                <a:ea typeface="Calibri"/>
              </a:rPr>
              <a:t> π</a:t>
            </a:r>
            <a:r>
              <a:rPr lang="en-US" sz="2800" b="0" strike="noStrike" spc="-1" dirty="0" err="1">
                <a:solidFill>
                  <a:srgbClr val="17375E"/>
                </a:solidFill>
                <a:latin typeface="Times New Roman"/>
                <a:ea typeface="Calibri"/>
              </a:rPr>
              <a:t>ρόγρ</a:t>
            </a:r>
            <a:r>
              <a:rPr lang="en-US" sz="2800" b="0" strike="noStrike" spc="-1" dirty="0">
                <a:solidFill>
                  <a:srgbClr val="17375E"/>
                </a:solidFill>
                <a:latin typeface="Times New Roman"/>
                <a:ea typeface="Calibri"/>
              </a:rPr>
              <a:t>αμμα που να </a:t>
            </a:r>
            <a:r>
              <a:rPr lang="el-GR" sz="2800" b="0" strike="noStrike" spc="-1" dirty="0">
                <a:solidFill>
                  <a:srgbClr val="17375E"/>
                </a:solidFill>
                <a:latin typeface="Times New Roman"/>
                <a:ea typeface="Calibri"/>
              </a:rPr>
              <a:t>δέχεται </a:t>
            </a:r>
            <a:r>
              <a:rPr lang="el-GR" sz="2800" b="0" strike="noStrike" spc="-1" dirty="0" smtClean="0">
                <a:solidFill>
                  <a:srgbClr val="17375E"/>
                </a:solidFill>
                <a:latin typeface="Times New Roman"/>
                <a:ea typeface="Calibri"/>
              </a:rPr>
              <a:t>ως </a:t>
            </a:r>
            <a:r>
              <a:rPr lang="el-GR" sz="2800" b="0" strike="noStrike" spc="-1" dirty="0">
                <a:solidFill>
                  <a:srgbClr val="17375E"/>
                </a:solidFill>
                <a:latin typeface="Times New Roman"/>
                <a:ea typeface="Calibri"/>
              </a:rPr>
              <a:t>είσοδο</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τις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γωνίες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ενός</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τριγώνου</a:t>
            </a:r>
            <a:r>
              <a:rPr lang="en-US" sz="2800" b="0" strike="noStrike" spc="-1" dirty="0">
                <a:solidFill>
                  <a:srgbClr val="17375E"/>
                </a:solidFill>
                <a:latin typeface="Times New Roman"/>
                <a:ea typeface="Calibri"/>
              </a:rPr>
              <a:t> και α</a:t>
            </a:r>
            <a:r>
              <a:rPr lang="en-US" sz="2800" b="0" strike="noStrike" spc="-1" dirty="0" err="1">
                <a:solidFill>
                  <a:srgbClr val="17375E"/>
                </a:solidFill>
                <a:latin typeface="Times New Roman"/>
                <a:ea typeface="Calibri"/>
              </a:rPr>
              <a:t>φού</a:t>
            </a:r>
            <a:r>
              <a:rPr lang="en-US" sz="2800" b="0" strike="noStrike" spc="-1" dirty="0">
                <a:solidFill>
                  <a:srgbClr val="17375E"/>
                </a:solidFill>
                <a:latin typeface="Times New Roman"/>
                <a:ea typeface="Calibri"/>
              </a:rPr>
              <a:t> </a:t>
            </a:r>
            <a:r>
              <a:rPr lang="en-US" sz="2800" b="0" strike="noStrike" spc="-1" dirty="0" smtClean="0">
                <a:solidFill>
                  <a:srgbClr val="17375E"/>
                </a:solidFill>
                <a:latin typeface="Times New Roman"/>
                <a:ea typeface="Calibri"/>
              </a:rPr>
              <a:t>απ</a:t>
            </a:r>
            <a:r>
              <a:rPr lang="el-GR" sz="2800" b="0" strike="noStrike" spc="-1" dirty="0" smtClean="0">
                <a:solidFill>
                  <a:srgbClr val="17375E"/>
                </a:solidFill>
                <a:latin typeface="Times New Roman"/>
                <a:ea typeface="Calibri"/>
              </a:rPr>
              <a:t>οφ</a:t>
            </a:r>
            <a:r>
              <a:rPr lang="en-US" sz="2800" b="0" strike="noStrike" spc="-1" dirty="0" smtClean="0">
                <a:solidFill>
                  <a:srgbClr val="17375E"/>
                </a:solidFill>
                <a:latin typeface="Times New Roman"/>
                <a:ea typeface="Calibri"/>
              </a:rPr>
              <a:t>α</a:t>
            </a:r>
            <a:r>
              <a:rPr lang="el-GR" sz="2800" b="0" strike="noStrike" spc="-1" dirty="0" err="1" smtClean="0">
                <a:solidFill>
                  <a:srgbClr val="17375E"/>
                </a:solidFill>
                <a:latin typeface="Times New Roman"/>
                <a:ea typeface="Calibri"/>
              </a:rPr>
              <a:t>σισει</a:t>
            </a:r>
            <a:r>
              <a:rPr lang="en-US" sz="2800" b="0" strike="noStrike" spc="-1" dirty="0" smtClean="0">
                <a:solidFill>
                  <a:srgbClr val="17375E"/>
                </a:solidFill>
                <a:latin typeface="Times New Roman"/>
                <a:ea typeface="Calibri"/>
              </a:rPr>
              <a:t> </a:t>
            </a:r>
            <a:r>
              <a:rPr lang="en-US" sz="2800" b="0" strike="noStrike" spc="-1" dirty="0">
                <a:solidFill>
                  <a:srgbClr val="17375E"/>
                </a:solidFill>
                <a:latin typeface="Times New Roman"/>
                <a:ea typeface="Calibri"/>
              </a:rPr>
              <a:t>ότι είναι τρίγωνο να εμφανίσει  μήνυμα τι είδους τρίγωνο είναι (οξυγώνιο, ορθογωνιο, ή </a:t>
            </a:r>
            <a:r>
              <a:rPr lang="el-GR" sz="2800" b="0" strike="noStrike" spc="-1" dirty="0" smtClean="0">
                <a:solidFill>
                  <a:srgbClr val="17375E"/>
                </a:solidFill>
                <a:latin typeface="Times New Roman"/>
                <a:ea typeface="Calibri"/>
              </a:rPr>
              <a:t>αμβλυγώνιο</a:t>
            </a:r>
            <a:r>
              <a:rPr lang="en-US" sz="2800" b="0" strike="noStrike" spc="-1" dirty="0" smtClean="0">
                <a:solidFill>
                  <a:srgbClr val="17375E"/>
                </a:solidFill>
                <a:latin typeface="Times New Roman"/>
                <a:ea typeface="Calibri"/>
              </a:rPr>
              <a:t>).</a:t>
            </a:r>
            <a:endParaRPr lang="en-US" sz="2800" b="0" strike="noStrike" spc="-1" dirty="0">
              <a:latin typeface="Arial"/>
            </a:endParaRPr>
          </a:p>
          <a:p>
            <a:pPr algn="just">
              <a:lnSpc>
                <a:spcPct val="100000"/>
              </a:lnSpc>
            </a:pPr>
            <a:r>
              <a:rPr lang="en-US" sz="2800" b="0" strike="noStrike" spc="-1" dirty="0" err="1">
                <a:solidFill>
                  <a:srgbClr val="17375E"/>
                </a:solidFill>
                <a:latin typeface="Times New Roman"/>
                <a:ea typeface="Calibri"/>
              </a:rPr>
              <a:t>Αν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δεν</a:t>
            </a:r>
            <a:r>
              <a:rPr lang="en-US" sz="2800" b="0" strike="noStrike" spc="-1" dirty="0">
                <a:solidFill>
                  <a:srgbClr val="17375E"/>
                </a:solidFill>
                <a:latin typeface="Times New Roman"/>
                <a:ea typeface="Calibri"/>
              </a:rPr>
              <a:t> </a:t>
            </a:r>
            <a:r>
              <a:rPr lang="en-US" sz="2800" b="0" strike="noStrike" spc="-1" dirty="0" err="1">
                <a:solidFill>
                  <a:srgbClr val="17375E"/>
                </a:solidFill>
                <a:latin typeface="Times New Roman"/>
                <a:ea typeface="Calibri"/>
              </a:rPr>
              <a:t>είν</a:t>
            </a:r>
            <a:r>
              <a:rPr lang="en-US" sz="2800" b="0" strike="noStrike" spc="-1" dirty="0">
                <a:solidFill>
                  <a:srgbClr val="17375E"/>
                </a:solidFill>
                <a:latin typeface="Times New Roman"/>
                <a:ea typeface="Calibri"/>
              </a:rPr>
              <a:t>αι τρίγωνο θα εμφανίζει αντίστοιχο μήνυμα</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52307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l-GR" b="0" strike="noStrike" spc="-1" dirty="0" smtClean="0">
                <a:solidFill>
                  <a:srgbClr val="17375E"/>
                </a:solidFill>
                <a:latin typeface="Times New Roman"/>
                <a:ea typeface="Calibri"/>
              </a:rPr>
              <a:t>13</a:t>
            </a:r>
            <a:r>
              <a:rPr lang="en-US" b="0" strike="noStrike" spc="-1" dirty="0" smtClean="0">
                <a:solidFill>
                  <a:srgbClr val="17375E"/>
                </a:solidFill>
                <a:latin typeface="Times New Roman"/>
                <a:ea typeface="Calibri"/>
              </a:rPr>
              <a:t>. </a:t>
            </a:r>
            <a:r>
              <a:rPr lang="el-GR" spc="-1" dirty="0">
                <a:solidFill>
                  <a:srgbClr val="17375E"/>
                </a:solidFill>
                <a:latin typeface="Times New Roman"/>
                <a:ea typeface="Calibri"/>
              </a:rPr>
              <a:t>Η δημοτική αρχή μιας πόλης ακολουθεί την εξής τιμολογιακή πολιτική για την μηνιαία κατανάλωση νερού: Χρεώνει πάγιο 4€ και εφαρμόζει κλιμακωτή χρέωση σύμφωνα με τον παρακάτω πίνακα:</a:t>
            </a: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r>
              <a:rPr lang="el-GR" spc="-1" dirty="0">
                <a:solidFill>
                  <a:srgbClr val="17375E"/>
                </a:solidFill>
                <a:latin typeface="Times New Roman"/>
                <a:ea typeface="Calibri"/>
              </a:rPr>
              <a:t>Στο ποσό που προκύπτει από την αξία του νερού και το πάγιο υπολογίζεται ο ΦΠA με συντελεστή 18%. Το τελικό ποσό προκύπτει από την άθροιση της αξίας του νερού, το πάγιο, το ΦΠΑ και το δημοτικό φόρο που είναι 5 €.</a:t>
            </a:r>
          </a:p>
          <a:p>
            <a:pPr algn="just">
              <a:lnSpc>
                <a:spcPct val="100000"/>
              </a:lnSpc>
            </a:pPr>
            <a:r>
              <a:rPr lang="el-GR" spc="-1" dirty="0">
                <a:solidFill>
                  <a:srgbClr val="17375E"/>
                </a:solidFill>
                <a:latin typeface="Times New Roman"/>
                <a:ea typeface="Calibri"/>
              </a:rPr>
              <a:t>Να γράψετε πρόγραμμα σε </a:t>
            </a:r>
            <a:r>
              <a:rPr lang="el-GR" spc="-1" dirty="0" err="1">
                <a:solidFill>
                  <a:srgbClr val="17375E"/>
                </a:solidFill>
                <a:latin typeface="Times New Roman"/>
                <a:ea typeface="Calibri"/>
              </a:rPr>
              <a:t>Python</a:t>
            </a:r>
            <a:r>
              <a:rPr lang="el-GR" spc="-1" dirty="0">
                <a:solidFill>
                  <a:srgbClr val="17375E"/>
                </a:solidFill>
                <a:latin typeface="Times New Roman"/>
                <a:ea typeface="Calibri"/>
              </a:rPr>
              <a:t> που:</a:t>
            </a:r>
          </a:p>
          <a:p>
            <a:pPr algn="just">
              <a:lnSpc>
                <a:spcPct val="100000"/>
              </a:lnSpc>
            </a:pPr>
            <a:r>
              <a:rPr lang="el-GR" spc="-1" dirty="0">
                <a:solidFill>
                  <a:srgbClr val="17375E"/>
                </a:solidFill>
                <a:latin typeface="Times New Roman"/>
                <a:ea typeface="Calibri"/>
              </a:rPr>
              <a:t>α. να δέχεται </a:t>
            </a:r>
            <a:r>
              <a:rPr lang="el-GR" spc="-1" dirty="0" smtClean="0">
                <a:solidFill>
                  <a:srgbClr val="17375E"/>
                </a:solidFill>
                <a:latin typeface="Times New Roman"/>
                <a:ea typeface="Calibri"/>
              </a:rPr>
              <a:t>ως </a:t>
            </a:r>
            <a:r>
              <a:rPr lang="el-GR" spc="-1" dirty="0">
                <a:solidFill>
                  <a:srgbClr val="17375E"/>
                </a:solidFill>
                <a:latin typeface="Times New Roman"/>
                <a:ea typeface="Calibri"/>
              </a:rPr>
              <a:t>είσοδο τη μηνιαία κατανάλωση νερού,</a:t>
            </a:r>
          </a:p>
          <a:p>
            <a:pPr algn="just">
              <a:lnSpc>
                <a:spcPct val="100000"/>
              </a:lnSpc>
            </a:pPr>
            <a:r>
              <a:rPr lang="el-GR" spc="-1" dirty="0">
                <a:solidFill>
                  <a:srgbClr val="17375E"/>
                </a:solidFill>
                <a:latin typeface="Times New Roman"/>
                <a:ea typeface="Calibri"/>
              </a:rPr>
              <a:t>β. να υπολογίζει την αξία του νερού που καταναλώθηκε σύμφωνα με την παραπάνω τιμολογιακή πολιτική</a:t>
            </a:r>
          </a:p>
          <a:p>
            <a:pPr algn="just">
              <a:lnSpc>
                <a:spcPct val="100000"/>
              </a:lnSpc>
            </a:pPr>
            <a:r>
              <a:rPr lang="el-GR" spc="-1" dirty="0">
                <a:solidFill>
                  <a:srgbClr val="17375E"/>
                </a:solidFill>
                <a:latin typeface="Times New Roman"/>
                <a:ea typeface="Calibri"/>
              </a:rPr>
              <a:t>γ. να υπολογίζει το ΦΠΑ</a:t>
            </a:r>
          </a:p>
          <a:p>
            <a:pPr algn="just">
              <a:lnSpc>
                <a:spcPct val="100000"/>
              </a:lnSpc>
            </a:pPr>
            <a:r>
              <a:rPr lang="el-GR" spc="-1" dirty="0">
                <a:solidFill>
                  <a:srgbClr val="17375E"/>
                </a:solidFill>
                <a:latin typeface="Times New Roman"/>
                <a:ea typeface="Calibri"/>
              </a:rPr>
              <a:t>δ. να υπολογίζει και να εμφανίζει το τελικό ποσό πληρωμής</a:t>
            </a:r>
            <a:endParaRPr lang="en-US" b="0" strike="noStrike" spc="-1" dirty="0">
              <a:latin typeface="Aria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1285431487"/>
              </p:ext>
            </p:extLst>
          </p:nvPr>
        </p:nvGraphicFramePr>
        <p:xfrm>
          <a:off x="2105922" y="2708920"/>
          <a:ext cx="4950460" cy="1051560"/>
        </p:xfrm>
        <a:graphic>
          <a:graphicData uri="http://schemas.openxmlformats.org/drawingml/2006/table">
            <a:tbl>
              <a:tblPr firstRow="1" firstCol="1" bandRow="1">
                <a:tableStyleId>{5C22544A-7EE6-4342-B048-85BDC9FD1C3A}</a:tableStyleId>
              </a:tblPr>
              <a:tblGrid>
                <a:gridCol w="2512695">
                  <a:extLst>
                    <a:ext uri="{9D8B030D-6E8A-4147-A177-3AD203B41FA5}">
                      <a16:colId xmlns="" xmlns:a16="http://schemas.microsoft.com/office/drawing/2014/main" val="20000"/>
                    </a:ext>
                  </a:extLst>
                </a:gridCol>
                <a:gridCol w="2437765">
                  <a:extLst>
                    <a:ext uri="{9D8B030D-6E8A-4147-A177-3AD203B41FA5}">
                      <a16:colId xmlns="" xmlns:a16="http://schemas.microsoft.com/office/drawing/2014/main" val="20001"/>
                    </a:ext>
                  </a:extLst>
                </a:gridCol>
              </a:tblGrid>
              <a:tr h="0">
                <a:tc>
                  <a:txBody>
                    <a:bodyPr/>
                    <a:lstStyle/>
                    <a:p>
                      <a:pPr algn="ctr">
                        <a:lnSpc>
                          <a:spcPct val="115000"/>
                        </a:lnSpc>
                        <a:spcAft>
                          <a:spcPts val="0"/>
                        </a:spcAft>
                      </a:pPr>
                      <a:r>
                        <a:rPr lang="el-GR" sz="1200" dirty="0">
                          <a:effectLst/>
                        </a:rPr>
                        <a:t>Κατανάλωση σε </a:t>
                      </a:r>
                      <a:r>
                        <a:rPr lang="el-GR" sz="1200" dirty="0" err="1">
                          <a:effectLst/>
                        </a:rPr>
                        <a:t>κ.μ</a:t>
                      </a:r>
                      <a:r>
                        <a:rPr lang="en-US" sz="1200" dirty="0">
                          <a:effectLst/>
                        </a:rPr>
                        <a:t>.</a:t>
                      </a:r>
                      <a:endParaRPr lang="el-G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200">
                          <a:effectLst/>
                        </a:rPr>
                        <a:t>Χρέωση ανά κ.μ.</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a:lnSpc>
                          <a:spcPct val="115000"/>
                        </a:lnSpc>
                        <a:spcAft>
                          <a:spcPts val="0"/>
                        </a:spcAft>
                      </a:pPr>
                      <a:r>
                        <a:rPr lang="el-GR" sz="1200" dirty="0">
                          <a:effectLst/>
                        </a:rPr>
                        <a:t>από 0 έως και 5</a:t>
                      </a:r>
                      <a:endParaRPr lang="el-GR"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δωρεάν</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a:lnSpc>
                          <a:spcPct val="115000"/>
                        </a:lnSpc>
                        <a:spcAft>
                          <a:spcPts val="0"/>
                        </a:spcAft>
                      </a:pPr>
                      <a:r>
                        <a:rPr lang="el-GR" sz="1200">
                          <a:effectLst/>
                        </a:rPr>
                        <a:t>από 5 έως και 10</a:t>
                      </a:r>
                      <a:endParaRPr lang="el-GR"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l-GR" sz="1200">
                          <a:effectLst/>
                        </a:rPr>
                        <a:t>0.5 €</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a:lnSpc>
                          <a:spcPct val="115000"/>
                        </a:lnSpc>
                        <a:spcAft>
                          <a:spcPts val="0"/>
                        </a:spcAft>
                      </a:pPr>
                      <a:r>
                        <a:rPr lang="el-GR" sz="1200">
                          <a:effectLst/>
                        </a:rPr>
                        <a:t>από 10 έως και 20</a:t>
                      </a:r>
                      <a:endParaRPr lang="el-GR" sz="1100">
                        <a:effectLst/>
                        <a:latin typeface="Calibri"/>
                        <a:ea typeface="Calibri"/>
                        <a:cs typeface="Times New Roman"/>
                      </a:endParaRPr>
                    </a:p>
                  </a:txBody>
                  <a:tcPr marL="68580" marR="68580" marT="0" marB="0"/>
                </a:tc>
                <a:tc>
                  <a:txBody>
                    <a:bodyPr/>
                    <a:lstStyle/>
                    <a:p>
                      <a:pPr>
                        <a:lnSpc>
                          <a:spcPct val="115000"/>
                        </a:lnSpc>
                        <a:spcAft>
                          <a:spcPts val="0"/>
                        </a:spcAft>
                      </a:pPr>
                      <a:r>
                        <a:rPr lang="el-GR" sz="1200">
                          <a:effectLst/>
                        </a:rPr>
                        <a:t>0.7 €</a:t>
                      </a:r>
                      <a:endParaRPr lang="el-G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a:lnSpc>
                          <a:spcPct val="115000"/>
                        </a:lnSpc>
                        <a:spcAft>
                          <a:spcPts val="0"/>
                        </a:spcAft>
                      </a:pPr>
                      <a:r>
                        <a:rPr lang="el-GR" sz="1200" dirty="0">
                          <a:effectLst/>
                        </a:rPr>
                        <a:t>από 20 και πάνω</a:t>
                      </a:r>
                      <a:endParaRPr lang="el-GR" sz="11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200" dirty="0">
                          <a:effectLst/>
                        </a:rPr>
                        <a:t>1.0 €</a:t>
                      </a:r>
                      <a:endParaRPr lang="el-G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433165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2" name="TextBox 1"/>
          <p:cNvSpPr txBox="1"/>
          <p:nvPr/>
        </p:nvSpPr>
        <p:spPr>
          <a:xfrm>
            <a:off x="827584" y="1183640"/>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Εισαγωγικά</a:t>
            </a:r>
          </a:p>
        </p:txBody>
      </p:sp>
      <p:sp>
        <p:nvSpPr>
          <p:cNvPr id="4" name="TextBox 3"/>
          <p:cNvSpPr txBox="1"/>
          <p:nvPr/>
        </p:nvSpPr>
        <p:spPr>
          <a:xfrm>
            <a:off x="467544" y="1700808"/>
            <a:ext cx="8136903" cy="3816429"/>
          </a:xfrm>
          <a:prstGeom prst="rect">
            <a:avLst/>
          </a:prstGeom>
          <a:noFill/>
        </p:spPr>
        <p:txBody>
          <a:bodyPr wrap="square" rtlCol="0">
            <a:spAutoFit/>
          </a:bodyPr>
          <a:lstStyle/>
          <a:p>
            <a:endParaRPr lang="el-GR" dirty="0"/>
          </a:p>
          <a:p>
            <a:pPr marL="457200" indent="-457200">
              <a:buFont typeface="Arial" panose="020B0604020202020204" pitchFamily="34" charset="0"/>
              <a:buChar char="•"/>
            </a:pPr>
            <a:r>
              <a:rPr lang="el-GR" sz="2800" dirty="0"/>
              <a:t>Οι συμβολοσειρές στην </a:t>
            </a:r>
            <a:r>
              <a:rPr lang="el-GR" sz="2800" dirty="0" err="1"/>
              <a:t>Python</a:t>
            </a:r>
            <a:r>
              <a:rPr lang="el-GR" sz="2800" dirty="0"/>
              <a:t> περικλείονται σε μονά (') ή διπλά (") </a:t>
            </a:r>
          </a:p>
          <a:p>
            <a:endParaRPr lang="el-GR" sz="2800" dirty="0"/>
          </a:p>
          <a:p>
            <a:pPr marL="457200" indent="-457200">
              <a:buFont typeface="Arial" panose="020B0604020202020204" pitchFamily="34" charset="0"/>
              <a:buChar char="•"/>
            </a:pPr>
            <a:r>
              <a:rPr lang="el-GR" sz="2800" dirty="0"/>
              <a:t>Αν χρησιμοποιήσουμε ένα είδος εισαγωγικών (π.χ. "), τότε εσωτερικά μπορούμε να χρησιμοποιήσουμε το άλλο είδος (').</a:t>
            </a:r>
          </a:p>
          <a:p>
            <a:pPr marL="457200" indent="-457200">
              <a:buFont typeface="Arial" panose="020B0604020202020204" pitchFamily="34" charset="0"/>
              <a:buChar char="•"/>
            </a:pPr>
            <a:endParaRPr lang="el-GR" sz="2800" dirty="0"/>
          </a:p>
          <a:p>
            <a:r>
              <a:rPr lang="el-GR" sz="2800" dirty="0" err="1"/>
              <a:t>Π.χ</a:t>
            </a:r>
            <a:r>
              <a:rPr lang="el-GR" sz="2800" dirty="0"/>
              <a:t> </a:t>
            </a:r>
            <a:r>
              <a:rPr lang="en-US" sz="2800" dirty="0"/>
              <a:t>a=“Don’t do that”</a:t>
            </a:r>
            <a:endParaRPr lang="el-GR" sz="2800" dirty="0"/>
          </a:p>
        </p:txBody>
      </p:sp>
    </p:spTree>
    <p:extLst>
      <p:ext uri="{BB962C8B-B14F-4D97-AF65-F5344CB8AC3E}">
        <p14:creationId xmlns:p14="http://schemas.microsoft.com/office/powerpoint/2010/main" val="17282256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35687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400" spc="-1" dirty="0">
                <a:solidFill>
                  <a:srgbClr val="17375E"/>
                </a:solidFill>
                <a:latin typeface="Times New Roman"/>
                <a:ea typeface="Calibri"/>
              </a:rPr>
              <a:t>14</a:t>
            </a:r>
            <a:r>
              <a:rPr lang="el-GR" sz="2400" spc="-1" dirty="0" smtClean="0">
                <a:solidFill>
                  <a:srgbClr val="17375E"/>
                </a:solidFill>
                <a:latin typeface="Times New Roman"/>
                <a:ea typeface="Calibri"/>
              </a:rPr>
              <a:t>. Να </a:t>
            </a:r>
            <a:r>
              <a:rPr lang="el-GR" sz="2400" spc="-1" dirty="0">
                <a:solidFill>
                  <a:srgbClr val="17375E"/>
                </a:solidFill>
                <a:latin typeface="Times New Roman"/>
                <a:ea typeface="Calibri"/>
              </a:rPr>
              <a:t>γραφτεί πρόγραμμα </a:t>
            </a:r>
            <a:r>
              <a:rPr lang="el-GR" sz="2400" spc="-1" dirty="0" err="1">
                <a:solidFill>
                  <a:srgbClr val="17375E"/>
                </a:solidFill>
                <a:latin typeface="Times New Roman"/>
                <a:ea typeface="Calibri"/>
              </a:rPr>
              <a:t>Python</a:t>
            </a:r>
            <a:r>
              <a:rPr lang="el-GR" sz="2400" spc="-1" dirty="0">
                <a:solidFill>
                  <a:srgbClr val="17375E"/>
                </a:solidFill>
                <a:latin typeface="Times New Roman"/>
                <a:ea typeface="Calibri"/>
              </a:rPr>
              <a:t> το οποίο να διαβάζει ένα ακέραιο τριψήφιο αριθμό (θετικό ή αρνητικό)  και στην συνέχεια να εμφανίζει το άθροισμα των ψηφίων του. </a:t>
            </a:r>
            <a:r>
              <a:rPr lang="el-GR" sz="2400" spc="-1" dirty="0" err="1">
                <a:solidFill>
                  <a:srgbClr val="17375E"/>
                </a:solidFill>
                <a:latin typeface="Times New Roman"/>
                <a:ea typeface="Calibri"/>
              </a:rPr>
              <a:t>Π.χ</a:t>
            </a:r>
            <a:r>
              <a:rPr lang="el-GR" sz="2400" spc="-1" dirty="0">
                <a:solidFill>
                  <a:srgbClr val="17375E"/>
                </a:solidFill>
                <a:latin typeface="Times New Roman"/>
                <a:ea typeface="Calibri"/>
              </a:rPr>
              <a:t> αν δώσει τον αριθμό 735 θα εμφανίζει τον αριθμό 15 (7+3+5) αν δώσει -735 θα εμφανίσει το -15.  Το πρόγραμμα θα ελέγχει αν αριθμός είναι τριψήφιος και θα εμφανίζει αντίστοιχο μήνυμα.</a:t>
            </a:r>
            <a:endParaRPr lang="en-US" sz="2400" b="0" strike="noStrike" spc="-1" dirty="0">
              <a:latin typeface="Arial"/>
            </a:endParaRPr>
          </a:p>
        </p:txBody>
      </p:sp>
    </p:spTree>
    <p:extLst>
      <p:ext uri="{BB962C8B-B14F-4D97-AF65-F5344CB8AC3E}">
        <p14:creationId xmlns:p14="http://schemas.microsoft.com/office/powerpoint/2010/main" val="33166959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35687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400" spc="-1" dirty="0" smtClean="0">
                <a:solidFill>
                  <a:srgbClr val="17375E"/>
                </a:solidFill>
                <a:latin typeface="Times New Roman"/>
                <a:ea typeface="Calibri"/>
              </a:rPr>
              <a:t>15.Υπάρχει </a:t>
            </a:r>
            <a:r>
              <a:rPr lang="el-GR" sz="2400" spc="-1" dirty="0">
                <a:solidFill>
                  <a:srgbClr val="17375E"/>
                </a:solidFill>
                <a:latin typeface="Times New Roman"/>
                <a:ea typeface="Calibri"/>
              </a:rPr>
              <a:t>κάποιο λάθος στις παρακάτω εντολές; Τι νομίζετε ότι προσπαθούσε να γράψει ο συγγραφέας τους;</a:t>
            </a:r>
          </a:p>
          <a:p>
            <a:pPr algn="just">
              <a:lnSpc>
                <a:spcPct val="100000"/>
              </a:lnSpc>
            </a:pPr>
            <a:endParaRPr lang="el-GR" sz="2400" spc="-1" dirty="0">
              <a:solidFill>
                <a:srgbClr val="17375E"/>
              </a:solidFill>
              <a:latin typeface="Times New Roman"/>
              <a:ea typeface="Calibri"/>
            </a:endParaRPr>
          </a:p>
          <a:p>
            <a:pPr algn="just">
              <a:lnSpc>
                <a:spcPct val="100000"/>
              </a:lnSpc>
            </a:pPr>
            <a:r>
              <a:rPr lang="el-GR" sz="2400" spc="-1" dirty="0">
                <a:solidFill>
                  <a:srgbClr val="17375E"/>
                </a:solidFill>
                <a:latin typeface="Times New Roman"/>
                <a:ea typeface="Calibri"/>
              </a:rPr>
              <a:t>a == 1</a:t>
            </a:r>
          </a:p>
          <a:p>
            <a:pPr algn="just">
              <a:lnSpc>
                <a:spcPct val="100000"/>
              </a:lnSpc>
            </a:pPr>
            <a:r>
              <a:rPr lang="el-GR" sz="2400" spc="-1" dirty="0" err="1">
                <a:solidFill>
                  <a:srgbClr val="17375E"/>
                </a:solidFill>
                <a:latin typeface="Times New Roman"/>
                <a:ea typeface="Calibri"/>
              </a:rPr>
              <a:t>if</a:t>
            </a:r>
            <a:r>
              <a:rPr lang="el-GR" sz="2400" spc="-1" dirty="0">
                <a:solidFill>
                  <a:srgbClr val="17375E"/>
                </a:solidFill>
                <a:latin typeface="Times New Roman"/>
                <a:ea typeface="Calibri"/>
              </a:rPr>
              <a:t> a = 1:</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'a είναι ένα'</a:t>
            </a:r>
          </a:p>
        </p:txBody>
      </p:sp>
    </p:spTree>
    <p:extLst>
      <p:ext uri="{BB962C8B-B14F-4D97-AF65-F5344CB8AC3E}">
        <p14:creationId xmlns:p14="http://schemas.microsoft.com/office/powerpoint/2010/main" val="25457884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430741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400" spc="-1" dirty="0" smtClean="0">
                <a:solidFill>
                  <a:srgbClr val="17375E"/>
                </a:solidFill>
                <a:latin typeface="Times New Roman"/>
                <a:ea typeface="Calibri"/>
              </a:rPr>
              <a:t>16. Υπάρχει </a:t>
            </a:r>
            <a:r>
              <a:rPr lang="el-GR" sz="2400" spc="-1" dirty="0">
                <a:solidFill>
                  <a:srgbClr val="17375E"/>
                </a:solidFill>
                <a:latin typeface="Times New Roman"/>
                <a:ea typeface="Calibri"/>
              </a:rPr>
              <a:t>κάποιο πρόβλημα με τις παρακάτω εντολές; Αν ναι, διορθώστε τα λάθη.</a:t>
            </a:r>
          </a:p>
          <a:p>
            <a:pPr algn="just">
              <a:lnSpc>
                <a:spcPct val="100000"/>
              </a:lnSpc>
            </a:pPr>
            <a:endParaRPr lang="el-GR" sz="2400" spc="-1" dirty="0">
              <a:solidFill>
                <a:srgbClr val="17375E"/>
              </a:solidFill>
              <a:latin typeface="Times New Roman"/>
              <a:ea typeface="Calibri"/>
            </a:endParaRPr>
          </a:p>
          <a:p>
            <a:pPr algn="just">
              <a:lnSpc>
                <a:spcPct val="100000"/>
              </a:lnSpc>
            </a:pPr>
            <a:r>
              <a:rPr lang="el-GR" sz="2400" spc="-1" dirty="0" err="1">
                <a:solidFill>
                  <a:srgbClr val="17375E"/>
                </a:solidFill>
                <a:latin typeface="Times New Roman"/>
                <a:ea typeface="Calibri"/>
              </a:rPr>
              <a:t>name</a:t>
            </a:r>
            <a:r>
              <a:rPr lang="el-GR" sz="2400" spc="-1" dirty="0">
                <a:solidFill>
                  <a:srgbClr val="17375E"/>
                </a:solidFill>
                <a:latin typeface="Times New Roman"/>
                <a:ea typeface="Calibri"/>
              </a:rPr>
              <a:t> = </a:t>
            </a:r>
            <a:r>
              <a:rPr lang="el-GR" sz="2400" spc="-1" dirty="0" err="1" smtClean="0">
                <a:solidFill>
                  <a:srgbClr val="17375E"/>
                </a:solidFill>
                <a:latin typeface="Times New Roman"/>
                <a:ea typeface="Calibri"/>
              </a:rPr>
              <a:t>input(‘Ποιο</a:t>
            </a:r>
            <a:r>
              <a:rPr lang="el-GR" sz="2400" spc="-1" dirty="0" smtClean="0">
                <a:solidFill>
                  <a:srgbClr val="17375E"/>
                </a:solidFill>
                <a:latin typeface="Times New Roman"/>
                <a:ea typeface="Calibri"/>
              </a:rPr>
              <a:t> </a:t>
            </a:r>
            <a:r>
              <a:rPr lang="el-GR" sz="2400" spc="-1" dirty="0">
                <a:solidFill>
                  <a:srgbClr val="17375E"/>
                </a:solidFill>
                <a:latin typeface="Times New Roman"/>
                <a:ea typeface="Calibri"/>
              </a:rPr>
              <a:t>είναι το όνομα </a:t>
            </a:r>
            <a:r>
              <a:rPr lang="el-GR" sz="2400" spc="-1" dirty="0" smtClean="0">
                <a:solidFill>
                  <a:srgbClr val="17375E"/>
                </a:solidFill>
                <a:latin typeface="Times New Roman"/>
                <a:ea typeface="Calibri"/>
              </a:rPr>
              <a:t>σου ’)</a:t>
            </a:r>
            <a:endParaRPr lang="el-GR" sz="2400" spc="-1" dirty="0">
              <a:solidFill>
                <a:srgbClr val="17375E"/>
              </a:solidFill>
              <a:latin typeface="Times New Roman"/>
              <a:ea typeface="Calibri"/>
            </a:endParaRPr>
          </a:p>
          <a:p>
            <a:pPr algn="just">
              <a:lnSpc>
                <a:spcPct val="100000"/>
              </a:lnSpc>
            </a:pPr>
            <a:r>
              <a:rPr lang="el-GR" sz="2400" spc="-1" dirty="0" err="1">
                <a:solidFill>
                  <a:srgbClr val="17375E"/>
                </a:solidFill>
                <a:latin typeface="Times New Roman"/>
                <a:ea typeface="Calibri"/>
              </a:rPr>
              <a:t>if</a:t>
            </a: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name</a:t>
            </a:r>
            <a:r>
              <a:rPr lang="el-GR" sz="2400" spc="-1" dirty="0">
                <a:solidFill>
                  <a:srgbClr val="17375E"/>
                </a:solidFill>
                <a:latin typeface="Times New Roman"/>
                <a:ea typeface="Calibri"/>
              </a:rPr>
              <a:t> == Χρήστος </a:t>
            </a:r>
            <a:r>
              <a:rPr lang="el-GR" sz="2400" spc="-1" dirty="0" err="1">
                <a:solidFill>
                  <a:srgbClr val="17375E"/>
                </a:solidFill>
                <a:latin typeface="Times New Roman"/>
                <a:ea typeface="Calibri"/>
              </a:rPr>
              <a:t>or</a:t>
            </a:r>
            <a:r>
              <a:rPr lang="el-GR" sz="2400" spc="-1" dirty="0">
                <a:solidFill>
                  <a:srgbClr val="17375E"/>
                </a:solidFill>
                <a:latin typeface="Times New Roman"/>
                <a:ea typeface="Calibri"/>
              </a:rPr>
              <a:t> "Χριστίνα":</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a:t>
            </a:r>
            <a:r>
              <a:rPr lang="el-GR" sz="2400" spc="-1" dirty="0" smtClean="0">
                <a:solidFill>
                  <a:srgbClr val="17375E"/>
                </a:solidFill>
                <a:latin typeface="Times New Roman"/>
                <a:ea typeface="Calibri"/>
              </a:rPr>
              <a:t>‘Έχεις </a:t>
            </a:r>
            <a:r>
              <a:rPr lang="el-GR" sz="2400" spc="-1" dirty="0">
                <a:solidFill>
                  <a:srgbClr val="17375E"/>
                </a:solidFill>
                <a:latin typeface="Times New Roman"/>
                <a:ea typeface="Calibri"/>
              </a:rPr>
              <a:t>πολύ ωραίο όνομα’</a:t>
            </a:r>
          </a:p>
          <a:p>
            <a:pPr algn="just">
              <a:lnSpc>
                <a:spcPct val="100000"/>
              </a:lnSpc>
            </a:pPr>
            <a:r>
              <a:rPr lang="el-GR" sz="2400" spc="-1" dirty="0" err="1">
                <a:solidFill>
                  <a:srgbClr val="17375E"/>
                </a:solidFill>
                <a:latin typeface="Times New Roman"/>
                <a:ea typeface="Calibri"/>
              </a:rPr>
              <a:t>else</a:t>
            </a:r>
            <a:r>
              <a:rPr lang="el-GR" sz="2400" spc="-1" dirty="0">
                <a:solidFill>
                  <a:srgbClr val="17375E"/>
                </a:solidFill>
                <a:latin typeface="Times New Roman"/>
                <a:ea typeface="Calibri"/>
              </a:rPr>
              <a:t>:</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‘Καλούτσικο είναι το </a:t>
            </a:r>
            <a:r>
              <a:rPr lang="el-GR" sz="2400" spc="-1" dirty="0" smtClean="0">
                <a:solidFill>
                  <a:srgbClr val="17375E"/>
                </a:solidFill>
                <a:latin typeface="Times New Roman"/>
                <a:ea typeface="Calibri"/>
              </a:rPr>
              <a:t>όνομα </a:t>
            </a:r>
            <a:r>
              <a:rPr lang="el-GR" sz="2400" spc="-1" dirty="0">
                <a:solidFill>
                  <a:srgbClr val="17375E"/>
                </a:solidFill>
                <a:latin typeface="Times New Roman"/>
                <a:ea typeface="Calibri"/>
              </a:rPr>
              <a:t>σου”</a:t>
            </a:r>
          </a:p>
        </p:txBody>
      </p:sp>
    </p:spTree>
    <p:extLst>
      <p:ext uri="{BB962C8B-B14F-4D97-AF65-F5344CB8AC3E}">
        <p14:creationId xmlns:p14="http://schemas.microsoft.com/office/powerpoint/2010/main" val="12523033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50460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400" spc="-1" dirty="0" smtClean="0">
                <a:solidFill>
                  <a:srgbClr val="17375E"/>
                </a:solidFill>
                <a:latin typeface="Times New Roman"/>
                <a:ea typeface="Calibri"/>
              </a:rPr>
              <a:t>17.Τι </a:t>
            </a:r>
            <a:r>
              <a:rPr lang="el-GR" sz="2400" spc="-1" dirty="0">
                <a:solidFill>
                  <a:srgbClr val="17375E"/>
                </a:solidFill>
                <a:latin typeface="Times New Roman"/>
                <a:ea typeface="Calibri"/>
              </a:rPr>
              <a:t>θα </a:t>
            </a:r>
            <a:r>
              <a:rPr lang="el-GR" sz="2400" spc="-1" dirty="0" smtClean="0">
                <a:solidFill>
                  <a:srgbClr val="17375E"/>
                </a:solidFill>
                <a:latin typeface="Times New Roman"/>
                <a:ea typeface="Calibri"/>
              </a:rPr>
              <a:t>τυπώσουν </a:t>
            </a:r>
            <a:r>
              <a:rPr lang="el-GR" sz="2400" spc="-1" dirty="0">
                <a:solidFill>
                  <a:srgbClr val="17375E"/>
                </a:solidFill>
                <a:latin typeface="Times New Roman"/>
                <a:ea typeface="Calibri"/>
              </a:rPr>
              <a:t>οι </a:t>
            </a:r>
            <a:r>
              <a:rPr lang="el-GR" sz="2400" spc="-1" dirty="0" smtClean="0">
                <a:solidFill>
                  <a:srgbClr val="17375E"/>
                </a:solidFill>
                <a:latin typeface="Times New Roman"/>
                <a:ea typeface="Calibri"/>
              </a:rPr>
              <a:t>παρακάτω εντολές;</a:t>
            </a:r>
          </a:p>
          <a:p>
            <a:pPr algn="just">
              <a:lnSpc>
                <a:spcPct val="100000"/>
              </a:lnSpc>
            </a:pPr>
            <a:endParaRPr lang="el-GR" sz="2400" spc="-1" dirty="0">
              <a:solidFill>
                <a:srgbClr val="17375E"/>
              </a:solidFill>
              <a:latin typeface="Times New Roman"/>
              <a:ea typeface="Calibri"/>
            </a:endParaRPr>
          </a:p>
          <a:p>
            <a:pPr algn="just">
              <a:lnSpc>
                <a:spcPct val="100000"/>
              </a:lnSpc>
            </a:pPr>
            <a:r>
              <a:rPr lang="el-GR" sz="2400" spc="-1" dirty="0" smtClean="0">
                <a:solidFill>
                  <a:srgbClr val="17375E"/>
                </a:solidFill>
                <a:latin typeface="Times New Roman"/>
                <a:ea typeface="Calibri"/>
              </a:rPr>
              <a:t>n </a:t>
            </a:r>
            <a:r>
              <a:rPr lang="el-GR" sz="2400" spc="-1" dirty="0">
                <a:solidFill>
                  <a:srgbClr val="17375E"/>
                </a:solidFill>
                <a:latin typeface="Times New Roman"/>
                <a:ea typeface="Calibri"/>
              </a:rPr>
              <a:t>= 35</a:t>
            </a:r>
          </a:p>
          <a:p>
            <a:pPr algn="just">
              <a:lnSpc>
                <a:spcPct val="100000"/>
              </a:lnSpc>
            </a:pPr>
            <a:r>
              <a:rPr lang="el-GR" sz="2400" spc="-1" dirty="0" err="1">
                <a:solidFill>
                  <a:srgbClr val="17375E"/>
                </a:solidFill>
                <a:latin typeface="Times New Roman"/>
                <a:ea typeface="Calibri"/>
              </a:rPr>
              <a:t>if</a:t>
            </a:r>
            <a:r>
              <a:rPr lang="el-GR" sz="2400" spc="-1" dirty="0">
                <a:solidFill>
                  <a:srgbClr val="17375E"/>
                </a:solidFill>
                <a:latin typeface="Times New Roman"/>
                <a:ea typeface="Calibri"/>
              </a:rPr>
              <a:t> n % 5 == 0:</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 Ο αριθμός διαιρείται με το 5'</a:t>
            </a:r>
          </a:p>
          <a:p>
            <a:pPr algn="just">
              <a:lnSpc>
                <a:spcPct val="100000"/>
              </a:lnSpc>
            </a:pPr>
            <a:r>
              <a:rPr lang="el-GR" sz="2400" spc="-1" dirty="0" err="1">
                <a:solidFill>
                  <a:srgbClr val="17375E"/>
                </a:solidFill>
                <a:latin typeface="Times New Roman"/>
                <a:ea typeface="Calibri"/>
              </a:rPr>
              <a:t>elif</a:t>
            </a:r>
            <a:r>
              <a:rPr lang="el-GR" sz="2400" spc="-1" dirty="0">
                <a:solidFill>
                  <a:srgbClr val="17375E"/>
                </a:solidFill>
                <a:latin typeface="Times New Roman"/>
                <a:ea typeface="Calibri"/>
              </a:rPr>
              <a:t> n % 7 == 0:</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‘Ο αριθμός διαιρείται με το 7'</a:t>
            </a:r>
          </a:p>
          <a:p>
            <a:pPr algn="just">
              <a:lnSpc>
                <a:spcPct val="100000"/>
              </a:lnSpc>
            </a:pPr>
            <a:r>
              <a:rPr lang="el-GR" sz="2400" spc="-1" dirty="0" err="1">
                <a:solidFill>
                  <a:srgbClr val="17375E"/>
                </a:solidFill>
                <a:latin typeface="Times New Roman"/>
                <a:ea typeface="Calibri"/>
              </a:rPr>
              <a:t>else</a:t>
            </a:r>
            <a:r>
              <a:rPr lang="el-GR" sz="2400" spc="-1" dirty="0">
                <a:solidFill>
                  <a:srgbClr val="17375E"/>
                </a:solidFill>
                <a:latin typeface="Times New Roman"/>
                <a:ea typeface="Calibri"/>
              </a:rPr>
              <a:t>:</a:t>
            </a:r>
          </a:p>
          <a:p>
            <a:pPr algn="just">
              <a:lnSpc>
                <a:spcPct val="100000"/>
              </a:lnSpc>
            </a:pPr>
            <a:r>
              <a:rPr lang="el-GR" sz="2400" spc="-1" dirty="0">
                <a:solidFill>
                  <a:srgbClr val="17375E"/>
                </a:solidFill>
                <a:latin typeface="Times New Roman"/>
                <a:ea typeface="Calibri"/>
              </a:rPr>
              <a:t>   </a:t>
            </a:r>
            <a:r>
              <a:rPr lang="el-GR" sz="2400" spc="-1" dirty="0" err="1">
                <a:solidFill>
                  <a:srgbClr val="17375E"/>
                </a:solidFill>
                <a:latin typeface="Times New Roman"/>
                <a:ea typeface="Calibri"/>
              </a:rPr>
              <a:t>print</a:t>
            </a:r>
            <a:r>
              <a:rPr lang="el-GR" sz="2400" spc="-1" dirty="0">
                <a:solidFill>
                  <a:srgbClr val="17375E"/>
                </a:solidFill>
                <a:latin typeface="Times New Roman"/>
                <a:ea typeface="Calibri"/>
              </a:rPr>
              <a:t> 'δεν έχω ιδέα τι κάνει ο αριθμός' </a:t>
            </a:r>
          </a:p>
          <a:p>
            <a:pPr algn="just">
              <a:lnSpc>
                <a:spcPct val="100000"/>
              </a:lnSpc>
            </a:pPr>
            <a:endParaRPr lang="el-GR" sz="2400" spc="-1" dirty="0">
              <a:solidFill>
                <a:srgbClr val="17375E"/>
              </a:solidFill>
              <a:latin typeface="Times New Roman"/>
              <a:ea typeface="Calibri"/>
            </a:endParaRPr>
          </a:p>
        </p:txBody>
      </p:sp>
    </p:spTree>
    <p:extLst>
      <p:ext uri="{BB962C8B-B14F-4D97-AF65-F5344CB8AC3E}">
        <p14:creationId xmlns:p14="http://schemas.microsoft.com/office/powerpoint/2010/main" val="22110562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53538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000" spc="-1" dirty="0" smtClean="0">
                <a:solidFill>
                  <a:srgbClr val="17375E"/>
                </a:solidFill>
                <a:latin typeface="Times New Roman"/>
                <a:ea typeface="Calibri"/>
              </a:rPr>
              <a:t>18. Σε </a:t>
            </a:r>
            <a:r>
              <a:rPr lang="el-GR" sz="2000" spc="-1" dirty="0">
                <a:solidFill>
                  <a:srgbClr val="17375E"/>
                </a:solidFill>
                <a:latin typeface="Times New Roman"/>
                <a:ea typeface="Calibri"/>
              </a:rPr>
              <a:t>έναν μαθητή ζητήθηκε να φτιάξει ένα πρόγραμμα που να ζητάει τον μισθό ενός υπαλλήλου και του εμφανίζει μήνυμα « </a:t>
            </a:r>
            <a:r>
              <a:rPr lang="el-GR" sz="2000" spc="-1" dirty="0" smtClean="0">
                <a:solidFill>
                  <a:srgbClr val="17375E"/>
                </a:solidFill>
                <a:latin typeface="Times New Roman"/>
                <a:ea typeface="Calibri"/>
              </a:rPr>
              <a:t>Υψηλόμισθος» </a:t>
            </a:r>
            <a:r>
              <a:rPr lang="el-GR" sz="2000" spc="-1" dirty="0">
                <a:solidFill>
                  <a:srgbClr val="17375E"/>
                </a:solidFill>
                <a:latin typeface="Times New Roman"/>
                <a:ea typeface="Calibri"/>
              </a:rPr>
              <a:t>αν ξεπερνάει το ποσό των 1500€, « </a:t>
            </a:r>
            <a:r>
              <a:rPr lang="el-GR" sz="2000" spc="-1" dirty="0" smtClean="0">
                <a:solidFill>
                  <a:srgbClr val="17375E"/>
                </a:solidFill>
                <a:latin typeface="Times New Roman"/>
                <a:ea typeface="Calibri"/>
              </a:rPr>
              <a:t>Χαμηλόμισθος» </a:t>
            </a:r>
            <a:r>
              <a:rPr lang="el-GR" sz="2000" spc="-1" dirty="0">
                <a:solidFill>
                  <a:srgbClr val="17375E"/>
                </a:solidFill>
                <a:latin typeface="Times New Roman"/>
                <a:ea typeface="Calibri"/>
              </a:rPr>
              <a:t>αν είναι κάτω από 600€ και « </a:t>
            </a:r>
            <a:r>
              <a:rPr lang="el-GR" sz="2000" spc="-1" dirty="0" smtClean="0">
                <a:solidFill>
                  <a:srgbClr val="17375E"/>
                </a:solidFill>
                <a:latin typeface="Times New Roman"/>
                <a:ea typeface="Calibri"/>
              </a:rPr>
              <a:t>Μεσαίος μισθός» </a:t>
            </a:r>
            <a:r>
              <a:rPr lang="el-GR" sz="2000" spc="-1" dirty="0">
                <a:solidFill>
                  <a:srgbClr val="17375E"/>
                </a:solidFill>
                <a:latin typeface="Times New Roman"/>
                <a:ea typeface="Calibri"/>
              </a:rPr>
              <a:t>σε οποιαδήποτε άλλη περίπτωση. Ο μαθητής έδωσε την παρακάτω απάντηση.</a:t>
            </a:r>
          </a:p>
          <a:p>
            <a:pPr algn="just">
              <a:lnSpc>
                <a:spcPct val="100000"/>
              </a:lnSpc>
            </a:pPr>
            <a:r>
              <a:rPr lang="el-GR" sz="2000" spc="-1" dirty="0" err="1" smtClean="0">
                <a:solidFill>
                  <a:srgbClr val="17375E"/>
                </a:solidFill>
                <a:latin typeface="Times New Roman"/>
                <a:ea typeface="Calibri"/>
              </a:rPr>
              <a:t>m=input(“Ποιος</a:t>
            </a:r>
            <a:r>
              <a:rPr lang="el-GR" sz="2000" spc="-1" dirty="0" smtClean="0">
                <a:solidFill>
                  <a:srgbClr val="17375E"/>
                </a:solidFill>
                <a:latin typeface="Times New Roman"/>
                <a:ea typeface="Calibri"/>
              </a:rPr>
              <a:t> είναι ο μισθός σου”)</a:t>
            </a:r>
            <a:endParaRPr lang="el-GR" sz="2000" spc="-1" dirty="0">
              <a:solidFill>
                <a:srgbClr val="17375E"/>
              </a:solidFill>
              <a:latin typeface="Times New Roman"/>
              <a:ea typeface="Calibri"/>
            </a:endParaRPr>
          </a:p>
          <a:p>
            <a:pPr algn="just">
              <a:lnSpc>
                <a:spcPct val="100000"/>
              </a:lnSpc>
            </a:pPr>
            <a:r>
              <a:rPr lang="el-GR" sz="2000" spc="-1" dirty="0" err="1">
                <a:solidFill>
                  <a:srgbClr val="17375E"/>
                </a:solidFill>
                <a:latin typeface="Times New Roman"/>
                <a:ea typeface="Calibri"/>
              </a:rPr>
              <a:t>if</a:t>
            </a:r>
            <a:r>
              <a:rPr lang="el-GR" sz="2000" spc="-1" dirty="0">
                <a:solidFill>
                  <a:srgbClr val="17375E"/>
                </a:solidFill>
                <a:latin typeface="Times New Roman"/>
                <a:ea typeface="Calibri"/>
              </a:rPr>
              <a:t> m&gt;600 :</a:t>
            </a:r>
          </a:p>
          <a:p>
            <a:pPr algn="just">
              <a:lnSpc>
                <a:spcPct val="100000"/>
              </a:lnSpc>
            </a:pPr>
            <a:r>
              <a:rPr lang="el-GR" sz="2000" spc="-1" dirty="0">
                <a:solidFill>
                  <a:srgbClr val="17375E"/>
                </a:solidFill>
                <a:latin typeface="Times New Roman"/>
                <a:ea typeface="Calibri"/>
              </a:rPr>
              <a:t>     </a:t>
            </a:r>
            <a:r>
              <a:rPr lang="el-GR" sz="2000" spc="-1" dirty="0" err="1">
                <a:solidFill>
                  <a:srgbClr val="17375E"/>
                </a:solidFill>
                <a:latin typeface="Times New Roman"/>
                <a:ea typeface="Calibri"/>
              </a:rPr>
              <a:t>print</a:t>
            </a:r>
            <a:r>
              <a:rPr lang="el-GR" sz="2000" spc="-1" dirty="0">
                <a:solidFill>
                  <a:srgbClr val="17375E"/>
                </a:solidFill>
                <a:latin typeface="Times New Roman"/>
                <a:ea typeface="Calibri"/>
              </a:rPr>
              <a:t> “Μεσαίος μισθός”</a:t>
            </a:r>
          </a:p>
          <a:p>
            <a:pPr algn="just">
              <a:lnSpc>
                <a:spcPct val="100000"/>
              </a:lnSpc>
            </a:pPr>
            <a:r>
              <a:rPr lang="el-GR" sz="2000" spc="-1" dirty="0" err="1">
                <a:solidFill>
                  <a:srgbClr val="17375E"/>
                </a:solidFill>
                <a:latin typeface="Times New Roman"/>
                <a:ea typeface="Calibri"/>
              </a:rPr>
              <a:t>elif</a:t>
            </a:r>
            <a:r>
              <a:rPr lang="el-GR" sz="2000" spc="-1" dirty="0">
                <a:solidFill>
                  <a:srgbClr val="17375E"/>
                </a:solidFill>
                <a:latin typeface="Times New Roman"/>
                <a:ea typeface="Calibri"/>
              </a:rPr>
              <a:t> m&gt;1500:</a:t>
            </a:r>
          </a:p>
          <a:p>
            <a:pPr algn="just">
              <a:lnSpc>
                <a:spcPct val="100000"/>
              </a:lnSpc>
            </a:pPr>
            <a:r>
              <a:rPr lang="el-GR" sz="2000" spc="-1" dirty="0">
                <a:solidFill>
                  <a:srgbClr val="17375E"/>
                </a:solidFill>
                <a:latin typeface="Times New Roman"/>
                <a:ea typeface="Calibri"/>
              </a:rPr>
              <a:t>     </a:t>
            </a:r>
            <a:r>
              <a:rPr lang="el-GR" sz="2000" spc="-1" dirty="0" err="1">
                <a:solidFill>
                  <a:srgbClr val="17375E"/>
                </a:solidFill>
                <a:latin typeface="Times New Roman"/>
                <a:ea typeface="Calibri"/>
              </a:rPr>
              <a:t>print</a:t>
            </a:r>
            <a:r>
              <a:rPr lang="el-GR" sz="2000" spc="-1" dirty="0">
                <a:solidFill>
                  <a:srgbClr val="17375E"/>
                </a:solidFill>
                <a:latin typeface="Times New Roman"/>
                <a:ea typeface="Calibri"/>
              </a:rPr>
              <a:t> “Υψηλόμισθος”</a:t>
            </a:r>
          </a:p>
          <a:p>
            <a:pPr algn="just">
              <a:lnSpc>
                <a:spcPct val="100000"/>
              </a:lnSpc>
            </a:pPr>
            <a:r>
              <a:rPr lang="el-GR" sz="2000" spc="-1" dirty="0" err="1">
                <a:solidFill>
                  <a:srgbClr val="17375E"/>
                </a:solidFill>
                <a:latin typeface="Times New Roman"/>
                <a:ea typeface="Calibri"/>
              </a:rPr>
              <a:t>else</a:t>
            </a:r>
            <a:r>
              <a:rPr lang="el-GR" sz="2000" spc="-1" dirty="0">
                <a:solidFill>
                  <a:srgbClr val="17375E"/>
                </a:solidFill>
                <a:latin typeface="Times New Roman"/>
                <a:ea typeface="Calibri"/>
              </a:rPr>
              <a:t>:</a:t>
            </a:r>
          </a:p>
          <a:p>
            <a:pPr algn="just">
              <a:lnSpc>
                <a:spcPct val="100000"/>
              </a:lnSpc>
            </a:pPr>
            <a:r>
              <a:rPr lang="el-GR" sz="2000" spc="-1" dirty="0">
                <a:solidFill>
                  <a:srgbClr val="17375E"/>
                </a:solidFill>
                <a:latin typeface="Times New Roman"/>
                <a:ea typeface="Calibri"/>
              </a:rPr>
              <a:t>     </a:t>
            </a:r>
            <a:r>
              <a:rPr lang="el-GR" sz="2000" spc="-1" dirty="0" err="1">
                <a:solidFill>
                  <a:srgbClr val="17375E"/>
                </a:solidFill>
                <a:latin typeface="Times New Roman"/>
                <a:ea typeface="Calibri"/>
              </a:rPr>
              <a:t>print</a:t>
            </a:r>
            <a:r>
              <a:rPr lang="el-GR" sz="2000" spc="-1" dirty="0">
                <a:solidFill>
                  <a:srgbClr val="17375E"/>
                </a:solidFill>
                <a:latin typeface="Times New Roman"/>
                <a:ea typeface="Calibri"/>
              </a:rPr>
              <a:t> “Χαμηλόμισθος”</a:t>
            </a:r>
          </a:p>
          <a:p>
            <a:pPr algn="just">
              <a:lnSpc>
                <a:spcPct val="100000"/>
              </a:lnSpc>
            </a:pPr>
            <a:r>
              <a:rPr lang="el-GR" sz="2000" spc="-1" dirty="0">
                <a:solidFill>
                  <a:srgbClr val="17375E"/>
                </a:solidFill>
                <a:latin typeface="Times New Roman"/>
                <a:ea typeface="Calibri"/>
              </a:rPr>
              <a:t>Είναι σωστή η απάντηση του μαθητή; Δικαιολογήστε.</a:t>
            </a:r>
          </a:p>
        </p:txBody>
      </p:sp>
    </p:spTree>
    <p:extLst>
      <p:ext uri="{BB962C8B-B14F-4D97-AF65-F5344CB8AC3E}">
        <p14:creationId xmlns:p14="http://schemas.microsoft.com/office/powerpoint/2010/main" val="55090197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35071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000" spc="-1" dirty="0" smtClean="0">
                <a:solidFill>
                  <a:srgbClr val="17375E"/>
                </a:solidFill>
                <a:latin typeface="Times New Roman"/>
                <a:ea typeface="Calibri"/>
              </a:rPr>
              <a:t>18</a:t>
            </a:r>
            <a:r>
              <a:rPr lang="el-GR" sz="2000" spc="-1" dirty="0">
                <a:solidFill>
                  <a:srgbClr val="17375E"/>
                </a:solidFill>
                <a:latin typeface="Times New Roman"/>
                <a:ea typeface="Calibri"/>
              </a:rPr>
              <a:t>. Ένα ταξιδιωτικό γραφείο οργανώνει 3ήμερες και 5ήμερες εκδρομές σε Κρήτη, Κεφαλονιά και Ικαρία με αεροπλάνο ή πλοίο. Οι τιμές για κάθε περίπτωση βρίσκονται στον παρακάτω πίνακα:</a:t>
            </a:r>
          </a:p>
          <a:p>
            <a:pPr algn="just">
              <a:lnSpc>
                <a:spcPct val="100000"/>
              </a:lnSpc>
            </a:pPr>
            <a:r>
              <a:rPr lang="el-GR" sz="2000" spc="-1" dirty="0">
                <a:solidFill>
                  <a:srgbClr val="17375E"/>
                </a:solidFill>
                <a:latin typeface="Times New Roman"/>
                <a:ea typeface="Calibri"/>
              </a:rPr>
              <a:t>Να γραφεί πρόγραμμα σε γλώσσα Python που να </a:t>
            </a:r>
            <a:r>
              <a:rPr lang="el-GR" sz="2000" spc="-1" dirty="0" smtClean="0">
                <a:solidFill>
                  <a:srgbClr val="17375E"/>
                </a:solidFill>
                <a:latin typeface="Times New Roman"/>
                <a:ea typeface="Calibri"/>
              </a:rPr>
              <a:t>δέχεται ως </a:t>
            </a:r>
            <a:r>
              <a:rPr lang="el-GR" sz="2000" spc="-1" dirty="0" err="1" smtClean="0">
                <a:solidFill>
                  <a:srgbClr val="17375E"/>
                </a:solidFill>
                <a:latin typeface="Times New Roman"/>
                <a:ea typeface="Calibri"/>
              </a:rPr>
              <a:t>εισοδο</a:t>
            </a:r>
            <a:r>
              <a:rPr lang="el-GR" sz="2000" spc="-1" dirty="0" smtClean="0">
                <a:solidFill>
                  <a:srgbClr val="17375E"/>
                </a:solidFill>
                <a:latin typeface="Times New Roman"/>
                <a:ea typeface="Calibri"/>
              </a:rPr>
              <a:t> </a:t>
            </a:r>
            <a:r>
              <a:rPr lang="el-GR" sz="2000" spc="-1" dirty="0">
                <a:solidFill>
                  <a:srgbClr val="17375E"/>
                </a:solidFill>
                <a:latin typeface="Times New Roman"/>
                <a:ea typeface="Calibri"/>
              </a:rPr>
              <a:t>τον προορισμό, το μέσο μεταφοράς, τις μέρες διαμονής και το πλήθος των ατόμων. Στη συνέχεια, να υπολογίζει και να εμφανίζει το κόστος της εκδρομής. </a:t>
            </a:r>
          </a:p>
        </p:txBody>
      </p:sp>
      <p:graphicFrame>
        <p:nvGraphicFramePr>
          <p:cNvPr id="2" name="Πίνακας 1"/>
          <p:cNvGraphicFramePr>
            <a:graphicFrameLocks noGrp="1"/>
          </p:cNvGraphicFramePr>
          <p:nvPr>
            <p:extLst>
              <p:ext uri="{D42A27DB-BD31-4B8C-83A1-F6EECF244321}">
                <p14:modId xmlns:p14="http://schemas.microsoft.com/office/powerpoint/2010/main" val="2835207202"/>
              </p:ext>
            </p:extLst>
          </p:nvPr>
        </p:nvGraphicFramePr>
        <p:xfrm>
          <a:off x="2267744" y="4653136"/>
          <a:ext cx="3939540" cy="1447800"/>
        </p:xfrm>
        <a:graphic>
          <a:graphicData uri="http://schemas.openxmlformats.org/drawingml/2006/table">
            <a:tbl>
              <a:tblPr/>
              <a:tblGrid>
                <a:gridCol w="967105"/>
                <a:gridCol w="662940"/>
                <a:gridCol w="826770"/>
                <a:gridCol w="671195"/>
                <a:gridCol w="811530"/>
              </a:tblGrid>
              <a:tr h="0">
                <a:tc>
                  <a:txBody>
                    <a:bodyPr/>
                    <a:lstStyle/>
                    <a:p>
                      <a:pPr algn="just">
                        <a:spcAft>
                          <a:spcPts val="0"/>
                        </a:spcAft>
                      </a:pPr>
                      <a:r>
                        <a:rPr lang="el-GR" sz="1200" dirty="0">
                          <a:effectLst/>
                          <a:latin typeface="Comic Sans MS"/>
                        </a:rPr>
                        <a:t> </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2">
                  <a:txBody>
                    <a:bodyPr/>
                    <a:lstStyle/>
                    <a:p>
                      <a:pPr algn="ctr">
                        <a:spcAft>
                          <a:spcPts val="0"/>
                        </a:spcAft>
                      </a:pPr>
                      <a:r>
                        <a:rPr lang="el-GR" sz="1200" b="1" dirty="0">
                          <a:effectLst/>
                          <a:latin typeface="Comic Sans MS"/>
                        </a:rPr>
                        <a:t>Αεροπλάνο</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l-GR" sz="1200" b="1">
                          <a:effectLst/>
                          <a:latin typeface="Comic Sans MS"/>
                        </a:rPr>
                        <a:t>Πλοίο</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0">
                <a:tc>
                  <a:txBody>
                    <a:bodyPr/>
                    <a:lstStyle/>
                    <a:p>
                      <a:pPr algn="just">
                        <a:spcAft>
                          <a:spcPts val="0"/>
                        </a:spcAft>
                      </a:pPr>
                      <a:r>
                        <a:rPr lang="el-GR" sz="1200" b="1" dirty="0">
                          <a:effectLst/>
                          <a:latin typeface="Comic Sans MS"/>
                        </a:rPr>
                        <a:t>Προορισμός</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omic Sans MS"/>
                        </a:rPr>
                        <a:t>3ήμερη</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omic Sans MS"/>
                        </a:rPr>
                        <a:t>5ήμερη</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omic Sans MS"/>
                        </a:rPr>
                        <a:t>3ήμερη</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b="1">
                          <a:effectLst/>
                          <a:latin typeface="Comic Sans MS"/>
                        </a:rPr>
                        <a:t>5ήμερη</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1200" b="1" dirty="0">
                          <a:effectLst/>
                          <a:latin typeface="Comic Sans MS"/>
                        </a:rPr>
                        <a:t>Κρήτη</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500€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700€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300€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500€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1200" b="1" dirty="0">
                          <a:effectLst/>
                          <a:latin typeface="Comic Sans MS"/>
                        </a:rPr>
                        <a:t>Κεφαλονιά</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300€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500€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200€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400€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1200" b="1" dirty="0">
                          <a:effectLst/>
                          <a:latin typeface="Comic Sans MS"/>
                        </a:rPr>
                        <a:t>Ικαρία</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600€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800€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a:effectLst/>
                          <a:latin typeface="Comic Sans MS"/>
                        </a:rPr>
                        <a:t>400€</a:t>
                      </a:r>
                      <a:endParaRPr lang="el-GR">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200" dirty="0">
                          <a:effectLst/>
                          <a:latin typeface="Comic Sans MS"/>
                        </a:rPr>
                        <a:t>700€</a:t>
                      </a:r>
                      <a:endParaRPr lang="el-GR" dirty="0">
                        <a:effectLst/>
                      </a:endParaRPr>
                    </a:p>
                  </a:txBody>
                  <a:tcPr marL="53340" marR="53340" marT="53340" marB="533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59898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09" name="CustomShape 2"/>
          <p:cNvSpPr/>
          <p:nvPr/>
        </p:nvSpPr>
        <p:spPr>
          <a:xfrm>
            <a:off x="703343" y="1268760"/>
            <a:ext cx="8064360" cy="25838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endParaRPr lang="el-GR" spc="-1" dirty="0" smtClean="0">
              <a:solidFill>
                <a:srgbClr val="17375E"/>
              </a:solidFill>
              <a:latin typeface="Times New Roman"/>
              <a:ea typeface="Calibri"/>
            </a:endParaRPr>
          </a:p>
          <a:p>
            <a:pPr algn="just">
              <a:lnSpc>
                <a:spcPct val="100000"/>
              </a:lnSpc>
            </a:pPr>
            <a:endParaRPr lang="el-GR" spc="-1" dirty="0">
              <a:solidFill>
                <a:srgbClr val="17375E"/>
              </a:solidFill>
              <a:latin typeface="Times New Roman"/>
              <a:ea typeface="Calibri"/>
            </a:endParaRPr>
          </a:p>
          <a:p>
            <a:pPr algn="just">
              <a:lnSpc>
                <a:spcPct val="100000"/>
              </a:lnSpc>
            </a:pPr>
            <a:endParaRPr lang="el-GR" spc="-1" dirty="0" smtClean="0">
              <a:solidFill>
                <a:srgbClr val="17375E"/>
              </a:solidFill>
              <a:latin typeface="Times New Roman"/>
              <a:ea typeface="Calibri"/>
            </a:endParaRPr>
          </a:p>
          <a:p>
            <a:pPr algn="just">
              <a:lnSpc>
                <a:spcPct val="100000"/>
              </a:lnSpc>
            </a:pPr>
            <a:r>
              <a:rPr lang="el-GR" sz="2000" spc="-1" dirty="0" smtClean="0">
                <a:solidFill>
                  <a:srgbClr val="17375E"/>
                </a:solidFill>
                <a:latin typeface="Times New Roman"/>
                <a:ea typeface="Calibri"/>
              </a:rPr>
              <a:t>19. </a:t>
            </a:r>
            <a:r>
              <a:rPr lang="el-GR" sz="2000" spc="-1" dirty="0">
                <a:solidFill>
                  <a:srgbClr val="17375E"/>
                </a:solidFill>
                <a:latin typeface="Times New Roman"/>
                <a:ea typeface="Calibri"/>
              </a:rPr>
              <a:t>Ένα έτος είναι δίσεκτο όταν διαιρείται με το 4 με εξαίρεση εκείνα που διαιρούνται  με το 100 με εξαίρεση πάλι εκείνων που διαιρούνται με το 400. Να δημιουργηθεί πρόγραμμα το οποίο θα δέχεται τον αριθμό  ενός έτους και θα υπολογίζει αν είναι δίσεκτο ή όχι. </a:t>
            </a:r>
          </a:p>
        </p:txBody>
      </p:sp>
    </p:spTree>
    <p:extLst>
      <p:ext uri="{BB962C8B-B14F-4D97-AF65-F5344CB8AC3E}">
        <p14:creationId xmlns:p14="http://schemas.microsoft.com/office/powerpoint/2010/main" val="335168596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168621"/>
            <a:ext cx="3312000" cy="1323439"/>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l-GR" sz="4000" spc="-1" dirty="0">
                <a:solidFill>
                  <a:srgbClr val="17375E"/>
                </a:solidFill>
                <a:latin typeface="Times New Roman"/>
              </a:rPr>
              <a:t>Ασκήσεις</a:t>
            </a:r>
          </a:p>
          <a:p>
            <a:pPr algn="ctr">
              <a:lnSpc>
                <a:spcPct val="100000"/>
              </a:lnSpc>
            </a:pPr>
            <a:r>
              <a:rPr lang="el-GR" sz="4000" spc="-1" dirty="0">
                <a:solidFill>
                  <a:srgbClr val="17375E"/>
                </a:solidFill>
                <a:latin typeface="Times New Roman"/>
              </a:rPr>
              <a:t>Διαγωνίσματος</a:t>
            </a:r>
          </a:p>
        </p:txBody>
      </p:sp>
      <p:sp>
        <p:nvSpPr>
          <p:cNvPr id="109" name="CustomShape 2"/>
          <p:cNvSpPr/>
          <p:nvPr/>
        </p:nvSpPr>
        <p:spPr>
          <a:xfrm>
            <a:off x="827640" y="1628640"/>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 </a:t>
            </a:r>
            <a:endParaRPr lang="en-US" sz="2800" b="0" strike="noStrike" spc="-1" dirty="0">
              <a:latin typeface="Arial"/>
            </a:endParaRPr>
          </a:p>
        </p:txBody>
      </p:sp>
      <p:sp>
        <p:nvSpPr>
          <p:cNvPr id="5" name="4 - Ορθογώνιο"/>
          <p:cNvSpPr/>
          <p:nvPr/>
        </p:nvSpPr>
        <p:spPr>
          <a:xfrm>
            <a:off x="755576" y="1988840"/>
            <a:ext cx="75608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1. </a:t>
            </a:r>
            <a:r>
              <a:rPr lang="el-GR" dirty="0">
                <a:latin typeface="Times New Roman" pitchFamily="18" charset="0"/>
                <a:cs typeface="Times New Roman" pitchFamily="18" charset="0"/>
              </a:rPr>
              <a:t>Να γραφτεί πρόγραμμα που ζητάει τιμές για 3 αριθμούς και υπολογίζει και εμφανίζει το άθροισμα, το γινόμενο και το μέσο όρο τους</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168621"/>
            <a:ext cx="3312000" cy="1323439"/>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l-GR" sz="4000" spc="-1" dirty="0">
                <a:solidFill>
                  <a:srgbClr val="17375E"/>
                </a:solidFill>
                <a:latin typeface="Times New Roman"/>
              </a:rPr>
              <a:t>Ασκήσεις</a:t>
            </a:r>
          </a:p>
          <a:p>
            <a:pPr algn="ctr">
              <a:lnSpc>
                <a:spcPct val="100000"/>
              </a:lnSpc>
            </a:pPr>
            <a:r>
              <a:rPr lang="el-GR" sz="4000" spc="-1" dirty="0">
                <a:solidFill>
                  <a:srgbClr val="17375E"/>
                </a:solidFill>
                <a:latin typeface="Times New Roman"/>
              </a:rPr>
              <a:t>Διαγωνίσματος</a:t>
            </a:r>
          </a:p>
        </p:txBody>
      </p:sp>
      <p:sp>
        <p:nvSpPr>
          <p:cNvPr id="109" name="CustomShape 2"/>
          <p:cNvSpPr/>
          <p:nvPr/>
        </p:nvSpPr>
        <p:spPr>
          <a:xfrm>
            <a:off x="827640" y="1628640"/>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 </a:t>
            </a:r>
            <a:endParaRPr lang="en-US" sz="2800" b="0" strike="noStrike" spc="-1" dirty="0">
              <a:latin typeface="Arial"/>
            </a:endParaRPr>
          </a:p>
        </p:txBody>
      </p:sp>
      <p:sp>
        <p:nvSpPr>
          <p:cNvPr id="5" name="4 - Ορθογώνιο"/>
          <p:cNvSpPr/>
          <p:nvPr/>
        </p:nvSpPr>
        <p:spPr>
          <a:xfrm>
            <a:off x="755576" y="1988840"/>
            <a:ext cx="75608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Times New Roman" pitchFamily="18" charset="0"/>
                <a:cs typeface="Times New Roman" pitchFamily="18" charset="0"/>
              </a:rPr>
              <a:t>2.Να γραφεί πρόγραμμα που  να διαβάζει τα ονόματα δύο μαθητών και τον βαθμό τους. Να εμφανίζει το όνομα και το βαθμό του μαθητή με τον μεγαλύτερο βαθμό. Αν οι βαθμοί είναι ίσοι να εμφανίζει το αντίστοιχο μήνυμα.</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5 - Εικόνα"/>
          <p:cNvPicPr/>
          <p:nvPr/>
        </p:nvPicPr>
        <p:blipFill>
          <a:blip r:embed="rId2" cstate="print"/>
          <a:stretch/>
        </p:blipFill>
        <p:spPr>
          <a:xfrm>
            <a:off x="8388000" y="0"/>
            <a:ext cx="755640" cy="755640"/>
          </a:xfrm>
          <a:prstGeom prst="rect">
            <a:avLst/>
          </a:prstGeom>
          <a:ln w="9360">
            <a:noFill/>
          </a:ln>
        </p:spPr>
      </p:pic>
      <p:sp>
        <p:nvSpPr>
          <p:cNvPr id="108" name="CustomShape 1"/>
          <p:cNvSpPr/>
          <p:nvPr/>
        </p:nvSpPr>
        <p:spPr>
          <a:xfrm>
            <a:off x="2988000" y="168621"/>
            <a:ext cx="3312000" cy="1323439"/>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l-GR" sz="4000" spc="-1" dirty="0">
                <a:solidFill>
                  <a:srgbClr val="17375E"/>
                </a:solidFill>
                <a:latin typeface="Times New Roman"/>
              </a:rPr>
              <a:t>Ασκήσεις</a:t>
            </a:r>
          </a:p>
          <a:p>
            <a:pPr algn="ctr">
              <a:lnSpc>
                <a:spcPct val="100000"/>
              </a:lnSpc>
            </a:pPr>
            <a:r>
              <a:rPr lang="el-GR" sz="4000" spc="-1" dirty="0">
                <a:solidFill>
                  <a:srgbClr val="17375E"/>
                </a:solidFill>
                <a:latin typeface="Times New Roman"/>
              </a:rPr>
              <a:t>Διαγωνίσματος</a:t>
            </a:r>
          </a:p>
        </p:txBody>
      </p:sp>
      <p:sp>
        <p:nvSpPr>
          <p:cNvPr id="109" name="CustomShape 2"/>
          <p:cNvSpPr/>
          <p:nvPr/>
        </p:nvSpPr>
        <p:spPr>
          <a:xfrm>
            <a:off x="827640" y="1628640"/>
            <a:ext cx="8064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800" b="0" strike="noStrike" spc="-1" dirty="0">
                <a:solidFill>
                  <a:srgbClr val="17375E"/>
                </a:solidFill>
                <a:latin typeface="Times New Roman"/>
                <a:ea typeface="Calibri"/>
              </a:rPr>
              <a:t> </a:t>
            </a:r>
            <a:endParaRPr lang="en-US" sz="2800" b="0" strike="noStrike" spc="-1" dirty="0">
              <a:latin typeface="Arial"/>
            </a:endParaRPr>
          </a:p>
        </p:txBody>
      </p:sp>
      <p:sp>
        <p:nvSpPr>
          <p:cNvPr id="5" name="4 - Ορθογώνιο"/>
          <p:cNvSpPr/>
          <p:nvPr/>
        </p:nvSpPr>
        <p:spPr>
          <a:xfrm>
            <a:off x="755576" y="1988840"/>
            <a:ext cx="75608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3. </a:t>
            </a:r>
            <a:r>
              <a:rPr lang="el-GR" dirty="0">
                <a:latin typeface="Times New Roman" pitchFamily="18" charset="0"/>
                <a:cs typeface="Times New Roman" pitchFamily="18" charset="0"/>
              </a:rPr>
              <a:t>Να γραφεί πρόγραμμα που ζητάει τιμές για την τιμή/τεμάχιο ή κιλό και την ποσότητα ενός προϊόντος, υπολογίζει το </a:t>
            </a:r>
            <a:r>
              <a:rPr lang="el-GR" dirty="0" smtClean="0">
                <a:latin typeface="Times New Roman" pitchFamily="18" charset="0"/>
                <a:cs typeface="Times New Roman" pitchFamily="18" charset="0"/>
              </a:rPr>
              <a:t>κόστος </a:t>
            </a:r>
            <a:r>
              <a:rPr lang="el-GR" dirty="0">
                <a:latin typeface="Times New Roman" pitchFamily="18" charset="0"/>
                <a:cs typeface="Times New Roman" pitchFamily="18" charset="0"/>
              </a:rPr>
              <a:t>και ζητάει </a:t>
            </a:r>
            <a:r>
              <a:rPr lang="el-GR">
                <a:latin typeface="Times New Roman" pitchFamily="18" charset="0"/>
                <a:cs typeface="Times New Roman" pitchFamily="18" charset="0"/>
              </a:rPr>
              <a:t>το </a:t>
            </a:r>
            <a:r>
              <a:rPr lang="el-GR" smtClean="0">
                <a:latin typeface="Times New Roman" pitchFamily="18" charset="0"/>
                <a:cs typeface="Times New Roman" pitchFamily="18" charset="0"/>
              </a:rPr>
              <a:t>χρηματικό ποσό </a:t>
            </a:r>
            <a:r>
              <a:rPr lang="el-GR" dirty="0">
                <a:latin typeface="Times New Roman" pitchFamily="18" charset="0"/>
                <a:cs typeface="Times New Roman" pitchFamily="18" charset="0"/>
              </a:rPr>
              <a:t>που θα δώσει ο πελάτης. Στο τέλος αφού υπολογίσει  τα ρέστα εμφανίζει μήνυμα ‘Ο πελάτης πλήρωσε ΧΧΧΧ και πήρε ρέστα ΥΥΥΥ.</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Μεταβλητές  &amp; Τύποι Δεδομένων</a:t>
            </a:r>
          </a:p>
        </p:txBody>
      </p:sp>
      <p:sp>
        <p:nvSpPr>
          <p:cNvPr id="2" name="TextBox 1"/>
          <p:cNvSpPr txBox="1"/>
          <p:nvPr/>
        </p:nvSpPr>
        <p:spPr>
          <a:xfrm>
            <a:off x="827584" y="1183640"/>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Αριθμητικοί τελεστές</a:t>
            </a:r>
          </a:p>
        </p:txBody>
      </p:sp>
      <p:sp>
        <p:nvSpPr>
          <p:cNvPr id="3" name="TextBox 2"/>
          <p:cNvSpPr txBox="1"/>
          <p:nvPr/>
        </p:nvSpPr>
        <p:spPr>
          <a:xfrm>
            <a:off x="1331640" y="5949280"/>
            <a:ext cx="6624736" cy="646331"/>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Η προτεραιότητα εκτέλεσης των πράξεων είναι η ίδια, που ορίζεται στα μαθηματικά.</a:t>
            </a:r>
          </a:p>
        </p:txBody>
      </p:sp>
      <p:grpSp>
        <p:nvGrpSpPr>
          <p:cNvPr id="5" name="Ομάδα 4"/>
          <p:cNvGrpSpPr/>
          <p:nvPr/>
        </p:nvGrpSpPr>
        <p:grpSpPr>
          <a:xfrm>
            <a:off x="445008" y="1844824"/>
            <a:ext cx="8181975" cy="3495675"/>
            <a:chOff x="445008" y="1844824"/>
            <a:chExt cx="8181975" cy="349567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08" y="1844824"/>
              <a:ext cx="81819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3327375"/>
              <a:ext cx="432048" cy="461665"/>
            </a:xfrm>
            <a:prstGeom prst="rect">
              <a:avLst/>
            </a:prstGeom>
            <a:noFill/>
          </p:spPr>
          <p:txBody>
            <a:bodyPr wrap="square" rtlCol="0">
              <a:spAutoFit/>
            </a:bodyPr>
            <a:lstStyle/>
            <a:p>
              <a:r>
                <a:rPr lang="en-US" sz="1200" b="1" dirty="0"/>
                <a:t>.0</a:t>
              </a:r>
            </a:p>
            <a:p>
              <a:endParaRPr lang="el-GR" sz="1200" b="1" dirty="0"/>
            </a:p>
          </p:txBody>
        </p:sp>
      </p:grpSp>
    </p:spTree>
    <p:extLst>
      <p:ext uri="{BB962C8B-B14F-4D97-AF65-F5344CB8AC3E}">
        <p14:creationId xmlns:p14="http://schemas.microsoft.com/office/powerpoint/2010/main" val="103319060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12" name="CustomShape 2"/>
          <p:cNvSpPr/>
          <p:nvPr/>
        </p:nvSpPr>
        <p:spPr>
          <a:xfrm>
            <a:off x="827640" y="1628640"/>
            <a:ext cx="8064360" cy="4522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l-GR" sz="2800" spc="-1" dirty="0" smtClean="0">
                <a:solidFill>
                  <a:srgbClr val="17375E"/>
                </a:solidFill>
                <a:latin typeface="Times New Roman"/>
                <a:ea typeface="Calibri"/>
              </a:rPr>
              <a:t>1</a:t>
            </a:r>
            <a:r>
              <a:rPr lang="en-US" sz="2800" spc="-1" dirty="0" smtClean="0">
                <a:solidFill>
                  <a:srgbClr val="17375E"/>
                </a:solidFill>
                <a:latin typeface="Times New Roman"/>
                <a:ea typeface="Calibri"/>
              </a:rPr>
              <a:t>9</a:t>
            </a:r>
            <a:r>
              <a:rPr lang="en-US" sz="2800" b="0" strike="noStrike" spc="-1" dirty="0" smtClean="0">
                <a:solidFill>
                  <a:srgbClr val="17375E"/>
                </a:solidFill>
                <a:latin typeface="Times New Roman"/>
                <a:ea typeface="Calibri"/>
              </a:rPr>
              <a:t>. </a:t>
            </a:r>
            <a:r>
              <a:rPr lang="el-GR" sz="2400" b="0" strike="noStrike" spc="-1" dirty="0">
                <a:solidFill>
                  <a:srgbClr val="17375E"/>
                </a:solidFill>
                <a:latin typeface="Times New Roman"/>
                <a:ea typeface="Calibri"/>
              </a:rPr>
              <a:t>Να γραφεί πρόγραμμα που να εμφανίζει την παρακάτω οθόνη.</a:t>
            </a:r>
          </a:p>
          <a:p>
            <a:pPr algn="just">
              <a:lnSpc>
                <a:spcPct val="100000"/>
              </a:lnSpc>
            </a:pPr>
            <a:endParaRPr lang="el-GR" sz="2400" b="0" strike="noStrike" spc="-1" dirty="0">
              <a:solidFill>
                <a:srgbClr val="17375E"/>
              </a:solidFill>
              <a:latin typeface="Times New Roman"/>
              <a:ea typeface="Calibri"/>
            </a:endParaRPr>
          </a:p>
          <a:p>
            <a:pPr algn="just">
              <a:lnSpc>
                <a:spcPct val="100000"/>
              </a:lnSpc>
            </a:pPr>
            <a:r>
              <a:rPr lang="el-GR" spc="-1" dirty="0">
                <a:solidFill>
                  <a:srgbClr val="17375E"/>
                </a:solidFill>
                <a:latin typeface="Times New Roman" pitchFamily="18" charset="0"/>
                <a:cs typeface="Times New Roman" pitchFamily="18" charset="0"/>
              </a:rPr>
              <a:t>Ποιος από τους παρακάτω είναι ποιητής;</a:t>
            </a:r>
          </a:p>
          <a:p>
            <a:pPr marL="182563" indent="-182563" algn="just">
              <a:lnSpc>
                <a:spcPct val="100000"/>
              </a:lnSpc>
              <a:buAutoNum type="arabicPeriod"/>
            </a:pPr>
            <a:r>
              <a:rPr lang="el-GR" spc="-1" dirty="0">
                <a:solidFill>
                  <a:srgbClr val="17375E"/>
                </a:solidFill>
                <a:latin typeface="Times New Roman" pitchFamily="18" charset="0"/>
                <a:cs typeface="Times New Roman" pitchFamily="18" charset="0"/>
              </a:rPr>
              <a:t>Ρίτσος</a:t>
            </a:r>
          </a:p>
          <a:p>
            <a:pPr marL="182563" indent="-182563" algn="just">
              <a:lnSpc>
                <a:spcPct val="100000"/>
              </a:lnSpc>
              <a:buAutoNum type="arabicPeriod"/>
            </a:pPr>
            <a:r>
              <a:rPr lang="el-GR" spc="-1" dirty="0">
                <a:solidFill>
                  <a:srgbClr val="17375E"/>
                </a:solidFill>
                <a:latin typeface="Times New Roman" pitchFamily="18" charset="0"/>
                <a:cs typeface="Times New Roman" pitchFamily="18" charset="0"/>
              </a:rPr>
              <a:t>Ρέμος</a:t>
            </a:r>
          </a:p>
          <a:p>
            <a:pPr marL="182563" indent="-182563" algn="just">
              <a:lnSpc>
                <a:spcPct val="100000"/>
              </a:lnSpc>
              <a:buAutoNum type="arabicPeriod"/>
            </a:pPr>
            <a:r>
              <a:rPr lang="el-GR" b="0" strike="noStrike" spc="-1" dirty="0">
                <a:solidFill>
                  <a:srgbClr val="17375E"/>
                </a:solidFill>
                <a:latin typeface="Times New Roman" pitchFamily="18" charset="0"/>
                <a:cs typeface="Times New Roman" pitchFamily="18" charset="0"/>
              </a:rPr>
              <a:t>Μητροπάνος</a:t>
            </a:r>
          </a:p>
          <a:p>
            <a:pPr marL="182563" indent="-182563" algn="just">
              <a:lnSpc>
                <a:spcPct val="100000"/>
              </a:lnSpc>
              <a:buAutoNum type="arabicPeriod"/>
            </a:pPr>
            <a:r>
              <a:rPr lang="el-GR" spc="-1" dirty="0">
                <a:solidFill>
                  <a:srgbClr val="17375E"/>
                </a:solidFill>
                <a:latin typeface="Times New Roman" pitchFamily="18" charset="0"/>
                <a:cs typeface="Times New Roman" pitchFamily="18" charset="0"/>
              </a:rPr>
              <a:t>Ζουγανέλη</a:t>
            </a:r>
          </a:p>
          <a:p>
            <a:pPr marL="514350" indent="-514350" algn="just">
              <a:lnSpc>
                <a:spcPct val="100000"/>
              </a:lnSpc>
            </a:pPr>
            <a:r>
              <a:rPr lang="el-GR" spc="-1" dirty="0">
                <a:solidFill>
                  <a:srgbClr val="17375E"/>
                </a:solidFill>
                <a:latin typeface="Times New Roman" pitchFamily="18" charset="0"/>
                <a:cs typeface="Times New Roman" pitchFamily="18" charset="0"/>
              </a:rPr>
              <a:t>Επιλογή:</a:t>
            </a:r>
            <a:r>
              <a:rPr lang="el-GR" b="0" strike="noStrike" spc="-1" dirty="0">
                <a:latin typeface="Times New Roman" pitchFamily="18" charset="0"/>
                <a:cs typeface="Times New Roman" pitchFamily="18" charset="0"/>
              </a:rPr>
              <a:t> </a:t>
            </a:r>
          </a:p>
          <a:p>
            <a:pPr marL="514350" indent="-514350" algn="just">
              <a:lnSpc>
                <a:spcPct val="100000"/>
              </a:lnSpc>
            </a:pPr>
            <a:endParaRPr lang="el-GR" sz="2800" spc="-1" dirty="0">
              <a:latin typeface="Times New Roman" pitchFamily="18" charset="0"/>
              <a:cs typeface="Times New Roman" pitchFamily="18" charset="0"/>
            </a:endParaRPr>
          </a:p>
          <a:p>
            <a:pPr marL="514350" indent="-514350" algn="just">
              <a:lnSpc>
                <a:spcPct val="100000"/>
              </a:lnSpc>
            </a:pPr>
            <a:r>
              <a:rPr lang="el-GR" sz="2400" spc="-1" dirty="0">
                <a:solidFill>
                  <a:srgbClr val="17375E"/>
                </a:solidFill>
                <a:latin typeface="Times New Roman"/>
                <a:ea typeface="Calibri"/>
              </a:rPr>
              <a:t>Στην  συνέχεια ανάλογα με την επιλογή του χρήστη θα εμφανίζει το μήνυμα σωστού ή λάθους</a:t>
            </a:r>
            <a:endParaRPr lang="en-US" sz="2400" spc="-1" dirty="0">
              <a:solidFill>
                <a:srgbClr val="17375E"/>
              </a:solidFill>
              <a:latin typeface="Times New Roman"/>
              <a:ea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988000" y="479520"/>
            <a:ext cx="3312000" cy="70164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en-US" sz="4000" b="0" strike="noStrike" spc="-1">
                <a:solidFill>
                  <a:srgbClr val="17375E"/>
                </a:solidFill>
                <a:latin typeface="Times New Roman"/>
                <a:ea typeface="Calibri"/>
              </a:rPr>
              <a:t>Δομή επιλογής</a:t>
            </a:r>
            <a:endParaRPr lang="en-US" sz="4000" b="0" strike="noStrike" spc="-1">
              <a:latin typeface="Arial"/>
            </a:endParaRPr>
          </a:p>
        </p:txBody>
      </p:sp>
      <p:sp>
        <p:nvSpPr>
          <p:cNvPr id="112" name="CustomShape 2"/>
          <p:cNvSpPr/>
          <p:nvPr/>
        </p:nvSpPr>
        <p:spPr>
          <a:xfrm>
            <a:off x="827640" y="1628640"/>
            <a:ext cx="8064360" cy="51076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err="1">
                <a:solidFill>
                  <a:srgbClr val="17375E"/>
                </a:solidFill>
                <a:latin typeface="Times New Roman"/>
                <a:ea typeface="Calibri"/>
              </a:rPr>
              <a:t>Δραστηριότητες</a:t>
            </a:r>
            <a:endParaRPr lang="en-US" sz="2800" b="0" strike="noStrike" spc="-1" dirty="0">
              <a:latin typeface="Arial"/>
            </a:endParaRPr>
          </a:p>
          <a:p>
            <a:pPr algn="just">
              <a:lnSpc>
                <a:spcPct val="100000"/>
              </a:lnSpc>
            </a:pPr>
            <a:r>
              <a:rPr lang="en-US" sz="2800" spc="-1" dirty="0" smtClean="0">
                <a:solidFill>
                  <a:srgbClr val="17375E"/>
                </a:solidFill>
                <a:latin typeface="Times New Roman"/>
                <a:ea typeface="Calibri"/>
              </a:rPr>
              <a:t>20</a:t>
            </a:r>
            <a:r>
              <a:rPr lang="en-US" sz="2800" b="0" strike="noStrike" spc="-1" dirty="0" smtClean="0">
                <a:solidFill>
                  <a:srgbClr val="17375E"/>
                </a:solidFill>
                <a:latin typeface="Times New Roman"/>
                <a:ea typeface="Calibri"/>
              </a:rPr>
              <a:t>. </a:t>
            </a:r>
            <a:r>
              <a:rPr lang="el-GR" spc="-1" dirty="0">
                <a:solidFill>
                  <a:srgbClr val="17375E"/>
                </a:solidFill>
                <a:latin typeface="Times New Roman"/>
                <a:ea typeface="Calibri"/>
              </a:rPr>
              <a:t>Στα υπεραστικά λεωφορεία υπάρχουν πέντε κατηγορίες εισιτηρίων: </a:t>
            </a:r>
            <a:r>
              <a:rPr lang="el-GR" spc="-1" dirty="0" err="1">
                <a:solidFill>
                  <a:srgbClr val="17375E"/>
                </a:solidFill>
                <a:latin typeface="Times New Roman"/>
                <a:ea typeface="Calibri"/>
              </a:rPr>
              <a:t>πολυτεκνικό</a:t>
            </a:r>
            <a:r>
              <a:rPr lang="el-GR" spc="-1" dirty="0">
                <a:solidFill>
                  <a:srgbClr val="17375E"/>
                </a:solidFill>
                <a:latin typeface="Times New Roman"/>
                <a:ea typeface="Calibri"/>
              </a:rPr>
              <a:t> (π), αναπηρικό (α) ,στρατιωτικό (σ), φοιτητικό (φ) και κανονικό (κ). Οι πολύτεκνοι πληρώνουν το 25% του εισιτηρίου, οι κάτοχοι αναπηρικής κάρτας το 30%, οι στρατιώτες το 40%, οι φοιτητές το 50% ενώ η τελευταία κατηγορία πληρώνει ολόκληρη την αξία του εισιτηρίου. Να γραφτεί πρόγραμμα που να δέχεται </a:t>
            </a:r>
            <a:r>
              <a:rPr lang="el-GR" spc="-1" dirty="0" smtClean="0">
                <a:solidFill>
                  <a:srgbClr val="17375E"/>
                </a:solidFill>
                <a:latin typeface="Times New Roman"/>
                <a:ea typeface="Calibri"/>
              </a:rPr>
              <a:t>ως </a:t>
            </a:r>
            <a:r>
              <a:rPr lang="el-GR" spc="-1" dirty="0">
                <a:solidFill>
                  <a:srgbClr val="17375E"/>
                </a:solidFill>
                <a:latin typeface="Times New Roman"/>
                <a:ea typeface="Calibri"/>
              </a:rPr>
              <a:t>είσοδο το όνομα, το επώνυμο, τον προορισμό  την κατηγορία του επιβάτη και το αντίτιμο του κανονικού εισιτηρίου της διαδρομής . Η πληροφορία για την κατηγορία του επιβάτη θα δίνεται με το αντίστοιχο γράμμα. Στην συνέχεια θα υπολογίζει το ποσό που θα πληρώσει ο επιβάτης βάση της κατηγορία του. Η εμφάνιση θα έχει την μορφή:</a:t>
            </a:r>
          </a:p>
          <a:p>
            <a:pPr algn="just">
              <a:lnSpc>
                <a:spcPct val="100000"/>
              </a:lnSpc>
            </a:pPr>
            <a:r>
              <a:rPr lang="el-GR" spc="-1" dirty="0">
                <a:solidFill>
                  <a:srgbClr val="17375E"/>
                </a:solidFill>
                <a:latin typeface="Times New Roman"/>
                <a:ea typeface="Calibri"/>
              </a:rPr>
              <a:t>«Το ποσό που θα πληρώσει ο επιβάτης ΧΧΧΧΧΧ ΧΧΧΧΧ για να πάει ΥΥΥΥΥΥΥΥΥ είναι  ΖΖΖΖ ευρώ»</a:t>
            </a:r>
          </a:p>
          <a:p>
            <a:pPr algn="just">
              <a:lnSpc>
                <a:spcPct val="100000"/>
              </a:lnSpc>
            </a:pPr>
            <a:r>
              <a:rPr lang="el-GR" spc="-1" dirty="0">
                <a:solidFill>
                  <a:srgbClr val="17375E"/>
                </a:solidFill>
                <a:latin typeface="Times New Roman"/>
                <a:ea typeface="Calibri"/>
              </a:rPr>
              <a:t>Σημείωση1: να διασφαλιστεί ότι οι τιμές που εισάγονται είναι πραγματικοί αριθμοί (</a:t>
            </a:r>
            <a:r>
              <a:rPr lang="el-GR" spc="-1" dirty="0" err="1">
                <a:solidFill>
                  <a:srgbClr val="17375E"/>
                </a:solidFill>
                <a:latin typeface="Times New Roman"/>
                <a:ea typeface="Calibri"/>
              </a:rPr>
              <a:t>float</a:t>
            </a:r>
            <a:r>
              <a:rPr lang="el-GR" spc="-1" dirty="0">
                <a:solidFill>
                  <a:srgbClr val="17375E"/>
                </a:solidFill>
                <a:latin typeface="Times New Roman"/>
                <a:ea typeface="Calibri"/>
              </a:rPr>
              <a:t>) </a:t>
            </a:r>
          </a:p>
          <a:p>
            <a:pPr algn="just">
              <a:lnSpc>
                <a:spcPct val="100000"/>
              </a:lnSpc>
            </a:pPr>
            <a:r>
              <a:rPr lang="el-GR" spc="-1" dirty="0">
                <a:solidFill>
                  <a:srgbClr val="17375E"/>
                </a:solidFill>
                <a:latin typeface="Times New Roman"/>
                <a:ea typeface="Calibri"/>
              </a:rPr>
              <a:t>Σημείωση2: Θεωρείστε ότι ο χρήστης δεν δίνει άλλες τιμές εκτός των καθορισμένων όσον αφορά την κατηγορία του επιβάτη. </a:t>
            </a:r>
            <a:endParaRPr lang="en-US" spc="-1" dirty="0">
              <a:solidFill>
                <a:srgbClr val="17375E"/>
              </a:solidFill>
              <a:latin typeface="Times New Roman"/>
              <a:ea typeface="Calibri"/>
            </a:endParaRPr>
          </a:p>
        </p:txBody>
      </p:sp>
    </p:spTree>
    <p:extLst>
      <p:ext uri="{BB962C8B-B14F-4D97-AF65-F5344CB8AC3E}">
        <p14:creationId xmlns:p14="http://schemas.microsoft.com/office/powerpoint/2010/main" val="12915020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en-US" sz="2800" b="0" strike="noStrike" spc="-1" dirty="0">
              <a:latin typeface="Times New Roman" pitchFamily="18" charset="0"/>
              <a:cs typeface="Times New Roman" pitchFamily="18" charset="0"/>
            </a:endParaRPr>
          </a:p>
          <a:p>
            <a:r>
              <a:rPr lang="el-GR" sz="2800" dirty="0">
                <a:latin typeface="Times New Roman" pitchFamily="18" charset="0"/>
                <a:cs typeface="Times New Roman" pitchFamily="18" charset="0"/>
              </a:rPr>
              <a:t>Συχνά, ορισμένοι υπολογισμοί σε ένα πρόγραμμα είναι αναγκαίο να εκτελούνται περισσότερες από μία φορές </a:t>
            </a:r>
            <a:r>
              <a:rPr lang="en-US" sz="2800" dirty="0">
                <a:latin typeface="Times New Roman" pitchFamily="18" charset="0"/>
                <a:cs typeface="Times New Roman" pitchFamily="18" charset="0"/>
              </a:rPr>
              <a:t>(</a:t>
            </a:r>
            <a:r>
              <a:rPr lang="el-GR" sz="2800" dirty="0">
                <a:latin typeface="Times New Roman" pitchFamily="18" charset="0"/>
                <a:cs typeface="Times New Roman" pitchFamily="18" charset="0"/>
              </a:rPr>
              <a:t>βρόχοι). Υπάρχουν δύο τύποι επαναλήψεων: </a:t>
            </a:r>
          </a:p>
          <a:p>
            <a:pPr algn="just">
              <a:buFont typeface="Wingdings" pitchFamily="2" charset="2"/>
              <a:buChar char="Ø"/>
            </a:pPr>
            <a:r>
              <a:rPr lang="el-GR" sz="2800" dirty="0">
                <a:latin typeface="Times New Roman" pitchFamily="18" charset="0"/>
                <a:cs typeface="Times New Roman" pitchFamily="18" charset="0"/>
              </a:rPr>
              <a:t> Οι προκαθορισμένοι, όπου το πλήθος των επαναλήψεων είναι δεδομένο πριν αρχίσουν οι επαναλήψεις. </a:t>
            </a:r>
          </a:p>
          <a:p>
            <a:pPr algn="just">
              <a:buFont typeface="Wingdings" pitchFamily="2" charset="2"/>
              <a:buChar char="Ø"/>
            </a:pPr>
            <a:r>
              <a:rPr lang="el-GR" sz="2800" dirty="0">
                <a:latin typeface="Times New Roman" pitchFamily="18" charset="0"/>
                <a:cs typeface="Times New Roman" pitchFamily="18" charset="0"/>
              </a:rPr>
              <a:t> Οι μη προκαθορισμένοι ή απροσδιόριστοι, όπου το πλήθος των επαναλήψεων καθορίζεται κατά τη διάρκεια της εκτέλεσης των εντολών του σώματος της επανάληψης.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584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pitchFamily="18" charset="0"/>
                <a:ea typeface="Calibri"/>
                <a:cs typeface="Times New Roman" pitchFamily="18" charset="0"/>
              </a:rPr>
              <a:t>Range()</a:t>
            </a:r>
            <a:endParaRPr lang="en-US" sz="2800" b="0" strike="noStrike" spc="-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H range</a:t>
            </a:r>
            <a:r>
              <a:rPr lang="el-GR" sz="2400" dirty="0">
                <a:latin typeface="Times New Roman" pitchFamily="18" charset="0"/>
                <a:cs typeface="Times New Roman" pitchFamily="18" charset="0"/>
              </a:rPr>
              <a:t>() είναι μια ενσωματωμένη συνάρτηση της γλώσσας </a:t>
            </a:r>
            <a:r>
              <a:rPr lang="en-US" sz="2400" dirty="0">
                <a:latin typeface="Times New Roman" pitchFamily="18" charset="0"/>
                <a:cs typeface="Times New Roman" pitchFamily="18" charset="0"/>
              </a:rPr>
              <a:t>Python</a:t>
            </a:r>
            <a:r>
              <a:rPr lang="el-GR" sz="2400" dirty="0">
                <a:latin typeface="Times New Roman" pitchFamily="18" charset="0"/>
                <a:cs typeface="Times New Roman" pitchFamily="18" charset="0"/>
              </a:rPr>
              <a:t>, η οποία</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δημιουργεί μια λίστα αριθμών και ανάμεσα στα άλλα, χρησιμοποιείται για την </a:t>
            </a:r>
            <a:r>
              <a:rPr lang="el-GR" sz="2400" i="1" dirty="0">
                <a:latin typeface="Times New Roman" pitchFamily="18" charset="0"/>
                <a:cs typeface="Times New Roman" pitchFamily="18" charset="0"/>
              </a:rPr>
              <a:t>υπόδειξη του</a:t>
            </a:r>
            <a:r>
              <a:rPr lang="en-US" sz="2400" i="1" dirty="0">
                <a:latin typeface="Times New Roman" pitchFamily="18" charset="0"/>
                <a:cs typeface="Times New Roman" pitchFamily="18" charset="0"/>
              </a:rPr>
              <a:t> </a:t>
            </a:r>
            <a:r>
              <a:rPr lang="el-GR" sz="2400" i="1" dirty="0">
                <a:latin typeface="Times New Roman" pitchFamily="18" charset="0"/>
                <a:cs typeface="Times New Roman" pitchFamily="18" charset="0"/>
              </a:rPr>
              <a:t>αριθμού των επαναλήψεων που θα εκτελεστούν σε ένα βρόχο</a:t>
            </a:r>
            <a:r>
              <a:rPr lang="el-G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Η </a:t>
            </a:r>
            <a:r>
              <a:rPr lang="el-GR" sz="2400" b="1" dirty="0">
                <a:latin typeface="Times New Roman" pitchFamily="18" charset="0"/>
                <a:cs typeface="Times New Roman" pitchFamily="18" charset="0"/>
              </a:rPr>
              <a:t>δομή της συνάρτησης </a:t>
            </a:r>
            <a:r>
              <a:rPr lang="en-US" sz="2400" b="1" dirty="0">
                <a:latin typeface="Times New Roman" pitchFamily="18" charset="0"/>
                <a:cs typeface="Times New Roman" pitchFamily="18" charset="0"/>
              </a:rPr>
              <a:t>range</a:t>
            </a:r>
            <a:r>
              <a:rPr lang="el-GR" sz="2400" b="1" dirty="0">
                <a:latin typeface="Times New Roman" pitchFamily="18" charset="0"/>
                <a:cs typeface="Times New Roman" pitchFamily="18" charset="0"/>
              </a:rPr>
              <a:t>() είναι της μορφής (αρχή, μέχρι, βήμα)</a:t>
            </a:r>
            <a:r>
              <a:rPr lang="el-GR" sz="2400" dirty="0">
                <a:latin typeface="Times New Roman" pitchFamily="18" charset="0"/>
                <a:cs typeface="Times New Roman" pitchFamily="18" charset="0"/>
              </a:rPr>
              <a:t>, όπου αρχή, μέχρι, βήμα ακέραιοι αριθμοί. Οι ενδείξεις της «</a:t>
            </a:r>
            <a:r>
              <a:rPr lang="el-GR" sz="2400" b="1" dirty="0">
                <a:latin typeface="Times New Roman" pitchFamily="18" charset="0"/>
                <a:cs typeface="Times New Roman" pitchFamily="18" charset="0"/>
              </a:rPr>
              <a:t>αρχής</a:t>
            </a:r>
            <a:r>
              <a:rPr lang="el-GR" sz="2400" dirty="0">
                <a:latin typeface="Times New Roman" pitchFamily="18" charset="0"/>
                <a:cs typeface="Times New Roman" pitchFamily="18" charset="0"/>
              </a:rPr>
              <a:t>» και του «</a:t>
            </a:r>
            <a:r>
              <a:rPr lang="el-GR" sz="2400" b="1" dirty="0">
                <a:latin typeface="Times New Roman" pitchFamily="18" charset="0"/>
                <a:cs typeface="Times New Roman" pitchFamily="18" charset="0"/>
              </a:rPr>
              <a:t>βήματος</a:t>
            </a:r>
            <a:r>
              <a:rPr lang="el-GR" sz="2400" dirty="0">
                <a:latin typeface="Times New Roman" pitchFamily="18" charset="0"/>
                <a:cs typeface="Times New Roman" pitchFamily="18" charset="0"/>
              </a:rPr>
              <a:t>» δεν είναι υποχρεωτικές, αλλά μπορεί να προστεθούν ώστε η επανάληψη να μοιάζει με τη σύνταξη του ψευδοκώδικα. Αντίθετα η ένδειξη «</a:t>
            </a:r>
            <a:r>
              <a:rPr lang="el-GR" sz="2400" b="1" dirty="0">
                <a:latin typeface="Times New Roman" pitchFamily="18" charset="0"/>
                <a:cs typeface="Times New Roman" pitchFamily="18" charset="0"/>
              </a:rPr>
              <a:t>μέχρι</a:t>
            </a:r>
            <a:r>
              <a:rPr lang="el-GR" sz="2400" dirty="0">
                <a:latin typeface="Times New Roman" pitchFamily="18" charset="0"/>
                <a:cs typeface="Times New Roman" pitchFamily="18" charset="0"/>
              </a:rPr>
              <a:t>» πρέπει πάντα να αναφέρεται.</a:t>
            </a:r>
            <a:endParaRPr lang="en-US" sz="2400" b="0" strike="noStrike" spc="-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27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pitchFamily="18" charset="0"/>
                <a:ea typeface="Calibri"/>
                <a:cs typeface="Times New Roman" pitchFamily="18" charset="0"/>
              </a:rPr>
              <a:t>Range()</a:t>
            </a:r>
            <a:endParaRPr lang="el-GR" sz="2800" b="0" strike="noStrike" spc="-1" dirty="0">
              <a:solidFill>
                <a:srgbClr val="17375E"/>
              </a:solidFill>
              <a:latin typeface="Times New Roman" pitchFamily="18" charset="0"/>
              <a:ea typeface="Calibri"/>
              <a:cs typeface="Times New Roman" pitchFamily="18" charset="0"/>
            </a:endParaRPr>
          </a:p>
          <a:p>
            <a:pPr algn="ctr">
              <a:lnSpc>
                <a:spcPct val="100000"/>
              </a:lnSpc>
            </a:pPr>
            <a:endParaRPr lang="en-US" sz="2800" b="0" strike="noStrike" spc="-1" dirty="0">
              <a:latin typeface="Times New Roman" pitchFamily="18" charset="0"/>
              <a:cs typeface="Times New Roman" pitchFamily="18" charset="0"/>
            </a:endParaRPr>
          </a:p>
          <a:p>
            <a:r>
              <a:rPr lang="en-US" sz="3600" dirty="0">
                <a:latin typeface="Times New Roman" pitchFamily="18" charset="0"/>
                <a:cs typeface="Times New Roman" pitchFamily="18" charset="0"/>
              </a:rPr>
              <a:t>print range (10)</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 (1,10)</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range(0,10,2)</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 (1,11)</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range(1,11,2)</a:t>
            </a:r>
            <a:r>
              <a:rPr lang="en-US" sz="3600" dirty="0"/>
              <a:t/>
            </a:r>
            <a:br>
              <a:rPr lang="en-US" sz="3600" dirty="0"/>
            </a:br>
            <a:endParaRPr lang="en-US" sz="3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Range()</a:t>
            </a:r>
            <a:endParaRPr lang="en-US" sz="2800" b="0" strike="noStrike" spc="-1" dirty="0">
              <a:latin typeface="Arial"/>
            </a:endParaRPr>
          </a:p>
          <a:p>
            <a:r>
              <a:rPr lang="en-US" sz="2400" dirty="0"/>
              <a:t/>
            </a:r>
            <a:br>
              <a:rPr lang="en-US" sz="2400" dirty="0"/>
            </a:br>
            <a:r>
              <a:rPr lang="en-US" sz="3600" dirty="0">
                <a:latin typeface="Times New Roman" pitchFamily="18" charset="0"/>
                <a:cs typeface="Times New Roman" pitchFamily="18" charset="0"/>
              </a:rPr>
              <a:t>print range (0,35,5)</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 (0,36,5)</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range(10,-10,3)</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range(-10,10,3)</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range(8,-8,-1)</a:t>
            </a:r>
            <a:r>
              <a:rPr lang="en-US" sz="2400" dirty="0"/>
              <a:t/>
            </a:r>
            <a:br>
              <a:rPr lang="en-US" sz="2400" dirty="0"/>
            </a:br>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Range()</a:t>
            </a:r>
            <a:endParaRPr lang="en-US" sz="2800" b="0" strike="noStrike" spc="-1" dirty="0">
              <a:latin typeface="Arial"/>
            </a:endParaRPr>
          </a:p>
          <a:p>
            <a:r>
              <a:rPr lang="en-US" sz="3600" dirty="0">
                <a:latin typeface="Times New Roman" pitchFamily="18" charset="0"/>
                <a:cs typeface="Times New Roman" pitchFamily="18" charset="0"/>
              </a:rPr>
              <a:t>print range(10,0,-2)</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range(10,10)</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range(11,10,-1)</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range(0)</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range(100,200,100)</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spc="-1" dirty="0">
              <a:latin typeface="Times New Roman" pitchFamily="18" charset="0"/>
              <a:cs typeface="Times New Roman" pitchFamily="18" charset="0"/>
            </a:endParaRPr>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769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Range()</a:t>
            </a:r>
            <a:endParaRPr lang="en-US" sz="2800" b="0" strike="noStrike" spc="-1" dirty="0">
              <a:latin typeface="Arial"/>
            </a:endParaRPr>
          </a:p>
          <a:p>
            <a:r>
              <a:rPr lang="en-US" sz="2400" dirty="0"/>
              <a:t/>
            </a:r>
            <a:br>
              <a:rPr lang="en-US" sz="2400" dirty="0"/>
            </a:br>
            <a:r>
              <a:rPr lang="en-US" sz="3600" dirty="0">
                <a:latin typeface="Times New Roman" pitchFamily="18" charset="0"/>
                <a:cs typeface="Times New Roman" pitchFamily="18" charset="0"/>
              </a:rPr>
              <a:t>print range(1,21,2)</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range(20,0,-2)</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range(0,100,10)</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range(50,0,-5)</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print range(100, 0,-10)</a:t>
            </a:r>
            <a:r>
              <a:rPr lang="el-GR" sz="3600" dirty="0">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spc="-1" dirty="0">
              <a:latin typeface="Times New Roman" pitchFamily="18" charset="0"/>
              <a:cs typeface="Times New Roman" pitchFamily="18" charset="0"/>
            </a:endParaRPr>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62464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Range()</a:t>
            </a:r>
            <a:endParaRPr lang="en-US" sz="2800" b="0" strike="noStrike" spc="-1" dirty="0">
              <a:latin typeface="Arial"/>
            </a:endParaRPr>
          </a:p>
          <a:p>
            <a:pPr lvl="0"/>
            <a:r>
              <a:rPr lang="en-US" sz="2400" dirty="0"/>
              <a:t/>
            </a:r>
            <a:br>
              <a:rPr lang="en-US" sz="2400" dirty="0"/>
            </a:br>
            <a:r>
              <a:rPr lang="el-GR" sz="2800" dirty="0">
                <a:latin typeface="Times New Roman" pitchFamily="18" charset="0"/>
                <a:cs typeface="Times New Roman" pitchFamily="18" charset="0"/>
              </a:rPr>
              <a:t>Με τη χρήση της συνάρτησης </a:t>
            </a:r>
            <a:r>
              <a:rPr lang="en-US" sz="2800" dirty="0">
                <a:latin typeface="Times New Roman" pitchFamily="18" charset="0"/>
                <a:cs typeface="Times New Roman" pitchFamily="18" charset="0"/>
              </a:rPr>
              <a:t>range </a:t>
            </a:r>
            <a:r>
              <a:rPr lang="el-GR" sz="2800" dirty="0">
                <a:latin typeface="Times New Roman" pitchFamily="18" charset="0"/>
                <a:cs typeface="Times New Roman" pitchFamily="18" charset="0"/>
              </a:rPr>
              <a:t> να δημιουργήσετε τις παρακάτω λίστες ακεραίων:</a:t>
            </a:r>
            <a:endParaRPr lang="en-US" sz="2800" dirty="0">
              <a:latin typeface="Times New Roman" pitchFamily="18" charset="0"/>
              <a:cs typeface="Times New Roman" pitchFamily="18" charset="0"/>
            </a:endParaRPr>
          </a:p>
          <a:p>
            <a:pPr lvl="0"/>
            <a:endParaRPr lang="el-GR" sz="2800" dirty="0">
              <a:latin typeface="Times New Roman" pitchFamily="18" charset="0"/>
              <a:cs typeface="Times New Roman" pitchFamily="18" charset="0"/>
            </a:endParaRPr>
          </a:p>
          <a:p>
            <a:pPr lvl="0"/>
            <a:r>
              <a:rPr lang="el-GR" sz="2800" dirty="0">
                <a:latin typeface="Times New Roman" pitchFamily="18" charset="0"/>
                <a:cs typeface="Times New Roman" pitchFamily="18" charset="0"/>
              </a:rPr>
              <a:t>[20, 17, 14, 11, 8, 5, 2]</a:t>
            </a:r>
          </a:p>
          <a:p>
            <a:pPr lvl="0"/>
            <a:r>
              <a:rPr lang="el-GR" sz="2800" dirty="0">
                <a:latin typeface="Times New Roman" pitchFamily="18" charset="0"/>
                <a:cs typeface="Times New Roman" pitchFamily="18" charset="0"/>
              </a:rPr>
              <a:t>[-5, -4, -3, -2, -1, 0, 1, 2, 3, </a:t>
            </a:r>
            <a:r>
              <a:rPr lang="en-US" sz="2800" dirty="0">
                <a:latin typeface="Times New Roman" pitchFamily="18" charset="0"/>
                <a:cs typeface="Times New Roman" pitchFamily="18" charset="0"/>
              </a:rPr>
              <a:t>4, 5</a:t>
            </a:r>
            <a:r>
              <a:rPr lang="el-GR" sz="2800" dirty="0">
                <a:latin typeface="Times New Roman" pitchFamily="18" charset="0"/>
                <a:cs typeface="Times New Roman" pitchFamily="18" charset="0"/>
              </a:rPr>
              <a:t>]</a:t>
            </a:r>
          </a:p>
          <a:p>
            <a:pPr lvl="0"/>
            <a:r>
              <a:rPr lang="el-GR" sz="2800" dirty="0">
                <a:latin typeface="Times New Roman" pitchFamily="18" charset="0"/>
                <a:cs typeface="Times New Roman" pitchFamily="18" charset="0"/>
              </a:rPr>
              <a:t>Τους ζυγούς αριθμούς  από 0 έως και 10.</a:t>
            </a:r>
          </a:p>
          <a:p>
            <a:pPr lvl="0"/>
            <a:r>
              <a:rPr lang="el-GR" sz="2800" dirty="0">
                <a:latin typeface="Times New Roman" pitchFamily="18" charset="0"/>
                <a:cs typeface="Times New Roman" pitchFamily="18" charset="0"/>
              </a:rPr>
              <a:t>Τους μονούς αριθμούς από 0 έως και 10.</a:t>
            </a:r>
          </a:p>
          <a:p>
            <a:pPr lvl="0"/>
            <a:r>
              <a:rPr lang="el-GR" sz="2800" dirty="0">
                <a:latin typeface="Times New Roman" pitchFamily="18" charset="0"/>
                <a:cs typeface="Times New Roman" pitchFamily="18" charset="0"/>
              </a:rPr>
              <a:t>Τα πολλαπλάσια του 5 από 0 έως 50.</a:t>
            </a:r>
          </a:p>
          <a:p>
            <a:pPr lvl="0"/>
            <a:r>
              <a:rPr lang="el-GR" sz="2800" dirty="0">
                <a:latin typeface="Times New Roman" pitchFamily="18" charset="0"/>
                <a:cs typeface="Times New Roman" pitchFamily="18" charset="0"/>
              </a:rPr>
              <a:t>Τα πολλαπλάσια του 10 από 100 έως 0.</a:t>
            </a: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0153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dirty="0">
                <a:latin typeface="Times New Roman" pitchFamily="18" charset="0"/>
                <a:cs typeface="Times New Roman" pitchFamily="18" charset="0"/>
              </a:rPr>
              <a:t>Οι βρόχοι </a:t>
            </a:r>
            <a:r>
              <a:rPr lang="el-GR" sz="3600" b="1" dirty="0" err="1">
                <a:latin typeface="Times New Roman" pitchFamily="18" charset="0"/>
                <a:cs typeface="Times New Roman" pitchFamily="18" charset="0"/>
              </a:rPr>
              <a:t>for</a:t>
            </a:r>
            <a:r>
              <a:rPr lang="el-GR" sz="3600" dirty="0">
                <a:latin typeface="Times New Roman" pitchFamily="18" charset="0"/>
                <a:cs typeface="Times New Roman" pitchFamily="18" charset="0"/>
              </a:rPr>
              <a:t> εκτελούνται για συγκεκριμένο πλήθος φορών. Για τη δημιουργία της χρησιμοποιείται η συνάρτηση </a:t>
            </a:r>
            <a:r>
              <a:rPr lang="el-GR" sz="3600" dirty="0" err="1">
                <a:latin typeface="Times New Roman" pitchFamily="18" charset="0"/>
                <a:cs typeface="Times New Roman" pitchFamily="18" charset="0"/>
              </a:rPr>
              <a:t>range</a:t>
            </a:r>
            <a:r>
              <a:rPr lang="el-GR"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lvl="0"/>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168621"/>
            <a:ext cx="7128792" cy="1323439"/>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spc="-1" dirty="0">
                <a:solidFill>
                  <a:srgbClr val="17375E"/>
                </a:solidFill>
                <a:latin typeface="Times New Roman"/>
                <a:ea typeface="Calibri"/>
              </a:rPr>
              <a:t>Δομή Προγράμματος και Καλές πρακτικές</a:t>
            </a:r>
            <a:endParaRPr lang="el-GR" sz="4000" b="0" strike="noStrike" spc="-1" dirty="0">
              <a:solidFill>
                <a:srgbClr val="17375E"/>
              </a:solidFill>
              <a:latin typeface="Times New Roman"/>
              <a:ea typeface="Calibri"/>
            </a:endParaRPr>
          </a:p>
        </p:txBody>
      </p:sp>
      <p:sp>
        <p:nvSpPr>
          <p:cNvPr id="6" name="Ορθογώνιο 5"/>
          <p:cNvSpPr/>
          <p:nvPr/>
        </p:nvSpPr>
        <p:spPr>
          <a:xfrm>
            <a:off x="395536" y="1700808"/>
            <a:ext cx="7992464" cy="5016758"/>
          </a:xfrm>
          <a:prstGeom prst="rect">
            <a:avLst/>
          </a:prstGeom>
        </p:spPr>
        <p:txBody>
          <a:bodyPr wrap="square">
            <a:spAutoFit/>
          </a:bodyPr>
          <a:lstStyle/>
          <a:p>
            <a:pPr algn="just"/>
            <a:r>
              <a:rPr lang="el-GR" sz="2000" dirty="0">
                <a:latin typeface="Times New Roman" panose="02020603050405020304" pitchFamily="18" charset="0"/>
                <a:cs typeface="Times New Roman" panose="02020603050405020304" pitchFamily="18" charset="0"/>
              </a:rPr>
              <a:t>Μερικές καλές πρακτικές και συντακτικές συμβάσεις που πρέπει να τηρούμε κατά τη συγγραφή ενός προγράμματος, είναι οι παρακάτω: </a:t>
            </a:r>
          </a:p>
          <a:p>
            <a:pPr algn="just"/>
            <a:endParaRPr lang="el-G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Να δίνουμε ένα χαρακτηριστικό τίτλο στο πρόγραμμα με τη μορφή σχολίων, τα οποία ξεκινάνε με το σύμβολο #. Αυτό, παρότι δεν είναι αναγκαίο, είναι ιδιαίτερα χρήσιμο. </a:t>
            </a: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Να προσέχουμε τα κενά διαστήματα πριν την κάθε εντολή, καθώς, όπως θα δούμε, η </a:t>
            </a:r>
            <a:r>
              <a:rPr lang="el-GR" sz="2000" dirty="0" err="1">
                <a:latin typeface="Times New Roman" panose="02020603050405020304" pitchFamily="18" charset="0"/>
                <a:cs typeface="Times New Roman" panose="02020603050405020304" pitchFamily="18" charset="0"/>
              </a:rPr>
              <a:t>Python</a:t>
            </a:r>
            <a:r>
              <a:rPr lang="el-GR" sz="2000" dirty="0">
                <a:latin typeface="Times New Roman" panose="02020603050405020304" pitchFamily="18" charset="0"/>
                <a:cs typeface="Times New Roman" panose="02020603050405020304" pitchFamily="18" charset="0"/>
              </a:rPr>
              <a:t> βασίζεται σε αυτά, για να ορίσει ομάδες εντολών. </a:t>
            </a: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Να επιλέγουμε τους κατάλληλους τελεστές. </a:t>
            </a: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Να χρησιμοποιούμε τα ίδια εισαγωγικά (μονά εισαγωγικά με μονά, διπλά εισαγωγικά με διπλά) για μια συμβολοσειρά. </a:t>
            </a: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Να προσθέτουμε, όπου κρίνουμε χρήσιμο, επεξηγηματικά σχόλια μέσα στον κώδικα.</a:t>
            </a:r>
          </a:p>
          <a:p>
            <a:pPr marL="457200" indent="-457200" algn="just">
              <a:buFont typeface="+mj-lt"/>
              <a:buAutoNum type="arabicPeriod"/>
            </a:pPr>
            <a:r>
              <a:rPr lang="el-GR" sz="2000" dirty="0">
                <a:latin typeface="Times New Roman" panose="02020603050405020304" pitchFamily="18" charset="0"/>
                <a:cs typeface="Times New Roman" panose="02020603050405020304" pitchFamily="18" charset="0"/>
              </a:rPr>
              <a:t> Να δίνουμε ονόματα μεταβλητών που έχουν σχέση με τη χρήση τους.	</a:t>
            </a:r>
          </a:p>
        </p:txBody>
      </p:sp>
    </p:spTree>
    <p:extLst>
      <p:ext uri="{BB962C8B-B14F-4D97-AF65-F5344CB8AC3E}">
        <p14:creationId xmlns:p14="http://schemas.microsoft.com/office/powerpoint/2010/main" val="27757724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4613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smtClean="0">
                <a:solidFill>
                  <a:srgbClr val="17375E"/>
                </a:solidFill>
                <a:latin typeface="Times New Roman"/>
                <a:ea typeface="Calibri"/>
              </a:rPr>
              <a:t>for</a:t>
            </a:r>
            <a:endParaRPr lang="en-US" sz="2800" b="0" strike="noStrike" spc="-1" dirty="0" smtClean="0">
              <a:latin typeface="Arial"/>
            </a:endParaRPr>
          </a:p>
          <a:p>
            <a:pPr algn="just"/>
            <a:r>
              <a:rPr lang="en-US" sz="2400" dirty="0"/>
              <a:t/>
            </a:r>
            <a:br>
              <a:rPr lang="en-US" sz="2400" dirty="0"/>
            </a:br>
            <a:r>
              <a:rPr lang="el-GR" sz="3600" dirty="0">
                <a:latin typeface="Times New Roman" pitchFamily="18" charset="0"/>
                <a:cs typeface="Times New Roman" pitchFamily="18" charset="0"/>
              </a:rPr>
              <a:t>Να γραφεί πρόγραμμα που να εκτυπώνει δέκα (10) φορές το μήνυμα «</a:t>
            </a:r>
            <a:r>
              <a:rPr lang="en-US" sz="3600" dirty="0">
                <a:latin typeface="Times New Roman" pitchFamily="18" charset="0"/>
                <a:cs typeface="Times New Roman" pitchFamily="18" charset="0"/>
              </a:rPr>
              <a:t>Python </a:t>
            </a:r>
            <a:r>
              <a:rPr lang="el-GR" sz="3600" dirty="0">
                <a:latin typeface="Times New Roman" pitchFamily="18" charset="0"/>
                <a:cs typeface="Times New Roman" pitchFamily="18" charset="0"/>
              </a:rPr>
              <a:t>και ξερό ψωμί»</a:t>
            </a:r>
            <a:endParaRPr lang="en-US" sz="3600" dirty="0">
              <a:latin typeface="Times New Roman" pitchFamily="18" charset="0"/>
              <a:cs typeface="Times New Roman" pitchFamily="18" charset="0"/>
            </a:endParaRPr>
          </a:p>
          <a:p>
            <a:pPr lvl="0"/>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9073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smtClean="0">
                <a:solidFill>
                  <a:srgbClr val="17375E"/>
                </a:solidFill>
                <a:latin typeface="Times New Roman"/>
                <a:ea typeface="Calibri"/>
              </a:rPr>
              <a:t>for</a:t>
            </a:r>
            <a:endParaRPr lang="en-US" sz="2800" b="0" strike="noStrike" spc="-1" dirty="0" smtClean="0">
              <a:latin typeface="Arial"/>
            </a:endParaRPr>
          </a:p>
          <a:p>
            <a:pPr algn="just"/>
            <a:r>
              <a:rPr lang="en-US" sz="2400" dirty="0"/>
              <a:t/>
            </a:r>
            <a:br>
              <a:rPr lang="en-US" sz="2400" dirty="0"/>
            </a:br>
            <a:r>
              <a:rPr lang="en-US" sz="3600" dirty="0">
                <a:latin typeface="Times New Roman" pitchFamily="18" charset="0"/>
                <a:cs typeface="Times New Roman" pitchFamily="18" charset="0"/>
              </a:rPr>
              <a:t>for </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in range(10):</a:t>
            </a:r>
          </a:p>
          <a:p>
            <a:pPr algn="just"/>
            <a:r>
              <a:rPr lang="en-US" sz="3600" dirty="0">
                <a:latin typeface="Times New Roman" pitchFamily="18" charset="0"/>
                <a:cs typeface="Times New Roman" pitchFamily="18" charset="0"/>
              </a:rPr>
              <a:t>	print ‘Python </a:t>
            </a:r>
            <a:r>
              <a:rPr lang="el-GR" sz="3600" dirty="0">
                <a:latin typeface="Times New Roman" pitchFamily="18" charset="0"/>
                <a:cs typeface="Times New Roman" pitchFamily="18" charset="0"/>
              </a:rPr>
              <a:t>και ξερό ψωμί</a:t>
            </a:r>
            <a:r>
              <a:rPr lang="en-US" sz="3600" dirty="0">
                <a:latin typeface="Times New Roman" pitchFamily="18" charset="0"/>
                <a:cs typeface="Times New Roman" pitchFamily="18" charset="0"/>
              </a:rPr>
              <a:t>’</a:t>
            </a:r>
          </a:p>
          <a:p>
            <a:pPr lvl="0"/>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smtClean="0">
                <a:solidFill>
                  <a:srgbClr val="17375E"/>
                </a:solidFill>
                <a:latin typeface="Times New Roman"/>
                <a:ea typeface="Calibri"/>
              </a:rPr>
              <a:t>for</a:t>
            </a:r>
            <a:endParaRPr lang="en-US" sz="2800" b="0" strike="noStrike" spc="-1" dirty="0" smtClean="0">
              <a:latin typeface="Arial"/>
            </a:endParaRPr>
          </a:p>
          <a:p>
            <a:pPr algn="just"/>
            <a:r>
              <a:rPr lang="en-US" sz="2400" dirty="0"/>
              <a:t/>
            </a:r>
            <a:br>
              <a:rPr lang="en-US" sz="2400" dirty="0"/>
            </a:br>
            <a:r>
              <a:rPr lang="el-GR" sz="3600" dirty="0">
                <a:latin typeface="Times New Roman" pitchFamily="18" charset="0"/>
                <a:cs typeface="Times New Roman" pitchFamily="18" charset="0"/>
              </a:rPr>
              <a:t> Να γραφεί πρόγραμμα που να εκτυπώνει τους αριθμούς 1 έως 10</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9073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n-US" sz="3600" dirty="0">
                <a:latin typeface="Times New Roman" pitchFamily="18" charset="0"/>
                <a:cs typeface="Times New Roman" pitchFamily="18" charset="0"/>
              </a:rPr>
              <a:t>for </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in range(</a:t>
            </a:r>
            <a:r>
              <a:rPr lang="el-GR" sz="3600" dirty="0">
                <a:latin typeface="Times New Roman" pitchFamily="18" charset="0"/>
                <a:cs typeface="Times New Roman" pitchFamily="18" charset="0"/>
              </a:rPr>
              <a:t>1,11</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print </a:t>
            </a:r>
            <a:r>
              <a:rPr lang="en-US" sz="3600" dirty="0" err="1">
                <a:latin typeface="Times New Roman" pitchFamily="18" charset="0"/>
                <a:cs typeface="Times New Roman" pitchFamily="18" charset="0"/>
              </a:rPr>
              <a:t>i</a:t>
            </a:r>
            <a:endParaRPr lang="en-US" sz="3600" dirty="0">
              <a:latin typeface="Times New Roman" pitchFamily="18" charset="0"/>
              <a:cs typeface="Times New Roman" pitchFamily="18" charset="0"/>
            </a:endParaRPr>
          </a:p>
          <a:p>
            <a:pPr lvl="0"/>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0304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dirty="0">
                <a:latin typeface="Times New Roman" pitchFamily="18" charset="0"/>
                <a:cs typeface="Times New Roman" pitchFamily="18" charset="0"/>
              </a:rPr>
              <a:t> Να γραφεί πρόγραμμα που να εκτυπώνει τους αριθμούς 1 έως 10</a:t>
            </a:r>
            <a:r>
              <a:rPr lang="en-US" sz="3600" dirty="0">
                <a:latin typeface="Times New Roman" pitchFamily="18" charset="0"/>
                <a:cs typeface="Times New Roman" pitchFamily="18" charset="0"/>
              </a:rPr>
              <a:t>. </a:t>
            </a:r>
            <a:r>
              <a:rPr lang="el-GR" sz="3600" dirty="0">
                <a:latin typeface="Times New Roman" pitchFamily="18" charset="0"/>
                <a:cs typeface="Times New Roman" pitchFamily="18" charset="0"/>
              </a:rPr>
              <a:t>Στην συνέχεια να εμφανίζει την λέξη «Τέλος»</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4613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n-US" sz="3600" dirty="0">
                <a:latin typeface="Times New Roman" pitchFamily="18" charset="0"/>
                <a:cs typeface="Times New Roman" pitchFamily="18" charset="0"/>
              </a:rPr>
              <a:t>for </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in range(</a:t>
            </a:r>
            <a:r>
              <a:rPr lang="el-GR" sz="3600" dirty="0">
                <a:latin typeface="Times New Roman" pitchFamily="18" charset="0"/>
                <a:cs typeface="Times New Roman" pitchFamily="18" charset="0"/>
              </a:rPr>
              <a:t>1,11</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print </a:t>
            </a:r>
            <a:r>
              <a:rPr lang="en-US" sz="3600" dirty="0" err="1">
                <a:latin typeface="Times New Roman" pitchFamily="18" charset="0"/>
                <a:cs typeface="Times New Roman" pitchFamily="18" charset="0"/>
              </a:rPr>
              <a:t>i</a:t>
            </a:r>
            <a:endParaRPr lang="el-GR" sz="3600"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print ‘</a:t>
            </a:r>
            <a:r>
              <a:rPr lang="el-GR" sz="3600" dirty="0">
                <a:latin typeface="Times New Roman" pitchFamily="18" charset="0"/>
                <a:cs typeface="Times New Roman" pitchFamily="18" charset="0"/>
              </a:rPr>
              <a:t>Τέλος’</a:t>
            </a:r>
            <a:endParaRPr lang="en-US" sz="3600" dirty="0">
              <a:latin typeface="Times New Roman" pitchFamily="18" charset="0"/>
              <a:cs typeface="Times New Roman" pitchFamily="18" charset="0"/>
            </a:endParaRPr>
          </a:p>
          <a:p>
            <a:pPr lvl="0"/>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0304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1.Να γραφεί πρόγραμμα που να διαβάζει το όνομα σας  από το πληκτρολόγιο και την συνέχεια να το εμφανίζει 5 φορές.</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2.Να γραφεί πρόγραμμα που να εμφανίζει τα πολλαπλάσια του 4 από το 1 έως 100.</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584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3.Να γραφεί πρόγραμμα που να διαβάζει έναν ακέραιο αριθμό από το πληκτρολόγιο και να εμφανίζει τα πολλαπλάσια του αριθμού  από το 1 έως 1000.</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4. </a:t>
            </a:r>
            <a:r>
              <a:rPr lang="el-GR" sz="3600" dirty="0" smtClean="0">
                <a:latin typeface="Times New Roman" pitchFamily="18" charset="0"/>
                <a:cs typeface="Times New Roman" pitchFamily="18" charset="0"/>
              </a:rPr>
              <a:t>Να </a:t>
            </a:r>
            <a:r>
              <a:rPr lang="el-GR" sz="3600" dirty="0">
                <a:latin typeface="Times New Roman" pitchFamily="18" charset="0"/>
                <a:cs typeface="Times New Roman" pitchFamily="18" charset="0"/>
              </a:rPr>
              <a:t>γραφεί ένα πρόγραμμα, το οποίο θα διαβάζει 30 </a:t>
            </a:r>
            <a:r>
              <a:rPr lang="el-GR" sz="3600" dirty="0" err="1">
                <a:latin typeface="Times New Roman" pitchFamily="18" charset="0"/>
                <a:cs typeface="Times New Roman" pitchFamily="18" charset="0"/>
              </a:rPr>
              <a:t>float</a:t>
            </a:r>
            <a:r>
              <a:rPr lang="el-GR" sz="3600" dirty="0">
                <a:latin typeface="Times New Roman" pitchFamily="18" charset="0"/>
                <a:cs typeface="Times New Roman" pitchFamily="18" charset="0"/>
              </a:rPr>
              <a:t> αριθμούς από το πληκτρολόγιο. Το πρόγραμμα θα μετρά πόσοι από τους αριθμούς αυτούς είναι θετικοί, θα τους αθροίζει (τους θετικούς) και θα γράφει το αποτέλεσμα στην οθόνη</a:t>
            </a:r>
            <a:r>
              <a:rPr lang="el-GR" sz="36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extLst>
      <p:ext uri="{BB962C8B-B14F-4D97-AF65-F5344CB8AC3E}">
        <p14:creationId xmlns:p14="http://schemas.microsoft.com/office/powerpoint/2010/main" val="7310470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5 - Εικόνα"/>
          <p:cNvPicPr/>
          <p:nvPr/>
        </p:nvPicPr>
        <p:blipFill>
          <a:blip r:embed="rId3" cstate="print"/>
          <a:stretch/>
        </p:blipFill>
        <p:spPr>
          <a:xfrm>
            <a:off x="8388000" y="0"/>
            <a:ext cx="755640" cy="755640"/>
          </a:xfrm>
          <a:prstGeom prst="rect">
            <a:avLst/>
          </a:prstGeom>
          <a:ln w="9360">
            <a:noFill/>
          </a:ln>
        </p:spPr>
      </p:pic>
      <p:sp>
        <p:nvSpPr>
          <p:cNvPr id="48" name="CustomShape 1"/>
          <p:cNvSpPr/>
          <p:nvPr/>
        </p:nvSpPr>
        <p:spPr>
          <a:xfrm>
            <a:off x="971600" y="476397"/>
            <a:ext cx="712879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l-GR" sz="4000" b="0" strike="noStrike" spc="-1" dirty="0">
                <a:solidFill>
                  <a:srgbClr val="17375E"/>
                </a:solidFill>
                <a:latin typeface="Times New Roman"/>
                <a:ea typeface="Calibri"/>
              </a:rPr>
              <a:t>Δομή ακολουθίας</a:t>
            </a:r>
          </a:p>
        </p:txBody>
      </p:sp>
      <p:sp>
        <p:nvSpPr>
          <p:cNvPr id="2" name="TextBox 1"/>
          <p:cNvSpPr txBox="1"/>
          <p:nvPr/>
        </p:nvSpPr>
        <p:spPr>
          <a:xfrm>
            <a:off x="778111" y="1184283"/>
            <a:ext cx="7848872"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Εντολή Εκχώρησης</a:t>
            </a:r>
          </a:p>
        </p:txBody>
      </p:sp>
      <p:sp>
        <p:nvSpPr>
          <p:cNvPr id="3" name="TextBox 2"/>
          <p:cNvSpPr txBox="1"/>
          <p:nvPr/>
        </p:nvSpPr>
        <p:spPr>
          <a:xfrm>
            <a:off x="1259632" y="2183230"/>
            <a:ext cx="6676880" cy="317009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onoma</a:t>
            </a:r>
            <a:r>
              <a:rPr lang="en-US" sz="4000" dirty="0">
                <a:latin typeface="Times New Roman" panose="02020603050405020304" pitchFamily="18" charset="0"/>
                <a:cs typeface="Times New Roman" panose="02020603050405020304" pitchFamily="18" charset="0"/>
              </a:rPr>
              <a:t>=“Python”</a:t>
            </a:r>
          </a:p>
          <a:p>
            <a:r>
              <a:rPr lang="en-US" sz="4000" dirty="0" err="1">
                <a:latin typeface="Times New Roman" panose="02020603050405020304" pitchFamily="18" charset="0"/>
                <a:cs typeface="Times New Roman" panose="02020603050405020304" pitchFamily="18" charset="0"/>
              </a:rPr>
              <a:t>ilikia</a:t>
            </a:r>
            <a:r>
              <a:rPr lang="en-US" sz="4000" dirty="0">
                <a:latin typeface="Times New Roman" panose="02020603050405020304" pitchFamily="18" charset="0"/>
                <a:cs typeface="Times New Roman" panose="02020603050405020304" pitchFamily="18" charset="0"/>
              </a:rPr>
              <a:t>=25</a:t>
            </a:r>
          </a:p>
          <a:p>
            <a:r>
              <a:rPr lang="en-US" sz="4000" dirty="0" err="1">
                <a:latin typeface="Times New Roman" panose="02020603050405020304" pitchFamily="18" charset="0"/>
                <a:cs typeface="Times New Roman" panose="02020603050405020304" pitchFamily="18" charset="0"/>
              </a:rPr>
              <a:t>Ipsos</a:t>
            </a:r>
            <a:r>
              <a:rPr lang="en-US" sz="4000" dirty="0">
                <a:latin typeface="Times New Roman" panose="02020603050405020304" pitchFamily="18" charset="0"/>
                <a:cs typeface="Times New Roman" panose="02020603050405020304" pitchFamily="18" charset="0"/>
              </a:rPr>
              <a:t>=78.5</a:t>
            </a:r>
          </a:p>
          <a:p>
            <a:r>
              <a:rPr lang="en-US" sz="4000" dirty="0">
                <a:latin typeface="Times New Roman" panose="02020603050405020304" pitchFamily="18" charset="0"/>
                <a:cs typeface="Times New Roman" panose="02020603050405020304" pitchFamily="18" charset="0"/>
              </a:rPr>
              <a:t>telos=True</a:t>
            </a:r>
          </a:p>
          <a:p>
            <a:r>
              <a:rPr lang="en-US" sz="4000" dirty="0" err="1">
                <a:latin typeface="Times New Roman" panose="02020603050405020304" pitchFamily="18" charset="0"/>
                <a:cs typeface="Times New Roman" panose="02020603050405020304" pitchFamily="18" charset="0"/>
              </a:rPr>
              <a:t>poli,plithismos</a:t>
            </a:r>
            <a:r>
              <a:rPr lang="en-US" sz="4000" dirty="0">
                <a:latin typeface="Times New Roman" panose="02020603050405020304" pitchFamily="18" charset="0"/>
                <a:cs typeface="Times New Roman" panose="02020603050405020304" pitchFamily="18" charset="0"/>
              </a:rPr>
              <a:t>=“</a:t>
            </a:r>
            <a:r>
              <a:rPr lang="el-GR" sz="4000" dirty="0">
                <a:latin typeface="Times New Roman" panose="02020603050405020304" pitchFamily="18" charset="0"/>
                <a:cs typeface="Times New Roman" panose="02020603050405020304" pitchFamily="18" charset="0"/>
              </a:rPr>
              <a:t>Βόλος</a:t>
            </a:r>
            <a:r>
              <a:rPr lang="en-US" sz="4000" dirty="0">
                <a:latin typeface="Times New Roman" panose="02020603050405020304" pitchFamily="18" charset="0"/>
                <a:cs typeface="Times New Roman" panose="02020603050405020304" pitchFamily="18" charset="0"/>
              </a:rPr>
              <a:t>”,</a:t>
            </a:r>
            <a:r>
              <a:rPr lang="el-GR" sz="4000" dirty="0">
                <a:latin typeface="Times New Roman" panose="02020603050405020304" pitchFamily="18" charset="0"/>
                <a:cs typeface="Times New Roman" panose="02020603050405020304" pitchFamily="18" charset="0"/>
              </a:rPr>
              <a:t>86000</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2920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5</a:t>
            </a:r>
            <a:r>
              <a:rPr lang="el-GR" sz="3600" dirty="0" smtClean="0">
                <a:latin typeface="Times New Roman" pitchFamily="18" charset="0"/>
                <a:cs typeface="Times New Roman" pitchFamily="18" charset="0"/>
              </a:rPr>
              <a:t>.Να </a:t>
            </a:r>
            <a:r>
              <a:rPr lang="el-GR" sz="3600" dirty="0">
                <a:latin typeface="Times New Roman" pitchFamily="18" charset="0"/>
                <a:cs typeface="Times New Roman" pitchFamily="18" charset="0"/>
              </a:rPr>
              <a:t>γραφεί πρόγραμμα που να εμφανίζει την προπαίδεια του 6 στην μορφή:</a:t>
            </a:r>
            <a:endParaRPr lang="en-US" sz="3600" dirty="0">
              <a:latin typeface="Times New Roman" pitchFamily="18" charset="0"/>
              <a:cs typeface="Times New Roman" pitchFamily="18" charset="0"/>
            </a:endParaRPr>
          </a:p>
          <a:p>
            <a:pPr algn="just"/>
            <a:endParaRPr lang="el-GR" sz="3600" dirty="0">
              <a:latin typeface="Times New Roman" pitchFamily="18" charset="0"/>
              <a:cs typeface="Times New Roman" pitchFamily="18" charset="0"/>
            </a:endParaRPr>
          </a:p>
          <a:p>
            <a:pPr algn="just"/>
            <a:r>
              <a:rPr lang="el-GR" dirty="0">
                <a:latin typeface="Times New Roman" pitchFamily="18" charset="0"/>
                <a:cs typeface="Times New Roman" pitchFamily="18" charset="0"/>
              </a:rPr>
              <a:t>1</a:t>
            </a:r>
            <a:r>
              <a:rPr lang="en-US" dirty="0">
                <a:latin typeface="Times New Roman" pitchFamily="18" charset="0"/>
                <a:cs typeface="Times New Roman" pitchFamily="18" charset="0"/>
              </a:rPr>
              <a:t>x6=6</a:t>
            </a:r>
          </a:p>
          <a:p>
            <a:pPr algn="just"/>
            <a:r>
              <a:rPr lang="en-US" dirty="0">
                <a:latin typeface="Times New Roman" pitchFamily="18" charset="0"/>
                <a:cs typeface="Times New Roman" pitchFamily="18" charset="0"/>
              </a:rPr>
              <a:t>2x6=12</a:t>
            </a:r>
          </a:p>
          <a:p>
            <a:pPr algn="just"/>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10x6=60</a:t>
            </a:r>
            <a:endParaRPr lang="el-GR" dirty="0">
              <a:latin typeface="Times New Roman" pitchFamily="18" charset="0"/>
              <a:cs typeface="Times New Roman" pitchFamily="18" charset="0"/>
            </a:endParaRPr>
          </a:p>
          <a:p>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769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6</a:t>
            </a:r>
            <a:r>
              <a:rPr lang="el-GR" sz="3600" dirty="0" smtClean="0">
                <a:latin typeface="Times New Roman" pitchFamily="18" charset="0"/>
                <a:cs typeface="Times New Roman" pitchFamily="18" charset="0"/>
              </a:rPr>
              <a:t>.Να </a:t>
            </a:r>
            <a:r>
              <a:rPr lang="el-GR" sz="3600" dirty="0">
                <a:latin typeface="Times New Roman" pitchFamily="18" charset="0"/>
                <a:cs typeface="Times New Roman" pitchFamily="18" charset="0"/>
              </a:rPr>
              <a:t>γραφεί πρόγραμμα που να διαβάζει έναν θετικό ακέραιο αριθμό και στην συνέχεια να εμφανίζει την προπαίδεια </a:t>
            </a:r>
            <a:r>
              <a:rPr lang="el-GR" sz="3600" dirty="0" smtClean="0">
                <a:latin typeface="Times New Roman" pitchFamily="18" charset="0"/>
                <a:cs typeface="Times New Roman" pitchFamily="18" charset="0"/>
              </a:rPr>
              <a:t>του. </a:t>
            </a:r>
            <a:r>
              <a:rPr lang="el-GR" sz="3600" dirty="0">
                <a:latin typeface="Times New Roman" pitchFamily="18" charset="0"/>
                <a:cs typeface="Times New Roman" pitchFamily="18" charset="0"/>
              </a:rPr>
              <a:t>Αν ο αριθμός δεν είναι θετικός να εμφανίζει αντίστοιχο μήνυμα.</a:t>
            </a: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r>
              <a:rPr lang="en-US" sz="2400" dirty="0"/>
              <a:t/>
            </a:r>
            <a:br>
              <a:rPr lang="en-US" sz="2400" dirty="0"/>
            </a:br>
            <a:r>
              <a:rPr lang="el-G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7</a:t>
            </a:r>
            <a:r>
              <a:rPr lang="el-GR" sz="3600" dirty="0" smtClean="0">
                <a:latin typeface="Times New Roman" pitchFamily="18" charset="0"/>
                <a:cs typeface="Times New Roman" pitchFamily="18" charset="0"/>
              </a:rPr>
              <a:t>. Να </a:t>
            </a:r>
            <a:r>
              <a:rPr lang="el-GR" sz="3600" dirty="0">
                <a:latin typeface="Times New Roman" pitchFamily="18" charset="0"/>
                <a:cs typeface="Times New Roman" pitchFamily="18" charset="0"/>
              </a:rPr>
              <a:t>γραφεί πρόγραμμα που να διαβάζει έναν θετικό ακέραιο αριθμό μεταξύ 1 και 10 και στην συνέχεια να εμφανίζει την προπαίδεια του . Αν ο αριθμός δεν είναι  μέσα στα όρια να εμφανίζει </a:t>
            </a:r>
            <a:r>
              <a:rPr lang="el-GR" sz="3600" dirty="0" smtClean="0">
                <a:latin typeface="Times New Roman" pitchFamily="18" charset="0"/>
                <a:cs typeface="Times New Roman" pitchFamily="18" charset="0"/>
              </a:rPr>
              <a:t>αντίστοιχο μήνυμα.</a:t>
            </a:r>
          </a:p>
          <a:p>
            <a:r>
              <a:rPr lang="en-US" sz="2400" dirty="0"/>
              <a:t/>
            </a:r>
            <a:br>
              <a:rPr lang="en-US" sz="2400" dirty="0"/>
            </a:br>
            <a:endParaRPr lang="en-US" sz="2400" spc="-1" dirty="0"/>
          </a:p>
          <a:p>
            <a:r>
              <a:rPr lang="en-US" sz="2400" dirty="0"/>
              <a:t/>
            </a:r>
            <a:br>
              <a:rPr lang="en-US" sz="2400" dirty="0"/>
            </a:br>
            <a:endParaRPr lang="en-US" sz="2400" spc="-1" dirty="0"/>
          </a:p>
        </p:txBody>
      </p:sp>
    </p:spTree>
    <p:extLst>
      <p:ext uri="{BB962C8B-B14F-4D97-AF65-F5344CB8AC3E}">
        <p14:creationId xmlns:p14="http://schemas.microsoft.com/office/powerpoint/2010/main" val="31144826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spc="-1" dirty="0" err="1">
                <a:solidFill>
                  <a:srgbClr val="17375E"/>
                </a:solidFill>
                <a:latin typeface="Times New Roman"/>
                <a:ea typeface="Calibri"/>
              </a:rPr>
              <a:t>Δρ</a:t>
            </a:r>
            <a:r>
              <a:rPr lang="en-US" sz="2800" spc="-1" dirty="0">
                <a:solidFill>
                  <a:srgbClr val="17375E"/>
                </a:solidFill>
                <a:latin typeface="Times New Roman"/>
                <a:ea typeface="Calibri"/>
              </a:rPr>
              <a:t>αστηριότητες</a:t>
            </a:r>
            <a:endParaRPr lang="en-US" sz="2800" spc="-1" dirty="0"/>
          </a:p>
          <a:p>
            <a:pPr algn="just"/>
            <a:r>
              <a:rPr lang="en-US" sz="2400" dirty="0"/>
              <a:t/>
            </a:r>
            <a:br>
              <a:rPr lang="en-US" sz="2400" dirty="0"/>
            </a:br>
            <a:r>
              <a:rPr lang="el-G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8</a:t>
            </a:r>
            <a:r>
              <a:rPr lang="el-GR" sz="3600" dirty="0" smtClean="0">
                <a:latin typeface="Times New Roman" pitchFamily="18" charset="0"/>
                <a:cs typeface="Times New Roman" pitchFamily="18" charset="0"/>
              </a:rPr>
              <a:t>.Να </a:t>
            </a:r>
            <a:r>
              <a:rPr lang="el-GR" sz="3600" dirty="0">
                <a:latin typeface="Times New Roman" pitchFamily="18" charset="0"/>
                <a:cs typeface="Times New Roman" pitchFamily="18" charset="0"/>
              </a:rPr>
              <a:t>γραφεί πρόγραμμα που να διαβάσει 10 αριθμούς από το πληκτρολόγιο και ανάλογα με τον αριθμό να εμφανίζει την λέξη «θετικός» , «αρνητικός» ή  «μηδέν». </a:t>
            </a:r>
            <a:endParaRPr lang="en-US" sz="3600" dirty="0">
              <a:latin typeface="Times New Roman" pitchFamily="18" charset="0"/>
              <a:cs typeface="Times New Roman" pitchFamily="18" charset="0"/>
            </a:endParaRPr>
          </a:p>
          <a:p>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0304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l-GR" sz="3600" spc="-1" dirty="0">
                <a:solidFill>
                  <a:srgbClr val="17375E"/>
                </a:solidFill>
                <a:latin typeface="Times New Roman"/>
                <a:ea typeface="Calibri"/>
              </a:rPr>
              <a:t>Να γραφεί πρόγραμμα που να διαβάζει 10 αριθμούς και να μετράει το πλήθος των αρνητικών αριθμών (</a:t>
            </a:r>
            <a:r>
              <a:rPr lang="el-GR" sz="3600" spc="-1" dirty="0">
                <a:solidFill>
                  <a:srgbClr val="17375E"/>
                </a:solidFill>
                <a:latin typeface="Times New Roman"/>
              </a:rPr>
              <a:t>Μετρητής)</a:t>
            </a: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n-US" sz="3600" spc="-1" dirty="0" err="1">
                <a:solidFill>
                  <a:srgbClr val="17375E"/>
                </a:solidFill>
                <a:latin typeface="Times New Roman"/>
                <a:ea typeface="Calibri"/>
              </a:rPr>
              <a:t>metritis</a:t>
            </a:r>
            <a:r>
              <a:rPr lang="en-US" sz="3600" spc="-1" dirty="0">
                <a:solidFill>
                  <a:srgbClr val="17375E"/>
                </a:solidFill>
                <a:latin typeface="Times New Roman"/>
                <a:ea typeface="Calibri"/>
              </a:rPr>
              <a:t>=0 </a:t>
            </a:r>
            <a:endParaRPr lang="el-GR" sz="3600" spc="-1" dirty="0">
              <a:solidFill>
                <a:srgbClr val="17375E"/>
              </a:solidFill>
              <a:latin typeface="Times New Roman"/>
              <a:ea typeface="Calibri"/>
            </a:endParaRPr>
          </a:p>
          <a:p>
            <a:pPr algn="just">
              <a:lnSpc>
                <a:spcPct val="100000"/>
              </a:lnSpc>
            </a:pPr>
            <a:r>
              <a:rPr lang="en-US" sz="3600" spc="-1" dirty="0">
                <a:solidFill>
                  <a:srgbClr val="17375E"/>
                </a:solidFill>
                <a:latin typeface="Times New Roman"/>
                <a:ea typeface="Calibri"/>
              </a:rPr>
              <a:t>for </a:t>
            </a:r>
            <a:r>
              <a:rPr lang="en-US" sz="3600" spc="-1" dirty="0" err="1">
                <a:solidFill>
                  <a:srgbClr val="17375E"/>
                </a:solidFill>
                <a:latin typeface="Times New Roman"/>
                <a:ea typeface="Calibri"/>
              </a:rPr>
              <a:t>i</a:t>
            </a:r>
            <a:r>
              <a:rPr lang="en-US" sz="3600" spc="-1" dirty="0">
                <a:solidFill>
                  <a:srgbClr val="17375E"/>
                </a:solidFill>
                <a:latin typeface="Times New Roman"/>
                <a:ea typeface="Calibri"/>
              </a:rPr>
              <a:t> in range (10):</a:t>
            </a:r>
          </a:p>
          <a:p>
            <a:pPr algn="just">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arithmos</a:t>
            </a:r>
            <a:r>
              <a:rPr lang="en-US" sz="3600" spc="-1" dirty="0">
                <a:solidFill>
                  <a:srgbClr val="17375E"/>
                </a:solidFill>
                <a:latin typeface="Times New Roman"/>
                <a:ea typeface="Calibri"/>
              </a:rPr>
              <a:t>=input(‘</a:t>
            </a:r>
            <a:r>
              <a:rPr lang="el-GR" sz="3600" spc="-1" dirty="0">
                <a:solidFill>
                  <a:srgbClr val="17375E"/>
                </a:solidFill>
                <a:latin typeface="Times New Roman"/>
                <a:ea typeface="Calibri"/>
              </a:rPr>
              <a:t>Δώσε έναν αριθμό ‘</a:t>
            </a:r>
            <a:r>
              <a:rPr lang="en-US" sz="3600" spc="-1" dirty="0">
                <a:solidFill>
                  <a:srgbClr val="17375E"/>
                </a:solidFill>
                <a:latin typeface="Times New Roman"/>
                <a:ea typeface="Calibri"/>
              </a:rPr>
              <a:t>)</a:t>
            </a:r>
          </a:p>
          <a:p>
            <a:pPr algn="just">
              <a:lnSpc>
                <a:spcPct val="100000"/>
              </a:lnSpc>
            </a:pPr>
            <a:r>
              <a:rPr lang="en-US" sz="3600" spc="-1" dirty="0">
                <a:solidFill>
                  <a:srgbClr val="17375E"/>
                </a:solidFill>
                <a:latin typeface="Times New Roman"/>
                <a:ea typeface="Calibri"/>
              </a:rPr>
              <a:t>	if x&lt;0:</a:t>
            </a:r>
          </a:p>
          <a:p>
            <a:pPr algn="just">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metritis</a:t>
            </a:r>
            <a:r>
              <a:rPr lang="en-US" sz="3600" spc="-1" dirty="0">
                <a:solidFill>
                  <a:srgbClr val="17375E"/>
                </a:solidFill>
                <a:latin typeface="Times New Roman"/>
                <a:ea typeface="Calibri"/>
              </a:rPr>
              <a:t>=metritis+1</a:t>
            </a:r>
          </a:p>
          <a:p>
            <a:pPr algn="just">
              <a:lnSpc>
                <a:spcPct val="100000"/>
              </a:lnSpc>
            </a:pPr>
            <a:r>
              <a:rPr lang="en-US" sz="3600" spc="-1" dirty="0">
                <a:solidFill>
                  <a:srgbClr val="17375E"/>
                </a:solidFill>
                <a:latin typeface="Times New Roman"/>
                <a:ea typeface="Calibri"/>
              </a:rPr>
              <a:t>print </a:t>
            </a:r>
            <a:r>
              <a:rPr lang="en-US" sz="3600" spc="-1" dirty="0" err="1">
                <a:solidFill>
                  <a:srgbClr val="17375E"/>
                </a:solidFill>
                <a:latin typeface="Times New Roman"/>
                <a:ea typeface="Calibri"/>
              </a:rPr>
              <a:t>suma</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0304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l-GR" sz="3600" spc="-1" dirty="0">
                <a:solidFill>
                  <a:srgbClr val="17375E"/>
                </a:solidFill>
                <a:latin typeface="Times New Roman"/>
                <a:ea typeface="Calibri"/>
              </a:rPr>
              <a:t>Να γραφεί πρόγραμμα που να διαβάζει 10 αριθμούς και να μετράει το άθροισμα τους (</a:t>
            </a:r>
            <a:r>
              <a:rPr lang="el-GR" sz="3600" spc="-1" dirty="0">
                <a:solidFill>
                  <a:srgbClr val="17375E"/>
                </a:solidFill>
                <a:latin typeface="Times New Roman"/>
              </a:rPr>
              <a:t>Αθροιστής)</a:t>
            </a: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1384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n-US" sz="3600" spc="-1" dirty="0" err="1">
                <a:solidFill>
                  <a:srgbClr val="17375E"/>
                </a:solidFill>
                <a:latin typeface="Times New Roman"/>
              </a:rPr>
              <a:t>athristis</a:t>
            </a:r>
            <a:r>
              <a:rPr lang="en-US" sz="3600" spc="-1" dirty="0">
                <a:solidFill>
                  <a:srgbClr val="17375E"/>
                </a:solidFill>
                <a:latin typeface="Times New Roman"/>
                <a:ea typeface="Calibri"/>
              </a:rPr>
              <a:t>=0 </a:t>
            </a:r>
            <a:endParaRPr lang="el-GR" sz="3600" spc="-1" dirty="0">
              <a:solidFill>
                <a:srgbClr val="17375E"/>
              </a:solidFill>
              <a:latin typeface="Times New Roman"/>
              <a:ea typeface="Calibri"/>
            </a:endParaRPr>
          </a:p>
          <a:p>
            <a:pPr algn="just">
              <a:lnSpc>
                <a:spcPct val="100000"/>
              </a:lnSpc>
            </a:pPr>
            <a:r>
              <a:rPr lang="en-US" sz="3600" spc="-1" dirty="0">
                <a:solidFill>
                  <a:srgbClr val="17375E"/>
                </a:solidFill>
                <a:latin typeface="Times New Roman"/>
                <a:ea typeface="Calibri"/>
              </a:rPr>
              <a:t>for </a:t>
            </a:r>
            <a:r>
              <a:rPr lang="en-US" sz="3600" spc="-1" dirty="0" err="1">
                <a:solidFill>
                  <a:srgbClr val="17375E"/>
                </a:solidFill>
                <a:latin typeface="Times New Roman"/>
                <a:ea typeface="Calibri"/>
              </a:rPr>
              <a:t>i</a:t>
            </a:r>
            <a:r>
              <a:rPr lang="en-US" sz="3600" spc="-1" dirty="0">
                <a:solidFill>
                  <a:srgbClr val="17375E"/>
                </a:solidFill>
                <a:latin typeface="Times New Roman"/>
                <a:ea typeface="Calibri"/>
              </a:rPr>
              <a:t> in range (10):</a:t>
            </a:r>
          </a:p>
          <a:p>
            <a:pPr algn="just">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arithmos</a:t>
            </a:r>
            <a:r>
              <a:rPr lang="en-US" sz="3600" spc="-1" dirty="0">
                <a:solidFill>
                  <a:srgbClr val="17375E"/>
                </a:solidFill>
                <a:latin typeface="Times New Roman"/>
                <a:ea typeface="Calibri"/>
              </a:rPr>
              <a:t>=input(‘</a:t>
            </a:r>
            <a:r>
              <a:rPr lang="el-GR" sz="3600" spc="-1" dirty="0">
                <a:solidFill>
                  <a:srgbClr val="17375E"/>
                </a:solidFill>
                <a:latin typeface="Times New Roman"/>
                <a:ea typeface="Calibri"/>
              </a:rPr>
              <a:t>Δώσε έναν αριθμό ‘</a:t>
            </a:r>
            <a:r>
              <a:rPr lang="en-US" sz="3600" spc="-1" dirty="0">
                <a:solidFill>
                  <a:srgbClr val="17375E"/>
                </a:solidFill>
                <a:latin typeface="Times New Roman"/>
                <a:ea typeface="Calibri"/>
              </a:rPr>
              <a:t>)</a:t>
            </a:r>
          </a:p>
          <a:p>
            <a:pPr algn="just">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athristis</a:t>
            </a:r>
            <a:r>
              <a:rPr lang="en-US" sz="3600" spc="-1" dirty="0">
                <a:solidFill>
                  <a:srgbClr val="17375E"/>
                </a:solidFill>
                <a:latin typeface="Times New Roman"/>
                <a:ea typeface="Calibri"/>
              </a:rPr>
              <a:t>=</a:t>
            </a:r>
            <a:r>
              <a:rPr lang="en-US" sz="3600" spc="-1" dirty="0" err="1">
                <a:solidFill>
                  <a:srgbClr val="17375E"/>
                </a:solidFill>
                <a:latin typeface="Times New Roman"/>
                <a:ea typeface="Calibri"/>
              </a:rPr>
              <a:t>athristis+arithmos</a:t>
            </a:r>
            <a:endParaRPr lang="en-US" sz="3600" spc="-1" dirty="0">
              <a:solidFill>
                <a:srgbClr val="17375E"/>
              </a:solidFill>
              <a:latin typeface="Times New Roman"/>
              <a:ea typeface="Calibri"/>
            </a:endParaRPr>
          </a:p>
          <a:p>
            <a:pPr algn="just">
              <a:lnSpc>
                <a:spcPct val="100000"/>
              </a:lnSpc>
            </a:pPr>
            <a:r>
              <a:rPr lang="en-US" sz="3600" spc="-1" dirty="0">
                <a:solidFill>
                  <a:srgbClr val="17375E"/>
                </a:solidFill>
                <a:latin typeface="Times New Roman"/>
                <a:ea typeface="Calibri"/>
              </a:rPr>
              <a:t>print </a:t>
            </a:r>
            <a:r>
              <a:rPr lang="en-US" sz="3600" spc="-1" dirty="0" err="1">
                <a:solidFill>
                  <a:srgbClr val="17375E"/>
                </a:solidFill>
                <a:latin typeface="Times New Roman"/>
                <a:ea typeface="Calibri"/>
              </a:rPr>
              <a:t>athristis</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40304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l-GR" sz="3600" spc="-1" dirty="0">
                <a:solidFill>
                  <a:srgbClr val="17375E"/>
                </a:solidFill>
                <a:latin typeface="Times New Roman"/>
                <a:ea typeface="Calibri"/>
              </a:rPr>
              <a:t>Να γραφεί πρόγραμμα που να διαβάζει 10 αριθμούς και να υπολογίζει το γινόμενο  τους.</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5 - Εικόνα"/>
          <p:cNvPicPr/>
          <p:nvPr/>
        </p:nvPicPr>
        <p:blipFill>
          <a:blip r:embed="rId2" cstate="print"/>
          <a:stretch/>
        </p:blipFill>
        <p:spPr>
          <a:xfrm>
            <a:off x="8388000" y="0"/>
            <a:ext cx="755640" cy="755640"/>
          </a:xfrm>
          <a:prstGeom prst="rect">
            <a:avLst/>
          </a:prstGeom>
          <a:ln w="9360">
            <a:noFill/>
          </a:ln>
        </p:spPr>
      </p:pic>
      <p:sp>
        <p:nvSpPr>
          <p:cNvPr id="111" name="CustomShape 1"/>
          <p:cNvSpPr/>
          <p:nvPr/>
        </p:nvSpPr>
        <p:spPr>
          <a:xfrm>
            <a:off x="2699792" y="476397"/>
            <a:ext cx="4248472" cy="707886"/>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en-US" sz="4000" b="0" strike="noStrike" spc="-1" dirty="0" err="1">
                <a:solidFill>
                  <a:srgbClr val="17375E"/>
                </a:solidFill>
                <a:latin typeface="Times New Roman"/>
                <a:ea typeface="Calibri"/>
              </a:rPr>
              <a:t>Δομή</a:t>
            </a:r>
            <a:r>
              <a:rPr lang="en-US" sz="4000" b="0" strike="noStrike" spc="-1" dirty="0">
                <a:solidFill>
                  <a:srgbClr val="17375E"/>
                </a:solidFill>
                <a:latin typeface="Times New Roman"/>
                <a:ea typeface="Calibri"/>
              </a:rPr>
              <a:t> </a:t>
            </a:r>
            <a:r>
              <a:rPr lang="el-GR" sz="4000" spc="-1" dirty="0">
                <a:solidFill>
                  <a:srgbClr val="17375E"/>
                </a:solidFill>
                <a:latin typeface="Times New Roman"/>
                <a:ea typeface="Calibri"/>
              </a:rPr>
              <a:t>επανάληψης</a:t>
            </a:r>
            <a:endParaRPr lang="en-US" sz="4000" b="0" strike="noStrike" spc="-1" dirty="0">
              <a:latin typeface="Arial"/>
            </a:endParaRPr>
          </a:p>
        </p:txBody>
      </p:sp>
      <p:sp>
        <p:nvSpPr>
          <p:cNvPr id="112" name="CustomShape 2"/>
          <p:cNvSpPr/>
          <p:nvPr/>
        </p:nvSpPr>
        <p:spPr>
          <a:xfrm>
            <a:off x="611560" y="1628800"/>
            <a:ext cx="8064360" cy="51384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0" strike="noStrike" spc="-1" dirty="0">
                <a:solidFill>
                  <a:srgbClr val="17375E"/>
                </a:solidFill>
                <a:latin typeface="Times New Roman"/>
                <a:ea typeface="Calibri"/>
              </a:rPr>
              <a:t>for</a:t>
            </a:r>
            <a:endParaRPr lang="en-US" sz="2800" b="0" strike="noStrike" spc="-1" dirty="0">
              <a:latin typeface="Arial"/>
            </a:endParaRPr>
          </a:p>
          <a:p>
            <a:pPr algn="just">
              <a:lnSpc>
                <a:spcPct val="100000"/>
              </a:lnSpc>
            </a:pPr>
            <a:r>
              <a:rPr lang="en-US" sz="2400" dirty="0"/>
              <a:t/>
            </a:r>
            <a:br>
              <a:rPr lang="en-US" sz="2400" dirty="0"/>
            </a:br>
            <a:r>
              <a:rPr lang="en-US" sz="3600" spc="-1" dirty="0">
                <a:solidFill>
                  <a:srgbClr val="17375E"/>
                </a:solidFill>
                <a:latin typeface="Times New Roman"/>
              </a:rPr>
              <a:t>gin</a:t>
            </a:r>
            <a:r>
              <a:rPr lang="en-US" sz="3600" spc="-1" dirty="0">
                <a:solidFill>
                  <a:srgbClr val="17375E"/>
                </a:solidFill>
                <a:latin typeface="Times New Roman"/>
                <a:ea typeface="Calibri"/>
              </a:rPr>
              <a:t>=1 </a:t>
            </a:r>
            <a:endParaRPr lang="el-GR" sz="3600" spc="-1" dirty="0">
              <a:solidFill>
                <a:srgbClr val="17375E"/>
              </a:solidFill>
              <a:latin typeface="Times New Roman"/>
              <a:ea typeface="Calibri"/>
            </a:endParaRPr>
          </a:p>
          <a:p>
            <a:pPr algn="just">
              <a:lnSpc>
                <a:spcPct val="100000"/>
              </a:lnSpc>
            </a:pPr>
            <a:r>
              <a:rPr lang="en-US" sz="3600" spc="-1" dirty="0">
                <a:solidFill>
                  <a:srgbClr val="17375E"/>
                </a:solidFill>
                <a:latin typeface="Times New Roman"/>
                <a:ea typeface="Calibri"/>
              </a:rPr>
              <a:t>for </a:t>
            </a:r>
            <a:r>
              <a:rPr lang="en-US" sz="3600" spc="-1" dirty="0" err="1">
                <a:solidFill>
                  <a:srgbClr val="17375E"/>
                </a:solidFill>
                <a:latin typeface="Times New Roman"/>
                <a:ea typeface="Calibri"/>
              </a:rPr>
              <a:t>i</a:t>
            </a:r>
            <a:r>
              <a:rPr lang="en-US" sz="3600" spc="-1" dirty="0">
                <a:solidFill>
                  <a:srgbClr val="17375E"/>
                </a:solidFill>
                <a:latin typeface="Times New Roman"/>
                <a:ea typeface="Calibri"/>
              </a:rPr>
              <a:t> in range (10):</a:t>
            </a:r>
          </a:p>
          <a:p>
            <a:pPr algn="just">
              <a:lnSpc>
                <a:spcPct val="100000"/>
              </a:lnSpc>
            </a:pPr>
            <a:r>
              <a:rPr lang="en-US" sz="3600" spc="-1" dirty="0">
                <a:solidFill>
                  <a:srgbClr val="17375E"/>
                </a:solidFill>
                <a:latin typeface="Times New Roman"/>
                <a:ea typeface="Calibri"/>
              </a:rPr>
              <a:t>	</a:t>
            </a:r>
            <a:r>
              <a:rPr lang="en-US" sz="3600" spc="-1" dirty="0" err="1">
                <a:solidFill>
                  <a:srgbClr val="17375E"/>
                </a:solidFill>
                <a:latin typeface="Times New Roman"/>
                <a:ea typeface="Calibri"/>
              </a:rPr>
              <a:t>arithmos</a:t>
            </a:r>
            <a:r>
              <a:rPr lang="en-US" sz="3600" spc="-1" dirty="0">
                <a:solidFill>
                  <a:srgbClr val="17375E"/>
                </a:solidFill>
                <a:latin typeface="Times New Roman"/>
                <a:ea typeface="Calibri"/>
              </a:rPr>
              <a:t>=input(‘</a:t>
            </a:r>
            <a:r>
              <a:rPr lang="el-GR" sz="3600" spc="-1" dirty="0">
                <a:solidFill>
                  <a:srgbClr val="17375E"/>
                </a:solidFill>
                <a:latin typeface="Times New Roman"/>
                <a:ea typeface="Calibri"/>
              </a:rPr>
              <a:t>Δώσε έναν αριθμό ‘</a:t>
            </a:r>
            <a:r>
              <a:rPr lang="en-US" sz="3600" spc="-1" dirty="0">
                <a:solidFill>
                  <a:srgbClr val="17375E"/>
                </a:solidFill>
                <a:latin typeface="Times New Roman"/>
                <a:ea typeface="Calibri"/>
              </a:rPr>
              <a:t>)</a:t>
            </a:r>
          </a:p>
          <a:p>
            <a:pPr algn="just">
              <a:lnSpc>
                <a:spcPct val="100000"/>
              </a:lnSpc>
            </a:pPr>
            <a:r>
              <a:rPr lang="en-US" sz="3600" spc="-1" dirty="0">
                <a:solidFill>
                  <a:srgbClr val="17375E"/>
                </a:solidFill>
                <a:latin typeface="Times New Roman"/>
                <a:ea typeface="Calibri"/>
              </a:rPr>
              <a:t>	gin=gin*</a:t>
            </a:r>
            <a:r>
              <a:rPr lang="en-US" sz="3600" spc="-1" dirty="0" err="1">
                <a:solidFill>
                  <a:srgbClr val="17375E"/>
                </a:solidFill>
                <a:latin typeface="Times New Roman"/>
                <a:ea typeface="Calibri"/>
              </a:rPr>
              <a:t>arithmos</a:t>
            </a:r>
            <a:endParaRPr lang="en-US" sz="3600" spc="-1" dirty="0">
              <a:solidFill>
                <a:srgbClr val="17375E"/>
              </a:solidFill>
              <a:latin typeface="Times New Roman"/>
              <a:ea typeface="Calibri"/>
            </a:endParaRPr>
          </a:p>
          <a:p>
            <a:pPr algn="just">
              <a:lnSpc>
                <a:spcPct val="100000"/>
              </a:lnSpc>
            </a:pPr>
            <a:r>
              <a:rPr lang="en-US" sz="3600" spc="-1" dirty="0">
                <a:solidFill>
                  <a:srgbClr val="17375E"/>
                </a:solidFill>
                <a:latin typeface="Times New Roman"/>
                <a:ea typeface="Calibri"/>
              </a:rPr>
              <a:t>print gin</a:t>
            </a:r>
            <a:endParaRPr lang="el-GR" sz="3600" spc="-1" dirty="0">
              <a:solidFill>
                <a:srgbClr val="17375E"/>
              </a:solidFill>
              <a:latin typeface="Times New Roman"/>
            </a:endParaRPr>
          </a:p>
          <a:p>
            <a:pPr algn="just">
              <a:lnSpc>
                <a:spcPct val="100000"/>
              </a:lnSpc>
            </a:pPr>
            <a:r>
              <a:rPr lang="en-US" sz="2400" dirty="0"/>
              <a:t/>
            </a:r>
            <a:br>
              <a:rPr lang="en-US" sz="2400" dirty="0"/>
            </a:br>
            <a:endParaRPr lang="en-US" sz="2400" spc="-1" dirty="0"/>
          </a:p>
          <a:p>
            <a:r>
              <a:rPr lang="en-US" sz="2400" dirty="0"/>
              <a:t/>
            </a:r>
            <a:br>
              <a:rPr lang="en-US" sz="2400" dirty="0"/>
            </a:br>
            <a:endParaRPr lang="en-US" sz="2400" spc="-1"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2459</TotalTime>
  <Words>5549</Words>
  <Application>Microsoft Office PowerPoint</Application>
  <PresentationFormat>On-screen Show (4:3)</PresentationFormat>
  <Paragraphs>1005</Paragraphs>
  <Slides>156</Slides>
  <Notes>29</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parents</dc:creator>
  <cp:lastModifiedBy>teachera</cp:lastModifiedBy>
  <cp:revision>239</cp:revision>
  <dcterms:created xsi:type="dcterms:W3CDTF">2019-11-20T19:33:36Z</dcterms:created>
  <dcterms:modified xsi:type="dcterms:W3CDTF">2024-01-11T17:57:13Z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