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5" r:id="rId27"/>
    <p:sldId id="282" r:id="rId28"/>
    <p:sldId id="283" r:id="rId29"/>
    <p:sldId id="286" r:id="rId30"/>
    <p:sldId id="284" r:id="rId31"/>
    <p:sldId id="290" r:id="rId32"/>
    <p:sldId id="291" r:id="rId33"/>
    <p:sldId id="289" r:id="rId34"/>
    <p:sldId id="29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F89A4-938A-4C3B-BDD8-2F11B2895EF1}" type="datetimeFigureOut">
              <a:rPr lang="el-GR" smtClean="0"/>
              <a:t>2/12/2024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CC8D3-9FDC-4572-BAD0-FD31C0C74F11}" type="slidenum">
              <a:rPr lang="el-GR" smtClean="0"/>
              <a:t>‹#›</a:t>
            </a:fld>
            <a:endParaRPr lang="el-GR"/>
          </a:p>
        </p:txBody>
      </p:sp>
    </p:spTree>
    <p:extLst>
      <p:ext uri="{BB962C8B-B14F-4D97-AF65-F5344CB8AC3E}">
        <p14:creationId xmlns:p14="http://schemas.microsoft.com/office/powerpoint/2010/main" val="3405574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A8DCC8D3-9FDC-4572-BAD0-FD31C0C74F11}" type="slidenum">
              <a:rPr lang="el-GR" smtClean="0"/>
              <a:t>2</a:t>
            </a:fld>
            <a:endParaRPr lang="el-GR"/>
          </a:p>
        </p:txBody>
      </p:sp>
    </p:spTree>
    <p:extLst>
      <p:ext uri="{BB962C8B-B14F-4D97-AF65-F5344CB8AC3E}">
        <p14:creationId xmlns:p14="http://schemas.microsoft.com/office/powerpoint/2010/main" val="104358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hasCustomPrompt="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6488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hasCustomPrompt="1"/>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891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913945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20EBB0C4-6273-4C6E-B9BD-2EDC30F1CD52}"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159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hasCustomPrompt="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hasCustomPrompt="1"/>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1111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hasCustomPrompt="1"/>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hasCustomPrompt="1"/>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hasCustomPrompt="1"/>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3290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1571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12/2/2024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5294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hasCustomPrompt="1"/>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12/2/2024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t>‹#›</a:t>
            </a:fld>
            <a:endParaRPr lang="en-US" dirty="0"/>
          </a:p>
        </p:txBody>
      </p:sp>
    </p:spTree>
    <p:extLst>
      <p:ext uri="{BB962C8B-B14F-4D97-AF65-F5344CB8AC3E}">
        <p14:creationId xmlns:p14="http://schemas.microsoft.com/office/powerpoint/2010/main" val="334396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9CAD897-D46E-4AD2-BD9B-49DD3E640873}"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14101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12/2/2024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1937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00051" y="758952"/>
            <a:ext cx="10058400" cy="3566160"/>
          </a:xfrm>
        </p:spPr>
        <p:txBody>
          <a:bodyPr/>
          <a:lstStyle/>
          <a:p>
            <a:pPr algn="ctr"/>
            <a:r>
              <a:rPr lang="el-GR" dirty="0"/>
              <a:t>ΦΥΣΙΚΟΘΕΡΑΠΕΙΑ </a:t>
            </a:r>
            <a:br>
              <a:rPr lang="el-GR" dirty="0"/>
            </a:br>
            <a:r>
              <a:rPr lang="el-GR" dirty="0"/>
              <a:t>Γ ΕΠΑΛ</a:t>
            </a:r>
          </a:p>
        </p:txBody>
      </p:sp>
      <p:sp>
        <p:nvSpPr>
          <p:cNvPr id="3" name="Υπότιτλος 2"/>
          <p:cNvSpPr>
            <a:spLocks noGrp="1"/>
          </p:cNvSpPr>
          <p:nvPr>
            <p:ph type="subTitle" idx="1"/>
          </p:nvPr>
        </p:nvSpPr>
        <p:spPr>
          <a:xfrm>
            <a:off x="1016000" y="4784436"/>
            <a:ext cx="10142451" cy="814184"/>
          </a:xfrm>
        </p:spPr>
        <p:txBody>
          <a:bodyPr>
            <a:normAutofit/>
          </a:bodyPr>
          <a:lstStyle/>
          <a:p>
            <a:pPr algn="r"/>
            <a:r>
              <a:rPr lang="el-GR" sz="1400" dirty="0"/>
              <a:t>ΕΚΠΑΙΔΕΥΤΙΚΟΣ: ΜΑΡΙΑ ΜΟΥΖΑΚΗ, </a:t>
            </a:r>
            <a:r>
              <a:rPr lang="en-US" sz="1400" dirty="0" err="1"/>
              <a:t>Msc</a:t>
            </a:r>
            <a:r>
              <a:rPr lang="en-US" sz="1400" dirty="0"/>
              <a:t> physiotherapist</a:t>
            </a:r>
          </a:p>
          <a:p>
            <a:pPr algn="r"/>
            <a:r>
              <a:rPr lang="el-GR" sz="1400" dirty="0"/>
              <a:t>ΣΧ. ΈΤΟΣ 2023-24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p:cNvPicPr>
            <a:picLocks noChangeAspect="1"/>
          </p:cNvPicPr>
          <p:nvPr/>
        </p:nvPicPr>
        <p:blipFill>
          <a:blip r:embed="rId2"/>
          <a:stretch>
            <a:fillRect/>
          </a:stretch>
        </p:blipFill>
        <p:spPr>
          <a:xfrm>
            <a:off x="1667827" y="107870"/>
            <a:ext cx="8856345" cy="664225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ΦΑΣΗ ΑΙΩΡΗΣΗΣ</a:t>
            </a:r>
          </a:p>
        </p:txBody>
      </p:sp>
      <p:sp>
        <p:nvSpPr>
          <p:cNvPr id="3" name="Θέση περιεχομένου 2"/>
          <p:cNvSpPr>
            <a:spLocks noGrp="1"/>
          </p:cNvSpPr>
          <p:nvPr>
            <p:ph idx="1"/>
          </p:nvPr>
        </p:nvSpPr>
        <p:spPr/>
        <p:txBody>
          <a:bodyPr/>
          <a:lstStyle/>
          <a:p>
            <a:pPr>
              <a:buFont typeface="Arial" panose="020B0604020202020204" pitchFamily="34" charset="0"/>
              <a:buChar char="•"/>
            </a:pPr>
            <a:r>
              <a:rPr lang="el-GR" dirty="0"/>
              <a:t>Ξεκινά όταν τα δάχτυλα του ποδιού εγκαταλείψουν το έδαφος και τελειώνει όταν η φτέρνα του ίδιου ποδιού ακουμπά το έδαφος.</a:t>
            </a:r>
          </a:p>
          <a:p>
            <a:pPr>
              <a:buFont typeface="Arial" panose="020B0604020202020204" pitchFamily="34" charset="0"/>
              <a:buChar char="•"/>
            </a:pPr>
            <a:r>
              <a:rPr lang="el-GR" dirty="0"/>
              <a:t>Χωρίζεται σε δύο επιμέρους φάσεις.</a:t>
            </a:r>
          </a:p>
          <a:p>
            <a:pPr marL="457200" indent="-457200">
              <a:buFont typeface="+mj-lt"/>
              <a:buAutoNum type="arabicPeriod"/>
            </a:pPr>
            <a:r>
              <a:rPr lang="el-GR" dirty="0"/>
              <a:t>Φάση επιτάχυνσης που περιλαμβάνει το πρώτο μισό της φάσης αιώρησης, όταν ο κορμός κινείται προς τα εμπρός.</a:t>
            </a:r>
          </a:p>
          <a:p>
            <a:pPr marL="457200" indent="-457200">
              <a:buFont typeface="+mj-lt"/>
              <a:buAutoNum type="arabicPeriod"/>
            </a:pPr>
            <a:r>
              <a:rPr lang="el-GR" dirty="0"/>
              <a:t>Φάση επιβράδυνσης, περιλαμβάνει το δεύτερο μισό της φάσης αιώρησης όπου η κίνηση επιβραδύνεται.</a:t>
            </a:r>
          </a:p>
          <a:p>
            <a:pPr marL="0" indent="0">
              <a:buNone/>
            </a:pP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ΦΑΣΗ ΔΙΠΛΗΣ ΣΤΗΡΙΞΗΣ</a:t>
            </a:r>
          </a:p>
        </p:txBody>
      </p:sp>
      <p:sp>
        <p:nvSpPr>
          <p:cNvPr id="3" name="Θέση περιεχομένου 2"/>
          <p:cNvSpPr>
            <a:spLocks noGrp="1"/>
          </p:cNvSpPr>
          <p:nvPr>
            <p:ph idx="1"/>
          </p:nvPr>
        </p:nvSpPr>
        <p:spPr/>
        <p:txBody>
          <a:bodyPr/>
          <a:lstStyle/>
          <a:p>
            <a:pPr algn="ctr">
              <a:buFont typeface="Arial" panose="020B0604020202020204" pitchFamily="34" charset="0"/>
              <a:buChar char="•"/>
            </a:pPr>
            <a:r>
              <a:rPr lang="el-GR" b="1" i="1" dirty="0">
                <a:solidFill>
                  <a:schemeClr val="accent2"/>
                </a:solidFill>
              </a:rPr>
              <a:t>Η αρχή της φάσης αναχαίτισης του ενός ποδιού, καλύπτει εν μέρει το τέλος της φάσης προώθησης του άλλου ποδιού.</a:t>
            </a:r>
          </a:p>
          <a:p>
            <a:pPr algn="ctr">
              <a:buFont typeface="Arial" panose="020B0604020202020204" pitchFamily="34" charset="0"/>
              <a:buChar char="•"/>
            </a:pPr>
            <a:endParaRPr lang="el-GR" b="1" i="1" dirty="0">
              <a:solidFill>
                <a:schemeClr val="accent2"/>
              </a:solidFill>
            </a:endParaRPr>
          </a:p>
          <a:p>
            <a:pPr marL="0" indent="0" algn="ctr">
              <a:buNone/>
            </a:pPr>
            <a:endParaRPr lang="el-GR" b="1" i="1" dirty="0">
              <a:solidFill>
                <a:schemeClr val="accent2"/>
              </a:solidFill>
            </a:endParaRPr>
          </a:p>
          <a:p>
            <a:pPr algn="ctr">
              <a:buFont typeface="Arial" panose="020B0604020202020204" pitchFamily="34" charset="0"/>
              <a:buChar char="•"/>
            </a:pPr>
            <a:r>
              <a:rPr lang="el-GR" b="1" i="1" dirty="0">
                <a:solidFill>
                  <a:schemeClr val="accent2"/>
                </a:solidFill>
              </a:rPr>
              <a:t>Αυτή είναι η χαρακτηριστική διαφορά της βάδισης από το τρέξιμο.</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ΚΙΝΗΣΕΙΣ ΑΡΘΡΩΣΕΩΝ ΚΑΤΆ ΤΗ ΒΑΔΙΣΗ</a:t>
            </a:r>
          </a:p>
        </p:txBody>
      </p:sp>
      <p:pic>
        <p:nvPicPr>
          <p:cNvPr id="9" name="Θέση περιεχομένου 8"/>
          <p:cNvPicPr>
            <a:picLocks noGrp="1" noChangeAspect="1"/>
          </p:cNvPicPr>
          <p:nvPr>
            <p:ph sz="quarter" idx="4"/>
          </p:nvPr>
        </p:nvPicPr>
        <p:blipFill>
          <a:blip r:embed="rId2"/>
          <a:stretch>
            <a:fillRect/>
          </a:stretch>
        </p:blipFill>
        <p:spPr>
          <a:xfrm>
            <a:off x="6397786" y="2944428"/>
            <a:ext cx="5209495" cy="2654011"/>
          </a:xfrm>
        </p:spPr>
      </p:pic>
      <p:sp>
        <p:nvSpPr>
          <p:cNvPr id="4" name="Θέση κειμένου 3"/>
          <p:cNvSpPr>
            <a:spLocks noGrp="1"/>
          </p:cNvSpPr>
          <p:nvPr>
            <p:ph type="body" idx="1"/>
          </p:nvPr>
        </p:nvSpPr>
        <p:spPr/>
        <p:txBody>
          <a:bodyPr/>
          <a:lstStyle/>
          <a:p>
            <a:pPr algn="ctr"/>
            <a:r>
              <a:rPr lang="el-GR" b="1" u="sng" dirty="0"/>
              <a:t>ΦΑΣΗ ΣΤΗΡΙΞΗΣ</a:t>
            </a:r>
          </a:p>
        </p:txBody>
      </p:sp>
      <p:sp>
        <p:nvSpPr>
          <p:cNvPr id="5" name="Θέση περιεχομένου 4"/>
          <p:cNvSpPr>
            <a:spLocks noGrp="1"/>
          </p:cNvSpPr>
          <p:nvPr>
            <p:ph sz="half" idx="2"/>
          </p:nvPr>
        </p:nvSpPr>
        <p:spPr/>
        <p:txBody>
          <a:bodyPr>
            <a:normAutofit fontScale="92500" lnSpcReduction="10000"/>
          </a:bodyPr>
          <a:lstStyle/>
          <a:p>
            <a:pPr algn="just">
              <a:buFont typeface="Wingdings" panose="05000000000000000000" pitchFamily="2" charset="2"/>
              <a:buChar char="Ø"/>
            </a:pPr>
            <a:r>
              <a:rPr lang="el-GR" dirty="0"/>
              <a:t>ΙΣΧΙΟ: Έκταση &amp; έσω στροφή</a:t>
            </a:r>
          </a:p>
          <a:p>
            <a:pPr algn="just">
              <a:buFont typeface="Wingdings" panose="05000000000000000000" pitchFamily="2" charset="2"/>
              <a:buChar char="Ø"/>
            </a:pPr>
            <a:r>
              <a:rPr lang="el-GR" dirty="0"/>
              <a:t>ΓΟΝΑΤΟ: αρχικά μικρή έκταση &amp; μετά τέλεια έκταση</a:t>
            </a:r>
          </a:p>
          <a:p>
            <a:pPr algn="just">
              <a:buFont typeface="Wingdings" panose="05000000000000000000" pitchFamily="2" charset="2"/>
              <a:buChar char="Ø"/>
            </a:pPr>
            <a:r>
              <a:rPr lang="el-GR" dirty="0"/>
              <a:t>ΠΔΚ: μικρή πελματιαία κάμψη στην αρχή &amp; έπειτα ραχιαία. Στο τέλος της προώθησης γίνεται δυνατή πελματιαία.</a:t>
            </a:r>
          </a:p>
          <a:p>
            <a:pPr algn="just">
              <a:buFont typeface="Wingdings" panose="05000000000000000000" pitchFamily="2" charset="2"/>
              <a:buChar char="Ø"/>
            </a:pPr>
            <a:r>
              <a:rPr lang="el-GR" dirty="0"/>
              <a:t>ΛΕΚΑΝΗ: στροφή προς την αντίθετη πλευρά και προσπάθεια αποφυγής πτώσης προς την πλευρά που δε στηρίζεται.</a:t>
            </a:r>
          </a:p>
          <a:p>
            <a:pPr algn="just">
              <a:buFont typeface="Wingdings" panose="05000000000000000000" pitchFamily="2" charset="2"/>
              <a:buChar char="Ø"/>
            </a:pPr>
            <a:r>
              <a:rPr lang="el-GR" dirty="0"/>
              <a:t>ΔΑΧΤΥΛΑ: στο τέλος της φάσης προώθησης υπερέκταση </a:t>
            </a:r>
            <a:r>
              <a:rPr lang="el-GR" dirty="0" err="1"/>
              <a:t>μεταταρσιοφαλαγγικών</a:t>
            </a:r>
            <a:r>
              <a:rPr lang="el-GR"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p:txBody>
          <a:bodyPr/>
          <a:lstStyle/>
          <a:p>
            <a:pPr algn="ctr"/>
            <a:r>
              <a:rPr lang="el-GR" b="1" u="sng" dirty="0"/>
              <a:t>ΦΑΣΗ ΑΙΩΡΗΣΗΣ</a:t>
            </a:r>
          </a:p>
        </p:txBody>
      </p:sp>
      <p:sp>
        <p:nvSpPr>
          <p:cNvPr id="4" name="Θέση περιεχομένου 3"/>
          <p:cNvSpPr>
            <a:spLocks noGrp="1"/>
          </p:cNvSpPr>
          <p:nvPr>
            <p:ph sz="half" idx="2"/>
          </p:nvPr>
        </p:nvSpPr>
        <p:spPr/>
        <p:txBody>
          <a:bodyPr/>
          <a:lstStyle/>
          <a:p>
            <a:pPr>
              <a:buFont typeface="Wingdings" panose="05000000000000000000" pitchFamily="2" charset="2"/>
              <a:buChar char="Ø"/>
            </a:pPr>
            <a:r>
              <a:rPr lang="el-GR" dirty="0"/>
              <a:t>ΙΣΧΙΟ: αρχικά κάμψη, προσαγωγή και έξω στροφή και τέλος απαγωγή.</a:t>
            </a:r>
          </a:p>
          <a:p>
            <a:pPr>
              <a:buFont typeface="Wingdings" panose="05000000000000000000" pitchFamily="2" charset="2"/>
              <a:buChar char="Ø"/>
            </a:pPr>
            <a:r>
              <a:rPr lang="el-GR" dirty="0"/>
              <a:t>ΓΟΝΑΤΟ: κατά την επιτάχυνση, γίνεται κάμψη ενώ κατά την επιβράδυνση, μικρή έκταση.</a:t>
            </a:r>
          </a:p>
          <a:p>
            <a:pPr>
              <a:buFont typeface="Wingdings" panose="05000000000000000000" pitchFamily="2" charset="2"/>
              <a:buChar char="Ø"/>
            </a:pPr>
            <a:r>
              <a:rPr lang="el-GR" dirty="0"/>
              <a:t>ΠΔΚ: ραχιαία κάμψη.</a:t>
            </a:r>
          </a:p>
          <a:p>
            <a:pPr>
              <a:buFont typeface="Wingdings" panose="05000000000000000000" pitchFamily="2" charset="2"/>
              <a:buChar char="Ø"/>
            </a:pPr>
            <a:r>
              <a:rPr lang="el-GR" dirty="0"/>
              <a:t>ΛΕΚΑΝΗ: στρίβει προς την αντίθετη πλευρά και γίνεται προσπάθεια να προστατευθεί η πτώση της λεκάνης από την πλευρά που δε στηρίζεται.</a:t>
            </a:r>
          </a:p>
        </p:txBody>
      </p:sp>
      <p:sp>
        <p:nvSpPr>
          <p:cNvPr id="7" name="Τίτλος 1"/>
          <p:cNvSpPr>
            <a:spLocks noGrp="1"/>
          </p:cNvSpPr>
          <p:nvPr>
            <p:ph type="title"/>
          </p:nvPr>
        </p:nvSpPr>
        <p:spPr>
          <a:xfrm>
            <a:off x="1096963" y="287338"/>
            <a:ext cx="10058400" cy="1449387"/>
          </a:xfrm>
        </p:spPr>
        <p:txBody>
          <a:bodyPr/>
          <a:lstStyle/>
          <a:p>
            <a:pPr algn="ctr"/>
            <a:r>
              <a:rPr lang="el-GR" dirty="0"/>
              <a:t>ΚΙΝΗΣΕΙΣ ΑΡΘΡΩΣΕΩΝ ΚΑΤΆ ΤΗ ΒΑΔΙΣΗ</a:t>
            </a:r>
          </a:p>
        </p:txBody>
      </p:sp>
      <p:pic>
        <p:nvPicPr>
          <p:cNvPr id="8" name="Θέση περιεχομένου 8"/>
          <p:cNvPicPr>
            <a:picLocks noGrp="1" noChangeAspect="1"/>
          </p:cNvPicPr>
          <p:nvPr>
            <p:ph sz="quarter" idx="4"/>
          </p:nvPr>
        </p:nvPicPr>
        <p:blipFill>
          <a:blip r:embed="rId2"/>
          <a:stretch>
            <a:fillRect/>
          </a:stretch>
        </p:blipFill>
        <p:spPr>
          <a:xfrm>
            <a:off x="6126163" y="3129050"/>
            <a:ext cx="5068286" cy="228476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1097280" y="239950"/>
            <a:ext cx="10058400" cy="1450757"/>
          </a:xfrm>
        </p:spPr>
        <p:txBody>
          <a:bodyPr/>
          <a:lstStyle/>
          <a:p>
            <a:pPr algn="ctr"/>
            <a:r>
              <a:rPr lang="el-GR" dirty="0"/>
              <a:t>ΧΑΡΑΚΤΗΡΙΣΤΙΚΑ ΣΤΟΙΧΕΙΑ ΤΗΣ ΦΥΣΙΟΛΟΓΙΚΗΣ ΒΑΔΙΣΗΣ</a:t>
            </a:r>
          </a:p>
        </p:txBody>
      </p:sp>
      <p:sp>
        <p:nvSpPr>
          <p:cNvPr id="8" name="Θέση περιεχομένου 7"/>
          <p:cNvSpPr>
            <a:spLocks noGrp="1"/>
          </p:cNvSpPr>
          <p:nvPr>
            <p:ph idx="1"/>
          </p:nvPr>
        </p:nvSpPr>
        <p:spPr/>
        <p:txBody>
          <a:bodyPr/>
          <a:lstStyle/>
          <a:p>
            <a:pPr>
              <a:buFont typeface="Wingdings" panose="05000000000000000000" pitchFamily="2" charset="2"/>
              <a:buChar char="Ø"/>
            </a:pPr>
            <a:r>
              <a:rPr lang="el-GR" dirty="0"/>
              <a:t>Κεφάλι ψηλά.</a:t>
            </a:r>
          </a:p>
          <a:p>
            <a:pPr>
              <a:buFont typeface="Wingdings" panose="05000000000000000000" pitchFamily="2" charset="2"/>
              <a:buChar char="Ø"/>
            </a:pPr>
            <a:r>
              <a:rPr lang="el-GR" dirty="0"/>
              <a:t>Ώμοι βρίσκονται στο ίδιο ύψος και οι δύο.</a:t>
            </a:r>
          </a:p>
          <a:p>
            <a:pPr>
              <a:buFont typeface="Wingdings" panose="05000000000000000000" pitchFamily="2" charset="2"/>
              <a:buChar char="Ø"/>
            </a:pPr>
            <a:r>
              <a:rPr lang="el-GR" dirty="0"/>
              <a:t>Ο κορμός κατακόρυφος.</a:t>
            </a:r>
          </a:p>
          <a:p>
            <a:pPr>
              <a:buFont typeface="Wingdings" panose="05000000000000000000" pitchFamily="2" charset="2"/>
              <a:buChar char="Ø"/>
            </a:pPr>
            <a:r>
              <a:rPr lang="el-GR" dirty="0"/>
              <a:t>Κίνηση άκρων διαγώνια.</a:t>
            </a:r>
          </a:p>
          <a:p>
            <a:pPr>
              <a:buFont typeface="Wingdings" panose="05000000000000000000" pitchFamily="2" charset="2"/>
              <a:buChar char="Ø"/>
            </a:pPr>
            <a:r>
              <a:rPr lang="el-GR" dirty="0"/>
              <a:t>Μήκος βημάτων ίδιο, και συγχρονισμένα.</a:t>
            </a:r>
          </a:p>
          <a:p>
            <a:pPr>
              <a:buFont typeface="Wingdings" panose="05000000000000000000" pitchFamily="2" charset="2"/>
              <a:buChar char="Ø"/>
            </a:pPr>
            <a:r>
              <a:rPr lang="el-GR" dirty="0"/>
              <a:t>Το σώμα παρουσιάζει κατακόρυφες ταλαντεύσεις, καθορισμένες και ισόχρονες.</a:t>
            </a:r>
          </a:p>
          <a:p>
            <a:pPr>
              <a:buFont typeface="Wingdings" panose="05000000000000000000" pitchFamily="2" charset="2"/>
              <a:buChar char="Ø"/>
            </a:pPr>
            <a:r>
              <a:rPr lang="el-GR" dirty="0"/>
              <a:t>Οι κινήσεις της λεκάνης είναι, στροφή στην αντίθετη πλευρά με σύγχρονη προσπάθεια να προστατευθεί η πτώση της στην πλευρά που δεν υπάρχει στήριξη, πρόσθια και οπίσθια κλίση της λεκάνης.</a:t>
            </a:r>
          </a:p>
          <a:p>
            <a:pPr>
              <a:buFont typeface="Wingdings" panose="05000000000000000000" pitchFamily="2" charset="2"/>
              <a:buChar char="Ø"/>
            </a:pP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algn="ctr"/>
            <a:r>
              <a:rPr lang="el-GR" b="1" dirty="0">
                <a:solidFill>
                  <a:schemeClr val="accent2"/>
                </a:solidFill>
              </a:rPr>
              <a:t>Η Βάδιση είναι μια </a:t>
            </a:r>
            <a:r>
              <a:rPr lang="el-GR" b="1" u="sng" dirty="0">
                <a:solidFill>
                  <a:schemeClr val="accent2"/>
                </a:solidFill>
              </a:rPr>
              <a:t>δυναμική</a:t>
            </a:r>
            <a:r>
              <a:rPr lang="el-GR" b="1" dirty="0">
                <a:solidFill>
                  <a:schemeClr val="accent2"/>
                </a:solidFill>
              </a:rPr>
              <a:t> ισορροπία, χρειάζεται αρμονική κίνηση σε όλες τις αρθρώσεις του ανθρωπίνου σώματος για να εκτελεστεί αποτελεσματικά.</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ΔΙΑΤΑΡΑΧΕΣ ΒΑΔΙΣΗΣ</a:t>
            </a:r>
          </a:p>
        </p:txBody>
      </p:sp>
      <p:sp>
        <p:nvSpPr>
          <p:cNvPr id="3" name="Θέση περιεχομένου 2"/>
          <p:cNvSpPr>
            <a:spLocks noGrp="1"/>
          </p:cNvSpPr>
          <p:nvPr>
            <p:ph sz="half" idx="1"/>
          </p:nvPr>
        </p:nvSpPr>
        <p:spPr>
          <a:xfrm>
            <a:off x="1097280" y="1845734"/>
            <a:ext cx="4937760" cy="4023360"/>
          </a:xfrm>
        </p:spPr>
        <p:txBody>
          <a:bodyPr/>
          <a:lstStyle/>
          <a:p>
            <a:pPr marL="457200" indent="-457200" algn="just">
              <a:buFont typeface="+mj-lt"/>
              <a:buAutoNum type="arabicPeriod"/>
            </a:pPr>
            <a:r>
              <a:rPr lang="el-GR" dirty="0" err="1"/>
              <a:t>Δρεπανωτό</a:t>
            </a:r>
            <a:r>
              <a:rPr lang="el-GR" dirty="0"/>
              <a:t> βάδισμα: βάδιση σπαστικής </a:t>
            </a:r>
            <a:r>
              <a:rPr lang="el-GR" dirty="0" err="1"/>
              <a:t>ημιπάρεσης</a:t>
            </a:r>
            <a:r>
              <a:rPr lang="el-GR" dirty="0"/>
              <a:t>. (άνω άκρο, κάμψη προσαγωγή, έσω στροφή &amp; κάτω άκρο, έκταση, πελματιαία κάμψη)</a:t>
            </a:r>
          </a:p>
          <a:p>
            <a:pPr marL="0" indent="0" algn="just">
              <a:buNone/>
            </a:pPr>
            <a:r>
              <a:rPr lang="el-GR" dirty="0"/>
              <a:t>Ο ασθενής διαγράφει ημικύκλιο με το κάτω άκρο, ανασηκώνει ελαφριά τη λεκάνη, με αποτέλεσμα το πέλμα να σέρνεται στο έδαφος και να φθείρεται η σόλα του παπουτσιού μπροστά και έξω πλάγια.</a:t>
            </a:r>
          </a:p>
        </p:txBody>
      </p:sp>
      <p:pic>
        <p:nvPicPr>
          <p:cNvPr id="4" name="y2mate.is - Abnormal Gait Exam Hemiplegic Gait Demonstration-y160w4sAQNw-480pp-16961967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0557" y="1959567"/>
            <a:ext cx="5551715" cy="33310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lstStyle/>
          <a:p>
            <a:pPr algn="ctr"/>
            <a:r>
              <a:rPr lang="el-GR" dirty="0"/>
              <a:t>ΔΙΑΤΑΡΑΧΕΣ ΒΑΔΙΣΗΣ</a:t>
            </a:r>
          </a:p>
        </p:txBody>
      </p:sp>
      <p:sp>
        <p:nvSpPr>
          <p:cNvPr id="3" name="Θέση περιεχομένου 2"/>
          <p:cNvSpPr>
            <a:spLocks noGrp="1"/>
          </p:cNvSpPr>
          <p:nvPr>
            <p:ph sz="half" idx="1"/>
          </p:nvPr>
        </p:nvSpPr>
        <p:spPr/>
        <p:txBody>
          <a:bodyPr/>
          <a:lstStyle/>
          <a:p>
            <a:pPr marL="0" indent="0" algn="just">
              <a:buNone/>
            </a:pPr>
            <a:r>
              <a:rPr lang="el-GR" dirty="0"/>
              <a:t>2. Σπαστικό βάδισμα: σπαστική </a:t>
            </a:r>
            <a:r>
              <a:rPr lang="el-GR" dirty="0" err="1"/>
              <a:t>παραπάρεση</a:t>
            </a:r>
            <a:r>
              <a:rPr lang="el-GR" dirty="0"/>
              <a:t>. </a:t>
            </a:r>
          </a:p>
          <a:p>
            <a:pPr marL="0" indent="0" algn="just">
              <a:buNone/>
            </a:pPr>
            <a:r>
              <a:rPr lang="el-GR" dirty="0"/>
              <a:t>Ο ασθενής με τα κάτω άκρα, τεντωμένα (έκταση) και δύσκαμπτα, κάνει μικρά και αργά βήματα με τάση να σταυρώνει τα πόδια του (ψαλιδισμός). Ταυτόχρονα κάνει </a:t>
            </a:r>
            <a:r>
              <a:rPr lang="el-GR" dirty="0" err="1"/>
              <a:t>αντιρροπιστικές</a:t>
            </a:r>
            <a:r>
              <a:rPr lang="el-GR" dirty="0"/>
              <a:t> κινήσεις κορμού από πλάι σε πλάι. Τα πέλματα σέρνονται και φθείρονται οι σόλες στα δάχτυλα.</a:t>
            </a:r>
          </a:p>
          <a:p>
            <a:pPr marL="0" indent="0" algn="just">
              <a:buNone/>
            </a:pPr>
            <a:endParaRPr lang="el-GR" dirty="0"/>
          </a:p>
        </p:txBody>
      </p:sp>
      <p:pic>
        <p:nvPicPr>
          <p:cNvPr id="5" name="y2mate.is - Abnormal Gait Exam _ Diplegic Gait Demonstration-eLuxTFHoZAA-360p-16961967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82302" y="2023016"/>
            <a:ext cx="4873378" cy="3655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lgn="just">
              <a:buNone/>
            </a:pPr>
            <a:r>
              <a:rPr lang="el-GR" b="1" u="sng" dirty="0"/>
              <a:t>3. Βάδισμα </a:t>
            </a:r>
            <a:r>
              <a:rPr lang="el-GR" b="1" u="sng" dirty="0" err="1"/>
              <a:t>παρκινσονικού</a:t>
            </a:r>
            <a:r>
              <a:rPr lang="el-GR" b="1" u="sng" dirty="0"/>
              <a:t>: </a:t>
            </a:r>
            <a:r>
              <a:rPr lang="el-GR" dirty="0"/>
              <a:t>ο ασθενής αυτός στέκεται και περπατά με τον κορμό και τα άκρα σε ελαφριά κάμψη. Στο βάδισμα κάνει μικρά συρόμενα βήματα με τον κορμό σε κάμψη με απουσία φυσιολογικών αιωρήσεων άνω άκρων. Αρχίζει τη βάδιση με μεγάλη βραδύτητα και μετά </a:t>
            </a:r>
            <a:r>
              <a:rPr lang="el-GR" dirty="0" err="1"/>
              <a:t>καένει</a:t>
            </a:r>
            <a:r>
              <a:rPr lang="el-GR" dirty="0"/>
              <a:t> γρήγορα βήματα για να αποφύγει την πτώση (κυνηγά το Κ.Β).</a:t>
            </a:r>
          </a:p>
          <a:p>
            <a:pPr marL="0" indent="0" algn="just">
              <a:buNone/>
            </a:pPr>
            <a:endParaRPr lang="el-GR" dirty="0"/>
          </a:p>
        </p:txBody>
      </p:sp>
      <p:sp>
        <p:nvSpPr>
          <p:cNvPr id="4" name="Τίτλος 1"/>
          <p:cNvSpPr>
            <a:spLocks noGrp="1"/>
          </p:cNvSpPr>
          <p:nvPr>
            <p:ph type="title"/>
          </p:nvPr>
        </p:nvSpPr>
        <p:spPr>
          <a:xfrm>
            <a:off x="1096963" y="287338"/>
            <a:ext cx="10058400" cy="1449387"/>
          </a:xfrm>
        </p:spPr>
        <p:txBody>
          <a:bodyPr/>
          <a:lstStyle/>
          <a:p>
            <a:pPr algn="ctr"/>
            <a:r>
              <a:rPr lang="el-GR" dirty="0"/>
              <a:t>ΔΙΑΤΑΡΑΧΕΣ ΒΑΔΙΣΗΣ</a:t>
            </a:r>
          </a:p>
        </p:txBody>
      </p:sp>
      <p:pic>
        <p:nvPicPr>
          <p:cNvPr id="5" name="y2mate.is - Abnormal Gait Exam _ Parkinsonian Gait Demonstration-7SyTpEdhBLw-360p-169619677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18588" y="3065106"/>
            <a:ext cx="5554824" cy="3332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3"/>
          <a:stretch>
            <a:fillRect/>
          </a:stretch>
        </p:blipFill>
        <p:spPr>
          <a:xfrm>
            <a:off x="3114793" y="2312006"/>
            <a:ext cx="5962414" cy="3117846"/>
          </a:xfrm>
          <a:prstGeom prst="rect">
            <a:avLst/>
          </a:prstGeom>
          <a:ln>
            <a:noFill/>
          </a:ln>
          <a:effectLst>
            <a:outerShdw blurRad="292100" dist="139700" dir="2700000" algn="tl" rotWithShape="0">
              <a:srgbClr val="333333">
                <a:alpha val="65000"/>
              </a:srgbClr>
            </a:outerShdw>
          </a:effectLst>
        </p:spPr>
      </p:pic>
      <p:sp>
        <p:nvSpPr>
          <p:cNvPr id="4" name="Τίτλος 1"/>
          <p:cNvSpPr>
            <a:spLocks noGrp="1"/>
          </p:cNvSpPr>
          <p:nvPr>
            <p:ph type="title"/>
          </p:nvPr>
        </p:nvSpPr>
        <p:spPr>
          <a:xfrm>
            <a:off x="1096963" y="287338"/>
            <a:ext cx="10058400" cy="1449387"/>
          </a:xfrm>
        </p:spPr>
        <p:txBody>
          <a:bodyPr/>
          <a:lstStyle/>
          <a:p>
            <a:pPr algn="ctr"/>
            <a:r>
              <a:rPr lang="el-GR" dirty="0"/>
              <a:t>ΚΕΦΑΛΑΙΟ </a:t>
            </a:r>
            <a:r>
              <a:rPr lang="en-US" dirty="0"/>
              <a:t>2</a:t>
            </a:r>
            <a:r>
              <a:rPr lang="el-GR" dirty="0"/>
              <a:t>: ΒΑΔΙΣΗ</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algn="just"/>
            <a:r>
              <a:rPr lang="el-GR" dirty="0"/>
              <a:t>4. Αταξικό βάδισμα: σε διαταραχή της φυσιολογικής λειτουργίας της παρεγκεφαλίδας ο ασθενής έχει πρόβλημα με την ισορροπία. Βαδίζει με τα πόδια ανοιχτά, πρόσθιες ταλαντεύσεις κορμού αλλά και παρεκκλίσεις ζιγκ- ζαγκ σαν του μεθυσμένου.</a:t>
            </a:r>
          </a:p>
        </p:txBody>
      </p:sp>
      <p:sp>
        <p:nvSpPr>
          <p:cNvPr id="4" name="Τίτλος 1"/>
          <p:cNvSpPr>
            <a:spLocks noGrp="1"/>
          </p:cNvSpPr>
          <p:nvPr>
            <p:ph type="title"/>
          </p:nvPr>
        </p:nvSpPr>
        <p:spPr>
          <a:xfrm>
            <a:off x="1096963" y="287338"/>
            <a:ext cx="10058400" cy="1449387"/>
          </a:xfrm>
        </p:spPr>
        <p:txBody>
          <a:bodyPr/>
          <a:lstStyle/>
          <a:p>
            <a:pPr algn="ctr"/>
            <a:r>
              <a:rPr lang="el-GR" dirty="0"/>
              <a:t>ΔΙΑΤΑΡΑΧΕΣ ΒΑΔΙΣΗΣ</a:t>
            </a:r>
          </a:p>
        </p:txBody>
      </p:sp>
      <p:pic>
        <p:nvPicPr>
          <p:cNvPr id="5" name="Y2Mate.is - Abnormal Gait Exam  Ataxic Gait Demonstration-FpiEprzObIU-360p-165942759778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38604" y="2869163"/>
            <a:ext cx="45720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lstStyle/>
          <a:p>
            <a:pPr algn="ctr"/>
            <a:r>
              <a:rPr lang="el-GR" dirty="0"/>
              <a:t>ΔΙΑΤΑΡΑΧΕΣ ΒΑΔΙΣΗΣ</a:t>
            </a:r>
          </a:p>
        </p:txBody>
      </p:sp>
      <p:sp>
        <p:nvSpPr>
          <p:cNvPr id="3" name="Θέση περιεχομένου 2"/>
          <p:cNvSpPr>
            <a:spLocks noGrp="1"/>
          </p:cNvSpPr>
          <p:nvPr>
            <p:ph sz="half" idx="1"/>
          </p:nvPr>
        </p:nvSpPr>
        <p:spPr/>
        <p:txBody>
          <a:bodyPr>
            <a:normAutofit lnSpcReduction="10000"/>
          </a:bodyPr>
          <a:lstStyle/>
          <a:p>
            <a:pPr algn="just"/>
            <a:r>
              <a:rPr lang="el-GR" u="sng" dirty="0"/>
              <a:t>5.Παράλυση του μέσου γλουτιαίου (σημείο </a:t>
            </a:r>
            <a:r>
              <a:rPr lang="en-US" u="sng" dirty="0"/>
              <a:t>Trendelenburg)</a:t>
            </a:r>
            <a:r>
              <a:rPr lang="el-GR" u="sng" dirty="0"/>
              <a:t>: </a:t>
            </a:r>
            <a:r>
              <a:rPr lang="el-GR" dirty="0"/>
              <a:t>οδηγεί σε πτώση της λεκάνης, προς τη μεριά του αιωρούμενου ποδιού (υγιή πλευρά). Παρατηρείται μία αστάθεια, και αυτόματα το άτομο για να διατηρηθεί στην όρθια θέση θα γείρει προς τη πλευρά του σκέλους που στηρίζεται μεταφέροντας έτσι το Κ.Β πιο κοντά στον άξονα του προσβεβλημένου ισχίου, με αποτέλεσμα να μην χρειάζεται απαγωγική δύναμη για να ισορροπήσει. Συνίσταται χρήση μπαστουνιού ή πατερίτσας στο αντίθετο χέρι από τη μεριά του προβλήματος αντισταθμίζει την αδυναμία των απαγωγών και εξαφανίζει τη στροφή κορμού.</a:t>
            </a:r>
          </a:p>
          <a:p>
            <a:pPr algn="just"/>
            <a:endParaRPr lang="el-GR" dirty="0"/>
          </a:p>
        </p:txBody>
      </p:sp>
      <p:pic>
        <p:nvPicPr>
          <p:cNvPr id="5" name="y2mate.is - Trendelenburg Gait Demonstration-Rz7V1i8kYGU-480pp-169619717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7300" y="1980890"/>
            <a:ext cx="5585868" cy="3139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lstStyle/>
          <a:p>
            <a:pPr algn="ctr"/>
            <a:r>
              <a:rPr lang="el-GR" dirty="0"/>
              <a:t>ΔΙΑΤΑΡΑΧΕΣ ΒΑΔΙΣΗΣ</a:t>
            </a:r>
          </a:p>
        </p:txBody>
      </p:sp>
      <p:pic>
        <p:nvPicPr>
          <p:cNvPr id="5" name="y2mate.is - Abnormal Gait Exam _ Myopathic Gait Demonstration-b5rIEx9SsCo-360p-1696196887">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526565" y="1846370"/>
            <a:ext cx="5364162" cy="4022725"/>
          </a:xfrm>
        </p:spPr>
      </p:pic>
      <p:sp>
        <p:nvSpPr>
          <p:cNvPr id="10" name="Θέση περιεχομένου 9"/>
          <p:cNvSpPr>
            <a:spLocks noGrp="1"/>
          </p:cNvSpPr>
          <p:nvPr>
            <p:ph sz="half" idx="2"/>
          </p:nvPr>
        </p:nvSpPr>
        <p:spPr/>
        <p:txBody>
          <a:bodyPr/>
          <a:lstStyle/>
          <a:p>
            <a:pPr algn="just"/>
            <a:r>
              <a:rPr lang="el-GR" b="1" u="sng" dirty="0"/>
              <a:t>6. </a:t>
            </a:r>
            <a:r>
              <a:rPr lang="el-GR" b="1" u="sng" dirty="0" err="1"/>
              <a:t>Χήνειο</a:t>
            </a:r>
            <a:r>
              <a:rPr lang="el-GR" b="1" u="sng" dirty="0"/>
              <a:t> ή </a:t>
            </a:r>
            <a:r>
              <a:rPr lang="el-GR" b="1" u="sng" dirty="0" err="1"/>
              <a:t>νήσσειο</a:t>
            </a:r>
            <a:r>
              <a:rPr lang="el-GR" b="1" u="sng" dirty="0"/>
              <a:t> βάδισμα: </a:t>
            </a:r>
            <a:r>
              <a:rPr lang="el-GR" dirty="0"/>
              <a:t>χαρακτηριστικό των μυοπαθειών με ταλαντεύσεις του κορμού από πλευρά σε πλευρά. Χαρακτηριστική είναι η οσφυϊκή λόρδωση και η έντονη διάταση των κοιλιακών μυών.</a:t>
            </a:r>
            <a:endParaRPr lang="el-GR"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is - Abnormal Gait Exam _ Neuropathic Gait Demonstration-F_F7DdAD7yU-360p-1696196853">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096963" y="2374900"/>
            <a:ext cx="4938712" cy="2963863"/>
          </a:xfrm>
        </p:spPr>
      </p:pic>
      <p:sp>
        <p:nvSpPr>
          <p:cNvPr id="4" name="Θέση περιεχομένου 3"/>
          <p:cNvSpPr>
            <a:spLocks noGrp="1"/>
          </p:cNvSpPr>
          <p:nvPr>
            <p:ph sz="half" idx="2"/>
          </p:nvPr>
        </p:nvSpPr>
        <p:spPr/>
        <p:txBody>
          <a:bodyPr/>
          <a:lstStyle/>
          <a:p>
            <a:r>
              <a:rPr lang="el-GR" b="1" u="sng" dirty="0"/>
              <a:t>7. </a:t>
            </a:r>
            <a:r>
              <a:rPr lang="el-GR" b="1" u="sng" dirty="0" err="1"/>
              <a:t>Καλπαστικό</a:t>
            </a:r>
            <a:r>
              <a:rPr lang="el-GR" b="1" u="sng" dirty="0"/>
              <a:t> βάδισμα:</a:t>
            </a:r>
          </a:p>
          <a:p>
            <a:r>
              <a:rPr lang="el-GR" dirty="0"/>
              <a:t>Παρατηρείται σε παράλυση του πρόσθιου κνημιαίου ή του τρίτου </a:t>
            </a:r>
            <a:r>
              <a:rPr lang="el-GR" dirty="0" err="1"/>
              <a:t>περονιαίου</a:t>
            </a:r>
            <a:r>
              <a:rPr lang="el-GR" dirty="0"/>
              <a:t> με συνέπεια αδυναμίας ραχιαίας κάμψης </a:t>
            </a:r>
            <a:r>
              <a:rPr lang="el-GR" dirty="0" err="1"/>
              <a:t>πδκ</a:t>
            </a:r>
            <a:r>
              <a:rPr lang="el-GR" dirty="0"/>
              <a:t>. </a:t>
            </a:r>
          </a:p>
          <a:p>
            <a:r>
              <a:rPr lang="el-GR" dirty="0"/>
              <a:t>Ο ασθενής για να αποφύγει την πρόσκρουση δαχτύλων στο έδαφος, κάμπτει υπέρμετρα τα ισχία και τα γόνατα, καθώς προωθεί το βήμα του.</a:t>
            </a:r>
          </a:p>
        </p:txBody>
      </p:sp>
      <p:sp>
        <p:nvSpPr>
          <p:cNvPr id="5" name="Τίτλος 1"/>
          <p:cNvSpPr>
            <a:spLocks noGrp="1"/>
          </p:cNvSpPr>
          <p:nvPr>
            <p:ph type="title"/>
          </p:nvPr>
        </p:nvSpPr>
        <p:spPr>
          <a:xfrm>
            <a:off x="1096963" y="287338"/>
            <a:ext cx="10058400" cy="1449387"/>
          </a:xfrm>
        </p:spPr>
        <p:txBody>
          <a:bodyPr/>
          <a:lstStyle/>
          <a:p>
            <a:pPr algn="ctr"/>
            <a:r>
              <a:rPr lang="el-GR" dirty="0"/>
              <a:t>ΔΙΑΤΑΡΑΧΕΣ ΒΑΔΙΣΗΣ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p:txBody>
          <a:bodyPr/>
          <a:lstStyle/>
          <a:p>
            <a:pPr algn="just"/>
            <a:r>
              <a:rPr lang="el-GR" b="1" u="sng" dirty="0"/>
              <a:t>8.Χορεία – </a:t>
            </a:r>
            <a:r>
              <a:rPr lang="el-GR" b="1" u="sng" dirty="0" err="1"/>
              <a:t>αθέτωση</a:t>
            </a:r>
            <a:r>
              <a:rPr lang="el-GR" b="1" u="sng" dirty="0"/>
              <a:t> και βάδιση: </a:t>
            </a:r>
            <a:r>
              <a:rPr lang="el-GR" dirty="0"/>
              <a:t>στη χορεία ο ασθενής περπατά στριφογυρίζοντας τον κορμό και τα πόδια σα να χορεύει. </a:t>
            </a:r>
            <a:endParaRPr lang="el-GR" b="1" u="sng" dirty="0"/>
          </a:p>
        </p:txBody>
      </p:sp>
      <p:pic>
        <p:nvPicPr>
          <p:cNvPr id="6" name="y2mate.is - Abnormal Gait Exam _ Choreiform Gait Demonstration-QORlwMeWOeU-360p-1696197005">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218238" y="2006600"/>
            <a:ext cx="4937125" cy="3703638"/>
          </a:xfrm>
        </p:spPr>
      </p:pic>
      <p:sp>
        <p:nvSpPr>
          <p:cNvPr id="5" name="Τίτλος 1"/>
          <p:cNvSpPr>
            <a:spLocks noGrp="1"/>
          </p:cNvSpPr>
          <p:nvPr>
            <p:ph type="title"/>
          </p:nvPr>
        </p:nvSpPr>
        <p:spPr>
          <a:xfrm>
            <a:off x="1096963" y="287338"/>
            <a:ext cx="10058400" cy="1449387"/>
          </a:xfrm>
        </p:spPr>
        <p:txBody>
          <a:bodyPr/>
          <a:lstStyle/>
          <a:p>
            <a:pPr algn="ctr"/>
            <a:r>
              <a:rPr lang="el-GR" dirty="0"/>
              <a:t>ΔΙΑΤΑΡΑΧΕΣ ΒΑΔΙΣΗΣ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p:txBody>
          <a:bodyPr/>
          <a:lstStyle/>
          <a:p>
            <a:pPr algn="ctr"/>
            <a:r>
              <a:rPr lang="el-GR" dirty="0"/>
              <a:t>ΔΙΑΤΑΡΑΧΕΣ ΒΑΔΙΣΗΣ</a:t>
            </a:r>
          </a:p>
        </p:txBody>
      </p:sp>
      <p:sp>
        <p:nvSpPr>
          <p:cNvPr id="6" name="Θέση περιεχομένου 5"/>
          <p:cNvSpPr>
            <a:spLocks noGrp="1"/>
          </p:cNvSpPr>
          <p:nvPr>
            <p:ph idx="1"/>
          </p:nvPr>
        </p:nvSpPr>
        <p:spPr/>
        <p:txBody>
          <a:bodyPr/>
          <a:lstStyle/>
          <a:p>
            <a:r>
              <a:rPr lang="el-GR" dirty="0"/>
              <a:t>Άλλες διαταραχές είναι,</a:t>
            </a:r>
          </a:p>
          <a:p>
            <a:pPr>
              <a:buFont typeface="Arial" panose="020B0604020202020204" pitchFamily="34" charset="0"/>
              <a:buChar char="•"/>
            </a:pPr>
            <a:r>
              <a:rPr lang="el-GR" dirty="0"/>
              <a:t>Η βάδιση με δυστονία.</a:t>
            </a:r>
          </a:p>
          <a:p>
            <a:pPr>
              <a:buFont typeface="Arial" panose="020B0604020202020204" pitchFamily="34" charset="0"/>
              <a:buChar char="•"/>
            </a:pPr>
            <a:r>
              <a:rPr lang="el-GR" dirty="0"/>
              <a:t>Παράλυση </a:t>
            </a:r>
            <a:r>
              <a:rPr lang="el-GR" dirty="0" err="1"/>
              <a:t>τετρακεφάλου</a:t>
            </a:r>
            <a:r>
              <a:rPr lang="el-GR" dirty="0"/>
              <a:t>.</a:t>
            </a:r>
          </a:p>
          <a:p>
            <a:pPr>
              <a:buFont typeface="Arial" panose="020B0604020202020204" pitchFamily="34" charset="0"/>
              <a:buChar char="•"/>
            </a:pPr>
            <a:r>
              <a:rPr lang="el-GR" dirty="0"/>
              <a:t>Παράλυση πελματιαίων </a:t>
            </a:r>
            <a:r>
              <a:rPr lang="el-GR" dirty="0" err="1"/>
              <a:t>καμπτήρων</a:t>
            </a:r>
            <a:r>
              <a:rPr lang="el-GR" dirty="0"/>
              <a:t>.</a:t>
            </a:r>
          </a:p>
          <a:p>
            <a:pPr>
              <a:buFont typeface="Arial" panose="020B0604020202020204" pitchFamily="34" charset="0"/>
              <a:buChar char="•"/>
            </a:pPr>
            <a:r>
              <a:rPr lang="el-GR" dirty="0"/>
              <a:t>Χωλό βάδισμα.</a:t>
            </a:r>
          </a:p>
          <a:p>
            <a:pPr>
              <a:buFont typeface="Arial" panose="020B0604020202020204" pitchFamily="34" charset="0"/>
              <a:buChar char="•"/>
            </a:pPr>
            <a:r>
              <a:rPr lang="el-GR" b="1" i="1" dirty="0">
                <a:solidFill>
                  <a:srgbClr val="FF0000"/>
                </a:solidFill>
              </a:rPr>
              <a:t>Υστερικό βάδισμα.</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algn="just"/>
            <a:r>
              <a:rPr lang="el-GR" i="1" dirty="0">
                <a:solidFill>
                  <a:srgbClr val="FF0000"/>
                </a:solidFill>
              </a:rPr>
              <a:t>ΥΣΤΕΡΙΚΟ ΒΑΔΙΣΜΑ: </a:t>
            </a:r>
            <a:r>
              <a:rPr lang="el-GR" dirty="0"/>
              <a:t>Είναι θεαματικό και παράξενο, με ευρείες κινήσεις του κορμού, </a:t>
            </a:r>
            <a:r>
              <a:rPr lang="el-GR" dirty="0" err="1"/>
              <a:t>πλαγιοβηματισμούς</a:t>
            </a:r>
            <a:r>
              <a:rPr lang="el-GR" dirty="0"/>
              <a:t>, σταυρωτούς βηματισμούς κλπ.</a:t>
            </a:r>
          </a:p>
          <a:p>
            <a:pPr algn="just">
              <a:buFont typeface="Wingdings" panose="05000000000000000000" pitchFamily="2" charset="2"/>
              <a:buChar char="q"/>
            </a:pPr>
            <a:r>
              <a:rPr lang="el-GR" dirty="0"/>
              <a:t>Στην υστερική ημιπληγία ο ασθενής καθώς βαδίζει σέρνει το </a:t>
            </a:r>
            <a:r>
              <a:rPr lang="el-GR" dirty="0" err="1"/>
              <a:t>παρετικό</a:t>
            </a:r>
            <a:r>
              <a:rPr lang="el-GR" dirty="0"/>
              <a:t> σκέλος πίσω από τον κορμό χωρίς </a:t>
            </a:r>
            <a:r>
              <a:rPr lang="el-GR" dirty="0" err="1"/>
              <a:t>δρεπανισμό</a:t>
            </a:r>
            <a:r>
              <a:rPr lang="el-GR"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ΕΠΑΝΕΚΠΑΙΔΕΥΣΗ ΒΑΔΙΣΗΣ</a:t>
            </a:r>
          </a:p>
        </p:txBody>
      </p:sp>
      <p:sp>
        <p:nvSpPr>
          <p:cNvPr id="3" name="Θέση περιεχομένου 2"/>
          <p:cNvSpPr>
            <a:spLocks noGrp="1"/>
          </p:cNvSpPr>
          <p:nvPr>
            <p:ph idx="1"/>
          </p:nvPr>
        </p:nvSpPr>
        <p:spPr/>
        <p:txBody>
          <a:bodyPr/>
          <a:lstStyle/>
          <a:p>
            <a:pPr>
              <a:buFont typeface="Wingdings" panose="05000000000000000000" pitchFamily="2" charset="2"/>
              <a:buChar char="Ø"/>
            </a:pPr>
            <a:r>
              <a:rPr lang="el-GR" dirty="0"/>
              <a:t>Η βάδιση αποτελεί το μεγαλύτερο στόχο των περισσότερων ασθενών.</a:t>
            </a:r>
          </a:p>
          <a:p>
            <a:pPr>
              <a:buFont typeface="Wingdings" panose="05000000000000000000" pitchFamily="2" charset="2"/>
              <a:buChar char="Ø"/>
            </a:pPr>
            <a:r>
              <a:rPr lang="el-GR" dirty="0"/>
              <a:t>Η αποτελεσματική βάδιση απαιτεί, </a:t>
            </a:r>
          </a:p>
          <a:p>
            <a:pPr marL="457200" indent="-457200">
              <a:buFont typeface="+mj-lt"/>
              <a:buAutoNum type="arabicPeriod"/>
            </a:pPr>
            <a:r>
              <a:rPr lang="el-GR" dirty="0"/>
              <a:t>Ικανότητα αλλαγής κατεύθυνσης.</a:t>
            </a:r>
          </a:p>
          <a:p>
            <a:pPr marL="457200" indent="-457200">
              <a:buFont typeface="+mj-lt"/>
              <a:buAutoNum type="arabicPeriod"/>
            </a:pPr>
            <a:r>
              <a:rPr lang="el-GR" dirty="0"/>
              <a:t>Βάδιση πίσω και πλάι εξίσου καλά με εμπρός.</a:t>
            </a:r>
          </a:p>
          <a:p>
            <a:pPr marL="457200" indent="-457200">
              <a:buFont typeface="+mj-lt"/>
              <a:buAutoNum type="arabicPeriod"/>
            </a:pPr>
            <a:r>
              <a:rPr lang="el-GR" dirty="0"/>
              <a:t>Ανέβασμα- κατέβασμα σε πεζούλια, σκάλες, λόφους.</a:t>
            </a:r>
          </a:p>
          <a:p>
            <a:pPr marL="457200" indent="-457200">
              <a:buFont typeface="+mj-lt"/>
              <a:buAutoNum type="arabicPeriod"/>
            </a:pPr>
            <a:r>
              <a:rPr lang="el-GR" dirty="0"/>
              <a:t>Άνοιγμα- κλείσιμο πόρτας  παράλληλα κ.α.</a:t>
            </a:r>
          </a:p>
          <a:p>
            <a:pPr marL="457200" indent="-457200">
              <a:buFont typeface="+mj-lt"/>
              <a:buAutoNum type="arabicPeriod"/>
            </a:pPr>
            <a:r>
              <a:rPr lang="el-GR" dirty="0"/>
              <a:t>Θα πρέπει να μπορεί να κάθεται το άτομο στο έδαφος και να σηκώνεται πάλι πάνω.</a:t>
            </a:r>
          </a:p>
          <a:p>
            <a:pPr marL="457200" indent="-457200">
              <a:buFont typeface="+mj-lt"/>
              <a:buAutoNum type="arabicPeriod"/>
            </a:pP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97280" y="1845734"/>
            <a:ext cx="10058400" cy="4023360"/>
          </a:xfrm>
        </p:spPr>
        <p:txBody>
          <a:bodyPr/>
          <a:lstStyle/>
          <a:p>
            <a:r>
              <a:rPr lang="el-GR" dirty="0"/>
              <a:t>Για την επανεκπαίδευση της βάδισης, απαραίτητα είναι:</a:t>
            </a:r>
          </a:p>
          <a:p>
            <a:pPr marL="457200" indent="-457200">
              <a:buFont typeface="+mj-lt"/>
              <a:buAutoNum type="arabicPeriod"/>
            </a:pPr>
            <a:r>
              <a:rPr lang="el-GR" dirty="0"/>
              <a:t>Αύξηση μυϊκής ισχύος στους μύες της ΠΔΜ, ΓΟΝΑΤΟΣ, ΙΣΧΙΟΥ &amp; ΚΟΡΜΟΥ.</a:t>
            </a:r>
          </a:p>
          <a:p>
            <a:pPr marL="457200" indent="-457200">
              <a:buFont typeface="+mj-lt"/>
              <a:buAutoNum type="arabicPeriod"/>
            </a:pPr>
            <a:r>
              <a:rPr lang="el-GR" dirty="0"/>
              <a:t>Αποκατάσταση συντονισμού κινήσεων κάτω από τις εκάστοτε υπάρχουσες προϋποθέσεις.</a:t>
            </a:r>
          </a:p>
          <a:p>
            <a:pPr marL="457200" indent="-457200">
              <a:buFont typeface="+mj-lt"/>
              <a:buAutoNum type="arabicPeriod"/>
            </a:pPr>
            <a:endParaRPr lang="el-GR" dirty="0"/>
          </a:p>
          <a:p>
            <a:pPr>
              <a:buFont typeface="Wingdings" panose="05000000000000000000" pitchFamily="2" charset="2"/>
              <a:buChar char="§"/>
            </a:pPr>
            <a:r>
              <a:rPr lang="el-GR" i="1" dirty="0">
                <a:solidFill>
                  <a:srgbClr val="FF0000"/>
                </a:solidFill>
              </a:rPr>
              <a:t>Κατά τη διάρκεια των συνεδριών εξάσκησης, δεν πρέπει να δίνονται σωματικές ή προφορικές οδηγίες, παρά μόνο για να νιώθει ο ασθενής ασφαλής.</a:t>
            </a:r>
          </a:p>
          <a:p>
            <a:pPr>
              <a:buFont typeface="Wingdings" panose="05000000000000000000" pitchFamily="2" charset="2"/>
              <a:buChar char="§"/>
            </a:pPr>
            <a:r>
              <a:rPr lang="el-GR" dirty="0"/>
              <a:t>Πρέπει να δίνεται η ευκαιρία για </a:t>
            </a:r>
            <a:r>
              <a:rPr lang="el-GR" i="1" dirty="0" err="1">
                <a:solidFill>
                  <a:srgbClr val="FF0000"/>
                </a:solidFill>
              </a:rPr>
              <a:t>αυτοδιόρθωση</a:t>
            </a:r>
            <a:r>
              <a:rPr lang="el-GR" i="1" dirty="0">
                <a:solidFill>
                  <a:srgbClr val="FF0000"/>
                </a:solidFill>
              </a:rPr>
              <a:t>.</a:t>
            </a:r>
          </a:p>
          <a:p>
            <a:pPr marL="0" indent="0">
              <a:buNone/>
            </a:pPr>
            <a:endParaRPr lang="el-GR" dirty="0"/>
          </a:p>
        </p:txBody>
      </p:sp>
      <p:sp>
        <p:nvSpPr>
          <p:cNvPr id="4" name="Τίτλος 1"/>
          <p:cNvSpPr>
            <a:spLocks noGrp="1"/>
          </p:cNvSpPr>
          <p:nvPr>
            <p:ph type="title"/>
          </p:nvPr>
        </p:nvSpPr>
        <p:spPr>
          <a:xfrm>
            <a:off x="1096963" y="287338"/>
            <a:ext cx="10058400" cy="1449387"/>
          </a:xfrm>
        </p:spPr>
        <p:txBody>
          <a:bodyPr/>
          <a:lstStyle/>
          <a:p>
            <a:pPr algn="ctr"/>
            <a:r>
              <a:rPr lang="el-GR" dirty="0"/>
              <a:t>ΕΠΑΝΕΚΠΑΙΔΕΥΣΗ ΒΑΔΙΣΗΣ</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b="1" i="1" u="sng" dirty="0">
                <a:solidFill>
                  <a:schemeClr val="accent2"/>
                </a:solidFill>
              </a:rPr>
              <a:t>Το πρόγραμμα αποκατάστασης βάδισης περιλαμβάνει:</a:t>
            </a:r>
          </a:p>
          <a:p>
            <a:pPr marL="457200" indent="-457200">
              <a:buFont typeface="+mj-lt"/>
              <a:buAutoNum type="arabicPeriod"/>
            </a:pPr>
            <a:r>
              <a:rPr lang="el-GR" dirty="0"/>
              <a:t>Ασκήσεις χωρίς στήριξη πάσχοντος ποδιού</a:t>
            </a:r>
          </a:p>
          <a:p>
            <a:pPr marL="457200" indent="-457200">
              <a:buFont typeface="+mj-lt"/>
              <a:buAutoNum type="arabicPeriod"/>
            </a:pPr>
            <a:r>
              <a:rPr lang="el-GR" dirty="0"/>
              <a:t>Ασκήσεις με μερική στήριξη πάσχοντος ποδιού.</a:t>
            </a:r>
          </a:p>
          <a:p>
            <a:pPr marL="457200" indent="-457200">
              <a:buFont typeface="+mj-lt"/>
              <a:buAutoNum type="arabicPeriod"/>
            </a:pPr>
            <a:r>
              <a:rPr lang="el-GR" dirty="0"/>
              <a:t>Ασκήσεις με ευρεία στήριξη του βάρους του σώματος.</a:t>
            </a:r>
          </a:p>
          <a:p>
            <a:pPr marL="457200" indent="-457200">
              <a:buFont typeface="+mj-lt"/>
              <a:buAutoNum type="arabicPeriod"/>
            </a:pPr>
            <a:r>
              <a:rPr lang="el-GR" dirty="0"/>
              <a:t>Ασκήσεις με πλήρη στήριξη του βάρους στο πάσχον πόδι.</a:t>
            </a:r>
          </a:p>
          <a:p>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ΓΕΝΙΚΑ…</a:t>
            </a:r>
          </a:p>
        </p:txBody>
      </p:sp>
      <p:sp>
        <p:nvSpPr>
          <p:cNvPr id="3" name="Θέση περιεχομένου 2"/>
          <p:cNvSpPr>
            <a:spLocks noGrp="1"/>
          </p:cNvSpPr>
          <p:nvPr>
            <p:ph idx="1"/>
          </p:nvPr>
        </p:nvSpPr>
        <p:spPr/>
        <p:txBody>
          <a:bodyPr>
            <a:normAutofit fontScale="92500" lnSpcReduction="10000"/>
          </a:bodyPr>
          <a:lstStyle/>
          <a:p>
            <a:pPr>
              <a:buFont typeface="Wingdings" panose="05000000000000000000" pitchFamily="2" charset="2"/>
              <a:buChar char="Ø"/>
            </a:pPr>
            <a:r>
              <a:rPr lang="el-GR" dirty="0"/>
              <a:t>Η βάδιση γίνεται με βάση το ατομικό στιλ του καθενός.</a:t>
            </a:r>
          </a:p>
          <a:p>
            <a:pPr>
              <a:buFont typeface="Wingdings" panose="05000000000000000000" pitchFamily="2" charset="2"/>
              <a:buChar char="Ø"/>
            </a:pPr>
            <a:r>
              <a:rPr lang="el-GR" dirty="0"/>
              <a:t>Επηρεάζεται από τη συναισθηματική μας κατάσταση, βιαστικοί, χαρούμενοι, σκεπτικοί, απογοητευμένοι, εκνευρισμένοι κλπ., την ηλικία, την προσωπικότητα, τη διάθεση και τα </a:t>
            </a:r>
            <a:r>
              <a:rPr lang="el-GR" dirty="0" err="1"/>
              <a:t>κοινωνιοπολιτιστικά</a:t>
            </a:r>
            <a:r>
              <a:rPr lang="el-GR" dirty="0"/>
              <a:t> κριτήρια.</a:t>
            </a:r>
          </a:p>
          <a:p>
            <a:pPr>
              <a:buFont typeface="Wingdings" panose="05000000000000000000" pitchFamily="2" charset="2"/>
              <a:buChar char="Ø"/>
            </a:pPr>
            <a:r>
              <a:rPr lang="el-GR" dirty="0"/>
              <a:t>Διαφέρει ακόμα και στον ίδιο άνθρωπο ανάλογα με την ώρα της ημέρας.</a:t>
            </a:r>
          </a:p>
          <a:p>
            <a:pPr>
              <a:buFont typeface="Wingdings" panose="05000000000000000000" pitchFamily="2" charset="2"/>
              <a:buChar char="Ø"/>
            </a:pPr>
            <a:r>
              <a:rPr lang="el-GR" dirty="0"/>
              <a:t>Η μόνη ομοιότητα που παρατηρείται είναι ότι υπάρχει μια βασική σειρά κινήσεων και ότι γίνεται ασυνείδητα.</a:t>
            </a:r>
          </a:p>
          <a:p>
            <a:pPr>
              <a:buFont typeface="Wingdings" panose="05000000000000000000" pitchFamily="2" charset="2"/>
              <a:buChar char="Ø"/>
            </a:pPr>
            <a:r>
              <a:rPr lang="el-GR" dirty="0"/>
              <a:t>Η ενδεικτική ταχύτητα βάδισης στις μεγαλύτερες ηλικίες είναι ευαίσθητος δείκτης της γενικότερης υγείας του ατόμου.</a:t>
            </a:r>
          </a:p>
          <a:p>
            <a:pPr>
              <a:buFont typeface="Wingdings" panose="05000000000000000000" pitchFamily="2" charset="2"/>
              <a:buChar char="Ø"/>
            </a:pPr>
            <a:r>
              <a:rPr lang="el-GR" dirty="0"/>
              <a:t>Το ασφαλές βάδισμα, απαιτεί αντιληπτική  ικανότητα και διαρκή έλεγχο.</a:t>
            </a:r>
          </a:p>
          <a:p>
            <a:pPr>
              <a:buFont typeface="Wingdings" panose="05000000000000000000" pitchFamily="2" charset="2"/>
              <a:buChar char="Ø"/>
            </a:pPr>
            <a:r>
              <a:rPr lang="el-GR" dirty="0"/>
              <a:t>Οι ανωμαλίες, δυσλειτουργίες της βάδισης, οδηγούν στην απώλεια ατομικής ελευθερίας, σε πιθανές πτώσεις, τραυματισμούς και στη μείωση της ποιότητας ζωής.</a:t>
            </a:r>
          </a:p>
          <a:p>
            <a:pPr>
              <a:buFont typeface="Wingdings" panose="05000000000000000000" pitchFamily="2" charset="2"/>
              <a:buChar char="Ø"/>
            </a:pP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dirty="0"/>
              <a:t>Ασκήσεις χωρίς στήριξη πάσχοντος ποδιού</a:t>
            </a:r>
          </a:p>
        </p:txBody>
      </p:sp>
      <p:sp>
        <p:nvSpPr>
          <p:cNvPr id="3" name="Θέση περιεχομένου 2"/>
          <p:cNvSpPr>
            <a:spLocks noGrp="1"/>
          </p:cNvSpPr>
          <p:nvPr>
            <p:ph idx="1"/>
          </p:nvPr>
        </p:nvSpPr>
        <p:spPr/>
        <p:txBody>
          <a:bodyPr/>
          <a:lstStyle/>
          <a:p>
            <a:r>
              <a:rPr lang="el-GR" dirty="0"/>
              <a:t>Είναι αυτές που εκτελεί ο ασθενής στηρίζοντας όλο το βάρος του σώματός του στο υγιές κάτω άκρο.</a:t>
            </a:r>
            <a:endParaRPr lang="en-US" dirty="0"/>
          </a:p>
          <a:p>
            <a:endParaRPr lang="el-GR" dirty="0"/>
          </a:p>
        </p:txBody>
      </p:sp>
      <p:pic>
        <p:nvPicPr>
          <p:cNvPr id="7" name="Εικόνα 6"/>
          <p:cNvPicPr>
            <a:picLocks noChangeAspect="1"/>
          </p:cNvPicPr>
          <p:nvPr/>
        </p:nvPicPr>
        <p:blipFill>
          <a:blip r:embed="rId2"/>
          <a:stretch>
            <a:fillRect/>
          </a:stretch>
        </p:blipFill>
        <p:spPr>
          <a:xfrm>
            <a:off x="6028958" y="2976088"/>
            <a:ext cx="5065762" cy="2893006"/>
          </a:xfrm>
          <a:prstGeom prst="rect">
            <a:avLst/>
          </a:prstGeom>
        </p:spPr>
      </p:pic>
      <p:pic>
        <p:nvPicPr>
          <p:cNvPr id="13" name="Εικόνα 12"/>
          <p:cNvPicPr>
            <a:picLocks noChangeAspect="1"/>
          </p:cNvPicPr>
          <p:nvPr/>
        </p:nvPicPr>
        <p:blipFill>
          <a:blip r:embed="rId3"/>
          <a:stretch>
            <a:fillRect/>
          </a:stretch>
        </p:blipFill>
        <p:spPr>
          <a:xfrm>
            <a:off x="1445622" y="3102427"/>
            <a:ext cx="3680053" cy="287504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r>
              <a:rPr lang="el-GR" dirty="0"/>
              <a:t>Ο ασθενής εκτελεί τις ασκήσεις στηρίζοντας το μεγαλύτερο μέρος του βάρους του στο υγιές μέλος και το μικρότερο στο πάσχον.</a:t>
            </a:r>
          </a:p>
        </p:txBody>
      </p:sp>
      <p:sp>
        <p:nvSpPr>
          <p:cNvPr id="4" name="Τίτλος 1"/>
          <p:cNvSpPr>
            <a:spLocks noGrp="1"/>
          </p:cNvSpPr>
          <p:nvPr>
            <p:ph type="title"/>
          </p:nvPr>
        </p:nvSpPr>
        <p:spPr>
          <a:xfrm>
            <a:off x="1096963" y="287338"/>
            <a:ext cx="10058400" cy="1449387"/>
          </a:xfrm>
        </p:spPr>
        <p:txBody>
          <a:bodyPr/>
          <a:lstStyle/>
          <a:p>
            <a:pPr algn="ctr"/>
            <a:r>
              <a:rPr lang="el-GR" dirty="0"/>
              <a:t>ΑΣΚΗΣΕΙΣ ΜΕ ΜΕΡΙΚΗ ΣΤΗΡΙΞΗ</a:t>
            </a:r>
          </a:p>
        </p:txBody>
      </p:sp>
      <p:pic>
        <p:nvPicPr>
          <p:cNvPr id="5" name="Θέση περιεχομένου 3"/>
          <p:cNvPicPr>
            <a:picLocks noChangeAspect="1"/>
          </p:cNvPicPr>
          <p:nvPr/>
        </p:nvPicPr>
        <p:blipFill>
          <a:blip r:embed="rId2"/>
          <a:stretch>
            <a:fillRect/>
          </a:stretch>
        </p:blipFill>
        <p:spPr>
          <a:xfrm>
            <a:off x="1001175" y="2837914"/>
            <a:ext cx="5309616" cy="2785872"/>
          </a:xfrm>
          <a:prstGeom prst="rect">
            <a:avLst/>
          </a:prstGeom>
        </p:spPr>
      </p:pic>
      <p:pic>
        <p:nvPicPr>
          <p:cNvPr id="6" name="Εικόνα 5"/>
          <p:cNvPicPr>
            <a:picLocks noChangeAspect="1"/>
          </p:cNvPicPr>
          <p:nvPr/>
        </p:nvPicPr>
        <p:blipFill>
          <a:blip r:embed="rId3"/>
          <a:stretch>
            <a:fillRect/>
          </a:stretch>
        </p:blipFill>
        <p:spPr>
          <a:xfrm>
            <a:off x="7250383" y="2837914"/>
            <a:ext cx="3401568" cy="276758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r>
              <a:rPr lang="el-GR" dirty="0"/>
              <a:t>Ο ασθενής είναι έτοιμος να αρχίσει να στηρίζει το βάρος του σώματός του και στα δύο πόδια. Αυτό θα πρέπει να γίνει με την καθοδήγηση του φυσικοθεραπευτή, σιγά και σιγά και προοδευτικά.</a:t>
            </a:r>
          </a:p>
        </p:txBody>
      </p:sp>
      <p:sp>
        <p:nvSpPr>
          <p:cNvPr id="4" name="Τίτλος 1"/>
          <p:cNvSpPr>
            <a:spLocks noGrp="1"/>
          </p:cNvSpPr>
          <p:nvPr>
            <p:ph type="title"/>
          </p:nvPr>
        </p:nvSpPr>
        <p:spPr>
          <a:xfrm>
            <a:off x="1096963" y="287338"/>
            <a:ext cx="10058400" cy="1449387"/>
          </a:xfrm>
        </p:spPr>
        <p:txBody>
          <a:bodyPr/>
          <a:lstStyle/>
          <a:p>
            <a:pPr algn="ctr"/>
            <a:r>
              <a:rPr lang="el-GR" dirty="0"/>
              <a:t>ΑΣΚΗΣΕΙΣ ΜΕ ΕΥΡΕΙΑ ΣΤΗΡΙΞΗ ΠΑΣΧΟΝΤΟΣ ΠΟΔΙΟΥ</a:t>
            </a:r>
          </a:p>
        </p:txBody>
      </p:sp>
      <p:pic>
        <p:nvPicPr>
          <p:cNvPr id="5" name="Θέση περιεχομένου 8"/>
          <p:cNvPicPr>
            <a:picLocks noChangeAspect="1"/>
          </p:cNvPicPr>
          <p:nvPr/>
        </p:nvPicPr>
        <p:blipFill>
          <a:blip r:embed="rId2"/>
          <a:stretch>
            <a:fillRect/>
          </a:stretch>
        </p:blipFill>
        <p:spPr>
          <a:xfrm>
            <a:off x="4221163" y="3004558"/>
            <a:ext cx="3810000" cy="265785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ΑΣΚΗΣΕΙΣ ΜΕ ΠΛΗΡΗ ΣΤΗΡΙΞΗ</a:t>
            </a:r>
          </a:p>
        </p:txBody>
      </p:sp>
      <p:pic>
        <p:nvPicPr>
          <p:cNvPr id="5" name="Θέση περιεχομένου 4"/>
          <p:cNvPicPr>
            <a:picLocks noGrp="1" noChangeAspect="1"/>
          </p:cNvPicPr>
          <p:nvPr>
            <p:ph idx="1"/>
          </p:nvPr>
        </p:nvPicPr>
        <p:blipFill>
          <a:blip r:embed="rId2"/>
          <a:stretch>
            <a:fillRect/>
          </a:stretch>
        </p:blipFill>
        <p:spPr>
          <a:xfrm>
            <a:off x="1029679" y="2026920"/>
            <a:ext cx="3135252" cy="2461104"/>
          </a:xfrm>
        </p:spPr>
      </p:pic>
      <p:pic>
        <p:nvPicPr>
          <p:cNvPr id="7" name="Εικόνα 6"/>
          <p:cNvPicPr>
            <a:picLocks noChangeAspect="1"/>
          </p:cNvPicPr>
          <p:nvPr/>
        </p:nvPicPr>
        <p:blipFill>
          <a:blip r:embed="rId3"/>
          <a:stretch>
            <a:fillRect/>
          </a:stretch>
        </p:blipFill>
        <p:spPr>
          <a:xfrm>
            <a:off x="3960098" y="3441446"/>
            <a:ext cx="3327110" cy="2403172"/>
          </a:xfrm>
          <a:prstGeom prst="rect">
            <a:avLst/>
          </a:prstGeom>
        </p:spPr>
      </p:pic>
      <p:pic>
        <p:nvPicPr>
          <p:cNvPr id="9" name="Εικόνα 8"/>
          <p:cNvPicPr>
            <a:picLocks noChangeAspect="1"/>
          </p:cNvPicPr>
          <p:nvPr/>
        </p:nvPicPr>
        <p:blipFill>
          <a:blip r:embed="rId4"/>
          <a:stretch>
            <a:fillRect/>
          </a:stretch>
        </p:blipFill>
        <p:spPr>
          <a:xfrm>
            <a:off x="8196383" y="2164240"/>
            <a:ext cx="3143036" cy="255441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algn="just">
              <a:buFont typeface="Wingdings" panose="05000000000000000000" pitchFamily="2" charset="2"/>
              <a:buChar char="q"/>
            </a:pPr>
            <a:r>
              <a:rPr lang="el-GR" i="1" dirty="0">
                <a:solidFill>
                  <a:srgbClr val="FF0000"/>
                </a:solidFill>
              </a:rPr>
              <a:t>Όλα τα προηγούμενα, πρέπει να γίνονται καθημερινά δύο φορές την ημέρα στον κατάλληλα προσαρμοσμένο χώρο των ασκήσεων. Όταν τις εκτελεί σωστά τότε θα πρέπει να τις επαναλαμβάνει και μόνος του για 8 με 10 φορές ημερησίως είτε στο θάλαμο είτε στο σπίτι του.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ΦΥΣΙΟΛΟΓΙΚΗ ΒΑΔΙΣΗ</a:t>
            </a:r>
          </a:p>
        </p:txBody>
      </p:sp>
      <p:sp>
        <p:nvSpPr>
          <p:cNvPr id="3" name="Θέση περιεχομένου 2"/>
          <p:cNvSpPr>
            <a:spLocks noGrp="1"/>
          </p:cNvSpPr>
          <p:nvPr>
            <p:ph idx="1"/>
          </p:nvPr>
        </p:nvSpPr>
        <p:spPr/>
        <p:txBody>
          <a:bodyPr/>
          <a:lstStyle/>
          <a:p>
            <a:pPr>
              <a:buFont typeface="Wingdings" panose="05000000000000000000" pitchFamily="2" charset="2"/>
              <a:buChar char="Ø"/>
            </a:pPr>
            <a:r>
              <a:rPr lang="el-GR" dirty="0"/>
              <a:t>Για να χαρακτηριστεί μια βάδιση, φυσιολογική, θα πρέπει, </a:t>
            </a:r>
          </a:p>
          <a:p>
            <a:pPr marL="457200" indent="-457200">
              <a:buFont typeface="+mj-lt"/>
              <a:buAutoNum type="arabicPeriod"/>
            </a:pPr>
            <a:r>
              <a:rPr lang="el-GR" dirty="0"/>
              <a:t>Να υπάρχει άριστη συναρμογή στις κινήσεις όλου του σώματος</a:t>
            </a:r>
          </a:p>
          <a:p>
            <a:pPr marL="457200" indent="-457200">
              <a:buFont typeface="+mj-lt"/>
              <a:buAutoNum type="arabicPeriod"/>
            </a:pPr>
            <a:r>
              <a:rPr lang="el-GR" dirty="0"/>
              <a:t>Ισορροπία</a:t>
            </a:r>
          </a:p>
          <a:p>
            <a:pPr marL="457200" indent="-457200">
              <a:buFont typeface="+mj-lt"/>
              <a:buAutoNum type="arabicPeriod"/>
            </a:pPr>
            <a:r>
              <a:rPr lang="el-GR" dirty="0"/>
              <a:t>Κιναισθητική εικόνα</a:t>
            </a:r>
          </a:p>
          <a:p>
            <a:pPr marL="457200" indent="-457200">
              <a:buFont typeface="+mj-lt"/>
              <a:buAutoNum type="arabicPeriod"/>
            </a:pPr>
            <a:r>
              <a:rPr lang="el-GR" dirty="0"/>
              <a:t>Δυνατό μυϊκό σύστημα</a:t>
            </a:r>
          </a:p>
          <a:p>
            <a:pPr marL="457200" indent="-457200">
              <a:buFont typeface="+mj-lt"/>
              <a:buAutoNum type="arabicPeriod"/>
            </a:pPr>
            <a:r>
              <a:rPr lang="el-GR" dirty="0"/>
              <a:t>Ελαστικότητα συνδετικού ιστού</a:t>
            </a:r>
          </a:p>
          <a:p>
            <a:pPr marL="457200" indent="-457200">
              <a:buFont typeface="+mj-lt"/>
              <a:buAutoNum type="arabicPeriod"/>
            </a:pPr>
            <a:r>
              <a:rPr lang="el-GR" dirty="0"/>
              <a:t>Καλή τροχιά κίνησης σε όλες τις αρθρώσεις που συμμετέχουν στον κύκλο της βάδισης.</a:t>
            </a:r>
          </a:p>
          <a:p>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idx="1"/>
          </p:nvPr>
        </p:nvSpPr>
        <p:spPr/>
        <p:txBody>
          <a:bodyPr/>
          <a:lstStyle/>
          <a:p>
            <a:pPr algn="ctr"/>
            <a:r>
              <a:rPr lang="el-GR" dirty="0" err="1"/>
              <a:t>κιναισθηση</a:t>
            </a:r>
            <a:endParaRPr lang="el-GR" dirty="0"/>
          </a:p>
        </p:txBody>
      </p:sp>
      <p:sp>
        <p:nvSpPr>
          <p:cNvPr id="3" name="Θέση περιεχομένου 2"/>
          <p:cNvSpPr>
            <a:spLocks noGrp="1"/>
          </p:cNvSpPr>
          <p:nvPr>
            <p:ph sz="half" idx="2"/>
          </p:nvPr>
        </p:nvSpPr>
        <p:spPr/>
        <p:txBody>
          <a:bodyPr/>
          <a:lstStyle/>
          <a:p>
            <a:pPr algn="just"/>
            <a:r>
              <a:rPr lang="el-GR" b="0" i="0" dirty="0">
                <a:solidFill>
                  <a:srgbClr val="2C2C2C"/>
                </a:solidFill>
                <a:effectLst/>
              </a:rPr>
              <a:t>Ο όρος Κιναισθητική ικανότητα ή κιναίσθηση περιγράφει την ικανότητα του σώματος να συντονίζει τη κίνηση και να «αντιλαμβάνεται» τη θέση του στον χώρο και τον χρόνο.</a:t>
            </a:r>
            <a:endParaRPr lang="el-GR" dirty="0"/>
          </a:p>
        </p:txBody>
      </p:sp>
      <p:sp>
        <p:nvSpPr>
          <p:cNvPr id="6" name="Θέση κειμένου 5"/>
          <p:cNvSpPr>
            <a:spLocks noGrp="1"/>
          </p:cNvSpPr>
          <p:nvPr>
            <p:ph type="body" sz="quarter" idx="3"/>
          </p:nvPr>
        </p:nvSpPr>
        <p:spPr/>
        <p:txBody>
          <a:bodyPr/>
          <a:lstStyle/>
          <a:p>
            <a:pPr algn="ctr"/>
            <a:r>
              <a:rPr lang="el-GR" dirty="0" err="1"/>
              <a:t>ιδιοδεκτικοτητα</a:t>
            </a:r>
            <a:endParaRPr lang="el-GR" dirty="0"/>
          </a:p>
        </p:txBody>
      </p:sp>
      <p:sp>
        <p:nvSpPr>
          <p:cNvPr id="7" name="Θέση περιεχομένου 6"/>
          <p:cNvSpPr>
            <a:spLocks noGrp="1"/>
          </p:cNvSpPr>
          <p:nvPr>
            <p:ph sz="quarter" idx="4"/>
          </p:nvPr>
        </p:nvSpPr>
        <p:spPr/>
        <p:txBody>
          <a:bodyPr/>
          <a:lstStyle/>
          <a:p>
            <a:pPr algn="just"/>
            <a:r>
              <a:rPr lang="el-GR" b="0" i="0" dirty="0">
                <a:solidFill>
                  <a:srgbClr val="2C2C2C"/>
                </a:solidFill>
                <a:effectLst/>
              </a:rPr>
              <a:t>Η ιδιοδεκτικότητα αναφέρεται στην αντίληψη της κατάστασης του ίδιου του κινητικού συστήματος (εσωτερική αντίληψη), η οποία παρέχεται μέσω εξειδικευμένων αισθητικών υποδοχέων που βρίσκονται στους μύες (μυϊκή άτρακτος), στους τένοντες (όργανα </a:t>
            </a:r>
            <a:r>
              <a:rPr lang="el-GR" b="0" i="0" dirty="0" err="1">
                <a:solidFill>
                  <a:srgbClr val="2C2C2C"/>
                </a:solidFill>
                <a:effectLst/>
              </a:rPr>
              <a:t>Golgi</a:t>
            </a:r>
            <a:r>
              <a:rPr lang="el-GR" b="0" i="0" dirty="0">
                <a:solidFill>
                  <a:srgbClr val="2C2C2C"/>
                </a:solidFill>
                <a:effectLst/>
              </a:rPr>
              <a:t>), στο δέρμα ή τον υποδερμικό ιστό (δερματικοί υποδοχείς, υποδοχείς βαρύτητας). </a:t>
            </a:r>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pPr algn="ctr"/>
            <a:r>
              <a:rPr lang="el-GR" dirty="0"/>
              <a:t>ΜΕΤΑΚΙΝΗΣΗ ΤΟΥ ΣΩΜΑΤΟΣ ΣΤΟ ΧΩΡΟ ΚΑΤΆ ΤΗ ΒΑΔΙΣΗ</a:t>
            </a:r>
          </a:p>
        </p:txBody>
      </p:sp>
      <p:sp>
        <p:nvSpPr>
          <p:cNvPr id="8" name="Θέση περιεχομένου 7"/>
          <p:cNvSpPr>
            <a:spLocks noGrp="1"/>
          </p:cNvSpPr>
          <p:nvPr>
            <p:ph idx="1"/>
          </p:nvPr>
        </p:nvSpPr>
        <p:spPr/>
        <p:txBody>
          <a:bodyPr/>
          <a:lstStyle/>
          <a:p>
            <a:pPr algn="just">
              <a:buFont typeface="Wingdings" panose="05000000000000000000" pitchFamily="2" charset="2"/>
              <a:buChar char="Ø"/>
            </a:pPr>
            <a:r>
              <a:rPr lang="el-GR" dirty="0"/>
              <a:t>Όταν το άτομο βαδίζει, τότε:</a:t>
            </a:r>
          </a:p>
          <a:p>
            <a:pPr marL="457200" indent="-457200" algn="just">
              <a:buFont typeface="+mj-lt"/>
              <a:buAutoNum type="arabicPeriod"/>
            </a:pPr>
            <a:r>
              <a:rPr lang="el-GR" dirty="0"/>
              <a:t>Κινεί το σώμα του κατακόρυφα (πάνω – κάτω), κυρίως στα νεαρά άτομα.</a:t>
            </a:r>
          </a:p>
          <a:p>
            <a:pPr marL="457200" indent="-457200" algn="just">
              <a:buFont typeface="+mj-lt"/>
              <a:buAutoNum type="arabicPeriod"/>
            </a:pPr>
            <a:r>
              <a:rPr lang="el-GR" dirty="0"/>
              <a:t>Και πλευρικά (παρατηρείται στη λεκάνη όταν κοιτάμε ένα άτομο από εμπρός ή από πίσω), κυρίως στους ηλικιωμένους.</a:t>
            </a:r>
          </a:p>
          <a:p>
            <a:pPr marL="0" indent="0" algn="just">
              <a:buNone/>
            </a:pP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Η ΒΑΔΙΣΗ ΕΙΝΑΙ…</a:t>
            </a:r>
          </a:p>
        </p:txBody>
      </p:sp>
      <p:sp>
        <p:nvSpPr>
          <p:cNvPr id="3" name="Θέση περιεχομένου 2"/>
          <p:cNvSpPr>
            <a:spLocks noGrp="1"/>
          </p:cNvSpPr>
          <p:nvPr>
            <p:ph idx="1"/>
          </p:nvPr>
        </p:nvSpPr>
        <p:spPr/>
        <p:txBody>
          <a:bodyPr/>
          <a:lstStyle/>
          <a:p>
            <a:pPr algn="ctr"/>
            <a:r>
              <a:rPr lang="el-GR" b="1" i="1" dirty="0">
                <a:solidFill>
                  <a:schemeClr val="accent2"/>
                </a:solidFill>
              </a:rPr>
              <a:t>ΑΝΤΑΝΑΚΛΑΣΤΙΚΗ ΚΙΝΗΣΗ ΚΑΙ,</a:t>
            </a:r>
          </a:p>
          <a:p>
            <a:pPr algn="ctr"/>
            <a:endParaRPr lang="el-GR" b="1" i="1" dirty="0">
              <a:solidFill>
                <a:schemeClr val="accent2"/>
              </a:solidFill>
            </a:endParaRPr>
          </a:p>
          <a:p>
            <a:pPr algn="ctr"/>
            <a:r>
              <a:rPr lang="el-GR" b="1" i="1" dirty="0">
                <a:solidFill>
                  <a:schemeClr val="accent2"/>
                </a:solidFill>
              </a:rPr>
              <a:t>ΕΠΟΜΕΝΩΣ ΔΕΝ ΑΠΑΙΤΕΙΤΑΙ ΣΥΝΕΙΔΗΤΟΣ ΕΛΕΓΧΟΣ ΓΙΑ ΤΗΝ ΠΡΑΓΜΑΤΟΠΟΙΗΣΗ ΤΗΣ</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ΚΥΚΛΟΣ ΒΑΔΙΣΗΣ</a:t>
            </a:r>
          </a:p>
        </p:txBody>
      </p:sp>
      <p:sp>
        <p:nvSpPr>
          <p:cNvPr id="3" name="Θέση περιεχομένου 2"/>
          <p:cNvSpPr>
            <a:spLocks noGrp="1"/>
          </p:cNvSpPr>
          <p:nvPr>
            <p:ph idx="1"/>
          </p:nvPr>
        </p:nvSpPr>
        <p:spPr/>
        <p:txBody>
          <a:bodyPr/>
          <a:lstStyle/>
          <a:p>
            <a:pPr>
              <a:buFont typeface="Wingdings" panose="05000000000000000000" pitchFamily="2" charset="2"/>
              <a:buChar char="q"/>
            </a:pPr>
            <a:r>
              <a:rPr lang="el-GR" dirty="0"/>
              <a:t>Η ανθρώπινη βάδιση φυσιολογικά αποτελείται από δύο φάσεις, τη φάση στήριξης και τη φάση αιώρησης.</a:t>
            </a:r>
          </a:p>
          <a:p>
            <a:pPr>
              <a:buFont typeface="Wingdings" panose="05000000000000000000" pitchFamily="2" charset="2"/>
              <a:buChar char="q"/>
            </a:pPr>
            <a:r>
              <a:rPr lang="el-GR" dirty="0"/>
              <a:t>Η φάση στήριξης ή στάσης αποτελεί το 60%.</a:t>
            </a:r>
          </a:p>
          <a:p>
            <a:pPr>
              <a:buFont typeface="Wingdings" panose="05000000000000000000" pitchFamily="2" charset="2"/>
              <a:buChar char="q"/>
            </a:pPr>
            <a:r>
              <a:rPr lang="el-GR" dirty="0"/>
              <a:t>Η φάση αιώρησης το 40%.</a:t>
            </a:r>
          </a:p>
          <a:p>
            <a:pPr>
              <a:buFont typeface="Wingdings" panose="05000000000000000000" pitchFamily="2" charset="2"/>
              <a:buChar char="q"/>
            </a:pPr>
            <a:r>
              <a:rPr lang="el-GR" dirty="0"/>
              <a:t>Το βήμα είναι ο διασκελισμός.</a:t>
            </a:r>
          </a:p>
          <a:p>
            <a:pPr marL="0" indent="0">
              <a:buNone/>
            </a:pP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a:t>ΦΑΣΗ ΣΤΗΡΙΞΗΣ- 60%</a:t>
            </a:r>
          </a:p>
        </p:txBody>
      </p:sp>
      <p:sp>
        <p:nvSpPr>
          <p:cNvPr id="3" name="Θέση περιεχομένου 2"/>
          <p:cNvSpPr>
            <a:spLocks noGrp="1"/>
          </p:cNvSpPr>
          <p:nvPr>
            <p:ph idx="1"/>
          </p:nvPr>
        </p:nvSpPr>
        <p:spPr/>
        <p:txBody>
          <a:bodyPr/>
          <a:lstStyle/>
          <a:p>
            <a:pPr>
              <a:buFont typeface="Arial" panose="020B0604020202020204" pitchFamily="34" charset="0"/>
              <a:buChar char="•"/>
            </a:pPr>
            <a:r>
              <a:rPr lang="el-GR" dirty="0"/>
              <a:t>Έναρξη, όταν η φτέρνα του ενός ποδιού ακουμπά στο έδαφος (</a:t>
            </a:r>
            <a:r>
              <a:rPr lang="en-US" dirty="0"/>
              <a:t>heel strike) </a:t>
            </a:r>
            <a:r>
              <a:rPr lang="el-GR" dirty="0"/>
              <a:t>και ολοκληρώνεται όταν τα δάχτυλα του ίδιου ποδιού εγκαταλείψουν το έδαφος.</a:t>
            </a:r>
          </a:p>
          <a:p>
            <a:pPr>
              <a:buFont typeface="Arial" panose="020B0604020202020204" pitchFamily="34" charset="0"/>
              <a:buChar char="•"/>
            </a:pPr>
            <a:r>
              <a:rPr lang="el-GR" dirty="0"/>
              <a:t>Χωρίζεται σε δύο επιμέρους φάσεις.</a:t>
            </a:r>
          </a:p>
          <a:p>
            <a:pPr marL="457200" indent="-457200">
              <a:buFont typeface="+mj-lt"/>
              <a:buAutoNum type="arabicPeriod"/>
            </a:pPr>
            <a:r>
              <a:rPr lang="el-GR" dirty="0"/>
              <a:t>Φάση αναχαίτισης, αρχίζει από τη στιγμή που η φτέρνα ακουμπά στο έδαφος και τελειώνει όταν η φτέρνα βρεθεί ακριβώς κάτω από το Κ.Β του σώματος (όλη η </a:t>
            </a:r>
            <a:r>
              <a:rPr lang="el-GR" dirty="0" err="1"/>
              <a:t>ποδοκνημική</a:t>
            </a:r>
            <a:r>
              <a:rPr lang="el-GR" dirty="0"/>
              <a:t> ακουμπά &amp; το άτομο σε κατακόρυφη- όρθια θέση)</a:t>
            </a:r>
          </a:p>
          <a:p>
            <a:pPr marL="457200" indent="-457200">
              <a:buFont typeface="+mj-lt"/>
              <a:buAutoNum type="arabicPeriod"/>
            </a:pPr>
            <a:r>
              <a:rPr lang="el-GR" dirty="0"/>
              <a:t>Φάση προώθησης, ξεκινά όταν η φτέρνα βρίσκεται κάτω από το Κ.Β σώματος δηλαδή πίσω απτό κέντρο της ΠΔΚ και τελειώνει όταν το μεγάλο δάχτυλο του ίδιου ποδιού αφήσει το έδαφος.</a:t>
            </a:r>
          </a:p>
        </p:txBody>
      </p:sp>
    </p:spTree>
  </p:cSld>
  <p:clrMapOvr>
    <a:masterClrMapping/>
  </p:clrMapOvr>
</p:sld>
</file>

<file path=ppt/theme/theme1.xml><?xml version="1.0" encoding="utf-8"?>
<a:theme xmlns:a="http://schemas.openxmlformats.org/drawingml/2006/main" name="1_Ανασκόπηση">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TotalTime>
  <Words>1620</Words>
  <Application>Microsoft Office PowerPoint</Application>
  <PresentationFormat>Ευρεία οθόνη</PresentationFormat>
  <Paragraphs>132</Paragraphs>
  <Slides>34</Slides>
  <Notes>1</Notes>
  <HiddenSlides>0</HiddenSlides>
  <MMClips>8</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34</vt:i4>
      </vt:variant>
    </vt:vector>
  </HeadingPairs>
  <TitlesOfParts>
    <vt:vector size="39" baseType="lpstr">
      <vt:lpstr>Arial</vt:lpstr>
      <vt:lpstr>Calibri</vt:lpstr>
      <vt:lpstr>Calibri Light</vt:lpstr>
      <vt:lpstr>Wingdings</vt:lpstr>
      <vt:lpstr>1_Ανασκόπηση</vt:lpstr>
      <vt:lpstr>ΦΥΣΙΚΟΘΕΡΑΠΕΙΑ  Γ ΕΠΑΛ</vt:lpstr>
      <vt:lpstr>ΚΕΦΑΛΑΙΟ 2: ΒΑΔΙΣΗ</vt:lpstr>
      <vt:lpstr>ΓΕΝΙΚΑ…</vt:lpstr>
      <vt:lpstr>ΦΥΣΙΟΛΟΓΙΚΗ ΒΑΔΙΣΗ</vt:lpstr>
      <vt:lpstr>Παρουσίαση του PowerPoint</vt:lpstr>
      <vt:lpstr>ΜΕΤΑΚΙΝΗΣΗ ΤΟΥ ΣΩΜΑΤΟΣ ΣΤΟ ΧΩΡΟ ΚΑΤΆ ΤΗ ΒΑΔΙΣΗ</vt:lpstr>
      <vt:lpstr>Η ΒΑΔΙΣΗ ΕΙΝΑΙ…</vt:lpstr>
      <vt:lpstr>ΚΥΚΛΟΣ ΒΑΔΙΣΗΣ</vt:lpstr>
      <vt:lpstr>ΦΑΣΗ ΣΤΗΡΙΞΗΣ- 60%</vt:lpstr>
      <vt:lpstr>Παρουσίαση του PowerPoint</vt:lpstr>
      <vt:lpstr>ΦΑΣΗ ΑΙΩΡΗΣΗΣ</vt:lpstr>
      <vt:lpstr>ΦΑΣΗ ΔΙΠΛΗΣ ΣΤΗΡΙΞΗΣ</vt:lpstr>
      <vt:lpstr>ΚΙΝΗΣΕΙΣ ΑΡΘΡΩΣΕΩΝ ΚΑΤΆ ΤΗ ΒΑΔΙΣΗ</vt:lpstr>
      <vt:lpstr>ΚΙΝΗΣΕΙΣ ΑΡΘΡΩΣΕΩΝ ΚΑΤΆ ΤΗ ΒΑΔΙΣΗ</vt:lpstr>
      <vt:lpstr>ΧΑΡΑΚΤΗΡΙΣΤΙΚΑ ΣΤΟΙΧΕΙΑ ΤΗΣ ΦΥΣΙΟΛΟΓΙΚΗΣ ΒΑΔΙΣΗΣ</vt:lpstr>
      <vt:lpstr>Παρουσίαση του PowerPoint</vt:lpstr>
      <vt:lpstr>ΔΙΑΤΑΡΑΧΕΣ ΒΑΔΙΣΗΣ</vt:lpstr>
      <vt:lpstr>ΔΙΑΤΑΡΑΧΕΣ ΒΑΔΙΣΗΣ</vt:lpstr>
      <vt:lpstr>ΔΙΑΤΑΡΑΧΕΣ ΒΑΔΙΣΗΣ</vt:lpstr>
      <vt:lpstr>ΔΙΑΤΑΡΑΧΕΣ ΒΑΔΙΣΗΣ</vt:lpstr>
      <vt:lpstr>ΔΙΑΤΑΡΑΧΕΣ ΒΑΔΙΣΗΣ</vt:lpstr>
      <vt:lpstr>ΔΙΑΤΑΡΑΧΕΣ ΒΑΔΙΣΗΣ</vt:lpstr>
      <vt:lpstr>ΔΙΑΤΑΡΑΧΕΣ ΒΑΔΙΣΗΣ</vt:lpstr>
      <vt:lpstr>ΔΙΑΤΑΡΑΧΕΣ ΒΑΔΙΣΗΣ</vt:lpstr>
      <vt:lpstr>ΔΙΑΤΑΡΑΧΕΣ ΒΑΔΙΣΗΣ</vt:lpstr>
      <vt:lpstr>Παρουσίαση του PowerPoint</vt:lpstr>
      <vt:lpstr>ΕΠΑΝΕΚΠΑΙΔΕΥΣΗ ΒΑΔΙΣΗΣ</vt:lpstr>
      <vt:lpstr>ΕΠΑΝΕΚΠΑΙΔΕΥΣΗ ΒΑΔΙΣΗΣ</vt:lpstr>
      <vt:lpstr>Παρουσίαση του PowerPoint</vt:lpstr>
      <vt:lpstr>Ασκήσεις χωρίς στήριξη πάσχοντος ποδιού</vt:lpstr>
      <vt:lpstr>ΑΣΚΗΣΕΙΣ ΜΕ ΜΕΡΙΚΗ ΣΤΗΡΙΞΗ</vt:lpstr>
      <vt:lpstr>ΑΣΚΗΣΕΙΣ ΜΕ ΕΥΡΕΙΑ ΣΤΗΡΙΞΗ ΠΑΣΧΟΝΤΟΣ ΠΟΔΙΟΥ</vt:lpstr>
      <vt:lpstr>ΑΣΚΗΣΕΙΣ ΜΕ ΠΛΗΡΗ ΣΤΗΡΙΞΗ</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Mouzaki</dc:creator>
  <cp:lastModifiedBy>Maria Mouzaki</cp:lastModifiedBy>
  <cp:revision>1</cp:revision>
  <dcterms:created xsi:type="dcterms:W3CDTF">2024-12-02T08:23:03Z</dcterms:created>
  <dcterms:modified xsi:type="dcterms:W3CDTF">2024-12-02T08:24:47Z</dcterms:modified>
</cp:coreProperties>
</file>