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7" r:id="rId2"/>
    <p:sldId id="293" r:id="rId3"/>
    <p:sldId id="294" r:id="rId4"/>
    <p:sldId id="295" r:id="rId5"/>
    <p:sldId id="296" r:id="rId6"/>
    <p:sldId id="297" r:id="rId7"/>
    <p:sldId id="322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025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0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7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4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8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64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5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9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gnKfyWCylO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00051" y="758952"/>
            <a:ext cx="10058400" cy="3566160"/>
          </a:xfrm>
        </p:spPr>
        <p:txBody>
          <a:bodyPr/>
          <a:lstStyle/>
          <a:p>
            <a:pPr algn="ctr"/>
            <a:r>
              <a:rPr lang="el-GR" dirty="0"/>
              <a:t>ΦΥΣΙΚΟΘΕΡΑΠΕΙΑ </a:t>
            </a:r>
            <a:br>
              <a:rPr lang="el-GR" dirty="0"/>
            </a:br>
            <a:r>
              <a:rPr lang="el-GR" dirty="0"/>
              <a:t>Γ ΕΠΑΛ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016000" y="4784436"/>
            <a:ext cx="10142451" cy="814184"/>
          </a:xfrm>
        </p:spPr>
        <p:txBody>
          <a:bodyPr>
            <a:normAutofit/>
          </a:bodyPr>
          <a:lstStyle/>
          <a:p>
            <a:pPr algn="r"/>
            <a:r>
              <a:rPr lang="el-GR" sz="1400" dirty="0"/>
              <a:t>ΕΚΠΑΙΔΕΥΤΙΚΟΣ: ΜΑΡΙΑ ΜΟΥΖΑΚΗ, </a:t>
            </a:r>
            <a:r>
              <a:rPr lang="en-US" sz="1400" dirty="0" err="1"/>
              <a:t>Msc</a:t>
            </a:r>
            <a:r>
              <a:rPr lang="en-US" sz="1400" dirty="0"/>
              <a:t> physiotherapist</a:t>
            </a:r>
          </a:p>
          <a:p>
            <a:pPr algn="r"/>
            <a:r>
              <a:rPr lang="el-GR" sz="1400" dirty="0"/>
              <a:t>ΣΧ. ΈΤΟΣ 2023-24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378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Απαραίτητο για τη βάδιση είναι η ισορροπία στην όρθια θέση, και το Κ.Β να πέφτει μέσα στη βάση στήριξης.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Εάν ο ασθενής αντιμετωπίζει κάποιες δυσκολίες, δεν μπορεί να ελέγξει τη ροπή Κ.Β, τότε η βάση στήριξης πρέπει να αυξηθεί με βοηθήματα βάδισης.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Τα βοηθήματα είναι μηχανικές κατασκευές που χρησιμοποιούνται για να βοηθήσουν ασθενείς με κινητικές διαταραχές να μετακινηθούν.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 err="1"/>
              <a:t>Προαπαιτούμενο</a:t>
            </a:r>
            <a:r>
              <a:rPr lang="el-GR" sz="2800" dirty="0"/>
              <a:t> είναι οι ασθενείς να </a:t>
            </a:r>
            <a:r>
              <a:rPr lang="el-GR" sz="2800" dirty="0" err="1"/>
              <a:t>ορθοστατούν</a:t>
            </a:r>
            <a:r>
              <a:rPr lang="el-GR" sz="2800" dirty="0"/>
              <a:t> και να χρησιμοποιούν καλά τα χέρια τους.</a:t>
            </a:r>
          </a:p>
          <a:p>
            <a:pPr marL="0" indent="0">
              <a:buNone/>
            </a:pPr>
            <a:endParaRPr lang="el-GR" sz="2800" dirty="0"/>
          </a:p>
          <a:p>
            <a:pPr>
              <a:buFont typeface="Wingdings" panose="05000000000000000000" pitchFamily="2" charset="2"/>
              <a:buChar char="q"/>
            </a:pPr>
            <a:endParaRPr lang="el-GR" sz="2800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el-GR" sz="6000" dirty="0"/>
              <a:t>ΒΟΗΘΗΜΑΤΑ ΒΑΔΙΣΗΣ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96451"/>
          </a:xfrm>
        </p:spPr>
        <p:txBody>
          <a:bodyPr>
            <a:noAutofit/>
          </a:bodyPr>
          <a:lstStyle/>
          <a:p>
            <a:r>
              <a:rPr lang="el-GR" sz="4000" dirty="0"/>
              <a:t>Είναι: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4000" dirty="0"/>
              <a:t>Βακτηρίες, </a:t>
            </a:r>
            <a:r>
              <a:rPr lang="el-GR" sz="4000" dirty="0" err="1"/>
              <a:t>υπομασχάλιες</a:t>
            </a:r>
            <a:r>
              <a:rPr lang="el-GR" sz="4000" dirty="0"/>
              <a:t>, καναδικές ή αγκώνα, για στήριξη όλου του αντιβραχίου.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4000" dirty="0" err="1"/>
              <a:t>Περιπατητήρες</a:t>
            </a:r>
            <a:endParaRPr lang="el-GR" sz="4000" dirty="0"/>
          </a:p>
          <a:p>
            <a:pPr marL="457200" indent="-457200">
              <a:buFont typeface="+mj-lt"/>
              <a:buAutoNum type="arabicPeriod"/>
            </a:pPr>
            <a:r>
              <a:rPr lang="el-GR" sz="4000" dirty="0"/>
              <a:t>Μπαστούνια, ξύλινα ή μεταλλικά, σταθερού ή ρυθμιζόμενου ύψους, με ένα- τρία ή τέσσερα ποδαράκια.</a:t>
            </a:r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el-GR" sz="6000" dirty="0"/>
              <a:t>ΒΟΗΘΗΜΑΤΑ ΒΑΔΙΣΗΣ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6000" dirty="0"/>
              <a:t>ΒΑΔΙΣΗ ΜΕ ΜΠΑΣΤΟΥΝΙ</a:t>
            </a:r>
          </a:p>
        </p:txBody>
      </p:sp>
      <p:pic>
        <p:nvPicPr>
          <p:cNvPr id="4" name="y2mate.is - How to Walk with a Cane (Sizing, Training, Use, and Stairs)-5jvtk8ZZUv8-720p-1695580175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525" y="1846263"/>
            <a:ext cx="7151688" cy="40227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6000" dirty="0"/>
              <a:t>ΑΞΙΖΕΙ ΝΑ ΘΥΜΑΜΑΙ ΌΤΙ…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/>
              <a:t>ΒΑΚΤΗΡΙΕΣ &amp; ΒΑΔΙΣΗ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Το ύψος τους πρέπει να σταματάει λίγο πιο κάτω από το ύψος της μασχάλης.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Όταν ακουμπούν στο έδαφος θα πρέπει να απέχουν 15-20εκ. Από τα πόδια.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Το βάρος στηρίζεται στις παλάμες.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Χρησιμοποιούντα όταν δεν επιτρέπεται ολική στήριξη σώματος στα κάτω άκρα ή όταν ο ασθενής φέρει κηδεμόνες κ.α.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Η λαβή τοποθετείται ώστε ο αγκώνας να είναι σε κάμψη 25-30 μοιρών.</a:t>
            </a:r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3"/>
          </p:nvPr>
        </p:nvSpPr>
        <p:spPr>
          <a:xfrm>
            <a:off x="5884985" y="1758462"/>
            <a:ext cx="5955323" cy="823872"/>
          </a:xfrm>
        </p:spPr>
        <p:txBody>
          <a:bodyPr>
            <a:noAutofit/>
          </a:bodyPr>
          <a:lstStyle/>
          <a:p>
            <a:pPr algn="ctr"/>
            <a:r>
              <a:rPr lang="el-GR" sz="4000" dirty="0" err="1"/>
              <a:t>Περιπατητηρασ</a:t>
            </a:r>
            <a:r>
              <a:rPr lang="el-GR" sz="4000" dirty="0"/>
              <a:t> &amp; </a:t>
            </a:r>
            <a:r>
              <a:rPr lang="el-GR" sz="4000" dirty="0" err="1"/>
              <a:t>βαδιση</a:t>
            </a:r>
            <a:endParaRPr lang="el-GR" sz="4000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800" dirty="0"/>
              <a:t>Στους παιδικούς τα δύο μπροστινά στηρίγματα φέρουν μικρούς τροχούς.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800" dirty="0"/>
              <a:t>Ο </a:t>
            </a:r>
            <a:r>
              <a:rPr lang="el-GR" sz="2800" dirty="0" err="1"/>
              <a:t>περιπατητήρας</a:t>
            </a:r>
            <a:r>
              <a:rPr lang="el-GR" sz="2800" dirty="0"/>
              <a:t> αυξάνει τη βάση στήριξης, άρα και τη σταθερότητα.</a:t>
            </a:r>
          </a:p>
          <a:p>
            <a:pPr marL="0" indent="0">
              <a:buNone/>
            </a:pPr>
            <a:endParaRPr lang="el-GR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106615" y="1735015"/>
            <a:ext cx="5202702" cy="823872"/>
          </a:xfrm>
        </p:spPr>
        <p:txBody>
          <a:bodyPr>
            <a:noAutofit/>
          </a:bodyPr>
          <a:lstStyle/>
          <a:p>
            <a:pPr algn="ctr"/>
            <a:r>
              <a:rPr lang="el-GR" sz="4000" dirty="0" err="1"/>
              <a:t>Μπαστουνια</a:t>
            </a:r>
            <a:r>
              <a:rPr lang="el-GR" sz="4000" dirty="0"/>
              <a:t> &amp; </a:t>
            </a:r>
            <a:r>
              <a:rPr lang="el-GR" sz="4000" dirty="0" err="1"/>
              <a:t>βαδιση</a:t>
            </a:r>
            <a:endParaRPr lang="el-GR" sz="40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Τρίποδα &amp; τετράποδα, έχουν μεγαλύτερη βάση στήριξης και είναι ιδεώδη για ημιπληγικούς.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Συνήθως κρατιούνται από το αντίθετο μέρος του σώματος, από την υγιή πλευρά.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Το μέγιστο βάρος που μπορεί να δεχθεί ένα μπαστούνι είναι το 25% του βάρους του σώματος.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Είναι δυνατό να χρησιμοποιηθούν δύο μπαστούνια μαζί.</a:t>
            </a:r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42212" y="2582863"/>
            <a:ext cx="4889176" cy="33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el-GR" sz="6000" dirty="0"/>
              <a:t>ΑΞΙΖΕΙ ΝΑ ΘΥΜΑΜΑΙ ΌΤΙ…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6000" dirty="0"/>
              <a:t>ΒΑΔΙΣΗ ΠΑΡΑΠΛΗΓΙΚΟΥ</a:t>
            </a:r>
          </a:p>
        </p:txBody>
      </p:sp>
      <p:sp>
        <p:nvSpPr>
          <p:cNvPr id="11" name="Θέση περιεχομένου 10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5012266"/>
          </a:xfrm>
        </p:spPr>
        <p:txBody>
          <a:bodyPr>
            <a:noAutofit/>
          </a:bodyPr>
          <a:lstStyle/>
          <a:p>
            <a:r>
              <a:rPr lang="el-GR" sz="3600" dirty="0"/>
              <a:t>Ενθάρρυνση βάδισης γιατί,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600" dirty="0"/>
              <a:t>Βελτίωση κυκλοφορίας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600" dirty="0"/>
              <a:t>Μείωση </a:t>
            </a:r>
            <a:r>
              <a:rPr lang="el-GR" sz="3600" dirty="0" err="1"/>
              <a:t>σπαστικότητας</a:t>
            </a:r>
            <a:endParaRPr lang="el-GR" sz="3600" dirty="0"/>
          </a:p>
          <a:p>
            <a:pPr marL="457200" indent="-457200">
              <a:buFont typeface="+mj-lt"/>
              <a:buAutoNum type="arabicPeriod"/>
            </a:pPr>
            <a:r>
              <a:rPr lang="el-GR" sz="3600" dirty="0"/>
              <a:t>Αποφυγή συρρικνώσεων κ.α.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600" dirty="0"/>
              <a:t>Επιβράδυνση εξέλιξης οστεοπόρωσης μακρών οστών- μείωση καταγμάτων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600" dirty="0"/>
              <a:t>Βελτίωση νεφρικής κυκλοφορίας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600" dirty="0"/>
              <a:t>Διευκόλυνση αποβολής ούρων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9"/>
          <p:cNvSpPr>
            <a:spLocks noGrp="1"/>
          </p:cNvSpPr>
          <p:nvPr>
            <p:ph type="title"/>
          </p:nvPr>
        </p:nvSpPr>
        <p:spPr>
          <a:xfrm>
            <a:off x="1066800" y="108166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l-GR" sz="6000" dirty="0"/>
              <a:t>ΒΑΔΙΣΗ ΠΑΡΑΠΛΗΓΙΚΟΥ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1476" y="2236714"/>
            <a:ext cx="4669039" cy="357793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3600" dirty="0"/>
              <a:t>Σε βλάβη Θ6-Θ9 περπατούν με βακτηρίες.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600" dirty="0"/>
              <a:t>Σε βλάβες κάτω του Θ10 μπορούν να πετύχουν μια λειτουργική βάδιση.</a:t>
            </a:r>
          </a:p>
        </p:txBody>
      </p:sp>
      <p:pic>
        <p:nvPicPr>
          <p:cNvPr id="5" name="3 - Θέση περιεχομένου" descr="ΕΠΙΠΕΔΑ ΒΛΑΒΩΝ Ν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433157"/>
            <a:ext cx="4475584" cy="53166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6000" dirty="0"/>
              <a:t>ΒΑΔΙΣΗ ΠΑΡΑΠΛΗΓΙΚΟΥ</a:t>
            </a:r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>
          <a:xfrm>
            <a:off x="1132450" y="1728821"/>
            <a:ext cx="4937760" cy="736282"/>
          </a:xfrm>
        </p:spPr>
        <p:txBody>
          <a:bodyPr>
            <a:normAutofit/>
          </a:bodyPr>
          <a:lstStyle/>
          <a:p>
            <a:pPr algn="ctr"/>
            <a:r>
              <a:rPr lang="el-GR" sz="4000" dirty="0" err="1"/>
              <a:t>Βαδιση</a:t>
            </a:r>
            <a:r>
              <a:rPr lang="el-GR" sz="4000" dirty="0"/>
              <a:t> σε </a:t>
            </a:r>
            <a:r>
              <a:rPr lang="el-GR" sz="4000" dirty="0" err="1"/>
              <a:t>διζυγο</a:t>
            </a:r>
            <a:endParaRPr lang="el-GR" sz="4000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>
          <a:xfrm>
            <a:off x="874542" y="2383042"/>
            <a:ext cx="4937760" cy="353711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sz="3200" dirty="0"/>
              <a:t>Βάδιση με μικρή αιώρηση μέχρι το επίπεδο των χεριών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200" dirty="0"/>
              <a:t>Βάδιση 4 σημείων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200" dirty="0"/>
              <a:t>Βάδιση με μεγάλη αιώρηση πέρα από το επίπεδο των χεριών</a:t>
            </a:r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3"/>
          </p:nvPr>
        </p:nvSpPr>
        <p:spPr>
          <a:xfrm>
            <a:off x="6264812" y="1763990"/>
            <a:ext cx="4937760" cy="736282"/>
          </a:xfrm>
        </p:spPr>
        <p:txBody>
          <a:bodyPr>
            <a:normAutofit/>
          </a:bodyPr>
          <a:lstStyle/>
          <a:p>
            <a:pPr algn="ctr"/>
            <a:r>
              <a:rPr lang="el-GR" sz="4000" dirty="0"/>
              <a:t>ΤΕΧΝΙΚΗ </a:t>
            </a:r>
          </a:p>
        </p:txBody>
      </p:sp>
      <p:sp>
        <p:nvSpPr>
          <p:cNvPr id="9" name="Θέση περιεχομένου 8"/>
          <p:cNvSpPr>
            <a:spLocks noGrp="1"/>
          </p:cNvSpPr>
          <p:nvPr>
            <p:ph sz="quarter" idx="4"/>
          </p:nvPr>
        </p:nvSpPr>
        <p:spPr>
          <a:xfrm>
            <a:off x="5673970" y="2274277"/>
            <a:ext cx="6330462" cy="4583724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l-GR" sz="3200" dirty="0"/>
              <a:t>Ο ασθενής μαθαίνει πρώτα να κινεί τα χέρια του, αργά και να τα τοποθετεί σωστά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3200" dirty="0"/>
              <a:t>Έπειτα ρίχνει το βάρος του ανάμεσα στα πόδια του ξεκουράζοντας με τον τρόπο αυτό τα χέρια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3200" dirty="0"/>
              <a:t>Τέλος σηκώνει το σώμα του προς τα πάνω ενώ δε σέρνει τα πόδια μπροστά</a:t>
            </a:r>
          </a:p>
          <a:p>
            <a:pPr>
              <a:buFont typeface="Courier New" panose="02070309020205020404" pitchFamily="49" charset="0"/>
              <a:buChar char="o"/>
            </a:pPr>
            <a:endParaRPr lang="el-GR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/>
              <a:t>ΒΑΔΙΣΗ ΜΕ ΜΙΚΡΗ ΑΙΩΡΗΣΗ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Απλή και σίγουρη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Προτιμάται σε ασθενείς με κάκωση Ν.Μ, Θ 8 καθώς υπάρχει φυσιολογική </a:t>
            </a:r>
            <a:r>
              <a:rPr lang="el-GR" dirty="0" err="1"/>
              <a:t>μυική</a:t>
            </a:r>
            <a:r>
              <a:rPr lang="el-GR" dirty="0"/>
              <a:t> ισχύ στα </a:t>
            </a:r>
            <a:r>
              <a:rPr lang="el-GR" dirty="0" err="1"/>
              <a:t>ά.α</a:t>
            </a:r>
            <a:r>
              <a:rPr lang="el-GR" dirty="0"/>
              <a:t> και στης έκταση της Θ.Μ, στους μεσοπλεύριους και στο διάφραγμα.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 </a:t>
            </a:r>
            <a:r>
              <a:rPr lang="el-GR" dirty="0" err="1"/>
              <a:t>φθ</a:t>
            </a:r>
            <a:r>
              <a:rPr lang="el-GR" dirty="0"/>
              <a:t> στέκεται πίσω από τον ασθενή τον συγκρατεί από τις λαγόνιες ακρολοφίες και τον βοηθάει να στηρίζεται στα χέρια, να ελέγχει την κλίση της λεκάνης και να μεταφέρει το βάρος του.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Το βήμα είναι μικρό και πρέπει να φτάνουν τα πόδια ακριβώς πίσω από το επίπεδο των χεριών.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err="1"/>
              <a:t>Βαδιση</a:t>
            </a:r>
            <a:r>
              <a:rPr lang="el-GR" dirty="0"/>
              <a:t> 4 </a:t>
            </a:r>
            <a:r>
              <a:rPr lang="el-GR" dirty="0" err="1"/>
              <a:t>σημειων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Σε ασθενείς με βλάβη στο Θ12 </a:t>
            </a:r>
            <a:r>
              <a:rPr lang="el-GR" dirty="0" err="1"/>
              <a:t>μυελοτόμιο</a:t>
            </a:r>
            <a:r>
              <a:rPr lang="el-GR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Έχει φυσιολογικούς μυς </a:t>
            </a:r>
            <a:r>
              <a:rPr lang="el-GR" dirty="0" err="1"/>
              <a:t>α.α</a:t>
            </a:r>
            <a:r>
              <a:rPr lang="el-GR" dirty="0"/>
              <a:t>, θώρακα, κοιλιάς και </a:t>
            </a:r>
            <a:r>
              <a:rPr lang="el-GR" dirty="0" err="1"/>
              <a:t>ιερονωταιαίους</a:t>
            </a:r>
            <a:r>
              <a:rPr lang="el-GR" dirty="0"/>
              <a:t> ΣΣ, τετράγωνο </a:t>
            </a:r>
            <a:r>
              <a:rPr lang="el-GR" dirty="0" err="1"/>
              <a:t>οσφυικό</a:t>
            </a:r>
            <a:r>
              <a:rPr lang="el-GR" dirty="0"/>
              <a:t>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 </a:t>
            </a:r>
            <a:r>
              <a:rPr lang="el-GR" dirty="0" err="1"/>
              <a:t>φθ</a:t>
            </a:r>
            <a:r>
              <a:rPr lang="el-GR" dirty="0"/>
              <a:t>, στέκεται από πίσω και κρατάει τον ασθενή από τη λεκάνη, δίνει οδηγίες και διορθώνει με τα χέρια του.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Τα βήματα ΠΡΕΠΕΙ να είναι μικρά.</a:t>
            </a:r>
          </a:p>
        </p:txBody>
      </p:sp>
      <p:sp>
        <p:nvSpPr>
          <p:cNvPr id="7" name="Τίτλος 9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pPr algn="ctr"/>
            <a:r>
              <a:rPr lang="el-GR" dirty="0"/>
              <a:t>ΒΑΔΙΣΗ ΠΑΡΑΠΛΗΓΙΚΟΥ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err="1"/>
              <a:t>Βαδιση</a:t>
            </a:r>
            <a:r>
              <a:rPr lang="el-GR" dirty="0"/>
              <a:t> με </a:t>
            </a:r>
            <a:r>
              <a:rPr lang="el-GR" dirty="0" err="1"/>
              <a:t>μεγαλη</a:t>
            </a:r>
            <a:r>
              <a:rPr lang="el-GR" dirty="0"/>
              <a:t> </a:t>
            </a:r>
            <a:r>
              <a:rPr lang="el-GR" dirty="0" err="1"/>
              <a:t>αιωρηση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Απαιτεί καλή ισορροπία, και μεγαλύτερη προσπάθεια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 </a:t>
            </a:r>
            <a:r>
              <a:rPr lang="el-GR" dirty="0" err="1"/>
              <a:t>φθ</a:t>
            </a:r>
            <a:r>
              <a:rPr lang="el-GR" dirty="0"/>
              <a:t> βοηθάει στον έλεγχο της λεκάνης όταν είναι απαραίτητο, δίνοντας έμφαση στην προώθησή της και εάν το Κ.Β πέφτει μπροστά από τα πόδια.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Με τη μετακίνηση των χεριών στο δίζυγο, τα ισχία υπερεκτείνονται και τα πόδια αιωρούνται μπροστά, εκτείνεται το κεφάλι και προσάγονται οι ωμοπλάτες.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Όταν το βάρος πέσει σταθερά πάνω στα πόδια τότε ο ασθενής μετακινεί τα χέρια του για το επόμενο βήμα.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Για τη βάδιση προς τα πίσω ο ασθενής κάμπτει το κεφάλι και τα ισχία.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/>
              <a:t>ΒΑΔΙΣΗ ΜΕ ΒΑΚΤΗΡΙΕΣ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Ξεκινά μόνο και εφόσον αποκτηθεί η πλήρης έλεγχος μέσα στο δίζυγο.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Απαιτείται πάρα πολύ καλή ισορροπία.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Διδάσκεται βάδιση με μικρή αιώρηση, των 4 </a:t>
            </a:r>
            <a:r>
              <a:rPr lang="el-GR" dirty="0" err="1"/>
              <a:t>σημείων,και</a:t>
            </a:r>
            <a:r>
              <a:rPr lang="el-GR" dirty="0"/>
              <a:t> με μεγάλη αιώρηση.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Η τεχνική δεν αλλάζει είναι ίδια με αυτή στο δίζυγο όμως χρειάζεται περισσότερη εξάσκηση και πολλές εβδομάδες εξάσκησης.</a:t>
            </a:r>
          </a:p>
          <a:p>
            <a:pPr>
              <a:buFont typeface="Wingdings" panose="05000000000000000000" pitchFamily="2" charset="2"/>
              <a:buChar char="q"/>
            </a:pPr>
            <a:endParaRPr lang="el-GR" dirty="0"/>
          </a:p>
          <a:p>
            <a:pPr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7" name="Τίτλος 9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pPr algn="ctr"/>
            <a:r>
              <a:rPr lang="el-GR" dirty="0"/>
              <a:t>ΒΑΔΙΣΗ ΠΑΡΑΠΛΗΓΙΚΟΥ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ΟΡΘΩΤΙΚΑ ΜΗΧΑΝΗΜΑΤΑ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Είναι μηχανήματα που εφαρμόζονται στην εξωτερική επιφάνεια του σώματος και τα οποία: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Μειώνουν τον πόνο.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Εμποδίζουν την υπερβολική κίνηση των αρθρώσεων.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Εμποδίζουν ή και διορθώνουν τις παραμορφώσεις.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Βελτιώνουν τη λειτουργικότητα του μέλους.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ΒΑΔΙΣΗ ΗΜΙΠΛΗΓΙΚΟΥ</a:t>
            </a:r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u="sng" dirty="0"/>
              <a:t>Επιδιώκεται: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Αυτόνομο βάδισμα σε ένα λειτουργικό επίπεδο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Σωστή αλληλουχία κινήσεων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Φυσιολογική ταχύτητα και ρυθμό</a:t>
            </a:r>
          </a:p>
          <a:p>
            <a:pPr marL="0" indent="0">
              <a:buNone/>
            </a:pPr>
            <a:r>
              <a:rPr lang="el-GR" b="1" u="sng" dirty="0"/>
              <a:t>Για να βαδίσει ανεξάρτητα ένας ημιπληγικός ασθενής πρέπει να έχει: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Επαρκή ισορροπία κατά την </a:t>
            </a:r>
            <a:r>
              <a:rPr lang="el-GR" dirty="0" err="1"/>
              <a:t>ορθοστάτιση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Κάμψη ισχίου για την προώθηση του μέλους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Φυσιολογική ή επαρκή μυϊκή ισχύ στην υγιή πλευρά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Ικανοποιητική νοημοσύνη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ΒΑΔΙΣΗ ΗΜΙΠΛΗΓΙΚΟΥ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/>
              <a:t>ΣΗΜΑΝΤΙΚΑ ΠΡΟΒΛΗΜΑΤΑ στη </a:t>
            </a:r>
            <a:r>
              <a:rPr lang="el-GR" dirty="0" err="1"/>
              <a:t>βαδιση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dirty="0"/>
              <a:t>Έλλειψη αντιδράσεων ισορροπίας πάσχοντος ποδιού κατά τη φάση στήριξης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 err="1"/>
              <a:t>Περιαγωγή</a:t>
            </a:r>
            <a:r>
              <a:rPr lang="el-GR" dirty="0"/>
              <a:t> στη φάση αιώρησης</a:t>
            </a:r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err="1"/>
              <a:t>Προβληματα</a:t>
            </a:r>
            <a:r>
              <a:rPr lang="el-GR" dirty="0"/>
              <a:t> στην </a:t>
            </a:r>
            <a:r>
              <a:rPr lang="el-GR" dirty="0" err="1"/>
              <a:t>ορθια</a:t>
            </a:r>
            <a:r>
              <a:rPr lang="el-GR" dirty="0"/>
              <a:t> </a:t>
            </a:r>
            <a:r>
              <a:rPr lang="el-GR" dirty="0" err="1"/>
              <a:t>θεση</a:t>
            </a:r>
            <a:endParaRPr lang="el-GR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dirty="0"/>
              <a:t>Ο ασθενής πρέπει να έχει μοιρασμένο το βάρος εξίσου και στα δυο πόδια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Ο </a:t>
            </a:r>
            <a:r>
              <a:rPr lang="el-GR" dirty="0" err="1"/>
              <a:t>φθ</a:t>
            </a:r>
            <a:r>
              <a:rPr lang="el-GR" dirty="0"/>
              <a:t> βρίσκεται στην πάσχουσα πλευρά, διατηρώντας το χέρι του σε θέση ενάντια της </a:t>
            </a:r>
            <a:r>
              <a:rPr lang="el-GR" dirty="0" err="1"/>
              <a:t>σπαστικότητας</a:t>
            </a:r>
            <a:r>
              <a:rPr lang="el-GR" dirty="0"/>
              <a:t> και εμποδίζοντας πτώση του ώμου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Ενθάρρυνση μεταφορών βάρους από το υγιές στο πάσχον </a:t>
            </a:r>
            <a:r>
              <a:rPr lang="el-GR" dirty="0" err="1"/>
              <a:t>κ.α</a:t>
            </a:r>
            <a:r>
              <a:rPr lang="el-GR" dirty="0"/>
              <a:t>, μικρά βήματα με το πάσχον.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Ζητούνται κάμψεις- εκτάσεις γόνατος με αποφυγή υπερέκτασης.</a:t>
            </a:r>
          </a:p>
          <a:p>
            <a:pPr marL="0" indent="0"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ΒΑΔΙΣΗ ΗΜΙΠΛΗΓΙΚΟΥ</a:t>
            </a:r>
          </a:p>
        </p:txBody>
      </p:sp>
      <p:sp>
        <p:nvSpPr>
          <p:cNvPr id="8" name="Θέση περιεχομένου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Στη φάση αιώρησης, ο ασθενής θα πρέπει να κάμψει το πόδι του που βρίσκεται σε σπαστικό </a:t>
            </a:r>
            <a:r>
              <a:rPr lang="el-GR" dirty="0" err="1"/>
              <a:t>εκτατικό</a:t>
            </a:r>
            <a:r>
              <a:rPr lang="el-GR" dirty="0"/>
              <a:t> πρότυπο, χωρίς να κάνει </a:t>
            </a:r>
            <a:r>
              <a:rPr lang="el-GR" dirty="0" err="1"/>
              <a:t>περιαγωγή</a:t>
            </a:r>
            <a:r>
              <a:rPr lang="el-GR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Απαραίτητη η προετοιμασία στο κρεβάτι, χωρίς την επίδραση της βαρύτητας.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Πρέπει να αποφεύγεται του κλειδώματος του γόνατος σε έκταση.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Η κίνηση βελτιώνεται με επαναλήψεις εφόσον αναχαιτίζονται οι ανεπιθύμητες ενέργειες.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Προτείνεται η στροφή της λεκάνης πριν την έναρξη της διαδικασίας βάδισης σε όρθια θέση καθώς αυτό αποδεικνύεται ότι αναστέλλει το σπαστικό πρότυπο και δίνει στον ασθενή αμφίπλευρη λειτουργία, αντί του ασύμμετρου προτύπου.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Η εκπαίδευση γίνεται με αργή ταχύτητα και προοδευτικά αυξάνεται.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Στόχος είναι η πλάγια αλλά και η βάδιση προς τα πίσω.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ΒΑΔΙΣΗ ΜΕ ΚΟΛΟΒΩΜΑ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Δύο στάδια επανεκπαίδευσης βάδισης,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200" dirty="0"/>
              <a:t>Πριν την πρόθεση, με ασκήσεις σε καθιστή &amp; όρθια, και εφόσον κατακτήσει την </a:t>
            </a:r>
            <a:r>
              <a:rPr lang="el-GR" sz="3200" dirty="0" err="1"/>
              <a:t>μονοποδική</a:t>
            </a:r>
            <a:r>
              <a:rPr lang="el-GR" sz="3200" dirty="0"/>
              <a:t> ισορροπία τότε, του δίνονται βακτηρίες.</a:t>
            </a:r>
          </a:p>
          <a:p>
            <a:pPr marL="0" indent="0">
              <a:buNone/>
            </a:pPr>
            <a:endParaRPr lang="el-GR" sz="3200" dirty="0"/>
          </a:p>
          <a:p>
            <a:pPr marL="457200" indent="-457200">
              <a:buFont typeface="+mj-lt"/>
              <a:buAutoNum type="arabicPeriod" startAt="2"/>
            </a:pPr>
            <a:r>
              <a:rPr lang="el-GR" sz="3200" dirty="0"/>
              <a:t>Μετά την πρόθεση, μέσα στο δίζυγο.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ΒΑΔΙΣΗ ΜΕ ΚΟΛΟΒΩΜΑ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893906" y="93306"/>
            <a:ext cx="6492240" cy="6522098"/>
          </a:xfrm>
        </p:spPr>
        <p:txBody>
          <a:bodyPr>
            <a:noAutofit/>
          </a:bodyPr>
          <a:lstStyle/>
          <a:p>
            <a:r>
              <a:rPr lang="el-GR" sz="2400" dirty="0"/>
              <a:t>Η ΣΩΣΤΗ ΣΤΑΣΗ ΜΕ ΤΙΣ ΒΑΚΤΗΡΙΕΣ ΕΊΝΑΙ: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Το κεφάλι όρθιο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Οι ώμοι στο ίδιο επίπεδο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Το γόνατο και το ισχίο σε έκταση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Το κολόβωμα σε έκταση και προσαγωγή και όχι σε κάμψη και απαγωγή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Οι βακτηρίες σε απόσταση 10-12 εκατοστά από το πέλμα του γερού κ.α.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Η νοητή γραμμή από το κολόβωμα πρέπει να πέφτει μέσα στη βάση στήριξης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Θα πρέπει να διδαχτεί ώστε να ισορροπεί καλά με τις βακτηρίες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Θα πρέπει να κινεί το κολόβωμα κατά τις φάσεις βάδισης σα να είναι φυσιολογικό.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3876657"/>
            <a:ext cx="2867025" cy="14779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Ο </a:t>
            </a:r>
            <a:r>
              <a:rPr lang="el-GR" sz="3600" dirty="0" err="1"/>
              <a:t>κολοβωματίας</a:t>
            </a:r>
            <a:r>
              <a:rPr lang="el-GR" sz="3600" dirty="0"/>
              <a:t> ασθενής χρησιμοποιεί:</a:t>
            </a:r>
          </a:p>
          <a:p>
            <a:pPr marL="457200" indent="-457200">
              <a:buFont typeface="+mj-lt"/>
              <a:buAutoNum type="alphaUcPeriod"/>
            </a:pPr>
            <a:r>
              <a:rPr lang="el-GR" sz="3600" dirty="0"/>
              <a:t>Βάδιση 3 σημείων</a:t>
            </a:r>
          </a:p>
          <a:p>
            <a:pPr marL="457200" indent="-457200">
              <a:buFont typeface="+mj-lt"/>
              <a:buAutoNum type="alphaUcPeriod"/>
            </a:pPr>
            <a:r>
              <a:rPr lang="el-GR" sz="3600" dirty="0"/>
              <a:t>Βάδιση αιώρησης γιατί τον διευκολύνει να περπατά γρήγορα</a:t>
            </a:r>
          </a:p>
        </p:txBody>
      </p:sp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pPr algn="ctr"/>
            <a:r>
              <a:rPr lang="el-GR" dirty="0"/>
              <a:t>ΒΑΔΙΣΗ ΜΕ ΚΟΛΟΒΩΜΑ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ΒΑΔΙΣΗ ΜΕ ΚΟΛΟΒΩΜΑ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err="1"/>
              <a:t>Ανεβασμα</a:t>
            </a:r>
            <a:r>
              <a:rPr lang="el-GR" dirty="0"/>
              <a:t>- </a:t>
            </a:r>
            <a:r>
              <a:rPr lang="el-GR" dirty="0" err="1"/>
              <a:t>κατεβασμα</a:t>
            </a:r>
            <a:r>
              <a:rPr lang="el-GR" dirty="0"/>
              <a:t> </a:t>
            </a:r>
            <a:r>
              <a:rPr lang="el-GR" dirty="0" err="1"/>
              <a:t>σκαλασ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Κατά το </a:t>
            </a:r>
            <a:r>
              <a:rPr lang="el-GR" b="1" i="1" dirty="0">
                <a:solidFill>
                  <a:srgbClr val="FF0000"/>
                </a:solidFill>
              </a:rPr>
              <a:t>ανέβασμα</a:t>
            </a:r>
            <a:r>
              <a:rPr lang="el-GR" dirty="0"/>
              <a:t>, ανεβάζει πρώτα το γερό με μικρό πήδημα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Έπειτα ανεβάζει τις βακτηρίες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Κατά το </a:t>
            </a:r>
            <a:r>
              <a:rPr lang="el-GR" b="1" i="1" dirty="0">
                <a:solidFill>
                  <a:srgbClr val="FF0000"/>
                </a:solidFill>
              </a:rPr>
              <a:t>κατέβασμα</a:t>
            </a:r>
            <a:r>
              <a:rPr lang="el-GR" dirty="0"/>
              <a:t>, κατεβάζει πρώτα τις βακτηρίες, τοποθετώντας τες σταθερά στο κάτω σκαλοπάτι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Κάνει μεταφορά βάρους κι κατεβάζει το γερό πόδι με μία αιώρηση.</a:t>
            </a:r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err="1"/>
              <a:t>Εμποδια</a:t>
            </a:r>
            <a:r>
              <a:rPr lang="el-GR" dirty="0"/>
              <a:t> – </a:t>
            </a:r>
            <a:r>
              <a:rPr lang="el-GR" dirty="0" err="1"/>
              <a:t>ανωμαλοσ</a:t>
            </a:r>
            <a:r>
              <a:rPr lang="el-GR" dirty="0"/>
              <a:t> </a:t>
            </a:r>
            <a:r>
              <a:rPr lang="el-GR" dirty="0" err="1"/>
              <a:t>δρομοσ</a:t>
            </a:r>
            <a:endParaRPr lang="el-GR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Σε βάδιση σε </a:t>
            </a:r>
            <a:r>
              <a:rPr lang="el-GR" b="1" i="1" dirty="0">
                <a:solidFill>
                  <a:srgbClr val="FF0000"/>
                </a:solidFill>
              </a:rPr>
              <a:t>ανώμαλο δρόμο</a:t>
            </a:r>
            <a:r>
              <a:rPr lang="el-GR" dirty="0"/>
              <a:t>, τότε πρέπει να κάνει μικρά βήματα.</a:t>
            </a:r>
          </a:p>
          <a:p>
            <a:pPr>
              <a:buFont typeface="Wingdings" panose="05000000000000000000" pitchFamily="2" charset="2"/>
              <a:buChar char="v"/>
            </a:pP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Εάν χρειαστεί να περάσει κάποιο </a:t>
            </a:r>
            <a:r>
              <a:rPr lang="el-GR" b="1" i="1" dirty="0">
                <a:solidFill>
                  <a:srgbClr val="FF0000"/>
                </a:solidFill>
              </a:rPr>
              <a:t>εμπόδιο</a:t>
            </a:r>
            <a:r>
              <a:rPr lang="el-GR" dirty="0"/>
              <a:t>, τότε είτε πρέπει να περάσει πρώτα τις βακτηρίες και μετά πηδά με το γερό του πόδι,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Είτε έρχεται σε πλάγια θέση περνά πρώτα τη μία βακτηρία μετά το γερό και στη συνέχεια ακολουθεί η άλλη βακτηρία.</a:t>
            </a:r>
          </a:p>
          <a:p>
            <a:pPr marL="0" indent="0"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περιεχομένου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800" b="1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Στάδιο προθετικό</a:t>
            </a:r>
          </a:p>
          <a:p>
            <a:r>
              <a:rPr lang="el-GR" sz="2800" dirty="0">
                <a:solidFill>
                  <a:schemeClr val="tx1"/>
                </a:solidFill>
              </a:rPr>
              <a:t>Στο στάδιο αυτό, ο ασθενής εκπαιδεύεται μέσα στο δίζυγο με την πρόθεση.</a:t>
            </a:r>
          </a:p>
          <a:p>
            <a:endParaRPr lang="el-GR" sz="2800" dirty="0">
              <a:solidFill>
                <a:schemeClr val="tx1"/>
              </a:solidFill>
            </a:endParaRPr>
          </a:p>
          <a:p>
            <a:r>
              <a:rPr lang="el-GR" sz="2800" dirty="0">
                <a:solidFill>
                  <a:schemeClr val="tx1"/>
                </a:solidFill>
              </a:rPr>
              <a:t>Θα πρέπει: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>
                <a:solidFill>
                  <a:schemeClr val="tx1"/>
                </a:solidFill>
              </a:rPr>
              <a:t>Να έχει καλό έλεγχο τεχνητού άκρου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>
                <a:solidFill>
                  <a:schemeClr val="tx1"/>
                </a:solidFill>
              </a:rPr>
              <a:t>Απόκτηση ισορροπίας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>
                <a:solidFill>
                  <a:schemeClr val="tx1"/>
                </a:solidFill>
              </a:rPr>
              <a:t>Καλή επούλωση των ιστών πάνω στους οποίους τοποθετεί το βάρος και απευαισθητοποίηση του κολοβώματος</a:t>
            </a:r>
          </a:p>
          <a:p>
            <a:pPr marL="457200" indent="-457200">
              <a:buFont typeface="+mj-lt"/>
              <a:buAutoNum type="arabicPeriod"/>
            </a:pPr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pPr algn="ctr"/>
            <a:r>
              <a:rPr lang="el-GR" dirty="0"/>
              <a:t>ΒΑΔΙΣΗ ΜΕ ΚΟΛΟΒΩΜΑ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3600" dirty="0"/>
              <a:t>Οι ασκήσεις βάδισης μέσα στο δίζυγο, περιλαμβάνουν: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3600" dirty="0"/>
              <a:t>Βάδιση αιώρησης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3600" dirty="0"/>
              <a:t>Βάδιση 2 σημείων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3600" dirty="0"/>
              <a:t>Βάδιση 3 σημείων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3600" dirty="0"/>
              <a:t>Βάδιση 4 σημείων, η οποία γίνεται αργότερα, χωρίς βακτηρίες και θυμίζει πολύ τη φυσιολογική βάδιση</a:t>
            </a:r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pPr algn="ctr"/>
            <a:r>
              <a:rPr lang="el-GR" dirty="0"/>
              <a:t>ΒΑΔΙΣΗ ΜΕ ΚΟΛΟΒΩΜΑ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92388"/>
          </a:xfrm>
        </p:spPr>
        <p:txBody>
          <a:bodyPr>
            <a:noAutofit/>
          </a:bodyPr>
          <a:lstStyle/>
          <a:p>
            <a:pPr algn="ctr"/>
            <a:r>
              <a:rPr lang="el-GR" sz="2400" i="1" dirty="0"/>
              <a:t>Βάδιση με παραλλαγές μέσα στο δίζυγο, που θυμίζουν το </a:t>
            </a:r>
            <a:r>
              <a:rPr lang="el-GR" sz="2400" i="1" dirty="0" err="1"/>
              <a:t>ασκησεολόγιο</a:t>
            </a:r>
            <a:r>
              <a:rPr lang="el-GR" sz="2400" i="1" dirty="0"/>
              <a:t> που εφαρμόζεται και σε ασθενείς χωρίς πρόθεση στα πλαίσια της επανεκπαίδευσης βάδισης.</a:t>
            </a:r>
            <a:endParaRPr lang="el-GR" sz="2400" dirty="0"/>
          </a:p>
          <a:p>
            <a:pPr algn="ctr"/>
            <a:r>
              <a:rPr lang="el-GR" sz="2400" i="1" dirty="0"/>
              <a:t>Όταν ολοκληρωθεί κι αυτό το στάδιο, ξεκινά η βάδιση έξω από το δίζυγο πρώτα με τη βοήθεια των βακτηριών, κατόπιν με μία βακτηρία και τέλος χωρίς.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l-GR" sz="2400" i="1" dirty="0"/>
              <a:t>Σε ασθενείς με κολόβωμα </a:t>
            </a:r>
            <a:r>
              <a:rPr lang="el-GR" sz="2400" i="1" dirty="0">
                <a:solidFill>
                  <a:srgbClr val="FF0000"/>
                </a:solidFill>
              </a:rPr>
              <a:t>πάνω από το γόνατο</a:t>
            </a:r>
            <a:r>
              <a:rPr lang="el-GR" sz="2400" i="1" dirty="0"/>
              <a:t>, θα πρέπει να θυμούνται να κλειδώνουν το προθετικό γόνατο, εκτείνοντας το υπόλοιπο μέλος προς τα πίσω, όταν η προθετική φτέρνα έρχεται σε επαφή με το έδαφος.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l-GR" sz="2400" i="1" dirty="0"/>
              <a:t>Σε ασθενείς με κολόβωμα </a:t>
            </a:r>
            <a:r>
              <a:rPr lang="el-GR" sz="2400" i="1" dirty="0">
                <a:solidFill>
                  <a:srgbClr val="FF0000"/>
                </a:solidFill>
              </a:rPr>
              <a:t>κάτω από το γόνατο</a:t>
            </a:r>
            <a:r>
              <a:rPr lang="el-GR" sz="2400" i="1" dirty="0"/>
              <a:t>, πρέπει να θυμούνται ότι διατηρούν το δικό τους γόνατο και το οποίο πρέπει να αφήνουν να λυγίσει μετά τη μέση φάση στήριξης.</a:t>
            </a:r>
          </a:p>
          <a:p>
            <a:pPr algn="ctr"/>
            <a:endParaRPr lang="el-GR" sz="2400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097280" y="264212"/>
            <a:ext cx="10058400" cy="1449387"/>
          </a:xfrm>
        </p:spPr>
        <p:txBody>
          <a:bodyPr/>
          <a:lstStyle/>
          <a:p>
            <a:pPr algn="ctr"/>
            <a:r>
              <a:rPr lang="el-GR" dirty="0"/>
              <a:t>ΒΑΔΙΣΗ ΜΕ ΚΟΛΟΒΩΜΑ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ΔΙΑΚΡΙΣΗ ΟΡΘΩΤΙΚΩΝ ΜΕΣΩΝ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/>
              <a:t>ΔΙΟΡΘΩΤΙΚΑ ΜΕΣΑ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Διορθώνουν τη θέση κάποιων τμημάτων των κάτω άκρων.</a:t>
            </a:r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/>
              <a:t>ΣΤΗΡΙΚΤΙΚΑ ΟΡΘΩΤΙΚΑ ΜΕΣΑ</a:t>
            </a:r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Αυτά που προσφέρουν επιπλέον στήριξη σε ένα παραμορφωμένο μέλος εμποδίζοντας επιπλέον παραμόρφωση ενώ βελτιώνουν και τη λειτουργικότητα του μέλους.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>
          <a:xfrm>
            <a:off x="1158240" y="996967"/>
            <a:ext cx="4937760" cy="736282"/>
          </a:xfrm>
        </p:spPr>
        <p:txBody>
          <a:bodyPr>
            <a:noAutofit/>
          </a:bodyPr>
          <a:lstStyle/>
          <a:p>
            <a:pPr algn="ctr"/>
            <a:r>
              <a:rPr lang="el-GR" sz="2800" dirty="0"/>
              <a:t>ΑΝΕΒΑΣΜΑ- ΚΑΤΕΒΑΣΜΑ ΣΚΑΛΑΣ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>
          <a:xfrm>
            <a:off x="1097280" y="1838131"/>
            <a:ext cx="4937760" cy="41224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Κατά το </a:t>
            </a:r>
            <a:r>
              <a:rPr lang="el-GR" sz="2800" b="1" dirty="0">
                <a:solidFill>
                  <a:srgbClr val="FF0000"/>
                </a:solidFill>
              </a:rPr>
              <a:t>ανέβασμα</a:t>
            </a:r>
            <a:r>
              <a:rPr lang="el-GR" sz="2800" dirty="0"/>
              <a:t> σκάλας, γερό πόδι, έπειτα προθετικό.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Κατά το </a:t>
            </a:r>
            <a:r>
              <a:rPr lang="el-GR" sz="2800" b="1" dirty="0">
                <a:solidFill>
                  <a:srgbClr val="FF0000"/>
                </a:solidFill>
              </a:rPr>
              <a:t>κατέβασμα</a:t>
            </a:r>
            <a:r>
              <a:rPr lang="el-GR" sz="2800" dirty="0"/>
              <a:t> σκάλας, προθετικό πόδι και έπειτα γερό.</a:t>
            </a:r>
          </a:p>
          <a:p>
            <a:pPr>
              <a:buFont typeface="Wingdings" panose="05000000000000000000" pitchFamily="2" charset="2"/>
              <a:buChar char="q"/>
            </a:pPr>
            <a:endParaRPr lang="el-GR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Μετά από εκπαίδευση, είναι δυνατό το κατέβασμα να γίνει με τα δύο πόδια εναλλάξ. Το ανέβασμα όμως προϋποθέτει κουπαστή.</a:t>
            </a:r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>
          <a:xfrm>
            <a:off x="6217920" y="996967"/>
            <a:ext cx="4937760" cy="736282"/>
          </a:xfrm>
        </p:spPr>
        <p:txBody>
          <a:bodyPr>
            <a:noAutofit/>
          </a:bodyPr>
          <a:lstStyle/>
          <a:p>
            <a:pPr algn="ctr"/>
            <a:r>
              <a:rPr lang="el-GR" sz="2800" dirty="0" err="1"/>
              <a:t>Βοηθητικα</a:t>
            </a:r>
            <a:r>
              <a:rPr lang="el-GR" sz="2800" dirty="0"/>
              <a:t> </a:t>
            </a:r>
            <a:r>
              <a:rPr lang="el-GR" sz="2800" dirty="0" err="1"/>
              <a:t>μεσα</a:t>
            </a:r>
            <a:r>
              <a:rPr lang="el-GR" sz="2800" dirty="0"/>
              <a:t> </a:t>
            </a:r>
            <a:r>
              <a:rPr lang="el-GR" sz="2800" dirty="0" err="1"/>
              <a:t>βαδισησ</a:t>
            </a:r>
            <a:r>
              <a:rPr lang="el-GR" sz="2800" dirty="0"/>
              <a:t> σε </a:t>
            </a:r>
            <a:r>
              <a:rPr lang="el-GR" sz="2800" dirty="0" err="1"/>
              <a:t>ακρωτηριασμουσ</a:t>
            </a:r>
            <a:endParaRPr lang="el-GR" sz="2800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4"/>
          </p:nvPr>
        </p:nvSpPr>
        <p:spPr>
          <a:xfrm>
            <a:off x="6217920" y="1838131"/>
            <a:ext cx="4937760" cy="412240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l-GR" sz="2800" dirty="0"/>
              <a:t>Βακτηρίες</a:t>
            </a:r>
          </a:p>
          <a:p>
            <a:pPr marL="457200" indent="-457200">
              <a:buFont typeface="+mj-lt"/>
              <a:buAutoNum type="alphaUcPeriod"/>
            </a:pPr>
            <a:r>
              <a:rPr lang="el-GR" sz="2800" dirty="0"/>
              <a:t>Μπαστούνι, συνήθως χρησιμοποιούνται δύο μπαστούνια για να εξασφαλίζεται η ίση κατανομή του βάρους και να μην επιβαρύνεται μόνιμα η πλευρά του μπαστουνιού.</a:t>
            </a:r>
          </a:p>
          <a:p>
            <a:pPr marL="457200" indent="-457200">
              <a:buFont typeface="+mj-lt"/>
              <a:buAutoNum type="alphaUcPeriod"/>
            </a:pPr>
            <a:r>
              <a:rPr lang="el-GR" sz="2800" dirty="0" err="1"/>
              <a:t>Περιπατητήρας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/>
              <a:t>ΣΤΑΤΙΚΑ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sz="4000" dirty="0"/>
              <a:t>Χρησιμοποιούνται για ακινητοποίηση.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/>
              <a:t>ΔΥΝΑΜΙΚΑ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sz="3600" dirty="0"/>
              <a:t>Επιτρέπουν κάποια κίνηση των </a:t>
            </a:r>
            <a:r>
              <a:rPr lang="el-GR" sz="3600" dirty="0" err="1"/>
              <a:t>αθρώσεων</a:t>
            </a:r>
            <a:r>
              <a:rPr lang="el-GR" sz="3600" dirty="0"/>
              <a:t> που πάσχουν. Η κίνηση αυτή είναι απόλυτα ελεγχόμενη ως προς την τροχιά και τη διεύθυνσή της.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περιεχομένου 7"/>
          <p:cNvSpPr>
            <a:spLocks noGrp="1"/>
          </p:cNvSpPr>
          <p:nvPr>
            <p:ph sz="half" idx="1"/>
          </p:nvPr>
        </p:nvSpPr>
        <p:spPr>
          <a:xfrm>
            <a:off x="1036321" y="1295228"/>
            <a:ext cx="4937760" cy="4023360"/>
          </a:xfrm>
        </p:spPr>
        <p:txBody>
          <a:bodyPr>
            <a:noAutofit/>
          </a:bodyPr>
          <a:lstStyle/>
          <a:p>
            <a:r>
              <a:rPr lang="el-GR" sz="3200" dirty="0"/>
              <a:t>Τα </a:t>
            </a:r>
            <a:r>
              <a:rPr lang="el-GR" sz="3200" dirty="0" err="1"/>
              <a:t>ορθωτικά</a:t>
            </a:r>
            <a:r>
              <a:rPr lang="el-GR" sz="3200" dirty="0"/>
              <a:t> μέσα πρέπει: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200" dirty="0"/>
              <a:t>Να είναι ελαφριά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200" dirty="0"/>
              <a:t>Να έχουν καλή κατασκευή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200" dirty="0"/>
              <a:t>Να παρέχουν σταθερότητα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200" dirty="0"/>
              <a:t>Να είναι εύκολα στη χρήση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3200" dirty="0"/>
              <a:t>Μεγάλη προσοχή στα σημεία πίεσης</a:t>
            </a:r>
          </a:p>
          <a:p>
            <a:pPr marL="0" indent="0">
              <a:buNone/>
            </a:pPr>
            <a:endParaRPr lang="el-GR" sz="3200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0654106-4849-8FA6-7E6C-A907299561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03030" y="672096"/>
            <a:ext cx="3252650" cy="216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4818467-D0CA-80EE-A13B-0282C07E7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645" y="2836587"/>
            <a:ext cx="2323419" cy="363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ΕΙΔΗ ΟΡΘΩΤΙΚΩΝ ΜΕΣΩΝ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152953" y="2341984"/>
            <a:ext cx="8685556" cy="35271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3600" dirty="0"/>
              <a:t>Ανάλογα με το ύψος της βλάβης του Ν.Μ, τις μυϊκές ομάδες που λειτουργούν και τη χρήση για την οποία προορίζονται διακρίνονται σε…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3600" dirty="0"/>
              <a:t>ΟΣΦΥΟΜΗΡΟΚΝΗΜΟΠΟΔΙΚΟΙ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3600" dirty="0"/>
              <a:t>ΜΗΡΟΚΝΗΜΟΠΟΔΙΚΟΙ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3600" dirty="0"/>
              <a:t>ΚΝΗΜΟΠΟΔΙΚΟΙ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</p:txBody>
      </p:sp>
      <p:sp>
        <p:nvSpPr>
          <p:cNvPr id="5" name="Σύννεφο 4">
            <a:extLst>
              <a:ext uri="{FF2B5EF4-FFF2-40B4-BE49-F238E27FC236}">
                <a16:creationId xmlns:a16="http://schemas.microsoft.com/office/drawing/2014/main" id="{399F5166-A10E-4DB5-EDFA-8DD645210F03}"/>
              </a:ext>
            </a:extLst>
          </p:cNvPr>
          <p:cNvSpPr/>
          <p:nvPr/>
        </p:nvSpPr>
        <p:spPr>
          <a:xfrm>
            <a:off x="7343192" y="4350070"/>
            <a:ext cx="4693298" cy="2015273"/>
          </a:xfrm>
          <a:prstGeom prst="cloud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Μπορούν να είναι έσω ή έξω υποδήματος.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https://www.youtube.com/watch?v=gnKfyWCylOo</a:t>
            </a:r>
            <a:r>
              <a:rPr lang="en-US" dirty="0"/>
              <a:t> </a:t>
            </a:r>
          </a:p>
        </p:txBody>
      </p:sp>
      <p:sp>
        <p:nvSpPr>
          <p:cNvPr id="5" name="Τίτλος 1"/>
          <p:cNvSpPr>
            <a:spLocks noGrp="1"/>
          </p:cNvSpPr>
          <p:nvPr/>
        </p:nvSpPr>
        <p:spPr>
          <a:xfrm>
            <a:off x="1224280" y="413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0" i="0" u="none" strike="noStrike" kern="1200" cap="none" spc="-5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ΑΡΧΕΣ ΑΠΟΚΑΤΑΣΤΑΣΗΣ ΒΑΔΙΣΗΣ ΜΕ ΒΟΗΘΗΤΙΚΑ ΜΕΣΑ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CB861D-E8DE-322E-54FE-299DFD8C6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003" y="2792104"/>
            <a:ext cx="3791994" cy="2130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ΑΡΧΕΣ ΑΠΟΚΑΤΑΣΤΑΣΗΣ ΒΑΔΙΣΗΣ ΜΕ ΒΟΗΘΗΤΙΚΑ ΜΕΣΑ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>
            <a:noAutofit/>
          </a:bodyPr>
          <a:lstStyle/>
          <a:p>
            <a:r>
              <a:rPr lang="el-GR" sz="2800" dirty="0"/>
              <a:t>Το πρόγραμμα αποκατάστασης της βάδισης για κάθε ασθενή εξαρτάται από: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Κατάσταση μυών – αρθρώσεων/ ύπαρξη ή όχι επώδυνης περιοχής.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Ασκήσεις για αύξηση τροχιάς αρθρώσεων, μυϊκής δύναμης, βελτίωσης συντονισμού, με σκοπό να μπορεί ο ασθενής να χρησιμοποιεί αποτελεσματικά τα βοηθήματα βάδισης.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Κατάλληλη επιλογή και εφαρμογή βοηθητικού μέσου.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800" dirty="0"/>
              <a:t>Επιλογή της μεθόδου βάδισης που ταιριάζει καλύτερα σε κάθε ασθενή.</a:t>
            </a:r>
          </a:p>
          <a:p>
            <a:pPr marL="0" indent="0">
              <a:buNone/>
            </a:pPr>
            <a:endParaRPr lang="el-GR" sz="2800" dirty="0"/>
          </a:p>
          <a:p>
            <a:pPr marL="457200" indent="-457200">
              <a:buFont typeface="+mj-lt"/>
              <a:buAutoNum type="arabicPeriod"/>
            </a:pPr>
            <a:endParaRPr lang="el-GR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ΒΟΗΘΗΜΑΤΑ ΒΑΔΙΣΗΣ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3200" dirty="0"/>
              <a:t>Πότε χρησιμοποιούνται</a:t>
            </a:r>
            <a:r>
              <a:rPr lang="en-US" sz="3200" dirty="0"/>
              <a:t>;</a:t>
            </a:r>
            <a:endParaRPr lang="el-GR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3200" dirty="0"/>
              <a:t>Πώς χρησιμοποιούνται</a:t>
            </a:r>
            <a:r>
              <a:rPr lang="en-US" sz="3200" dirty="0"/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3200" dirty="0"/>
              <a:t>Από ποιόν</a:t>
            </a:r>
            <a:r>
              <a:rPr lang="en-US" sz="3200" dirty="0"/>
              <a:t>;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Ανασκόπηση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</TotalTime>
  <Words>1800</Words>
  <Application>Microsoft Office PowerPoint</Application>
  <PresentationFormat>Ευρεία οθόνη</PresentationFormat>
  <Paragraphs>197</Paragraphs>
  <Slides>30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Wingdings</vt:lpstr>
      <vt:lpstr>1_Ανασκόπηση</vt:lpstr>
      <vt:lpstr>ΦΥΣΙΚΟΘΕΡΑΠΕΙΑ  Γ ΕΠΑΛ</vt:lpstr>
      <vt:lpstr>ΟΡΘΩΤΙΚΑ ΜΗΧΑΝΗΜΑΤΑ</vt:lpstr>
      <vt:lpstr>ΔΙΑΚΡΙΣΗ ΟΡΘΩΤΙΚΩΝ ΜΕΣΩΝ</vt:lpstr>
      <vt:lpstr>Παρουσίαση του PowerPoint</vt:lpstr>
      <vt:lpstr>Παρουσίαση του PowerPoint</vt:lpstr>
      <vt:lpstr>ΕΙΔΗ ΟΡΘΩΤΙΚΩΝ ΜΕΣΩΝ</vt:lpstr>
      <vt:lpstr>Παρουσίαση του PowerPoint</vt:lpstr>
      <vt:lpstr>ΑΡΧΕΣ ΑΠΟΚΑΤΑΣΤΑΣΗΣ ΒΑΔΙΣΗΣ ΜΕ ΒΟΗΘΗΤΙΚΑ ΜΕΣΑ</vt:lpstr>
      <vt:lpstr>ΒΟΗΘΗΜΑΤΑ ΒΑΔΙΣΗΣ</vt:lpstr>
      <vt:lpstr>ΒΟΗΘΗΜΑΤΑ ΒΑΔΙΣΗΣ</vt:lpstr>
      <vt:lpstr>ΒΟΗΘΗΜΑΤΑ ΒΑΔΙΣΗΣ</vt:lpstr>
      <vt:lpstr>ΒΑΔΙΣΗ ΜΕ ΜΠΑΣΤΟΥΝΙ</vt:lpstr>
      <vt:lpstr>ΑΞΙΖΕΙ ΝΑ ΘΥΜΑΜΑΙ ΌΤΙ…</vt:lpstr>
      <vt:lpstr>ΑΞΙΖΕΙ ΝΑ ΘΥΜΑΜΑΙ ΌΤΙ…</vt:lpstr>
      <vt:lpstr>ΒΑΔΙΣΗ ΠΑΡΑΠΛΗΓΙΚΟΥ</vt:lpstr>
      <vt:lpstr>ΒΑΔΙΣΗ ΠΑΡΑΠΛΗΓΙΚΟΥ</vt:lpstr>
      <vt:lpstr>ΒΑΔΙΣΗ ΠΑΡΑΠΛΗΓΙΚΟΥ</vt:lpstr>
      <vt:lpstr>ΒΑΔΙΣΗ ΠΑΡΑΠΛΗΓΙΚΟΥ</vt:lpstr>
      <vt:lpstr>ΒΑΔΙΣΗ ΠΑΡΑΠΛΗΓΙΚΟΥ</vt:lpstr>
      <vt:lpstr>ΒΑΔΙΣΗ ΗΜΙΠΛΗΓΙΚΟΥ</vt:lpstr>
      <vt:lpstr>ΒΑΔΙΣΗ ΗΜΙΠΛΗΓΙΚΟΥ</vt:lpstr>
      <vt:lpstr>ΒΑΔΙΣΗ ΗΜΙΠΛΗΓΙΚΟΥ</vt:lpstr>
      <vt:lpstr>ΒΑΔΙΣΗ ΜΕ ΚΟΛΟΒΩΜΑ</vt:lpstr>
      <vt:lpstr>ΒΑΔΙΣΗ ΜΕ ΚΟΛΟΒΩΜΑ</vt:lpstr>
      <vt:lpstr>ΒΑΔΙΣΗ ΜΕ ΚΟΛΟΒΩΜΑ</vt:lpstr>
      <vt:lpstr>ΒΑΔΙΣΗ ΜΕ ΚΟΛΟΒΩΜΑ</vt:lpstr>
      <vt:lpstr>ΒΑΔΙΣΗ ΜΕ ΚΟΛΟΒΩΜΑ</vt:lpstr>
      <vt:lpstr>ΒΑΔΙΣΗ ΜΕ ΚΟΛΟΒΩΜΑ</vt:lpstr>
      <vt:lpstr>ΒΑΔΙΣΗ ΜΕ ΚΟΛΟΒΩΜΑ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Mouzaki</dc:creator>
  <cp:lastModifiedBy>Maria Mouzaki</cp:lastModifiedBy>
  <cp:revision>2</cp:revision>
  <dcterms:created xsi:type="dcterms:W3CDTF">2024-12-02T08:20:10Z</dcterms:created>
  <dcterms:modified xsi:type="dcterms:W3CDTF">2024-12-02T08:22:05Z</dcterms:modified>
</cp:coreProperties>
</file>