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00051" y="758952"/>
            <a:ext cx="10058400" cy="3566160"/>
          </a:xfrm>
        </p:spPr>
        <p:txBody>
          <a:bodyPr/>
          <a:lstStyle/>
          <a:p>
            <a:pPr algn="ctr"/>
            <a:r>
              <a:rPr lang="el-GR" dirty="0"/>
              <a:t>ΦΥΣΙΚΟΘΕΡΑΠΕΙΑ </a:t>
            </a:r>
            <a:br>
              <a:rPr lang="el-GR" dirty="0"/>
            </a:br>
            <a:r>
              <a:rPr lang="el-GR" dirty="0"/>
              <a:t>Γ ΕΠΑΛ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16000" y="4784436"/>
            <a:ext cx="10142451" cy="814184"/>
          </a:xfrm>
        </p:spPr>
        <p:txBody>
          <a:bodyPr>
            <a:normAutofit/>
          </a:bodyPr>
          <a:lstStyle/>
          <a:p>
            <a:pPr algn="r"/>
            <a:r>
              <a:rPr lang="el-GR" sz="1400" dirty="0"/>
              <a:t>ΕΚΠΑΙΔΕΥΤΙΚΟΣ: ΜΑΡΙΑ ΜΟΥΖΑΚΗ, </a:t>
            </a:r>
            <a:r>
              <a:rPr lang="en-US" sz="1400" dirty="0" err="1"/>
              <a:t>Msc</a:t>
            </a:r>
            <a:r>
              <a:rPr lang="en-US" sz="1400" dirty="0"/>
              <a:t> physiotherapist</a:t>
            </a:r>
            <a:endParaRPr lang="en-US" sz="1400" dirty="0"/>
          </a:p>
          <a:p>
            <a:pPr algn="r"/>
            <a:r>
              <a:rPr lang="el-GR" sz="1400" dirty="0"/>
              <a:t>ΣΧ. ΈΤΟΣ 2024-25</a:t>
            </a:r>
            <a:endParaRPr lang="el-GR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Κάθε τμήμα του σώματος έχει το δικό του Κ.Β, για να διατηρηθεί χωρίς ιδιαίτερη μυϊκή προσπάθεια η σωστή όρθια στάση θα πρέπει  το Κ.Β όλων των επιμέρους  τμημάτων του σώματος να βρίσκεται στην ίδια ευθεία νοητή γραμμή και να πέφτει μέσα στη βάση στήριξης.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Εάν η παραπάνω συνθήκη διαταραχθεί θα πρέπει να καταβληθεί πρόσθετη μυϊκή προσπάθεια.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ΦΘ ΚΑΙ ΒΑΣΗ ΣΤΗΡΙΞΗΣ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b="1" i="1" dirty="0">
                <a:solidFill>
                  <a:schemeClr val="accent2"/>
                </a:solidFill>
              </a:rPr>
              <a:t>!Κατά τη θεραπεία ασθενούς δίνεται ιδιαίτερη προσοχή ώστε όλες οι ασκήσεις να γίνονται ώστε η γραμμή βαρύτητας να μη φεύγει από τη βάση στήριξης. Γιατί????</a:t>
            </a:r>
            <a:endParaRPr lang="el-GR" sz="2400" b="1" i="1" dirty="0">
              <a:solidFill>
                <a:schemeClr val="accent2"/>
              </a:solidFill>
            </a:endParaRP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3249930" y="2521585"/>
            <a:ext cx="5692140" cy="297561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ΚΙΝΗΤΙΚΗ ΑΝΑΠΤΥΞΗ ΜΩΡΟΥ- Β.Σ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058726" y="1846263"/>
            <a:ext cx="6134874" cy="40227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Τίτλος 10"/>
          <p:cNvSpPr>
            <a:spLocks noGrp="1"/>
          </p:cNvSpPr>
          <p:nvPr>
            <p:ph type="title"/>
          </p:nvPr>
        </p:nvSpPr>
        <p:spPr>
          <a:xfrm>
            <a:off x="838200" y="173990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ΚΑΘΗΜΕΡΙΝΟΤΗΤΑ – Γ.Β &amp; Β.Σ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448488" y="2650836"/>
            <a:ext cx="4246331" cy="2469805"/>
          </a:xfrm>
        </p:spPr>
      </p:pic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6904355" y="1285875"/>
            <a:ext cx="3866515" cy="54641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000" dirty="0"/>
              <a:t>Κατά τη βάδιση σε ανηφόρα, το άτομο πρέπει να γείρει το σώμα του εμπρός.</a:t>
            </a:r>
            <a:endParaRPr lang="el-GR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000" dirty="0"/>
              <a:t>Ενώ για να κατέβει ένα κατηφορικό δρόμο γέρνει το σώμα του προς τα πίσω, και στις 2 περιπτώσεις προσπαθεί να περάσει τη γραμμή βαρύτητας από τη βάση στήριξης.</a:t>
            </a:r>
            <a:endParaRPr lang="el-GR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000" dirty="0"/>
              <a:t>Για να κρατήσει μια τσάντα ή ένα αντικείμενο στο δεξί του χέρι θα πρέπει να γείρει το σώμα του προς τα αριστερά μετακινώντας ώστε το Κ.Β να περνά ανάμεσα από τη βάση στήριξης.</a:t>
            </a:r>
            <a:endParaRPr lang="el-GR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Θέση περιεχομένου 13"/>
          <p:cNvPicPr>
            <a:picLocks noGrp="1"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3458543" y="1810327"/>
            <a:ext cx="5274913" cy="424489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ΣΥΜΠΕΡΑΣΜΑΤΙΚΑ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Το άτομο για να ισορροπήσει καταναλώνει όσο το δυνατό λιγότερες δυνάμεις ανάλογα με τις επικρατούσες συνθήκες.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Όταν το Κ.Β βρίσκεται χαμηλά, τότε, το άτομο έχει περισσότερη σταθερότητα.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Το άτομο είναι πιο σταθερό, στην ύπτια ή την πρηνή, λιγότερο στην πλάγια, περισσότερο στην </a:t>
            </a:r>
            <a:r>
              <a:rPr lang="el-GR" dirty="0" err="1"/>
              <a:t>τετραποδική</a:t>
            </a:r>
            <a:r>
              <a:rPr lang="el-GR" dirty="0"/>
              <a:t> και λιγότερο στη </a:t>
            </a:r>
            <a:r>
              <a:rPr lang="el-GR" dirty="0" err="1"/>
              <a:t>διποδική</a:t>
            </a:r>
            <a:r>
              <a:rPr lang="el-GR" dirty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ΙΣΟΡΡΟΠΙΣΤΙΚΟΙ ΜΗΧΑΝΙΣΜΟΙ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948873" y="2229738"/>
            <a:ext cx="3131777" cy="32309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Θέση περιεχομένου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ΣΥΣΤΗΜΑ ΛΑΒΥΡΊΝΘΟΥ ΑΥΤΙΟΥ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ΌΡΑΣΗ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ΕΞΩΤΕΡΙΚΟΙ ΥΠΟΔΟΧΕΙΣ ΘΕΡΜΟΥ- ΨΥΧΡΟΥ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ΙΔΙΟΔΕΚΤΙΚΟΙ ΥΠΟΔΟΧΕΙΣ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ΠΑΘΗΣΕΙΣ ΠΟΥ ΠΡΟΚΑΛΟΥΝ ΔΙΑΤΑΡΑΧΕΣ ΣΤΗΝ ΙΣΟΡΡΟΠΙΑ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el-GR" sz="3600" dirty="0"/>
              <a:t>Όγκοι του οπίσθιου βόθρου του εγκεφάλου.</a:t>
            </a:r>
            <a:endParaRPr lang="el-GR" sz="3600" dirty="0"/>
          </a:p>
          <a:p>
            <a:pPr marL="457200" indent="-457200" algn="ctr">
              <a:buFont typeface="+mj-lt"/>
              <a:buAutoNum type="arabicPeriod"/>
            </a:pPr>
            <a:r>
              <a:rPr lang="el-GR" sz="3600" dirty="0"/>
              <a:t>Παθήσεις του μυϊκού συστήματος.</a:t>
            </a:r>
            <a:endParaRPr lang="el-GR" sz="3600" dirty="0"/>
          </a:p>
          <a:p>
            <a:pPr marL="457200" indent="-457200" algn="ctr">
              <a:buFont typeface="+mj-lt"/>
              <a:buAutoNum type="arabicPeriod"/>
            </a:pPr>
            <a:r>
              <a:rPr lang="el-GR" sz="3600" dirty="0"/>
              <a:t>Παθήσεις νευρικού συστήματος.</a:t>
            </a:r>
            <a:endParaRPr lang="el-GR" sz="3600" dirty="0"/>
          </a:p>
          <a:p>
            <a:pPr marL="457200" indent="-457200" algn="ctr">
              <a:buFont typeface="+mj-lt"/>
              <a:buAutoNum type="arabicPeriod"/>
            </a:pPr>
            <a:r>
              <a:rPr lang="el-GR" sz="3600" dirty="0"/>
              <a:t>Άλλες παθολογικές καταστάσεις.</a:t>
            </a:r>
            <a:endParaRPr lang="el-GR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ΔΙΑΦΟΡΑ ΣΥΜΠΤΩΜΑΤΟΣ ΖΑΛΗ - ΙΛΙΓΓΟΣ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Η ζάλη είναι ένα συχνό σύμπτωμα. Στη ζάλη το άτομο έχει την αίσθηση ότι χάνει την ισορροπία του.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Ο ίλιγγος είναι επίσης σύμπτωμα. Στον ίλιγγο νιώθει ότι γυρίζουν τα πράγματα γύρω του. Έχει διαταραχή στον προσανατολισμό του στο χώρο, οφείλεται στο </a:t>
            </a:r>
            <a:r>
              <a:rPr lang="el-GR" dirty="0" err="1"/>
              <a:t>αιθουσαίο</a:t>
            </a:r>
            <a:r>
              <a:rPr lang="el-GR" dirty="0"/>
              <a:t> σύστημα.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438676"/>
            <a:ext cx="10058400" cy="1450757"/>
          </a:xfrm>
        </p:spPr>
        <p:txBody>
          <a:bodyPr/>
          <a:lstStyle/>
          <a:p>
            <a:pPr algn="ctr"/>
            <a:r>
              <a:rPr lang="el-GR" dirty="0"/>
              <a:t>ΚΕΦΑΛΑΙΟ 1: ΙΣΟΡΡΟΠΙΑ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231185"/>
            <a:ext cx="10058400" cy="1450757"/>
          </a:xfrm>
        </p:spPr>
        <p:txBody>
          <a:bodyPr/>
          <a:lstStyle/>
          <a:p>
            <a:pPr algn="ctr"/>
            <a:r>
              <a:rPr lang="el-GR" dirty="0"/>
              <a:t>ΕΠΑΝΕΚΠΑΙΔΕΥΣΗ ΙΣΟΡΡΟΠΙΑΣ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Περιλαμβάνει τις εξής προϋποθέσεις,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Εξέταση της ισορροπίας της στάσης.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Ικανότητα ελέγχου προσανατολισμού σώματος στο χώρο.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ΙΣΟΡΡΟΠΙΑ ΣΤΗΝ ΟΡΘΙΑ ΣΤΑΣΗ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464945"/>
            <a:ext cx="10515600" cy="471233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l-GR" sz="2700" dirty="0"/>
          </a:p>
          <a:p>
            <a:pPr marL="457200" indent="-457200">
              <a:buFont typeface="+mj-lt"/>
              <a:buAutoNum type="arabicPeriod"/>
            </a:pPr>
            <a:r>
              <a:rPr lang="el-GR" sz="2700" dirty="0"/>
              <a:t>Ρόλος </a:t>
            </a:r>
            <a:r>
              <a:rPr lang="el-GR" sz="2700" dirty="0" err="1"/>
              <a:t>κνημαστραγαλικής</a:t>
            </a:r>
            <a:r>
              <a:rPr lang="el-GR" sz="2700" dirty="0"/>
              <a:t> και </a:t>
            </a:r>
            <a:r>
              <a:rPr lang="el-GR" sz="2700" dirty="0" err="1"/>
              <a:t>αστραγαλοπτερνικής</a:t>
            </a:r>
            <a:r>
              <a:rPr lang="el-GR" sz="2700" dirty="0"/>
              <a:t> άρθρωσης στην όρθια θέση. Πραγματοποιούνται κινήσεις στους αστραγάλους με σκοπό τη διατήρηση της ισορροπίας. Με κάμψη έκταση στην </a:t>
            </a:r>
            <a:r>
              <a:rPr lang="el-GR" sz="2700" dirty="0" err="1"/>
              <a:t>ποδοκνημική</a:t>
            </a:r>
            <a:r>
              <a:rPr lang="el-GR" sz="2700" dirty="0"/>
              <a:t> και στροφές στην </a:t>
            </a:r>
            <a:r>
              <a:rPr lang="el-GR" sz="2700" dirty="0" err="1"/>
              <a:t>υπαστραγαλική</a:t>
            </a:r>
            <a:r>
              <a:rPr lang="el-GR" sz="2700" dirty="0"/>
              <a:t> διατηρείται το Κ.Β του σώματος εντός Β.Σ</a:t>
            </a:r>
            <a:endParaRPr lang="el-GR" sz="2700" dirty="0"/>
          </a:p>
          <a:p>
            <a:pPr marL="457200" indent="-457200">
              <a:buFont typeface="+mj-lt"/>
              <a:buAutoNum type="arabicPeriod"/>
            </a:pPr>
            <a:r>
              <a:rPr lang="el-GR" sz="2700" dirty="0"/>
              <a:t>Ρόλος ισχίων, πραγματοποιείται σε όρθια θέση κάμψη έκταση των ισχίων.</a:t>
            </a:r>
            <a:endParaRPr lang="el-GR" sz="2700" dirty="0"/>
          </a:p>
          <a:p>
            <a:pPr marL="457200" indent="-457200">
              <a:buFont typeface="+mj-lt"/>
              <a:buAutoNum type="arabicPeriod"/>
            </a:pPr>
            <a:r>
              <a:rPr lang="el-GR" sz="2700" dirty="0"/>
              <a:t>Ρόλος κορμού.</a:t>
            </a:r>
            <a:endParaRPr lang="el-GR" sz="2700" dirty="0"/>
          </a:p>
          <a:p>
            <a:pPr marL="457200" indent="-457200">
              <a:buFont typeface="+mj-lt"/>
              <a:buAutoNum type="arabicPeriod"/>
            </a:pPr>
            <a:r>
              <a:rPr lang="el-GR" sz="2700" dirty="0"/>
              <a:t>Ρόλος μυών και συνδέσμων.</a:t>
            </a:r>
            <a:endParaRPr lang="el-GR" sz="2700" dirty="0"/>
          </a:p>
          <a:p>
            <a:pPr marL="457200" indent="-457200">
              <a:buFont typeface="+mj-lt"/>
              <a:buAutoNum type="arabicPeriod"/>
            </a:pPr>
            <a:r>
              <a:rPr lang="el-GR" sz="2700" dirty="0"/>
              <a:t>Προσαρμοστικές κινήσεις όρθιας στάσης.</a:t>
            </a:r>
            <a:endParaRPr lang="el-GR" sz="27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ΑΞΙΟΛΟΓΗΣΗ ΑΣΘΕΝΩΝ ΜΕ ΠΡΟΒΛΗΜΑΤΑ ΙΣΟΡΡΟΠΙΑΣ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591310"/>
            <a:ext cx="10515600" cy="5179060"/>
          </a:xfrm>
        </p:spPr>
        <p:txBody>
          <a:bodyPr>
            <a:normAutofit fontScale="90000" lnSpcReduction="10000"/>
          </a:bodyPr>
          <a:lstStyle/>
          <a:p>
            <a:r>
              <a:rPr lang="el-GR" dirty="0"/>
              <a:t>Ο Φυσικοθεραπευτής θα ασχοληθεί με την εκτίμηση της λειτουργίας των παρακάτω συστημάτων.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Εκτίμηση λειτουργίας παρεγκεφαλιδικού συστήματος. </a:t>
            </a:r>
            <a:r>
              <a:rPr lang="el-GR" dirty="0" err="1"/>
              <a:t>Αλληλοδιαδοχοκινησία</a:t>
            </a:r>
            <a:r>
              <a:rPr lang="el-GR" dirty="0"/>
              <a:t>, ευστοχία, αρμονία εκτέλεσης κίνησης.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Έλεγχος </a:t>
            </a:r>
            <a:r>
              <a:rPr lang="el-GR" dirty="0" err="1"/>
              <a:t>μυοσκελετικού</a:t>
            </a:r>
            <a:r>
              <a:rPr lang="el-GR" dirty="0"/>
              <a:t> συστήματος, διάφορες παθήσεις, τραυματισμοί, μπορεί να έχουν ελαττώσει την κινητικότητα των αρθρώσεων, τη δύναμη των μυών και επομένως να δημιουργούν προβλήματα ισορροπίας.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Έλεγχος περιφερικού </a:t>
            </a:r>
            <a:r>
              <a:rPr lang="el-GR" dirty="0" err="1"/>
              <a:t>αιθουσαίου</a:t>
            </a:r>
            <a:r>
              <a:rPr lang="el-GR" dirty="0"/>
              <a:t> συστήματος, εξετάζεται η επίδρασή του στο </a:t>
            </a:r>
            <a:r>
              <a:rPr lang="el-GR" dirty="0" err="1"/>
              <a:t>αιθουσονωτιαίο</a:t>
            </a:r>
            <a:r>
              <a:rPr lang="el-GR" dirty="0"/>
              <a:t> αντανακλαστικό. Ο ασθενής εκτελεί ασκήσεις με κλειστά μάτια, όπως το να περπατήσει σε ευθεία γραμμή ή να εκτελέσει σημειωτόν, παρατηρώντας εάν και πόσο αποκλίνει από τη γραμμή ή τη βάση στήριξης.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Ηλικία και φυσική κατάσταση ασθενούς, μελετά αν η γραμμή βαρύτητας περνά από τα συγκεκριμένα σημεία που προαναφέρθηκαν. 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pPr algn="ctr"/>
            <a:r>
              <a:rPr lang="el-GR" dirty="0"/>
              <a:t>ΡΟΛΟΣ ΤΗΣ ΦΘ ΣΤΗ ΔΙΑΤΗΡΗΣΗ ΤΗΣ ΙΣΟΡΡΟΠΙΑΣ ΚΑΙ ΣΩΣΤΗΣ ΣΤΑΣΗΣ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Εκγύμναση μυών όλου του σώματος, με έμφαση στον κορμό και στο κάτω άκρο.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Διατήρηση ελαστικότητας συνδέσμων και μυών άνω και κυρίως κάτω άκρων.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Διατήρηση εύρους τροχιάς αρθρώσεων και κυρίως κάτω άκρων.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Εντοπισμός και κατάργηση κάθε αιτίου που μπορεί να προκαλέσει προβλήματα στον ασθενή, όπως κάποιος ισχυρός θόρυβος.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Τόνωση ηθικού ασθενούς.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ΑΣΚΗΣΕΙΣ ΕΠΑΝΕΚΠΑΙΔΕΥΣΗΣ ΙΣΟΡΡΟΠΙΑΣ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u="sng" dirty="0"/>
              <a:t>Θέση ασθενή καθιστός στο κρεβάτι.</a:t>
            </a:r>
            <a:endParaRPr lang="el-GR" b="1" u="sng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Καθιστός στο κρεβάτι με τα χέρια ν ακουμπούν πάνω σε αυτό. Εκτέλεση ισομετρικών κορμού.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Προοδευτική αύξηση δυσκολίας με την προτροπή να μην κρατά ο ασθενής το κρεβάτι.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Απαγωγή του ενός άνω άκρου, του άλλου, και των 2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Κάμψη του ενός, του άλλου και των δύο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Έλεγχος στροφής κορμού από καθιστή θέση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965835"/>
            <a:ext cx="10515600" cy="5295265"/>
          </a:xfrm>
        </p:spPr>
        <p:txBody>
          <a:bodyPr/>
          <a:lstStyle/>
          <a:p>
            <a:r>
              <a:rPr lang="el-GR" b="1" u="sng" dirty="0"/>
              <a:t>Θέση ασθενή όρθια:</a:t>
            </a:r>
            <a:endParaRPr lang="el-GR" b="1" u="sng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Κινήσεις  άνω άκρων, απαγωγή 90 μοιρών και επαναφορά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Κάμψη άνω άκρων 90 μοιρών και επαναφορά.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 err="1"/>
              <a:t>Περιαγωγή</a:t>
            </a:r>
            <a:r>
              <a:rPr lang="el-GR" dirty="0"/>
              <a:t> ώμου.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Ζητάμε να σηκώσει το ένα πόδι και στη συνέχεια το άλλο.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Επαναλαμβάνει το 4 με τα χέρια στο </a:t>
            </a:r>
            <a:r>
              <a:rPr lang="el-GR" dirty="0" err="1"/>
              <a:t>πλαι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Βάδιση στο δίζυγο σε ευθεία γραμμή, πλάι -εμπρός -πίσω.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Ζητάμε να κάνει κουτσό και με τα δύο κάτω άκρα.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Ζητά μεταφορές βάρους στις </a:t>
            </a:r>
            <a:r>
              <a:rPr lang="el-GR" dirty="0" err="1"/>
              <a:t>ποδοκνημικές</a:t>
            </a:r>
            <a:r>
              <a:rPr lang="el-GR" dirty="0"/>
              <a:t> εμπρός πίσω πάνω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el-GR" dirty="0"/>
              <a:t>Να περπατήσει στο έξω χείλος του πέλματος.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Να εκτελέσει βάδιση στις μύτες των ποδιών.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Εκτέλεση κάμψης άνω άκρων με κάμψη του ενός κάτω.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Στροφές κορμού δεξιά – αριστερά.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Βάδιση ευθεία μπροστά με ανοιχτά και κλειστά μάτια.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Βάδιση χιαστί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Βάδιση εμπρός πίσω με παράλληλη υποστήριξη από τον </a:t>
            </a:r>
            <a:r>
              <a:rPr lang="el-GR" dirty="0" err="1"/>
              <a:t>φθ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Βάδιση κρατώντας μπάλα γυμναστικής στο ύψος του στήθους, ή κοντάρι.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Βάδιση σε δοκό ισορροπίας.</a:t>
            </a:r>
            <a:endParaRPr lang="el-GR" dirty="0"/>
          </a:p>
          <a:p>
            <a:pPr marL="457200" indent="-457200">
              <a:buFont typeface="+mj-lt"/>
              <a:buAutoNum type="arabicPeriod" startAt="9"/>
            </a:pPr>
            <a:r>
              <a:rPr lang="el-GR" dirty="0"/>
              <a:t>Βάδιση σε ασταθές υπόστρωμα.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49630"/>
            <a:ext cx="10515600" cy="4892675"/>
          </a:xfrm>
        </p:spPr>
        <p:txBody>
          <a:bodyPr/>
          <a:lstStyle/>
          <a:p>
            <a:r>
              <a:rPr lang="el-GR" b="1" u="sng" dirty="0"/>
              <a:t>Θέση ασθενή </a:t>
            </a:r>
            <a:r>
              <a:rPr lang="el-GR" b="1" u="sng" dirty="0" err="1"/>
              <a:t>τετραποδική</a:t>
            </a:r>
            <a:r>
              <a:rPr lang="el-GR" b="1" u="sng" dirty="0"/>
              <a:t>:</a:t>
            </a:r>
            <a:endParaRPr lang="el-GR" b="1" u="sng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Ζητάμε να κάνει κάμψη του ενός άνω άκρου και στη συνέχειά του άλλου.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Ακολουθεί η 1 αλλά στα κάτω άκρα.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Ακολουθεί συνδυαστική άνω και κάτω άκρου.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Αύξηση δυσκολίας με αλλαγές στο έδαφος, υπόστρωμα κλπ.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b="1" u="sng" dirty="0"/>
              <a:t>Θέση ασθενή σε μπάλα </a:t>
            </a:r>
            <a:r>
              <a:rPr lang="el-GR" b="1" u="sng" dirty="0" err="1"/>
              <a:t>πιλάτες</a:t>
            </a:r>
            <a:r>
              <a:rPr lang="el-GR" b="1" dirty="0"/>
              <a:t>: (κυρίως σε παιδιά)</a:t>
            </a:r>
            <a:endParaRPr lang="el-GR" b="1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Ζητάμε ασκήσεις ισορροπίας κορμού, με αρχική πλήρη υποστήριξη κάτω άκρων από τον </a:t>
            </a:r>
            <a:r>
              <a:rPr lang="el-GR" dirty="0" err="1"/>
              <a:t>φθ</a:t>
            </a:r>
            <a:r>
              <a:rPr lang="el-GR" dirty="0"/>
              <a:t>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Προοδευτική δυσκολία με υποστήριξη του ενός κάτω άκρου.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48360" y="648335"/>
            <a:ext cx="10515600" cy="5528945"/>
          </a:xfrm>
        </p:spPr>
        <p:txBody>
          <a:bodyPr>
            <a:normAutofit fontScale="90000"/>
          </a:bodyPr>
          <a:lstStyle/>
          <a:p>
            <a:r>
              <a:rPr lang="el-GR" b="1" u="sng" dirty="0"/>
              <a:t>Θέση ασθενούς σε τραμπάλα- πλατφόρμα ισορροπίας: (κυρίως παιδιά)</a:t>
            </a:r>
            <a:endParaRPr lang="el-GR" b="1" u="sng" dirty="0"/>
          </a:p>
          <a:p>
            <a:r>
              <a:rPr lang="el-GR" dirty="0"/>
              <a:t>Δίνονται ασκήσεις πάνω στην τραμπάλα, προοδευτικά αυξανόμενης δυσκολίας.</a:t>
            </a:r>
            <a:endParaRPr lang="el-GR" dirty="0"/>
          </a:p>
          <a:p>
            <a:endParaRPr lang="el-GR" dirty="0"/>
          </a:p>
          <a:p>
            <a:r>
              <a:rPr lang="el-GR" b="1" u="sng" dirty="0"/>
              <a:t>Θέση ασθενούς όρθια και δυναμική:</a:t>
            </a:r>
            <a:endParaRPr lang="el-GR" b="1" u="sng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Βάδιση μέσα σε πλαίσιο.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Βάδιση σε πλαίσιο με μπάλα στα άνω άκρα, χωρίς να κοιτά τα πόδια του.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Βάδιση με παράλληλη χρήση μπάλας, πετώ στο πάτωμα και ξαναπιάνω.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Βάδιση στις μύτες και παράλληλη κάμψη γόνατος με σκοπό τη βελτίωση της πελματιαίας κάμψης.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Βάδιση με παράλληλο πέταγμα και πιάσιμο μπάλας.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48360" y="1125220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l-GR" i="1" dirty="0"/>
              <a:t>Όλο το πρόγραμμα εμπλουτίζεται με ασκήσεις κάμψης- έκτασης κορμού, κάμψης έκτασης ισχίων, κοιλιακών μυών, </a:t>
            </a:r>
            <a:r>
              <a:rPr lang="el-GR" i="1" dirty="0" err="1"/>
              <a:t>τετρακεφάλου</a:t>
            </a:r>
            <a:r>
              <a:rPr lang="el-GR" i="1" dirty="0"/>
              <a:t> και γενικότερα κάτω άκρου. Απαραίτητο θεωρείται και η εκτέλεση </a:t>
            </a:r>
            <a:r>
              <a:rPr lang="el-GR" i="1" dirty="0" err="1"/>
              <a:t>διατατικών</a:t>
            </a:r>
            <a:r>
              <a:rPr lang="el-GR" i="1" dirty="0"/>
              <a:t> ασκήσεων για βελτίωση ελαστικότητας και κινητικότητας αρθρώσεων.</a:t>
            </a:r>
            <a:endParaRPr lang="el-GR" i="1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/>
              <a:t>Εκτέλεση ασκήσεων κεφαλής.</a:t>
            </a:r>
            <a:endParaRPr lang="el-GR" i="1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/>
              <a:t>Χρήση εξειδικευμένων μεθόδων.</a:t>
            </a:r>
            <a:endParaRPr lang="el-GR" i="1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i="1" dirty="0"/>
              <a:t>Όλες οι ασκήσεις πρέπει να έχουν προοδευτική ροή από την πιο εύκολη στην πιο δύσκολη. Ανάλογα με το στάδιο θεραπείας ασθενούς.</a:t>
            </a:r>
            <a:endParaRPr lang="el-GR" i="1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ΟΡΙΣΜΟΙ</a:t>
            </a:r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ΒΑΡΥΤΗΤΑ: κάθε σώμα του σύμπαντος έλκει οποιοδήποτε άλλο σώμα με μια ελκτική δύναμη, σαν αυτή της βαρύτητας.</a:t>
            </a:r>
            <a:endParaRPr lang="el-GR" dirty="0"/>
          </a:p>
          <a:p>
            <a:endParaRPr lang="el-GR" dirty="0"/>
          </a:p>
          <a:p>
            <a:r>
              <a:rPr lang="el-GR" dirty="0"/>
              <a:t>ΒΑΡΟΣ ΣΩΜΑΤΟΣ: η δύναμη με την οποία η γη έλκει ένα σώμα.</a:t>
            </a:r>
            <a:endParaRPr lang="el-GR" dirty="0"/>
          </a:p>
          <a:p>
            <a:endParaRPr lang="el-GR" dirty="0"/>
          </a:p>
          <a:p>
            <a:r>
              <a:rPr lang="el-GR" dirty="0"/>
              <a:t>ΚΕΝΤΡΟ ΒΑΡΟΥΣ  ΣΩΜΑΤΟΣ: θεωρείται το σημείο εκείνο που γίνεται η συγκέντρωση της μάζας του.</a:t>
            </a:r>
            <a:endParaRPr lang="el-GR" dirty="0"/>
          </a:p>
          <a:p>
            <a:endParaRPr lang="el-GR" dirty="0"/>
          </a:p>
          <a:p>
            <a:r>
              <a:rPr lang="el-GR" dirty="0"/>
              <a:t>ΓΡΑΜΜΗ ΒΑΡΥΤΗΤΑΣ: η κατακόρυφη γραμμή που περνάει από το κέντρο βάρους σώματος.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ΣΧΕΣΗ Κ.Β /ΓΡΑΜΜΗ ΒΑΡΥΤΗΤΑΣ: για να επιτευχθεί η ισορροπία σε ένα σώμα πρέπει η γραμμή βαρύτητας να περνάει από το Κ.Β του σώματος.</a:t>
            </a:r>
            <a:endParaRPr lang="el-GR" dirty="0"/>
          </a:p>
          <a:p>
            <a:endParaRPr lang="el-GR" dirty="0"/>
          </a:p>
          <a:p>
            <a:r>
              <a:rPr lang="el-GR" dirty="0"/>
              <a:t>ΒΑΣΗ ΣΤΗΡΙΞΗΣ: το εμβαδόν που περιλαμβάνεται  ανάμεσα στα μέλη που στηρίζεται το άτομο.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Η ΓΡΑΜΜΗ ΒΑΡΥΤΗΤΑΣ ΣΕ ΙΔΕΩΔΗ ΦΥΣΙΟΛΟΓΙΚΗ ΣΤΑΣΗ</a:t>
            </a:r>
            <a:endParaRPr lang="el-GR" dirty="0"/>
          </a:p>
        </p:txBody>
      </p:sp>
      <p:pic>
        <p:nvPicPr>
          <p:cNvPr id="10" name="Θέση περιεχομένου 9"/>
          <p:cNvPicPr>
            <a:picLocks noGrp="1"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2330624" y="1846263"/>
            <a:ext cx="2471390" cy="45083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6218555" y="1846580"/>
            <a:ext cx="4937125" cy="4585335"/>
          </a:xfrm>
        </p:spPr>
        <p:txBody>
          <a:bodyPr>
            <a:normAutofit fontScale="900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i="1" dirty="0"/>
              <a:t>Το άτομο για να διατηρήσει αυτή τη φυσιολογική θέση καταναλώνει την ελάχιστη μυϊκή ενέργεια.</a:t>
            </a:r>
            <a:endParaRPr lang="el-GR" i="1" dirty="0"/>
          </a:p>
          <a:p>
            <a:pPr marL="0" indent="0">
              <a:buNone/>
            </a:pPr>
            <a:endParaRPr lang="el-GR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i="1" dirty="0"/>
              <a:t>Όμως κάθε φορά που κινεί ένα μέλος του καταβάλλει μεγαλύτερη προσπάθεια για να διατηρηθεί στην όρθια θέση.</a:t>
            </a:r>
            <a:endParaRPr lang="el-GR" i="1" dirty="0"/>
          </a:p>
          <a:p>
            <a:pPr>
              <a:buFont typeface="Wingdings" panose="05000000000000000000" pitchFamily="2" charset="2"/>
              <a:buChar char="ü"/>
            </a:pPr>
            <a:endParaRPr lang="el-GR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i="1" dirty="0"/>
              <a:t>Οι μύες και οι σύνδεσμοι έχουν ζωτικής σημασίας ρόλο στην ισορροπία.</a:t>
            </a:r>
            <a:endParaRPr lang="el-GR" i="1" dirty="0"/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ΓΙΑΤΙ ΠΡΕΠΕΙ ΝΑ ΛΑΜΒΑΝΕΤΑΙ ΥΠΟΨΗ Η ΣΧΕΣΗ ΤΗΣ Γ.Β. ΜΕ ΤΗ Β.Σ. ΣΤΗ ΦΘ?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Αρχικά αξιολογείται σε όλες τις φάσεις της αποκατάστασης.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Κάθε φορά που η γραμμή βαρύτητας περνά από τη βάση στήριξης έχουμε, ευσταθή ισορροπία.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Ενώ όταν η γραμμή βαρύτητας πέφτει έξω από τη βάση στήριξης, έχουμε ασταθή ισορροπία.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ΕΥΡΟΣ ΒΑΣΗΣ ΣΤΗΡΙΞΗΣ</a:t>
            </a:r>
            <a:endParaRPr lang="el-GR" dirty="0"/>
          </a:p>
        </p:txBody>
      </p:sp>
      <p:sp>
        <p:nvSpPr>
          <p:cNvPr id="17" name="Θέση περιεχομένου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3600" dirty="0"/>
              <a:t>Όσο μεγαλύτερη βάση στήριξης τόσο καλύτερη ισορροπία.</a:t>
            </a:r>
            <a:endParaRPr lang="el-GR" sz="3600" dirty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05665" y="1845735"/>
            <a:ext cx="2696880" cy="41943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ΤΙ ΣΥΜΒΑΙΝΕΙ ΣΤΙΣ ΠΑΡΑΚΑΤΩ ΚΑΤΑΣΤΑΣΕΙΣ?</a:t>
            </a:r>
            <a:endParaRPr lang="el-GR" dirty="0"/>
          </a:p>
        </p:txBody>
      </p:sp>
      <p:pic>
        <p:nvPicPr>
          <p:cNvPr id="10" name="Θέση περιεχομένου 9"/>
          <p:cNvPicPr>
            <a:picLocks noGrp="1"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3246582" y="2208383"/>
            <a:ext cx="5698836" cy="44424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Μιλάμε για ασταθείς καταστάσεις όταν το άτομο θα πρέπει να στηρίζεται στο ένα πόδι, όταν πατάει στα δάκτυλα των ποδιών ή στις φτέρνες του.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‘</a:t>
            </a:r>
            <a:r>
              <a:rPr lang="el-GR" dirty="0" err="1"/>
              <a:t>Οσο</a:t>
            </a:r>
            <a:r>
              <a:rPr lang="el-GR" dirty="0"/>
              <a:t> χαμηλότερα είναι το Κ.Β. τόσο καλύτερη η ισορροπία του ατόμου.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Το Κ.Β. αλλάζει με τη σωματική διάπλαση. Μεταφέρεται μπροστά από τον Ο2 στις εγκύους και στους παχύσαρκους, στις κυρίες που φοράνε ψηλά τακούνια το Κ.Β μεταφέρεται ψηλότερα από τον Ο2.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7920</Words>
  <Application>WPS Presentation</Application>
  <PresentationFormat>Widescreen</PresentationFormat>
  <Paragraphs>201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7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ΦΥΣΙΚΟΘΕΡΑΠΕΙΑ  Γ ΕΠΑΛ</vt:lpstr>
      <vt:lpstr>ΚΕΦΑΛΑΙΟ 1: ΙΣΟΡΡΟΠΙΑ</vt:lpstr>
      <vt:lpstr>ΟΡΙΣΜΟΙ</vt:lpstr>
      <vt:lpstr>PowerPoint 演示文稿</vt:lpstr>
      <vt:lpstr>Η ΓΡΑΜΜΗ ΒΑΡΥΤΗΤΑΣ ΣΕ ΙΔΕΩΔΗ ΦΥΣΙΟΛΟΓΙΚΗ ΣΤΑΣΗ</vt:lpstr>
      <vt:lpstr>ΓΙΑΤΙ ΠΡΕΠΕΙ ΝΑ ΛΑΜΒΑΝΕΤΑΙ ΥΠΟΨΗ Η ΣΧΕΣΗ ΤΗΣ Γ.Β. ΜΕ ΤΗ Β.Σ. ΣΤΗ ΦΘ?</vt:lpstr>
      <vt:lpstr>ΕΥΡΟΣ ΒΑΣΗΣ ΣΤΗΡΙΞΗΣ</vt:lpstr>
      <vt:lpstr>ΤΙ ΣΥΜΒΑΙΝΕΙ ΣΤΙΣ ΠΑΡΑΚΑΤΩ ΚΑΤΑΣΤΑΣΕΙΣ?</vt:lpstr>
      <vt:lpstr>PowerPoint 演示文稿</vt:lpstr>
      <vt:lpstr>PowerPoint 演示文稿</vt:lpstr>
      <vt:lpstr>ΦΘ ΚΑΙ ΒΑΣΗ ΣΤΗΡΙΞΗΣ</vt:lpstr>
      <vt:lpstr>PowerPoint 演示文稿</vt:lpstr>
      <vt:lpstr>ΚΙΝΗΤΙΚΗ ΑΝΑΠΤΥΞΗ ΜΩΡΟΥ- Β.Σ</vt:lpstr>
      <vt:lpstr>ΚΑΘΗΜΕΡΙΝΟΤΗΤΑ – Γ.Β &amp; Β.Σ</vt:lpstr>
      <vt:lpstr>PowerPoint 演示文稿</vt:lpstr>
      <vt:lpstr>ΣΥΜΠΕΡΑΣΜΑΤΙΚΑ</vt:lpstr>
      <vt:lpstr>ΙΣΟΡΡΟΠΙΣΤΙΚΟΙ ΜΗΧΑΝΙΣΜΟΙ</vt:lpstr>
      <vt:lpstr>ΠΑΘΗΣΕΙΣ ΠΟΥ ΠΡΟΚΑΛΟΥΝ ΔΙΑΤΑΡΑΧΕΣ ΣΤΗΝ ΙΣΟΡΡΟΠΙΑ</vt:lpstr>
      <vt:lpstr>ΔΙΑΦΟΡΑ ΣΥΜΠΤΩΜΑΤΟΣ ΖΑΛΗ - ΙΛΙΓΓΟΣ</vt:lpstr>
      <vt:lpstr>ΕΠΑΝΕΚΠΑΙΔΕΥΣΗ ΙΣΟΡΡΟΠΙΑΣ</vt:lpstr>
      <vt:lpstr>ΙΣΟΡΡΟΠΙΑ ΣΤΗΝ ΟΡΘΙΑ ΣΤΑΣΗ</vt:lpstr>
      <vt:lpstr>ΑΞΙΟΛΟΓΗΣΗ ΑΣΘΕΝΩΝ ΜΕ ΠΡΟΒΛΗΜΑΤΑ ΙΣΟΡΡΟΠΙΑΣ</vt:lpstr>
      <vt:lpstr>ΡΟΛΟΣ ΤΗΣ ΦΘ ΣΤΗ ΔΙΑΤΗΡΗΣΗ ΤΗΣ ΙΣΟΡΡΟΠΙΑΣ ΚΑΙ ΣΩΣΤΗΣ ΣΤΑΣΗΣ</vt:lpstr>
      <vt:lpstr>ΑΣΚΗΣΕΙΣ ΕΠΑΝΕΚΠΑΙΔΕΥΣΗΣ ΙΣΟΡΡΟΠΙΑΣ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ΦΥΣΙΚΟΘΕΡΑΠΕΙΑ  Γ ΕΠΑΛ</dc:title>
  <dc:creator/>
  <cp:lastModifiedBy>maria</cp:lastModifiedBy>
  <cp:revision>3</cp:revision>
  <dcterms:created xsi:type="dcterms:W3CDTF">2024-10-01T20:07:26Z</dcterms:created>
  <dcterms:modified xsi:type="dcterms:W3CDTF">2024-10-01T20:11:42Z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3F663D6C28244620A38A7306FEE36736_13</vt:lpwstr>
  </property>
  <property fmtid="{D5CDD505-2E9C-101B-9397-08002B2CF9AE}" pid="3" name="KSOProductBuildVer">
    <vt:lpwstr>1033-12.2.0.18283</vt:lpwstr>
  </property>
</Properties>
</file>