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/>
        </p:nvSpPr>
        <p:spPr>
          <a:xfrm>
            <a:off x="1159106" y="1218692"/>
            <a:ext cx="1005840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dirty="0"/>
              <a:t>ΦΥΣΙΚΟΘΕΡΑΠΕΙΑ </a:t>
            </a:r>
            <a:br>
              <a:rPr lang="el-GR" dirty="0"/>
            </a:br>
            <a:r>
              <a:rPr lang="el-GR" dirty="0"/>
              <a:t>Γ ΕΠΑΛ</a:t>
            </a:r>
            <a:endParaRPr lang="el-GR" dirty="0"/>
          </a:p>
        </p:txBody>
      </p:sp>
      <p:sp>
        <p:nvSpPr>
          <p:cNvPr id="5" name="Υπότιτλος 2"/>
          <p:cNvSpPr>
            <a:spLocks noGrp="1"/>
          </p:cNvSpPr>
          <p:nvPr/>
        </p:nvSpPr>
        <p:spPr>
          <a:xfrm>
            <a:off x="1016000" y="4784436"/>
            <a:ext cx="10142451" cy="814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l-GR" sz="1400" dirty="0"/>
              <a:t>ΕΚΠΑΙΔΕΥΤΙΚΟΣ: ΜΑΡΙΑ ΜΟΥΖΑΚΗ, </a:t>
            </a:r>
            <a:r>
              <a:rPr lang="en-US" sz="1400" dirty="0" err="1"/>
              <a:t>Msc</a:t>
            </a:r>
            <a:r>
              <a:rPr lang="en-US" sz="1400" dirty="0"/>
              <a:t> physiotherapist</a:t>
            </a:r>
            <a:endParaRPr lang="en-US" sz="1400" dirty="0"/>
          </a:p>
          <a:p>
            <a:pPr algn="r"/>
            <a:r>
              <a:rPr lang="el-GR" sz="1400" dirty="0"/>
              <a:t>ΣΧ. ΈΤΟΣ 2024-25</a:t>
            </a:r>
            <a:endParaRPr lang="el-GR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ΦΥΣΙΚΟΘΕΡΑΠΕΥΤΗΣ ΚΑΙ ΑΣΘΕΝΗΣ ΜΕ ΠΑΡΑΠΛΗΓΙΑ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Παραμένω πάντα κοντά στον ασθενή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Στέκομαι από πίσω του παρατηρώ και διορθώνω λάθη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Είμαι έτοιμος να τον συγκρατήσω εάν χάσει την ισορροπία του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Τοποθέτηση των χεριών του στους ώμους ή στο θώρακα του ασθενούς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Σκοπός είναι να αισθανθεί ασφάλεια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Ιδιαίτερη σημασία δίνονται στα περιστατικά με μεγάλη </a:t>
            </a:r>
            <a:r>
              <a:rPr lang="el-GR" dirty="0" err="1"/>
              <a:t>σπαστικότητα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0" indent="-914400" algn="ctr">
              <a:buFont typeface="+mj-lt"/>
              <a:buAutoNum type="alphaUcPeriod"/>
            </a:pPr>
            <a:r>
              <a:rPr lang="el-GR" dirty="0"/>
              <a:t>ΙΣΟΡΡΟΠΙΑ ΠΑΡΑΠΛΗΓΙΚΟΥ ΣΤΟ ΑΜΑΞΙΔΙΟ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l-GR" dirty="0"/>
              <a:t>Οι ασκήσεις πραγματοποιούνται στο </a:t>
            </a:r>
            <a:r>
              <a:rPr lang="el-GR" dirty="0" err="1"/>
              <a:t>αμαξίδιο</a:t>
            </a:r>
            <a:r>
              <a:rPr lang="el-GR" dirty="0"/>
              <a:t> όταν ο ασθενής δε μπορεί να κάθεται σε πάγκο.</a:t>
            </a:r>
            <a:endParaRPr lang="el-G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dirty="0"/>
              <a:t>Έχει γενική ατονία.</a:t>
            </a:r>
            <a:endParaRPr lang="el-G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dirty="0"/>
              <a:t>υπάρχουν χειρουργικές αντενδείξεις μεταφοράς (χρήση εξειδικευμένων ορθώσεων).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Β. ΙΣΟΡΡΟΠΙΑ ΠΑΡΑΠΛΗΓΙΚΟΥ ΣΤΟ ΔΙΖΥΓΟ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l-GR" b="1" i="1" u="sng" dirty="0"/>
              <a:t>ΜΕΡΟΣ Ι</a:t>
            </a:r>
            <a:endParaRPr lang="el-GR" b="1" i="1" u="sng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dirty="0"/>
              <a:t>Χρήση ειδικών κηδεμόνων κορμού, ή κάτω άκρων ανάλογα με το ύψος της βλάβης.</a:t>
            </a:r>
            <a:endParaRPr lang="el-G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dirty="0"/>
              <a:t>Ζητούμενο είναι να αναπτυχθεί μια νέα αισθητικότητα θέσης στην όρθια στάση.</a:t>
            </a:r>
            <a:endParaRPr lang="el-G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dirty="0"/>
              <a:t>Βοηθά πολύ η όραση</a:t>
            </a:r>
            <a:endParaRPr lang="el-G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dirty="0"/>
              <a:t>Προσοχή στο ύψος του δίζυγου ώστε οι αγκώνες να είναι σε 25-30 μοίρες κάμψης.</a:t>
            </a:r>
            <a:endParaRPr lang="el-G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dirty="0"/>
              <a:t>Η θέση του φυσικοθεραπευτή στο στάδιο αυτό είναι μπροστά.</a:t>
            </a:r>
            <a:endParaRPr lang="el-GR" dirty="0"/>
          </a:p>
          <a:p>
            <a:pPr algn="just">
              <a:buFont typeface="Wingdings" panose="05000000000000000000" pitchFamily="2" charset="2"/>
              <a:buChar char="§"/>
            </a:pPr>
            <a:endParaRPr lang="el-GR" dirty="0"/>
          </a:p>
          <a:p>
            <a:pPr algn="just">
              <a:buFont typeface="Wingdings" panose="05000000000000000000" pitchFamily="2" charset="2"/>
              <a:buChar char="§"/>
            </a:pP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701675"/>
            <a:ext cx="10515600" cy="5475605"/>
          </a:xfrm>
        </p:spPr>
        <p:txBody>
          <a:bodyPr>
            <a:normAutofit fontScale="87500" lnSpcReduction="20000"/>
          </a:bodyPr>
          <a:lstStyle/>
          <a:p>
            <a:pPr algn="just"/>
            <a:r>
              <a:rPr lang="el-GR" b="1" i="1" u="sng" dirty="0"/>
              <a:t>ΜΕΡΟΣ 2</a:t>
            </a:r>
            <a:endParaRPr lang="el-GR" b="1" i="1" u="sng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dirty="0"/>
              <a:t>Μετά την επιτυχή στήριξη δίνονται ασκήσεις στο δίζυγο.</a:t>
            </a:r>
            <a:endParaRPr lang="el-G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dirty="0"/>
              <a:t>Ο φυσικοθεραπευτής τώρα μετακινείται προς τα πίσω και τον συγκρατεί από την λεκάνη.</a:t>
            </a:r>
            <a:endParaRPr lang="el-G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dirty="0"/>
              <a:t>Του ζητά να εκτελέσει ισομετρικές σε όλες τις κατευθύνσεις και στροφές.</a:t>
            </a:r>
            <a:endParaRPr lang="el-G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dirty="0"/>
              <a:t>Έπειτα ζητά συμμετοχή του ενός άνω άκρου εναλλάξ.</a:t>
            </a:r>
            <a:endParaRPr lang="el-G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dirty="0"/>
              <a:t>Αυξάνει τη δυσκολία ζητώντας την ίδια άσκηση να την κάνει με ανοιχτά και κλειστά μάτια.</a:t>
            </a:r>
            <a:endParaRPr lang="el-G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dirty="0"/>
              <a:t>Παράλληλη μετακίνηση άνω άκρων μπρος και πίσω στη δοκό.</a:t>
            </a:r>
            <a:endParaRPr lang="el-G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dirty="0"/>
              <a:t>Εκπαίδευση σύσπασης- κίνησης του πλατύ ραχιαίου.</a:t>
            </a:r>
            <a:endParaRPr lang="el-G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dirty="0"/>
              <a:t>Ασκήσεις ενδυνάμωσης κορμού. </a:t>
            </a:r>
            <a:endParaRPr lang="el-G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dirty="0"/>
              <a:t>Οι διατάσεις χρησιμοποιούνται πριν ξεκινήσει το πρόγραμμα με σκοπό την χαλάρωση των </a:t>
            </a:r>
            <a:r>
              <a:rPr lang="el-GR" dirty="0" err="1"/>
              <a:t>καμπτήρων</a:t>
            </a:r>
            <a:r>
              <a:rPr lang="el-GR" dirty="0"/>
              <a:t> του ισχίου αλλά και των κοιλιακών μυών.</a:t>
            </a:r>
            <a:endParaRPr lang="el-G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dirty="0"/>
              <a:t>Επόμενο στάδιο είναι οι ασκήσεις βάδισης.</a:t>
            </a:r>
            <a:endParaRPr lang="el-GR" dirty="0"/>
          </a:p>
          <a:p>
            <a:pPr algn="just">
              <a:buFont typeface="Wingdings" panose="05000000000000000000" pitchFamily="2" charset="2"/>
              <a:buChar char="§"/>
            </a:pP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1.5 ΙΣΟΡΡΟΠΙΑ ΗΜΙΠΛΗΓΙΚΟΥ ΑΣΘΕΝΟΥΣ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379855"/>
            <a:ext cx="10515600" cy="503237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b="1" u="sng" dirty="0"/>
              <a:t>ΟΡΙΣΜΟΣ ΗΜΙΠΛΗΓΙΑΣ:</a:t>
            </a:r>
            <a:r>
              <a:rPr lang="el-GR" dirty="0"/>
              <a:t> ορίζεται ως ημιπληγία η παράλυση του ενός ημιμορίου του σώματος (άνω και κάτω από την ίδια πλευρά).</a:t>
            </a:r>
            <a:endParaRPr lang="el-G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/>
              <a:t>η κλινική εικόνα της ημιπληγίας, εμφανίζεται σε ασθενείς που έχουν υποστεί εγκεφαλικό επεισόδιο ή </a:t>
            </a:r>
            <a:r>
              <a:rPr lang="el-GR" dirty="0" err="1"/>
              <a:t>κρανιοεγκεφαλική</a:t>
            </a:r>
            <a:r>
              <a:rPr lang="el-GR" dirty="0"/>
              <a:t> κάκωση.</a:t>
            </a:r>
            <a:endParaRPr lang="el-GR" dirty="0"/>
          </a:p>
          <a:p>
            <a:pPr algn="just">
              <a:buFont typeface="Wingdings" panose="05000000000000000000" pitchFamily="2" charset="2"/>
              <a:buChar char="Ø"/>
            </a:pPr>
            <a:endParaRPr lang="el-G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/>
              <a:t>Οι ημιπληγικοί δεν είναι ικανοί να μετακινήσουν το Κ.Β. τόσο εύκολα όσο οι φυσιολογικοί χωρίς να κινδυνεύσουν να χάσουν την ισορροπία τους τόσο δεξιά – αριστερά όσο και εμπρός- πίσω.</a:t>
            </a:r>
            <a:endParaRPr lang="el-GR" dirty="0"/>
          </a:p>
          <a:p>
            <a:pPr algn="just">
              <a:buFont typeface="Wingdings" panose="05000000000000000000" pitchFamily="2" charset="2"/>
              <a:buChar char="Ø"/>
            </a:pPr>
            <a:endParaRPr lang="el-G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/>
              <a:t>Αντισταθμιστικά, οι ημιπληγικοί μεταφέρουν το 70% του βάρους τους στην υγιή πλευρά.</a:t>
            </a:r>
            <a:endParaRPr lang="el-GR" dirty="0"/>
          </a:p>
          <a:p>
            <a:pPr algn="just">
              <a:buFont typeface="Wingdings" panose="05000000000000000000" pitchFamily="2" charset="2"/>
              <a:buChar char="Ø"/>
            </a:pPr>
            <a:endParaRPr lang="el-G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/>
              <a:t>Επιπλέον, λόγω της </a:t>
            </a:r>
            <a:r>
              <a:rPr lang="el-GR" dirty="0" err="1"/>
              <a:t>σπαστικότητας</a:t>
            </a:r>
            <a:r>
              <a:rPr lang="el-GR" dirty="0"/>
              <a:t> του κάτω άκρου, θα πρέπει να φορούν </a:t>
            </a:r>
            <a:r>
              <a:rPr lang="el-GR" dirty="0" err="1"/>
              <a:t>κνημοποδικό</a:t>
            </a:r>
            <a:r>
              <a:rPr lang="el-GR" dirty="0"/>
              <a:t> κηδεμόνα.</a:t>
            </a:r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ΚΝΗΜΟΠΟΔΙΚΟΙ ΝΑΡΘΗΚΕΣ</a:t>
            </a:r>
            <a:endParaRPr lang="el-GR" dirty="0"/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69375" y="2090057"/>
            <a:ext cx="8853249" cy="393969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ΠΡΟΓΡΑΜΜΑ ΕΠΑΝΕΚΠΑΙΔΕΥΣΗΣ ΙΣΟΡΡΟΠΙΑΣ ΣΤΗΝ ΗΜΙΠΛΗΓΙΑ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l-GR" dirty="0"/>
              <a:t>Αξιολόγηση ασθενούς, σε ποιο στάδιο βρίσκεται; </a:t>
            </a:r>
            <a:endParaRPr lang="el-GR" dirty="0"/>
          </a:p>
          <a:p>
            <a:pPr marL="0" indent="0" algn="just">
              <a:buNone/>
            </a:pPr>
            <a:r>
              <a:rPr lang="el-GR" dirty="0"/>
              <a:t>Χαλαρό ή Σπαστικό;;;</a:t>
            </a:r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dirty="0"/>
              <a:t>Η βελτίωση των αντιδράσεων ισορροπίας είναι </a:t>
            </a:r>
            <a:r>
              <a:rPr lang="el-GR" dirty="0" err="1"/>
              <a:t>προαπαιτούμενο</a:t>
            </a:r>
            <a:r>
              <a:rPr lang="el-GR" dirty="0"/>
              <a:t> για τη βάδιση.</a:t>
            </a:r>
            <a:endParaRPr lang="el-GR" dirty="0"/>
          </a:p>
          <a:p>
            <a:pPr algn="just">
              <a:buFont typeface="Wingdings" panose="05000000000000000000" pitchFamily="2" charset="2"/>
              <a:buChar char="§"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50290" y="266065"/>
            <a:ext cx="10515600" cy="6250940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b="1" u="sng" dirty="0"/>
              <a:t>ΜΕΡΟΣ Ι:</a:t>
            </a:r>
            <a:r>
              <a:rPr lang="el-GR" b="1" dirty="0"/>
              <a:t>έναρξη από κρεβάτι</a:t>
            </a:r>
            <a:endParaRPr lang="el-GR" b="1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Ο ασθενής εκπαιδεύεται ώστε να αλλάζει θέσεις στο κρεβάτι, από ύπτια σε πλάγια και από την υγιή προς την πάσχουσα πλευρά και αντίστροφα, όσο είναι δυνατόν.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Ασκήσεις διάτασης και ενδυνάμωσης άνω κάτω άκρου, κορμού αλλά και λεκάνης.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Εκπαίδευση στην καθιστή θέση και διόρθωση θέσης.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Προτείνεται η θέση του φυσικοθεραπευτή να είναι προς την πάσχουσα.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Δίνονται ισομετρικές συστολές δεξιά – αριστερά.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Η καθιστή θέση στο </a:t>
            </a:r>
            <a:r>
              <a:rPr lang="el-GR" dirty="0" err="1"/>
              <a:t>αμαξίδιο</a:t>
            </a:r>
            <a:r>
              <a:rPr lang="el-GR" dirty="0"/>
              <a:t> προσφέρεται ώστε ο ασθενής να </a:t>
            </a:r>
            <a:r>
              <a:rPr lang="el-GR" dirty="0" err="1"/>
              <a:t>αυτοδιορθώνεται</a:t>
            </a:r>
            <a:r>
              <a:rPr lang="el-GR" dirty="0"/>
              <a:t>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Επιπροσθέτως στην καθιστή βελτιώνεται και το κυκλοφορικό.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Ο καθρέφτης προτιμάται σε όλο το πρόγραμμα.</a:t>
            </a:r>
            <a:endParaRPr lang="el-GR" dirty="0"/>
          </a:p>
          <a:p>
            <a:pPr marL="0" indent="0" algn="just">
              <a:buNone/>
            </a:pPr>
            <a:endParaRPr lang="el-GR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23290" y="594360"/>
            <a:ext cx="10515600" cy="5550535"/>
          </a:xfrm>
        </p:spPr>
        <p:txBody>
          <a:bodyPr/>
          <a:lstStyle/>
          <a:p>
            <a:pPr algn="just"/>
            <a:r>
              <a:rPr lang="el-GR" b="1" u="sng" dirty="0"/>
              <a:t>ΜΕΡΟΣ ΙΙ: </a:t>
            </a:r>
            <a:r>
              <a:rPr lang="el-GR" dirty="0"/>
              <a:t>όρθιος σε δίζυγο.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Ο ασθενής ενθαρρύνεται να μπει και να στηριχθεί στο δίζυγο, συστήνονται μεταφορές βάρους, από το ένα πόδι στο άλλο.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Στη συνέχεια προτείνεται να μη χρησιμοποιεί τα χέρια για να πιάνεται.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Προτείνεται η χρήση μπαστουνιού ή τετράποδου ή τρίποδου.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Ασκήσεις γίνονται με αλλαγές σε έδαφος, στρώμα, αλλά και σε μπάλα.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Εκπαιδεύεται σε ασκήσεις χωρίς βοήθημα, προοδευτικά τις συνεχίζει σε ανώμαλο έδαφος, στο χώμα, σε στρώμα, ανηφόρα, κατηφόρα, εμπόδια κλπ.</a:t>
            </a:r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marL="457200" indent="-457200" algn="just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1.6 ΙΣΟΡΡΟΠΙΑ ΣΕ ΑΣΘΕΝΕΙΣ ΜΕ ΚΟΛΟΒΩΜΑΤΑ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b="1" u="sng" dirty="0"/>
              <a:t>ΟΡΙΣΜΟΙ:</a:t>
            </a:r>
            <a:endParaRPr lang="el-GR" b="1" u="sng" dirty="0"/>
          </a:p>
          <a:p>
            <a:pPr algn="just"/>
            <a:r>
              <a:rPr lang="el-GR" u="sng" dirty="0"/>
              <a:t>ΑΚΡΩΤΗΡΙΑΣΜΟΣ: </a:t>
            </a:r>
            <a:r>
              <a:rPr lang="el-GR" dirty="0" err="1"/>
              <a:t>ιατρογενής</a:t>
            </a:r>
            <a:r>
              <a:rPr lang="el-GR" dirty="0"/>
              <a:t> αφαίρεση ενός τμήματος άνω ή κάτω άκρου για θεραπευτικούς λόγους.</a:t>
            </a:r>
            <a:endParaRPr lang="el-GR" dirty="0"/>
          </a:p>
          <a:p>
            <a:pPr algn="just"/>
            <a:r>
              <a:rPr lang="el-GR" u="sng" dirty="0"/>
              <a:t>ΚΟΛΟΒΩΜΑ: </a:t>
            </a:r>
            <a:r>
              <a:rPr lang="el-GR" dirty="0"/>
              <a:t>ονομάζεται το τμήμα που μένει μετά τον ακρωτηριασμό.</a:t>
            </a:r>
            <a:endParaRPr lang="el-GR" dirty="0"/>
          </a:p>
          <a:p>
            <a:pPr algn="just"/>
            <a:r>
              <a:rPr lang="el-GR" u="sng" dirty="0"/>
              <a:t>ΠΡΟΘΕΣΗ: </a:t>
            </a:r>
            <a:r>
              <a:rPr lang="el-GR" dirty="0"/>
              <a:t>Λέγεται το τεχνητό άκρο που κατασκευάζεται για να αντικαταστήσει το μέλος που έχει αφαιρεθεί.</a:t>
            </a:r>
            <a:endParaRPr lang="el-GR" dirty="0"/>
          </a:p>
          <a:p>
            <a:pPr marL="0" indent="0" algn="just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p>
            <a:pPr algn="ctr"/>
            <a:r>
              <a:rPr lang="el-GR" altLang="en-US" i="1"/>
              <a:t>ΜΕΡΟΣ Β</a:t>
            </a:r>
            <a:endParaRPr lang="el-GR" altLang="en-US" i="1"/>
          </a:p>
        </p:txBody>
      </p:sp>
      <p:sp>
        <p:nvSpPr>
          <p:cNvPr id="6" name="Τίτλος 1"/>
          <p:cNvSpPr>
            <a:spLocks noGrp="1"/>
          </p:cNvSpPr>
          <p:nvPr/>
        </p:nvSpPr>
        <p:spPr>
          <a:xfrm>
            <a:off x="1066800" y="2438676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dirty="0"/>
              <a:t>ΚΕΦΑΛΑΙΟ 1: ΙΣΟΡΡΟΠΙΑ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Συνήθεις αιτίες ακρωτηριασμού: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Αγγειακές παθήσεις</a:t>
            </a:r>
            <a:endParaRPr lang="el-G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/>
              <a:t>Όγκοι</a:t>
            </a: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Τραύματα</a:t>
            </a: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Φλεγμονές</a:t>
            </a: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Παράλυση- παραμόρφωση- </a:t>
            </a:r>
            <a:r>
              <a:rPr lang="el-GR" dirty="0" err="1"/>
              <a:t>ανισοσκελία</a:t>
            </a: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Συγγενείς ανωμαλίες</a:t>
            </a: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b="1" i="1" u="sng" dirty="0"/>
              <a:t>ΣΟΒΑΡΗ ΔΙΑΤΑΡΑΧΗ ΙΣΟΡΡΟΠΙΑΣ, ΠΑΡΑΤΗΡΕΙΤΑΙ ΣΕ ΑΣΘΕΝΕΙΣ ΜΕ ΑΚΡΩΤΗΡΙΑΣΜΟ ΤΟΥ ΕΝΌΣ ΚΑΤΩ ΑΚΡΟΥ</a:t>
            </a:r>
            <a:endParaRPr lang="el-GR" b="1" i="1" u="sng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ΣΚΟΠΟΙ ΦΘ ΓΕΝΙΚΑ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l-GR" i="1" dirty="0"/>
              <a:t>Επανεκπαίδευση ισορροπίας πριν την τοποθέτηση της πρόθεσης</a:t>
            </a:r>
            <a:endParaRPr lang="el-GR" i="1" dirty="0"/>
          </a:p>
          <a:p>
            <a:pPr marL="457200" indent="-457200" algn="just">
              <a:buFont typeface="+mj-lt"/>
              <a:buAutoNum type="arabicPeriod"/>
            </a:pPr>
            <a:r>
              <a:rPr lang="el-GR" i="1" dirty="0"/>
              <a:t>Επανεκπαίδευση της ισορροπίας και της βάδισης με την πρόθεση</a:t>
            </a:r>
            <a:endParaRPr lang="el-GR" i="1" dirty="0"/>
          </a:p>
          <a:p>
            <a:pPr marL="457200" indent="-457200" algn="just">
              <a:buFont typeface="+mj-lt"/>
              <a:buAutoNum type="arabicPeriod"/>
            </a:pPr>
            <a:endParaRPr lang="el-GR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l-GR" dirty="0"/>
              <a:t>Απαραίτητη είναι η ψυχολογική υποστήριξη του ασθενούς.</a:t>
            </a:r>
            <a:endParaRPr lang="el-GR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l-GR" dirty="0"/>
              <a:t>Το πρόγραμμα μπορεί να ξεκινήσει και στην πισίνα, όμως ο ασθενής φορά αδιάβροχη κάλτσα, κι έπειτα πτερύγιο.</a:t>
            </a:r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775335"/>
            <a:ext cx="10515600" cy="5465445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b="1" u="sng" dirty="0"/>
              <a:t>ΜΕΡΟΣ Ι</a:t>
            </a:r>
            <a:r>
              <a:rPr lang="el-GR" dirty="0"/>
              <a:t>:  πρόγραμμα πριν την τοποθέτηση της πρόθεσης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Εκπαίδευση στις αλλαγές θέσης στο κρεβάτι, αριστερά- δεξιά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Εκπαίδευση στο να γυρίζει σε πρηνή κατάκλιση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Έγερση στο κρεβάτι από τη μεριά του κολοβώματος, πρώτα το κολόβωμα και μετά το γερό μέλος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Ενώ για να έρθει στην καθιστή θέση, πρώτα το γερό και ακολουθεί το κολόβωμα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Ακολουθούν ασκήσεις ισορροπίας σε καθιστή θέση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Συνεχίζεται πρόγραμμα στο δίζυγο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Μετά την επιτυχή όρθια θέση ξεκινά πρόγραμμα με κάποιο μέσο να κρατιέται εμπρός του και κάνει ασκήσεις κορμού προς όλες τις κατευθύνσεις</a:t>
            </a:r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marL="457200" indent="-457200" algn="just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Ελιγμοί με βακτηρίες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b="1" u="sng" dirty="0"/>
              <a:t>ΜΕΡΟΣ ΙΙ: </a:t>
            </a:r>
            <a:r>
              <a:rPr lang="el-GR" dirty="0"/>
              <a:t>ελιγμοί με βακτηρίες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Τοποθέτηση βακτηριών στα πλάγια με τα χέρια σε απαγωγή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Σε όρθια θέση, σηκώνει τη μια βακτηρία εμπρός, μετά την άλλη και τέλος και τις δυο μαζί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Στη συνέχεια φέρνει εμπρός τις βακτηρίες και ακολουθεί και ο κορμός γέρνοντας μπροστά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Από καθιστή θέση σε όρθια με τη χρήση βακτηριών</a:t>
            </a:r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Ασκήσεις ισορροπίας σε ασθενείς με πρόθεση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691640"/>
            <a:ext cx="10515600" cy="495236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l-GR" b="1" u="sng" dirty="0"/>
              <a:t>ΜΕΡΟΣ ΙΙΙ: </a:t>
            </a:r>
            <a:r>
              <a:rPr lang="el-GR" dirty="0"/>
              <a:t>στο δίζυγο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Μέσα στο δίζυγο, απόσταση πελμάτων 12-15 εκ., μεταφορές βάρους από το ένα πόδι στο άλλο, προσοχή στο να μη λυγίζει το υγιές και να μη γέρνει τον κορμό.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Κάμψη και έκταση κορμού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 err="1"/>
              <a:t>Μονοποδική</a:t>
            </a:r>
            <a:r>
              <a:rPr lang="el-GR" dirty="0"/>
              <a:t> στήριξη στο πάσχον μέλος, προσοχή, να μην κρατά το ισχίο σε απαγωγή και να μην ρίχνει όλο το βάρος στην πρόθεση.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Εναλλάξ κάμψεις κάτω άκρων.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Πλάγια βήματα και προς τις 2 πλευρές.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Εκτελεί ένα βήμα εμπρός και ένα πίσω.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Βηματίζει μπροστά.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Βήμα σημειωτόν με ελεύθερα τα χέρια του.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Βάδιση σε ευθεία γραμμή.</a:t>
            </a:r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Ασκήσεις ισορροπίας σε στρώμα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ΜΕΡΟΣ Ι</a:t>
            </a:r>
            <a:r>
              <a:rPr lang="en-US" dirty="0"/>
              <a:t>V</a:t>
            </a:r>
            <a:r>
              <a:rPr lang="el-GR" dirty="0"/>
              <a:t>: ασκήσεις ισορροπίας σε στρώμα</a:t>
            </a:r>
            <a:endParaRPr lang="el-G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/>
              <a:t>Εκπαίδευση σε δυσκολότερες συνθήκες ισορροπίας, όπως να πέφτει και να σηκώνεται σε στρώμα.</a:t>
            </a: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Ο </a:t>
            </a:r>
            <a:r>
              <a:rPr lang="el-GR" dirty="0" err="1"/>
              <a:t>φθ</a:t>
            </a:r>
            <a:r>
              <a:rPr lang="el-GR" dirty="0"/>
              <a:t> τον συμβουλεύει, πώς ν αντιμετωπίζει κάθε πρόβλημα που προκύπτει ώστε να βελτιώσει τη στάση και την ισορροπία, έτσι ώστε να βαδίσει χωρίς προβλήματα.</a:t>
            </a:r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831868" y="2627659"/>
            <a:ext cx="4528263" cy="278662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66800" y="239950"/>
            <a:ext cx="10058400" cy="1450757"/>
          </a:xfrm>
        </p:spPr>
        <p:txBody>
          <a:bodyPr/>
          <a:lstStyle/>
          <a:p>
            <a:pPr algn="ctr"/>
            <a:r>
              <a:rPr lang="el-GR" dirty="0"/>
              <a:t>1.4 ΙΣΟΡΡΟΠΙΑ ΠΑΡΑΠΛΗΓΙΚΟΥ ΑΣΘΕΝΟΥΣ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415004" y="2138413"/>
            <a:ext cx="5206483" cy="340156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997585"/>
            <a:ext cx="10515600" cy="528510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l-GR" dirty="0"/>
              <a:t>Με τον όρο παραπληγία περιγράφεται η μερική ή ολική παράλυση των δύο κάτω άκρων και όλου ή μέρους του κορμού.</a:t>
            </a:r>
            <a:endParaRPr lang="el-G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/>
              <a:t>Όταν η βλάβη εντοπίζεται στη θωρακική ή οσφυϊκή μοίρα μιλάμε για σπαστική παραπληγία.</a:t>
            </a:r>
            <a:endParaRPr lang="el-G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/>
              <a:t>Όταν η βλάβη εντοπίζεται στις ιερές ρίζες λέγεται χαλαρή παραπληγία.</a:t>
            </a:r>
            <a:endParaRPr lang="el-G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/>
              <a:t>Η κλινική εικόνα της παραπληγίας είναι σύνθετη και εξαρτάται από: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Το ύψος της βλάβης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Το μέγεθος της βλάβης στη Σ.Σ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Τη χρονική περίοδο εξέτασης του ασθενή.</a:t>
            </a:r>
            <a:endParaRPr lang="el-GR" dirty="0"/>
          </a:p>
          <a:p>
            <a:pPr algn="just">
              <a:buFont typeface="Wingdings" panose="05000000000000000000" pitchFamily="2" charset="2"/>
              <a:buChar char="§"/>
            </a:pP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l-GR" dirty="0"/>
              <a:t>1-1,5 μήνα μετά τον τραυματισμό υπάρχει προγνωστική κλινική εικόνα της πάθησης.</a:t>
            </a:r>
            <a:endParaRPr lang="el-G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/>
              <a:t>Μετά την εκτίμηση μπορεί να ξεκινήσει πρόγραμμα αποκατάστασης.</a:t>
            </a:r>
            <a:endParaRPr lang="el-GR" dirty="0"/>
          </a:p>
          <a:p>
            <a:pPr algn="just">
              <a:buFont typeface="Wingdings" panose="05000000000000000000" pitchFamily="2" charset="2"/>
              <a:buChar char="Ø"/>
            </a:pPr>
            <a:endParaRPr lang="el-G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i="1" dirty="0"/>
              <a:t>Σκοποί της φυσικοθεραπείας και του προγράμματος είναι:</a:t>
            </a:r>
            <a:endParaRPr lang="el-GR" i="1" dirty="0"/>
          </a:p>
          <a:p>
            <a:pPr marL="457200" indent="-457200" algn="just">
              <a:buFont typeface="+mj-lt"/>
              <a:buAutoNum type="arabicPeriod"/>
            </a:pPr>
            <a:r>
              <a:rPr lang="el-GR" i="1" dirty="0"/>
              <a:t>Επανεκπαίδευση ισορροπίας στάσης</a:t>
            </a:r>
            <a:endParaRPr lang="el-GR" i="1" dirty="0"/>
          </a:p>
          <a:p>
            <a:pPr marL="457200" indent="-457200" algn="just">
              <a:buFont typeface="+mj-lt"/>
              <a:buAutoNum type="arabicPeriod"/>
            </a:pPr>
            <a:r>
              <a:rPr lang="el-GR" i="1" dirty="0"/>
              <a:t>Ισορροπία κίνησης </a:t>
            </a:r>
            <a:endParaRPr lang="el-GR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ΠΡΟΓΡΑΜΜΑ ΕΠΑΝΕΚΠΑΙΔΕΥΣΗΣ ΙΣΟΡΡΟΠΙΑΣ ΣΤΗΝ ΠΑΡΑΠΛΗΓΙΑ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b="1" i="1" u="sng" dirty="0">
                <a:solidFill>
                  <a:schemeClr val="accent2">
                    <a:lumMod val="75000"/>
                  </a:schemeClr>
                </a:solidFill>
              </a:rPr>
              <a:t>ΘΕΣΗ ΈΝΑΡΞΗΣ: ΚΡΕΒΑΤΙ</a:t>
            </a:r>
            <a:endParaRPr lang="el-GR" b="1" i="1" u="sng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l-GR" dirty="0">
                <a:solidFill>
                  <a:schemeClr val="tx1"/>
                </a:solidFill>
              </a:rPr>
              <a:t>Τοποθέτηση ισχαιμικής περίδεσης των κάτω άκρων για αποφυγή θρομβοφλεβίτιδας</a:t>
            </a:r>
            <a:endParaRPr lang="el-GR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l-GR" dirty="0">
                <a:solidFill>
                  <a:schemeClr val="tx1"/>
                </a:solidFill>
              </a:rPr>
              <a:t>Μετακίνηση πάνω στο κρεβάτι, ύπτια σε πλάγια (δεξιά &amp;αριστερά)</a:t>
            </a:r>
            <a:endParaRPr lang="el-GR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l-GR" dirty="0">
                <a:solidFill>
                  <a:schemeClr val="tx1"/>
                </a:solidFill>
              </a:rPr>
              <a:t>Καθιστή θέση με τα πόδια κρεμασμένα (εάν και εφόσον είναι δυνατόν)</a:t>
            </a:r>
            <a:endParaRPr lang="el-GR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l-GR" dirty="0" err="1">
                <a:solidFill>
                  <a:schemeClr val="tx1"/>
                </a:solidFill>
              </a:rPr>
              <a:t>Ισορροπιστικές</a:t>
            </a:r>
            <a:r>
              <a:rPr lang="el-GR" dirty="0">
                <a:solidFill>
                  <a:schemeClr val="tx1"/>
                </a:solidFill>
              </a:rPr>
              <a:t> κινήσεις ασθενούς απλές</a:t>
            </a:r>
            <a:endParaRPr lang="el-GR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l-GR" dirty="0">
                <a:solidFill>
                  <a:schemeClr val="tx1"/>
                </a:solidFill>
              </a:rPr>
              <a:t>Στη συνέχεια με αντίσταση</a:t>
            </a:r>
            <a:endParaRPr lang="el-GR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l-GR" dirty="0">
                <a:solidFill>
                  <a:schemeClr val="tx1"/>
                </a:solidFill>
              </a:rPr>
              <a:t>Έπειτα με συνδυασμένη κίνηση άνω άκρων</a:t>
            </a:r>
            <a:endParaRPr lang="el-GR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l-GR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endParaRPr lang="el-GR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97280" y="239950"/>
            <a:ext cx="10058400" cy="1450757"/>
          </a:xfrm>
        </p:spPr>
        <p:txBody>
          <a:bodyPr/>
          <a:lstStyle/>
          <a:p>
            <a:r>
              <a:rPr lang="el-GR" dirty="0"/>
              <a:t>ΑΞΙΖΕΙ ΝΑ ΘΥΜΑΜΑΙ ΌΤΙ: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l-GR" dirty="0"/>
              <a:t>Χρησιμοποιώ τους μύες που έχω.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Σημαντικοί είναι, τραπεζοειδής, πλατύς ραχιαίος αλλά και όλοι οι μύες του κορμού και των άκρων.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Προτείνεται χρήση καθρέφτη για </a:t>
            </a:r>
            <a:r>
              <a:rPr lang="el-GR" dirty="0" err="1"/>
              <a:t>αυτοδιόρθωση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Χρησιμοποιώ ασύμμετρες ασκήσεις με μεταβαλλόμενο ρυθμό κίνησης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Ασκήσεις </a:t>
            </a:r>
            <a:r>
              <a:rPr lang="en-US" dirty="0"/>
              <a:t>PNF</a:t>
            </a:r>
            <a:endParaRPr lang="en-US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Διάφορα αθλήματα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ΕΚΤΑΣΗ ΩΜΟΥ.gif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2802294" y="887490"/>
            <a:ext cx="6587412" cy="52998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ΧΡΟΝΙΚΗ ΔΙΑΡΚΕΙΑ ΚΑΙ ΣΥΧΝΟΤΗΤΑ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i="1" dirty="0"/>
              <a:t>2 Φορές τη μέρα όταν είναι εφικτό</a:t>
            </a:r>
            <a:endParaRPr lang="el-GR" i="1" dirty="0"/>
          </a:p>
          <a:p>
            <a:pPr>
              <a:buFont typeface="Wingdings" panose="05000000000000000000" pitchFamily="2" charset="2"/>
              <a:buChar char="Ø"/>
            </a:pPr>
            <a:endParaRPr lang="el-GR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i="1" dirty="0"/>
              <a:t>Καλό είναι να γίνονται με αρκετά διαλείμματα κατά τη διάρκειά τους</a:t>
            </a:r>
            <a:r>
              <a:rPr lang="el-GR" dirty="0"/>
              <a:t>.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7580</Words>
  <Application>WPS Presentation</Application>
  <PresentationFormat>Widescreen</PresentationFormat>
  <Paragraphs>207</Paragraphs>
  <Slides>26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4" baseType="lpstr">
      <vt:lpstr>Arial</vt:lpstr>
      <vt:lpstr>SimSun</vt:lpstr>
      <vt:lpstr>Wingdings</vt:lpstr>
      <vt:lpstr>Calibri</vt:lpstr>
      <vt:lpstr>Calibri Light</vt:lpstr>
      <vt:lpstr>Microsoft YaHei</vt:lpstr>
      <vt:lpstr>Arial Unicode MS</vt:lpstr>
      <vt:lpstr>Office Theme</vt:lpstr>
      <vt:lpstr>PowerPoint 演示文稿</vt:lpstr>
      <vt:lpstr>PowerPoint 演示文稿</vt:lpstr>
      <vt:lpstr>1.4 ΙΣΟΡΡΟΠΙΑ ΠΑΡΑΠΛΗΓΙΚΟΥ ΑΣΘΕΝΟΥΣ</vt:lpstr>
      <vt:lpstr>PowerPoint 演示文稿</vt:lpstr>
      <vt:lpstr>PowerPoint 演示文稿</vt:lpstr>
      <vt:lpstr>ΠΡΟΓΡΑΜΜΑ ΕΠΑΝΕΚΠΑΙΔΕΥΣΗΣ ΙΣΟΡΡΟΠΙΑΣ ΣΤΗΝ ΠΑΡΑΠΛΗΓΙΑ</vt:lpstr>
      <vt:lpstr>ΑΞΙΖΕΙ ΝΑ ΘΥΜΑΜΑΙ ΌΤΙ:</vt:lpstr>
      <vt:lpstr>PowerPoint 演示文稿</vt:lpstr>
      <vt:lpstr>ΧΡΟΝΙΚΗ ΔΙΑΡΚΕΙΑ ΚΑΙ ΣΥΧΝΟΤΗΤΑ</vt:lpstr>
      <vt:lpstr>ΦΥΣΙΚΟΘΕΡΑΠΕΥΤΗΣ ΚΑΙ ΑΣΘΕΝΗΣ ΜΕ ΠΑΡΑΠΛΗΓΙΑ</vt:lpstr>
      <vt:lpstr>ΙΣΟΡΡΟΠΙΑ ΠΑΡΑΠΛΗΓΙΚΟΥ ΣΤΟ ΑΜΑΞΙΔΙΟ</vt:lpstr>
      <vt:lpstr>Β. ΙΣΟΡΡΟΠΙΑ ΠΑΡΑΠΛΗΓΙΚΟΥ ΣΤΟ ΔΙΖΥΓΟ</vt:lpstr>
      <vt:lpstr>PowerPoint 演示文稿</vt:lpstr>
      <vt:lpstr>1.5 ΙΣΟΡΡΟΠΙΑ ΗΜΙΠΛΗΓΙΚΟΥ ΑΣΘΕΝΟΥΣ</vt:lpstr>
      <vt:lpstr>ΚΝΗΜΟΠΟΔΙΚΟΙ ΝΑΡΘΗΚΕΣ</vt:lpstr>
      <vt:lpstr>ΠΡΟΓΡΑΜΜΑ ΕΠΑΝΕΚΠΑΙΔΕΥΣΗΣ ΙΣΟΡΡΟΠΙΑΣ ΣΤΗΝ ΗΜΙΠΛΗΓΙΑ</vt:lpstr>
      <vt:lpstr>PowerPoint 演示文稿</vt:lpstr>
      <vt:lpstr>PowerPoint 演示文稿</vt:lpstr>
      <vt:lpstr>1.6 ΙΣΟΡΡΟΠΙΑ ΣΕ ΑΣΘΕΝΕΙΣ ΜΕ ΚΟΛΟΒΩΜΑΤΑ</vt:lpstr>
      <vt:lpstr>Συνήθεις αιτίες ακρωτηριασμού:</vt:lpstr>
      <vt:lpstr>ΣΚΟΠΟΙ ΦΘ ΓΕΝΙΚΑ</vt:lpstr>
      <vt:lpstr>PowerPoint 演示文稿</vt:lpstr>
      <vt:lpstr>Ελιγμοί με βακτηρίες</vt:lpstr>
      <vt:lpstr>Ασκήσεις ισορροπίας σε ασθενείς με πρόθεση</vt:lpstr>
      <vt:lpstr>Ασκήσεις ισορροπίας σε στρώμα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maria</cp:lastModifiedBy>
  <cp:revision>8</cp:revision>
  <dcterms:created xsi:type="dcterms:W3CDTF">2024-10-01T19:56:00Z</dcterms:created>
  <dcterms:modified xsi:type="dcterms:W3CDTF">2024-10-01T20:12:52Z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0983F3CB53854ACAB142F37478138C69_11</vt:lpwstr>
  </property>
  <property fmtid="{D5CDD505-2E9C-101B-9397-08002B2CF9AE}" pid="3" name="KSOProductBuildVer">
    <vt:lpwstr>1033-12.2.0.18283</vt:lpwstr>
  </property>
</Properties>
</file>