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Μαργαρίτα Πιθαμίτση" userId="c402b6049c6ebad3" providerId="LiveId" clId="{E5433C3C-4598-402D-869E-BBD72FDD0CDD}"/>
    <pc:docChg chg="custSel modSld">
      <pc:chgData name="Μαργαρίτα Πιθαμίτση" userId="c402b6049c6ebad3" providerId="LiveId" clId="{E5433C3C-4598-402D-869E-BBD72FDD0CDD}" dt="2022-09-15T16:43:52.157" v="9" actId="20577"/>
      <pc:docMkLst>
        <pc:docMk/>
      </pc:docMkLst>
      <pc:sldChg chg="modSp mod">
        <pc:chgData name="Μαργαρίτα Πιθαμίτση" userId="c402b6049c6ebad3" providerId="LiveId" clId="{E5433C3C-4598-402D-869E-BBD72FDD0CDD}" dt="2022-09-15T16:43:52.157" v="9" actId="20577"/>
        <pc:sldMkLst>
          <pc:docMk/>
          <pc:sldMk cId="3092717148" sldId="261"/>
        </pc:sldMkLst>
        <pc:spChg chg="mod">
          <ac:chgData name="Μαργαρίτα Πιθαμίτση" userId="c402b6049c6ebad3" providerId="LiveId" clId="{E5433C3C-4598-402D-869E-BBD72FDD0CDD}" dt="2022-09-15T16:43:52.157" v="9" actId="20577"/>
          <ac:spMkLst>
            <pc:docMk/>
            <pc:sldMk cId="3092717148" sldId="261"/>
            <ac:spMk id="3" creationId="{D0FF65C4-8F01-07E9-959C-53A4668CC6F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D6670D-6EC0-4456-9021-25D3CA12EDD1}" type="datetimeFigureOut">
              <a:rPr lang="el-GR" smtClean="0"/>
              <a:t>15/9/2022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8EC000-D1F7-49A7-BDE9-C131A429FB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0473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4646EDF-AA08-96FA-F754-EE9D7C43F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CC43FDF-6208-BDA5-7AAB-D729A4BC1B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C3D3F65-8FEE-A770-DC2A-0BFACDBA4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3C5D-1574-4AB2-B4FD-B9D926E15E96}" type="datetime1">
              <a:rPr lang="el-GR" smtClean="0"/>
              <a:t>15/9/2022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2FB9363-630F-37D6-87D3-6E65F1D86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702FDCA-8A4F-E64D-DF1F-9E0022180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006E8-85C9-44E6-A981-8AAD61FF29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0359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079F8F-7CAC-1D23-53F6-056F92727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42095FC-FE27-D4A4-A384-35C0325B94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3637A8B-36A2-40D1-9281-F4AB3655A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977D-C706-48DC-9F54-A575E97029A1}" type="datetime1">
              <a:rPr lang="el-GR" smtClean="0"/>
              <a:t>15/9/2022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76E3C78-7E1E-5421-D123-E497C2995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541FAD7-7572-87FF-0C2F-3AEC23AEA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006E8-85C9-44E6-A981-8AAD61FF29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6844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467107F8-DE6D-68DA-58A8-773AE59FDC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EEA0F6D2-9C09-CC06-8DDD-5159B4955B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EFD9622-BE44-4ED2-6775-1E2378402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9CAF7-A761-479C-82FF-49243ADDE902}" type="datetime1">
              <a:rPr lang="el-GR" smtClean="0"/>
              <a:t>15/9/2022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4DCE661-E541-87F1-9526-7952AF045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EE5408A-5E60-0113-5DBB-BE0A7BAD2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006E8-85C9-44E6-A981-8AAD61FF29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4751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A9053B7-7EAB-D352-C4FB-902D69FD7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5C168E5-BE16-47AF-B82E-1D3C41E7C2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7D18464-B4F5-8977-DE3B-23DF84D4D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5C53A-9501-4ED0-B58E-604CE9F5B56E}" type="datetime1">
              <a:rPr lang="el-GR" smtClean="0"/>
              <a:t>15/9/2022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8B84688-E485-6B0A-8A4C-B85886189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0ECD1D3-B400-369F-98AE-7FF7EDE56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006E8-85C9-44E6-A981-8AAD61FF29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65570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77F5923-4071-73CB-C21A-D556760A6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151DC3B-587B-7B60-CBA9-FE63FB4FE9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EEA3DD2-0813-D030-9BCC-81E4412F0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36FE-6678-42CB-8E6F-3073F8A0BD96}" type="datetime1">
              <a:rPr lang="el-GR" smtClean="0"/>
              <a:t>15/9/2022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6855F4C-FEB6-1FBA-5BF5-ACCC5F9B7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6B9A9BF-258E-13AA-4A70-D55A9D434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006E8-85C9-44E6-A981-8AAD61FF29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8358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0F55569-3456-D8C1-B3EF-2D5F37C7E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A80EC13-D2B3-82BF-7C86-C564B7E04F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9B77A20E-2A9D-A56A-0758-F4D194224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A046D40-9DD7-7ACC-2EE4-8AB81DF3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4C9BB-E08B-4531-A934-736B0F13B8B7}" type="datetime1">
              <a:rPr lang="el-GR" smtClean="0"/>
              <a:t>15/9/2022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1A0622A-3320-BC64-66C7-A670DD6C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F64B0C3-A6BB-B613-6687-2096AA703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006E8-85C9-44E6-A981-8AAD61FF29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7422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2F064C5-C0CF-74F5-06A6-9A601B571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1E981DC-942D-7864-E92E-C2B2BECBE5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03A9E20-FDF3-1F80-CBD0-1166F710C9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1C3C10B8-AD68-56CD-F0CF-C552F5A0F0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1BBF6E07-0671-F956-36AD-7DD9AB5611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B9180146-6AAE-70B9-83F6-85AE6DA13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4D99D-DC49-4EA0-8BEB-77C24264B1A1}" type="datetime1">
              <a:rPr lang="el-GR" smtClean="0"/>
              <a:t>15/9/2022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ED1F4111-22EF-BC70-0B1E-5427A60D9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A06944D5-9DDE-9FB4-C58B-658097313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006E8-85C9-44E6-A981-8AAD61FF29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0407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D5D2013-2B55-483C-1967-DB1DBE956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5B2CEEA3-1389-2621-69AA-0056E1F18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D32F-69B1-4D5A-BF63-A429E5E976DA}" type="datetime1">
              <a:rPr lang="el-GR" smtClean="0"/>
              <a:t>15/9/2022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3CA0970-1596-68BE-E371-A70692F38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B02A3B78-993F-DA24-3534-2759D0D76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006E8-85C9-44E6-A981-8AAD61FF29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2379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01CA346B-BB34-E9A7-81E4-F33CE7F49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985C-5C19-4EB6-B6BD-41E49C7F4493}" type="datetime1">
              <a:rPr lang="el-GR" smtClean="0"/>
              <a:t>15/9/2022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2EE0A415-F8FA-05C7-9702-AFC047F10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B1209F2-8F35-A10E-64D4-E4DF67096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006E8-85C9-44E6-A981-8AAD61FF29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223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1FABC86-8013-4FBB-64DD-34CC6C338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F5C74C1-C285-5F85-432A-CE87ABA21E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130BECE7-7384-8267-76D2-C844D16452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2E7E081-AEBA-5EBB-714E-213F87D84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4E54-FEC0-4946-ACFB-1DC274132F5D}" type="datetime1">
              <a:rPr lang="el-GR" smtClean="0"/>
              <a:t>15/9/2022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67E07A7-9684-AA7F-2AAC-F6CDE54CC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7F10D91-A22C-4F1E-17A8-7F866CF1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006E8-85C9-44E6-A981-8AAD61FF29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5996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52B54AA-EC48-6163-59DD-5CA1CDD92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703E191B-23F1-765B-AF68-05614611F4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C8CEE683-247A-7E2C-1BE3-3745266EB4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A9D6F92-C4B3-E054-7E5B-73001159D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04F0-5020-4695-90FD-28F1346424C9}" type="datetime1">
              <a:rPr lang="el-GR" smtClean="0"/>
              <a:t>15/9/2022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4D194AB-977D-1D7F-1106-A8170C1C2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A0C4CFD-2FF4-95A2-77E2-B460B8932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006E8-85C9-44E6-A981-8AAD61FF29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8471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6CE39883-522D-1A9C-44C3-863BAB93D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5689FDCD-7EB1-E476-CC27-2FF785DCCA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7111AC3-BD95-11DF-ACB2-48B894EC99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17E2C-0B8A-4D07-B919-922309379031}" type="datetime1">
              <a:rPr lang="el-GR" smtClean="0"/>
              <a:t>15/9/2022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8B209FA-915D-02E9-20F8-D10AE50F17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7B3450F-575E-E025-43E0-86D92A2017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006E8-85C9-44E6-A981-8AAD61FF29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97434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audio" Target="../media/audio3.wav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D05014E-4F77-C037-BD39-9DF0D325A9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5947"/>
          </a:xfrm>
        </p:spPr>
        <p:txBody>
          <a:bodyPr>
            <a:normAutofit/>
          </a:bodyPr>
          <a:lstStyle/>
          <a:p>
            <a:r>
              <a:rPr lang="el-GR" altLang="el-GR" sz="6600" b="1" dirty="0"/>
              <a:t>ΣΤΟΙΧΕΙΑ ΜΗΧΑΝΩΝ</a:t>
            </a:r>
            <a:endParaRPr lang="el-GR" sz="6600" b="1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BD80AE7-D71B-6BC1-6844-7D00281E5C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22710"/>
            <a:ext cx="9144000" cy="835090"/>
          </a:xfrm>
        </p:spPr>
        <p:txBody>
          <a:bodyPr/>
          <a:lstStyle/>
          <a:p>
            <a:r>
              <a:rPr lang="el-GR" dirty="0"/>
              <a:t>1</a:t>
            </a:r>
            <a:r>
              <a:rPr lang="el-GR" baseline="30000" dirty="0"/>
              <a:t>ο</a:t>
            </a:r>
            <a:r>
              <a:rPr lang="el-GR" dirty="0"/>
              <a:t> ΕΠΑΛ ΔΙΟΝΥΣΟΥ «ΖΗΝΩΝ»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7C56C81-8A89-27A1-1440-047629027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006E8-85C9-44E6-A981-8AAD61FF29BB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14775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1A63C10-3E24-A745-65B0-EDEF0EC8B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490" y="307909"/>
            <a:ext cx="10747310" cy="5869053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altLang="el-GR" sz="2800" b="1" i="1" dirty="0">
                <a:solidFill>
                  <a:srgbClr val="990000"/>
                </a:solidFill>
                <a:latin typeface="Times New Roman" panose="02020603050405020304" pitchFamily="18" charset="0"/>
              </a:rPr>
              <a:t>Μη </a:t>
            </a:r>
            <a:r>
              <a:rPr lang="el-GR" altLang="el-GR" sz="2800" b="1" i="1" dirty="0" err="1">
                <a:solidFill>
                  <a:srgbClr val="990000"/>
                </a:solidFill>
                <a:latin typeface="Times New Roman" panose="02020603050405020304" pitchFamily="18" charset="0"/>
              </a:rPr>
              <a:t>λυόμενες</a:t>
            </a:r>
            <a:r>
              <a:rPr lang="el-GR" altLang="el-GR" sz="2800" b="1" i="1" dirty="0">
                <a:solidFill>
                  <a:srgbClr val="990000"/>
                </a:solidFill>
                <a:latin typeface="Times New Roman" panose="02020603050405020304" pitchFamily="18" charset="0"/>
              </a:rPr>
              <a:t> συνδέσεις</a:t>
            </a:r>
            <a:r>
              <a:rPr lang="el-GR" altLang="el-GR" sz="2800" b="1" dirty="0">
                <a:latin typeface="Times New Roman" panose="02020603050405020304" pitchFamily="18" charset="0"/>
              </a:rPr>
              <a:t> </a:t>
            </a:r>
            <a:r>
              <a:rPr lang="el-GR" altLang="el-GR" sz="2800" dirty="0">
                <a:latin typeface="Times New Roman" panose="02020603050405020304" pitchFamily="18" charset="0"/>
              </a:rPr>
              <a:t>λέγονται αυτές που τα συνδεόμενα κομμάτια συνδέονται με μόνιμο τρόπο και αποσυναρμολογούνται μόνο με καταστροφή του μέσου σύνδεσης. Πολλές φορές κατά την αποσυναρμολόγηση δημιουργούνται φθορές και στα συνδεόμενα μέρη.</a:t>
            </a:r>
          </a:p>
          <a:p>
            <a:pPr algn="just"/>
            <a:endParaRPr lang="el-GR" altLang="el-GR" sz="2800" dirty="0">
              <a:latin typeface="Times New Roman" panose="02020603050405020304" pitchFamily="18" charset="0"/>
            </a:endParaRPr>
          </a:p>
          <a:p>
            <a:pPr algn="just"/>
            <a:r>
              <a:rPr lang="el-GR" altLang="el-GR" sz="2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</a:rPr>
              <a:t>Χρησιμοποιούνται, </a:t>
            </a:r>
            <a:r>
              <a:rPr lang="el-GR" altLang="el-GR" sz="2800" dirty="0">
                <a:latin typeface="Times New Roman" panose="02020603050405020304" pitchFamily="18" charset="0"/>
              </a:rPr>
              <a:t>όταν υπάρχει ανάγκη στεγανότητας της κατασκευής, π.χ. για την κατασκευή δεξαμενής. Για αυτές τις συνδέσεις χρησιμοποιούνται </a:t>
            </a:r>
            <a:r>
              <a:rPr lang="el-GR" altLang="el-GR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ήλοι </a:t>
            </a:r>
            <a:r>
              <a:rPr lang="el-GR" altLang="el-GR" sz="2800" dirty="0">
                <a:solidFill>
                  <a:schemeClr val="tx2"/>
                </a:solidFill>
                <a:latin typeface="Times New Roman" panose="02020603050405020304" pitchFamily="18" charset="0"/>
              </a:rPr>
              <a:t>(καρφιά)</a:t>
            </a:r>
            <a:r>
              <a:rPr lang="el-GR" altLang="el-GR" sz="2800" dirty="0">
                <a:latin typeface="Times New Roman" panose="02020603050405020304" pitchFamily="18" charset="0"/>
              </a:rPr>
              <a:t> ή </a:t>
            </a:r>
            <a:r>
              <a:rPr lang="el-GR" altLang="el-GR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συγκολλήσεις. </a:t>
            </a:r>
            <a:r>
              <a:rPr lang="el-GR" altLang="el-GR" sz="2800" dirty="0">
                <a:latin typeface="Times New Roman" panose="02020603050405020304" pitchFamily="18" charset="0"/>
              </a:rPr>
              <a:t>Η </a:t>
            </a:r>
            <a:r>
              <a:rPr lang="el-GR" altLang="el-GR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συγκόλληση</a:t>
            </a:r>
            <a:r>
              <a:rPr lang="el-GR" altLang="el-GR" sz="2800" dirty="0">
                <a:latin typeface="Times New Roman" panose="02020603050405020304" pitchFamily="18" charset="0"/>
              </a:rPr>
              <a:t> όμως είναι ένας ειδικός τρόπος </a:t>
            </a:r>
            <a:r>
              <a:rPr lang="el-GR" altLang="el-GR" sz="2800" dirty="0">
                <a:solidFill>
                  <a:srgbClr val="990000"/>
                </a:solidFill>
                <a:latin typeface="Times New Roman" panose="02020603050405020304" pitchFamily="18" charset="0"/>
              </a:rPr>
              <a:t>μη </a:t>
            </a:r>
            <a:r>
              <a:rPr lang="el-GR" altLang="el-GR" sz="2800" dirty="0" err="1">
                <a:solidFill>
                  <a:srgbClr val="990000"/>
                </a:solidFill>
                <a:latin typeface="Times New Roman" panose="02020603050405020304" pitchFamily="18" charset="0"/>
              </a:rPr>
              <a:t>λυόμενης</a:t>
            </a:r>
            <a:r>
              <a:rPr lang="el-GR" altLang="el-GR" sz="2800" dirty="0">
                <a:latin typeface="Times New Roman" panose="02020603050405020304" pitchFamily="18" charset="0"/>
              </a:rPr>
              <a:t> </a:t>
            </a:r>
            <a:r>
              <a:rPr lang="el-GR" altLang="el-GR" sz="2800" dirty="0">
                <a:solidFill>
                  <a:srgbClr val="990000"/>
                </a:solidFill>
                <a:latin typeface="Times New Roman" panose="02020603050405020304" pitchFamily="18" charset="0"/>
              </a:rPr>
              <a:t>σύνδεσης</a:t>
            </a:r>
            <a:r>
              <a:rPr lang="el-GR" altLang="el-GR" sz="2800" dirty="0">
                <a:latin typeface="Times New Roman" panose="02020603050405020304" pitchFamily="18" charset="0"/>
              </a:rPr>
              <a:t>, γιατί αυτό που επιτυγχάνει τη συγκόλληση είναι η </a:t>
            </a:r>
            <a:r>
              <a:rPr lang="el-GR" altLang="el-GR" sz="2800" b="1" dirty="0">
                <a:latin typeface="Times New Roman" panose="02020603050405020304" pitchFamily="18" charset="0"/>
              </a:rPr>
              <a:t>θερμότητα.</a:t>
            </a:r>
          </a:p>
          <a:p>
            <a:pPr marL="0" indent="0" algn="just">
              <a:buNone/>
            </a:pPr>
            <a:endParaRPr lang="el-GR" altLang="el-GR" sz="2800" dirty="0">
              <a:latin typeface="Times New Roman" panose="02020603050405020304" pitchFamily="18" charset="0"/>
            </a:endParaRPr>
          </a:p>
          <a:p>
            <a:pPr algn="just"/>
            <a:r>
              <a:rPr lang="el-GR" altLang="el-GR" sz="2800" dirty="0">
                <a:latin typeface="Times New Roman" panose="02020603050405020304" pitchFamily="18" charset="0"/>
              </a:rPr>
              <a:t>Με τις συνδέσεις επιτυγχάνεται η μεταβίβαση δυνάμεων ή ροπών από ένα κομμάτι στο άλλο και η διατήρηση σταθερής μορφής του φορέα, εκτός βέβαια από τις </a:t>
            </a:r>
            <a:r>
              <a:rPr lang="el-GR" altLang="el-GR" sz="2800" dirty="0" err="1">
                <a:latin typeface="Times New Roman" panose="02020603050405020304" pitchFamily="18" charset="0"/>
              </a:rPr>
              <a:t>μικροπαραμορφώσεις</a:t>
            </a:r>
            <a:r>
              <a:rPr lang="el-GR" altLang="el-GR" sz="2800" dirty="0">
                <a:latin typeface="Times New Roman" panose="02020603050405020304" pitchFamily="18" charset="0"/>
              </a:rPr>
              <a:t> εξαιτίας των φορτίσεων. </a:t>
            </a:r>
          </a:p>
          <a:p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6750DFB3-2092-BDB8-6434-E2C1248BA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006E8-85C9-44E6-A981-8AAD61FF29BB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2929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CAA184A-4619-DDAD-3BB6-EBEF179825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72764"/>
          </a:xfrm>
        </p:spPr>
        <p:txBody>
          <a:bodyPr/>
          <a:lstStyle/>
          <a:p>
            <a:r>
              <a:rPr lang="el-GR" altLang="el-GR" dirty="0">
                <a:latin typeface="Times New Roman" panose="02020603050405020304" pitchFamily="18" charset="0"/>
              </a:rPr>
              <a:t>ΜΑΘΗΜΑ 1ο </a:t>
            </a: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1CA2320-5494-9E4A-EE7D-95B8EC3553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78898"/>
            <a:ext cx="9144000" cy="1478902"/>
          </a:xfrm>
        </p:spPr>
        <p:txBody>
          <a:bodyPr/>
          <a:lstStyle/>
          <a:p>
            <a:r>
              <a:rPr lang="el-GR" altLang="el-GR" dirty="0"/>
              <a:t>ΕΙΣΑΓΩΓΗ </a:t>
            </a:r>
          </a:p>
          <a:p>
            <a:r>
              <a:rPr lang="el-GR" altLang="el-GR" dirty="0"/>
              <a:t>ΜΕΣΑ ΣΥΝΔΕΣΗΣ ΚΑΙ ΣΤΕΡΕΩΣΗΣ</a:t>
            </a:r>
          </a:p>
          <a:p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3FAC021-4CA7-19C7-DAF6-2C52F71E8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006E8-85C9-44E6-A981-8AAD61FF29BB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2696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3157924-CB8D-067E-018B-6C2FAA6F1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59632"/>
          </a:xfrm>
        </p:spPr>
        <p:txBody>
          <a:bodyPr>
            <a:normAutofit/>
          </a:bodyPr>
          <a:lstStyle/>
          <a:p>
            <a:pPr algn="ctr"/>
            <a:r>
              <a:rPr lang="el-GR" altLang="el-GR" sz="3200" b="1" dirty="0"/>
              <a:t>ΣΤΟΙΧΕΙΑ ΜΗΧΑΝΩΝ=ΣΥΣΤΑΤΙΚΑ ΜΗΧΑΝΩΝ </a:t>
            </a:r>
            <a:br>
              <a:rPr lang="el-GR" altLang="el-GR" sz="3200" b="1" dirty="0"/>
            </a:br>
            <a:r>
              <a:rPr lang="el-GR" altLang="el-GR" sz="3200" b="1" dirty="0"/>
              <a:t>ΔΗΛΑΔΗ ΚΟΜΜΑΤΙΑ ΠΟΥ ΑΠΟΤΕΛΟΥΝ ΤΗ ΜΗΧΑΝΗ</a:t>
            </a:r>
            <a:endParaRPr lang="el-GR" sz="3200" b="1" dirty="0"/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6E78B38B-73CB-FC9E-CB3F-1486375EA79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82131" y="1035698"/>
            <a:ext cx="6756233" cy="58223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02BF2A5D-2CCD-FF74-1F31-2473DD8A3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006E8-85C9-44E6-A981-8AAD61FF29BB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01512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>
            <a:extLst>
              <a:ext uri="{FF2B5EF4-FFF2-40B4-BE49-F238E27FC236}">
                <a16:creationId xmlns:a16="http://schemas.microsoft.com/office/drawing/2014/main" id="{244821E2-E6FF-CD0C-25B9-98378B3FA7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44912" y="365125"/>
            <a:ext cx="4702175" cy="56927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Text Box 8">
            <a:extLst>
              <a:ext uri="{FF2B5EF4-FFF2-40B4-BE49-F238E27FC236}">
                <a16:creationId xmlns:a16="http://schemas.microsoft.com/office/drawing/2014/main" id="{E5F74382-D108-B8A2-CBD1-81930F69A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8149" y="901700"/>
            <a:ext cx="15319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l-GR" altLang="el-GR" sz="2000" b="1">
                <a:solidFill>
                  <a:schemeClr val="tx2"/>
                </a:solidFill>
              </a:rPr>
              <a:t>ΚΟΧΛΙΕΣ</a:t>
            </a:r>
          </a:p>
        </p:txBody>
      </p:sp>
      <p:sp>
        <p:nvSpPr>
          <p:cNvPr id="6" name="Text Box 9">
            <a:extLst>
              <a:ext uri="{FF2B5EF4-FFF2-40B4-BE49-F238E27FC236}">
                <a16:creationId xmlns:a16="http://schemas.microsoft.com/office/drawing/2014/main" id="{4DF6433F-08C2-417B-9F2C-6C9CC2B619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0762" y="2381250"/>
            <a:ext cx="1244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l-GR" altLang="el-GR" b="1" dirty="0">
                <a:solidFill>
                  <a:schemeClr val="tx2"/>
                </a:solidFill>
              </a:rPr>
              <a:t>ΣΦΗΝΕΣ</a:t>
            </a:r>
          </a:p>
        </p:txBody>
      </p:sp>
      <p:sp>
        <p:nvSpPr>
          <p:cNvPr id="7" name="Text Box 11">
            <a:extLst>
              <a:ext uri="{FF2B5EF4-FFF2-40B4-BE49-F238E27FC236}">
                <a16:creationId xmlns:a16="http://schemas.microsoft.com/office/drawing/2014/main" id="{3AB5DB7B-1106-7A71-C10D-F6974FBD5C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605211"/>
            <a:ext cx="179704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l-GR" altLang="el-GR" sz="1400" b="1" dirty="0">
                <a:solidFill>
                  <a:schemeClr val="tx2"/>
                </a:solidFill>
              </a:rPr>
              <a:t>ΠΟΛΥΣΦΗΝΟ</a:t>
            </a:r>
          </a:p>
          <a:p>
            <a:pPr algn="ctr"/>
            <a:r>
              <a:rPr lang="el-GR" altLang="el-GR" sz="1400" b="1" dirty="0">
                <a:solidFill>
                  <a:schemeClr val="tx2"/>
                </a:solidFill>
              </a:rPr>
              <a:t> ΣΕ ΑΞΟΝΑ</a:t>
            </a:r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id="{F3517C70-A622-0CA5-24EF-EBB677C9D5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4412" y="6340475"/>
            <a:ext cx="2422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l-GR" b="1">
                <a:solidFill>
                  <a:schemeClr val="tx2"/>
                </a:solidFill>
              </a:rPr>
              <a:t>ΕΔΡΑΝΟ ΚΥΛΙΣΕΩΣ</a:t>
            </a:r>
          </a:p>
        </p:txBody>
      </p:sp>
      <p:sp>
        <p:nvSpPr>
          <p:cNvPr id="9" name="Text Box 15">
            <a:extLst>
              <a:ext uri="{FF2B5EF4-FFF2-40B4-BE49-F238E27FC236}">
                <a16:creationId xmlns:a16="http://schemas.microsoft.com/office/drawing/2014/main" id="{6F0F693E-F2CE-E3CD-8331-EFF67969E4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3149" y="973138"/>
            <a:ext cx="13620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l-GR" b="1">
                <a:solidFill>
                  <a:schemeClr val="tx2"/>
                </a:solidFill>
              </a:rPr>
              <a:t>ΤΡΟΧΑΛΙΑ</a:t>
            </a:r>
          </a:p>
        </p:txBody>
      </p:sp>
      <p:sp>
        <p:nvSpPr>
          <p:cNvPr id="10" name="Line 16">
            <a:extLst>
              <a:ext uri="{FF2B5EF4-FFF2-40B4-BE49-F238E27FC236}">
                <a16:creationId xmlns:a16="http://schemas.microsoft.com/office/drawing/2014/main" id="{0D39D483-E862-F1FB-D0D2-1A65B3BCAB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095624" y="1084263"/>
            <a:ext cx="649288" cy="0"/>
          </a:xfrm>
          <a:prstGeom prst="line">
            <a:avLst/>
          </a:prstGeom>
          <a:noFill/>
          <a:ln w="9525">
            <a:solidFill>
              <a:srgbClr val="33CC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1" name="Line 17">
            <a:extLst>
              <a:ext uri="{FF2B5EF4-FFF2-40B4-BE49-F238E27FC236}">
                <a16:creationId xmlns:a16="http://schemas.microsoft.com/office/drawing/2014/main" id="{04190155-D6F1-3F1C-B088-7E3E7ACCCFEC}"/>
              </a:ext>
            </a:extLst>
          </p:cNvPr>
          <p:cNvSpPr>
            <a:spLocks noChangeShapeType="1"/>
          </p:cNvSpPr>
          <p:nvPr/>
        </p:nvSpPr>
        <p:spPr bwMode="auto">
          <a:xfrm>
            <a:off x="3095624" y="2236788"/>
            <a:ext cx="865188" cy="215900"/>
          </a:xfrm>
          <a:prstGeom prst="line">
            <a:avLst/>
          </a:prstGeom>
          <a:noFill/>
          <a:ln w="9525">
            <a:solidFill>
              <a:srgbClr val="33CC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2" name="Line 18">
            <a:extLst>
              <a:ext uri="{FF2B5EF4-FFF2-40B4-BE49-F238E27FC236}">
                <a16:creationId xmlns:a16="http://schemas.microsoft.com/office/drawing/2014/main" id="{C417432A-166E-EA1C-CF38-7AC900CA21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24187" y="3821113"/>
            <a:ext cx="1368425" cy="71437"/>
          </a:xfrm>
          <a:prstGeom prst="line">
            <a:avLst/>
          </a:prstGeom>
          <a:noFill/>
          <a:ln w="9525">
            <a:solidFill>
              <a:srgbClr val="33CC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3" name="Line 19">
            <a:extLst>
              <a:ext uri="{FF2B5EF4-FFF2-40B4-BE49-F238E27FC236}">
                <a16:creationId xmlns:a16="http://schemas.microsoft.com/office/drawing/2014/main" id="{E84B0C14-9077-F2A8-A764-859E2C968B0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95624" y="5260975"/>
            <a:ext cx="649288" cy="287338"/>
          </a:xfrm>
          <a:prstGeom prst="line">
            <a:avLst/>
          </a:prstGeom>
          <a:noFill/>
          <a:ln w="9525">
            <a:solidFill>
              <a:srgbClr val="33CC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4" name="Line 20">
            <a:extLst>
              <a:ext uri="{FF2B5EF4-FFF2-40B4-BE49-F238E27FC236}">
                <a16:creationId xmlns:a16="http://schemas.microsoft.com/office/drawing/2014/main" id="{C624019A-2580-7D63-360D-87BAF85B5AA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496299" y="1228725"/>
            <a:ext cx="288925" cy="0"/>
          </a:xfrm>
          <a:prstGeom prst="line">
            <a:avLst/>
          </a:prstGeom>
          <a:noFill/>
          <a:ln w="9525">
            <a:solidFill>
              <a:srgbClr val="33CC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5" name="Line 21">
            <a:extLst>
              <a:ext uri="{FF2B5EF4-FFF2-40B4-BE49-F238E27FC236}">
                <a16:creationId xmlns:a16="http://schemas.microsoft.com/office/drawing/2014/main" id="{34261435-8681-9806-C2F3-9EF7546C520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69099" y="2597150"/>
            <a:ext cx="1943100" cy="0"/>
          </a:xfrm>
          <a:prstGeom prst="line">
            <a:avLst/>
          </a:prstGeom>
          <a:noFill/>
          <a:ln w="9525">
            <a:solidFill>
              <a:srgbClr val="33CC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6" name="Line 22">
            <a:extLst>
              <a:ext uri="{FF2B5EF4-FFF2-40B4-BE49-F238E27FC236}">
                <a16:creationId xmlns:a16="http://schemas.microsoft.com/office/drawing/2014/main" id="{C4731FA6-5B7A-4A47-2CEF-5352B0455E8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280399" y="5405438"/>
            <a:ext cx="504825" cy="71437"/>
          </a:xfrm>
          <a:prstGeom prst="line">
            <a:avLst/>
          </a:prstGeom>
          <a:noFill/>
          <a:ln w="9525">
            <a:solidFill>
              <a:srgbClr val="33CC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7" name="Line 23">
            <a:extLst>
              <a:ext uri="{FF2B5EF4-FFF2-40B4-BE49-F238E27FC236}">
                <a16:creationId xmlns:a16="http://schemas.microsoft.com/office/drawing/2014/main" id="{9E6E1DA3-BAB4-10F6-D5DF-CE9D11EEFC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19812" y="6053138"/>
            <a:ext cx="0" cy="287337"/>
          </a:xfrm>
          <a:prstGeom prst="line">
            <a:avLst/>
          </a:prstGeom>
          <a:noFill/>
          <a:ln w="9525">
            <a:solidFill>
              <a:srgbClr val="33CC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8" name="Text Box 24">
            <a:extLst>
              <a:ext uri="{FF2B5EF4-FFF2-40B4-BE49-F238E27FC236}">
                <a16:creationId xmlns:a16="http://schemas.microsoft.com/office/drawing/2014/main" id="{8F55D5B7-CD6D-08A0-36FD-623E7B4A86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7249" y="3421063"/>
            <a:ext cx="1730375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l-GR" altLang="el-GR" b="1" dirty="0">
                <a:solidFill>
                  <a:schemeClr val="tx2"/>
                </a:solidFill>
              </a:rPr>
              <a:t>ΕΛΙΚΟΕΙΔΕΙΣ</a:t>
            </a:r>
          </a:p>
          <a:p>
            <a:pPr algn="ctr"/>
            <a:r>
              <a:rPr lang="el-GR" altLang="el-GR" b="1" dirty="0">
                <a:solidFill>
                  <a:schemeClr val="tx2"/>
                </a:solidFill>
              </a:rPr>
              <a:t>ΟΔΟΝΤΩΤΟΙ</a:t>
            </a:r>
          </a:p>
          <a:p>
            <a:pPr algn="ctr"/>
            <a:r>
              <a:rPr lang="el-GR" altLang="el-GR" b="1" dirty="0">
                <a:solidFill>
                  <a:schemeClr val="tx2"/>
                </a:solidFill>
              </a:rPr>
              <a:t>ΤΡΟΧΟΙ</a:t>
            </a:r>
          </a:p>
        </p:txBody>
      </p:sp>
      <p:sp>
        <p:nvSpPr>
          <p:cNvPr id="19" name="Line 25">
            <a:extLst>
              <a:ext uri="{FF2B5EF4-FFF2-40B4-BE49-F238E27FC236}">
                <a16:creationId xmlns:a16="http://schemas.microsoft.com/office/drawing/2014/main" id="{63489764-80A0-B58C-2B2D-67A840C06FE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280399" y="4037013"/>
            <a:ext cx="360363" cy="71437"/>
          </a:xfrm>
          <a:prstGeom prst="line">
            <a:avLst/>
          </a:prstGeom>
          <a:noFill/>
          <a:ln w="9525">
            <a:solidFill>
              <a:srgbClr val="33CC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94CF20F-FFDD-DDD4-74A4-E2E67BCD41B6}"/>
              </a:ext>
            </a:extLst>
          </p:cNvPr>
          <p:cNvSpPr txBox="1"/>
          <p:nvPr/>
        </p:nvSpPr>
        <p:spPr>
          <a:xfrm>
            <a:off x="914399" y="1931439"/>
            <a:ext cx="25844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altLang="el-GR" sz="1800" b="1" dirty="0">
                <a:solidFill>
                  <a:schemeClr val="tx2"/>
                </a:solidFill>
              </a:rPr>
              <a:t>ΣΥΝΔΕΣΗ ΣΦΗΝΑΣ</a:t>
            </a:r>
          </a:p>
          <a:p>
            <a:pPr algn="ctr"/>
            <a:r>
              <a:rPr lang="el-GR" altLang="el-GR" sz="1800" b="1" dirty="0">
                <a:solidFill>
                  <a:schemeClr val="tx2"/>
                </a:solidFill>
              </a:rPr>
              <a:t> ΣΕ ΑΞΟΝΑ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25D7248-A273-2FB6-B83F-F4674256F826}"/>
              </a:ext>
            </a:extLst>
          </p:cNvPr>
          <p:cNvSpPr txBox="1"/>
          <p:nvPr/>
        </p:nvSpPr>
        <p:spPr>
          <a:xfrm rot="10800000" flipV="1">
            <a:off x="643814" y="5371773"/>
            <a:ext cx="24216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altLang="el-GR" b="1" dirty="0">
                <a:solidFill>
                  <a:schemeClr val="tx2"/>
                </a:solidFill>
              </a:rPr>
              <a:t>ΟΔΟΝΤΩΤΟΙ ΤΡΟΧΟΙ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70D6CB8-820D-975F-A440-5DFA3361B595}"/>
              </a:ext>
            </a:extLst>
          </p:cNvPr>
          <p:cNvSpPr txBox="1"/>
          <p:nvPr/>
        </p:nvSpPr>
        <p:spPr>
          <a:xfrm>
            <a:off x="8447086" y="5549185"/>
            <a:ext cx="247906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altLang="el-GR" b="1" dirty="0">
                <a:solidFill>
                  <a:schemeClr val="tx2"/>
                </a:solidFill>
              </a:rPr>
              <a:t>ΣΥΝΔΕΣΜΟΣ </a:t>
            </a:r>
          </a:p>
          <a:p>
            <a:pPr algn="ctr"/>
            <a:r>
              <a:rPr lang="el-GR" altLang="el-GR" b="1" dirty="0">
                <a:solidFill>
                  <a:schemeClr val="tx2"/>
                </a:solidFill>
              </a:rPr>
              <a:t>ΑΤΡΑΚΤΩΝ</a:t>
            </a:r>
          </a:p>
        </p:txBody>
      </p:sp>
      <p:sp>
        <p:nvSpPr>
          <p:cNvPr id="26" name="Θέση αριθμού διαφάνειας 25">
            <a:extLst>
              <a:ext uri="{FF2B5EF4-FFF2-40B4-BE49-F238E27FC236}">
                <a16:creationId xmlns:a16="http://schemas.microsoft.com/office/drawing/2014/main" id="{B70C8084-B378-0099-3628-0ADB8AC44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006E8-85C9-44E6-A981-8AAD61FF29BB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677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>
            <a:extLst>
              <a:ext uri="{FF2B5EF4-FFF2-40B4-BE49-F238E27FC236}">
                <a16:creationId xmlns:a16="http://schemas.microsoft.com/office/drawing/2014/main" id="{DA73A7C1-8A11-7CEB-3196-B566C70109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07123" y="427037"/>
            <a:ext cx="7054850" cy="60039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EDC5C96B-8335-7FB2-F41E-1E071DC3B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006E8-85C9-44E6-A981-8AAD61FF29BB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6892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D0FF65C4-8F01-07E9-959C-53A4668CC6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8457" y="597159"/>
            <a:ext cx="10823510" cy="5822302"/>
          </a:xfrm>
        </p:spPr>
        <p:txBody>
          <a:bodyPr>
            <a:normAutofit/>
          </a:bodyPr>
          <a:lstStyle/>
          <a:p>
            <a:pPr algn="just"/>
            <a:r>
              <a:rPr lang="el-GR" altLang="el-GR" sz="3200" b="1" dirty="0">
                <a:solidFill>
                  <a:srgbClr val="990000"/>
                </a:solidFill>
                <a:latin typeface="Times New Roman" panose="02020603050405020304" pitchFamily="18" charset="0"/>
              </a:rPr>
              <a:t>Γενικά περί συνδέσεων</a:t>
            </a:r>
            <a:endParaRPr lang="el-GR" altLang="el-GR" sz="3200" dirty="0">
              <a:solidFill>
                <a:srgbClr val="99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el-GR" altLang="el-GR" sz="3200" dirty="0">
                <a:latin typeface="Times New Roman" panose="02020603050405020304" pitchFamily="18" charset="0"/>
              </a:rPr>
              <a:t>Μια μηχανή, μηχανισμός, μεταλλική κατασκευή κλπ. είναι ένα σύνολο συναρμολογημένων στοιχείων. Απλά κομμάτια, δηλαδή, συνδεδεμένα μεταξύ τους με διάφορους τρόπους.</a:t>
            </a:r>
          </a:p>
          <a:p>
            <a:pPr algn="just"/>
            <a:endParaRPr lang="el-GR" altLang="el-GR" sz="3200" dirty="0">
              <a:latin typeface="Times New Roman" panose="02020603050405020304" pitchFamily="18" charset="0"/>
            </a:endParaRPr>
          </a:p>
          <a:p>
            <a:pPr algn="just"/>
            <a:r>
              <a:rPr lang="el-GR" altLang="el-GR" sz="3200" dirty="0">
                <a:solidFill>
                  <a:schemeClr val="tx2"/>
                </a:solidFill>
                <a:latin typeface="Times New Roman" panose="02020603050405020304" pitchFamily="18" charset="0"/>
              </a:rPr>
              <a:t>Για να γίνει μια σύνδεση χρησιμοποιούνται ορισμένα στοιχεία που λέγονται</a:t>
            </a:r>
            <a:r>
              <a:rPr lang="el-GR" altLang="el-GR" sz="3200" dirty="0">
                <a:solidFill>
                  <a:srgbClr val="990000"/>
                </a:solidFill>
                <a:latin typeface="Times New Roman" panose="02020603050405020304" pitchFamily="18" charset="0"/>
              </a:rPr>
              <a:t> </a:t>
            </a:r>
            <a:r>
              <a:rPr lang="el-GR" altLang="el-GR" sz="3200" b="1" dirty="0">
                <a:solidFill>
                  <a:srgbClr val="990000"/>
                </a:solidFill>
                <a:latin typeface="Times New Roman" panose="02020603050405020304" pitchFamily="18" charset="0"/>
              </a:rPr>
              <a:t>μέσα σύνδεσης.</a:t>
            </a:r>
            <a:r>
              <a:rPr lang="el-GR" altLang="el-GR" sz="3200" b="1" dirty="0">
                <a:latin typeface="Times New Roman" panose="02020603050405020304" pitchFamily="18" charset="0"/>
              </a:rPr>
              <a:t> </a:t>
            </a:r>
          </a:p>
          <a:p>
            <a:pPr algn="just"/>
            <a:endParaRPr lang="el-GR" altLang="el-GR" sz="3200" b="1" dirty="0">
              <a:latin typeface="Times New Roman" panose="02020603050405020304" pitchFamily="18" charset="0"/>
            </a:endParaRPr>
          </a:p>
          <a:p>
            <a:pPr algn="just"/>
            <a:r>
              <a:rPr lang="el-GR" altLang="el-GR" sz="3200">
                <a:latin typeface="Times New Roman" panose="02020603050405020304" pitchFamily="18" charset="0"/>
              </a:rPr>
              <a:t>Υπάρχουν </a:t>
            </a:r>
            <a:r>
              <a:rPr lang="el-GR" altLang="el-GR" sz="3200" dirty="0">
                <a:latin typeface="Times New Roman" panose="02020603050405020304" pitchFamily="18" charset="0"/>
              </a:rPr>
              <a:t>περιπτώσεις που οι συνδέσεις γίνονται χωρίς μέσο σύνδεσης, όπως π.χ. η σύνδεση ενός άξονα και ενός </a:t>
            </a:r>
            <a:r>
              <a:rPr lang="el-GR" altLang="el-GR" sz="3200" dirty="0" err="1">
                <a:latin typeface="Times New Roman" panose="02020603050405020304" pitchFamily="18" charset="0"/>
              </a:rPr>
              <a:t>τρύματος</a:t>
            </a:r>
            <a:r>
              <a:rPr lang="el-GR" altLang="el-GR" sz="3200" dirty="0">
                <a:latin typeface="Times New Roman" panose="02020603050405020304" pitchFamily="18" charset="0"/>
              </a:rPr>
              <a:t> (αρσενικό - θηλυκό) με Θέρμανση ή ψύξη του ενός από τα δύο.</a:t>
            </a:r>
          </a:p>
          <a:p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9C6D3D2D-8B70-EC12-CD5A-B09083804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006E8-85C9-44E6-A981-8AAD61FF29BB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2717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512A00F-41D4-0783-CB78-44A4D3E23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895" y="298580"/>
            <a:ext cx="11448660" cy="6288831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l-GR" altLang="el-GR" dirty="0">
                <a:solidFill>
                  <a:schemeClr val="tx2"/>
                </a:solidFill>
                <a:latin typeface="Times New Roman" panose="02020603050405020304" pitchFamily="18" charset="0"/>
              </a:rPr>
              <a:t>Τα μέσα σύνδεσης είναι:</a:t>
            </a:r>
            <a:endParaRPr lang="en-US" altLang="el-GR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algn="ctr">
              <a:buFontTx/>
              <a:buNone/>
            </a:pPr>
            <a:endParaRPr lang="el-GR" altLang="el-GR" dirty="0">
              <a:solidFill>
                <a:srgbClr val="99000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el-GR" altLang="el-GR" dirty="0">
                <a:solidFill>
                  <a:srgbClr val="0070C0"/>
                </a:solidFill>
                <a:latin typeface="Times New Roman" panose="02020603050405020304" pitchFamily="18" charset="0"/>
              </a:rPr>
              <a:t>Ήλοι (καρφιά)</a:t>
            </a:r>
            <a:endParaRPr lang="en-US" altLang="el-GR" dirty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pPr algn="ctr">
              <a:buFontTx/>
              <a:buNone/>
            </a:pPr>
            <a:endParaRPr lang="el-GR" altLang="el-GR" dirty="0">
              <a:solidFill>
                <a:srgbClr val="00FFFF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el-GR" altLang="el-GR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Κοχλίες (βίδες)</a:t>
            </a:r>
            <a:endParaRPr lang="en-US" altLang="el-GR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</a:endParaRPr>
          </a:p>
          <a:p>
            <a:pPr algn="ctr">
              <a:buFontTx/>
              <a:buNone/>
            </a:pPr>
            <a:endParaRPr lang="el-GR" altLang="el-GR" dirty="0">
              <a:solidFill>
                <a:srgbClr val="33CC33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el-GR" altLang="el-GR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Συγκολλητικά υλικά</a:t>
            </a:r>
            <a:endParaRPr lang="en-US" altLang="el-GR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</a:endParaRPr>
          </a:p>
          <a:p>
            <a:pPr algn="ctr">
              <a:buFontTx/>
              <a:buNone/>
            </a:pPr>
            <a:endParaRPr lang="el-GR" altLang="el-GR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el-GR" altLang="el-GR" dirty="0">
                <a:latin typeface="Times New Roman" panose="02020603050405020304" pitchFamily="18" charset="0"/>
              </a:rPr>
              <a:t> Σφήνες</a:t>
            </a:r>
          </a:p>
          <a:p>
            <a:pPr algn="ctr">
              <a:buFontTx/>
              <a:buNone/>
            </a:pPr>
            <a:endParaRPr lang="en-US" altLang="el-GR" dirty="0">
              <a:latin typeface="Times New Roman" panose="02020603050405020304" pitchFamily="18" charset="0"/>
            </a:endParaRPr>
          </a:p>
          <a:p>
            <a:pPr algn="ctr"/>
            <a:r>
              <a:rPr lang="el-GR" altLang="el-GR" dirty="0">
                <a:solidFill>
                  <a:srgbClr val="7030A0"/>
                </a:solidFill>
                <a:latin typeface="Times New Roman" panose="02020603050405020304" pitchFamily="18" charset="0"/>
              </a:rPr>
              <a:t>Ελατήρια</a:t>
            </a:r>
          </a:p>
          <a:p>
            <a:pPr algn="ctr">
              <a:buFontTx/>
              <a:buNone/>
            </a:pPr>
            <a:r>
              <a:rPr lang="el-GR" altLang="el-GR" dirty="0">
                <a:solidFill>
                  <a:schemeClr val="tx2"/>
                </a:solidFill>
                <a:latin typeface="Times New Roman" panose="02020603050405020304" pitchFamily="18" charset="0"/>
              </a:rPr>
              <a:t>Η μεγάλη χρησιμότητα τους οδήγησε σε ευρύτατη </a:t>
            </a:r>
            <a:r>
              <a:rPr lang="el-GR" altLang="el-GR" b="1" dirty="0">
                <a:solidFill>
                  <a:schemeClr val="tx2"/>
                </a:solidFill>
                <a:latin typeface="Times New Roman" panose="02020603050405020304" pitchFamily="18" charset="0"/>
              </a:rPr>
              <a:t>τυποποίηση.</a:t>
            </a:r>
          </a:p>
          <a:p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60CF6EE0-CA41-C61D-2F8D-0CCF572D7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006E8-85C9-44E6-A981-8AAD61FF29BB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0936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9ED63A2-4E94-5EFB-5EA9-0744D0404E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5577" y="391887"/>
            <a:ext cx="9722496" cy="6055566"/>
          </a:xfrm>
        </p:spPr>
        <p:txBody>
          <a:bodyPr>
            <a:normAutofit/>
          </a:bodyPr>
          <a:lstStyle/>
          <a:p>
            <a:pPr algn="ctr"/>
            <a:r>
              <a:rPr lang="el-GR" altLang="el-GR" sz="44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Είδη συνδέσεων</a:t>
            </a:r>
            <a:endParaRPr lang="en-US" altLang="el-GR" sz="44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algn="ctr">
              <a:buFontTx/>
              <a:buNone/>
            </a:pPr>
            <a:endParaRPr lang="el-GR" altLang="el-GR" sz="4400" dirty="0">
              <a:latin typeface="Times New Roman" panose="02020603050405020304" pitchFamily="18" charset="0"/>
            </a:endParaRPr>
          </a:p>
          <a:p>
            <a:r>
              <a:rPr lang="el-GR" altLang="el-GR" sz="4400" dirty="0">
                <a:latin typeface="Times New Roman" panose="02020603050405020304" pitchFamily="18" charset="0"/>
              </a:rPr>
              <a:t>Οι συνδέσεις διακρίνονται, ανάλογα με τα χαρακτηριστικά που παρουσιάζουν, σε:</a:t>
            </a:r>
            <a:endParaRPr lang="en-US" altLang="el-GR" sz="4400" dirty="0">
              <a:latin typeface="Times New Roman" panose="02020603050405020304" pitchFamily="18" charset="0"/>
            </a:endParaRPr>
          </a:p>
          <a:p>
            <a:pPr>
              <a:buFontTx/>
              <a:buNone/>
            </a:pPr>
            <a:endParaRPr lang="el-GR" altLang="el-GR" sz="4400" dirty="0">
              <a:latin typeface="Times New Roman" panose="02020603050405020304" pitchFamily="18" charset="0"/>
            </a:endParaRPr>
          </a:p>
          <a:p>
            <a:pPr algn="ctr"/>
            <a:r>
              <a:rPr lang="el-GR" altLang="el-GR" sz="4400" dirty="0" err="1">
                <a:solidFill>
                  <a:srgbClr val="990000"/>
                </a:solidFill>
                <a:latin typeface="Times New Roman" panose="02020603050405020304" pitchFamily="18" charset="0"/>
              </a:rPr>
              <a:t>Λυόμενες</a:t>
            </a:r>
            <a:endParaRPr lang="en-US" altLang="el-GR" sz="4400" dirty="0">
              <a:solidFill>
                <a:srgbClr val="990000"/>
              </a:solidFill>
              <a:latin typeface="Times New Roman" panose="02020603050405020304" pitchFamily="18" charset="0"/>
            </a:endParaRPr>
          </a:p>
          <a:p>
            <a:pPr algn="ctr">
              <a:buFontTx/>
              <a:buNone/>
            </a:pPr>
            <a:endParaRPr lang="el-GR" altLang="el-GR" sz="4400" dirty="0">
              <a:solidFill>
                <a:srgbClr val="99000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el-GR" altLang="el-GR" sz="4400" dirty="0">
                <a:solidFill>
                  <a:srgbClr val="33CC33"/>
                </a:solidFill>
                <a:latin typeface="Times New Roman" panose="02020603050405020304" pitchFamily="18" charset="0"/>
              </a:rPr>
              <a:t>Μη </a:t>
            </a:r>
            <a:r>
              <a:rPr lang="el-GR" altLang="el-GR" sz="4400" dirty="0" err="1">
                <a:solidFill>
                  <a:srgbClr val="33CC33"/>
                </a:solidFill>
                <a:latin typeface="Times New Roman" panose="02020603050405020304" pitchFamily="18" charset="0"/>
              </a:rPr>
              <a:t>λυόμενες</a:t>
            </a:r>
            <a:r>
              <a:rPr lang="el-GR" altLang="el-GR" sz="4400" dirty="0">
                <a:solidFill>
                  <a:srgbClr val="33CC33"/>
                </a:solidFill>
                <a:latin typeface="Times New Roman" panose="02020603050405020304" pitchFamily="18" charset="0"/>
              </a:rPr>
              <a:t> ή μόνιμες</a:t>
            </a:r>
            <a:endParaRPr lang="el-GR" altLang="el-GR" sz="4400" b="1" dirty="0">
              <a:solidFill>
                <a:srgbClr val="33CC33"/>
              </a:solidFill>
              <a:latin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D77323F-DA7A-B5BA-1D69-B678E11B1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006E8-85C9-44E6-A981-8AAD61FF29BB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2332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4A5982C-3EA5-F522-34E6-F3C877BED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2472"/>
            <a:ext cx="10515600" cy="5738327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altLang="el-GR" sz="3200" b="1" i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Λυόμενες</a:t>
            </a:r>
            <a:r>
              <a:rPr lang="el-GR" altLang="el-GR" sz="32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 συνδέσεις</a:t>
            </a:r>
            <a:r>
              <a:rPr lang="el-GR" altLang="el-GR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l-GR" altLang="el-GR" sz="3200" dirty="0">
                <a:latin typeface="Times New Roman" panose="02020603050405020304" pitchFamily="18" charset="0"/>
              </a:rPr>
              <a:t>λέγονται αυτές που τα συνδεόμενα κομμάτια συνδέονται έτσι, ώστε να αποσυνδέονται εύκολα και χωρίς την καταστροφή του μέσου σύνδεσης.</a:t>
            </a:r>
          </a:p>
          <a:p>
            <a:pPr algn="just"/>
            <a:endParaRPr lang="el-GR" altLang="el-GR" sz="3200" dirty="0">
              <a:latin typeface="Times New Roman" panose="02020603050405020304" pitchFamily="18" charset="0"/>
            </a:endParaRPr>
          </a:p>
          <a:p>
            <a:pPr algn="just"/>
            <a:r>
              <a:rPr lang="el-GR" altLang="el-GR" sz="3200" dirty="0">
                <a:latin typeface="Times New Roman" panose="02020603050405020304" pitchFamily="18" charset="0"/>
              </a:rPr>
              <a:t>Τέτοιες συνδέσεις επιτυγχάνονται με </a:t>
            </a:r>
            <a:r>
              <a:rPr lang="el-GR" altLang="el-GR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κοχλίες</a:t>
            </a:r>
            <a:r>
              <a:rPr lang="el-GR" altLang="el-GR" sz="3200" dirty="0">
                <a:latin typeface="Times New Roman" panose="02020603050405020304" pitchFamily="18" charset="0"/>
              </a:rPr>
              <a:t>, σφήνες, </a:t>
            </a:r>
            <a:r>
              <a:rPr lang="el-GR" altLang="el-GR" sz="3200" dirty="0">
                <a:solidFill>
                  <a:srgbClr val="7030A0"/>
                </a:solidFill>
                <a:latin typeface="Times New Roman" panose="02020603050405020304" pitchFamily="18" charset="0"/>
              </a:rPr>
              <a:t>ελατήρια</a:t>
            </a:r>
            <a:r>
              <a:rPr lang="el-GR" altLang="el-GR" sz="3200" dirty="0">
                <a:latin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endParaRPr lang="en-US" altLang="el-GR" sz="3200" dirty="0">
              <a:latin typeface="Times New Roman" panose="02020603050405020304" pitchFamily="18" charset="0"/>
            </a:endParaRPr>
          </a:p>
          <a:p>
            <a:pPr algn="just"/>
            <a:r>
              <a:rPr lang="el-GR" altLang="el-GR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Χρησιμοποιούνται, </a:t>
            </a:r>
            <a:r>
              <a:rPr lang="el-GR" altLang="el-GR" sz="3200" dirty="0">
                <a:latin typeface="Times New Roman" panose="02020603050405020304" pitchFamily="18" charset="0"/>
              </a:rPr>
              <a:t>όταν υπάρχει ανάγκη τα συνδεόμενα μέρη να αποσυνδέονται συχνά. Όταν φθαρούν από τη συχνή συναρμολόγηση αποσυναρμολόγηση,</a:t>
            </a:r>
            <a:r>
              <a:rPr lang="en-US" altLang="el-GR" sz="3200" dirty="0">
                <a:latin typeface="Times New Roman" panose="02020603050405020304" pitchFamily="18" charset="0"/>
              </a:rPr>
              <a:t> </a:t>
            </a:r>
            <a:r>
              <a:rPr lang="el-GR" altLang="el-GR" sz="3200" dirty="0">
                <a:latin typeface="Times New Roman" panose="02020603050405020304" pitchFamily="18" charset="0"/>
              </a:rPr>
              <a:t>μπορούν εύκολα να αντικατασταθούν, γιατί η μαζική παραγωγή τους τα καθιστά φθηνά.</a:t>
            </a:r>
          </a:p>
          <a:p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98195060-3D36-E248-D0C8-E91AE8EE7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006E8-85C9-44E6-A981-8AAD61FF29BB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929142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368</Words>
  <Application>Microsoft Office PowerPoint</Application>
  <PresentationFormat>Ευρεία οθόνη</PresentationFormat>
  <Paragraphs>65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Θέμα του Office</vt:lpstr>
      <vt:lpstr>ΣΤΟΙΧΕΙΑ ΜΗΧΑΝΩΝ</vt:lpstr>
      <vt:lpstr>ΜΑΘΗΜΑ 1ο </vt:lpstr>
      <vt:lpstr>ΣΤΟΙΧΕΙΑ ΜΗΧΑΝΩΝ=ΣΥΣΤΑΤΙΚΑ ΜΗΧΑΝΩΝ  ΔΗΛΑΔΗ ΚΟΜΜΑΤΙΑ ΠΟΥ ΑΠΟΤΕΛΟΥΝ ΤΗ ΜΗΧΑΝΗ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ΣΤΟΙΧΕΙΑ ΜΗΧΑΝΩΝ</dc:title>
  <dc:creator>Μαργαρίτα Πιθαμίτση</dc:creator>
  <cp:lastModifiedBy>Μαργαρίτα Πιθαμίτση</cp:lastModifiedBy>
  <cp:revision>3</cp:revision>
  <dcterms:created xsi:type="dcterms:W3CDTF">2022-09-15T16:04:46Z</dcterms:created>
  <dcterms:modified xsi:type="dcterms:W3CDTF">2022-09-15T16:43:55Z</dcterms:modified>
</cp:coreProperties>
</file>