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7" r:id="rId14"/>
    <p:sldId id="268" r:id="rId15"/>
    <p:sldId id="271"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26DFA-35AC-4972-8CDE-EF1B86498CC9}" type="datetimeFigureOut">
              <a:rPr lang="el-GR" smtClean="0"/>
              <a:t>24/10/2022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DBCB4-FA9B-4E11-B645-2B66D8AB546D}" type="slidenum">
              <a:rPr lang="el-GR" smtClean="0"/>
              <a:t>‹#›</a:t>
            </a:fld>
            <a:endParaRPr lang="el-GR"/>
          </a:p>
        </p:txBody>
      </p:sp>
    </p:spTree>
    <p:extLst>
      <p:ext uri="{BB962C8B-B14F-4D97-AF65-F5344CB8AC3E}">
        <p14:creationId xmlns:p14="http://schemas.microsoft.com/office/powerpoint/2010/main" val="312730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i="0" dirty="0">
                <a:solidFill>
                  <a:srgbClr val="313131"/>
                </a:solidFill>
                <a:effectLst/>
                <a:latin typeface="robotoregular"/>
              </a:rPr>
              <a:t>Πάνω </a:t>
            </a:r>
            <a:r>
              <a:rPr lang="el-GR" b="0" i="0" dirty="0" err="1">
                <a:solidFill>
                  <a:srgbClr val="313131"/>
                </a:solidFill>
                <a:effectLst/>
                <a:latin typeface="robotoregular"/>
              </a:rPr>
              <a:t>φωτο</a:t>
            </a:r>
            <a:r>
              <a:rPr lang="el-GR" b="0" i="0" dirty="0">
                <a:solidFill>
                  <a:srgbClr val="313131"/>
                </a:solidFill>
                <a:effectLst/>
                <a:latin typeface="robotoregular"/>
              </a:rPr>
              <a:t>: Φλοιώδης βίδα για χρήση στην τραυματολογία. Επιτρέπει τη στερέωση των καταγμάτων στο φλοιώδες οστό. Κατασκευασμένο από τιτάνιο και διατίθεται σε διαφορετικά μήκη και διαμέτρους, ανάλογα με το κάταγμα ή τα ρήγματα που έχει ο ασθενής.</a:t>
            </a:r>
          </a:p>
          <a:p>
            <a:r>
              <a:rPr lang="el-GR" dirty="0"/>
              <a:t>Κάτω </a:t>
            </a:r>
            <a:r>
              <a:rPr lang="el-GR" dirty="0" err="1"/>
              <a:t>φώτο</a:t>
            </a:r>
            <a:r>
              <a:rPr lang="el-GR" dirty="0"/>
              <a:t>:  </a:t>
            </a:r>
            <a:r>
              <a:rPr lang="el-GR" b="1" i="0" dirty="0">
                <a:solidFill>
                  <a:srgbClr val="2F2F2F"/>
                </a:solidFill>
                <a:effectLst/>
                <a:latin typeface="PT Sans" panose="020B0604020202020204" pitchFamily="34" charset="0"/>
              </a:rPr>
              <a:t>ΜΠΟΥΖΟΝΙ Μ16Χ75</a:t>
            </a:r>
          </a:p>
          <a:p>
            <a:r>
              <a:rPr lang="el-GR" b="1" i="0" dirty="0" err="1">
                <a:solidFill>
                  <a:srgbClr val="2F2F2F"/>
                </a:solidFill>
                <a:effectLst/>
                <a:latin typeface="PT Sans" panose="020B0604020202020204" pitchFamily="34" charset="0"/>
              </a:rPr>
              <a:t>Μπουζόνια</a:t>
            </a:r>
            <a:r>
              <a:rPr lang="el-GR" b="0" i="0" dirty="0">
                <a:solidFill>
                  <a:srgbClr val="2F2F2F"/>
                </a:solidFill>
                <a:effectLst/>
                <a:latin typeface="PT Sans" panose="020B0604020202020204" pitchFamily="34" charset="0"/>
              </a:rPr>
              <a:t> χρησιμοποιούνται σε θερμοστάτες, εξατμίσεις, ταμπούρα και λοιπά</a:t>
            </a:r>
            <a:endParaRPr lang="el-GR" dirty="0"/>
          </a:p>
        </p:txBody>
      </p:sp>
      <p:sp>
        <p:nvSpPr>
          <p:cNvPr id="4" name="Θέση αριθμού διαφάνειας 3"/>
          <p:cNvSpPr>
            <a:spLocks noGrp="1"/>
          </p:cNvSpPr>
          <p:nvPr>
            <p:ph type="sldNum" sz="quarter" idx="5"/>
          </p:nvPr>
        </p:nvSpPr>
        <p:spPr/>
        <p:txBody>
          <a:bodyPr/>
          <a:lstStyle/>
          <a:p>
            <a:fld id="{AFADBCB4-FA9B-4E11-B645-2B66D8AB546D}" type="slidenum">
              <a:rPr lang="el-GR" smtClean="0"/>
              <a:t>4</a:t>
            </a:fld>
            <a:endParaRPr lang="el-GR"/>
          </a:p>
        </p:txBody>
      </p:sp>
    </p:spTree>
    <p:extLst>
      <p:ext uri="{BB962C8B-B14F-4D97-AF65-F5344CB8AC3E}">
        <p14:creationId xmlns:p14="http://schemas.microsoft.com/office/powerpoint/2010/main" val="212741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1D541C-B0E6-7A27-D4CC-089B7318DF4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52020CD-EE4E-6D54-CC17-C6E0A4C4E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16D4C30D-B94F-1D08-2CB9-17C6353E30EC}"/>
              </a:ext>
            </a:extLst>
          </p:cNvPr>
          <p:cNvSpPr>
            <a:spLocks noGrp="1"/>
          </p:cNvSpPr>
          <p:nvPr>
            <p:ph type="dt" sz="half" idx="10"/>
          </p:nvPr>
        </p:nvSpPr>
        <p:spPr/>
        <p:txBody>
          <a:bodyPr/>
          <a:lstStyle/>
          <a:p>
            <a:fld id="{E051C1D2-E4A5-44C5-B529-93EC256EA7A6}" type="datetime1">
              <a:rPr lang="el-GR" smtClean="0"/>
              <a:t>24/10/2022</a:t>
            </a:fld>
            <a:endParaRPr lang="el-GR"/>
          </a:p>
        </p:txBody>
      </p:sp>
      <p:sp>
        <p:nvSpPr>
          <p:cNvPr id="5" name="Θέση υποσέλιδου 4">
            <a:extLst>
              <a:ext uri="{FF2B5EF4-FFF2-40B4-BE49-F238E27FC236}">
                <a16:creationId xmlns:a16="http://schemas.microsoft.com/office/drawing/2014/main" id="{93F60572-4F98-AB65-D656-E0442D7EA3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1325DB-9537-23F0-66CA-EC9C87189A2A}"/>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254799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B680E-5677-92DD-C701-67B517D355F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A481B66-5B6C-E5CD-E38A-6037A6A1CCA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32FC1F0-C7DB-7E86-5009-C005DBC47560}"/>
              </a:ext>
            </a:extLst>
          </p:cNvPr>
          <p:cNvSpPr>
            <a:spLocks noGrp="1"/>
          </p:cNvSpPr>
          <p:nvPr>
            <p:ph type="dt" sz="half" idx="10"/>
          </p:nvPr>
        </p:nvSpPr>
        <p:spPr/>
        <p:txBody>
          <a:bodyPr/>
          <a:lstStyle/>
          <a:p>
            <a:fld id="{4E93AD1B-0960-4D2D-8104-1FCB257065C8}" type="datetime1">
              <a:rPr lang="el-GR" smtClean="0"/>
              <a:t>24/10/2022</a:t>
            </a:fld>
            <a:endParaRPr lang="el-GR"/>
          </a:p>
        </p:txBody>
      </p:sp>
      <p:sp>
        <p:nvSpPr>
          <p:cNvPr id="5" name="Θέση υποσέλιδου 4">
            <a:extLst>
              <a:ext uri="{FF2B5EF4-FFF2-40B4-BE49-F238E27FC236}">
                <a16:creationId xmlns:a16="http://schemas.microsoft.com/office/drawing/2014/main" id="{C26A1E3E-5FD6-071C-65F9-3DAFF36A8A4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525F91F-307A-A7C7-33AE-941EA73924E1}"/>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403720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790D3BF-ED82-0884-EB51-3937B2228C5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20DB909-5053-C7A0-93E1-90BBFC4F30A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1C8BDFC-59EE-27BB-723E-E219098C2EFA}"/>
              </a:ext>
            </a:extLst>
          </p:cNvPr>
          <p:cNvSpPr>
            <a:spLocks noGrp="1"/>
          </p:cNvSpPr>
          <p:nvPr>
            <p:ph type="dt" sz="half" idx="10"/>
          </p:nvPr>
        </p:nvSpPr>
        <p:spPr/>
        <p:txBody>
          <a:bodyPr/>
          <a:lstStyle/>
          <a:p>
            <a:fld id="{0BEFFB8A-873A-448F-82B9-5891351761E6}" type="datetime1">
              <a:rPr lang="el-GR" smtClean="0"/>
              <a:t>24/10/2022</a:t>
            </a:fld>
            <a:endParaRPr lang="el-GR"/>
          </a:p>
        </p:txBody>
      </p:sp>
      <p:sp>
        <p:nvSpPr>
          <p:cNvPr id="5" name="Θέση υποσέλιδου 4">
            <a:extLst>
              <a:ext uri="{FF2B5EF4-FFF2-40B4-BE49-F238E27FC236}">
                <a16:creationId xmlns:a16="http://schemas.microsoft.com/office/drawing/2014/main" id="{4339833F-1288-2A93-2952-E64A5D2FD2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F189DAE-DC6F-C493-2358-9EAB09CB7AD1}"/>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283625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C1948A-C860-5B56-1E0E-B1E2F6C2CD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20C1009-309E-39C2-2C79-546702956CE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3B81A49-8628-4BF3-DF72-4C27BA47F946}"/>
              </a:ext>
            </a:extLst>
          </p:cNvPr>
          <p:cNvSpPr>
            <a:spLocks noGrp="1"/>
          </p:cNvSpPr>
          <p:nvPr>
            <p:ph type="dt" sz="half" idx="10"/>
          </p:nvPr>
        </p:nvSpPr>
        <p:spPr/>
        <p:txBody>
          <a:bodyPr/>
          <a:lstStyle/>
          <a:p>
            <a:fld id="{494C61DF-0C34-4E1D-850B-46AEA45A011C}" type="datetime1">
              <a:rPr lang="el-GR" smtClean="0"/>
              <a:t>24/10/2022</a:t>
            </a:fld>
            <a:endParaRPr lang="el-GR"/>
          </a:p>
        </p:txBody>
      </p:sp>
      <p:sp>
        <p:nvSpPr>
          <p:cNvPr id="5" name="Θέση υποσέλιδου 4">
            <a:extLst>
              <a:ext uri="{FF2B5EF4-FFF2-40B4-BE49-F238E27FC236}">
                <a16:creationId xmlns:a16="http://schemas.microsoft.com/office/drawing/2014/main" id="{A97FFE4A-4C57-89ED-DC11-4285213463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C553936-5537-B2C4-6D5B-F06D61FA2EAF}"/>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360426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F36B2A-B9C7-E35A-D477-F9E23074AF1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3564253-D4D8-C88B-6793-B31645096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0AD7C22-D97D-2B50-5D1A-61505FCA3A40}"/>
              </a:ext>
            </a:extLst>
          </p:cNvPr>
          <p:cNvSpPr>
            <a:spLocks noGrp="1"/>
          </p:cNvSpPr>
          <p:nvPr>
            <p:ph type="dt" sz="half" idx="10"/>
          </p:nvPr>
        </p:nvSpPr>
        <p:spPr/>
        <p:txBody>
          <a:bodyPr/>
          <a:lstStyle/>
          <a:p>
            <a:fld id="{E06D2D14-5050-47C5-BEE2-69ADC3E24D15}" type="datetime1">
              <a:rPr lang="el-GR" smtClean="0"/>
              <a:t>24/10/2022</a:t>
            </a:fld>
            <a:endParaRPr lang="el-GR"/>
          </a:p>
        </p:txBody>
      </p:sp>
      <p:sp>
        <p:nvSpPr>
          <p:cNvPr id="5" name="Θέση υποσέλιδου 4">
            <a:extLst>
              <a:ext uri="{FF2B5EF4-FFF2-40B4-BE49-F238E27FC236}">
                <a16:creationId xmlns:a16="http://schemas.microsoft.com/office/drawing/2014/main" id="{C63ACB2B-FCE7-4CC7-1CD5-DBFAA3B6E46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1970CC9-ECD2-271D-0366-E4D78B370FEE}"/>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157165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F938E6-EB50-EDD6-5EC4-ABBF975187C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55EFAC0-5415-5638-8F7E-D1F72A6E3A8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CB37484-001D-1AA3-2CC2-1E7B32FB0DE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E51738-7831-46A8-ECE2-A851C3B76BBB}"/>
              </a:ext>
            </a:extLst>
          </p:cNvPr>
          <p:cNvSpPr>
            <a:spLocks noGrp="1"/>
          </p:cNvSpPr>
          <p:nvPr>
            <p:ph type="dt" sz="half" idx="10"/>
          </p:nvPr>
        </p:nvSpPr>
        <p:spPr/>
        <p:txBody>
          <a:bodyPr/>
          <a:lstStyle/>
          <a:p>
            <a:fld id="{20009306-3C64-4857-98E2-F4468F8C910B}" type="datetime1">
              <a:rPr lang="el-GR" smtClean="0"/>
              <a:t>24/10/2022</a:t>
            </a:fld>
            <a:endParaRPr lang="el-GR"/>
          </a:p>
        </p:txBody>
      </p:sp>
      <p:sp>
        <p:nvSpPr>
          <p:cNvPr id="6" name="Θέση υποσέλιδου 5">
            <a:extLst>
              <a:ext uri="{FF2B5EF4-FFF2-40B4-BE49-F238E27FC236}">
                <a16:creationId xmlns:a16="http://schemas.microsoft.com/office/drawing/2014/main" id="{F0F95D27-684E-EA79-5DD8-AC86F654E8A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BBFFAA2-127A-CB83-2C5E-1CE0ECC55F8F}"/>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127065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A4D4DA-5ACF-3C78-1714-73A4F87A345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8EC34A7-5576-BAF0-95AA-29503A782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99A53EC-5461-B229-6E40-2365DFD18F0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992B7CB-8ED8-51EF-F933-488A5C4677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9994B5A-B36D-21F7-A34F-BF299AC493F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6F69E75-E4A4-584A-9E1F-6F2FC0F65580}"/>
              </a:ext>
            </a:extLst>
          </p:cNvPr>
          <p:cNvSpPr>
            <a:spLocks noGrp="1"/>
          </p:cNvSpPr>
          <p:nvPr>
            <p:ph type="dt" sz="half" idx="10"/>
          </p:nvPr>
        </p:nvSpPr>
        <p:spPr/>
        <p:txBody>
          <a:bodyPr/>
          <a:lstStyle/>
          <a:p>
            <a:fld id="{16C6E855-D021-42FD-B447-BECC541EB64A}" type="datetime1">
              <a:rPr lang="el-GR" smtClean="0"/>
              <a:t>24/10/2022</a:t>
            </a:fld>
            <a:endParaRPr lang="el-GR"/>
          </a:p>
        </p:txBody>
      </p:sp>
      <p:sp>
        <p:nvSpPr>
          <p:cNvPr id="8" name="Θέση υποσέλιδου 7">
            <a:extLst>
              <a:ext uri="{FF2B5EF4-FFF2-40B4-BE49-F238E27FC236}">
                <a16:creationId xmlns:a16="http://schemas.microsoft.com/office/drawing/2014/main" id="{1CDDCC76-DA7B-D358-C48C-A60771E38E8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46BDD38-9CCD-079B-4046-5753009369EE}"/>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287127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988EAA-4836-A7FA-A7D3-301369E3D34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959159C-4620-AB76-1D0D-B81A6044C582}"/>
              </a:ext>
            </a:extLst>
          </p:cNvPr>
          <p:cNvSpPr>
            <a:spLocks noGrp="1"/>
          </p:cNvSpPr>
          <p:nvPr>
            <p:ph type="dt" sz="half" idx="10"/>
          </p:nvPr>
        </p:nvSpPr>
        <p:spPr/>
        <p:txBody>
          <a:bodyPr/>
          <a:lstStyle/>
          <a:p>
            <a:fld id="{1B32E73E-E0DC-4447-AA17-C08C88F38D5B}" type="datetime1">
              <a:rPr lang="el-GR" smtClean="0"/>
              <a:t>24/10/2022</a:t>
            </a:fld>
            <a:endParaRPr lang="el-GR"/>
          </a:p>
        </p:txBody>
      </p:sp>
      <p:sp>
        <p:nvSpPr>
          <p:cNvPr id="4" name="Θέση υποσέλιδου 3">
            <a:extLst>
              <a:ext uri="{FF2B5EF4-FFF2-40B4-BE49-F238E27FC236}">
                <a16:creationId xmlns:a16="http://schemas.microsoft.com/office/drawing/2014/main" id="{C59DCB8E-C1C7-B043-EA0C-085571D1643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17B72D9-0306-52A2-F0D7-F3098582C3BC}"/>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12196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4CC7FF8-F70B-EE8C-C85C-26369E0D911F}"/>
              </a:ext>
            </a:extLst>
          </p:cNvPr>
          <p:cNvSpPr>
            <a:spLocks noGrp="1"/>
          </p:cNvSpPr>
          <p:nvPr>
            <p:ph type="dt" sz="half" idx="10"/>
          </p:nvPr>
        </p:nvSpPr>
        <p:spPr/>
        <p:txBody>
          <a:bodyPr/>
          <a:lstStyle/>
          <a:p>
            <a:fld id="{7B092DF2-F190-4396-AC5D-85A2D0070E35}" type="datetime1">
              <a:rPr lang="el-GR" smtClean="0"/>
              <a:t>24/10/2022</a:t>
            </a:fld>
            <a:endParaRPr lang="el-GR"/>
          </a:p>
        </p:txBody>
      </p:sp>
      <p:sp>
        <p:nvSpPr>
          <p:cNvPr id="3" name="Θέση υποσέλιδου 2">
            <a:extLst>
              <a:ext uri="{FF2B5EF4-FFF2-40B4-BE49-F238E27FC236}">
                <a16:creationId xmlns:a16="http://schemas.microsoft.com/office/drawing/2014/main" id="{49AB3A16-948D-9504-6768-A71387ABFE7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07C38C2-17BC-7508-097C-7B614BFF3B99}"/>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258704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6BECB1-9D0A-9464-2279-8EB67D90F05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01E7D3B-646D-742E-F9B6-8E14321F5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ABBE42D-E370-EF55-A307-911C3BC51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27EF36E-431C-1AEB-BC89-98B65E082CC5}"/>
              </a:ext>
            </a:extLst>
          </p:cNvPr>
          <p:cNvSpPr>
            <a:spLocks noGrp="1"/>
          </p:cNvSpPr>
          <p:nvPr>
            <p:ph type="dt" sz="half" idx="10"/>
          </p:nvPr>
        </p:nvSpPr>
        <p:spPr/>
        <p:txBody>
          <a:bodyPr/>
          <a:lstStyle/>
          <a:p>
            <a:fld id="{DECC736D-985C-4C7F-B120-4B3ECB1C129D}" type="datetime1">
              <a:rPr lang="el-GR" smtClean="0"/>
              <a:t>24/10/2022</a:t>
            </a:fld>
            <a:endParaRPr lang="el-GR"/>
          </a:p>
        </p:txBody>
      </p:sp>
      <p:sp>
        <p:nvSpPr>
          <p:cNvPr id="6" name="Θέση υποσέλιδου 5">
            <a:extLst>
              <a:ext uri="{FF2B5EF4-FFF2-40B4-BE49-F238E27FC236}">
                <a16:creationId xmlns:a16="http://schemas.microsoft.com/office/drawing/2014/main" id="{73C9B86E-A0E1-B73D-D7C2-0816F4DA102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5B41B44-3BD0-D32C-9ED2-A09EB1C4BB69}"/>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375870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B4F8CA-68DD-BC4F-E366-E0AFF82B4F8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902D7DE-56DF-B429-E3F9-D5328BD84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7AA008E-072F-0AAB-38D7-CC853AA8D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2429EBF-8C89-20E1-265E-31A332636148}"/>
              </a:ext>
            </a:extLst>
          </p:cNvPr>
          <p:cNvSpPr>
            <a:spLocks noGrp="1"/>
          </p:cNvSpPr>
          <p:nvPr>
            <p:ph type="dt" sz="half" idx="10"/>
          </p:nvPr>
        </p:nvSpPr>
        <p:spPr/>
        <p:txBody>
          <a:bodyPr/>
          <a:lstStyle/>
          <a:p>
            <a:fld id="{D22E9E59-024E-4F61-BF10-08A9090185CD}" type="datetime1">
              <a:rPr lang="el-GR" smtClean="0"/>
              <a:t>24/10/2022</a:t>
            </a:fld>
            <a:endParaRPr lang="el-GR"/>
          </a:p>
        </p:txBody>
      </p:sp>
      <p:sp>
        <p:nvSpPr>
          <p:cNvPr id="6" name="Θέση υποσέλιδου 5">
            <a:extLst>
              <a:ext uri="{FF2B5EF4-FFF2-40B4-BE49-F238E27FC236}">
                <a16:creationId xmlns:a16="http://schemas.microsoft.com/office/drawing/2014/main" id="{BA1F85E7-84C1-E1CB-C6C6-322529880A6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1C61473-BA3C-4043-9114-6E3523FA41B2}"/>
              </a:ext>
            </a:extLst>
          </p:cNvPr>
          <p:cNvSpPr>
            <a:spLocks noGrp="1"/>
          </p:cNvSpPr>
          <p:nvPr>
            <p:ph type="sldNum" sz="quarter" idx="12"/>
          </p:nvPr>
        </p:nvSpPr>
        <p:spPr/>
        <p:txBody>
          <a:bodyPr/>
          <a:lstStyle/>
          <a:p>
            <a:fld id="{545AD588-EF1F-4D1C-A871-E462772668C6}" type="slidenum">
              <a:rPr lang="el-GR" smtClean="0"/>
              <a:t>‹#›</a:t>
            </a:fld>
            <a:endParaRPr lang="el-GR"/>
          </a:p>
        </p:txBody>
      </p:sp>
    </p:spTree>
    <p:extLst>
      <p:ext uri="{BB962C8B-B14F-4D97-AF65-F5344CB8AC3E}">
        <p14:creationId xmlns:p14="http://schemas.microsoft.com/office/powerpoint/2010/main" val="87880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4B90EC3-5974-00CE-93A9-1D1CC8BE5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5835C2C-F766-48C3-CBF9-87E18E0FB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C14A15B-2D83-8CDE-2BB9-B4C03BE68B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975F6-3690-445E-ACFB-D7FC4F98268C}" type="datetime1">
              <a:rPr lang="el-GR" smtClean="0"/>
              <a:t>24/10/2022</a:t>
            </a:fld>
            <a:endParaRPr lang="el-GR"/>
          </a:p>
        </p:txBody>
      </p:sp>
      <p:sp>
        <p:nvSpPr>
          <p:cNvPr id="5" name="Θέση υποσέλιδου 4">
            <a:extLst>
              <a:ext uri="{FF2B5EF4-FFF2-40B4-BE49-F238E27FC236}">
                <a16:creationId xmlns:a16="http://schemas.microsoft.com/office/drawing/2014/main" id="{C7610867-D5DF-43AB-0939-912E5A67E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1EF5718-C8B1-25C3-C184-9FEA7063A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AD588-EF1F-4D1C-A871-E462772668C6}" type="slidenum">
              <a:rPr lang="el-GR" smtClean="0"/>
              <a:t>‹#›</a:t>
            </a:fld>
            <a:endParaRPr lang="el-GR"/>
          </a:p>
        </p:txBody>
      </p:sp>
    </p:spTree>
    <p:extLst>
      <p:ext uri="{BB962C8B-B14F-4D97-AF65-F5344CB8AC3E}">
        <p14:creationId xmlns:p14="http://schemas.microsoft.com/office/powerpoint/2010/main" val="2079963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F57B49D7-EE15-0412-EA41-C5BBB7C02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29" y="3638939"/>
            <a:ext cx="4674636" cy="3116424"/>
          </a:xfrm>
          <a:prstGeom prst="rect">
            <a:avLst/>
          </a:prstGeom>
        </p:spPr>
      </p:pic>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p:txBody>
          <a:bodyPr/>
          <a:lstStyle/>
          <a:p>
            <a:pPr algn="ctr"/>
            <a:r>
              <a:rPr lang="el-GR" b="1" dirty="0">
                <a:solidFill>
                  <a:schemeClr val="tx2">
                    <a:lumMod val="50000"/>
                  </a:schemeClr>
                </a:solidFill>
              </a:rPr>
              <a:t>Κοχλιωτές Συνδέσεις</a:t>
            </a:r>
          </a:p>
        </p:txBody>
      </p:sp>
      <p:sp>
        <p:nvSpPr>
          <p:cNvPr id="3" name="Θέση περιεχομένου 2">
            <a:extLst>
              <a:ext uri="{FF2B5EF4-FFF2-40B4-BE49-F238E27FC236}">
                <a16:creationId xmlns:a16="http://schemas.microsoft.com/office/drawing/2014/main" id="{159079B8-CEB4-DCC0-64B7-58E6DEA4A64E}"/>
              </a:ext>
            </a:extLst>
          </p:cNvPr>
          <p:cNvSpPr>
            <a:spLocks noGrp="1"/>
          </p:cNvSpPr>
          <p:nvPr>
            <p:ph idx="1"/>
          </p:nvPr>
        </p:nvSpPr>
        <p:spPr>
          <a:xfrm>
            <a:off x="681135" y="1800809"/>
            <a:ext cx="10672665" cy="2211354"/>
          </a:xfrm>
        </p:spPr>
        <p:txBody>
          <a:bodyPr/>
          <a:lstStyle/>
          <a:p>
            <a:pPr marL="0" indent="0">
              <a:buNone/>
            </a:pPr>
            <a:r>
              <a:rPr lang="el-GR" dirty="0"/>
              <a:t>Ο κοχλίας: </a:t>
            </a:r>
          </a:p>
          <a:p>
            <a:r>
              <a:rPr lang="el-GR" dirty="0"/>
              <a:t>είναι το στοιχείο μηχανών που χρησιμοποιείται περισσότερο από κάθε άλλο στις κατασκευές</a:t>
            </a:r>
          </a:p>
          <a:p>
            <a:r>
              <a:rPr lang="el-GR" dirty="0"/>
              <a:t>λόγω της πολύπλευρης ικανότητάς του τυποποιήθηκε ευρέως</a:t>
            </a:r>
          </a:p>
        </p:txBody>
      </p:sp>
      <p:pic>
        <p:nvPicPr>
          <p:cNvPr id="9" name="Εικόνα 8">
            <a:extLst>
              <a:ext uri="{FF2B5EF4-FFF2-40B4-BE49-F238E27FC236}">
                <a16:creationId xmlns:a16="http://schemas.microsoft.com/office/drawing/2014/main" id="{AB2F56DD-5918-FDB7-AD16-1EF5A84E8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28" y="3830678"/>
            <a:ext cx="5045439" cy="2732946"/>
          </a:xfrm>
          <a:prstGeom prst="rect">
            <a:avLst/>
          </a:prstGeom>
        </p:spPr>
      </p:pic>
      <p:pic>
        <p:nvPicPr>
          <p:cNvPr id="11" name="Εικόνα 10">
            <a:extLst>
              <a:ext uri="{FF2B5EF4-FFF2-40B4-BE49-F238E27FC236}">
                <a16:creationId xmlns:a16="http://schemas.microsoft.com/office/drawing/2014/main" id="{C6F2C53C-D39A-157B-28B9-3866B8802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298" y="102638"/>
            <a:ext cx="1894113" cy="1894113"/>
          </a:xfrm>
          <a:prstGeom prst="rect">
            <a:avLst/>
          </a:prstGeom>
        </p:spPr>
      </p:pic>
      <p:pic>
        <p:nvPicPr>
          <p:cNvPr id="13" name="Εικόνα 12">
            <a:extLst>
              <a:ext uri="{FF2B5EF4-FFF2-40B4-BE49-F238E27FC236}">
                <a16:creationId xmlns:a16="http://schemas.microsoft.com/office/drawing/2014/main" id="{44814BDD-F019-3994-92A3-520D041D45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35" y="255004"/>
            <a:ext cx="2152450" cy="1435684"/>
          </a:xfrm>
          <a:prstGeom prst="rect">
            <a:avLst/>
          </a:prstGeom>
        </p:spPr>
      </p:pic>
      <p:sp>
        <p:nvSpPr>
          <p:cNvPr id="14" name="Θέση αριθμού διαφάνειας 13">
            <a:extLst>
              <a:ext uri="{FF2B5EF4-FFF2-40B4-BE49-F238E27FC236}">
                <a16:creationId xmlns:a16="http://schemas.microsoft.com/office/drawing/2014/main" id="{D79F2A50-68DC-B20C-33FE-E0A0DC958382}"/>
              </a:ext>
            </a:extLst>
          </p:cNvPr>
          <p:cNvSpPr>
            <a:spLocks noGrp="1"/>
          </p:cNvSpPr>
          <p:nvPr>
            <p:ph type="sldNum" sz="quarter" idx="12"/>
          </p:nvPr>
        </p:nvSpPr>
        <p:spPr/>
        <p:txBody>
          <a:bodyPr/>
          <a:lstStyle/>
          <a:p>
            <a:fld id="{545AD588-EF1F-4D1C-A871-E462772668C6}" type="slidenum">
              <a:rPr lang="el-GR" smtClean="0"/>
              <a:t>1</a:t>
            </a:fld>
            <a:endParaRPr lang="el-GR"/>
          </a:p>
        </p:txBody>
      </p:sp>
    </p:spTree>
    <p:extLst>
      <p:ext uri="{BB962C8B-B14F-4D97-AF65-F5344CB8AC3E}">
        <p14:creationId xmlns:p14="http://schemas.microsoft.com/office/powerpoint/2010/main" val="160211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solidFill>
                  <a:schemeClr val="accent1">
                    <a:lumMod val="50000"/>
                  </a:schemeClr>
                </a:solidFill>
              </a:rPr>
              <a:t>Διαστάσεις σπειρωμάτων</a:t>
            </a:r>
          </a:p>
        </p:txBody>
      </p:sp>
      <p:pic>
        <p:nvPicPr>
          <p:cNvPr id="6" name="Εικόνα 5">
            <a:extLst>
              <a:ext uri="{FF2B5EF4-FFF2-40B4-BE49-F238E27FC236}">
                <a16:creationId xmlns:a16="http://schemas.microsoft.com/office/drawing/2014/main" id="{5384DE47-C255-B8D7-B6DC-0DDD58B71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916" y="2920482"/>
            <a:ext cx="8815914" cy="3612796"/>
          </a:xfrm>
          <a:prstGeom prst="rect">
            <a:avLst/>
          </a:prstGeom>
        </p:spPr>
      </p:pic>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531845" y="1119672"/>
            <a:ext cx="11084767" cy="1959429"/>
          </a:xfrm>
        </p:spPr>
        <p:txBody>
          <a:bodyPr>
            <a:normAutofit/>
          </a:bodyPr>
          <a:lstStyle/>
          <a:p>
            <a:r>
              <a:rPr lang="el-GR" dirty="0"/>
              <a:t>d, D: είναι η μεγαλύτερη διάσταση του σπειρώματος. </a:t>
            </a:r>
          </a:p>
          <a:p>
            <a:pPr marL="0" indent="0">
              <a:buNone/>
            </a:pPr>
            <a:r>
              <a:rPr lang="en-US" dirty="0"/>
              <a:t>  # </a:t>
            </a:r>
            <a:r>
              <a:rPr lang="el-GR" dirty="0"/>
              <a:t>Είναι αυτή που χαρακτηρίζει το σπείρωμα μετρικού συστήματος. </a:t>
            </a:r>
          </a:p>
          <a:p>
            <a:r>
              <a:rPr lang="el-GR" dirty="0"/>
              <a:t>H1 : το φέρον βάθος του σπειρώματος (η επαφή κοχλία και περικοχλίου). </a:t>
            </a:r>
          </a:p>
        </p:txBody>
      </p:sp>
      <p:sp>
        <p:nvSpPr>
          <p:cNvPr id="3" name="Θέση αριθμού διαφάνειας 2">
            <a:extLst>
              <a:ext uri="{FF2B5EF4-FFF2-40B4-BE49-F238E27FC236}">
                <a16:creationId xmlns:a16="http://schemas.microsoft.com/office/drawing/2014/main" id="{4770CCC0-5355-F90E-2B1A-0FA3E6EEAED7}"/>
              </a:ext>
            </a:extLst>
          </p:cNvPr>
          <p:cNvSpPr>
            <a:spLocks noGrp="1"/>
          </p:cNvSpPr>
          <p:nvPr>
            <p:ph type="sldNum" sz="quarter" idx="12"/>
          </p:nvPr>
        </p:nvSpPr>
        <p:spPr/>
        <p:txBody>
          <a:bodyPr/>
          <a:lstStyle/>
          <a:p>
            <a:fld id="{545AD588-EF1F-4D1C-A871-E462772668C6}" type="slidenum">
              <a:rPr lang="el-GR" smtClean="0"/>
              <a:t>10</a:t>
            </a:fld>
            <a:endParaRPr lang="el-GR"/>
          </a:p>
        </p:txBody>
      </p:sp>
    </p:spTree>
    <p:extLst>
      <p:ext uri="{BB962C8B-B14F-4D97-AF65-F5344CB8AC3E}">
        <p14:creationId xmlns:p14="http://schemas.microsoft.com/office/powerpoint/2010/main" val="140378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solidFill>
                  <a:schemeClr val="accent1">
                    <a:lumMod val="50000"/>
                  </a:schemeClr>
                </a:solidFill>
              </a:rPr>
              <a:t>Διαστάσεις σπειρωμάτων</a:t>
            </a:r>
          </a:p>
        </p:txBody>
      </p:sp>
      <p:pic>
        <p:nvPicPr>
          <p:cNvPr id="6" name="Εικόνα 5">
            <a:extLst>
              <a:ext uri="{FF2B5EF4-FFF2-40B4-BE49-F238E27FC236}">
                <a16:creationId xmlns:a16="http://schemas.microsoft.com/office/drawing/2014/main" id="{5384DE47-C255-B8D7-B6DC-0DDD58B71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908" y="3298372"/>
            <a:ext cx="7773074" cy="3185436"/>
          </a:xfrm>
          <a:prstGeom prst="rect">
            <a:avLst/>
          </a:prstGeom>
        </p:spPr>
      </p:pic>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270588" y="1082350"/>
            <a:ext cx="11579290" cy="2346650"/>
          </a:xfrm>
        </p:spPr>
        <p:txBody>
          <a:bodyPr>
            <a:normAutofit/>
          </a:bodyPr>
          <a:lstStyle/>
          <a:p>
            <a:pPr algn="just"/>
            <a:r>
              <a:rPr lang="el-GR" dirty="0"/>
              <a:t>d1 , D1 : είναι η μικρότερη διάμετρος </a:t>
            </a:r>
          </a:p>
          <a:p>
            <a:pPr algn="just"/>
            <a:r>
              <a:rPr lang="el-GR" dirty="0"/>
              <a:t>d2 , D2 : μέση διάμετρος </a:t>
            </a:r>
            <a:endParaRPr lang="en-US" dirty="0"/>
          </a:p>
          <a:p>
            <a:pPr marL="0" indent="0" algn="just">
              <a:buNone/>
            </a:pPr>
            <a:r>
              <a:rPr lang="en-US" sz="2200" dirty="0"/>
              <a:t>(</a:t>
            </a:r>
            <a:r>
              <a:rPr lang="el-GR" sz="2200" dirty="0"/>
              <a:t>είναι η διάμετρος ενός φανταστικού κυλίνδρου, που έχει τον ίδιο άξονα με το σπείρωμα και που τέμνει τις σπείρες του σπειρώματος με τέτοιο τρόπο, ώστε το πλάτος της σπείρας να ισούται με το πλάτος του διακένου που υπάρχει μεταξύ τους</a:t>
            </a:r>
            <a:r>
              <a:rPr lang="en-US" sz="2200" dirty="0"/>
              <a:t>)</a:t>
            </a:r>
            <a:endParaRPr lang="el-GR" sz="2200" dirty="0"/>
          </a:p>
        </p:txBody>
      </p:sp>
      <p:sp>
        <p:nvSpPr>
          <p:cNvPr id="3" name="Θέση αριθμού διαφάνειας 2">
            <a:extLst>
              <a:ext uri="{FF2B5EF4-FFF2-40B4-BE49-F238E27FC236}">
                <a16:creationId xmlns:a16="http://schemas.microsoft.com/office/drawing/2014/main" id="{FB4B0DC3-8D53-6CD2-2E4F-EAEC2E3FAD35}"/>
              </a:ext>
            </a:extLst>
          </p:cNvPr>
          <p:cNvSpPr>
            <a:spLocks noGrp="1"/>
          </p:cNvSpPr>
          <p:nvPr>
            <p:ph type="sldNum" sz="quarter" idx="12"/>
          </p:nvPr>
        </p:nvSpPr>
        <p:spPr/>
        <p:txBody>
          <a:bodyPr/>
          <a:lstStyle/>
          <a:p>
            <a:fld id="{545AD588-EF1F-4D1C-A871-E462772668C6}" type="slidenum">
              <a:rPr lang="el-GR" smtClean="0"/>
              <a:t>11</a:t>
            </a:fld>
            <a:endParaRPr lang="el-GR"/>
          </a:p>
        </p:txBody>
      </p:sp>
    </p:spTree>
    <p:extLst>
      <p:ext uri="{BB962C8B-B14F-4D97-AF65-F5344CB8AC3E}">
        <p14:creationId xmlns:p14="http://schemas.microsoft.com/office/powerpoint/2010/main" val="392989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t>Κατηγορίες - </a:t>
            </a:r>
            <a:r>
              <a:rPr lang="en-US" b="1" dirty="0"/>
              <a:t>T</a:t>
            </a:r>
            <a:r>
              <a:rPr lang="el-GR" b="1" dirty="0" err="1"/>
              <a:t>ύποι</a:t>
            </a:r>
            <a:r>
              <a:rPr lang="el-GR" b="1" dirty="0"/>
              <a:t> σπειρωμάτων</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270588" y="2351314"/>
            <a:ext cx="5337110" cy="3219062"/>
          </a:xfrm>
        </p:spPr>
        <p:txBody>
          <a:bodyPr>
            <a:normAutofit/>
          </a:bodyPr>
          <a:lstStyle/>
          <a:p>
            <a:pPr marL="514350" indent="-514350">
              <a:buFont typeface="+mj-lt"/>
              <a:buAutoNum type="arabicPeriod"/>
            </a:pPr>
            <a:r>
              <a:rPr lang="el-GR" dirty="0"/>
              <a:t>Το τριγωνικό σπείρωμα</a:t>
            </a:r>
          </a:p>
          <a:p>
            <a:pPr marL="514350" indent="-514350">
              <a:buFont typeface="+mj-lt"/>
              <a:buAutoNum type="arabicPeriod"/>
            </a:pPr>
            <a:r>
              <a:rPr lang="el-GR" dirty="0"/>
              <a:t>Το τραπεζοειδές σπείρωμα</a:t>
            </a:r>
          </a:p>
          <a:p>
            <a:pPr marL="514350" indent="-514350">
              <a:buFont typeface="+mj-lt"/>
              <a:buAutoNum type="arabicPeriod"/>
            </a:pPr>
            <a:r>
              <a:rPr lang="el-GR" dirty="0"/>
              <a:t>Το πριονοειδές σπείρωμα</a:t>
            </a:r>
          </a:p>
          <a:p>
            <a:pPr marL="514350" indent="-514350">
              <a:buFont typeface="+mj-lt"/>
              <a:buAutoNum type="arabicPeriod"/>
            </a:pPr>
            <a:r>
              <a:rPr lang="el-GR" dirty="0"/>
              <a:t>Τα ειδικά σπειρώματα</a:t>
            </a:r>
          </a:p>
          <a:p>
            <a:pPr marL="0" indent="0">
              <a:buNone/>
            </a:pPr>
            <a:endParaRPr lang="el-GR" dirty="0"/>
          </a:p>
          <a:p>
            <a:pPr marL="0" indent="0">
              <a:buNone/>
            </a:pPr>
            <a:r>
              <a:rPr lang="el-GR" dirty="0"/>
              <a:t> </a:t>
            </a:r>
          </a:p>
        </p:txBody>
      </p:sp>
      <p:sp>
        <p:nvSpPr>
          <p:cNvPr id="3" name="Θέση αριθμού διαφάνειας 2">
            <a:extLst>
              <a:ext uri="{FF2B5EF4-FFF2-40B4-BE49-F238E27FC236}">
                <a16:creationId xmlns:a16="http://schemas.microsoft.com/office/drawing/2014/main" id="{A94855F2-93A5-715F-A159-BB8F765BFB3C}"/>
              </a:ext>
            </a:extLst>
          </p:cNvPr>
          <p:cNvSpPr>
            <a:spLocks noGrp="1"/>
          </p:cNvSpPr>
          <p:nvPr>
            <p:ph type="sldNum" sz="quarter" idx="12"/>
          </p:nvPr>
        </p:nvSpPr>
        <p:spPr/>
        <p:txBody>
          <a:bodyPr/>
          <a:lstStyle/>
          <a:p>
            <a:fld id="{545AD588-EF1F-4D1C-A871-E462772668C6}" type="slidenum">
              <a:rPr lang="el-GR" smtClean="0"/>
              <a:t>12</a:t>
            </a:fld>
            <a:endParaRPr lang="el-GR"/>
          </a:p>
        </p:txBody>
      </p:sp>
      <p:pic>
        <p:nvPicPr>
          <p:cNvPr id="5" name="Εικόνα 4">
            <a:extLst>
              <a:ext uri="{FF2B5EF4-FFF2-40B4-BE49-F238E27FC236}">
                <a16:creationId xmlns:a16="http://schemas.microsoft.com/office/drawing/2014/main" id="{31355053-4FA2-E2D2-755D-D99BDDD15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542" y="1390261"/>
            <a:ext cx="5620955" cy="5047861"/>
          </a:xfrm>
          <a:prstGeom prst="rect">
            <a:avLst/>
          </a:prstGeom>
        </p:spPr>
      </p:pic>
    </p:spTree>
    <p:extLst>
      <p:ext uri="{BB962C8B-B14F-4D97-AF65-F5344CB8AC3E}">
        <p14:creationId xmlns:p14="http://schemas.microsoft.com/office/powerpoint/2010/main" val="326647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t>Κατηγορίες - </a:t>
            </a:r>
            <a:r>
              <a:rPr lang="en-US" b="1" dirty="0"/>
              <a:t>T</a:t>
            </a:r>
            <a:r>
              <a:rPr lang="el-GR" b="1" dirty="0" err="1"/>
              <a:t>ύποι</a:t>
            </a:r>
            <a:r>
              <a:rPr lang="el-GR" b="1" dirty="0"/>
              <a:t> σπειρωμάτων</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270588" y="1604865"/>
            <a:ext cx="11579290" cy="4422710"/>
          </a:xfrm>
        </p:spPr>
        <p:txBody>
          <a:bodyPr>
            <a:normAutofit/>
          </a:bodyPr>
          <a:lstStyle/>
          <a:p>
            <a:pPr marL="0" indent="0">
              <a:buNone/>
            </a:pPr>
            <a:r>
              <a:rPr lang="el-GR" dirty="0"/>
              <a:t>1.Το </a:t>
            </a:r>
            <a:r>
              <a:rPr lang="el-GR" u="sng" dirty="0"/>
              <a:t>τριγωνικό</a:t>
            </a:r>
            <a:r>
              <a:rPr lang="el-GR" dirty="0"/>
              <a:t> σπείρωμα χρησιμοποιείται για </a:t>
            </a:r>
            <a:r>
              <a:rPr lang="el-GR" dirty="0">
                <a:solidFill>
                  <a:schemeClr val="accent6">
                    <a:lumMod val="50000"/>
                  </a:schemeClr>
                </a:solidFill>
              </a:rPr>
              <a:t>κοχλίες σύνδεσης ή σύσφιγξης</a:t>
            </a:r>
            <a:r>
              <a:rPr lang="el-GR" dirty="0"/>
              <a:t>.</a:t>
            </a:r>
          </a:p>
          <a:p>
            <a:pPr marL="0" indent="0">
              <a:buNone/>
            </a:pPr>
            <a:r>
              <a:rPr lang="el-GR" dirty="0"/>
              <a:t> Τα πιο συνηθισμένα τριγωνικά σπειρώματα είναι:</a:t>
            </a:r>
          </a:p>
          <a:p>
            <a:pPr marL="0" indent="0">
              <a:buNone/>
            </a:pPr>
            <a:endParaRPr lang="el-GR" dirty="0"/>
          </a:p>
          <a:p>
            <a:r>
              <a:rPr lang="el-GR" dirty="0"/>
              <a:t> Το</a:t>
            </a:r>
            <a:r>
              <a:rPr lang="el-GR" dirty="0">
                <a:solidFill>
                  <a:srgbClr val="FF0000"/>
                </a:solidFill>
              </a:rPr>
              <a:t> μετρικό (Μ). </a:t>
            </a:r>
            <a:r>
              <a:rPr lang="el-GR" dirty="0"/>
              <a:t>H γωνία κορυφής σ’ αυτό είναι </a:t>
            </a:r>
            <a:r>
              <a:rPr lang="el-GR" dirty="0">
                <a:solidFill>
                  <a:srgbClr val="FF0000"/>
                </a:solidFill>
              </a:rPr>
              <a:t>60° </a:t>
            </a:r>
            <a:r>
              <a:rPr lang="el-GR" dirty="0"/>
              <a:t>και όλες οι διαστάσεις σε </a:t>
            </a:r>
            <a:r>
              <a:rPr lang="el-GR" dirty="0" err="1">
                <a:solidFill>
                  <a:srgbClr val="FF0000"/>
                </a:solidFill>
              </a:rPr>
              <a:t>mm</a:t>
            </a:r>
            <a:r>
              <a:rPr lang="el-GR" dirty="0"/>
              <a:t>. </a:t>
            </a:r>
          </a:p>
          <a:p>
            <a:pPr marL="0" indent="0">
              <a:buNone/>
            </a:pPr>
            <a:endParaRPr lang="el-GR" dirty="0"/>
          </a:p>
          <a:p>
            <a:r>
              <a:rPr lang="el-GR" dirty="0"/>
              <a:t> </a:t>
            </a:r>
            <a:r>
              <a:rPr lang="el-GR" dirty="0" err="1"/>
              <a:t>To</a:t>
            </a:r>
            <a:r>
              <a:rPr lang="el-GR" dirty="0"/>
              <a:t> </a:t>
            </a:r>
            <a:r>
              <a:rPr lang="el-GR" dirty="0" err="1">
                <a:solidFill>
                  <a:srgbClr val="FF0000"/>
                </a:solidFill>
              </a:rPr>
              <a:t>Whitworth</a:t>
            </a:r>
            <a:r>
              <a:rPr lang="el-GR" dirty="0">
                <a:solidFill>
                  <a:srgbClr val="FF0000"/>
                </a:solidFill>
              </a:rPr>
              <a:t> (W, R). </a:t>
            </a:r>
            <a:r>
              <a:rPr lang="el-GR" dirty="0"/>
              <a:t>H γωνία κορυφής σ’ αυτό είναι </a:t>
            </a:r>
            <a:r>
              <a:rPr lang="el-GR" dirty="0">
                <a:solidFill>
                  <a:srgbClr val="FF0000"/>
                </a:solidFill>
              </a:rPr>
              <a:t>55° </a:t>
            </a:r>
            <a:r>
              <a:rPr lang="el-GR" dirty="0"/>
              <a:t>και όλες οι διαστάσεις του σε </a:t>
            </a:r>
            <a:r>
              <a:rPr lang="el-GR" dirty="0">
                <a:solidFill>
                  <a:srgbClr val="FF0000"/>
                </a:solidFill>
              </a:rPr>
              <a:t>ίντσες</a:t>
            </a:r>
            <a:r>
              <a:rPr lang="el-GR" dirty="0"/>
              <a:t> (΄΄). Χρησιμοποιείται στις Αγγλοσαξονικές και Σκανδιναβικές χώρες. (British Standard </a:t>
            </a:r>
            <a:r>
              <a:rPr lang="el-GR" dirty="0" err="1"/>
              <a:t>Whitworth</a:t>
            </a:r>
            <a:r>
              <a:rPr lang="el-GR" dirty="0"/>
              <a:t> = BSW).</a:t>
            </a:r>
          </a:p>
        </p:txBody>
      </p:sp>
      <p:sp>
        <p:nvSpPr>
          <p:cNvPr id="3" name="Θέση αριθμού διαφάνειας 2">
            <a:extLst>
              <a:ext uri="{FF2B5EF4-FFF2-40B4-BE49-F238E27FC236}">
                <a16:creationId xmlns:a16="http://schemas.microsoft.com/office/drawing/2014/main" id="{776D288A-A524-95C6-6287-424A07F1CC3D}"/>
              </a:ext>
            </a:extLst>
          </p:cNvPr>
          <p:cNvSpPr>
            <a:spLocks noGrp="1"/>
          </p:cNvSpPr>
          <p:nvPr>
            <p:ph type="sldNum" sz="quarter" idx="12"/>
          </p:nvPr>
        </p:nvSpPr>
        <p:spPr/>
        <p:txBody>
          <a:bodyPr/>
          <a:lstStyle/>
          <a:p>
            <a:fld id="{545AD588-EF1F-4D1C-A871-E462772668C6}" type="slidenum">
              <a:rPr lang="el-GR" smtClean="0"/>
              <a:t>13</a:t>
            </a:fld>
            <a:endParaRPr lang="el-GR"/>
          </a:p>
        </p:txBody>
      </p:sp>
    </p:spTree>
    <p:extLst>
      <p:ext uri="{BB962C8B-B14F-4D97-AF65-F5344CB8AC3E}">
        <p14:creationId xmlns:p14="http://schemas.microsoft.com/office/powerpoint/2010/main" val="1393591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67CBBD32-6E34-0F9E-5888-859F76C688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554" y="233814"/>
            <a:ext cx="8096891" cy="6390372"/>
          </a:xfrm>
        </p:spPr>
      </p:pic>
      <p:sp>
        <p:nvSpPr>
          <p:cNvPr id="6" name="Θέση αριθμού διαφάνειας 5">
            <a:extLst>
              <a:ext uri="{FF2B5EF4-FFF2-40B4-BE49-F238E27FC236}">
                <a16:creationId xmlns:a16="http://schemas.microsoft.com/office/drawing/2014/main" id="{010DC418-FA12-A787-21B6-9535ED6B93CB}"/>
              </a:ext>
            </a:extLst>
          </p:cNvPr>
          <p:cNvSpPr>
            <a:spLocks noGrp="1"/>
          </p:cNvSpPr>
          <p:nvPr>
            <p:ph type="sldNum" sz="quarter" idx="12"/>
          </p:nvPr>
        </p:nvSpPr>
        <p:spPr/>
        <p:txBody>
          <a:bodyPr/>
          <a:lstStyle/>
          <a:p>
            <a:fld id="{545AD588-EF1F-4D1C-A871-E462772668C6}" type="slidenum">
              <a:rPr lang="el-GR" smtClean="0"/>
              <a:t>14</a:t>
            </a:fld>
            <a:endParaRPr lang="el-GR"/>
          </a:p>
        </p:txBody>
      </p:sp>
    </p:spTree>
    <p:extLst>
      <p:ext uri="{BB962C8B-B14F-4D97-AF65-F5344CB8AC3E}">
        <p14:creationId xmlns:p14="http://schemas.microsoft.com/office/powerpoint/2010/main" val="217149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t>Κατηγορίες - </a:t>
            </a:r>
            <a:r>
              <a:rPr lang="en-US" b="1" dirty="0"/>
              <a:t>T</a:t>
            </a:r>
            <a:r>
              <a:rPr lang="el-GR" b="1" dirty="0" err="1"/>
              <a:t>ύποι</a:t>
            </a:r>
            <a:r>
              <a:rPr lang="el-GR" b="1" dirty="0"/>
              <a:t> σπειρωμάτων</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167951" y="1548882"/>
            <a:ext cx="11849877" cy="4637314"/>
          </a:xfrm>
        </p:spPr>
        <p:txBody>
          <a:bodyPr>
            <a:normAutofit/>
          </a:bodyPr>
          <a:lstStyle/>
          <a:p>
            <a:pPr marL="0" indent="0">
              <a:buNone/>
            </a:pPr>
            <a:r>
              <a:rPr lang="el-GR" dirty="0"/>
              <a:t>Το </a:t>
            </a:r>
            <a:r>
              <a:rPr lang="el-GR" dirty="0">
                <a:solidFill>
                  <a:srgbClr val="C00000"/>
                </a:solidFill>
              </a:rPr>
              <a:t>μετρικό</a:t>
            </a:r>
            <a:r>
              <a:rPr lang="el-GR" dirty="0"/>
              <a:t> κατά ISO σπείρωμα κατασκευάζεται σε τρεις εκτελέσεις: </a:t>
            </a:r>
          </a:p>
          <a:p>
            <a:r>
              <a:rPr lang="el-GR" dirty="0"/>
              <a:t>Λεπτό (f) : Για σπειρώματα μεγάλης ακρίβειας  </a:t>
            </a:r>
          </a:p>
          <a:p>
            <a:r>
              <a:rPr lang="el-GR" dirty="0"/>
              <a:t>Μέσο (m) : Για γενική χρήση  </a:t>
            </a:r>
          </a:p>
          <a:p>
            <a:r>
              <a:rPr lang="el-GR" dirty="0"/>
              <a:t>Χονδρό (g) : Αν δεν υπάρχουν προδιαγραφές για την ακρίβεια</a:t>
            </a:r>
          </a:p>
          <a:p>
            <a:pPr marL="0" indent="0">
              <a:buNone/>
            </a:pPr>
            <a:endParaRPr lang="el-GR" dirty="0"/>
          </a:p>
          <a:p>
            <a:pPr marL="0" indent="0">
              <a:buNone/>
            </a:pPr>
            <a:r>
              <a:rPr lang="el-GR" dirty="0"/>
              <a:t>Μετρικό σπείρωμα ISO λεπτό με ονομαστική διάμετρο 20mm και βήμα 1,5 </a:t>
            </a:r>
            <a:r>
              <a:rPr lang="el-GR" dirty="0" err="1"/>
              <a:t>mm</a:t>
            </a:r>
            <a:r>
              <a:rPr lang="el-GR" dirty="0"/>
              <a:t>: </a:t>
            </a:r>
          </a:p>
          <a:p>
            <a:pPr marL="0" indent="0">
              <a:buNone/>
            </a:pPr>
            <a:r>
              <a:rPr lang="el-GR" dirty="0"/>
              <a:t>                                                </a:t>
            </a:r>
            <a:r>
              <a:rPr lang="el-GR" dirty="0">
                <a:solidFill>
                  <a:srgbClr val="FF0000"/>
                </a:solidFill>
              </a:rPr>
              <a:t>Μ 20 × 1,5 </a:t>
            </a:r>
            <a:r>
              <a:rPr lang="en-US" dirty="0">
                <a:solidFill>
                  <a:srgbClr val="FF0000"/>
                </a:solidFill>
              </a:rPr>
              <a:t>        (</a:t>
            </a:r>
            <a:r>
              <a:rPr lang="el-GR" dirty="0" err="1">
                <a:solidFill>
                  <a:srgbClr val="FF0000"/>
                </a:solidFill>
              </a:rPr>
              <a:t>mm</a:t>
            </a:r>
            <a:r>
              <a:rPr lang="en-US" dirty="0">
                <a:solidFill>
                  <a:srgbClr val="FF0000"/>
                </a:solidFill>
              </a:rPr>
              <a:t>)</a:t>
            </a:r>
            <a:endParaRPr lang="el-GR" dirty="0">
              <a:solidFill>
                <a:srgbClr val="FF0000"/>
              </a:solidFill>
            </a:endParaRPr>
          </a:p>
        </p:txBody>
      </p:sp>
      <p:sp>
        <p:nvSpPr>
          <p:cNvPr id="3" name="Θέση αριθμού διαφάνειας 2">
            <a:extLst>
              <a:ext uri="{FF2B5EF4-FFF2-40B4-BE49-F238E27FC236}">
                <a16:creationId xmlns:a16="http://schemas.microsoft.com/office/drawing/2014/main" id="{5B0E57F4-6044-9E8F-200F-1EDD28DDBFE9}"/>
              </a:ext>
            </a:extLst>
          </p:cNvPr>
          <p:cNvSpPr>
            <a:spLocks noGrp="1"/>
          </p:cNvSpPr>
          <p:nvPr>
            <p:ph type="sldNum" sz="quarter" idx="12"/>
          </p:nvPr>
        </p:nvSpPr>
        <p:spPr/>
        <p:txBody>
          <a:bodyPr/>
          <a:lstStyle/>
          <a:p>
            <a:fld id="{545AD588-EF1F-4D1C-A871-E462772668C6}" type="slidenum">
              <a:rPr lang="el-GR" smtClean="0"/>
              <a:t>15</a:t>
            </a:fld>
            <a:endParaRPr lang="el-GR"/>
          </a:p>
        </p:txBody>
      </p:sp>
    </p:spTree>
    <p:extLst>
      <p:ext uri="{BB962C8B-B14F-4D97-AF65-F5344CB8AC3E}">
        <p14:creationId xmlns:p14="http://schemas.microsoft.com/office/powerpoint/2010/main" val="148161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FC5E2BE-DBB8-1464-24C8-60314CAC4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3492" y="457151"/>
            <a:ext cx="7665015" cy="5943698"/>
          </a:xfrm>
        </p:spPr>
      </p:pic>
      <p:sp>
        <p:nvSpPr>
          <p:cNvPr id="6" name="Θέση αριθμού διαφάνειας 5">
            <a:extLst>
              <a:ext uri="{FF2B5EF4-FFF2-40B4-BE49-F238E27FC236}">
                <a16:creationId xmlns:a16="http://schemas.microsoft.com/office/drawing/2014/main" id="{F2A1C3E2-2C7F-2A98-3E22-516CFC3D72BB}"/>
              </a:ext>
            </a:extLst>
          </p:cNvPr>
          <p:cNvSpPr>
            <a:spLocks noGrp="1"/>
          </p:cNvSpPr>
          <p:nvPr>
            <p:ph type="sldNum" sz="quarter" idx="12"/>
          </p:nvPr>
        </p:nvSpPr>
        <p:spPr/>
        <p:txBody>
          <a:bodyPr/>
          <a:lstStyle/>
          <a:p>
            <a:fld id="{545AD588-EF1F-4D1C-A871-E462772668C6}" type="slidenum">
              <a:rPr lang="el-GR" smtClean="0"/>
              <a:t>16</a:t>
            </a:fld>
            <a:endParaRPr lang="el-GR"/>
          </a:p>
        </p:txBody>
      </p:sp>
    </p:spTree>
    <p:extLst>
      <p:ext uri="{BB962C8B-B14F-4D97-AF65-F5344CB8AC3E}">
        <p14:creationId xmlns:p14="http://schemas.microsoft.com/office/powerpoint/2010/main" val="322605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t>Κατηγορίες - </a:t>
            </a:r>
            <a:r>
              <a:rPr lang="en-US" b="1" dirty="0"/>
              <a:t>T</a:t>
            </a:r>
            <a:r>
              <a:rPr lang="el-GR" b="1" dirty="0" err="1"/>
              <a:t>ύποι</a:t>
            </a:r>
            <a:r>
              <a:rPr lang="el-GR" b="1" dirty="0"/>
              <a:t> σπειρωμάτων</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270588" y="1670180"/>
            <a:ext cx="11579290" cy="4208106"/>
          </a:xfrm>
        </p:spPr>
        <p:txBody>
          <a:bodyPr>
            <a:normAutofit/>
          </a:bodyPr>
          <a:lstStyle/>
          <a:p>
            <a:pPr marL="0" indent="0">
              <a:buNone/>
            </a:pPr>
            <a:r>
              <a:rPr lang="el-GR" dirty="0"/>
              <a:t>2. </a:t>
            </a:r>
            <a:r>
              <a:rPr lang="el-GR" dirty="0" err="1"/>
              <a:t>To</a:t>
            </a:r>
            <a:r>
              <a:rPr lang="el-GR" dirty="0"/>
              <a:t> </a:t>
            </a:r>
            <a:r>
              <a:rPr lang="el-GR" u="sng" dirty="0">
                <a:solidFill>
                  <a:schemeClr val="accent1">
                    <a:lumMod val="50000"/>
                  </a:schemeClr>
                </a:solidFill>
              </a:rPr>
              <a:t>τραπεζοειδέ</a:t>
            </a:r>
            <a:r>
              <a:rPr lang="el-GR" dirty="0">
                <a:solidFill>
                  <a:schemeClr val="accent1">
                    <a:lumMod val="50000"/>
                  </a:schemeClr>
                </a:solidFill>
              </a:rPr>
              <a:t>ς</a:t>
            </a:r>
            <a:r>
              <a:rPr lang="el-GR" dirty="0"/>
              <a:t> σπείρωμα χρησιμοποιείται στους </a:t>
            </a:r>
            <a:r>
              <a:rPr lang="el-GR" dirty="0">
                <a:solidFill>
                  <a:srgbClr val="C00000"/>
                </a:solidFill>
              </a:rPr>
              <a:t>κοχλίες κίνησης</a:t>
            </a:r>
            <a:r>
              <a:rPr lang="el-GR" dirty="0"/>
              <a:t>, επειδή έχει μεγάλη διατομή. Είναι κατάλληλο για μεταφορά μεγάλων φορτίων </a:t>
            </a:r>
          </a:p>
          <a:p>
            <a:pPr marL="0" indent="0">
              <a:buNone/>
            </a:pPr>
            <a:endParaRPr lang="el-GR" dirty="0"/>
          </a:p>
          <a:p>
            <a:pPr marL="0" indent="0">
              <a:buNone/>
            </a:pPr>
            <a:r>
              <a:rPr lang="el-GR" dirty="0"/>
              <a:t>3. Το </a:t>
            </a:r>
            <a:r>
              <a:rPr lang="el-GR" u="sng" dirty="0">
                <a:solidFill>
                  <a:schemeClr val="accent4">
                    <a:lumMod val="50000"/>
                  </a:schemeClr>
                </a:solidFill>
              </a:rPr>
              <a:t>πριονοειδές</a:t>
            </a:r>
            <a:r>
              <a:rPr lang="el-GR" dirty="0"/>
              <a:t> σπείρωμα μπορεί να δεχθεί μεγάλες αξονικές δυνάμεις σε μία μόνο κατεύθυνση</a:t>
            </a:r>
          </a:p>
          <a:p>
            <a:pPr marL="0" indent="0">
              <a:buNone/>
            </a:pPr>
            <a:endParaRPr lang="el-GR" dirty="0"/>
          </a:p>
          <a:p>
            <a:pPr marL="0" indent="0">
              <a:buNone/>
            </a:pPr>
            <a:r>
              <a:rPr lang="el-GR" dirty="0"/>
              <a:t>4. Τα </a:t>
            </a:r>
            <a:r>
              <a:rPr lang="el-GR" u="sng" dirty="0">
                <a:solidFill>
                  <a:schemeClr val="accent2">
                    <a:lumMod val="50000"/>
                  </a:schemeClr>
                </a:solidFill>
              </a:rPr>
              <a:t>ειδικά</a:t>
            </a:r>
            <a:r>
              <a:rPr lang="el-GR" dirty="0"/>
              <a:t> σπειρώματα χρησιμοποιούνται σε λεπτά ελάσματα, στους ηλεκτρικούς λαμπτήρες και για κοχλίες που φθείρονται εύκολα </a:t>
            </a:r>
          </a:p>
          <a:p>
            <a:pPr marL="0" indent="0">
              <a:buNone/>
            </a:pPr>
            <a:endParaRPr lang="el-GR" dirty="0"/>
          </a:p>
        </p:txBody>
      </p:sp>
      <p:sp>
        <p:nvSpPr>
          <p:cNvPr id="3" name="Θέση αριθμού διαφάνειας 2">
            <a:extLst>
              <a:ext uri="{FF2B5EF4-FFF2-40B4-BE49-F238E27FC236}">
                <a16:creationId xmlns:a16="http://schemas.microsoft.com/office/drawing/2014/main" id="{2B9880E4-5E25-6B2E-A418-25FA625528CB}"/>
              </a:ext>
            </a:extLst>
          </p:cNvPr>
          <p:cNvSpPr>
            <a:spLocks noGrp="1"/>
          </p:cNvSpPr>
          <p:nvPr>
            <p:ph type="sldNum" sz="quarter" idx="12"/>
          </p:nvPr>
        </p:nvSpPr>
        <p:spPr/>
        <p:txBody>
          <a:bodyPr/>
          <a:lstStyle/>
          <a:p>
            <a:fld id="{545AD588-EF1F-4D1C-A871-E462772668C6}" type="slidenum">
              <a:rPr lang="el-GR" smtClean="0"/>
              <a:t>17</a:t>
            </a:fld>
            <a:endParaRPr lang="el-GR"/>
          </a:p>
        </p:txBody>
      </p:sp>
    </p:spTree>
    <p:extLst>
      <p:ext uri="{BB962C8B-B14F-4D97-AF65-F5344CB8AC3E}">
        <p14:creationId xmlns:p14="http://schemas.microsoft.com/office/powerpoint/2010/main" val="195313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a:extLst>
              <a:ext uri="{FF2B5EF4-FFF2-40B4-BE49-F238E27FC236}">
                <a16:creationId xmlns:a16="http://schemas.microsoft.com/office/drawing/2014/main" id="{4D941ABF-03D5-CC58-55FC-D424DA0CF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5" y="1486585"/>
            <a:ext cx="7753739" cy="4969493"/>
          </a:xfrm>
          <a:prstGeom prst="rect">
            <a:avLst/>
          </a:prstGeom>
        </p:spPr>
      </p:pic>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r>
              <a:rPr lang="el-GR" b="1" dirty="0"/>
              <a:t>     Κοχλίωση-Περιγραφή</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6699380" y="1082353"/>
            <a:ext cx="4795934" cy="2631232"/>
          </a:xfrm>
        </p:spPr>
        <p:txBody>
          <a:bodyPr>
            <a:normAutofit/>
          </a:bodyPr>
          <a:lstStyle/>
          <a:p>
            <a:pPr marL="0" indent="0">
              <a:buNone/>
            </a:pPr>
            <a:r>
              <a:rPr lang="el-GR" dirty="0"/>
              <a:t>Στην κοχλίωση ανήκουν:</a:t>
            </a:r>
          </a:p>
          <a:p>
            <a:r>
              <a:rPr lang="el-GR" dirty="0">
                <a:solidFill>
                  <a:schemeClr val="accent2">
                    <a:lumMod val="50000"/>
                  </a:schemeClr>
                </a:solidFill>
              </a:rPr>
              <a:t>Ο κοχλίας</a:t>
            </a:r>
          </a:p>
          <a:p>
            <a:r>
              <a:rPr lang="el-GR" dirty="0">
                <a:solidFill>
                  <a:schemeClr val="accent4">
                    <a:lumMod val="50000"/>
                  </a:schemeClr>
                </a:solidFill>
              </a:rPr>
              <a:t>Το περικόχλιο (παξιμάδι)</a:t>
            </a:r>
          </a:p>
          <a:p>
            <a:r>
              <a:rPr lang="el-GR" dirty="0">
                <a:solidFill>
                  <a:schemeClr val="accent6">
                    <a:lumMod val="50000"/>
                  </a:schemeClr>
                </a:solidFill>
              </a:rPr>
              <a:t>Οι ροδέλες </a:t>
            </a:r>
          </a:p>
          <a:p>
            <a:r>
              <a:rPr lang="el-GR" dirty="0">
                <a:solidFill>
                  <a:schemeClr val="accent3">
                    <a:lumMod val="50000"/>
                  </a:schemeClr>
                </a:solidFill>
              </a:rPr>
              <a:t>Οι ασφαλίσεις</a:t>
            </a:r>
          </a:p>
          <a:p>
            <a:pPr marL="0" indent="0">
              <a:buNone/>
            </a:pPr>
            <a:endParaRPr lang="el-GR" dirty="0"/>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18</a:t>
            </a:fld>
            <a:endParaRPr lang="el-GR"/>
          </a:p>
        </p:txBody>
      </p:sp>
    </p:spTree>
    <p:extLst>
      <p:ext uri="{BB962C8B-B14F-4D97-AF65-F5344CB8AC3E}">
        <p14:creationId xmlns:p14="http://schemas.microsoft.com/office/powerpoint/2010/main" val="840536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t>Περιγραφή</a:t>
            </a:r>
            <a:r>
              <a:rPr lang="en-US" b="1" dirty="0"/>
              <a:t>-</a:t>
            </a:r>
            <a:r>
              <a:rPr lang="el-GR" b="1" dirty="0"/>
              <a:t>Κατασκευαστικά</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270588" y="1586205"/>
            <a:ext cx="6755363" cy="4627984"/>
          </a:xfrm>
        </p:spPr>
        <p:txBody>
          <a:bodyPr>
            <a:normAutofit/>
          </a:bodyPr>
          <a:lstStyle/>
          <a:p>
            <a:pPr marL="0" indent="0">
              <a:buNone/>
            </a:pPr>
            <a:r>
              <a:rPr lang="el-GR" dirty="0"/>
              <a:t>Το</a:t>
            </a:r>
            <a:r>
              <a:rPr lang="el-GR" dirty="0">
                <a:solidFill>
                  <a:schemeClr val="accent4">
                    <a:lumMod val="50000"/>
                  </a:schemeClr>
                </a:solidFill>
              </a:rPr>
              <a:t> </a:t>
            </a:r>
            <a:r>
              <a:rPr lang="el-GR" b="1" dirty="0">
                <a:solidFill>
                  <a:schemeClr val="accent4">
                    <a:lumMod val="50000"/>
                  </a:schemeClr>
                </a:solidFill>
              </a:rPr>
              <a:t>περικόχλιο</a:t>
            </a:r>
            <a:r>
              <a:rPr lang="el-GR" dirty="0">
                <a:solidFill>
                  <a:schemeClr val="accent4">
                    <a:lumMod val="50000"/>
                  </a:schemeClr>
                </a:solidFill>
              </a:rPr>
              <a:t> </a:t>
            </a:r>
            <a:r>
              <a:rPr lang="el-GR" dirty="0"/>
              <a:t>είναι ένας σωλήνας που φέρει στο εσωτερικό του σπείρωμα. </a:t>
            </a:r>
          </a:p>
          <a:p>
            <a:pPr marL="0" indent="0">
              <a:buNone/>
            </a:pPr>
            <a:endParaRPr lang="el-GR" dirty="0"/>
          </a:p>
          <a:p>
            <a:pPr marL="0" indent="0">
              <a:buNone/>
            </a:pPr>
            <a:r>
              <a:rPr lang="el-GR" dirty="0"/>
              <a:t>Το σπείρωμα αυτό δημιουργείται όπως και στον κοχλία. </a:t>
            </a:r>
          </a:p>
          <a:p>
            <a:pPr marL="0" indent="0">
              <a:buNone/>
            </a:pPr>
            <a:endParaRPr lang="el-GR" dirty="0"/>
          </a:p>
          <a:p>
            <a:pPr marL="0" indent="0">
              <a:buNone/>
            </a:pPr>
            <a:r>
              <a:rPr lang="el-GR" dirty="0"/>
              <a:t>H μορφή του είναι συνήθως </a:t>
            </a:r>
            <a:r>
              <a:rPr lang="el-GR" b="1" dirty="0">
                <a:solidFill>
                  <a:schemeClr val="accent2">
                    <a:lumMod val="50000"/>
                  </a:schemeClr>
                </a:solidFill>
              </a:rPr>
              <a:t>εξαγωνική</a:t>
            </a:r>
            <a:r>
              <a:rPr lang="el-GR" dirty="0"/>
              <a:t> και το σπείρωμά του ταιριάζει με το σπείρωμα του κοχλία, για να μπορούν να συνεργαστούν </a:t>
            </a:r>
          </a:p>
          <a:p>
            <a:pPr marL="0" indent="0">
              <a:buNone/>
            </a:pPr>
            <a:endParaRPr lang="el-GR" dirty="0"/>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19</a:t>
            </a:fld>
            <a:endParaRPr lang="el-GR"/>
          </a:p>
        </p:txBody>
      </p:sp>
      <p:pic>
        <p:nvPicPr>
          <p:cNvPr id="5" name="Εικόνα 4">
            <a:extLst>
              <a:ext uri="{FF2B5EF4-FFF2-40B4-BE49-F238E27FC236}">
                <a16:creationId xmlns:a16="http://schemas.microsoft.com/office/drawing/2014/main" id="{8FA3F5C1-E1E2-F640-18F6-A6929143C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809" y="1426417"/>
            <a:ext cx="4005165" cy="4005165"/>
          </a:xfrm>
          <a:prstGeom prst="rect">
            <a:avLst/>
          </a:prstGeom>
        </p:spPr>
      </p:pic>
    </p:spTree>
    <p:extLst>
      <p:ext uri="{BB962C8B-B14F-4D97-AF65-F5344CB8AC3E}">
        <p14:creationId xmlns:p14="http://schemas.microsoft.com/office/powerpoint/2010/main" val="51233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365125"/>
            <a:ext cx="10515600" cy="879059"/>
          </a:xfrm>
        </p:spPr>
        <p:txBody>
          <a:bodyPr/>
          <a:lstStyle/>
          <a:p>
            <a:pPr algn="ctr"/>
            <a:r>
              <a:rPr lang="el-GR" b="1" dirty="0">
                <a:solidFill>
                  <a:schemeClr val="tx2">
                    <a:lumMod val="50000"/>
                  </a:schemeClr>
                </a:solidFill>
              </a:rPr>
              <a:t>Κοχλιωτές Συνδέσεις</a:t>
            </a:r>
          </a:p>
        </p:txBody>
      </p:sp>
      <p:sp>
        <p:nvSpPr>
          <p:cNvPr id="3" name="Θέση περιεχομένου 2">
            <a:extLst>
              <a:ext uri="{FF2B5EF4-FFF2-40B4-BE49-F238E27FC236}">
                <a16:creationId xmlns:a16="http://schemas.microsoft.com/office/drawing/2014/main" id="{159079B8-CEB4-DCC0-64B7-58E6DEA4A64E}"/>
              </a:ext>
            </a:extLst>
          </p:cNvPr>
          <p:cNvSpPr>
            <a:spLocks noGrp="1"/>
          </p:cNvSpPr>
          <p:nvPr>
            <p:ph idx="1"/>
          </p:nvPr>
        </p:nvSpPr>
        <p:spPr>
          <a:xfrm>
            <a:off x="719528" y="1394085"/>
            <a:ext cx="10634272" cy="5098790"/>
          </a:xfrm>
        </p:spPr>
        <p:txBody>
          <a:bodyPr>
            <a:normAutofit lnSpcReduction="10000"/>
          </a:bodyPr>
          <a:lstStyle/>
          <a:p>
            <a:pPr marL="0" indent="0">
              <a:buNone/>
            </a:pPr>
            <a:r>
              <a:rPr lang="el-GR" dirty="0"/>
              <a:t>Ο κοχλίας χρησιμοποιείται: </a:t>
            </a:r>
          </a:p>
          <a:p>
            <a:pPr marL="514350" indent="-514350">
              <a:buAutoNum type="arabicPeriod"/>
            </a:pPr>
            <a:r>
              <a:rPr lang="el-GR" dirty="0"/>
              <a:t>Ως μέσο </a:t>
            </a:r>
            <a:r>
              <a:rPr lang="el-GR" dirty="0" err="1"/>
              <a:t>λυόμενης</a:t>
            </a:r>
            <a:r>
              <a:rPr lang="el-GR" dirty="0"/>
              <a:t> σύνδεσης (κοχλίας σύνδεσης ή σύσφιγξης) </a:t>
            </a:r>
          </a:p>
          <a:p>
            <a:pPr marL="514350" indent="-514350">
              <a:buAutoNum type="arabicPeriod"/>
            </a:pPr>
            <a:r>
              <a:rPr lang="el-GR" dirty="0"/>
              <a:t>Για τη δημιουργία </a:t>
            </a:r>
            <a:r>
              <a:rPr lang="el-GR" dirty="0" err="1"/>
              <a:t>προέντασης</a:t>
            </a:r>
            <a:r>
              <a:rPr lang="el-GR" dirty="0"/>
              <a:t> (κοχλίας τάσης) </a:t>
            </a:r>
          </a:p>
          <a:p>
            <a:pPr marL="514350" indent="-514350">
              <a:buAutoNum type="arabicPeriod"/>
            </a:pPr>
            <a:r>
              <a:rPr lang="el-GR" dirty="0"/>
              <a:t>Για τον πωματισμό οπών</a:t>
            </a:r>
          </a:p>
          <a:p>
            <a:pPr marL="514350" indent="-514350">
              <a:buAutoNum type="arabicPeriod"/>
            </a:pPr>
            <a:r>
              <a:rPr lang="el-GR" dirty="0"/>
              <a:t>Ως ρυθμιστικός κοχλίας για τη ρύθμιση του διακένου </a:t>
            </a:r>
          </a:p>
          <a:p>
            <a:pPr marL="514350" indent="-514350">
              <a:buAutoNum type="arabicPeriod"/>
            </a:pPr>
            <a:r>
              <a:rPr lang="el-GR" dirty="0"/>
              <a:t>Ως κοχλίας μέτρησης (μικρόμετρο)  </a:t>
            </a:r>
          </a:p>
          <a:p>
            <a:pPr marL="514350" indent="-514350">
              <a:buAutoNum type="arabicPeriod"/>
            </a:pPr>
            <a:r>
              <a:rPr lang="el-GR" dirty="0"/>
              <a:t>Για τη μεταβολή της περιστροφικής κίνησης σε γραμμική ή της γραμμικής σε περιστροφική (κοχλίας κίνησης), π.χ. σε μέγγενη, γρύλο, χειροκίνητο τρυπάνι </a:t>
            </a:r>
          </a:p>
          <a:p>
            <a:pPr marL="514350" indent="-514350">
              <a:buAutoNum type="arabicPeriod"/>
            </a:pPr>
            <a:r>
              <a:rPr lang="el-GR" dirty="0"/>
              <a:t>Για μικρές μετατοπίσεις με χονδροειδές σπείρωμα (διαφορικός κοχλίας)</a:t>
            </a:r>
          </a:p>
        </p:txBody>
      </p:sp>
      <p:sp>
        <p:nvSpPr>
          <p:cNvPr id="4" name="Θέση αριθμού διαφάνειας 3">
            <a:extLst>
              <a:ext uri="{FF2B5EF4-FFF2-40B4-BE49-F238E27FC236}">
                <a16:creationId xmlns:a16="http://schemas.microsoft.com/office/drawing/2014/main" id="{F598ABA9-6D39-BF30-322A-9878B8814678}"/>
              </a:ext>
            </a:extLst>
          </p:cNvPr>
          <p:cNvSpPr>
            <a:spLocks noGrp="1"/>
          </p:cNvSpPr>
          <p:nvPr>
            <p:ph type="sldNum" sz="quarter" idx="12"/>
          </p:nvPr>
        </p:nvSpPr>
        <p:spPr/>
        <p:txBody>
          <a:bodyPr/>
          <a:lstStyle/>
          <a:p>
            <a:fld id="{545AD588-EF1F-4D1C-A871-E462772668C6}" type="slidenum">
              <a:rPr lang="el-GR" smtClean="0"/>
              <a:t>2</a:t>
            </a:fld>
            <a:endParaRPr lang="el-GR"/>
          </a:p>
        </p:txBody>
      </p:sp>
    </p:spTree>
    <p:extLst>
      <p:ext uri="{BB962C8B-B14F-4D97-AF65-F5344CB8AC3E}">
        <p14:creationId xmlns:p14="http://schemas.microsoft.com/office/powerpoint/2010/main" val="284022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t>Περιγραφή</a:t>
            </a:r>
            <a:r>
              <a:rPr lang="en-US" b="1" dirty="0"/>
              <a:t>-</a:t>
            </a:r>
            <a:r>
              <a:rPr lang="el-GR" b="1" dirty="0"/>
              <a:t>Κατασκευαστικά</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270588" y="1079292"/>
            <a:ext cx="11579290" cy="2349709"/>
          </a:xfrm>
        </p:spPr>
        <p:txBody>
          <a:bodyPr>
            <a:normAutofit/>
          </a:bodyPr>
          <a:lstStyle/>
          <a:p>
            <a:pPr marL="0" indent="0" algn="just">
              <a:buNone/>
            </a:pPr>
            <a:r>
              <a:rPr lang="el-GR" dirty="0"/>
              <a:t>Οι διαστάσεις του περικοχλίου είναι οι εξής: </a:t>
            </a:r>
          </a:p>
          <a:p>
            <a:pPr marL="0" indent="0" algn="just">
              <a:buNone/>
            </a:pPr>
            <a:r>
              <a:rPr lang="el-GR" dirty="0"/>
              <a:t>m = Το ύψος του περικοχλίου </a:t>
            </a:r>
          </a:p>
          <a:p>
            <a:pPr marL="0" indent="0" algn="just">
              <a:buNone/>
            </a:pPr>
            <a:r>
              <a:rPr lang="el-GR" dirty="0"/>
              <a:t>S = H απόσταση μεταξύ των δύο απέναντι πλευρών του </a:t>
            </a:r>
            <a:r>
              <a:rPr lang="el-GR" dirty="0" err="1"/>
              <a:t>εξαγώνου</a:t>
            </a:r>
            <a:r>
              <a:rPr lang="el-GR" dirty="0"/>
              <a:t> </a:t>
            </a:r>
          </a:p>
          <a:p>
            <a:pPr marL="0" indent="0" algn="just">
              <a:buNone/>
            </a:pPr>
            <a:r>
              <a:rPr lang="el-GR" dirty="0"/>
              <a:t>e = H απόσταση μεταξύ των δύο απέναντι κορυφών του </a:t>
            </a:r>
            <a:r>
              <a:rPr lang="el-GR" dirty="0" err="1"/>
              <a:t>εξαγώνου</a:t>
            </a:r>
            <a:endParaRPr lang="el-GR" dirty="0"/>
          </a:p>
          <a:p>
            <a:pPr marL="0" indent="0">
              <a:buNone/>
            </a:pPr>
            <a:endParaRPr lang="el-GR" dirty="0"/>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20</a:t>
            </a:fld>
            <a:endParaRPr lang="el-GR"/>
          </a:p>
        </p:txBody>
      </p:sp>
      <p:pic>
        <p:nvPicPr>
          <p:cNvPr id="5" name="Εικόνα 4">
            <a:extLst>
              <a:ext uri="{FF2B5EF4-FFF2-40B4-BE49-F238E27FC236}">
                <a16:creationId xmlns:a16="http://schemas.microsoft.com/office/drawing/2014/main" id="{E94D7214-E756-08CE-FDF0-923AF0F98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174" y="3405741"/>
            <a:ext cx="4947274" cy="3227406"/>
          </a:xfrm>
          <a:prstGeom prst="rect">
            <a:avLst/>
          </a:prstGeom>
        </p:spPr>
      </p:pic>
    </p:spTree>
    <p:extLst>
      <p:ext uri="{BB962C8B-B14F-4D97-AF65-F5344CB8AC3E}">
        <p14:creationId xmlns:p14="http://schemas.microsoft.com/office/powerpoint/2010/main" val="236103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270588" y="233265"/>
            <a:ext cx="6680718" cy="472549"/>
          </a:xfrm>
        </p:spPr>
        <p:txBody>
          <a:bodyPr>
            <a:normAutofit lnSpcReduction="10000"/>
          </a:bodyPr>
          <a:lstStyle/>
          <a:p>
            <a:pPr marL="0" indent="0" algn="just">
              <a:buNone/>
            </a:pPr>
            <a:r>
              <a:rPr lang="el-GR" i="1" dirty="0"/>
              <a:t>Μερικά τυποποιημένα κατά DIN περικόχλια:</a:t>
            </a:r>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21</a:t>
            </a:fld>
            <a:endParaRPr lang="el-GR"/>
          </a:p>
        </p:txBody>
      </p:sp>
      <p:pic>
        <p:nvPicPr>
          <p:cNvPr id="6" name="Εικόνα 5">
            <a:extLst>
              <a:ext uri="{FF2B5EF4-FFF2-40B4-BE49-F238E27FC236}">
                <a16:creationId xmlns:a16="http://schemas.microsoft.com/office/drawing/2014/main" id="{3142232C-38E4-7C6E-1BC8-530EB1FA4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21" y="759292"/>
            <a:ext cx="5889423" cy="5779620"/>
          </a:xfrm>
          <a:prstGeom prst="rect">
            <a:avLst/>
          </a:prstGeom>
        </p:spPr>
      </p:pic>
    </p:spTree>
    <p:extLst>
      <p:ext uri="{BB962C8B-B14F-4D97-AF65-F5344CB8AC3E}">
        <p14:creationId xmlns:p14="http://schemas.microsoft.com/office/powerpoint/2010/main" val="3083627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335902"/>
            <a:ext cx="10515600" cy="998376"/>
          </a:xfrm>
        </p:spPr>
        <p:txBody>
          <a:bodyPr/>
          <a:lstStyle/>
          <a:p>
            <a:pPr algn="ctr"/>
            <a:r>
              <a:rPr lang="el-GR" b="1" dirty="0">
                <a:solidFill>
                  <a:schemeClr val="accent4">
                    <a:lumMod val="50000"/>
                  </a:schemeClr>
                </a:solidFill>
              </a:rPr>
              <a:t>Ασφάλειες</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1175657" y="1940767"/>
            <a:ext cx="9853128" cy="2985796"/>
          </a:xfrm>
        </p:spPr>
        <p:txBody>
          <a:bodyPr>
            <a:normAutofit/>
          </a:bodyPr>
          <a:lstStyle/>
          <a:p>
            <a:pPr marL="0" indent="0">
              <a:buNone/>
            </a:pPr>
            <a:r>
              <a:rPr lang="el-GR" dirty="0"/>
              <a:t>Στις συνδέσεις με κοχλίες υπάρχει ο κίνδυνος να λυθεί (ξεβιδωθεί) το περικόχλιο. </a:t>
            </a:r>
          </a:p>
          <a:p>
            <a:pPr marL="0" indent="0">
              <a:buNone/>
            </a:pPr>
            <a:endParaRPr lang="el-GR" dirty="0"/>
          </a:p>
          <a:p>
            <a:pPr marL="0" indent="0">
              <a:buNone/>
            </a:pPr>
            <a:r>
              <a:rPr lang="el-GR" dirty="0"/>
              <a:t>Αυτό μπορεί να συμβεί εξαιτίας των </a:t>
            </a:r>
            <a:r>
              <a:rPr lang="el-GR" dirty="0">
                <a:solidFill>
                  <a:schemeClr val="accent2">
                    <a:lumMod val="75000"/>
                  </a:schemeClr>
                </a:solidFill>
              </a:rPr>
              <a:t>ταλαντώσεων</a:t>
            </a:r>
            <a:r>
              <a:rPr lang="el-GR" dirty="0"/>
              <a:t> και των </a:t>
            </a:r>
            <a:r>
              <a:rPr lang="el-GR" dirty="0">
                <a:solidFill>
                  <a:schemeClr val="accent2">
                    <a:lumMod val="75000"/>
                  </a:schemeClr>
                </a:solidFill>
              </a:rPr>
              <a:t>κραδασμών</a:t>
            </a:r>
            <a:r>
              <a:rPr lang="el-GR" dirty="0"/>
              <a:t> των διαφόρων κινούμενων εξαρτημάτων μιας μηχανής.</a:t>
            </a:r>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22</a:t>
            </a:fld>
            <a:endParaRPr lang="el-GR"/>
          </a:p>
        </p:txBody>
      </p:sp>
    </p:spTree>
    <p:extLst>
      <p:ext uri="{BB962C8B-B14F-4D97-AF65-F5344CB8AC3E}">
        <p14:creationId xmlns:p14="http://schemas.microsoft.com/office/powerpoint/2010/main" val="3103560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solidFill>
                  <a:schemeClr val="accent4">
                    <a:lumMod val="50000"/>
                  </a:schemeClr>
                </a:solidFill>
              </a:rPr>
              <a:t>Ασφάλειες</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838200" y="1234893"/>
            <a:ext cx="10405188" cy="1312364"/>
          </a:xfrm>
        </p:spPr>
        <p:txBody>
          <a:bodyPr>
            <a:normAutofit/>
          </a:bodyPr>
          <a:lstStyle/>
          <a:p>
            <a:pPr marL="0" indent="0">
              <a:buNone/>
            </a:pPr>
            <a:r>
              <a:rPr lang="el-GR" dirty="0"/>
              <a:t>H ασφάλιση των περικοχλίων γίνεται με δύο τρόπους:  </a:t>
            </a:r>
          </a:p>
          <a:p>
            <a:pPr marL="0" indent="0">
              <a:buNone/>
            </a:pPr>
            <a:r>
              <a:rPr lang="el-GR" dirty="0"/>
              <a:t>1. Ασφάλειες που ασφαλίζουν λόγω μορφής </a:t>
            </a:r>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23</a:t>
            </a:fld>
            <a:endParaRPr lang="el-GR"/>
          </a:p>
        </p:txBody>
      </p:sp>
      <p:pic>
        <p:nvPicPr>
          <p:cNvPr id="7" name="Εικόνα 6">
            <a:extLst>
              <a:ext uri="{FF2B5EF4-FFF2-40B4-BE49-F238E27FC236}">
                <a16:creationId xmlns:a16="http://schemas.microsoft.com/office/drawing/2014/main" id="{E561979A-1FAF-299E-5CCB-8E014948C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809" y="2282147"/>
            <a:ext cx="7239969" cy="4074203"/>
          </a:xfrm>
          <a:prstGeom prst="rect">
            <a:avLst/>
          </a:prstGeom>
        </p:spPr>
      </p:pic>
    </p:spTree>
    <p:extLst>
      <p:ext uri="{BB962C8B-B14F-4D97-AF65-F5344CB8AC3E}">
        <p14:creationId xmlns:p14="http://schemas.microsoft.com/office/powerpoint/2010/main" val="131842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solidFill>
                  <a:schemeClr val="accent4">
                    <a:lumMod val="50000"/>
                  </a:schemeClr>
                </a:solidFill>
              </a:rPr>
              <a:t>Ασφάλειες</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270588" y="1334279"/>
            <a:ext cx="11579290" cy="1278292"/>
          </a:xfrm>
        </p:spPr>
        <p:txBody>
          <a:bodyPr>
            <a:normAutofit/>
          </a:bodyPr>
          <a:lstStyle/>
          <a:p>
            <a:pPr marL="0" indent="0">
              <a:buNone/>
            </a:pPr>
            <a:r>
              <a:rPr lang="el-GR" dirty="0"/>
              <a:t>H ασφάλιση των περικοχλίων γίνεται με δύο τρόπους:  </a:t>
            </a:r>
          </a:p>
          <a:p>
            <a:pPr marL="0" indent="0">
              <a:buNone/>
            </a:pPr>
            <a:r>
              <a:rPr lang="el-GR" dirty="0"/>
              <a:t>2. Ασφάλειες που ασφαλίζουν λόγω δυνάμεων που δημιουργούν </a:t>
            </a:r>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24</a:t>
            </a:fld>
            <a:endParaRPr lang="el-GR"/>
          </a:p>
        </p:txBody>
      </p:sp>
      <p:pic>
        <p:nvPicPr>
          <p:cNvPr id="7" name="Εικόνα 6">
            <a:extLst>
              <a:ext uri="{FF2B5EF4-FFF2-40B4-BE49-F238E27FC236}">
                <a16:creationId xmlns:a16="http://schemas.microsoft.com/office/drawing/2014/main" id="{84F7EDA0-65CC-04F1-2D81-714FA0DF8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363" y="2374279"/>
            <a:ext cx="9775511" cy="4070740"/>
          </a:xfrm>
          <a:prstGeom prst="rect">
            <a:avLst/>
          </a:prstGeom>
        </p:spPr>
      </p:pic>
    </p:spTree>
    <p:extLst>
      <p:ext uri="{BB962C8B-B14F-4D97-AF65-F5344CB8AC3E}">
        <p14:creationId xmlns:p14="http://schemas.microsoft.com/office/powerpoint/2010/main" val="138026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460AEBAC-E077-D4AB-72D8-7C7859D4F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079" y="3882773"/>
            <a:ext cx="5529908" cy="2803062"/>
          </a:xfrm>
          <a:prstGeom prst="rect">
            <a:avLst/>
          </a:prstGeom>
        </p:spPr>
      </p:pic>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solidFill>
                  <a:schemeClr val="accent6">
                    <a:lumMod val="50000"/>
                  </a:schemeClr>
                </a:solidFill>
              </a:rPr>
              <a:t>Κοχλίες σύνδεσης ή σύσφιξης</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270588" y="1147665"/>
            <a:ext cx="11579290" cy="3396343"/>
          </a:xfrm>
        </p:spPr>
        <p:txBody>
          <a:bodyPr>
            <a:normAutofit fontScale="92500" lnSpcReduction="20000"/>
          </a:bodyPr>
          <a:lstStyle/>
          <a:p>
            <a:pPr marL="0" indent="0">
              <a:buNone/>
            </a:pPr>
            <a:r>
              <a:rPr lang="el-GR" dirty="0"/>
              <a:t>Χρησιμοποιούνται για τη σύνδεση κομματιών και υπάρχουν σε διάφορους τύπους, ανάλογα με τον τρόπο που συνδέουν τα κομμάτια. </a:t>
            </a:r>
          </a:p>
          <a:p>
            <a:pPr marL="514350" indent="-514350">
              <a:buAutoNum type="arabicPeriod"/>
            </a:pPr>
            <a:r>
              <a:rPr lang="el-GR" b="1" dirty="0"/>
              <a:t>Περαστοί κοχλίες. </a:t>
            </a:r>
            <a:r>
              <a:rPr lang="el-GR" dirty="0"/>
              <a:t>Περνούν ελεύθερα και στα δύο κομμάτια. </a:t>
            </a:r>
          </a:p>
          <a:p>
            <a:pPr marL="514350" indent="-514350">
              <a:buAutoNum type="arabicPeriod"/>
            </a:pPr>
            <a:r>
              <a:rPr lang="el-GR" b="1" dirty="0"/>
              <a:t>Κοχλίες κεφαλής. </a:t>
            </a:r>
            <a:r>
              <a:rPr lang="el-GR" dirty="0"/>
              <a:t>Χρησιμοποιούνται χωρίς περικόχλιο, γιατί περνά ελεύθερα μόνο στο ένα κομμάτι και βιδώνει στο άλλο.  </a:t>
            </a:r>
          </a:p>
          <a:p>
            <a:pPr marL="514350" indent="-514350">
              <a:buAutoNum type="arabicPeriod"/>
            </a:pPr>
            <a:r>
              <a:rPr lang="el-GR" b="1" dirty="0"/>
              <a:t>Φυτευτοί κοχλίες (</a:t>
            </a:r>
            <a:r>
              <a:rPr lang="el-GR" b="1" dirty="0" err="1"/>
              <a:t>μπουζόνια</a:t>
            </a:r>
            <a:r>
              <a:rPr lang="el-GR" b="1" dirty="0"/>
              <a:t>). </a:t>
            </a:r>
            <a:r>
              <a:rPr lang="el-GR" dirty="0"/>
              <a:t>Αυτοί φυτεύονται στο ένα κομμάτι και περνούν ελεύθερα στο άλλο. Φέρουν σπείρωμα και στα δύο άκρα. </a:t>
            </a:r>
          </a:p>
          <a:p>
            <a:pPr marL="514350" indent="-514350">
              <a:buAutoNum type="arabicPeriod"/>
            </a:pPr>
            <a:r>
              <a:rPr lang="el-GR" b="1" dirty="0"/>
              <a:t>Κοχλίες αγκύρωσης. </a:t>
            </a:r>
            <a:r>
              <a:rPr lang="el-GR" dirty="0"/>
              <a:t>Χρησιμοποιούνται για τη στερέωση κομματιών σε τοίχους, δάπεδα, οροφές.</a:t>
            </a:r>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25</a:t>
            </a:fld>
            <a:endParaRPr lang="el-GR"/>
          </a:p>
        </p:txBody>
      </p:sp>
    </p:spTree>
    <p:extLst>
      <p:ext uri="{BB962C8B-B14F-4D97-AF65-F5344CB8AC3E}">
        <p14:creationId xmlns:p14="http://schemas.microsoft.com/office/powerpoint/2010/main" val="149846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solidFill>
                  <a:schemeClr val="accent6">
                    <a:lumMod val="50000"/>
                  </a:schemeClr>
                </a:solidFill>
              </a:rPr>
              <a:t>Κοχλίες σύνδεσης ή σύσφιξης</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270588" y="1576873"/>
            <a:ext cx="11579290" cy="4637315"/>
          </a:xfrm>
        </p:spPr>
        <p:txBody>
          <a:bodyPr>
            <a:normAutofit/>
          </a:bodyPr>
          <a:lstStyle/>
          <a:p>
            <a:r>
              <a:rPr lang="el-GR" sz="3200" dirty="0"/>
              <a:t>Στους κοχλίες σύνδεσης χρησιμοποιούνται μόνο τριγωνικής μορφής σπειρώματα. </a:t>
            </a:r>
          </a:p>
          <a:p>
            <a:r>
              <a:rPr lang="el-GR" sz="3200" dirty="0"/>
              <a:t>Κατασκευάζονται συνήθως από χάλυβες που σπάνε δύσκολα με διαφορετική αντοχή. </a:t>
            </a:r>
          </a:p>
          <a:p>
            <a:r>
              <a:rPr lang="el-GR" sz="3200" dirty="0"/>
              <a:t>Για ελαφρές κατασκευές χρησιμοποιούνται κοχλίες από κράματα αργιλίου.</a:t>
            </a:r>
          </a:p>
          <a:p>
            <a:r>
              <a:rPr lang="el-GR" sz="3200" dirty="0"/>
              <a:t>Για σύνδεση βαριών κατασκευών χρησιμοποιούνται ειδικοί τύποι </a:t>
            </a:r>
            <a:r>
              <a:rPr lang="el-GR" sz="3200" dirty="0" err="1"/>
              <a:t>χαλύβων</a:t>
            </a:r>
            <a:r>
              <a:rPr lang="el-GR" sz="3200" dirty="0"/>
              <a:t>.</a:t>
            </a:r>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26</a:t>
            </a:fld>
            <a:endParaRPr lang="el-GR"/>
          </a:p>
        </p:txBody>
      </p:sp>
    </p:spTree>
    <p:extLst>
      <p:ext uri="{BB962C8B-B14F-4D97-AF65-F5344CB8AC3E}">
        <p14:creationId xmlns:p14="http://schemas.microsoft.com/office/powerpoint/2010/main" val="1906631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solidFill>
                  <a:schemeClr val="accent6">
                    <a:lumMod val="50000"/>
                  </a:schemeClr>
                </a:solidFill>
              </a:rPr>
              <a:t>Κοχλίες σύνδεσης ή σύσφιξης</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727789" y="1520891"/>
            <a:ext cx="11010122" cy="4693298"/>
          </a:xfrm>
        </p:spPr>
        <p:txBody>
          <a:bodyPr>
            <a:normAutofit/>
          </a:bodyPr>
          <a:lstStyle/>
          <a:p>
            <a:pPr marL="0" indent="0">
              <a:buNone/>
            </a:pPr>
            <a:r>
              <a:rPr lang="el-GR" sz="3200" dirty="0"/>
              <a:t>Κατά τη </a:t>
            </a:r>
            <a:r>
              <a:rPr lang="el-GR" sz="3200" dirty="0">
                <a:solidFill>
                  <a:srgbClr val="FF0000"/>
                </a:solidFill>
              </a:rPr>
              <a:t>σύσφιγξη</a:t>
            </a:r>
            <a:r>
              <a:rPr lang="el-GR" sz="3200" dirty="0"/>
              <a:t>: </a:t>
            </a:r>
          </a:p>
          <a:p>
            <a:r>
              <a:rPr lang="el-GR" sz="3200" dirty="0"/>
              <a:t>ο </a:t>
            </a:r>
            <a:r>
              <a:rPr lang="el-GR" sz="3200" dirty="0">
                <a:solidFill>
                  <a:schemeClr val="accent4">
                    <a:lumMod val="50000"/>
                  </a:schemeClr>
                </a:solidFill>
              </a:rPr>
              <a:t>κοχλίας</a:t>
            </a:r>
            <a:r>
              <a:rPr lang="el-GR" sz="3200" dirty="0"/>
              <a:t> καταπονείται σε </a:t>
            </a:r>
            <a:r>
              <a:rPr lang="el-GR" sz="3200" dirty="0">
                <a:solidFill>
                  <a:schemeClr val="accent4">
                    <a:lumMod val="50000"/>
                  </a:schemeClr>
                </a:solidFill>
              </a:rPr>
              <a:t>εφελκυσμό</a:t>
            </a:r>
            <a:r>
              <a:rPr lang="el-GR" sz="3200" dirty="0"/>
              <a:t> </a:t>
            </a:r>
          </a:p>
          <a:p>
            <a:r>
              <a:rPr lang="el-GR" sz="3200" dirty="0"/>
              <a:t>τα </a:t>
            </a:r>
            <a:r>
              <a:rPr lang="el-GR" sz="3200" dirty="0">
                <a:solidFill>
                  <a:schemeClr val="accent2">
                    <a:lumMod val="50000"/>
                  </a:schemeClr>
                </a:solidFill>
              </a:rPr>
              <a:t>συνδεόμενα τεμάχια </a:t>
            </a:r>
            <a:r>
              <a:rPr lang="el-GR" sz="3200" dirty="0"/>
              <a:t>καταπονούνται σε </a:t>
            </a:r>
            <a:r>
              <a:rPr lang="el-GR" sz="3200" dirty="0">
                <a:solidFill>
                  <a:schemeClr val="accent2">
                    <a:lumMod val="50000"/>
                  </a:schemeClr>
                </a:solidFill>
              </a:rPr>
              <a:t>θλίψη</a:t>
            </a:r>
            <a:r>
              <a:rPr lang="el-GR" sz="3200" dirty="0"/>
              <a:t> </a:t>
            </a:r>
          </a:p>
          <a:p>
            <a:r>
              <a:rPr lang="el-GR" sz="3200" dirty="0"/>
              <a:t>το </a:t>
            </a:r>
            <a:r>
              <a:rPr lang="el-GR" sz="3200" dirty="0">
                <a:solidFill>
                  <a:schemeClr val="tx2">
                    <a:lumMod val="50000"/>
                  </a:schemeClr>
                </a:solidFill>
              </a:rPr>
              <a:t>περικόχλιο</a:t>
            </a:r>
            <a:r>
              <a:rPr lang="el-GR" sz="3200" dirty="0"/>
              <a:t> καταπονείται σε </a:t>
            </a:r>
            <a:r>
              <a:rPr lang="el-GR" sz="3200" dirty="0">
                <a:solidFill>
                  <a:schemeClr val="tx2">
                    <a:lumMod val="50000"/>
                  </a:schemeClr>
                </a:solidFill>
              </a:rPr>
              <a:t>θλίψη</a:t>
            </a:r>
            <a:r>
              <a:rPr lang="el-GR" sz="3200" dirty="0"/>
              <a:t> </a:t>
            </a:r>
          </a:p>
          <a:p>
            <a:pPr marL="0" indent="0">
              <a:buNone/>
            </a:pPr>
            <a:r>
              <a:rPr lang="el-GR" sz="3200" i="1" dirty="0"/>
              <a:t>Οι δυνάμεις που καταπονούν τον κοχλία είναι θλιπτικές και </a:t>
            </a:r>
            <a:r>
              <a:rPr lang="el-GR" sz="3200" i="1" dirty="0" err="1"/>
              <a:t>εφελκυστικές</a:t>
            </a:r>
            <a:r>
              <a:rPr lang="el-GR" sz="3200" i="1" dirty="0"/>
              <a:t> </a:t>
            </a:r>
          </a:p>
          <a:p>
            <a:r>
              <a:rPr lang="el-GR" sz="3200" dirty="0"/>
              <a:t>το </a:t>
            </a:r>
            <a:r>
              <a:rPr lang="el-GR" sz="3200" dirty="0">
                <a:solidFill>
                  <a:schemeClr val="accent5">
                    <a:lumMod val="50000"/>
                  </a:schemeClr>
                </a:solidFill>
              </a:rPr>
              <a:t>σπείρωμα</a:t>
            </a:r>
            <a:r>
              <a:rPr lang="el-GR" sz="3200" dirty="0"/>
              <a:t> καταπονείται σε </a:t>
            </a:r>
            <a:r>
              <a:rPr lang="el-GR" sz="3200" dirty="0">
                <a:solidFill>
                  <a:schemeClr val="accent5">
                    <a:lumMod val="50000"/>
                  </a:schemeClr>
                </a:solidFill>
              </a:rPr>
              <a:t>κάμψη</a:t>
            </a:r>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27</a:t>
            </a:fld>
            <a:endParaRPr lang="el-GR"/>
          </a:p>
        </p:txBody>
      </p:sp>
    </p:spTree>
    <p:extLst>
      <p:ext uri="{BB962C8B-B14F-4D97-AF65-F5344CB8AC3E}">
        <p14:creationId xmlns:p14="http://schemas.microsoft.com/office/powerpoint/2010/main" val="2748167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84D5698-5F2F-16F4-6703-1C7BA57AC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001" y="2408390"/>
            <a:ext cx="7279197" cy="4239532"/>
          </a:xfrm>
          <a:prstGeom prst="rect">
            <a:avLst/>
          </a:prstGeom>
        </p:spPr>
      </p:pic>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t>Κοχλίες κίνησης</a:t>
            </a:r>
          </a:p>
        </p:txBody>
      </p:sp>
      <p:sp>
        <p:nvSpPr>
          <p:cNvPr id="8" name="Θέση περιεχομένου 7">
            <a:extLst>
              <a:ext uri="{FF2B5EF4-FFF2-40B4-BE49-F238E27FC236}">
                <a16:creationId xmlns:a16="http://schemas.microsoft.com/office/drawing/2014/main" id="{46E30A6A-BE33-961C-202C-2EBE4BA401A5}"/>
              </a:ext>
            </a:extLst>
          </p:cNvPr>
          <p:cNvSpPr>
            <a:spLocks noGrp="1"/>
          </p:cNvSpPr>
          <p:nvPr>
            <p:ph idx="1"/>
          </p:nvPr>
        </p:nvSpPr>
        <p:spPr>
          <a:xfrm>
            <a:off x="0" y="1184988"/>
            <a:ext cx="12064482" cy="3778325"/>
          </a:xfrm>
        </p:spPr>
        <p:txBody>
          <a:bodyPr>
            <a:normAutofit/>
          </a:bodyPr>
          <a:lstStyle/>
          <a:p>
            <a:r>
              <a:rPr lang="el-GR" sz="2400" dirty="0"/>
              <a:t>Χρησιμοποιούνται για τη μετατροπή της περιστροφικής κίνησης σε ευθύγραμμη γραμμική. </a:t>
            </a:r>
          </a:p>
          <a:p>
            <a:pPr marL="0" indent="0">
              <a:buNone/>
            </a:pPr>
            <a:r>
              <a:rPr lang="el-GR" sz="2400" dirty="0"/>
              <a:t>Π.χ. </a:t>
            </a:r>
            <a:r>
              <a:rPr lang="el-GR" sz="2400" dirty="0">
                <a:solidFill>
                  <a:srgbClr val="FF0000"/>
                </a:solidFill>
              </a:rPr>
              <a:t>γρύλοι, άτρακτοι εργαλειομηχανών </a:t>
            </a:r>
            <a:r>
              <a:rPr lang="el-GR" sz="2400" dirty="0"/>
              <a:t>κ.λπ. </a:t>
            </a:r>
          </a:p>
          <a:p>
            <a:r>
              <a:rPr lang="el-GR" sz="2400" dirty="0"/>
              <a:t>Στους κοχλίες αυτούς χρησιμοποιούνται σπειρώματα τραπεζοειδούς μορφής, διότι η τριγωνική μορφή έχει μικρό βήμα. </a:t>
            </a:r>
          </a:p>
          <a:p>
            <a:r>
              <a:rPr lang="el-GR" sz="2400" dirty="0"/>
              <a:t>Για την ταχύτερη κίνηση του περικοχλίου χρησιμοποιούνται </a:t>
            </a:r>
          </a:p>
          <a:p>
            <a:pPr marL="0" indent="0">
              <a:buNone/>
            </a:pPr>
            <a:r>
              <a:rPr lang="el-GR" sz="2400" dirty="0"/>
              <a:t>σπειρώματα περισσότερων αρχών</a:t>
            </a:r>
          </a:p>
          <a:p>
            <a:r>
              <a:rPr lang="el-GR" sz="2400" dirty="0"/>
              <a:t>Οι κοχλίες κίνησης καταπονούνται από την</a:t>
            </a:r>
          </a:p>
          <a:p>
            <a:pPr marL="0" indent="0">
              <a:buNone/>
            </a:pPr>
            <a:r>
              <a:rPr lang="el-GR" sz="2400" dirty="0"/>
              <a:t>αξονική δύναμη Ρ και τη ροπή στρέψης </a:t>
            </a:r>
            <a:r>
              <a:rPr lang="el-GR" sz="2400" dirty="0" err="1"/>
              <a:t>Mt</a:t>
            </a:r>
            <a:endParaRPr lang="el-GR" sz="2400" dirty="0"/>
          </a:p>
        </p:txBody>
      </p:sp>
      <p:sp>
        <p:nvSpPr>
          <p:cNvPr id="3" name="Θέση αριθμού διαφάνειας 2">
            <a:extLst>
              <a:ext uri="{FF2B5EF4-FFF2-40B4-BE49-F238E27FC236}">
                <a16:creationId xmlns:a16="http://schemas.microsoft.com/office/drawing/2014/main" id="{D40E2020-647B-C589-1414-032173E8CCFB}"/>
              </a:ext>
            </a:extLst>
          </p:cNvPr>
          <p:cNvSpPr>
            <a:spLocks noGrp="1"/>
          </p:cNvSpPr>
          <p:nvPr>
            <p:ph type="sldNum" sz="quarter" idx="12"/>
          </p:nvPr>
        </p:nvSpPr>
        <p:spPr/>
        <p:txBody>
          <a:bodyPr/>
          <a:lstStyle/>
          <a:p>
            <a:fld id="{545AD588-EF1F-4D1C-A871-E462772668C6}" type="slidenum">
              <a:rPr lang="el-GR" smtClean="0"/>
              <a:t>28</a:t>
            </a:fld>
            <a:endParaRPr lang="el-GR"/>
          </a:p>
        </p:txBody>
      </p:sp>
    </p:spTree>
    <p:extLst>
      <p:ext uri="{BB962C8B-B14F-4D97-AF65-F5344CB8AC3E}">
        <p14:creationId xmlns:p14="http://schemas.microsoft.com/office/powerpoint/2010/main" val="376927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p:txBody>
          <a:bodyPr/>
          <a:lstStyle/>
          <a:p>
            <a:pPr algn="ctr"/>
            <a:r>
              <a:rPr lang="el-GR" b="1" dirty="0">
                <a:solidFill>
                  <a:schemeClr val="tx2">
                    <a:lumMod val="50000"/>
                  </a:schemeClr>
                </a:solidFill>
              </a:rPr>
              <a:t>Κοχλιωτές Συνδέσεις</a:t>
            </a:r>
          </a:p>
        </p:txBody>
      </p:sp>
      <p:sp>
        <p:nvSpPr>
          <p:cNvPr id="3" name="Θέση περιεχομένου 2">
            <a:extLst>
              <a:ext uri="{FF2B5EF4-FFF2-40B4-BE49-F238E27FC236}">
                <a16:creationId xmlns:a16="http://schemas.microsoft.com/office/drawing/2014/main" id="{159079B8-CEB4-DCC0-64B7-58E6DEA4A64E}"/>
              </a:ext>
            </a:extLst>
          </p:cNvPr>
          <p:cNvSpPr>
            <a:spLocks noGrp="1"/>
          </p:cNvSpPr>
          <p:nvPr>
            <p:ph idx="1"/>
          </p:nvPr>
        </p:nvSpPr>
        <p:spPr/>
        <p:txBody>
          <a:bodyPr/>
          <a:lstStyle/>
          <a:p>
            <a:pPr marL="0" indent="0">
              <a:buNone/>
            </a:pPr>
            <a:r>
              <a:rPr lang="el-GR" dirty="0"/>
              <a:t>Ο κοχλίας αποτελείται από </a:t>
            </a:r>
          </a:p>
          <a:p>
            <a:r>
              <a:rPr lang="el-GR" dirty="0"/>
              <a:t>τον </a:t>
            </a:r>
            <a:r>
              <a:rPr lang="el-GR" b="1" dirty="0">
                <a:solidFill>
                  <a:schemeClr val="accent4">
                    <a:lumMod val="50000"/>
                  </a:schemeClr>
                </a:solidFill>
              </a:rPr>
              <a:t>κορμό</a:t>
            </a:r>
            <a:r>
              <a:rPr lang="el-GR" b="1" dirty="0"/>
              <a:t> </a:t>
            </a:r>
          </a:p>
          <a:p>
            <a:r>
              <a:rPr lang="el-GR" dirty="0"/>
              <a:t>την </a:t>
            </a:r>
            <a:r>
              <a:rPr lang="el-GR" b="1" dirty="0">
                <a:solidFill>
                  <a:schemeClr val="accent6">
                    <a:lumMod val="50000"/>
                  </a:schemeClr>
                </a:solidFill>
              </a:rPr>
              <a:t>κεφαλή</a:t>
            </a:r>
            <a:r>
              <a:rPr lang="el-GR" dirty="0"/>
              <a:t> </a:t>
            </a:r>
          </a:p>
          <a:p>
            <a:endParaRPr lang="el-GR" dirty="0"/>
          </a:p>
          <a:p>
            <a:endParaRPr lang="el-GR" dirty="0"/>
          </a:p>
          <a:p>
            <a:endParaRPr lang="el-GR" dirty="0"/>
          </a:p>
          <a:p>
            <a:pPr marL="0" indent="0">
              <a:buNone/>
            </a:pPr>
            <a:r>
              <a:rPr lang="el-GR" dirty="0"/>
              <a:t>Ο κορμός αποτελείται από το τμήμα που φέρει το σπείρωμα και το τμήμα χωρίς σπείρωμα, δηλαδή τον </a:t>
            </a:r>
            <a:r>
              <a:rPr lang="el-GR" b="1" dirty="0">
                <a:solidFill>
                  <a:schemeClr val="accent2">
                    <a:lumMod val="50000"/>
                  </a:schemeClr>
                </a:solidFill>
              </a:rPr>
              <a:t>αυχένα</a:t>
            </a:r>
          </a:p>
        </p:txBody>
      </p:sp>
      <p:pic>
        <p:nvPicPr>
          <p:cNvPr id="5" name="Εικόνα 4">
            <a:extLst>
              <a:ext uri="{FF2B5EF4-FFF2-40B4-BE49-F238E27FC236}">
                <a16:creationId xmlns:a16="http://schemas.microsoft.com/office/drawing/2014/main" id="{D6014659-68EC-544C-B5B3-0AFBC1DC5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502" y="1690688"/>
            <a:ext cx="6087491" cy="2778675"/>
          </a:xfrm>
          <a:prstGeom prst="rect">
            <a:avLst/>
          </a:prstGeom>
        </p:spPr>
      </p:pic>
      <p:sp>
        <p:nvSpPr>
          <p:cNvPr id="4" name="Θέση αριθμού διαφάνειας 3">
            <a:extLst>
              <a:ext uri="{FF2B5EF4-FFF2-40B4-BE49-F238E27FC236}">
                <a16:creationId xmlns:a16="http://schemas.microsoft.com/office/drawing/2014/main" id="{88052203-3548-9F10-FF6A-6AB3417FE9D5}"/>
              </a:ext>
            </a:extLst>
          </p:cNvPr>
          <p:cNvSpPr>
            <a:spLocks noGrp="1"/>
          </p:cNvSpPr>
          <p:nvPr>
            <p:ph type="sldNum" sz="quarter" idx="12"/>
          </p:nvPr>
        </p:nvSpPr>
        <p:spPr/>
        <p:txBody>
          <a:bodyPr/>
          <a:lstStyle/>
          <a:p>
            <a:fld id="{545AD588-EF1F-4D1C-A871-E462772668C6}" type="slidenum">
              <a:rPr lang="el-GR" smtClean="0"/>
              <a:t>3</a:t>
            </a:fld>
            <a:endParaRPr lang="el-GR"/>
          </a:p>
        </p:txBody>
      </p:sp>
    </p:spTree>
    <p:extLst>
      <p:ext uri="{BB962C8B-B14F-4D97-AF65-F5344CB8AC3E}">
        <p14:creationId xmlns:p14="http://schemas.microsoft.com/office/powerpoint/2010/main" val="228752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p:txBody>
          <a:bodyPr/>
          <a:lstStyle/>
          <a:p>
            <a:pPr algn="ctr"/>
            <a:r>
              <a:rPr lang="el-GR" b="1" dirty="0">
                <a:solidFill>
                  <a:schemeClr val="tx2">
                    <a:lumMod val="50000"/>
                  </a:schemeClr>
                </a:solidFill>
              </a:rPr>
              <a:t>Κοχλιωτές Συνδέσεις</a:t>
            </a:r>
          </a:p>
        </p:txBody>
      </p:sp>
      <p:sp>
        <p:nvSpPr>
          <p:cNvPr id="3" name="Θέση περιεχομένου 2">
            <a:extLst>
              <a:ext uri="{FF2B5EF4-FFF2-40B4-BE49-F238E27FC236}">
                <a16:creationId xmlns:a16="http://schemas.microsoft.com/office/drawing/2014/main" id="{159079B8-CEB4-DCC0-64B7-58E6DEA4A64E}"/>
              </a:ext>
            </a:extLst>
          </p:cNvPr>
          <p:cNvSpPr>
            <a:spLocks noGrp="1"/>
          </p:cNvSpPr>
          <p:nvPr>
            <p:ph idx="1"/>
          </p:nvPr>
        </p:nvSpPr>
        <p:spPr>
          <a:xfrm>
            <a:off x="838200" y="1690689"/>
            <a:ext cx="10515600" cy="2220666"/>
          </a:xfrm>
        </p:spPr>
        <p:txBody>
          <a:bodyPr>
            <a:normAutofit/>
          </a:bodyPr>
          <a:lstStyle/>
          <a:p>
            <a:pPr marL="0" indent="0">
              <a:buNone/>
            </a:pPr>
            <a:r>
              <a:rPr lang="el-GR" dirty="0"/>
              <a:t>Υπάρχουν ακόμη:</a:t>
            </a:r>
          </a:p>
          <a:p>
            <a:pPr marL="0" indent="0">
              <a:buNone/>
            </a:pPr>
            <a:endParaRPr lang="el-GR" dirty="0"/>
          </a:p>
          <a:p>
            <a:r>
              <a:rPr lang="el-GR" dirty="0"/>
              <a:t>κοχλίες που δεν έχουν αυχένα</a:t>
            </a:r>
          </a:p>
        </p:txBody>
      </p:sp>
      <p:pic>
        <p:nvPicPr>
          <p:cNvPr id="5" name="Εικόνα 4">
            <a:extLst>
              <a:ext uri="{FF2B5EF4-FFF2-40B4-BE49-F238E27FC236}">
                <a16:creationId xmlns:a16="http://schemas.microsoft.com/office/drawing/2014/main" id="{D24D17A6-E640-7872-C9F2-11E0B757F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060" y="1439057"/>
            <a:ext cx="3296398" cy="2472298"/>
          </a:xfrm>
          <a:prstGeom prst="rect">
            <a:avLst/>
          </a:prstGeom>
        </p:spPr>
      </p:pic>
      <p:sp>
        <p:nvSpPr>
          <p:cNvPr id="6" name="Θέση περιεχομένου 2">
            <a:extLst>
              <a:ext uri="{FF2B5EF4-FFF2-40B4-BE49-F238E27FC236}">
                <a16:creationId xmlns:a16="http://schemas.microsoft.com/office/drawing/2014/main" id="{BB9A4C44-437C-C39F-4C09-DCADFDFA1C02}"/>
              </a:ext>
            </a:extLst>
          </p:cNvPr>
          <p:cNvSpPr txBox="1">
            <a:spLocks/>
          </p:cNvSpPr>
          <p:nvPr/>
        </p:nvSpPr>
        <p:spPr>
          <a:xfrm>
            <a:off x="5606320" y="4497049"/>
            <a:ext cx="5899879" cy="1768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κοχλίες χωρίς κεφαλή και με τον αυχένα στο κέντρο, οι οποίοι λέγονται φυτευτοί (</a:t>
            </a:r>
            <a:r>
              <a:rPr lang="el-GR" dirty="0" err="1">
                <a:solidFill>
                  <a:schemeClr val="accent4">
                    <a:lumMod val="50000"/>
                  </a:schemeClr>
                </a:solidFill>
              </a:rPr>
              <a:t>μπουζόνια</a:t>
            </a:r>
            <a:r>
              <a:rPr lang="el-GR" dirty="0"/>
              <a:t>)</a:t>
            </a:r>
            <a:endParaRPr lang="el-GR" b="1" dirty="0"/>
          </a:p>
        </p:txBody>
      </p:sp>
      <p:pic>
        <p:nvPicPr>
          <p:cNvPr id="8" name="Εικόνα 7">
            <a:extLst>
              <a:ext uri="{FF2B5EF4-FFF2-40B4-BE49-F238E27FC236}">
                <a16:creationId xmlns:a16="http://schemas.microsoft.com/office/drawing/2014/main" id="{6E90DFD7-FEFB-8731-9056-8D1379714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836" y="3406515"/>
            <a:ext cx="3185410" cy="3185410"/>
          </a:xfrm>
          <a:prstGeom prst="rect">
            <a:avLst/>
          </a:prstGeom>
        </p:spPr>
      </p:pic>
      <p:sp>
        <p:nvSpPr>
          <p:cNvPr id="4" name="Θέση αριθμού διαφάνειας 3">
            <a:extLst>
              <a:ext uri="{FF2B5EF4-FFF2-40B4-BE49-F238E27FC236}">
                <a16:creationId xmlns:a16="http://schemas.microsoft.com/office/drawing/2014/main" id="{37A938BA-CE6A-155B-16A5-9998E7E64951}"/>
              </a:ext>
            </a:extLst>
          </p:cNvPr>
          <p:cNvSpPr>
            <a:spLocks noGrp="1"/>
          </p:cNvSpPr>
          <p:nvPr>
            <p:ph type="sldNum" sz="quarter" idx="12"/>
          </p:nvPr>
        </p:nvSpPr>
        <p:spPr/>
        <p:txBody>
          <a:bodyPr/>
          <a:lstStyle/>
          <a:p>
            <a:fld id="{545AD588-EF1F-4D1C-A871-E462772668C6}" type="slidenum">
              <a:rPr lang="el-GR" smtClean="0"/>
              <a:t>4</a:t>
            </a:fld>
            <a:endParaRPr lang="el-GR"/>
          </a:p>
        </p:txBody>
      </p:sp>
    </p:spTree>
    <p:extLst>
      <p:ext uri="{BB962C8B-B14F-4D97-AF65-F5344CB8AC3E}">
        <p14:creationId xmlns:p14="http://schemas.microsoft.com/office/powerpoint/2010/main" val="147283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p:txBody>
          <a:bodyPr/>
          <a:lstStyle/>
          <a:p>
            <a:pPr algn="ctr"/>
            <a:r>
              <a:rPr lang="el-GR" b="1" dirty="0">
                <a:solidFill>
                  <a:schemeClr val="accent2">
                    <a:lumMod val="50000"/>
                  </a:schemeClr>
                </a:solidFill>
              </a:rPr>
              <a:t>Κεφαλές Κοχλιών</a:t>
            </a:r>
          </a:p>
        </p:txBody>
      </p:sp>
      <p:sp>
        <p:nvSpPr>
          <p:cNvPr id="3" name="Θέση περιεχομένου 2">
            <a:extLst>
              <a:ext uri="{FF2B5EF4-FFF2-40B4-BE49-F238E27FC236}">
                <a16:creationId xmlns:a16="http://schemas.microsoft.com/office/drawing/2014/main" id="{159079B8-CEB4-DCC0-64B7-58E6DEA4A64E}"/>
              </a:ext>
            </a:extLst>
          </p:cNvPr>
          <p:cNvSpPr>
            <a:spLocks noGrp="1"/>
          </p:cNvSpPr>
          <p:nvPr>
            <p:ph idx="1"/>
          </p:nvPr>
        </p:nvSpPr>
        <p:spPr>
          <a:xfrm>
            <a:off x="307910" y="2108717"/>
            <a:ext cx="3404380" cy="4068245"/>
          </a:xfrm>
        </p:spPr>
        <p:txBody>
          <a:bodyPr/>
          <a:lstStyle/>
          <a:p>
            <a:r>
              <a:rPr lang="el-GR" dirty="0"/>
              <a:t>Υπάρχουν     πολλών τύπων κεφαλές </a:t>
            </a:r>
          </a:p>
          <a:p>
            <a:pPr marL="0" indent="0">
              <a:buNone/>
            </a:pPr>
            <a:endParaRPr lang="el-GR" dirty="0"/>
          </a:p>
          <a:p>
            <a:r>
              <a:rPr lang="el-GR" dirty="0"/>
              <a:t>Οι πιο συνηθισμένοι κοχλίες έχουν εξαγωνική κεφαλή</a:t>
            </a:r>
          </a:p>
          <a:p>
            <a:endParaRPr lang="el-GR" b="1" dirty="0"/>
          </a:p>
        </p:txBody>
      </p:sp>
      <p:pic>
        <p:nvPicPr>
          <p:cNvPr id="5" name="Εικόνα 4">
            <a:extLst>
              <a:ext uri="{FF2B5EF4-FFF2-40B4-BE49-F238E27FC236}">
                <a16:creationId xmlns:a16="http://schemas.microsoft.com/office/drawing/2014/main" id="{DEB44AAD-5503-5DC3-F697-ED4E2900D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122" y="1650385"/>
            <a:ext cx="7490234" cy="4526578"/>
          </a:xfrm>
          <a:prstGeom prst="rect">
            <a:avLst/>
          </a:prstGeom>
        </p:spPr>
      </p:pic>
      <p:sp>
        <p:nvSpPr>
          <p:cNvPr id="4" name="Θέση αριθμού διαφάνειας 3">
            <a:extLst>
              <a:ext uri="{FF2B5EF4-FFF2-40B4-BE49-F238E27FC236}">
                <a16:creationId xmlns:a16="http://schemas.microsoft.com/office/drawing/2014/main" id="{F15233BA-F921-E8FB-524C-8158313BED10}"/>
              </a:ext>
            </a:extLst>
          </p:cNvPr>
          <p:cNvSpPr>
            <a:spLocks noGrp="1"/>
          </p:cNvSpPr>
          <p:nvPr>
            <p:ph type="sldNum" sz="quarter" idx="12"/>
          </p:nvPr>
        </p:nvSpPr>
        <p:spPr/>
        <p:txBody>
          <a:bodyPr/>
          <a:lstStyle/>
          <a:p>
            <a:fld id="{545AD588-EF1F-4D1C-A871-E462772668C6}" type="slidenum">
              <a:rPr lang="el-GR" smtClean="0"/>
              <a:t>5</a:t>
            </a:fld>
            <a:endParaRPr lang="el-GR"/>
          </a:p>
        </p:txBody>
      </p:sp>
    </p:spTree>
    <p:extLst>
      <p:ext uri="{BB962C8B-B14F-4D97-AF65-F5344CB8AC3E}">
        <p14:creationId xmlns:p14="http://schemas.microsoft.com/office/powerpoint/2010/main" val="304162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FDBF40-5D4C-FE99-7A5A-EDB5A9D2F0F4}"/>
              </a:ext>
            </a:extLst>
          </p:cNvPr>
          <p:cNvSpPr>
            <a:spLocks noGrp="1"/>
          </p:cNvSpPr>
          <p:nvPr>
            <p:ph type="title"/>
          </p:nvPr>
        </p:nvSpPr>
        <p:spPr>
          <a:xfrm>
            <a:off x="838200" y="365126"/>
            <a:ext cx="10515600" cy="1015806"/>
          </a:xfrm>
        </p:spPr>
        <p:txBody>
          <a:bodyPr/>
          <a:lstStyle/>
          <a:p>
            <a:pPr algn="ctr"/>
            <a:r>
              <a:rPr lang="el-GR" b="1" dirty="0"/>
              <a:t>Είδη σπειρωμάτων</a:t>
            </a:r>
          </a:p>
        </p:txBody>
      </p:sp>
      <p:pic>
        <p:nvPicPr>
          <p:cNvPr id="5" name="Θέση περιεχομένου 4">
            <a:extLst>
              <a:ext uri="{FF2B5EF4-FFF2-40B4-BE49-F238E27FC236}">
                <a16:creationId xmlns:a16="http://schemas.microsoft.com/office/drawing/2014/main" id="{86C8605C-ABA9-7100-8791-2F1141D83C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99" y="1690688"/>
            <a:ext cx="11728202" cy="2583209"/>
          </a:xfrm>
        </p:spPr>
      </p:pic>
      <p:sp>
        <p:nvSpPr>
          <p:cNvPr id="3" name="Θέση αριθμού διαφάνειας 2">
            <a:extLst>
              <a:ext uri="{FF2B5EF4-FFF2-40B4-BE49-F238E27FC236}">
                <a16:creationId xmlns:a16="http://schemas.microsoft.com/office/drawing/2014/main" id="{49B0D8F3-759A-7ECD-1E65-F0ED51706F60}"/>
              </a:ext>
            </a:extLst>
          </p:cNvPr>
          <p:cNvSpPr>
            <a:spLocks noGrp="1"/>
          </p:cNvSpPr>
          <p:nvPr>
            <p:ph type="sldNum" sz="quarter" idx="12"/>
          </p:nvPr>
        </p:nvSpPr>
        <p:spPr/>
        <p:txBody>
          <a:bodyPr/>
          <a:lstStyle/>
          <a:p>
            <a:fld id="{545AD588-EF1F-4D1C-A871-E462772668C6}" type="slidenum">
              <a:rPr lang="el-GR" smtClean="0"/>
              <a:t>6</a:t>
            </a:fld>
            <a:endParaRPr lang="el-GR"/>
          </a:p>
        </p:txBody>
      </p:sp>
      <p:sp>
        <p:nvSpPr>
          <p:cNvPr id="4" name="Τίτλος 1">
            <a:extLst>
              <a:ext uri="{FF2B5EF4-FFF2-40B4-BE49-F238E27FC236}">
                <a16:creationId xmlns:a16="http://schemas.microsoft.com/office/drawing/2014/main" id="{DB081B95-76F9-2FEE-7E6E-A2A06EB3A86A}"/>
              </a:ext>
            </a:extLst>
          </p:cNvPr>
          <p:cNvSpPr txBox="1">
            <a:spLocks/>
          </p:cNvSpPr>
          <p:nvPr/>
        </p:nvSpPr>
        <p:spPr>
          <a:xfrm>
            <a:off x="990600" y="4786604"/>
            <a:ext cx="10515600" cy="634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000" dirty="0">
                <a:solidFill>
                  <a:srgbClr val="FF0000"/>
                </a:solidFill>
              </a:rPr>
              <a:t>!Υπάρχει λάθος στο σχολικό βιβλίο!</a:t>
            </a:r>
          </a:p>
        </p:txBody>
      </p:sp>
    </p:spTree>
    <p:extLst>
      <p:ext uri="{BB962C8B-B14F-4D97-AF65-F5344CB8AC3E}">
        <p14:creationId xmlns:p14="http://schemas.microsoft.com/office/powerpoint/2010/main" val="179427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365125"/>
            <a:ext cx="10515600" cy="879059"/>
          </a:xfrm>
        </p:spPr>
        <p:txBody>
          <a:bodyPr/>
          <a:lstStyle/>
          <a:p>
            <a:pPr algn="ctr"/>
            <a:r>
              <a:rPr lang="el-GR" b="1" dirty="0"/>
              <a:t>Είδη σπειρωμάτων</a:t>
            </a:r>
          </a:p>
        </p:txBody>
      </p:sp>
      <p:sp>
        <p:nvSpPr>
          <p:cNvPr id="3" name="Θέση περιεχομένου 2">
            <a:extLst>
              <a:ext uri="{FF2B5EF4-FFF2-40B4-BE49-F238E27FC236}">
                <a16:creationId xmlns:a16="http://schemas.microsoft.com/office/drawing/2014/main" id="{159079B8-CEB4-DCC0-64B7-58E6DEA4A64E}"/>
              </a:ext>
            </a:extLst>
          </p:cNvPr>
          <p:cNvSpPr>
            <a:spLocks noGrp="1"/>
          </p:cNvSpPr>
          <p:nvPr>
            <p:ph idx="1"/>
          </p:nvPr>
        </p:nvSpPr>
        <p:spPr>
          <a:xfrm>
            <a:off x="719528" y="1394085"/>
            <a:ext cx="10243941" cy="5098790"/>
          </a:xfrm>
        </p:spPr>
        <p:txBody>
          <a:bodyPr>
            <a:normAutofit fontScale="92500" lnSpcReduction="10000"/>
          </a:bodyPr>
          <a:lstStyle/>
          <a:p>
            <a:pPr marL="0" indent="0">
              <a:buNone/>
            </a:pPr>
            <a:r>
              <a:rPr lang="el-GR" sz="3600" dirty="0"/>
              <a:t>Τα σπειρώματα μπορεί να είναι </a:t>
            </a:r>
            <a:r>
              <a:rPr lang="el-GR" sz="3600" b="1" dirty="0">
                <a:solidFill>
                  <a:schemeClr val="accent6">
                    <a:lumMod val="50000"/>
                  </a:schemeClr>
                </a:solidFill>
              </a:rPr>
              <a:t>δεξιόστροφα</a:t>
            </a:r>
            <a:r>
              <a:rPr lang="el-GR" sz="3600" dirty="0"/>
              <a:t>                   (τα πιο συνηθισμένα) ή </a:t>
            </a:r>
            <a:r>
              <a:rPr lang="el-GR" sz="3600" b="1" dirty="0">
                <a:solidFill>
                  <a:schemeClr val="accent3">
                    <a:lumMod val="50000"/>
                  </a:schemeClr>
                </a:solidFill>
              </a:rPr>
              <a:t>αριστερόστροφα</a:t>
            </a:r>
            <a:r>
              <a:rPr lang="el-GR" sz="3600" b="1" dirty="0"/>
              <a:t>.</a:t>
            </a:r>
            <a:endParaRPr lang="el-GR" sz="3600" dirty="0"/>
          </a:p>
          <a:p>
            <a:pPr marL="0" indent="0">
              <a:buNone/>
            </a:pPr>
            <a:endParaRPr lang="el-GR" sz="3600" dirty="0"/>
          </a:p>
          <a:p>
            <a:pPr marL="0" indent="0">
              <a:buNone/>
            </a:pPr>
            <a:r>
              <a:rPr lang="el-GR" sz="3600" dirty="0"/>
              <a:t>                                 Μπορεί να έχουν </a:t>
            </a:r>
            <a:r>
              <a:rPr lang="el-GR" sz="3600" b="1" dirty="0">
                <a:solidFill>
                  <a:schemeClr val="accent2">
                    <a:lumMod val="50000"/>
                  </a:schemeClr>
                </a:solidFill>
              </a:rPr>
              <a:t>μία αρχή</a:t>
            </a:r>
            <a:r>
              <a:rPr lang="el-GR" sz="3600" dirty="0"/>
              <a:t>, </a:t>
            </a:r>
          </a:p>
          <a:p>
            <a:pPr marL="0" indent="0" algn="just">
              <a:buNone/>
            </a:pPr>
            <a:r>
              <a:rPr lang="el-GR" sz="3600" b="1" dirty="0"/>
              <a:t>                                  </a:t>
            </a:r>
            <a:r>
              <a:rPr lang="el-GR" sz="3600" b="1" dirty="0">
                <a:solidFill>
                  <a:schemeClr val="accent2">
                    <a:lumMod val="50000"/>
                  </a:schemeClr>
                </a:solidFill>
              </a:rPr>
              <a:t>δύο ή περισσότερες</a:t>
            </a:r>
            <a:r>
              <a:rPr lang="el-GR" sz="3600" dirty="0"/>
              <a:t>. </a:t>
            </a:r>
          </a:p>
          <a:p>
            <a:pPr marL="0" indent="0">
              <a:buNone/>
            </a:pPr>
            <a:endParaRPr lang="el-GR" sz="3600" dirty="0"/>
          </a:p>
          <a:p>
            <a:pPr marL="0" indent="0">
              <a:buNone/>
            </a:pPr>
            <a:endParaRPr lang="el-GR" sz="3600" dirty="0"/>
          </a:p>
          <a:p>
            <a:pPr marL="0" indent="0" algn="just">
              <a:buNone/>
            </a:pPr>
            <a:r>
              <a:rPr lang="el-GR" sz="3600" dirty="0"/>
              <a:t>Διακρίνονται σε </a:t>
            </a:r>
            <a:r>
              <a:rPr lang="el-GR" sz="3600" b="1" dirty="0">
                <a:solidFill>
                  <a:schemeClr val="tx2">
                    <a:lumMod val="75000"/>
                  </a:schemeClr>
                </a:solidFill>
              </a:rPr>
              <a:t>εξωτερικά</a:t>
            </a:r>
            <a:r>
              <a:rPr lang="el-GR" sz="3600" dirty="0"/>
              <a:t> ή </a:t>
            </a:r>
            <a:r>
              <a:rPr lang="el-GR" sz="3600" b="1" dirty="0">
                <a:solidFill>
                  <a:schemeClr val="tx2">
                    <a:lumMod val="75000"/>
                  </a:schemeClr>
                </a:solidFill>
              </a:rPr>
              <a:t>εσωτερικά</a:t>
            </a:r>
            <a:r>
              <a:rPr lang="el-GR" sz="3600" dirty="0"/>
              <a:t>, ανάλογα με τον προορισμό τους, δηλαδή αν πρόκειται για σπείρωμα </a:t>
            </a:r>
            <a:r>
              <a:rPr lang="el-GR" sz="3600" u="sng" dirty="0"/>
              <a:t>κοχλία</a:t>
            </a:r>
            <a:r>
              <a:rPr lang="el-GR" sz="3600" dirty="0"/>
              <a:t> ή </a:t>
            </a:r>
            <a:r>
              <a:rPr lang="el-GR" sz="3600" u="sng" dirty="0"/>
              <a:t>περικοχλίου</a:t>
            </a:r>
            <a:r>
              <a:rPr lang="el-GR" sz="3600" dirty="0"/>
              <a:t>.</a:t>
            </a:r>
          </a:p>
        </p:txBody>
      </p:sp>
      <p:sp>
        <p:nvSpPr>
          <p:cNvPr id="4" name="Θέση αριθμού διαφάνειας 3">
            <a:extLst>
              <a:ext uri="{FF2B5EF4-FFF2-40B4-BE49-F238E27FC236}">
                <a16:creationId xmlns:a16="http://schemas.microsoft.com/office/drawing/2014/main" id="{DF108BAC-84A7-9A24-90F7-ABDCD9448815}"/>
              </a:ext>
            </a:extLst>
          </p:cNvPr>
          <p:cNvSpPr>
            <a:spLocks noGrp="1"/>
          </p:cNvSpPr>
          <p:nvPr>
            <p:ph type="sldNum" sz="quarter" idx="12"/>
          </p:nvPr>
        </p:nvSpPr>
        <p:spPr/>
        <p:txBody>
          <a:bodyPr/>
          <a:lstStyle/>
          <a:p>
            <a:fld id="{545AD588-EF1F-4D1C-A871-E462772668C6}" type="slidenum">
              <a:rPr lang="el-GR" smtClean="0"/>
              <a:t>7</a:t>
            </a:fld>
            <a:endParaRPr lang="el-GR"/>
          </a:p>
        </p:txBody>
      </p:sp>
      <p:pic>
        <p:nvPicPr>
          <p:cNvPr id="8" name="Εικόνα 7">
            <a:extLst>
              <a:ext uri="{FF2B5EF4-FFF2-40B4-BE49-F238E27FC236}">
                <a16:creationId xmlns:a16="http://schemas.microsoft.com/office/drawing/2014/main" id="{9B2CE27B-1306-17BC-CE1B-1BFFA42A5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193" y="2468160"/>
            <a:ext cx="2295330" cy="2344020"/>
          </a:xfrm>
          <a:prstGeom prst="rect">
            <a:avLst/>
          </a:prstGeom>
        </p:spPr>
      </p:pic>
      <p:pic>
        <p:nvPicPr>
          <p:cNvPr id="6" name="Εικόνα 5">
            <a:extLst>
              <a:ext uri="{FF2B5EF4-FFF2-40B4-BE49-F238E27FC236}">
                <a16:creationId xmlns:a16="http://schemas.microsoft.com/office/drawing/2014/main" id="{099061FD-E4CB-2FE2-505A-1E6EF63AC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478" y="365125"/>
            <a:ext cx="3249558" cy="3275045"/>
          </a:xfrm>
          <a:prstGeom prst="rect">
            <a:avLst/>
          </a:prstGeom>
        </p:spPr>
      </p:pic>
    </p:spTree>
    <p:extLst>
      <p:ext uri="{BB962C8B-B14F-4D97-AF65-F5344CB8AC3E}">
        <p14:creationId xmlns:p14="http://schemas.microsoft.com/office/powerpoint/2010/main" val="365132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solidFill>
                  <a:schemeClr val="accent1">
                    <a:lumMod val="50000"/>
                  </a:schemeClr>
                </a:solidFill>
              </a:rPr>
              <a:t>Διαστάσεις σπειρωμάτων</a:t>
            </a:r>
          </a:p>
        </p:txBody>
      </p:sp>
      <p:sp>
        <p:nvSpPr>
          <p:cNvPr id="3" name="Θέση περιεχομένου 2">
            <a:extLst>
              <a:ext uri="{FF2B5EF4-FFF2-40B4-BE49-F238E27FC236}">
                <a16:creationId xmlns:a16="http://schemas.microsoft.com/office/drawing/2014/main" id="{159079B8-CEB4-DCC0-64B7-58E6DEA4A64E}"/>
              </a:ext>
            </a:extLst>
          </p:cNvPr>
          <p:cNvSpPr>
            <a:spLocks noGrp="1"/>
          </p:cNvSpPr>
          <p:nvPr>
            <p:ph idx="1"/>
          </p:nvPr>
        </p:nvSpPr>
        <p:spPr>
          <a:xfrm>
            <a:off x="209861" y="1139252"/>
            <a:ext cx="11782269" cy="5493895"/>
          </a:xfrm>
        </p:spPr>
        <p:txBody>
          <a:bodyPr>
            <a:noAutofit/>
          </a:bodyPr>
          <a:lstStyle/>
          <a:p>
            <a:r>
              <a:rPr lang="el-GR" sz="4000" dirty="0"/>
              <a:t>Για να μπορεί ένας κοχλίας να συνεργάζεται με το περικόχλιο, πρέπει να συμφωνούν βασικές διαστάσεις των σπειρωμάτων τους. </a:t>
            </a:r>
          </a:p>
          <a:p>
            <a:pPr marL="0" indent="0">
              <a:buNone/>
            </a:pPr>
            <a:endParaRPr lang="el-GR" sz="4000" dirty="0"/>
          </a:p>
          <a:p>
            <a:r>
              <a:rPr lang="el-GR" sz="4000" dirty="0"/>
              <a:t>Τα </a:t>
            </a:r>
            <a:r>
              <a:rPr lang="el-GR" sz="4000" dirty="0">
                <a:solidFill>
                  <a:schemeClr val="accent2">
                    <a:lumMod val="75000"/>
                  </a:schemeClr>
                </a:solidFill>
              </a:rPr>
              <a:t>μικρά γράμματα </a:t>
            </a:r>
            <a:r>
              <a:rPr lang="el-GR" sz="4000" dirty="0"/>
              <a:t>αφορούν </a:t>
            </a:r>
            <a:r>
              <a:rPr lang="el-GR" sz="4000" dirty="0">
                <a:solidFill>
                  <a:schemeClr val="accent2">
                    <a:lumMod val="75000"/>
                  </a:schemeClr>
                </a:solidFill>
              </a:rPr>
              <a:t>διαστάσεις σπειρώματος κοχλία </a:t>
            </a:r>
            <a:r>
              <a:rPr lang="el-GR" sz="4000" dirty="0"/>
              <a:t>και τα </a:t>
            </a:r>
            <a:r>
              <a:rPr lang="el-GR" sz="4000" dirty="0">
                <a:solidFill>
                  <a:schemeClr val="accent6">
                    <a:lumMod val="50000"/>
                  </a:schemeClr>
                </a:solidFill>
              </a:rPr>
              <a:t>κεφαλαία</a:t>
            </a:r>
            <a:r>
              <a:rPr lang="el-GR" sz="4000" dirty="0"/>
              <a:t> αφορούν </a:t>
            </a:r>
            <a:r>
              <a:rPr lang="el-GR" sz="4000" dirty="0">
                <a:solidFill>
                  <a:schemeClr val="accent6">
                    <a:lumMod val="50000"/>
                  </a:schemeClr>
                </a:solidFill>
              </a:rPr>
              <a:t>διαστάσεις σπειρώματος περικοχλίου</a:t>
            </a:r>
            <a:r>
              <a:rPr lang="el-GR" sz="4000" dirty="0"/>
              <a:t>, σύμφωνα με την τυποποίηση. </a:t>
            </a:r>
          </a:p>
        </p:txBody>
      </p:sp>
      <p:sp>
        <p:nvSpPr>
          <p:cNvPr id="4" name="Θέση αριθμού διαφάνειας 3">
            <a:extLst>
              <a:ext uri="{FF2B5EF4-FFF2-40B4-BE49-F238E27FC236}">
                <a16:creationId xmlns:a16="http://schemas.microsoft.com/office/drawing/2014/main" id="{3DDFADC2-D6DC-6079-EA49-ACDAC004D20B}"/>
              </a:ext>
            </a:extLst>
          </p:cNvPr>
          <p:cNvSpPr>
            <a:spLocks noGrp="1"/>
          </p:cNvSpPr>
          <p:nvPr>
            <p:ph type="sldNum" sz="quarter" idx="12"/>
          </p:nvPr>
        </p:nvSpPr>
        <p:spPr/>
        <p:txBody>
          <a:bodyPr/>
          <a:lstStyle/>
          <a:p>
            <a:fld id="{545AD588-EF1F-4D1C-A871-E462772668C6}" type="slidenum">
              <a:rPr lang="el-GR" smtClean="0"/>
              <a:t>8</a:t>
            </a:fld>
            <a:endParaRPr lang="el-GR"/>
          </a:p>
        </p:txBody>
      </p:sp>
    </p:spTree>
    <p:extLst>
      <p:ext uri="{BB962C8B-B14F-4D97-AF65-F5344CB8AC3E}">
        <p14:creationId xmlns:p14="http://schemas.microsoft.com/office/powerpoint/2010/main" val="18838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33BCA-29D6-1FEE-6496-98798787CD56}"/>
              </a:ext>
            </a:extLst>
          </p:cNvPr>
          <p:cNvSpPr>
            <a:spLocks noGrp="1"/>
          </p:cNvSpPr>
          <p:nvPr>
            <p:ph type="title"/>
          </p:nvPr>
        </p:nvSpPr>
        <p:spPr>
          <a:xfrm>
            <a:off x="838200" y="224853"/>
            <a:ext cx="10515600" cy="734517"/>
          </a:xfrm>
        </p:spPr>
        <p:txBody>
          <a:bodyPr/>
          <a:lstStyle/>
          <a:p>
            <a:pPr algn="ctr"/>
            <a:r>
              <a:rPr lang="el-GR" b="1" dirty="0">
                <a:solidFill>
                  <a:schemeClr val="accent1">
                    <a:lumMod val="50000"/>
                  </a:schemeClr>
                </a:solidFill>
              </a:rPr>
              <a:t>Διαστάσεις σπειρωμάτων</a:t>
            </a:r>
          </a:p>
        </p:txBody>
      </p:sp>
      <p:sp>
        <p:nvSpPr>
          <p:cNvPr id="3" name="Θέση περιεχομένου 2">
            <a:extLst>
              <a:ext uri="{FF2B5EF4-FFF2-40B4-BE49-F238E27FC236}">
                <a16:creationId xmlns:a16="http://schemas.microsoft.com/office/drawing/2014/main" id="{159079B8-CEB4-DCC0-64B7-58E6DEA4A64E}"/>
              </a:ext>
            </a:extLst>
          </p:cNvPr>
          <p:cNvSpPr>
            <a:spLocks noGrp="1"/>
          </p:cNvSpPr>
          <p:nvPr>
            <p:ph idx="1"/>
          </p:nvPr>
        </p:nvSpPr>
        <p:spPr>
          <a:xfrm>
            <a:off x="209861" y="1139253"/>
            <a:ext cx="9638677" cy="512265"/>
          </a:xfrm>
        </p:spPr>
        <p:txBody>
          <a:bodyPr>
            <a:noAutofit/>
          </a:bodyPr>
          <a:lstStyle/>
          <a:p>
            <a:pPr marL="0" indent="0">
              <a:buNone/>
            </a:pPr>
            <a:r>
              <a:rPr lang="el-GR" dirty="0"/>
              <a:t>Κυριότερες διαστάσεις του σπειρώματος κοχλία και περικοχλίου:</a:t>
            </a:r>
            <a:r>
              <a:rPr lang="el-GR" sz="2400" dirty="0"/>
              <a:t>  </a:t>
            </a:r>
          </a:p>
          <a:p>
            <a:pPr marL="0" indent="0">
              <a:buNone/>
            </a:pPr>
            <a:endParaRPr lang="el-GR" dirty="0"/>
          </a:p>
        </p:txBody>
      </p:sp>
      <p:sp>
        <p:nvSpPr>
          <p:cNvPr id="4" name="Θέση περιεχομένου 2">
            <a:extLst>
              <a:ext uri="{FF2B5EF4-FFF2-40B4-BE49-F238E27FC236}">
                <a16:creationId xmlns:a16="http://schemas.microsoft.com/office/drawing/2014/main" id="{22051508-EA5A-310B-46FC-C706D78AF8DD}"/>
              </a:ext>
            </a:extLst>
          </p:cNvPr>
          <p:cNvSpPr txBox="1">
            <a:spLocks/>
          </p:cNvSpPr>
          <p:nvPr/>
        </p:nvSpPr>
        <p:spPr>
          <a:xfrm>
            <a:off x="6248400" y="1651518"/>
            <a:ext cx="5943600" cy="1250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t>t</a:t>
            </a:r>
            <a:r>
              <a:rPr lang="en-US" sz="2400" dirty="0"/>
              <a:t>1</a:t>
            </a:r>
            <a:r>
              <a:rPr lang="el-GR" sz="2400" dirty="0"/>
              <a:t>, Τ1 = βάθος ή ύψος του σπειρώματος </a:t>
            </a:r>
          </a:p>
          <a:p>
            <a:r>
              <a:rPr lang="el-GR" sz="2400" dirty="0">
                <a:solidFill>
                  <a:srgbClr val="FF0000"/>
                </a:solidFill>
              </a:rPr>
              <a:t>h (ή Ρ) = βήμα του σπειρώματος </a:t>
            </a:r>
          </a:p>
          <a:p>
            <a:r>
              <a:rPr lang="el-GR" sz="2400" dirty="0"/>
              <a:t>α = Γωνία κορυφής του σπειρώματος</a:t>
            </a:r>
          </a:p>
          <a:p>
            <a:pPr marL="0" indent="0">
              <a:buFont typeface="Arial" panose="020B0604020202020204" pitchFamily="34" charset="0"/>
              <a:buNone/>
            </a:pPr>
            <a:endParaRPr lang="el-GR" dirty="0"/>
          </a:p>
        </p:txBody>
      </p:sp>
      <p:pic>
        <p:nvPicPr>
          <p:cNvPr id="6" name="Εικόνα 5">
            <a:extLst>
              <a:ext uri="{FF2B5EF4-FFF2-40B4-BE49-F238E27FC236}">
                <a16:creationId xmlns:a16="http://schemas.microsoft.com/office/drawing/2014/main" id="{5384DE47-C255-B8D7-B6DC-0DDD58B71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246" y="3301189"/>
            <a:ext cx="7773074" cy="3185436"/>
          </a:xfrm>
          <a:prstGeom prst="rect">
            <a:avLst/>
          </a:prstGeom>
        </p:spPr>
      </p:pic>
      <p:sp>
        <p:nvSpPr>
          <p:cNvPr id="7" name="Θέση περιεχομένου 2">
            <a:extLst>
              <a:ext uri="{FF2B5EF4-FFF2-40B4-BE49-F238E27FC236}">
                <a16:creationId xmlns:a16="http://schemas.microsoft.com/office/drawing/2014/main" id="{08A980C6-1F75-AE41-F6F6-A13C1215DA2A}"/>
              </a:ext>
            </a:extLst>
          </p:cNvPr>
          <p:cNvSpPr txBox="1">
            <a:spLocks/>
          </p:cNvSpPr>
          <p:nvPr/>
        </p:nvSpPr>
        <p:spPr>
          <a:xfrm>
            <a:off x="362261" y="1651520"/>
            <a:ext cx="6038539" cy="14462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solidFill>
                  <a:srgbClr val="FF0000"/>
                </a:solidFill>
              </a:rPr>
              <a:t>d, D = ονομαστική διάμετρος ή εξωτερική </a:t>
            </a:r>
          </a:p>
          <a:p>
            <a:r>
              <a:rPr lang="el-GR" sz="2400" dirty="0"/>
              <a:t>d1 , D1 = εσωτερική διάμετρος του πυρήνα </a:t>
            </a:r>
          </a:p>
          <a:p>
            <a:r>
              <a:rPr lang="el-GR" sz="2400" dirty="0"/>
              <a:t>d2 , D2 = μέση διάμετρος σπειρώματος  </a:t>
            </a:r>
          </a:p>
          <a:p>
            <a:pPr marL="0" indent="0">
              <a:buFont typeface="Arial" panose="020B0604020202020204" pitchFamily="34" charset="0"/>
              <a:buNone/>
            </a:pPr>
            <a:endParaRPr lang="el-GR" dirty="0"/>
          </a:p>
        </p:txBody>
      </p:sp>
      <p:sp>
        <p:nvSpPr>
          <p:cNvPr id="5" name="Θέση αριθμού διαφάνειας 4">
            <a:extLst>
              <a:ext uri="{FF2B5EF4-FFF2-40B4-BE49-F238E27FC236}">
                <a16:creationId xmlns:a16="http://schemas.microsoft.com/office/drawing/2014/main" id="{6B638041-7633-DE59-CA8E-4864E5B85471}"/>
              </a:ext>
            </a:extLst>
          </p:cNvPr>
          <p:cNvSpPr>
            <a:spLocks noGrp="1"/>
          </p:cNvSpPr>
          <p:nvPr>
            <p:ph type="sldNum" sz="quarter" idx="12"/>
          </p:nvPr>
        </p:nvSpPr>
        <p:spPr/>
        <p:txBody>
          <a:bodyPr/>
          <a:lstStyle/>
          <a:p>
            <a:fld id="{545AD588-EF1F-4D1C-A871-E462772668C6}" type="slidenum">
              <a:rPr lang="el-GR" smtClean="0"/>
              <a:t>9</a:t>
            </a:fld>
            <a:endParaRPr lang="el-GR"/>
          </a:p>
        </p:txBody>
      </p:sp>
    </p:spTree>
    <p:extLst>
      <p:ext uri="{BB962C8B-B14F-4D97-AF65-F5344CB8AC3E}">
        <p14:creationId xmlns:p14="http://schemas.microsoft.com/office/powerpoint/2010/main" val="362562630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1160</Words>
  <Application>Microsoft Office PowerPoint</Application>
  <PresentationFormat>Ευρεία οθόνη</PresentationFormat>
  <Paragraphs>174</Paragraphs>
  <Slides>28</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28</vt:i4>
      </vt:variant>
    </vt:vector>
  </HeadingPairs>
  <TitlesOfParts>
    <vt:vector size="34" baseType="lpstr">
      <vt:lpstr>Arial</vt:lpstr>
      <vt:lpstr>Calibri</vt:lpstr>
      <vt:lpstr>Calibri Light</vt:lpstr>
      <vt:lpstr>PT Sans</vt:lpstr>
      <vt:lpstr>robotoregular</vt:lpstr>
      <vt:lpstr>Θέμα του Office</vt:lpstr>
      <vt:lpstr>Κοχλιωτές Συνδέσεις</vt:lpstr>
      <vt:lpstr>Κοχλιωτές Συνδέσεις</vt:lpstr>
      <vt:lpstr>Κοχλιωτές Συνδέσεις</vt:lpstr>
      <vt:lpstr>Κοχλιωτές Συνδέσεις</vt:lpstr>
      <vt:lpstr>Κεφαλές Κοχλιών</vt:lpstr>
      <vt:lpstr>Είδη σπειρωμάτων</vt:lpstr>
      <vt:lpstr>Είδη σπειρωμάτων</vt:lpstr>
      <vt:lpstr>Διαστάσεις σπειρωμάτων</vt:lpstr>
      <vt:lpstr>Διαστάσεις σπειρωμάτων</vt:lpstr>
      <vt:lpstr>Διαστάσεις σπειρωμάτων</vt:lpstr>
      <vt:lpstr>Διαστάσεις σπειρωμάτων</vt:lpstr>
      <vt:lpstr>Κατηγορίες - Tύποι σπειρωμάτων</vt:lpstr>
      <vt:lpstr>Κατηγορίες - Tύποι σπειρωμάτων</vt:lpstr>
      <vt:lpstr>Παρουσίαση του PowerPoint</vt:lpstr>
      <vt:lpstr>Κατηγορίες - Tύποι σπειρωμάτων</vt:lpstr>
      <vt:lpstr>Παρουσίαση του PowerPoint</vt:lpstr>
      <vt:lpstr>Κατηγορίες - Tύποι σπειρωμάτων</vt:lpstr>
      <vt:lpstr>     Κοχλίωση-Περιγραφή</vt:lpstr>
      <vt:lpstr>Περιγραφή-Κατασκευαστικά</vt:lpstr>
      <vt:lpstr>Περιγραφή-Κατασκευαστικά</vt:lpstr>
      <vt:lpstr>Παρουσίαση του PowerPoint</vt:lpstr>
      <vt:lpstr>Ασφάλειες</vt:lpstr>
      <vt:lpstr>Ασφάλειες</vt:lpstr>
      <vt:lpstr>Ασφάλειες</vt:lpstr>
      <vt:lpstr>Κοχλίες σύνδεσης ή σύσφιξης</vt:lpstr>
      <vt:lpstr>Κοχλίες σύνδεσης ή σύσφιξης</vt:lpstr>
      <vt:lpstr>Κοχλίες σύνδεσης ή σύσφιξης</vt:lpstr>
      <vt:lpstr>Κοχλίες κίνησης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Κοχλιωτές Συνδέσεις</dc:title>
  <dc:creator>Μαργαρίτα Πιθαμίτση</dc:creator>
  <cp:lastModifiedBy>Μαργαρίτα Πιθαμίτση</cp:lastModifiedBy>
  <cp:revision>50</cp:revision>
  <dcterms:created xsi:type="dcterms:W3CDTF">2022-10-18T17:56:16Z</dcterms:created>
  <dcterms:modified xsi:type="dcterms:W3CDTF">2022-10-24T17:44:11Z</dcterms:modified>
</cp:coreProperties>
</file>