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0" r:id="rId15"/>
    <p:sldId id="269" r:id="rId16"/>
    <p:sldId id="271" r:id="rId17"/>
    <p:sldId id="281" r:id="rId18"/>
    <p:sldId id="282" r:id="rId19"/>
    <p:sldId id="272" r:id="rId20"/>
    <p:sldId id="274" r:id="rId21"/>
    <p:sldId id="273" r:id="rId22"/>
    <p:sldId id="275" r:id="rId23"/>
    <p:sldId id="276" r:id="rId24"/>
    <p:sldId id="277" r:id="rId25"/>
    <p:sldId id="278" r:id="rId26"/>
    <p:sldId id="279"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γαρίτα Πιθαμίτση" userId="c402b6049c6ebad3" providerId="LiveId" clId="{F4F7A7A1-362D-4040-8472-6C83EBFC8C3C}"/>
    <pc:docChg chg="delSld">
      <pc:chgData name="Μαργαρίτα Πιθαμίτση" userId="c402b6049c6ebad3" providerId="LiveId" clId="{F4F7A7A1-362D-4040-8472-6C83EBFC8C3C}" dt="2022-11-17T16:49:34.910" v="0" actId="47"/>
      <pc:docMkLst>
        <pc:docMk/>
      </pc:docMkLst>
      <pc:sldChg chg="del">
        <pc:chgData name="Μαργαρίτα Πιθαμίτση" userId="c402b6049c6ebad3" providerId="LiveId" clId="{F4F7A7A1-362D-4040-8472-6C83EBFC8C3C}" dt="2022-11-17T16:49:34.910" v="0" actId="47"/>
        <pc:sldMkLst>
          <pc:docMk/>
          <pc:sldMk cId="108498849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25E1F-49E8-41E6-A128-F60AC4E726DF}" type="datetimeFigureOut">
              <a:rPr lang="el-GR" smtClean="0"/>
              <a:t>17/11/2022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7EB8-6D83-44E2-BA0A-92C5FA377E76}" type="slidenum">
              <a:rPr lang="el-GR" smtClean="0"/>
              <a:t>‹#›</a:t>
            </a:fld>
            <a:endParaRPr lang="el-GR"/>
          </a:p>
        </p:txBody>
      </p:sp>
    </p:spTree>
    <p:extLst>
      <p:ext uri="{BB962C8B-B14F-4D97-AF65-F5344CB8AC3E}">
        <p14:creationId xmlns:p14="http://schemas.microsoft.com/office/powerpoint/2010/main" val="134608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C9AE7-304B-977A-A322-37C41A7F19A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BF4E475-7071-55B5-D6E5-E295494E1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AF0D0DE-8C1F-005A-FC99-9081AB4FB7B2}"/>
              </a:ext>
            </a:extLst>
          </p:cNvPr>
          <p:cNvSpPr>
            <a:spLocks noGrp="1"/>
          </p:cNvSpPr>
          <p:nvPr>
            <p:ph type="dt" sz="half" idx="10"/>
          </p:nvPr>
        </p:nvSpPr>
        <p:spPr/>
        <p:txBody>
          <a:bodyPr/>
          <a:lstStyle/>
          <a:p>
            <a:fld id="{C56A7F41-7988-41DF-9229-E5530153AA1D}" type="datetime1">
              <a:rPr lang="el-GR" smtClean="0"/>
              <a:t>17/11/2022</a:t>
            </a:fld>
            <a:endParaRPr lang="el-GR"/>
          </a:p>
        </p:txBody>
      </p:sp>
      <p:sp>
        <p:nvSpPr>
          <p:cNvPr id="5" name="Θέση υποσέλιδου 4">
            <a:extLst>
              <a:ext uri="{FF2B5EF4-FFF2-40B4-BE49-F238E27FC236}">
                <a16:creationId xmlns:a16="http://schemas.microsoft.com/office/drawing/2014/main" id="{5FE556F8-9C41-D0DD-7E70-D2990659C4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0B86528-B62E-DDB7-F010-8B91EF82B68B}"/>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1623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71EC1B-2F4D-2770-E2D3-115A4D2232A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DDBC8BA-8723-FDF0-066C-F08C4C91FAA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30603F4-2A07-6FF7-09C6-505C9AB46ED8}"/>
              </a:ext>
            </a:extLst>
          </p:cNvPr>
          <p:cNvSpPr>
            <a:spLocks noGrp="1"/>
          </p:cNvSpPr>
          <p:nvPr>
            <p:ph type="dt" sz="half" idx="10"/>
          </p:nvPr>
        </p:nvSpPr>
        <p:spPr/>
        <p:txBody>
          <a:bodyPr/>
          <a:lstStyle/>
          <a:p>
            <a:fld id="{7D0EBCC3-1FAD-449A-B6E9-EBFF9A65424A}" type="datetime1">
              <a:rPr lang="el-GR" smtClean="0"/>
              <a:t>17/11/2022</a:t>
            </a:fld>
            <a:endParaRPr lang="el-GR"/>
          </a:p>
        </p:txBody>
      </p:sp>
      <p:sp>
        <p:nvSpPr>
          <p:cNvPr id="5" name="Θέση υποσέλιδου 4">
            <a:extLst>
              <a:ext uri="{FF2B5EF4-FFF2-40B4-BE49-F238E27FC236}">
                <a16:creationId xmlns:a16="http://schemas.microsoft.com/office/drawing/2014/main" id="{424A5CCC-5D71-7408-5537-9E70DEB18CA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1076001-54BF-157C-148A-1D6E404646CA}"/>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159878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6A02B94-E651-3CEE-E197-920F7457039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842BDE0-BAA7-55C3-BA03-6A455A6329C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54C7509-0AF3-B88B-2A95-36C70B5BB0BB}"/>
              </a:ext>
            </a:extLst>
          </p:cNvPr>
          <p:cNvSpPr>
            <a:spLocks noGrp="1"/>
          </p:cNvSpPr>
          <p:nvPr>
            <p:ph type="dt" sz="half" idx="10"/>
          </p:nvPr>
        </p:nvSpPr>
        <p:spPr/>
        <p:txBody>
          <a:bodyPr/>
          <a:lstStyle/>
          <a:p>
            <a:fld id="{E7DCA55B-6D02-42A2-9169-EB30DF88F76F}" type="datetime1">
              <a:rPr lang="el-GR" smtClean="0"/>
              <a:t>17/11/2022</a:t>
            </a:fld>
            <a:endParaRPr lang="el-GR"/>
          </a:p>
        </p:txBody>
      </p:sp>
      <p:sp>
        <p:nvSpPr>
          <p:cNvPr id="5" name="Θέση υποσέλιδου 4">
            <a:extLst>
              <a:ext uri="{FF2B5EF4-FFF2-40B4-BE49-F238E27FC236}">
                <a16:creationId xmlns:a16="http://schemas.microsoft.com/office/drawing/2014/main" id="{EF310376-F7AC-27A3-A0C5-23C31B06F6D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CE10B5-5344-0452-97A8-CCF01641686C}"/>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313645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E67CB2-84A0-5228-3BF3-9BD14C6D0B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05B1D4B-5820-EF36-611B-5525BD9A52C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18F0E6E-9B01-4516-A3A8-251DD74A6055}"/>
              </a:ext>
            </a:extLst>
          </p:cNvPr>
          <p:cNvSpPr>
            <a:spLocks noGrp="1"/>
          </p:cNvSpPr>
          <p:nvPr>
            <p:ph type="dt" sz="half" idx="10"/>
          </p:nvPr>
        </p:nvSpPr>
        <p:spPr/>
        <p:txBody>
          <a:bodyPr/>
          <a:lstStyle/>
          <a:p>
            <a:fld id="{0B5C99F7-2D50-49DC-A103-7DA1D743177E}" type="datetime1">
              <a:rPr lang="el-GR" smtClean="0"/>
              <a:t>17/11/2022</a:t>
            </a:fld>
            <a:endParaRPr lang="el-GR"/>
          </a:p>
        </p:txBody>
      </p:sp>
      <p:sp>
        <p:nvSpPr>
          <p:cNvPr id="5" name="Θέση υποσέλιδου 4">
            <a:extLst>
              <a:ext uri="{FF2B5EF4-FFF2-40B4-BE49-F238E27FC236}">
                <a16:creationId xmlns:a16="http://schemas.microsoft.com/office/drawing/2014/main" id="{CE89E8DB-1D2B-45A0-7D08-5FA4B208B68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8AB78B-3D58-614F-9345-6E3BD7350723}"/>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183208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0166F1-7B5D-B8F6-AA79-50AF9931F1E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D636566-88AE-9227-FB94-435081048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F1D59E0-3ECA-44AE-89B3-0BCEB5D6B02A}"/>
              </a:ext>
            </a:extLst>
          </p:cNvPr>
          <p:cNvSpPr>
            <a:spLocks noGrp="1"/>
          </p:cNvSpPr>
          <p:nvPr>
            <p:ph type="dt" sz="half" idx="10"/>
          </p:nvPr>
        </p:nvSpPr>
        <p:spPr/>
        <p:txBody>
          <a:bodyPr/>
          <a:lstStyle/>
          <a:p>
            <a:fld id="{DE0A1381-E381-42CD-B91C-3ECA8623AAE9}" type="datetime1">
              <a:rPr lang="el-GR" smtClean="0"/>
              <a:t>17/11/2022</a:t>
            </a:fld>
            <a:endParaRPr lang="el-GR"/>
          </a:p>
        </p:txBody>
      </p:sp>
      <p:sp>
        <p:nvSpPr>
          <p:cNvPr id="5" name="Θέση υποσέλιδου 4">
            <a:extLst>
              <a:ext uri="{FF2B5EF4-FFF2-40B4-BE49-F238E27FC236}">
                <a16:creationId xmlns:a16="http://schemas.microsoft.com/office/drawing/2014/main" id="{E72F6828-3106-C4BC-3584-3860D2151B8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0BB9E71-6766-1F18-8EE9-95027DFD8A4A}"/>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105634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1A1638-03F6-BA35-11E9-F743A090F49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6702BCA-9CF0-34A4-02E0-7E8096E7BA0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E785B3B-98E2-335B-A8D5-A2ED9D29DDB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69AB785-3938-DAF5-EB34-63AA3BF7FD44}"/>
              </a:ext>
            </a:extLst>
          </p:cNvPr>
          <p:cNvSpPr>
            <a:spLocks noGrp="1"/>
          </p:cNvSpPr>
          <p:nvPr>
            <p:ph type="dt" sz="half" idx="10"/>
          </p:nvPr>
        </p:nvSpPr>
        <p:spPr/>
        <p:txBody>
          <a:bodyPr/>
          <a:lstStyle/>
          <a:p>
            <a:fld id="{2624EA30-A670-4579-A3F7-9C703E2D9FAF}" type="datetime1">
              <a:rPr lang="el-GR" smtClean="0"/>
              <a:t>17/11/2022</a:t>
            </a:fld>
            <a:endParaRPr lang="el-GR"/>
          </a:p>
        </p:txBody>
      </p:sp>
      <p:sp>
        <p:nvSpPr>
          <p:cNvPr id="6" name="Θέση υποσέλιδου 5">
            <a:extLst>
              <a:ext uri="{FF2B5EF4-FFF2-40B4-BE49-F238E27FC236}">
                <a16:creationId xmlns:a16="http://schemas.microsoft.com/office/drawing/2014/main" id="{E3B621AE-721B-1CE3-E8F8-D198C3F165E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8643CE9-7086-C4AA-1213-0697BB26AE62}"/>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385125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C8D87C-395E-A229-B7E9-1B8E4190435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42C8053-DA5E-20F3-7671-1000513C3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17D8430-1EB3-A859-746A-6DB52F84EE9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AFB196D-A4F2-93F2-837A-55D6699547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9152A64-168F-D7CC-4B4B-1F454D47AD9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9C217C3-EFCC-E094-9C61-AF0A6F8A2948}"/>
              </a:ext>
            </a:extLst>
          </p:cNvPr>
          <p:cNvSpPr>
            <a:spLocks noGrp="1"/>
          </p:cNvSpPr>
          <p:nvPr>
            <p:ph type="dt" sz="half" idx="10"/>
          </p:nvPr>
        </p:nvSpPr>
        <p:spPr/>
        <p:txBody>
          <a:bodyPr/>
          <a:lstStyle/>
          <a:p>
            <a:fld id="{927E1588-F948-4424-9488-D3DDB73D417B}" type="datetime1">
              <a:rPr lang="el-GR" smtClean="0"/>
              <a:t>17/11/2022</a:t>
            </a:fld>
            <a:endParaRPr lang="el-GR"/>
          </a:p>
        </p:txBody>
      </p:sp>
      <p:sp>
        <p:nvSpPr>
          <p:cNvPr id="8" name="Θέση υποσέλιδου 7">
            <a:extLst>
              <a:ext uri="{FF2B5EF4-FFF2-40B4-BE49-F238E27FC236}">
                <a16:creationId xmlns:a16="http://schemas.microsoft.com/office/drawing/2014/main" id="{7C7A0169-CD6D-B735-6FE9-BAFDBC8B384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27ADA18-7654-72F6-3C28-43F8BB5B74C0}"/>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30062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054DA4-DB9B-3BE4-4DBB-1C7DA51C5F3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26A343B-C555-86E2-EE79-21FB86BA0EAE}"/>
              </a:ext>
            </a:extLst>
          </p:cNvPr>
          <p:cNvSpPr>
            <a:spLocks noGrp="1"/>
          </p:cNvSpPr>
          <p:nvPr>
            <p:ph type="dt" sz="half" idx="10"/>
          </p:nvPr>
        </p:nvSpPr>
        <p:spPr/>
        <p:txBody>
          <a:bodyPr/>
          <a:lstStyle/>
          <a:p>
            <a:fld id="{40826550-C228-4208-A789-99B1CDD31167}" type="datetime1">
              <a:rPr lang="el-GR" smtClean="0"/>
              <a:t>17/11/2022</a:t>
            </a:fld>
            <a:endParaRPr lang="el-GR"/>
          </a:p>
        </p:txBody>
      </p:sp>
      <p:sp>
        <p:nvSpPr>
          <p:cNvPr id="4" name="Θέση υποσέλιδου 3">
            <a:extLst>
              <a:ext uri="{FF2B5EF4-FFF2-40B4-BE49-F238E27FC236}">
                <a16:creationId xmlns:a16="http://schemas.microsoft.com/office/drawing/2014/main" id="{802E0FE5-C961-BECF-9AA2-EAFF208117A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F224FE2-0501-708A-DAD9-635FEADE062D}"/>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352427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6EF0517-07F3-4E7C-808F-2023CE3E60D0}"/>
              </a:ext>
            </a:extLst>
          </p:cNvPr>
          <p:cNvSpPr>
            <a:spLocks noGrp="1"/>
          </p:cNvSpPr>
          <p:nvPr>
            <p:ph type="dt" sz="half" idx="10"/>
          </p:nvPr>
        </p:nvSpPr>
        <p:spPr/>
        <p:txBody>
          <a:bodyPr/>
          <a:lstStyle/>
          <a:p>
            <a:fld id="{1CBC22CC-023E-4816-9BB6-E038E107004F}" type="datetime1">
              <a:rPr lang="el-GR" smtClean="0"/>
              <a:t>17/11/2022</a:t>
            </a:fld>
            <a:endParaRPr lang="el-GR"/>
          </a:p>
        </p:txBody>
      </p:sp>
      <p:sp>
        <p:nvSpPr>
          <p:cNvPr id="3" name="Θέση υποσέλιδου 2">
            <a:extLst>
              <a:ext uri="{FF2B5EF4-FFF2-40B4-BE49-F238E27FC236}">
                <a16:creationId xmlns:a16="http://schemas.microsoft.com/office/drawing/2014/main" id="{E07E49A5-4657-17AB-C6CD-C6D4E977713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7AAB78D-7582-01BB-5F60-BFC84EBE37BB}"/>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397358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A0C255-66BD-085B-C22D-7D88F51C109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0DFA87A-6E9E-188F-8254-D0191C36E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CB72801-2727-4C84-CBD6-73A6AAD8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2BABB5A-E0A7-EDED-A5EF-E6CF62B235DA}"/>
              </a:ext>
            </a:extLst>
          </p:cNvPr>
          <p:cNvSpPr>
            <a:spLocks noGrp="1"/>
          </p:cNvSpPr>
          <p:nvPr>
            <p:ph type="dt" sz="half" idx="10"/>
          </p:nvPr>
        </p:nvSpPr>
        <p:spPr/>
        <p:txBody>
          <a:bodyPr/>
          <a:lstStyle/>
          <a:p>
            <a:fld id="{B0C2E834-B2BB-4838-AC6A-1462062E60AC}" type="datetime1">
              <a:rPr lang="el-GR" smtClean="0"/>
              <a:t>17/11/2022</a:t>
            </a:fld>
            <a:endParaRPr lang="el-GR"/>
          </a:p>
        </p:txBody>
      </p:sp>
      <p:sp>
        <p:nvSpPr>
          <p:cNvPr id="6" name="Θέση υποσέλιδου 5">
            <a:extLst>
              <a:ext uri="{FF2B5EF4-FFF2-40B4-BE49-F238E27FC236}">
                <a16:creationId xmlns:a16="http://schemas.microsoft.com/office/drawing/2014/main" id="{D08C47E4-EBF3-269C-24AB-4E5741418AD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E8DDD14-E04C-4292-8CF7-2EA47E1754ED}"/>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385993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343A31-33F1-9751-E099-180A7587756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712391A-FE85-4BC5-60D8-A5D423FE1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D44EAF35-42F4-6201-8D75-1910C9994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97AAB14-9D78-9557-3698-7C8191EE45D8}"/>
              </a:ext>
            </a:extLst>
          </p:cNvPr>
          <p:cNvSpPr>
            <a:spLocks noGrp="1"/>
          </p:cNvSpPr>
          <p:nvPr>
            <p:ph type="dt" sz="half" idx="10"/>
          </p:nvPr>
        </p:nvSpPr>
        <p:spPr/>
        <p:txBody>
          <a:bodyPr/>
          <a:lstStyle/>
          <a:p>
            <a:fld id="{DCC0D4AC-BDE1-46A1-95F6-9F855F8E2E43}" type="datetime1">
              <a:rPr lang="el-GR" smtClean="0"/>
              <a:t>17/11/2022</a:t>
            </a:fld>
            <a:endParaRPr lang="el-GR"/>
          </a:p>
        </p:txBody>
      </p:sp>
      <p:sp>
        <p:nvSpPr>
          <p:cNvPr id="6" name="Θέση υποσέλιδου 5">
            <a:extLst>
              <a:ext uri="{FF2B5EF4-FFF2-40B4-BE49-F238E27FC236}">
                <a16:creationId xmlns:a16="http://schemas.microsoft.com/office/drawing/2014/main" id="{2B4FF45F-B58C-8947-E427-7463CEA4D48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D6BA6E2-0773-AFF9-0445-663485541EE0}"/>
              </a:ext>
            </a:extLst>
          </p:cNvPr>
          <p:cNvSpPr>
            <a:spLocks noGrp="1"/>
          </p:cNvSpPr>
          <p:nvPr>
            <p:ph type="sldNum" sz="quarter" idx="12"/>
          </p:nvPr>
        </p:nvSpPr>
        <p:spPr/>
        <p:txBody>
          <a:bodyPr/>
          <a:lstStyle/>
          <a:p>
            <a:fld id="{F7BA3CF1-850A-4C30-9972-8A514457116A}" type="slidenum">
              <a:rPr lang="el-GR" smtClean="0"/>
              <a:t>‹#›</a:t>
            </a:fld>
            <a:endParaRPr lang="el-GR"/>
          </a:p>
        </p:txBody>
      </p:sp>
    </p:spTree>
    <p:extLst>
      <p:ext uri="{BB962C8B-B14F-4D97-AF65-F5344CB8AC3E}">
        <p14:creationId xmlns:p14="http://schemas.microsoft.com/office/powerpoint/2010/main" val="80121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0EFF204-7172-A5C4-9497-EF9AC0272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817B483-0EA9-9843-37D0-B0B373C314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6E379C0-8921-7C97-D3AD-AF370F095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5E877-369A-4CF5-9E0B-96FDCC687504}" type="datetime1">
              <a:rPr lang="el-GR" smtClean="0"/>
              <a:t>17/11/2022</a:t>
            </a:fld>
            <a:endParaRPr lang="el-GR"/>
          </a:p>
        </p:txBody>
      </p:sp>
      <p:sp>
        <p:nvSpPr>
          <p:cNvPr id="5" name="Θέση υποσέλιδου 4">
            <a:extLst>
              <a:ext uri="{FF2B5EF4-FFF2-40B4-BE49-F238E27FC236}">
                <a16:creationId xmlns:a16="http://schemas.microsoft.com/office/drawing/2014/main" id="{00CFBDA1-B7DA-B407-ED58-97BBE15EDA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F46246D-69DE-242A-6DD0-775687A3B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A3CF1-850A-4C30-9972-8A514457116A}" type="slidenum">
              <a:rPr lang="el-GR" smtClean="0"/>
              <a:t>‹#›</a:t>
            </a:fld>
            <a:endParaRPr lang="el-GR"/>
          </a:p>
        </p:txBody>
      </p:sp>
    </p:spTree>
    <p:extLst>
      <p:ext uri="{BB962C8B-B14F-4D97-AF65-F5344CB8AC3E}">
        <p14:creationId xmlns:p14="http://schemas.microsoft.com/office/powerpoint/2010/main" val="248246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fif"/><Relationship Id="rId4" Type="http://schemas.openxmlformats.org/officeDocument/2006/relationships/image" Target="../media/image18.jf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74DBCF-4550-3224-CA96-19D0FB450745}"/>
              </a:ext>
            </a:extLst>
          </p:cNvPr>
          <p:cNvSpPr>
            <a:spLocks noGrp="1"/>
          </p:cNvSpPr>
          <p:nvPr>
            <p:ph type="ctrTitle"/>
          </p:nvPr>
        </p:nvSpPr>
        <p:spPr>
          <a:xfrm>
            <a:off x="1524000" y="662473"/>
            <a:ext cx="9144000" cy="1026368"/>
          </a:xfrm>
        </p:spPr>
        <p:txBody>
          <a:bodyPr>
            <a:normAutofit/>
          </a:bodyPr>
          <a:lstStyle/>
          <a:p>
            <a:r>
              <a:rPr lang="el-GR" dirty="0"/>
              <a:t>ΣΤΟΙΧΕΙΑ ΜΗΧΑΝΩΝ </a:t>
            </a:r>
          </a:p>
        </p:txBody>
      </p:sp>
      <p:sp>
        <p:nvSpPr>
          <p:cNvPr id="3" name="Υπότιτλος 2">
            <a:extLst>
              <a:ext uri="{FF2B5EF4-FFF2-40B4-BE49-F238E27FC236}">
                <a16:creationId xmlns:a16="http://schemas.microsoft.com/office/drawing/2014/main" id="{1923A2BF-7D8C-BA92-57B9-308F1CB972D5}"/>
              </a:ext>
            </a:extLst>
          </p:cNvPr>
          <p:cNvSpPr>
            <a:spLocks noGrp="1"/>
          </p:cNvSpPr>
          <p:nvPr>
            <p:ph type="subTitle" idx="1"/>
          </p:nvPr>
        </p:nvSpPr>
        <p:spPr>
          <a:xfrm>
            <a:off x="1524000" y="1949194"/>
            <a:ext cx="9144000" cy="598063"/>
          </a:xfrm>
        </p:spPr>
        <p:txBody>
          <a:bodyPr>
            <a:normAutofit/>
          </a:bodyPr>
          <a:lstStyle/>
          <a:p>
            <a:r>
              <a:rPr lang="el-GR" sz="2800" b="1" dirty="0"/>
              <a:t>ΣΥΓΚΟΛΛΗΣΕΙΣ</a:t>
            </a:r>
          </a:p>
        </p:txBody>
      </p:sp>
      <p:pic>
        <p:nvPicPr>
          <p:cNvPr id="5" name="Εικόνα 4">
            <a:extLst>
              <a:ext uri="{FF2B5EF4-FFF2-40B4-BE49-F238E27FC236}">
                <a16:creationId xmlns:a16="http://schemas.microsoft.com/office/drawing/2014/main" id="{AAE55A5F-B30C-E2DA-2A2C-4981336A4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968" y="2752532"/>
            <a:ext cx="10152064" cy="3568960"/>
          </a:xfrm>
          <a:prstGeom prst="rect">
            <a:avLst/>
          </a:prstGeom>
        </p:spPr>
      </p:pic>
      <p:sp>
        <p:nvSpPr>
          <p:cNvPr id="6" name="Θέση αριθμού διαφάνειας 5">
            <a:extLst>
              <a:ext uri="{FF2B5EF4-FFF2-40B4-BE49-F238E27FC236}">
                <a16:creationId xmlns:a16="http://schemas.microsoft.com/office/drawing/2014/main" id="{179C4140-230C-D09E-83D8-B2A58C592213}"/>
              </a:ext>
            </a:extLst>
          </p:cNvPr>
          <p:cNvSpPr>
            <a:spLocks noGrp="1"/>
          </p:cNvSpPr>
          <p:nvPr>
            <p:ph type="sldNum" sz="quarter" idx="12"/>
          </p:nvPr>
        </p:nvSpPr>
        <p:spPr/>
        <p:txBody>
          <a:bodyPr/>
          <a:lstStyle/>
          <a:p>
            <a:fld id="{F7BA3CF1-850A-4C30-9972-8A514457116A}" type="slidenum">
              <a:rPr lang="el-GR" smtClean="0"/>
              <a:t>1</a:t>
            </a:fld>
            <a:endParaRPr lang="el-GR"/>
          </a:p>
        </p:txBody>
      </p:sp>
    </p:spTree>
    <p:extLst>
      <p:ext uri="{BB962C8B-B14F-4D97-AF65-F5344CB8AC3E}">
        <p14:creationId xmlns:p14="http://schemas.microsoft.com/office/powerpoint/2010/main" val="2185391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539551"/>
            <a:ext cx="11187404" cy="4637412"/>
          </a:xfrm>
        </p:spPr>
        <p:txBody>
          <a:bodyPr>
            <a:normAutofit/>
          </a:bodyPr>
          <a:lstStyle/>
          <a:p>
            <a:pPr marL="0" indent="0">
              <a:buNone/>
            </a:pPr>
            <a:r>
              <a:rPr lang="el-GR" dirty="0"/>
              <a:t>Μέθοδοι συγκόλλησης:</a:t>
            </a:r>
          </a:p>
          <a:p>
            <a:pPr marL="0" indent="0">
              <a:buNone/>
            </a:pPr>
            <a:r>
              <a:rPr lang="el-GR" u="sng" dirty="0"/>
              <a:t>1.Με το χέρι:</a:t>
            </a:r>
          </a:p>
          <a:p>
            <a:r>
              <a:rPr lang="el-GR" dirty="0" err="1"/>
              <a:t>Οξυγονοσυγκόλληση</a:t>
            </a:r>
            <a:endParaRPr lang="el-GR" dirty="0"/>
          </a:p>
          <a:p>
            <a:r>
              <a:rPr lang="el-GR" dirty="0"/>
              <a:t>Ηλεκτροσυγκόλληση</a:t>
            </a:r>
          </a:p>
          <a:p>
            <a:pPr marL="0" indent="0">
              <a:buNone/>
            </a:pPr>
            <a:r>
              <a:rPr lang="el-GR" u="sng" dirty="0"/>
              <a:t>2.Αυτοματοποιημένα (μερικώς ή εξολοκλήρου):</a:t>
            </a:r>
          </a:p>
          <a:p>
            <a:r>
              <a:rPr lang="el-GR" dirty="0"/>
              <a:t>μετάλλου αδρανούς αερίου ή μετάλλου ενεργού αερίου (MIG/MAG)</a:t>
            </a:r>
          </a:p>
          <a:p>
            <a:r>
              <a:rPr lang="el-GR" dirty="0"/>
              <a:t>βολφραμίου - αδρανούς αερίου (WIG) </a:t>
            </a:r>
          </a:p>
          <a:p>
            <a:r>
              <a:rPr lang="el-GR" dirty="0"/>
              <a:t>πλάσματος με μηχανικά περιοριστικό ηλεκτρικό τόξο</a:t>
            </a:r>
          </a:p>
          <a:p>
            <a:r>
              <a:rPr lang="el-GR" dirty="0"/>
              <a:t>συγκόλληση με πλήρες σύρμα και με υπόβαθρο σκόνης (U Ρ) </a:t>
            </a:r>
          </a:p>
        </p:txBody>
      </p:sp>
      <p:sp>
        <p:nvSpPr>
          <p:cNvPr id="4" name="Θέση αριθμού διαφάνειας 3">
            <a:extLst>
              <a:ext uri="{FF2B5EF4-FFF2-40B4-BE49-F238E27FC236}">
                <a16:creationId xmlns:a16="http://schemas.microsoft.com/office/drawing/2014/main" id="{E66DEACD-1225-E5C9-140A-5FDF35C423ED}"/>
              </a:ext>
            </a:extLst>
          </p:cNvPr>
          <p:cNvSpPr>
            <a:spLocks noGrp="1"/>
          </p:cNvSpPr>
          <p:nvPr>
            <p:ph type="sldNum" sz="quarter" idx="12"/>
          </p:nvPr>
        </p:nvSpPr>
        <p:spPr/>
        <p:txBody>
          <a:bodyPr/>
          <a:lstStyle/>
          <a:p>
            <a:fld id="{F7BA3CF1-850A-4C30-9972-8A514457116A}" type="slidenum">
              <a:rPr lang="el-GR" smtClean="0"/>
              <a:t>10</a:t>
            </a:fld>
            <a:endParaRPr lang="el-GR"/>
          </a:p>
        </p:txBody>
      </p:sp>
    </p:spTree>
    <p:extLst>
      <p:ext uri="{BB962C8B-B14F-4D97-AF65-F5344CB8AC3E}">
        <p14:creationId xmlns:p14="http://schemas.microsoft.com/office/powerpoint/2010/main" val="135585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539551"/>
            <a:ext cx="11187404" cy="4637412"/>
          </a:xfrm>
        </p:spPr>
        <p:txBody>
          <a:bodyPr>
            <a:normAutofit/>
          </a:bodyPr>
          <a:lstStyle/>
          <a:p>
            <a:pPr marL="0" indent="0">
              <a:buNone/>
            </a:pPr>
            <a:r>
              <a:rPr lang="el-GR" u="sng" dirty="0"/>
              <a:t>1.Με το χέρι:</a:t>
            </a:r>
          </a:p>
          <a:p>
            <a:pPr marL="0" indent="0">
              <a:buNone/>
            </a:pPr>
            <a:r>
              <a:rPr lang="el-GR" b="1" dirty="0" err="1"/>
              <a:t>Οξυγονοσυγκόλληση</a:t>
            </a:r>
            <a:r>
              <a:rPr lang="el-GR" b="1" dirty="0"/>
              <a:t> και Ηλεκτροσυγκόλληση</a:t>
            </a:r>
          </a:p>
          <a:p>
            <a:pPr marL="0" indent="0">
              <a:buNone/>
            </a:pPr>
            <a:endParaRPr lang="el-GR" dirty="0"/>
          </a:p>
          <a:p>
            <a:r>
              <a:rPr lang="el-GR" dirty="0"/>
              <a:t>αυτογενείς συγκολλήσεις</a:t>
            </a:r>
          </a:p>
          <a:p>
            <a:r>
              <a:rPr lang="el-GR" dirty="0"/>
              <a:t>πύρωμα των κομματιών μέχρι το σημείο τήξης, με μεγάλη ποσότητα θερμότητας στα σημεία συγκόλλησης </a:t>
            </a:r>
          </a:p>
          <a:p>
            <a:pPr marL="0" indent="0">
              <a:buNone/>
            </a:pPr>
            <a:r>
              <a:rPr lang="el-GR" dirty="0"/>
              <a:t>(τα μέταλλα έχουν πολύ υψηλά σημεία </a:t>
            </a:r>
            <a:r>
              <a:rPr lang="el-GR" dirty="0" err="1"/>
              <a:t>τήξης,ο</a:t>
            </a:r>
            <a:r>
              <a:rPr lang="el-GR" dirty="0"/>
              <a:t> χάλυβας π.χ. έχει σημείο τήξης από 1460 μέχρι 1520° C).</a:t>
            </a:r>
          </a:p>
          <a:p>
            <a:endParaRPr lang="el-GR" dirty="0"/>
          </a:p>
          <a:p>
            <a:pPr marL="0" indent="0">
              <a:buNone/>
            </a:pPr>
            <a:endParaRPr lang="el-GR" dirty="0"/>
          </a:p>
          <a:p>
            <a:endParaRPr lang="el-GR" dirty="0"/>
          </a:p>
        </p:txBody>
      </p:sp>
      <p:sp>
        <p:nvSpPr>
          <p:cNvPr id="4" name="Θέση αριθμού διαφάνειας 3">
            <a:extLst>
              <a:ext uri="{FF2B5EF4-FFF2-40B4-BE49-F238E27FC236}">
                <a16:creationId xmlns:a16="http://schemas.microsoft.com/office/drawing/2014/main" id="{C540264E-FABA-6375-B40F-66CEBA9BD5C2}"/>
              </a:ext>
            </a:extLst>
          </p:cNvPr>
          <p:cNvSpPr>
            <a:spLocks noGrp="1"/>
          </p:cNvSpPr>
          <p:nvPr>
            <p:ph type="sldNum" sz="quarter" idx="12"/>
          </p:nvPr>
        </p:nvSpPr>
        <p:spPr/>
        <p:txBody>
          <a:bodyPr/>
          <a:lstStyle/>
          <a:p>
            <a:fld id="{F7BA3CF1-850A-4C30-9972-8A514457116A}" type="slidenum">
              <a:rPr lang="el-GR" smtClean="0"/>
              <a:t>11</a:t>
            </a:fld>
            <a:endParaRPr lang="el-GR"/>
          </a:p>
        </p:txBody>
      </p:sp>
    </p:spTree>
    <p:extLst>
      <p:ext uri="{BB962C8B-B14F-4D97-AF65-F5344CB8AC3E}">
        <p14:creationId xmlns:p14="http://schemas.microsoft.com/office/powerpoint/2010/main" val="321862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4" y="2038661"/>
            <a:ext cx="11355355" cy="4138301"/>
          </a:xfrm>
        </p:spPr>
        <p:txBody>
          <a:bodyPr>
            <a:normAutofit/>
          </a:bodyPr>
          <a:lstStyle/>
          <a:p>
            <a:pPr marL="0" indent="0">
              <a:buNone/>
            </a:pPr>
            <a:r>
              <a:rPr lang="el-GR" u="sng" dirty="0" err="1"/>
              <a:t>Οξυγονοσυγκόλληση</a:t>
            </a:r>
            <a:endParaRPr lang="el-GR" u="sng" dirty="0"/>
          </a:p>
          <a:p>
            <a:pPr marL="0" indent="0">
              <a:buNone/>
            </a:pPr>
            <a:endParaRPr lang="el-GR" u="sng" dirty="0"/>
          </a:p>
          <a:p>
            <a:r>
              <a:rPr lang="el-GR" dirty="0"/>
              <a:t>Σαν πηγή θερμότητας χρησιμοποιείται φλόγα καυσίμου αερίου και οξυγόνου</a:t>
            </a:r>
          </a:p>
          <a:p>
            <a:r>
              <a:rPr lang="el-GR" dirty="0"/>
              <a:t>Ως καύσιμο αέριο χρησιμοποιείται κυρίως ασετιλίνη (</a:t>
            </a:r>
            <a:r>
              <a:rPr lang="el-GR" dirty="0" err="1"/>
              <a:t>θερμόκρασία</a:t>
            </a:r>
            <a:r>
              <a:rPr lang="el-GR" dirty="0"/>
              <a:t> ανάφλεξης 3.200° </a:t>
            </a:r>
            <a:r>
              <a:rPr lang="en-US" dirty="0"/>
              <a:t>C)</a:t>
            </a:r>
            <a:endParaRPr lang="el-GR" dirty="0"/>
          </a:p>
          <a:p>
            <a:r>
              <a:rPr lang="el-GR" dirty="0"/>
              <a:t>εφαρμογή σε κατασκευές σωληνωτών αγωγών, δοχείων, συγκόλληση λεπτών φύλλων, επιδιορθώσεις</a:t>
            </a:r>
          </a:p>
          <a:p>
            <a:pPr marL="0" indent="0">
              <a:buNone/>
            </a:pPr>
            <a:endParaRPr lang="el-GR" dirty="0"/>
          </a:p>
          <a:p>
            <a:endParaRPr lang="el-GR" dirty="0"/>
          </a:p>
        </p:txBody>
      </p:sp>
      <p:pic>
        <p:nvPicPr>
          <p:cNvPr id="7" name="Εικόνα 6">
            <a:extLst>
              <a:ext uri="{FF2B5EF4-FFF2-40B4-BE49-F238E27FC236}">
                <a16:creationId xmlns:a16="http://schemas.microsoft.com/office/drawing/2014/main" id="{4034B371-3501-7C60-C992-8B77EBA58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707" y="396436"/>
            <a:ext cx="2388753" cy="2527780"/>
          </a:xfrm>
          <a:prstGeom prst="rect">
            <a:avLst/>
          </a:prstGeom>
        </p:spPr>
      </p:pic>
      <p:pic>
        <p:nvPicPr>
          <p:cNvPr id="9" name="Εικόνα 8">
            <a:extLst>
              <a:ext uri="{FF2B5EF4-FFF2-40B4-BE49-F238E27FC236}">
                <a16:creationId xmlns:a16="http://schemas.microsoft.com/office/drawing/2014/main" id="{69B8184B-C9A4-AF3F-2986-B35D4C7AB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655" y="396436"/>
            <a:ext cx="3811089" cy="2543903"/>
          </a:xfrm>
          <a:prstGeom prst="rect">
            <a:avLst/>
          </a:prstGeom>
        </p:spPr>
      </p:pic>
      <p:sp>
        <p:nvSpPr>
          <p:cNvPr id="10" name="Θέση αριθμού διαφάνειας 9">
            <a:extLst>
              <a:ext uri="{FF2B5EF4-FFF2-40B4-BE49-F238E27FC236}">
                <a16:creationId xmlns:a16="http://schemas.microsoft.com/office/drawing/2014/main" id="{DC2D729E-161D-8336-1D5D-54B3A8B62F15}"/>
              </a:ext>
            </a:extLst>
          </p:cNvPr>
          <p:cNvSpPr>
            <a:spLocks noGrp="1"/>
          </p:cNvSpPr>
          <p:nvPr>
            <p:ph type="sldNum" sz="quarter" idx="12"/>
          </p:nvPr>
        </p:nvSpPr>
        <p:spPr/>
        <p:txBody>
          <a:bodyPr/>
          <a:lstStyle/>
          <a:p>
            <a:fld id="{F7BA3CF1-850A-4C30-9972-8A514457116A}" type="slidenum">
              <a:rPr lang="el-GR" smtClean="0"/>
              <a:t>12</a:t>
            </a:fld>
            <a:endParaRPr lang="el-GR"/>
          </a:p>
        </p:txBody>
      </p:sp>
    </p:spTree>
    <p:extLst>
      <p:ext uri="{BB962C8B-B14F-4D97-AF65-F5344CB8AC3E}">
        <p14:creationId xmlns:p14="http://schemas.microsoft.com/office/powerpoint/2010/main" val="309447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4" y="1922105"/>
            <a:ext cx="11355355" cy="4254857"/>
          </a:xfrm>
        </p:spPr>
        <p:txBody>
          <a:bodyPr>
            <a:normAutofit/>
          </a:bodyPr>
          <a:lstStyle/>
          <a:p>
            <a:pPr marL="0" indent="0">
              <a:buNone/>
            </a:pPr>
            <a:r>
              <a:rPr lang="el-GR" u="sng" dirty="0"/>
              <a:t>Ηλεκτροσυγκόλληση</a:t>
            </a:r>
          </a:p>
          <a:p>
            <a:pPr marL="0" indent="0">
              <a:buNone/>
            </a:pPr>
            <a:endParaRPr lang="el-GR" u="sng" dirty="0"/>
          </a:p>
          <a:p>
            <a:r>
              <a:rPr lang="el-GR" dirty="0"/>
              <a:t>Σαν πηγή θερμότητας χρησιμοποιείται ηλεκτρική ενέργεια</a:t>
            </a:r>
          </a:p>
          <a:p>
            <a:r>
              <a:rPr lang="el-GR" dirty="0"/>
              <a:t>H τήξη γίνεται με τη βοήθεια φωτεινού ηλεκτρικού τόξου (3500° C) συνεχούς ή εναλλασσόμενου ρεύματος, το οποίο δημιουργείται μεταξύ των προς συγκόλληση αντικειμένων και ενός μεταλλικού κατά κανόνα ηλεκτροδίου</a:t>
            </a:r>
          </a:p>
          <a:p>
            <a:r>
              <a:rPr lang="el-GR" dirty="0"/>
              <a:t>H ένταση του ρεύματος ρυθμίζεται ανάλογα με το πάχος των κομματιών που θα </a:t>
            </a:r>
            <a:r>
              <a:rPr lang="el-GR" dirty="0" err="1"/>
              <a:t>συγκολληθούν</a:t>
            </a:r>
            <a:endParaRPr lang="el-GR" dirty="0"/>
          </a:p>
          <a:p>
            <a:pPr marL="0" indent="0">
              <a:buNone/>
            </a:pPr>
            <a:endParaRPr lang="el-GR" dirty="0"/>
          </a:p>
        </p:txBody>
      </p:sp>
      <p:pic>
        <p:nvPicPr>
          <p:cNvPr id="5" name="Εικόνα 4">
            <a:extLst>
              <a:ext uri="{FF2B5EF4-FFF2-40B4-BE49-F238E27FC236}">
                <a16:creationId xmlns:a16="http://schemas.microsoft.com/office/drawing/2014/main" id="{8052D29A-A52D-EE04-6640-94EA61619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035" y="365126"/>
            <a:ext cx="2916617" cy="2294098"/>
          </a:xfrm>
          <a:prstGeom prst="rect">
            <a:avLst/>
          </a:prstGeom>
        </p:spPr>
      </p:pic>
      <p:pic>
        <p:nvPicPr>
          <p:cNvPr id="7" name="Εικόνα 6">
            <a:extLst>
              <a:ext uri="{FF2B5EF4-FFF2-40B4-BE49-F238E27FC236}">
                <a16:creationId xmlns:a16="http://schemas.microsoft.com/office/drawing/2014/main" id="{7548CE8A-3099-3330-BE6D-2E8767A50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9703" y="365126"/>
            <a:ext cx="2294098" cy="2294098"/>
          </a:xfrm>
          <a:prstGeom prst="rect">
            <a:avLst/>
          </a:prstGeom>
        </p:spPr>
      </p:pic>
      <p:sp>
        <p:nvSpPr>
          <p:cNvPr id="8" name="Θέση αριθμού διαφάνειας 7">
            <a:extLst>
              <a:ext uri="{FF2B5EF4-FFF2-40B4-BE49-F238E27FC236}">
                <a16:creationId xmlns:a16="http://schemas.microsoft.com/office/drawing/2014/main" id="{AD1135E7-7587-E34C-1615-654116CD2856}"/>
              </a:ext>
            </a:extLst>
          </p:cNvPr>
          <p:cNvSpPr>
            <a:spLocks noGrp="1"/>
          </p:cNvSpPr>
          <p:nvPr>
            <p:ph type="sldNum" sz="quarter" idx="12"/>
          </p:nvPr>
        </p:nvSpPr>
        <p:spPr/>
        <p:txBody>
          <a:bodyPr/>
          <a:lstStyle/>
          <a:p>
            <a:fld id="{F7BA3CF1-850A-4C30-9972-8A514457116A}" type="slidenum">
              <a:rPr lang="el-GR" smtClean="0"/>
              <a:t>13</a:t>
            </a:fld>
            <a:endParaRPr lang="el-GR"/>
          </a:p>
        </p:txBody>
      </p:sp>
    </p:spTree>
    <p:extLst>
      <p:ext uri="{BB962C8B-B14F-4D97-AF65-F5344CB8AC3E}">
        <p14:creationId xmlns:p14="http://schemas.microsoft.com/office/powerpoint/2010/main" val="421659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4" y="1539551"/>
            <a:ext cx="11355355" cy="4637412"/>
          </a:xfrm>
        </p:spPr>
        <p:txBody>
          <a:bodyPr>
            <a:normAutofit lnSpcReduction="10000"/>
          </a:bodyPr>
          <a:lstStyle/>
          <a:p>
            <a:pPr marL="0" indent="0">
              <a:buNone/>
            </a:pPr>
            <a:r>
              <a:rPr lang="el-GR" u="sng" dirty="0"/>
              <a:t>Ηλεκτροσυγκόλληση</a:t>
            </a:r>
          </a:p>
          <a:p>
            <a:pPr marL="0" indent="0">
              <a:buNone/>
            </a:pPr>
            <a:endParaRPr lang="el-GR" u="sng" dirty="0"/>
          </a:p>
          <a:p>
            <a:r>
              <a:rPr lang="el-GR" dirty="0"/>
              <a:t>Τα μεταλλικά ηλεκτρόδια, τα οποία αποτελούν συγχρόνως και κόλληση, διακρίνονται σε </a:t>
            </a:r>
            <a:r>
              <a:rPr lang="el-GR" b="1" dirty="0"/>
              <a:t>γυμνά</a:t>
            </a:r>
            <a:r>
              <a:rPr lang="el-GR" dirty="0"/>
              <a:t> και </a:t>
            </a:r>
            <a:r>
              <a:rPr lang="el-GR" b="1" dirty="0" err="1"/>
              <a:t>επενδεδυμένα</a:t>
            </a:r>
            <a:r>
              <a:rPr lang="el-GR" dirty="0"/>
              <a:t>. </a:t>
            </a:r>
          </a:p>
          <a:p>
            <a:r>
              <a:rPr lang="el-GR" dirty="0"/>
              <a:t>Τα </a:t>
            </a:r>
            <a:r>
              <a:rPr lang="el-GR" dirty="0" err="1"/>
              <a:t>επενδεδυμένα</a:t>
            </a:r>
            <a:r>
              <a:rPr lang="el-GR" dirty="0"/>
              <a:t> ηλεκτρόδια φέρουν μια επένδυση που τήκεται εύκολα με σκοπό τη δημιουργία στρώσης προστασίας από σκουριά, τη διάλυση των ακαθαρσιών, τη δημιουργία προστατευτικού μανδύα από αέρια, τον ιονισμό ανάμεσα στο ηλεκτρόδιο και στην ατμόσφαιρα, ώστε να διευκολύνεται το άναμμα και να συντηρείται σταθερό ηλεκτρικό τόξο.</a:t>
            </a:r>
          </a:p>
          <a:p>
            <a:r>
              <a:rPr lang="el-GR" dirty="0"/>
              <a:t> Χρησιμοποιούνται επίσης και ηλεκτρόδια από άνθρακα. Σ’ αυτή την περίπτωση χρησιμοποιείται μόνο συνεχές ρεύμα.</a:t>
            </a:r>
          </a:p>
          <a:p>
            <a:endParaRPr lang="el-GR" dirty="0"/>
          </a:p>
        </p:txBody>
      </p:sp>
      <p:pic>
        <p:nvPicPr>
          <p:cNvPr id="5" name="Εικόνα 4">
            <a:extLst>
              <a:ext uri="{FF2B5EF4-FFF2-40B4-BE49-F238E27FC236}">
                <a16:creationId xmlns:a16="http://schemas.microsoft.com/office/drawing/2014/main" id="{C2B5A1CB-C581-8698-E2B6-7CDEAA480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402" y="365126"/>
            <a:ext cx="3380516" cy="2061290"/>
          </a:xfrm>
          <a:prstGeom prst="rect">
            <a:avLst/>
          </a:prstGeom>
        </p:spPr>
      </p:pic>
      <p:sp>
        <p:nvSpPr>
          <p:cNvPr id="6" name="Θέση αριθμού διαφάνειας 5">
            <a:extLst>
              <a:ext uri="{FF2B5EF4-FFF2-40B4-BE49-F238E27FC236}">
                <a16:creationId xmlns:a16="http://schemas.microsoft.com/office/drawing/2014/main" id="{D065F258-5F88-BCA4-783C-3D4D063904E7}"/>
              </a:ext>
            </a:extLst>
          </p:cNvPr>
          <p:cNvSpPr>
            <a:spLocks noGrp="1"/>
          </p:cNvSpPr>
          <p:nvPr>
            <p:ph type="sldNum" sz="quarter" idx="12"/>
          </p:nvPr>
        </p:nvSpPr>
        <p:spPr/>
        <p:txBody>
          <a:bodyPr/>
          <a:lstStyle/>
          <a:p>
            <a:fld id="{F7BA3CF1-850A-4C30-9972-8A514457116A}" type="slidenum">
              <a:rPr lang="el-GR" smtClean="0"/>
              <a:t>14</a:t>
            </a:fld>
            <a:endParaRPr lang="el-GR"/>
          </a:p>
        </p:txBody>
      </p:sp>
    </p:spTree>
    <p:extLst>
      <p:ext uri="{BB962C8B-B14F-4D97-AF65-F5344CB8AC3E}">
        <p14:creationId xmlns:p14="http://schemas.microsoft.com/office/powerpoint/2010/main" val="241317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539551"/>
            <a:ext cx="6307494" cy="4637412"/>
          </a:xfrm>
        </p:spPr>
        <p:txBody>
          <a:bodyPr>
            <a:normAutofit/>
          </a:bodyPr>
          <a:lstStyle/>
          <a:p>
            <a:pPr marL="0" indent="0">
              <a:buNone/>
            </a:pPr>
            <a:r>
              <a:rPr lang="el-GR" u="sng" dirty="0"/>
              <a:t>Ηλεκτροσυγκόλληση</a:t>
            </a:r>
          </a:p>
          <a:p>
            <a:pPr marL="0" indent="0">
              <a:buNone/>
            </a:pPr>
            <a:endParaRPr lang="el-GR" dirty="0"/>
          </a:p>
          <a:p>
            <a:pPr marL="0" indent="0">
              <a:buNone/>
            </a:pPr>
            <a:r>
              <a:rPr lang="el-GR" dirty="0"/>
              <a:t>Εφαρμόζεται: </a:t>
            </a:r>
          </a:p>
          <a:p>
            <a:r>
              <a:rPr lang="el-GR" dirty="0"/>
              <a:t>Σε εκτεταμένες εργασίες παραγωγής </a:t>
            </a:r>
          </a:p>
          <a:p>
            <a:r>
              <a:rPr lang="el-GR" dirty="0"/>
              <a:t>Σε όλους τους τομείς της κατασκευής και της επιδιόρθωσης ως συγκόλληση σύνδεσης με </a:t>
            </a:r>
            <a:r>
              <a:rPr lang="el-GR" dirty="0" err="1"/>
              <a:t>τετηγμένο</a:t>
            </a:r>
            <a:r>
              <a:rPr lang="el-GR" dirty="0"/>
              <a:t> μέταλλο</a:t>
            </a:r>
          </a:p>
          <a:p>
            <a:pPr marL="0" indent="0">
              <a:buNone/>
            </a:pPr>
            <a:endParaRPr lang="el-GR" dirty="0"/>
          </a:p>
        </p:txBody>
      </p:sp>
      <p:sp>
        <p:nvSpPr>
          <p:cNvPr id="4" name="Θέση αριθμού διαφάνειας 3">
            <a:extLst>
              <a:ext uri="{FF2B5EF4-FFF2-40B4-BE49-F238E27FC236}">
                <a16:creationId xmlns:a16="http://schemas.microsoft.com/office/drawing/2014/main" id="{1A485E77-9073-E551-9809-AD4D101A6C67}"/>
              </a:ext>
            </a:extLst>
          </p:cNvPr>
          <p:cNvSpPr>
            <a:spLocks noGrp="1"/>
          </p:cNvSpPr>
          <p:nvPr>
            <p:ph type="sldNum" sz="quarter" idx="12"/>
          </p:nvPr>
        </p:nvSpPr>
        <p:spPr/>
        <p:txBody>
          <a:bodyPr/>
          <a:lstStyle/>
          <a:p>
            <a:fld id="{F7BA3CF1-850A-4C30-9972-8A514457116A}" type="slidenum">
              <a:rPr lang="el-GR" smtClean="0"/>
              <a:t>15</a:t>
            </a:fld>
            <a:endParaRPr lang="el-GR"/>
          </a:p>
        </p:txBody>
      </p:sp>
      <p:pic>
        <p:nvPicPr>
          <p:cNvPr id="6" name="Εικόνα 5">
            <a:extLst>
              <a:ext uri="{FF2B5EF4-FFF2-40B4-BE49-F238E27FC236}">
                <a16:creationId xmlns:a16="http://schemas.microsoft.com/office/drawing/2014/main" id="{E22EEB9B-F27D-4DFB-404B-FD300D409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9" y="417024"/>
            <a:ext cx="4457069" cy="5942759"/>
          </a:xfrm>
          <a:prstGeom prst="rect">
            <a:avLst/>
          </a:prstGeom>
        </p:spPr>
      </p:pic>
    </p:spTree>
    <p:extLst>
      <p:ext uri="{BB962C8B-B14F-4D97-AF65-F5344CB8AC3E}">
        <p14:creationId xmlns:p14="http://schemas.microsoft.com/office/powerpoint/2010/main" val="135867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539551"/>
            <a:ext cx="11187404" cy="4637412"/>
          </a:xfrm>
        </p:spPr>
        <p:txBody>
          <a:bodyPr>
            <a:normAutofit fontScale="92500" lnSpcReduction="10000"/>
          </a:bodyPr>
          <a:lstStyle/>
          <a:p>
            <a:pPr marL="0" indent="0">
              <a:buNone/>
            </a:pPr>
            <a:r>
              <a:rPr lang="el-GR" u="sng" dirty="0"/>
              <a:t>2.Αυτοματοποιημένα (μερικώς ή εξολοκλήρου):</a:t>
            </a:r>
          </a:p>
          <a:p>
            <a:pPr marL="0" indent="0">
              <a:buNone/>
            </a:pPr>
            <a:endParaRPr lang="el-GR" u="sng" dirty="0"/>
          </a:p>
          <a:p>
            <a:r>
              <a:rPr lang="el-GR" dirty="0"/>
              <a:t>(MIG/MAG)</a:t>
            </a:r>
            <a:r>
              <a:rPr lang="en-US" dirty="0"/>
              <a:t> </a:t>
            </a:r>
            <a:r>
              <a:rPr lang="el-GR" dirty="0"/>
              <a:t>μετάλλου αδρανούς αερίου ή μετάλλου ενεργού αερίου (</a:t>
            </a:r>
            <a:r>
              <a:rPr lang="en-US" dirty="0"/>
              <a:t>Metal-Inert Gas/</a:t>
            </a:r>
            <a:r>
              <a:rPr lang="el-GR" dirty="0"/>
              <a:t> </a:t>
            </a:r>
            <a:r>
              <a:rPr lang="en-US" dirty="0"/>
              <a:t>Metal-Active Gas)</a:t>
            </a:r>
            <a:endParaRPr lang="el-GR" dirty="0"/>
          </a:p>
          <a:p>
            <a:r>
              <a:rPr lang="el-GR" dirty="0"/>
              <a:t>(WIG) βολφραμίου - αδρανούς αερίου (</a:t>
            </a:r>
            <a:r>
              <a:rPr lang="en-US" dirty="0"/>
              <a:t>Wolfram Inert </a:t>
            </a:r>
            <a:r>
              <a:rPr lang="el-GR" dirty="0"/>
              <a:t>G</a:t>
            </a:r>
            <a:r>
              <a:rPr lang="en-US" dirty="0"/>
              <a:t>as</a:t>
            </a:r>
            <a:r>
              <a:rPr lang="el-GR" dirty="0"/>
              <a:t>) </a:t>
            </a:r>
          </a:p>
          <a:p>
            <a:r>
              <a:rPr lang="el-GR" dirty="0"/>
              <a:t>πλάσματος με μηχανικά περιοριστικό ηλεκτρικό τόξο</a:t>
            </a:r>
          </a:p>
          <a:p>
            <a:r>
              <a:rPr lang="el-GR" dirty="0"/>
              <a:t>συγκόλληση με πλήρες σύρμα και με υπόβαθρο σκόνης (U Ρ) </a:t>
            </a:r>
            <a:endParaRPr lang="en-US" dirty="0"/>
          </a:p>
          <a:p>
            <a:endParaRPr lang="en-US" dirty="0"/>
          </a:p>
          <a:p>
            <a:pPr marL="0" indent="0">
              <a:buNone/>
            </a:pPr>
            <a:r>
              <a:rPr lang="en-US" dirty="0"/>
              <a:t>*</a:t>
            </a:r>
            <a:r>
              <a:rPr lang="el-GR" dirty="0"/>
              <a:t>Για όλες αυτές τις μεθόδους σαν προστατευτικά αέρια χρησιμοποιούνται αργό ή μίγμα από αργό - ήλιο (αδρανή αέρια), οξυγόνο, διοξείδιο του άνθρακα, άζωτο και υδρογόνο (ενεργά αέρια).</a:t>
            </a:r>
          </a:p>
        </p:txBody>
      </p:sp>
      <p:sp>
        <p:nvSpPr>
          <p:cNvPr id="4" name="Θέση αριθμού διαφάνειας 3">
            <a:extLst>
              <a:ext uri="{FF2B5EF4-FFF2-40B4-BE49-F238E27FC236}">
                <a16:creationId xmlns:a16="http://schemas.microsoft.com/office/drawing/2014/main" id="{20B5DC7C-57B7-F95F-9F3A-464ECE5457B9}"/>
              </a:ext>
            </a:extLst>
          </p:cNvPr>
          <p:cNvSpPr>
            <a:spLocks noGrp="1"/>
          </p:cNvSpPr>
          <p:nvPr>
            <p:ph type="sldNum" sz="quarter" idx="12"/>
          </p:nvPr>
        </p:nvSpPr>
        <p:spPr/>
        <p:txBody>
          <a:bodyPr/>
          <a:lstStyle/>
          <a:p>
            <a:fld id="{F7BA3CF1-850A-4C30-9972-8A514457116A}" type="slidenum">
              <a:rPr lang="el-GR" smtClean="0"/>
              <a:t>16</a:t>
            </a:fld>
            <a:endParaRPr lang="el-GR"/>
          </a:p>
        </p:txBody>
      </p:sp>
    </p:spTree>
    <p:extLst>
      <p:ext uri="{BB962C8B-B14F-4D97-AF65-F5344CB8AC3E}">
        <p14:creationId xmlns:p14="http://schemas.microsoft.com/office/powerpoint/2010/main" val="70581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539552"/>
            <a:ext cx="11187404" cy="1642188"/>
          </a:xfrm>
        </p:spPr>
        <p:txBody>
          <a:bodyPr>
            <a:normAutofit/>
          </a:bodyPr>
          <a:lstStyle/>
          <a:p>
            <a:pPr marL="0" indent="0">
              <a:buNone/>
            </a:pPr>
            <a:r>
              <a:rPr lang="el-GR" u="sng" dirty="0"/>
              <a:t>2.Αυτοματοποιημένα (μερικώς ή εξολοκλήρου):</a:t>
            </a:r>
          </a:p>
          <a:p>
            <a:r>
              <a:rPr lang="el-GR" dirty="0"/>
              <a:t>(MIG/MAG)</a:t>
            </a:r>
            <a:r>
              <a:rPr lang="en-US" dirty="0"/>
              <a:t> </a:t>
            </a:r>
            <a:r>
              <a:rPr lang="el-GR" dirty="0"/>
              <a:t>μετάλλου αδρανούς αερίου ή μετάλλου ενεργού αερίου (</a:t>
            </a:r>
            <a:r>
              <a:rPr lang="en-US" dirty="0"/>
              <a:t>Metal-Inert Gas/</a:t>
            </a:r>
            <a:r>
              <a:rPr lang="el-GR" dirty="0"/>
              <a:t> </a:t>
            </a:r>
            <a:r>
              <a:rPr lang="en-US" dirty="0"/>
              <a:t>Metal-Active Gas)</a:t>
            </a:r>
            <a:endParaRPr lang="el-GR" dirty="0"/>
          </a:p>
        </p:txBody>
      </p:sp>
      <p:pic>
        <p:nvPicPr>
          <p:cNvPr id="5" name="Εικόνα 4">
            <a:extLst>
              <a:ext uri="{FF2B5EF4-FFF2-40B4-BE49-F238E27FC236}">
                <a16:creationId xmlns:a16="http://schemas.microsoft.com/office/drawing/2014/main" id="{5C92F0BE-9F67-46D8-703A-8D4711A3C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16" y="3079102"/>
            <a:ext cx="4610318" cy="3734358"/>
          </a:xfrm>
          <a:prstGeom prst="rect">
            <a:avLst/>
          </a:prstGeom>
        </p:spPr>
      </p:pic>
      <p:pic>
        <p:nvPicPr>
          <p:cNvPr id="7" name="Εικόνα 6">
            <a:extLst>
              <a:ext uri="{FF2B5EF4-FFF2-40B4-BE49-F238E27FC236}">
                <a16:creationId xmlns:a16="http://schemas.microsoft.com/office/drawing/2014/main" id="{E38B7ABA-EAB5-6F2D-46F8-7953D7944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134" y="3616008"/>
            <a:ext cx="2210564" cy="2210564"/>
          </a:xfrm>
          <a:prstGeom prst="rect">
            <a:avLst/>
          </a:prstGeom>
        </p:spPr>
      </p:pic>
      <p:pic>
        <p:nvPicPr>
          <p:cNvPr id="9" name="Εικόνα 8">
            <a:extLst>
              <a:ext uri="{FF2B5EF4-FFF2-40B4-BE49-F238E27FC236}">
                <a16:creationId xmlns:a16="http://schemas.microsoft.com/office/drawing/2014/main" id="{09464616-D233-60AC-2EE8-8F5986445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941" y="2852273"/>
            <a:ext cx="2974299" cy="2974299"/>
          </a:xfrm>
          <a:prstGeom prst="rect">
            <a:avLst/>
          </a:prstGeom>
        </p:spPr>
      </p:pic>
      <p:sp>
        <p:nvSpPr>
          <p:cNvPr id="11" name="TextBox 10">
            <a:extLst>
              <a:ext uri="{FF2B5EF4-FFF2-40B4-BE49-F238E27FC236}">
                <a16:creationId xmlns:a16="http://schemas.microsoft.com/office/drawing/2014/main" id="{00EBAEFB-30D1-F07C-50EA-18D0EA74C25E}"/>
              </a:ext>
            </a:extLst>
          </p:cNvPr>
          <p:cNvSpPr txBox="1"/>
          <p:nvPr/>
        </p:nvSpPr>
        <p:spPr>
          <a:xfrm>
            <a:off x="7492482" y="6008914"/>
            <a:ext cx="4426701" cy="646331"/>
          </a:xfrm>
          <a:prstGeom prst="rect">
            <a:avLst/>
          </a:prstGeom>
          <a:noFill/>
        </p:spPr>
        <p:txBody>
          <a:bodyPr wrap="square">
            <a:spAutoFit/>
          </a:bodyPr>
          <a:lstStyle/>
          <a:p>
            <a:pPr algn="l"/>
            <a:r>
              <a:rPr lang="en-US" b="0" i="0" dirty="0">
                <a:effectLst/>
                <a:latin typeface="Open Sans" panose="020B0606030504020204" pitchFamily="34" charset="0"/>
              </a:rPr>
              <a:t>Gasless MIG welder, 145A, auto wire feed, Inverter, IGBT | MIG145A</a:t>
            </a:r>
          </a:p>
        </p:txBody>
      </p:sp>
      <p:sp>
        <p:nvSpPr>
          <p:cNvPr id="12" name="Θέση αριθμού διαφάνειας 11">
            <a:extLst>
              <a:ext uri="{FF2B5EF4-FFF2-40B4-BE49-F238E27FC236}">
                <a16:creationId xmlns:a16="http://schemas.microsoft.com/office/drawing/2014/main" id="{28115708-8959-8AD4-EDC1-42BAFB2E1F42}"/>
              </a:ext>
            </a:extLst>
          </p:cNvPr>
          <p:cNvSpPr>
            <a:spLocks noGrp="1"/>
          </p:cNvSpPr>
          <p:nvPr>
            <p:ph type="sldNum" sz="quarter" idx="12"/>
          </p:nvPr>
        </p:nvSpPr>
        <p:spPr/>
        <p:txBody>
          <a:bodyPr/>
          <a:lstStyle/>
          <a:p>
            <a:fld id="{F7BA3CF1-850A-4C30-9972-8A514457116A}" type="slidenum">
              <a:rPr lang="el-GR" smtClean="0"/>
              <a:t>17</a:t>
            </a:fld>
            <a:endParaRPr lang="el-GR"/>
          </a:p>
        </p:txBody>
      </p:sp>
    </p:spTree>
    <p:extLst>
      <p:ext uri="{BB962C8B-B14F-4D97-AF65-F5344CB8AC3E}">
        <p14:creationId xmlns:p14="http://schemas.microsoft.com/office/powerpoint/2010/main" val="48395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539551"/>
            <a:ext cx="11187404" cy="4637412"/>
          </a:xfrm>
        </p:spPr>
        <p:txBody>
          <a:bodyPr>
            <a:normAutofit/>
          </a:bodyPr>
          <a:lstStyle/>
          <a:p>
            <a:pPr marL="0" indent="0">
              <a:buNone/>
            </a:pPr>
            <a:r>
              <a:rPr lang="el-GR" u="sng" dirty="0"/>
              <a:t>2.Αυτοματοποιημένα (μερικώς ή εξολοκλήρου):</a:t>
            </a:r>
          </a:p>
          <a:p>
            <a:pPr marL="0" indent="0">
              <a:buNone/>
            </a:pPr>
            <a:endParaRPr lang="el-GR" u="sng" dirty="0"/>
          </a:p>
          <a:p>
            <a:r>
              <a:rPr lang="el-GR" dirty="0"/>
              <a:t>(WIG) βολφραμίου - αδρανούς αερίου (</a:t>
            </a:r>
            <a:r>
              <a:rPr lang="en-US" dirty="0"/>
              <a:t>Wolfram Inert </a:t>
            </a:r>
            <a:r>
              <a:rPr lang="el-GR" dirty="0"/>
              <a:t>G</a:t>
            </a:r>
            <a:r>
              <a:rPr lang="en-US" dirty="0"/>
              <a:t>as</a:t>
            </a:r>
            <a:r>
              <a:rPr lang="el-GR" dirty="0"/>
              <a:t>) </a:t>
            </a:r>
          </a:p>
        </p:txBody>
      </p:sp>
      <p:sp>
        <p:nvSpPr>
          <p:cNvPr id="4" name="Θέση αριθμού διαφάνειας 3">
            <a:extLst>
              <a:ext uri="{FF2B5EF4-FFF2-40B4-BE49-F238E27FC236}">
                <a16:creationId xmlns:a16="http://schemas.microsoft.com/office/drawing/2014/main" id="{20B5DC7C-57B7-F95F-9F3A-464ECE5457B9}"/>
              </a:ext>
            </a:extLst>
          </p:cNvPr>
          <p:cNvSpPr>
            <a:spLocks noGrp="1"/>
          </p:cNvSpPr>
          <p:nvPr>
            <p:ph type="sldNum" sz="quarter" idx="12"/>
          </p:nvPr>
        </p:nvSpPr>
        <p:spPr/>
        <p:txBody>
          <a:bodyPr/>
          <a:lstStyle/>
          <a:p>
            <a:fld id="{F7BA3CF1-850A-4C30-9972-8A514457116A}" type="slidenum">
              <a:rPr lang="el-GR" smtClean="0"/>
              <a:t>18</a:t>
            </a:fld>
            <a:endParaRPr lang="el-GR"/>
          </a:p>
        </p:txBody>
      </p:sp>
      <p:pic>
        <p:nvPicPr>
          <p:cNvPr id="6" name="Εικόνα 5">
            <a:extLst>
              <a:ext uri="{FF2B5EF4-FFF2-40B4-BE49-F238E27FC236}">
                <a16:creationId xmlns:a16="http://schemas.microsoft.com/office/drawing/2014/main" id="{D330169B-1D7E-38FB-D18C-FCEDE9C38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26" y="3718248"/>
            <a:ext cx="3947780" cy="2216020"/>
          </a:xfrm>
          <a:prstGeom prst="rect">
            <a:avLst/>
          </a:prstGeom>
        </p:spPr>
      </p:pic>
      <p:pic>
        <p:nvPicPr>
          <p:cNvPr id="8" name="Εικόνα 7">
            <a:extLst>
              <a:ext uri="{FF2B5EF4-FFF2-40B4-BE49-F238E27FC236}">
                <a16:creationId xmlns:a16="http://schemas.microsoft.com/office/drawing/2014/main" id="{FAB4903F-B5C4-33CB-0213-27E2D349C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438" y="136525"/>
            <a:ext cx="3434718" cy="2539849"/>
          </a:xfrm>
          <a:prstGeom prst="rect">
            <a:avLst/>
          </a:prstGeom>
        </p:spPr>
      </p:pic>
      <p:pic>
        <p:nvPicPr>
          <p:cNvPr id="10" name="Εικόνα 9">
            <a:extLst>
              <a:ext uri="{FF2B5EF4-FFF2-40B4-BE49-F238E27FC236}">
                <a16:creationId xmlns:a16="http://schemas.microsoft.com/office/drawing/2014/main" id="{3C54E1B8-5B84-6766-DE11-AAB3AE34D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201" y="3718247"/>
            <a:ext cx="3324032" cy="2216021"/>
          </a:xfrm>
          <a:prstGeom prst="rect">
            <a:avLst/>
          </a:prstGeom>
        </p:spPr>
      </p:pic>
      <p:pic>
        <p:nvPicPr>
          <p:cNvPr id="12" name="Εικόνα 11">
            <a:extLst>
              <a:ext uri="{FF2B5EF4-FFF2-40B4-BE49-F238E27FC236}">
                <a16:creationId xmlns:a16="http://schemas.microsoft.com/office/drawing/2014/main" id="{765A4476-580B-6A50-8650-2B62349ED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4023" y="3718248"/>
            <a:ext cx="3957181" cy="2216021"/>
          </a:xfrm>
          <a:prstGeom prst="rect">
            <a:avLst/>
          </a:prstGeom>
        </p:spPr>
      </p:pic>
    </p:spTree>
    <p:extLst>
      <p:ext uri="{BB962C8B-B14F-4D97-AF65-F5344CB8AC3E}">
        <p14:creationId xmlns:p14="http://schemas.microsoft.com/office/powerpoint/2010/main" val="164262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539551"/>
            <a:ext cx="11187404" cy="5066522"/>
          </a:xfrm>
        </p:spPr>
        <p:txBody>
          <a:bodyPr>
            <a:normAutofit fontScale="92500" lnSpcReduction="10000"/>
          </a:bodyPr>
          <a:lstStyle/>
          <a:p>
            <a:pPr marL="0" indent="0">
              <a:buNone/>
            </a:pPr>
            <a:r>
              <a:rPr lang="el-GR" u="sng" dirty="0"/>
              <a:t>2.Αυτοματοποιημένα (μερικώς ή εξολοκλήρου):</a:t>
            </a:r>
          </a:p>
          <a:p>
            <a:pPr marL="0" indent="0">
              <a:buNone/>
            </a:pPr>
            <a:endParaRPr lang="el-GR" u="sng" dirty="0"/>
          </a:p>
          <a:p>
            <a:r>
              <a:rPr lang="el-GR" dirty="0"/>
              <a:t>H συγκόλληση πλάσματος χρησιμοποιείται για λεπτά φύλλα (μέχρι 1 </a:t>
            </a:r>
            <a:r>
              <a:rPr lang="el-GR" dirty="0" err="1"/>
              <a:t>mm</a:t>
            </a:r>
            <a:r>
              <a:rPr lang="el-GR" dirty="0"/>
              <a:t>) για </a:t>
            </a:r>
            <a:r>
              <a:rPr lang="el-GR" dirty="0" err="1"/>
              <a:t>κραματούχους</a:t>
            </a:r>
            <a:r>
              <a:rPr lang="el-GR" dirty="0"/>
              <a:t> και μη χάλυβες, χαλκό, ορείχαλκο και ειδικά μέταλλα </a:t>
            </a:r>
            <a:endParaRPr lang="en-US" dirty="0"/>
          </a:p>
          <a:p>
            <a:r>
              <a:rPr lang="el-GR" dirty="0"/>
              <a:t>H συγκόλληση WIG χρησιμοποιείται για πάχη ελασμάτων από 0,6 μέχρι 3mm για όλα τα μη σιδηρούχα μέταλλα </a:t>
            </a:r>
            <a:endParaRPr lang="en-US" dirty="0"/>
          </a:p>
          <a:p>
            <a:r>
              <a:rPr lang="el-GR" dirty="0"/>
              <a:t>Οι συγκολλήσεις MIG / MAG χρησιμοποιούνται κυρίως για χαλύβδινα υλικά </a:t>
            </a:r>
            <a:endParaRPr lang="en-US" dirty="0"/>
          </a:p>
          <a:p>
            <a:r>
              <a:rPr lang="el-GR" dirty="0"/>
              <a:t>H συγκόλληση UP χρησιμοποιείται για πάχη ελασμάτων μεγαλύτερα από 10 </a:t>
            </a:r>
            <a:r>
              <a:rPr lang="el-GR" dirty="0" err="1"/>
              <a:t>mm</a:t>
            </a:r>
            <a:r>
              <a:rPr lang="el-GR" dirty="0"/>
              <a:t>, στη </a:t>
            </a:r>
            <a:r>
              <a:rPr lang="el-GR" dirty="0" err="1"/>
              <a:t>ναυπηγική</a:t>
            </a:r>
            <a:r>
              <a:rPr lang="el-GR" dirty="0"/>
              <a:t>, στις επιμεταλλώσεις και θεωρείται τελείως αυτόματη μέθοδος </a:t>
            </a:r>
            <a:endParaRPr lang="en-US" dirty="0"/>
          </a:p>
          <a:p>
            <a:r>
              <a:rPr lang="el-GR" dirty="0"/>
              <a:t>H συγκόλληση με δέσμη ηλεκτρονίων χρησιμοποιείται για σύνθετες συγκολλήσεις και για δύσκολα </a:t>
            </a:r>
            <a:r>
              <a:rPr lang="el-GR" dirty="0" err="1"/>
              <a:t>συγκολλητά</a:t>
            </a:r>
            <a:r>
              <a:rPr lang="el-GR" dirty="0"/>
              <a:t> υλικά</a:t>
            </a:r>
          </a:p>
        </p:txBody>
      </p:sp>
      <p:sp>
        <p:nvSpPr>
          <p:cNvPr id="4" name="Θέση αριθμού διαφάνειας 3">
            <a:extLst>
              <a:ext uri="{FF2B5EF4-FFF2-40B4-BE49-F238E27FC236}">
                <a16:creationId xmlns:a16="http://schemas.microsoft.com/office/drawing/2014/main" id="{A1F63512-4951-AB98-1377-3EFB6DB10CF9}"/>
              </a:ext>
            </a:extLst>
          </p:cNvPr>
          <p:cNvSpPr>
            <a:spLocks noGrp="1"/>
          </p:cNvSpPr>
          <p:nvPr>
            <p:ph type="sldNum" sz="quarter" idx="12"/>
          </p:nvPr>
        </p:nvSpPr>
        <p:spPr/>
        <p:txBody>
          <a:bodyPr/>
          <a:lstStyle/>
          <a:p>
            <a:fld id="{F7BA3CF1-850A-4C30-9972-8A514457116A}" type="slidenum">
              <a:rPr lang="el-GR" smtClean="0"/>
              <a:t>19</a:t>
            </a:fld>
            <a:endParaRPr lang="el-GR"/>
          </a:p>
        </p:txBody>
      </p:sp>
    </p:spTree>
    <p:extLst>
      <p:ext uri="{BB962C8B-B14F-4D97-AF65-F5344CB8AC3E}">
        <p14:creationId xmlns:p14="http://schemas.microsoft.com/office/powerpoint/2010/main" val="1412604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1BF84A-2DA6-A457-14A2-D939BCEBF744}"/>
              </a:ext>
            </a:extLst>
          </p:cNvPr>
          <p:cNvSpPr>
            <a:spLocks noGrp="1"/>
          </p:cNvSpPr>
          <p:nvPr>
            <p:ph type="title"/>
          </p:nvPr>
        </p:nvSpPr>
        <p:spPr/>
        <p:txBody>
          <a:bodyPr/>
          <a:lstStyle/>
          <a:p>
            <a:r>
              <a:rPr lang="el-GR" dirty="0"/>
              <a:t>Ορισμός</a:t>
            </a:r>
          </a:p>
        </p:txBody>
      </p:sp>
      <p:sp>
        <p:nvSpPr>
          <p:cNvPr id="3" name="Θέση περιεχομένου 2">
            <a:extLst>
              <a:ext uri="{FF2B5EF4-FFF2-40B4-BE49-F238E27FC236}">
                <a16:creationId xmlns:a16="http://schemas.microsoft.com/office/drawing/2014/main" id="{153CAF60-9FE4-08F9-F909-1BAF31870DB2}"/>
              </a:ext>
            </a:extLst>
          </p:cNvPr>
          <p:cNvSpPr>
            <a:spLocks noGrp="1"/>
          </p:cNvSpPr>
          <p:nvPr>
            <p:ph idx="1"/>
          </p:nvPr>
        </p:nvSpPr>
        <p:spPr/>
        <p:txBody>
          <a:bodyPr/>
          <a:lstStyle/>
          <a:p>
            <a:pPr marL="0" indent="0">
              <a:buNone/>
            </a:pPr>
            <a:r>
              <a:rPr lang="el-GR" i="1" u="sng" dirty="0"/>
              <a:t>Συγκόλληση λέγεται: </a:t>
            </a:r>
          </a:p>
          <a:p>
            <a:pPr marL="0" indent="0">
              <a:buNone/>
            </a:pPr>
            <a:endParaRPr lang="el-GR" i="1" u="sng" dirty="0"/>
          </a:p>
          <a:p>
            <a:r>
              <a:rPr lang="el-GR" dirty="0"/>
              <a:t>η ένωση δύο μετάλλων με οποιαδήποτε μέθοδο </a:t>
            </a:r>
          </a:p>
          <a:p>
            <a:r>
              <a:rPr lang="el-GR" dirty="0"/>
              <a:t>επιτυγχάνεται με τη βοήθεια: </a:t>
            </a:r>
          </a:p>
          <a:p>
            <a:pPr marL="0" indent="0" algn="ctr">
              <a:buNone/>
            </a:pPr>
            <a:r>
              <a:rPr lang="el-GR" dirty="0"/>
              <a:t>1. της θερμότητας </a:t>
            </a:r>
          </a:p>
          <a:p>
            <a:pPr marL="0" indent="0" algn="ctr">
              <a:buNone/>
            </a:pPr>
            <a:r>
              <a:rPr lang="el-GR" dirty="0"/>
              <a:t>2.          της πίεσης </a:t>
            </a:r>
          </a:p>
          <a:p>
            <a:pPr marL="0" indent="0" algn="ctr">
              <a:buNone/>
            </a:pPr>
            <a:r>
              <a:rPr lang="el-GR" dirty="0"/>
              <a:t>3.       και των δύο </a:t>
            </a:r>
          </a:p>
          <a:p>
            <a:r>
              <a:rPr lang="el-GR" dirty="0"/>
              <a:t>με ή χωρίς προσθήκη υλικού παρόμοιας σύνθεσης</a:t>
            </a:r>
          </a:p>
        </p:txBody>
      </p:sp>
      <p:sp>
        <p:nvSpPr>
          <p:cNvPr id="4" name="Θέση αριθμού διαφάνειας 3">
            <a:extLst>
              <a:ext uri="{FF2B5EF4-FFF2-40B4-BE49-F238E27FC236}">
                <a16:creationId xmlns:a16="http://schemas.microsoft.com/office/drawing/2014/main" id="{BEF4278F-4DA5-8874-4AF1-B570812CDEF3}"/>
              </a:ext>
            </a:extLst>
          </p:cNvPr>
          <p:cNvSpPr>
            <a:spLocks noGrp="1"/>
          </p:cNvSpPr>
          <p:nvPr>
            <p:ph type="sldNum" sz="quarter" idx="12"/>
          </p:nvPr>
        </p:nvSpPr>
        <p:spPr/>
        <p:txBody>
          <a:bodyPr/>
          <a:lstStyle/>
          <a:p>
            <a:fld id="{F7BA3CF1-850A-4C30-9972-8A514457116A}" type="slidenum">
              <a:rPr lang="el-GR" smtClean="0"/>
              <a:t>2</a:t>
            </a:fld>
            <a:endParaRPr lang="el-GR"/>
          </a:p>
        </p:txBody>
      </p:sp>
      <p:pic>
        <p:nvPicPr>
          <p:cNvPr id="6" name="Εικόνα 5">
            <a:extLst>
              <a:ext uri="{FF2B5EF4-FFF2-40B4-BE49-F238E27FC236}">
                <a16:creationId xmlns:a16="http://schemas.microsoft.com/office/drawing/2014/main" id="{669878BD-738E-BF44-D813-029B57CD7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891" y="444661"/>
            <a:ext cx="2483395" cy="2494482"/>
          </a:xfrm>
          <a:prstGeom prst="rect">
            <a:avLst/>
          </a:prstGeom>
        </p:spPr>
      </p:pic>
    </p:spTree>
    <p:extLst>
      <p:ext uri="{BB962C8B-B14F-4D97-AF65-F5344CB8AC3E}">
        <p14:creationId xmlns:p14="http://schemas.microsoft.com/office/powerpoint/2010/main" val="239284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2034072"/>
            <a:ext cx="11187404" cy="4458801"/>
          </a:xfrm>
        </p:spPr>
        <p:txBody>
          <a:bodyPr>
            <a:normAutofit fontScale="92500" lnSpcReduction="10000"/>
          </a:bodyPr>
          <a:lstStyle/>
          <a:p>
            <a:pPr marL="0" indent="0">
              <a:buNone/>
            </a:pPr>
            <a:r>
              <a:rPr lang="el-GR" i="1" u="sng" dirty="0"/>
              <a:t>Ετερογενείς Συγκολλήσεις</a:t>
            </a:r>
          </a:p>
          <a:p>
            <a:r>
              <a:rPr lang="el-GR" dirty="0"/>
              <a:t>Τα κομμάτια θερμαίνονται σε θερμοκρασία χαμηλότερη από το σημείο τήξης τους, αλλά φυσικά υψηλότερη από το σημείο τήξης της κόλλησης</a:t>
            </a:r>
          </a:p>
          <a:p>
            <a:pPr marL="0" indent="0">
              <a:buNone/>
            </a:pPr>
            <a:endParaRPr lang="el-GR" dirty="0"/>
          </a:p>
          <a:p>
            <a:r>
              <a:rPr lang="el-GR" dirty="0"/>
              <a:t>Διακρίνονται σε:</a:t>
            </a:r>
          </a:p>
          <a:p>
            <a:pPr marL="514350" indent="-514350">
              <a:buFont typeface="+mj-lt"/>
              <a:buAutoNum type="arabicPeriod"/>
            </a:pPr>
            <a:r>
              <a:rPr lang="el-GR" dirty="0"/>
              <a:t>μαλακές (η κόλληση λιώνει σε θερμοκρασία μικρότερη από 500° C )</a:t>
            </a:r>
          </a:p>
          <a:p>
            <a:pPr marL="514350" indent="-514350">
              <a:buFont typeface="+mj-lt"/>
              <a:buAutoNum type="arabicPeriod"/>
            </a:pPr>
            <a:r>
              <a:rPr lang="el-GR" dirty="0"/>
              <a:t>σκληρές (η κόλληση λιώνει πάνω από 500° C )</a:t>
            </a:r>
          </a:p>
          <a:p>
            <a:pPr marL="514350" indent="-514350">
              <a:buFont typeface="+mj-lt"/>
              <a:buAutoNum type="arabicPeriod"/>
            </a:pPr>
            <a:endParaRPr lang="el-GR" dirty="0"/>
          </a:p>
          <a:p>
            <a:r>
              <a:rPr lang="el-GR" dirty="0"/>
              <a:t>Βρίσκουν εφαρμογή στις συγκολλήσεις των ανομοιογενών μετάλλων ή όταν δεν επιτρέπονται οι υψηλές θερμοκρασίες</a:t>
            </a:r>
          </a:p>
        </p:txBody>
      </p:sp>
      <p:sp>
        <p:nvSpPr>
          <p:cNvPr id="4" name="Θέση αριθμού διαφάνειας 3">
            <a:extLst>
              <a:ext uri="{FF2B5EF4-FFF2-40B4-BE49-F238E27FC236}">
                <a16:creationId xmlns:a16="http://schemas.microsoft.com/office/drawing/2014/main" id="{3933C48D-8326-B8C5-43B0-718274B5F261}"/>
              </a:ext>
            </a:extLst>
          </p:cNvPr>
          <p:cNvSpPr>
            <a:spLocks noGrp="1"/>
          </p:cNvSpPr>
          <p:nvPr>
            <p:ph type="sldNum" sz="quarter" idx="12"/>
          </p:nvPr>
        </p:nvSpPr>
        <p:spPr/>
        <p:txBody>
          <a:bodyPr/>
          <a:lstStyle/>
          <a:p>
            <a:fld id="{F7BA3CF1-850A-4C30-9972-8A514457116A}" type="slidenum">
              <a:rPr lang="el-GR" smtClean="0"/>
              <a:t>20</a:t>
            </a:fld>
            <a:endParaRPr lang="el-GR"/>
          </a:p>
        </p:txBody>
      </p:sp>
      <p:pic>
        <p:nvPicPr>
          <p:cNvPr id="6" name="Εικόνα 5">
            <a:extLst>
              <a:ext uri="{FF2B5EF4-FFF2-40B4-BE49-F238E27FC236}">
                <a16:creationId xmlns:a16="http://schemas.microsoft.com/office/drawing/2014/main" id="{0DC493D2-AF29-75B8-BDBA-90855ABBC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976" y="136525"/>
            <a:ext cx="4025791" cy="2242781"/>
          </a:xfrm>
          <a:prstGeom prst="rect">
            <a:avLst/>
          </a:prstGeom>
        </p:spPr>
      </p:pic>
    </p:spTree>
    <p:extLst>
      <p:ext uri="{BB962C8B-B14F-4D97-AF65-F5344CB8AC3E}">
        <p14:creationId xmlns:p14="http://schemas.microsoft.com/office/powerpoint/2010/main" val="109456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πίεσης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2127379"/>
            <a:ext cx="11187404" cy="4049583"/>
          </a:xfrm>
        </p:spPr>
        <p:txBody>
          <a:bodyPr>
            <a:normAutofit/>
          </a:bodyPr>
          <a:lstStyle/>
          <a:p>
            <a:r>
              <a:rPr lang="el-GR" dirty="0"/>
              <a:t>Θερμαίνονται τα κομμάτια που θα συνδεθούν στη θέση συγκόλλησης, σε θερμοκρασία μικρότερη από το σημείο τήξης του μετάλλου τους </a:t>
            </a:r>
          </a:p>
          <a:p>
            <a:r>
              <a:rPr lang="el-GR" dirty="0"/>
              <a:t>Πιέζονται δυνατά οι επιφάνειες συγκόλλησης, χωρίς την προσθήκη κόλλησης</a:t>
            </a:r>
          </a:p>
          <a:p>
            <a:r>
              <a:rPr lang="el-GR" dirty="0"/>
              <a:t>Με πίεση μπορούν να </a:t>
            </a:r>
            <a:r>
              <a:rPr lang="el-GR" dirty="0" err="1"/>
              <a:t>συγκολληθούν</a:t>
            </a:r>
            <a:r>
              <a:rPr lang="el-GR" dirty="0"/>
              <a:t> κομμάτια και εν </a:t>
            </a:r>
            <a:r>
              <a:rPr lang="el-GR" dirty="0" err="1"/>
              <a:t>ψυχρώ</a:t>
            </a:r>
            <a:endParaRPr lang="el-GR" dirty="0"/>
          </a:p>
        </p:txBody>
      </p:sp>
      <p:sp>
        <p:nvSpPr>
          <p:cNvPr id="4" name="Θέση αριθμού διαφάνειας 3">
            <a:extLst>
              <a:ext uri="{FF2B5EF4-FFF2-40B4-BE49-F238E27FC236}">
                <a16:creationId xmlns:a16="http://schemas.microsoft.com/office/drawing/2014/main" id="{7C3C22E3-266A-17F5-8A02-58F117C8A7C8}"/>
              </a:ext>
            </a:extLst>
          </p:cNvPr>
          <p:cNvSpPr>
            <a:spLocks noGrp="1"/>
          </p:cNvSpPr>
          <p:nvPr>
            <p:ph type="sldNum" sz="quarter" idx="12"/>
          </p:nvPr>
        </p:nvSpPr>
        <p:spPr/>
        <p:txBody>
          <a:bodyPr/>
          <a:lstStyle/>
          <a:p>
            <a:fld id="{F7BA3CF1-850A-4C30-9972-8A514457116A}" type="slidenum">
              <a:rPr lang="el-GR" smtClean="0"/>
              <a:t>21</a:t>
            </a:fld>
            <a:endParaRPr lang="el-GR"/>
          </a:p>
        </p:txBody>
      </p:sp>
    </p:spTree>
    <p:extLst>
      <p:ext uri="{BB962C8B-B14F-4D97-AF65-F5344CB8AC3E}">
        <p14:creationId xmlns:p14="http://schemas.microsoft.com/office/powerpoint/2010/main" val="3991688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4ED26F3C-9216-FED2-D3E3-E61F827D8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577" y="429288"/>
            <a:ext cx="5999423" cy="5999423"/>
          </a:xfrm>
          <a:prstGeom prst="rect">
            <a:avLst/>
          </a:prstGeom>
        </p:spPr>
      </p:pic>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πίεσης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744823"/>
            <a:ext cx="6624735" cy="4432139"/>
          </a:xfrm>
        </p:spPr>
        <p:txBody>
          <a:bodyPr>
            <a:normAutofit/>
          </a:bodyPr>
          <a:lstStyle/>
          <a:p>
            <a:r>
              <a:rPr lang="el-GR" dirty="0"/>
              <a:t>Στη </a:t>
            </a:r>
            <a:r>
              <a:rPr lang="el-GR" b="1" dirty="0"/>
              <a:t>συγκόλληση με ηλεκτρική αντίσταση </a:t>
            </a:r>
            <a:r>
              <a:rPr lang="el-GR" dirty="0"/>
              <a:t>(ποντάρισμα)  τα κομμάτια στη θέση επαφής θερμαίνονται με τη βοήθεια ηλεκτρικής αντίστασης (μέχρι 100000 </a:t>
            </a:r>
            <a:r>
              <a:rPr lang="el-GR" dirty="0" err="1"/>
              <a:t>Amp</a:t>
            </a:r>
            <a:r>
              <a:rPr lang="el-GR" dirty="0"/>
              <a:t> στα 10 </a:t>
            </a:r>
            <a:r>
              <a:rPr lang="el-GR" dirty="0" err="1"/>
              <a:t>Volt</a:t>
            </a:r>
            <a:r>
              <a:rPr lang="el-GR" dirty="0"/>
              <a:t>) και στη συνέχεια </a:t>
            </a:r>
            <a:r>
              <a:rPr lang="el-GR" dirty="0" err="1"/>
              <a:t>συγκολλούνται</a:t>
            </a:r>
            <a:r>
              <a:rPr lang="el-GR" dirty="0"/>
              <a:t> με πίεση</a:t>
            </a:r>
          </a:p>
          <a:p>
            <a:r>
              <a:rPr lang="el-GR" dirty="0"/>
              <a:t>Χρησιμοποιείται για συγκόλληση λεπτών ελασμάτων, σωλήνων με διατομή μέχρι 200 cm2 κ.ά.</a:t>
            </a:r>
          </a:p>
        </p:txBody>
      </p:sp>
      <p:sp>
        <p:nvSpPr>
          <p:cNvPr id="4" name="Θέση αριθμού διαφάνειας 3">
            <a:extLst>
              <a:ext uri="{FF2B5EF4-FFF2-40B4-BE49-F238E27FC236}">
                <a16:creationId xmlns:a16="http://schemas.microsoft.com/office/drawing/2014/main" id="{D4683B87-5B77-72AA-44D6-315E5A2CB82D}"/>
              </a:ext>
            </a:extLst>
          </p:cNvPr>
          <p:cNvSpPr>
            <a:spLocks noGrp="1"/>
          </p:cNvSpPr>
          <p:nvPr>
            <p:ph type="sldNum" sz="quarter" idx="12"/>
          </p:nvPr>
        </p:nvSpPr>
        <p:spPr/>
        <p:txBody>
          <a:bodyPr/>
          <a:lstStyle/>
          <a:p>
            <a:fld id="{F7BA3CF1-850A-4C30-9972-8A514457116A}" type="slidenum">
              <a:rPr lang="el-GR" smtClean="0"/>
              <a:t>22</a:t>
            </a:fld>
            <a:endParaRPr lang="el-GR"/>
          </a:p>
        </p:txBody>
      </p:sp>
    </p:spTree>
    <p:extLst>
      <p:ext uri="{BB962C8B-B14F-4D97-AF65-F5344CB8AC3E}">
        <p14:creationId xmlns:p14="http://schemas.microsoft.com/office/powerpoint/2010/main" val="377201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Συγκολλήσεις πίεσης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744823"/>
            <a:ext cx="4469363" cy="4432139"/>
          </a:xfrm>
        </p:spPr>
        <p:txBody>
          <a:bodyPr>
            <a:normAutofit/>
          </a:bodyPr>
          <a:lstStyle/>
          <a:p>
            <a:r>
              <a:rPr lang="el-GR" dirty="0"/>
              <a:t>Στη συγκόλληση με τριβή, η θερμοκρασία παράγεται με την τριβή των κομματιών που θα </a:t>
            </a:r>
            <a:r>
              <a:rPr lang="el-GR" dirty="0" err="1"/>
              <a:t>συγκολληθούν</a:t>
            </a:r>
            <a:r>
              <a:rPr lang="el-GR" dirty="0"/>
              <a:t> και στη συνέχεια πιέζονται</a:t>
            </a:r>
          </a:p>
          <a:p>
            <a:endParaRPr lang="el-GR" dirty="0"/>
          </a:p>
          <a:p>
            <a:r>
              <a:rPr lang="el-GR" dirty="0"/>
              <a:t>Χρησιμοποιείται κυρίως για μικρά κομμάτια μαζικής παραγωγής</a:t>
            </a:r>
          </a:p>
        </p:txBody>
      </p:sp>
      <p:sp>
        <p:nvSpPr>
          <p:cNvPr id="4" name="Θέση αριθμού διαφάνειας 3">
            <a:extLst>
              <a:ext uri="{FF2B5EF4-FFF2-40B4-BE49-F238E27FC236}">
                <a16:creationId xmlns:a16="http://schemas.microsoft.com/office/drawing/2014/main" id="{13700F2A-997F-B91B-7815-58800642742B}"/>
              </a:ext>
            </a:extLst>
          </p:cNvPr>
          <p:cNvSpPr>
            <a:spLocks noGrp="1"/>
          </p:cNvSpPr>
          <p:nvPr>
            <p:ph type="sldNum" sz="quarter" idx="12"/>
          </p:nvPr>
        </p:nvSpPr>
        <p:spPr/>
        <p:txBody>
          <a:bodyPr/>
          <a:lstStyle/>
          <a:p>
            <a:fld id="{F7BA3CF1-850A-4C30-9972-8A514457116A}" type="slidenum">
              <a:rPr lang="el-GR" smtClean="0"/>
              <a:t>23</a:t>
            </a:fld>
            <a:endParaRPr lang="el-GR"/>
          </a:p>
        </p:txBody>
      </p:sp>
      <p:pic>
        <p:nvPicPr>
          <p:cNvPr id="8" name="Εικόνα 7">
            <a:extLst>
              <a:ext uri="{FF2B5EF4-FFF2-40B4-BE49-F238E27FC236}">
                <a16:creationId xmlns:a16="http://schemas.microsoft.com/office/drawing/2014/main" id="{E668AF7F-6AB9-F5F5-CA40-9FA6C51E2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470" y="1744823"/>
            <a:ext cx="6568754" cy="3694924"/>
          </a:xfrm>
          <a:prstGeom prst="rect">
            <a:avLst/>
          </a:prstGeom>
        </p:spPr>
      </p:pic>
    </p:spTree>
    <p:extLst>
      <p:ext uri="{BB962C8B-B14F-4D97-AF65-F5344CB8AC3E}">
        <p14:creationId xmlns:p14="http://schemas.microsoft.com/office/powerpoint/2010/main" val="424471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Μορφές Ραφών</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744823"/>
            <a:ext cx="11187404" cy="4432139"/>
          </a:xfrm>
        </p:spPr>
        <p:txBody>
          <a:bodyPr>
            <a:normAutofit/>
          </a:bodyPr>
          <a:lstStyle/>
          <a:p>
            <a:pPr marL="0" indent="0">
              <a:buNone/>
            </a:pPr>
            <a:r>
              <a:rPr lang="el-GR" dirty="0"/>
              <a:t>Ανάλογα με τη σχετική θέση των κομματιών</a:t>
            </a:r>
          </a:p>
          <a:p>
            <a:pPr marL="0" indent="0">
              <a:buNone/>
            </a:pPr>
            <a:endParaRPr lang="el-GR" dirty="0"/>
          </a:p>
          <a:p>
            <a:pPr marL="514350" indent="-514350">
              <a:buAutoNum type="arabicPeriod"/>
            </a:pPr>
            <a:r>
              <a:rPr lang="el-GR" dirty="0"/>
              <a:t>Μετωπική ραφή (</a:t>
            </a:r>
            <a:r>
              <a:rPr lang="el-GR" dirty="0" err="1"/>
              <a:t>εσωραφή</a:t>
            </a:r>
            <a:r>
              <a:rPr lang="el-GR" dirty="0"/>
              <a:t>)  </a:t>
            </a:r>
          </a:p>
          <a:p>
            <a:pPr marL="514350" indent="-514350">
              <a:buAutoNum type="arabicPeriod"/>
            </a:pPr>
            <a:r>
              <a:rPr lang="el-GR" dirty="0"/>
              <a:t>Γωνιακή ραφή (</a:t>
            </a:r>
            <a:r>
              <a:rPr lang="el-GR" dirty="0" err="1"/>
              <a:t>εξωραφή</a:t>
            </a:r>
            <a:r>
              <a:rPr lang="el-GR" dirty="0"/>
              <a:t>) </a:t>
            </a:r>
          </a:p>
          <a:p>
            <a:pPr marL="514350" indent="-514350">
              <a:buAutoNum type="arabicPeriod"/>
            </a:pPr>
            <a:endParaRPr lang="el-GR" dirty="0"/>
          </a:p>
          <a:p>
            <a:pPr marL="0" indent="0">
              <a:buNone/>
            </a:pPr>
            <a:r>
              <a:rPr lang="el-GR" dirty="0"/>
              <a:t>Και οι δύο γενικές μορφές ραφών εκτελούνται με μία ή περισσότερες στρώσεις, κορδόνια, ανάλογα με το πάχος των κομματιών που θα </a:t>
            </a:r>
            <a:r>
              <a:rPr lang="el-GR" dirty="0" err="1"/>
              <a:t>συγκολληθούν</a:t>
            </a:r>
            <a:endParaRPr lang="el-GR" dirty="0"/>
          </a:p>
        </p:txBody>
      </p:sp>
      <p:sp>
        <p:nvSpPr>
          <p:cNvPr id="4" name="Θέση αριθμού διαφάνειας 3">
            <a:extLst>
              <a:ext uri="{FF2B5EF4-FFF2-40B4-BE49-F238E27FC236}">
                <a16:creationId xmlns:a16="http://schemas.microsoft.com/office/drawing/2014/main" id="{AA634F19-52A4-E1D2-9874-64DA5FE74983}"/>
              </a:ext>
            </a:extLst>
          </p:cNvPr>
          <p:cNvSpPr>
            <a:spLocks noGrp="1"/>
          </p:cNvSpPr>
          <p:nvPr>
            <p:ph type="sldNum" sz="quarter" idx="12"/>
          </p:nvPr>
        </p:nvSpPr>
        <p:spPr/>
        <p:txBody>
          <a:bodyPr/>
          <a:lstStyle/>
          <a:p>
            <a:fld id="{F7BA3CF1-850A-4C30-9972-8A514457116A}" type="slidenum">
              <a:rPr lang="el-GR" smtClean="0"/>
              <a:t>24</a:t>
            </a:fld>
            <a:endParaRPr lang="el-GR"/>
          </a:p>
        </p:txBody>
      </p:sp>
      <p:pic>
        <p:nvPicPr>
          <p:cNvPr id="6" name="Εικόνα 5">
            <a:extLst>
              <a:ext uri="{FF2B5EF4-FFF2-40B4-BE49-F238E27FC236}">
                <a16:creationId xmlns:a16="http://schemas.microsoft.com/office/drawing/2014/main" id="{0903DBA3-868D-1C47-98F1-583875322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752" y="554992"/>
            <a:ext cx="3236195" cy="3429179"/>
          </a:xfrm>
          <a:prstGeom prst="rect">
            <a:avLst/>
          </a:prstGeom>
        </p:spPr>
      </p:pic>
    </p:spTree>
    <p:extLst>
      <p:ext uri="{BB962C8B-B14F-4D97-AF65-F5344CB8AC3E}">
        <p14:creationId xmlns:p14="http://schemas.microsoft.com/office/powerpoint/2010/main" val="3781531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Μορφές Ραφών</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744823"/>
            <a:ext cx="11187404" cy="4432139"/>
          </a:xfrm>
        </p:spPr>
        <p:txBody>
          <a:bodyPr>
            <a:normAutofit/>
          </a:bodyPr>
          <a:lstStyle/>
          <a:p>
            <a:pPr marL="0" indent="0">
              <a:buNone/>
            </a:pPr>
            <a:r>
              <a:rPr lang="el-GR" dirty="0"/>
              <a:t>Ανάλογα με τη σχετική θέση των κομματιών</a:t>
            </a:r>
          </a:p>
          <a:p>
            <a:pPr marL="514350" indent="-514350">
              <a:buAutoNum type="arabicPeriod"/>
            </a:pPr>
            <a:r>
              <a:rPr lang="el-GR" u="sng" dirty="0"/>
              <a:t>Μετωπική ραφή (</a:t>
            </a:r>
            <a:r>
              <a:rPr lang="el-GR" u="sng" dirty="0" err="1"/>
              <a:t>εσωραφή</a:t>
            </a:r>
            <a:r>
              <a:rPr lang="el-GR" u="sng" dirty="0"/>
              <a:t>)  </a:t>
            </a:r>
          </a:p>
          <a:p>
            <a:r>
              <a:rPr lang="el-GR" dirty="0"/>
              <a:t>Χρησιμοποιείται για ελάσματα και φορείς. </a:t>
            </a:r>
          </a:p>
          <a:p>
            <a:r>
              <a:rPr lang="el-GR" dirty="0"/>
              <a:t>Μπορεί να δεχθεί περισσότερα φορτία, στατικά και δυναμικά, από την </a:t>
            </a:r>
            <a:r>
              <a:rPr lang="el-GR" dirty="0" err="1"/>
              <a:t>εξωραφή</a:t>
            </a:r>
            <a:r>
              <a:rPr lang="el-GR" dirty="0"/>
              <a:t>. </a:t>
            </a:r>
          </a:p>
          <a:p>
            <a:r>
              <a:rPr lang="el-GR" dirty="0"/>
              <a:t>H συγκόλληση μπορεί να γίνει με ή χωρίς προετοιμασία των άκρων, ανάλογα με το πάχος των κομματιών που θα συνδεθούν.  </a:t>
            </a:r>
          </a:p>
          <a:p>
            <a:r>
              <a:rPr lang="el-GR" dirty="0"/>
              <a:t>Ανάλογα με την προετοιμασία των άκρων των ελασμάτων που θα συνδεθούν διακρίνονται οι εξής μορφές ραφής: V, X, Υ, U, K, Ι.</a:t>
            </a:r>
          </a:p>
        </p:txBody>
      </p:sp>
      <p:sp>
        <p:nvSpPr>
          <p:cNvPr id="4" name="Θέση αριθμού διαφάνειας 3">
            <a:extLst>
              <a:ext uri="{FF2B5EF4-FFF2-40B4-BE49-F238E27FC236}">
                <a16:creationId xmlns:a16="http://schemas.microsoft.com/office/drawing/2014/main" id="{23621051-111B-407D-6D88-046A15D39042}"/>
              </a:ext>
            </a:extLst>
          </p:cNvPr>
          <p:cNvSpPr>
            <a:spLocks noGrp="1"/>
          </p:cNvSpPr>
          <p:nvPr>
            <p:ph type="sldNum" sz="quarter" idx="12"/>
          </p:nvPr>
        </p:nvSpPr>
        <p:spPr/>
        <p:txBody>
          <a:bodyPr/>
          <a:lstStyle/>
          <a:p>
            <a:fld id="{F7BA3CF1-850A-4C30-9972-8A514457116A}" type="slidenum">
              <a:rPr lang="el-GR" smtClean="0"/>
              <a:t>25</a:t>
            </a:fld>
            <a:endParaRPr lang="el-GR"/>
          </a:p>
        </p:txBody>
      </p:sp>
    </p:spTree>
    <p:extLst>
      <p:ext uri="{BB962C8B-B14F-4D97-AF65-F5344CB8AC3E}">
        <p14:creationId xmlns:p14="http://schemas.microsoft.com/office/powerpoint/2010/main" val="655569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a:xfrm>
            <a:off x="838200" y="365126"/>
            <a:ext cx="10515600" cy="1053128"/>
          </a:xfrm>
        </p:spPr>
        <p:txBody>
          <a:bodyPr/>
          <a:lstStyle/>
          <a:p>
            <a:r>
              <a:rPr lang="el-GR" dirty="0"/>
              <a:t>Μορφές Ραφών</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744823"/>
            <a:ext cx="11187404" cy="4432139"/>
          </a:xfrm>
        </p:spPr>
        <p:txBody>
          <a:bodyPr>
            <a:normAutofit lnSpcReduction="10000"/>
          </a:bodyPr>
          <a:lstStyle/>
          <a:p>
            <a:pPr marL="0" indent="0">
              <a:buNone/>
            </a:pPr>
            <a:r>
              <a:rPr lang="el-GR" dirty="0"/>
              <a:t>Ανάλογα με τη σχετική θέση των κομματιών </a:t>
            </a:r>
          </a:p>
          <a:p>
            <a:pPr marL="0" indent="0">
              <a:buNone/>
            </a:pPr>
            <a:r>
              <a:rPr lang="el-GR" u="sng" dirty="0"/>
              <a:t>2. Γωνιακή ραφή (</a:t>
            </a:r>
            <a:r>
              <a:rPr lang="el-GR" u="sng" dirty="0" err="1"/>
              <a:t>εξωραφή</a:t>
            </a:r>
            <a:r>
              <a:rPr lang="el-GR" u="sng" dirty="0"/>
              <a:t>) </a:t>
            </a:r>
          </a:p>
          <a:p>
            <a:r>
              <a:rPr lang="el-GR" dirty="0"/>
              <a:t>H γωνιακή ραφή ενώνει τα κομμάτια που σχηματίζουν «Τ», μια γωνία ή επικαλύπτονται. </a:t>
            </a:r>
          </a:p>
          <a:p>
            <a:r>
              <a:rPr lang="el-GR" dirty="0"/>
              <a:t>Συνήθως εκτελείται με διπλή </a:t>
            </a:r>
            <a:r>
              <a:rPr lang="el-GR" dirty="0" err="1"/>
              <a:t>εξωραφή</a:t>
            </a:r>
            <a:r>
              <a:rPr lang="el-GR" dirty="0"/>
              <a:t> και είναι περισσότερο ευαίσθητη από τη μετωπική. </a:t>
            </a:r>
          </a:p>
          <a:p>
            <a:r>
              <a:rPr lang="el-GR" dirty="0"/>
              <a:t>Οι γωνιακές ραφές διακρίνονται σε: Επίπεδες, κοίλες, κυρτές . </a:t>
            </a:r>
          </a:p>
          <a:p>
            <a:r>
              <a:rPr lang="el-GR" dirty="0"/>
              <a:t>H γωνιακή σύνδεση δέχεται μικρότερο φορτίο από τη σύνδεση Τ. </a:t>
            </a:r>
          </a:p>
          <a:p>
            <a:r>
              <a:rPr lang="el-GR" dirty="0"/>
              <a:t>H σύνδεση με επικάλυψη δέχεται τη μικρότερη φόρτιση από όλες τις μορφές σύνδεσης.</a:t>
            </a:r>
          </a:p>
        </p:txBody>
      </p:sp>
      <p:sp>
        <p:nvSpPr>
          <p:cNvPr id="4" name="Θέση αριθμού διαφάνειας 3">
            <a:extLst>
              <a:ext uri="{FF2B5EF4-FFF2-40B4-BE49-F238E27FC236}">
                <a16:creationId xmlns:a16="http://schemas.microsoft.com/office/drawing/2014/main" id="{CA3B5726-6DE6-7C5C-1ED3-ED135899EBDF}"/>
              </a:ext>
            </a:extLst>
          </p:cNvPr>
          <p:cNvSpPr>
            <a:spLocks noGrp="1"/>
          </p:cNvSpPr>
          <p:nvPr>
            <p:ph type="sldNum" sz="quarter" idx="12"/>
          </p:nvPr>
        </p:nvSpPr>
        <p:spPr/>
        <p:txBody>
          <a:bodyPr/>
          <a:lstStyle/>
          <a:p>
            <a:fld id="{F7BA3CF1-850A-4C30-9972-8A514457116A}" type="slidenum">
              <a:rPr lang="el-GR" smtClean="0"/>
              <a:t>26</a:t>
            </a:fld>
            <a:endParaRPr lang="el-GR"/>
          </a:p>
        </p:txBody>
      </p:sp>
    </p:spTree>
    <p:extLst>
      <p:ext uri="{BB962C8B-B14F-4D97-AF65-F5344CB8AC3E}">
        <p14:creationId xmlns:p14="http://schemas.microsoft.com/office/powerpoint/2010/main" val="58203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67E946-8F2B-E688-E5C0-23C72F647D51}"/>
              </a:ext>
            </a:extLst>
          </p:cNvPr>
          <p:cNvSpPr>
            <a:spLocks noGrp="1"/>
          </p:cNvSpPr>
          <p:nvPr>
            <p:ph type="title"/>
          </p:nvPr>
        </p:nvSpPr>
        <p:spPr>
          <a:xfrm>
            <a:off x="838200" y="365125"/>
            <a:ext cx="10515600" cy="1071789"/>
          </a:xfrm>
        </p:spPr>
        <p:txBody>
          <a:bodyPr/>
          <a:lstStyle/>
          <a:p>
            <a:r>
              <a:rPr lang="el-GR" dirty="0"/>
              <a:t>Συγκολλήσεις</a:t>
            </a:r>
          </a:p>
        </p:txBody>
      </p:sp>
      <p:sp>
        <p:nvSpPr>
          <p:cNvPr id="3" name="Θέση περιεχομένου 2">
            <a:extLst>
              <a:ext uri="{FF2B5EF4-FFF2-40B4-BE49-F238E27FC236}">
                <a16:creationId xmlns:a16="http://schemas.microsoft.com/office/drawing/2014/main" id="{60DCEBB1-DD81-1CC4-367E-6FC13DF9C7EA}"/>
              </a:ext>
            </a:extLst>
          </p:cNvPr>
          <p:cNvSpPr>
            <a:spLocks noGrp="1"/>
          </p:cNvSpPr>
          <p:nvPr>
            <p:ph idx="1"/>
          </p:nvPr>
        </p:nvSpPr>
        <p:spPr>
          <a:xfrm>
            <a:off x="838200" y="1436914"/>
            <a:ext cx="10515600" cy="4516017"/>
          </a:xfrm>
        </p:spPr>
        <p:txBody>
          <a:bodyPr/>
          <a:lstStyle/>
          <a:p>
            <a:r>
              <a:rPr lang="el-GR" dirty="0"/>
              <a:t>Αποτελούν ένα ευρύτατα διαδεδομένο </a:t>
            </a:r>
            <a:r>
              <a:rPr lang="el-GR" u="sng" dirty="0">
                <a:solidFill>
                  <a:srgbClr val="FF0000"/>
                </a:solidFill>
              </a:rPr>
              <a:t>μέσο μόνιμης σύνδεσης</a:t>
            </a:r>
          </a:p>
          <a:p>
            <a:pPr marL="0" indent="0">
              <a:buNone/>
            </a:pPr>
            <a:endParaRPr lang="el-GR" u="sng" dirty="0">
              <a:solidFill>
                <a:srgbClr val="FF0000"/>
              </a:solidFill>
            </a:endParaRPr>
          </a:p>
          <a:p>
            <a:pPr marL="0" indent="0">
              <a:buNone/>
            </a:pPr>
            <a:r>
              <a:rPr lang="el-GR" dirty="0"/>
              <a:t>Χρησιμοποιούνται:</a:t>
            </a:r>
            <a:endParaRPr lang="el-GR" u="sng" dirty="0">
              <a:solidFill>
                <a:srgbClr val="FF0000"/>
              </a:solidFill>
            </a:endParaRPr>
          </a:p>
          <a:p>
            <a:r>
              <a:rPr lang="el-GR" dirty="0"/>
              <a:t>σε στεφάνες τροχών, πλαίσια, κιβώτια </a:t>
            </a:r>
            <a:r>
              <a:rPr lang="el-GR" dirty="0" err="1"/>
              <a:t>μειωτήρων</a:t>
            </a:r>
            <a:r>
              <a:rPr lang="el-GR" dirty="0"/>
              <a:t>, δοχεία, λέβητες, </a:t>
            </a:r>
            <a:r>
              <a:rPr lang="el-GR" dirty="0" err="1"/>
              <a:t>σιδηροκατασκευές</a:t>
            </a:r>
            <a:r>
              <a:rPr lang="el-GR" dirty="0"/>
              <a:t> κ.λπ.</a:t>
            </a:r>
          </a:p>
          <a:p>
            <a:r>
              <a:rPr lang="el-GR" dirty="0"/>
              <a:t>για επισκευές ρωγμών και σπασιμάτων (συγκόλληση “επιθέματος”) </a:t>
            </a:r>
          </a:p>
          <a:p>
            <a:r>
              <a:rPr lang="el-GR" dirty="0"/>
              <a:t>για κοπή κομματιών και διάλυση μεταλλικών όγκων (</a:t>
            </a:r>
            <a:r>
              <a:rPr lang="el-GR" dirty="0" err="1"/>
              <a:t>φλογοκοπή</a:t>
            </a:r>
            <a:r>
              <a:rPr lang="el-GR" dirty="0"/>
              <a:t>)</a:t>
            </a:r>
          </a:p>
        </p:txBody>
      </p:sp>
      <p:pic>
        <p:nvPicPr>
          <p:cNvPr id="5" name="Εικόνα 4">
            <a:extLst>
              <a:ext uri="{FF2B5EF4-FFF2-40B4-BE49-F238E27FC236}">
                <a16:creationId xmlns:a16="http://schemas.microsoft.com/office/drawing/2014/main" id="{2FB11F01-B634-EC77-FE64-C8C4CDCEC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106" y="4906674"/>
            <a:ext cx="2713220" cy="1756453"/>
          </a:xfrm>
          <a:prstGeom prst="rect">
            <a:avLst/>
          </a:prstGeom>
        </p:spPr>
      </p:pic>
      <p:pic>
        <p:nvPicPr>
          <p:cNvPr id="7" name="Εικόνα 6">
            <a:extLst>
              <a:ext uri="{FF2B5EF4-FFF2-40B4-BE49-F238E27FC236}">
                <a16:creationId xmlns:a16="http://schemas.microsoft.com/office/drawing/2014/main" id="{19EAA409-AAFF-6836-5E60-0160C3A37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919" y="5092906"/>
            <a:ext cx="2093626" cy="1570220"/>
          </a:xfrm>
          <a:prstGeom prst="rect">
            <a:avLst/>
          </a:prstGeom>
        </p:spPr>
      </p:pic>
      <p:pic>
        <p:nvPicPr>
          <p:cNvPr id="9" name="Εικόνα 8">
            <a:extLst>
              <a:ext uri="{FF2B5EF4-FFF2-40B4-BE49-F238E27FC236}">
                <a16:creationId xmlns:a16="http://schemas.microsoft.com/office/drawing/2014/main" id="{8FE585D2-F73B-2F3E-7292-F7CB86FA1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139" y="5043309"/>
            <a:ext cx="2159756" cy="1619817"/>
          </a:xfrm>
          <a:prstGeom prst="rect">
            <a:avLst/>
          </a:prstGeom>
        </p:spPr>
      </p:pic>
      <p:sp>
        <p:nvSpPr>
          <p:cNvPr id="10" name="Θέση αριθμού διαφάνειας 9">
            <a:extLst>
              <a:ext uri="{FF2B5EF4-FFF2-40B4-BE49-F238E27FC236}">
                <a16:creationId xmlns:a16="http://schemas.microsoft.com/office/drawing/2014/main" id="{F485EA39-7784-E7EE-C65A-6D68035C8E67}"/>
              </a:ext>
            </a:extLst>
          </p:cNvPr>
          <p:cNvSpPr>
            <a:spLocks noGrp="1"/>
          </p:cNvSpPr>
          <p:nvPr>
            <p:ph type="sldNum" sz="quarter" idx="12"/>
          </p:nvPr>
        </p:nvSpPr>
        <p:spPr/>
        <p:txBody>
          <a:bodyPr/>
          <a:lstStyle/>
          <a:p>
            <a:fld id="{F7BA3CF1-850A-4C30-9972-8A514457116A}" type="slidenum">
              <a:rPr lang="el-GR" smtClean="0"/>
              <a:t>3</a:t>
            </a:fld>
            <a:endParaRPr lang="el-GR"/>
          </a:p>
        </p:txBody>
      </p:sp>
    </p:spTree>
    <p:extLst>
      <p:ext uri="{BB962C8B-B14F-4D97-AF65-F5344CB8AC3E}">
        <p14:creationId xmlns:p14="http://schemas.microsoft.com/office/powerpoint/2010/main" val="411443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0D857041-BAAC-32B6-84A8-559D47A90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0"/>
            <a:ext cx="6127747" cy="4730620"/>
          </a:xfrm>
          <a:prstGeom prst="rect">
            <a:avLst/>
          </a:prstGeom>
        </p:spPr>
      </p:pic>
      <p:sp>
        <p:nvSpPr>
          <p:cNvPr id="2" name="Τίτλος 1">
            <a:extLst>
              <a:ext uri="{FF2B5EF4-FFF2-40B4-BE49-F238E27FC236}">
                <a16:creationId xmlns:a16="http://schemas.microsoft.com/office/drawing/2014/main" id="{2A67E946-8F2B-E688-E5C0-23C72F647D51}"/>
              </a:ext>
            </a:extLst>
          </p:cNvPr>
          <p:cNvSpPr>
            <a:spLocks noGrp="1"/>
          </p:cNvSpPr>
          <p:nvPr>
            <p:ph type="title"/>
          </p:nvPr>
        </p:nvSpPr>
        <p:spPr/>
        <p:txBody>
          <a:bodyPr/>
          <a:lstStyle/>
          <a:p>
            <a:r>
              <a:rPr lang="el-GR" dirty="0"/>
              <a:t>Συγκολλήσεις</a:t>
            </a:r>
          </a:p>
        </p:txBody>
      </p:sp>
      <p:sp>
        <p:nvSpPr>
          <p:cNvPr id="3" name="Θέση περιεχομένου 2">
            <a:extLst>
              <a:ext uri="{FF2B5EF4-FFF2-40B4-BE49-F238E27FC236}">
                <a16:creationId xmlns:a16="http://schemas.microsoft.com/office/drawing/2014/main" id="{60DCEBB1-DD81-1CC4-367E-6FC13DF9C7EA}"/>
              </a:ext>
            </a:extLst>
          </p:cNvPr>
          <p:cNvSpPr>
            <a:spLocks noGrp="1"/>
          </p:cNvSpPr>
          <p:nvPr>
            <p:ph idx="1"/>
          </p:nvPr>
        </p:nvSpPr>
        <p:spPr>
          <a:xfrm>
            <a:off x="531846" y="1925861"/>
            <a:ext cx="7800392" cy="4251101"/>
          </a:xfrm>
        </p:spPr>
        <p:txBody>
          <a:bodyPr/>
          <a:lstStyle/>
          <a:p>
            <a:pPr marL="0" indent="0">
              <a:buNone/>
            </a:pPr>
            <a:r>
              <a:rPr lang="el-GR" i="1" u="sng" dirty="0"/>
              <a:t>Εφαρμόζονται σε υλικά όπως:</a:t>
            </a:r>
          </a:p>
          <a:p>
            <a:r>
              <a:rPr lang="el-GR" dirty="0"/>
              <a:t>ο χάλυβας</a:t>
            </a:r>
          </a:p>
          <a:p>
            <a:r>
              <a:rPr lang="el-GR" dirty="0"/>
              <a:t>ο χυτοχάλυβας </a:t>
            </a:r>
          </a:p>
          <a:p>
            <a:r>
              <a:rPr lang="el-GR" dirty="0"/>
              <a:t>σε κράματα χαλκού, αλουμινίου και μαγνησίου </a:t>
            </a:r>
          </a:p>
          <a:p>
            <a:r>
              <a:rPr lang="el-GR" dirty="0"/>
              <a:t>στο νικέλιο </a:t>
            </a:r>
          </a:p>
          <a:p>
            <a:r>
              <a:rPr lang="el-GR" dirty="0"/>
              <a:t>στον ψευδάργυρο </a:t>
            </a:r>
          </a:p>
          <a:p>
            <a:r>
              <a:rPr lang="el-GR" dirty="0"/>
              <a:t>το μόλυβδο</a:t>
            </a:r>
          </a:p>
          <a:p>
            <a:r>
              <a:rPr lang="el-GR" dirty="0"/>
              <a:t>σε θερμοπλαστικές συνθετικές ύλες κ.λπ.</a:t>
            </a:r>
          </a:p>
        </p:txBody>
      </p:sp>
      <p:sp>
        <p:nvSpPr>
          <p:cNvPr id="4" name="Τίτλος 1">
            <a:extLst>
              <a:ext uri="{FF2B5EF4-FFF2-40B4-BE49-F238E27FC236}">
                <a16:creationId xmlns:a16="http://schemas.microsoft.com/office/drawing/2014/main" id="{C4EA44C0-7CD8-FE02-2AE8-3FBA73FC13CF}"/>
              </a:ext>
            </a:extLst>
          </p:cNvPr>
          <p:cNvSpPr txBox="1">
            <a:spLocks/>
          </p:cNvSpPr>
          <p:nvPr/>
        </p:nvSpPr>
        <p:spPr>
          <a:xfrm>
            <a:off x="7277878" y="4461363"/>
            <a:ext cx="3965510" cy="108102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i="0" dirty="0">
                <a:effectLst/>
                <a:latin typeface="+mn-lt"/>
                <a:cs typeface="Calibri" panose="020F0502020204030204" pitchFamily="34" charset="0"/>
              </a:rPr>
              <a:t>Τυπική μηχανή μετωπικής συγκόλλησης (</a:t>
            </a:r>
            <a:r>
              <a:rPr lang="el-GR" i="0" dirty="0" err="1">
                <a:effectLst/>
                <a:latin typeface="+mn-lt"/>
                <a:cs typeface="Calibri" panose="020F0502020204030204" pitchFamily="34" charset="0"/>
              </a:rPr>
              <a:t>pipe</a:t>
            </a:r>
            <a:r>
              <a:rPr lang="el-GR" i="0" dirty="0">
                <a:effectLst/>
                <a:latin typeface="+mn-lt"/>
                <a:cs typeface="Calibri" panose="020F0502020204030204" pitchFamily="34" charset="0"/>
              </a:rPr>
              <a:t> </a:t>
            </a:r>
            <a:r>
              <a:rPr lang="el-GR" i="0" dirty="0" err="1">
                <a:effectLst/>
                <a:latin typeface="+mn-lt"/>
                <a:cs typeface="Calibri" panose="020F0502020204030204" pitchFamily="34" charset="0"/>
              </a:rPr>
              <a:t>welding</a:t>
            </a:r>
            <a:r>
              <a:rPr lang="el-GR" i="0" dirty="0">
                <a:effectLst/>
                <a:latin typeface="+mn-lt"/>
                <a:cs typeface="Calibri" panose="020F0502020204030204" pitchFamily="34" charset="0"/>
              </a:rPr>
              <a:t> </a:t>
            </a:r>
            <a:r>
              <a:rPr lang="el-GR" i="0" dirty="0" err="1">
                <a:effectLst/>
                <a:latin typeface="+mn-lt"/>
                <a:cs typeface="Calibri" panose="020F0502020204030204" pitchFamily="34" charset="0"/>
              </a:rPr>
              <a:t>machine</a:t>
            </a:r>
            <a:r>
              <a:rPr lang="el-GR" i="0" dirty="0">
                <a:effectLst/>
                <a:latin typeface="+mn-lt"/>
                <a:cs typeface="Calibri" panose="020F0502020204030204" pitchFamily="34" charset="0"/>
              </a:rPr>
              <a:t>) για μικρές διατομές</a:t>
            </a:r>
            <a:endParaRPr lang="el-GR" dirty="0">
              <a:latin typeface="+mn-lt"/>
              <a:cs typeface="Calibri" panose="020F0502020204030204" pitchFamily="34" charset="0"/>
            </a:endParaRPr>
          </a:p>
        </p:txBody>
      </p:sp>
      <p:sp>
        <p:nvSpPr>
          <p:cNvPr id="7" name="Θέση αριθμού διαφάνειας 6">
            <a:extLst>
              <a:ext uri="{FF2B5EF4-FFF2-40B4-BE49-F238E27FC236}">
                <a16:creationId xmlns:a16="http://schemas.microsoft.com/office/drawing/2014/main" id="{0AEF78FE-5E46-687B-EE1C-1392F35BF712}"/>
              </a:ext>
            </a:extLst>
          </p:cNvPr>
          <p:cNvSpPr>
            <a:spLocks noGrp="1"/>
          </p:cNvSpPr>
          <p:nvPr>
            <p:ph type="sldNum" sz="quarter" idx="12"/>
          </p:nvPr>
        </p:nvSpPr>
        <p:spPr/>
        <p:txBody>
          <a:bodyPr/>
          <a:lstStyle/>
          <a:p>
            <a:fld id="{F7BA3CF1-850A-4C30-9972-8A514457116A}" type="slidenum">
              <a:rPr lang="el-GR" smtClean="0"/>
              <a:t>4</a:t>
            </a:fld>
            <a:endParaRPr lang="el-GR"/>
          </a:p>
        </p:txBody>
      </p:sp>
    </p:spTree>
    <p:extLst>
      <p:ext uri="{BB962C8B-B14F-4D97-AF65-F5344CB8AC3E}">
        <p14:creationId xmlns:p14="http://schemas.microsoft.com/office/powerpoint/2010/main" val="390711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7D64F8-F732-4EB4-58FC-3D9978DB067A}"/>
              </a:ext>
            </a:extLst>
          </p:cNvPr>
          <p:cNvSpPr>
            <a:spLocks noGrp="1"/>
          </p:cNvSpPr>
          <p:nvPr>
            <p:ph type="title"/>
          </p:nvPr>
        </p:nvSpPr>
        <p:spPr>
          <a:xfrm>
            <a:off x="838200" y="365125"/>
            <a:ext cx="10515600" cy="969153"/>
          </a:xfrm>
        </p:spPr>
        <p:txBody>
          <a:bodyPr/>
          <a:lstStyle/>
          <a:p>
            <a:r>
              <a:rPr lang="el-GR" dirty="0"/>
              <a:t>Πλεονεκτήματα </a:t>
            </a:r>
          </a:p>
        </p:txBody>
      </p:sp>
      <p:sp>
        <p:nvSpPr>
          <p:cNvPr id="3" name="Θέση περιεχομένου 2">
            <a:extLst>
              <a:ext uri="{FF2B5EF4-FFF2-40B4-BE49-F238E27FC236}">
                <a16:creationId xmlns:a16="http://schemas.microsoft.com/office/drawing/2014/main" id="{A31524CE-1E0A-4076-4754-B2F74E054928}"/>
              </a:ext>
            </a:extLst>
          </p:cNvPr>
          <p:cNvSpPr>
            <a:spLocks noGrp="1"/>
          </p:cNvSpPr>
          <p:nvPr>
            <p:ph idx="1"/>
          </p:nvPr>
        </p:nvSpPr>
        <p:spPr>
          <a:xfrm>
            <a:off x="597159" y="1334278"/>
            <a:ext cx="11047445" cy="5158597"/>
          </a:xfrm>
        </p:spPr>
        <p:txBody>
          <a:bodyPr>
            <a:normAutofit/>
          </a:bodyPr>
          <a:lstStyle/>
          <a:p>
            <a:pPr marL="514350" indent="-514350">
              <a:buAutoNum type="arabicPeriod"/>
            </a:pPr>
            <a:r>
              <a:rPr lang="el-GR" dirty="0"/>
              <a:t>Οι συγκολλητές κατασκευές είναι </a:t>
            </a:r>
            <a:r>
              <a:rPr lang="el-GR" dirty="0">
                <a:solidFill>
                  <a:schemeClr val="accent1">
                    <a:lumMod val="50000"/>
                  </a:schemeClr>
                </a:solidFill>
              </a:rPr>
              <a:t>ελαφρότερες</a:t>
            </a:r>
            <a:r>
              <a:rPr lang="el-GR" dirty="0"/>
              <a:t> μέχρι 20% από τις καρφωτές, τις κοχλιωτές και συνήθως </a:t>
            </a:r>
            <a:r>
              <a:rPr lang="el-GR" dirty="0">
                <a:solidFill>
                  <a:schemeClr val="accent1">
                    <a:lumMod val="50000"/>
                  </a:schemeClr>
                </a:solidFill>
              </a:rPr>
              <a:t>φθηνότερες</a:t>
            </a:r>
            <a:r>
              <a:rPr lang="el-GR" dirty="0"/>
              <a:t>. Από τις χυτές κατασκευές είναι ελαφρότερες μέχρι 50% </a:t>
            </a:r>
          </a:p>
          <a:p>
            <a:pPr marL="514350" indent="-514350">
              <a:buAutoNum type="arabicPeriod"/>
            </a:pPr>
            <a:r>
              <a:rPr lang="el-GR" dirty="0">
                <a:solidFill>
                  <a:schemeClr val="accent1">
                    <a:lumMod val="50000"/>
                  </a:schemeClr>
                </a:solidFill>
              </a:rPr>
              <a:t>Δεν παρουσιάζεται εξασθένηση του υλικού </a:t>
            </a:r>
            <a:r>
              <a:rPr lang="el-GR" dirty="0"/>
              <a:t>εξαιτίας των οπών που δημιουργούνται για τις </a:t>
            </a:r>
            <a:r>
              <a:rPr lang="el-GR" dirty="0" err="1"/>
              <a:t>καρφοσυνδέσεις</a:t>
            </a:r>
            <a:endParaRPr lang="el-GR" dirty="0"/>
          </a:p>
          <a:p>
            <a:pPr marL="514350" indent="-514350">
              <a:buAutoNum type="arabicPeriod"/>
            </a:pPr>
            <a:r>
              <a:rPr lang="el-GR" dirty="0"/>
              <a:t>Αποφεύγονται οι επικαλύψεις ελασμάτων, οπότε προκύπτουν </a:t>
            </a:r>
            <a:r>
              <a:rPr lang="el-GR" dirty="0">
                <a:solidFill>
                  <a:schemeClr val="accent1">
                    <a:lumMod val="50000"/>
                  </a:schemeClr>
                </a:solidFill>
              </a:rPr>
              <a:t>επιφάνειες λείες</a:t>
            </a:r>
            <a:r>
              <a:rPr lang="el-GR" dirty="0"/>
              <a:t>, με </a:t>
            </a:r>
            <a:r>
              <a:rPr lang="el-GR" dirty="0">
                <a:solidFill>
                  <a:schemeClr val="accent1">
                    <a:lumMod val="50000"/>
                  </a:schemeClr>
                </a:solidFill>
              </a:rPr>
              <a:t>μικρότερο κίνδυνο οξείδωσης</a:t>
            </a:r>
            <a:r>
              <a:rPr lang="el-GR" dirty="0"/>
              <a:t>,</a:t>
            </a:r>
            <a:r>
              <a:rPr lang="el-GR" dirty="0">
                <a:solidFill>
                  <a:schemeClr val="accent1">
                    <a:lumMod val="50000"/>
                  </a:schemeClr>
                </a:solidFill>
              </a:rPr>
              <a:t> ευκολότερο καθαρισμό</a:t>
            </a:r>
            <a:r>
              <a:rPr lang="el-GR" dirty="0"/>
              <a:t> και </a:t>
            </a:r>
            <a:r>
              <a:rPr lang="el-GR" dirty="0">
                <a:solidFill>
                  <a:schemeClr val="accent1">
                    <a:lumMod val="50000"/>
                  </a:schemeClr>
                </a:solidFill>
              </a:rPr>
              <a:t>καλύτερη εμφάνιση </a:t>
            </a:r>
          </a:p>
          <a:p>
            <a:pPr marL="514350" indent="-514350">
              <a:buAutoNum type="arabicPeriod"/>
            </a:pPr>
            <a:r>
              <a:rPr lang="el-GR" dirty="0"/>
              <a:t>Σε μεμονωμένες κατασκευές, λόγω της απουσίας του μοντέλου στην τιμή και του χρόνου παράδοσης, είναι οικονομικότερες κατασκευές από τις χυτές. Σε παραγωγή σειράς όμως, η κατασκευή χυτών κομματιών είναι συχνά φθηνότερη</a:t>
            </a:r>
          </a:p>
        </p:txBody>
      </p:sp>
      <p:sp>
        <p:nvSpPr>
          <p:cNvPr id="4" name="Θέση αριθμού διαφάνειας 3">
            <a:extLst>
              <a:ext uri="{FF2B5EF4-FFF2-40B4-BE49-F238E27FC236}">
                <a16:creationId xmlns:a16="http://schemas.microsoft.com/office/drawing/2014/main" id="{337EB07F-CDC1-9B14-B4DA-CD96856A7290}"/>
              </a:ext>
            </a:extLst>
          </p:cNvPr>
          <p:cNvSpPr>
            <a:spLocks noGrp="1"/>
          </p:cNvSpPr>
          <p:nvPr>
            <p:ph type="sldNum" sz="quarter" idx="12"/>
          </p:nvPr>
        </p:nvSpPr>
        <p:spPr/>
        <p:txBody>
          <a:bodyPr/>
          <a:lstStyle/>
          <a:p>
            <a:fld id="{F7BA3CF1-850A-4C30-9972-8A514457116A}" type="slidenum">
              <a:rPr lang="el-GR" smtClean="0"/>
              <a:t>5</a:t>
            </a:fld>
            <a:endParaRPr lang="el-GR"/>
          </a:p>
        </p:txBody>
      </p:sp>
    </p:spTree>
    <p:extLst>
      <p:ext uri="{BB962C8B-B14F-4D97-AF65-F5344CB8AC3E}">
        <p14:creationId xmlns:p14="http://schemas.microsoft.com/office/powerpoint/2010/main" val="369444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21D7BE-8713-C219-153F-303A8C1201A9}"/>
              </a:ext>
            </a:extLst>
          </p:cNvPr>
          <p:cNvSpPr>
            <a:spLocks noGrp="1"/>
          </p:cNvSpPr>
          <p:nvPr>
            <p:ph type="title"/>
          </p:nvPr>
        </p:nvSpPr>
        <p:spPr>
          <a:xfrm>
            <a:off x="838200" y="365126"/>
            <a:ext cx="10515600" cy="875846"/>
          </a:xfrm>
        </p:spPr>
        <p:txBody>
          <a:bodyPr/>
          <a:lstStyle/>
          <a:p>
            <a:r>
              <a:rPr lang="el-GR" dirty="0"/>
              <a:t>Μειονεκτήματα </a:t>
            </a:r>
          </a:p>
        </p:txBody>
      </p:sp>
      <p:sp>
        <p:nvSpPr>
          <p:cNvPr id="3" name="Θέση περιεχομένου 2">
            <a:extLst>
              <a:ext uri="{FF2B5EF4-FFF2-40B4-BE49-F238E27FC236}">
                <a16:creationId xmlns:a16="http://schemas.microsoft.com/office/drawing/2014/main" id="{BA84CE15-8039-E544-AE53-BF5145E290CC}"/>
              </a:ext>
            </a:extLst>
          </p:cNvPr>
          <p:cNvSpPr>
            <a:spLocks noGrp="1"/>
          </p:cNvSpPr>
          <p:nvPr>
            <p:ph idx="1"/>
          </p:nvPr>
        </p:nvSpPr>
        <p:spPr>
          <a:xfrm>
            <a:off x="93307" y="1623526"/>
            <a:ext cx="11877870" cy="4869347"/>
          </a:xfrm>
        </p:spPr>
        <p:txBody>
          <a:bodyPr/>
          <a:lstStyle/>
          <a:p>
            <a:pPr marL="514350" indent="-514350">
              <a:buFont typeface="+mj-lt"/>
              <a:buAutoNum type="arabicPeriod"/>
            </a:pPr>
            <a:r>
              <a:rPr lang="el-GR" dirty="0">
                <a:solidFill>
                  <a:schemeClr val="accent2">
                    <a:lumMod val="50000"/>
                  </a:schemeClr>
                </a:solidFill>
              </a:rPr>
              <a:t>Ελέγχεται πιο δύσκολα η ποιότητα </a:t>
            </a:r>
            <a:r>
              <a:rPr lang="el-GR" dirty="0"/>
              <a:t>της σύνδεσης και η κατασκευή </a:t>
            </a:r>
            <a:r>
              <a:rPr lang="el-GR" dirty="0">
                <a:solidFill>
                  <a:schemeClr val="accent2">
                    <a:lumMod val="50000"/>
                  </a:schemeClr>
                </a:solidFill>
              </a:rPr>
              <a:t>απαιτεί</a:t>
            </a:r>
            <a:r>
              <a:rPr lang="el-GR" dirty="0"/>
              <a:t> ιδιαίτερη </a:t>
            </a:r>
            <a:r>
              <a:rPr lang="el-GR" dirty="0">
                <a:solidFill>
                  <a:schemeClr val="accent2">
                    <a:lumMod val="50000"/>
                  </a:schemeClr>
                </a:solidFill>
              </a:rPr>
              <a:t>πείρα</a:t>
            </a:r>
            <a:r>
              <a:rPr lang="el-GR" dirty="0"/>
              <a:t> </a:t>
            </a:r>
          </a:p>
          <a:p>
            <a:pPr marL="514350" indent="-514350">
              <a:buFont typeface="+mj-lt"/>
              <a:buAutoNum type="arabicPeriod"/>
            </a:pPr>
            <a:r>
              <a:rPr lang="el-GR" dirty="0"/>
              <a:t>H </a:t>
            </a:r>
            <a:r>
              <a:rPr lang="el-GR" dirty="0">
                <a:solidFill>
                  <a:schemeClr val="accent2">
                    <a:lumMod val="50000"/>
                  </a:schemeClr>
                </a:solidFill>
              </a:rPr>
              <a:t>συναρμολόγηση των δοκών </a:t>
            </a:r>
            <a:r>
              <a:rPr lang="el-GR" dirty="0"/>
              <a:t>στα δικτυώματα είναι </a:t>
            </a:r>
            <a:r>
              <a:rPr lang="el-GR" dirty="0">
                <a:solidFill>
                  <a:schemeClr val="accent2">
                    <a:lumMod val="50000"/>
                  </a:schemeClr>
                </a:solidFill>
              </a:rPr>
              <a:t>δυσκολότερη</a:t>
            </a:r>
            <a:r>
              <a:rPr lang="el-GR" dirty="0"/>
              <a:t> στην περίπτωση της συγκόλλησης παρά στην </a:t>
            </a:r>
            <a:r>
              <a:rPr lang="el-GR" dirty="0" err="1"/>
              <a:t>ήλωση</a:t>
            </a:r>
            <a:r>
              <a:rPr lang="el-GR" dirty="0"/>
              <a:t>, όπου η θέση της δοκού είναι καθορισμένη από τις οπές </a:t>
            </a:r>
          </a:p>
          <a:p>
            <a:pPr marL="514350" indent="-514350">
              <a:buFont typeface="+mj-lt"/>
              <a:buAutoNum type="arabicPeriod"/>
            </a:pPr>
            <a:r>
              <a:rPr lang="el-GR" dirty="0"/>
              <a:t>Μειονέκτημα επίσης θεωρείται και το γεγονός ότι </a:t>
            </a:r>
            <a:r>
              <a:rPr lang="el-GR" dirty="0" err="1"/>
              <a:t>συγκολλούνται</a:t>
            </a:r>
            <a:r>
              <a:rPr lang="el-GR" dirty="0"/>
              <a:t> όμοια υλικά, κατά κανόνα </a:t>
            </a:r>
          </a:p>
          <a:p>
            <a:pPr marL="514350" indent="-514350">
              <a:buFont typeface="+mj-lt"/>
              <a:buAutoNum type="arabicPeriod"/>
            </a:pPr>
            <a:r>
              <a:rPr lang="el-GR" dirty="0"/>
              <a:t>Υπάρχει </a:t>
            </a:r>
            <a:r>
              <a:rPr lang="el-GR" dirty="0">
                <a:solidFill>
                  <a:schemeClr val="accent2">
                    <a:lumMod val="50000"/>
                  </a:schemeClr>
                </a:solidFill>
              </a:rPr>
              <a:t>κίνδυνος στρέβλωσης </a:t>
            </a:r>
            <a:r>
              <a:rPr lang="el-GR" dirty="0"/>
              <a:t>και επιβλαβούς μεταβολής του κρυσταλλικού ιστού των κομματιών, λόγω της μεγάλης τοπικής θερμοκρασίας και της ψύξης που ακολουθεί</a:t>
            </a:r>
          </a:p>
        </p:txBody>
      </p:sp>
      <p:sp>
        <p:nvSpPr>
          <p:cNvPr id="4" name="Θέση αριθμού διαφάνειας 3">
            <a:extLst>
              <a:ext uri="{FF2B5EF4-FFF2-40B4-BE49-F238E27FC236}">
                <a16:creationId xmlns:a16="http://schemas.microsoft.com/office/drawing/2014/main" id="{72A8D66A-13BE-0A23-286E-F8133312B5DF}"/>
              </a:ext>
            </a:extLst>
          </p:cNvPr>
          <p:cNvSpPr>
            <a:spLocks noGrp="1"/>
          </p:cNvSpPr>
          <p:nvPr>
            <p:ph type="sldNum" sz="quarter" idx="12"/>
          </p:nvPr>
        </p:nvSpPr>
        <p:spPr/>
        <p:txBody>
          <a:bodyPr/>
          <a:lstStyle/>
          <a:p>
            <a:fld id="{F7BA3CF1-850A-4C30-9972-8A514457116A}" type="slidenum">
              <a:rPr lang="el-GR" smtClean="0"/>
              <a:t>6</a:t>
            </a:fld>
            <a:endParaRPr lang="el-GR"/>
          </a:p>
        </p:txBody>
      </p:sp>
    </p:spTree>
    <p:extLst>
      <p:ext uri="{BB962C8B-B14F-4D97-AF65-F5344CB8AC3E}">
        <p14:creationId xmlns:p14="http://schemas.microsoft.com/office/powerpoint/2010/main" val="5852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33F38F-0498-EE9B-885A-933530EEB347}"/>
              </a:ext>
            </a:extLst>
          </p:cNvPr>
          <p:cNvSpPr>
            <a:spLocks noGrp="1"/>
          </p:cNvSpPr>
          <p:nvPr>
            <p:ph type="title"/>
          </p:nvPr>
        </p:nvSpPr>
        <p:spPr/>
        <p:txBody>
          <a:bodyPr/>
          <a:lstStyle/>
          <a:p>
            <a:r>
              <a:rPr lang="el-GR" dirty="0"/>
              <a:t>Κατηγορίες συγκολλήσεων</a:t>
            </a:r>
          </a:p>
        </p:txBody>
      </p:sp>
      <p:sp>
        <p:nvSpPr>
          <p:cNvPr id="3" name="Θέση περιεχομένου 2">
            <a:extLst>
              <a:ext uri="{FF2B5EF4-FFF2-40B4-BE49-F238E27FC236}">
                <a16:creationId xmlns:a16="http://schemas.microsoft.com/office/drawing/2014/main" id="{F9587D6B-77C4-A7CD-44F5-4BC7A5B1281B}"/>
              </a:ext>
            </a:extLst>
          </p:cNvPr>
          <p:cNvSpPr>
            <a:spLocks noGrp="1"/>
          </p:cNvSpPr>
          <p:nvPr>
            <p:ph idx="1"/>
          </p:nvPr>
        </p:nvSpPr>
        <p:spPr>
          <a:xfrm>
            <a:off x="838200" y="3018679"/>
            <a:ext cx="10515600" cy="2402407"/>
          </a:xfrm>
        </p:spPr>
        <p:txBody>
          <a:bodyPr>
            <a:normAutofit/>
          </a:bodyPr>
          <a:lstStyle/>
          <a:p>
            <a:r>
              <a:rPr lang="el-GR" sz="3600" dirty="0"/>
              <a:t>Συγκολλήσεις τήξης</a:t>
            </a:r>
          </a:p>
          <a:p>
            <a:r>
              <a:rPr lang="el-GR" sz="3600" dirty="0"/>
              <a:t>Συγκολλήσεις πίεσης (πλαστικές συγκολλήσεις)</a:t>
            </a:r>
          </a:p>
        </p:txBody>
      </p:sp>
      <p:sp>
        <p:nvSpPr>
          <p:cNvPr id="4" name="Θέση αριθμού διαφάνειας 3">
            <a:extLst>
              <a:ext uri="{FF2B5EF4-FFF2-40B4-BE49-F238E27FC236}">
                <a16:creationId xmlns:a16="http://schemas.microsoft.com/office/drawing/2014/main" id="{35557E88-094F-1597-BBD8-7F7195F800FA}"/>
              </a:ext>
            </a:extLst>
          </p:cNvPr>
          <p:cNvSpPr>
            <a:spLocks noGrp="1"/>
          </p:cNvSpPr>
          <p:nvPr>
            <p:ph type="sldNum" sz="quarter" idx="12"/>
          </p:nvPr>
        </p:nvSpPr>
        <p:spPr/>
        <p:txBody>
          <a:bodyPr/>
          <a:lstStyle/>
          <a:p>
            <a:fld id="{F7BA3CF1-850A-4C30-9972-8A514457116A}" type="slidenum">
              <a:rPr lang="el-GR" smtClean="0"/>
              <a:t>7</a:t>
            </a:fld>
            <a:endParaRPr lang="el-GR"/>
          </a:p>
        </p:txBody>
      </p:sp>
      <p:pic>
        <p:nvPicPr>
          <p:cNvPr id="5" name="Εικόνα 4">
            <a:extLst>
              <a:ext uri="{FF2B5EF4-FFF2-40B4-BE49-F238E27FC236}">
                <a16:creationId xmlns:a16="http://schemas.microsoft.com/office/drawing/2014/main" id="{F129D4B2-F026-F26F-0118-37F7B4419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642" y="524197"/>
            <a:ext cx="2483395" cy="2494482"/>
          </a:xfrm>
          <a:prstGeom prst="rect">
            <a:avLst/>
          </a:prstGeom>
        </p:spPr>
      </p:pic>
    </p:spTree>
    <p:extLst>
      <p:ext uri="{BB962C8B-B14F-4D97-AF65-F5344CB8AC3E}">
        <p14:creationId xmlns:p14="http://schemas.microsoft.com/office/powerpoint/2010/main" val="341519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p:txBody>
          <a:bodyPr/>
          <a:lstStyle/>
          <a:p>
            <a:pPr marL="0" indent="0">
              <a:buNone/>
            </a:pPr>
            <a:r>
              <a:rPr lang="el-GR" u="sng" dirty="0"/>
              <a:t>Διακρίνονται σε:</a:t>
            </a:r>
          </a:p>
          <a:p>
            <a:pPr marL="0" indent="0">
              <a:buNone/>
            </a:pPr>
            <a:endParaRPr lang="el-GR" dirty="0"/>
          </a:p>
          <a:p>
            <a:r>
              <a:rPr lang="el-GR" b="1" dirty="0"/>
              <a:t>αυτογενής</a:t>
            </a:r>
            <a:r>
              <a:rPr lang="el-GR" dirty="0"/>
              <a:t>: όταν η κόλληση και τα κομμάτια που θα </a:t>
            </a:r>
            <a:r>
              <a:rPr lang="el-GR" dirty="0" err="1"/>
              <a:t>συγκολληθούν</a:t>
            </a:r>
            <a:r>
              <a:rPr lang="el-GR" dirty="0"/>
              <a:t> είναι από το ίδιο υλικό ή παρόμοιο</a:t>
            </a:r>
          </a:p>
          <a:p>
            <a:r>
              <a:rPr lang="el-GR" b="1" dirty="0"/>
              <a:t>ετερογενής</a:t>
            </a:r>
            <a:r>
              <a:rPr lang="el-GR" dirty="0"/>
              <a:t>: όταν το υλικό της κόλλησης διαφέρει από το υλικό των προς συγκόλληση κομματιών, η συγκόλληση λέγεται ετερογενής</a:t>
            </a:r>
          </a:p>
        </p:txBody>
      </p:sp>
      <p:sp>
        <p:nvSpPr>
          <p:cNvPr id="4" name="Θέση αριθμού διαφάνειας 3">
            <a:extLst>
              <a:ext uri="{FF2B5EF4-FFF2-40B4-BE49-F238E27FC236}">
                <a16:creationId xmlns:a16="http://schemas.microsoft.com/office/drawing/2014/main" id="{D78B6955-7FE6-283C-8898-A569CF400244}"/>
              </a:ext>
            </a:extLst>
          </p:cNvPr>
          <p:cNvSpPr>
            <a:spLocks noGrp="1"/>
          </p:cNvSpPr>
          <p:nvPr>
            <p:ph type="sldNum" sz="quarter" idx="12"/>
          </p:nvPr>
        </p:nvSpPr>
        <p:spPr/>
        <p:txBody>
          <a:bodyPr/>
          <a:lstStyle/>
          <a:p>
            <a:fld id="{F7BA3CF1-850A-4C30-9972-8A514457116A}" type="slidenum">
              <a:rPr lang="el-GR" smtClean="0"/>
              <a:t>8</a:t>
            </a:fld>
            <a:endParaRPr lang="el-GR"/>
          </a:p>
        </p:txBody>
      </p:sp>
    </p:spTree>
    <p:extLst>
      <p:ext uri="{BB962C8B-B14F-4D97-AF65-F5344CB8AC3E}">
        <p14:creationId xmlns:p14="http://schemas.microsoft.com/office/powerpoint/2010/main" val="99618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FDB696-8C04-2206-0D58-8E5A34717A7D}"/>
              </a:ext>
            </a:extLst>
          </p:cNvPr>
          <p:cNvSpPr>
            <a:spLocks noGrp="1"/>
          </p:cNvSpPr>
          <p:nvPr>
            <p:ph type="title"/>
          </p:nvPr>
        </p:nvSpPr>
        <p:spPr/>
        <p:txBody>
          <a:bodyPr/>
          <a:lstStyle/>
          <a:p>
            <a:r>
              <a:rPr lang="el-GR" dirty="0"/>
              <a:t>Συγκολλήσεις τήξης</a:t>
            </a:r>
          </a:p>
        </p:txBody>
      </p:sp>
      <p:sp>
        <p:nvSpPr>
          <p:cNvPr id="3" name="Θέση περιεχομένου 2">
            <a:extLst>
              <a:ext uri="{FF2B5EF4-FFF2-40B4-BE49-F238E27FC236}">
                <a16:creationId xmlns:a16="http://schemas.microsoft.com/office/drawing/2014/main" id="{E6B21EA4-7C55-8DE7-5F34-CF0287731682}"/>
              </a:ext>
            </a:extLst>
          </p:cNvPr>
          <p:cNvSpPr>
            <a:spLocks noGrp="1"/>
          </p:cNvSpPr>
          <p:nvPr>
            <p:ph idx="1"/>
          </p:nvPr>
        </p:nvSpPr>
        <p:spPr>
          <a:xfrm>
            <a:off x="531845" y="1604866"/>
            <a:ext cx="11187404" cy="4572098"/>
          </a:xfrm>
        </p:spPr>
        <p:txBody>
          <a:bodyPr>
            <a:normAutofit fontScale="92500" lnSpcReduction="10000"/>
          </a:bodyPr>
          <a:lstStyle/>
          <a:p>
            <a:pPr marL="0" indent="0">
              <a:buNone/>
            </a:pPr>
            <a:r>
              <a:rPr lang="el-GR" dirty="0"/>
              <a:t>Τρόποι συγκόλλησης:</a:t>
            </a:r>
          </a:p>
          <a:p>
            <a:pPr marL="514350" indent="-514350">
              <a:buFont typeface="+mj-lt"/>
              <a:buAutoNum type="arabicPeriod"/>
            </a:pPr>
            <a:r>
              <a:rPr lang="el-GR" dirty="0"/>
              <a:t>Με τοπική θέρμανση μέχρι του σημείου τήξης των άκρων των προς συγκόλληση κομματιών, κατά μήκος της γραμμής που πρέπει να γίνει η συγκόλληση</a:t>
            </a:r>
            <a:endParaRPr lang="en-US" dirty="0"/>
          </a:p>
          <a:p>
            <a:pPr marL="514350" indent="-514350">
              <a:buFont typeface="+mj-lt"/>
              <a:buAutoNum type="arabicPeriod"/>
            </a:pPr>
            <a:endParaRPr lang="el-GR" dirty="0"/>
          </a:p>
          <a:p>
            <a:pPr marL="514350" indent="-514350">
              <a:buFont typeface="+mj-lt"/>
              <a:buAutoNum type="arabicPeriod"/>
            </a:pPr>
            <a:r>
              <a:rPr lang="el-GR" dirty="0"/>
              <a:t>Με τήξη και του χρησιμοποιούμενου συγκολλητικού υλικού (κόλληση), εκτός από την τήξη των άκρων των κομματιών</a:t>
            </a:r>
            <a:endParaRPr lang="en-US" dirty="0"/>
          </a:p>
          <a:p>
            <a:pPr marL="514350" indent="-514350">
              <a:buFont typeface="+mj-lt"/>
              <a:buAutoNum type="arabicPeriod"/>
            </a:pPr>
            <a:endParaRPr lang="el-GR" dirty="0"/>
          </a:p>
          <a:p>
            <a:pPr marL="514350" indent="-514350">
              <a:buFont typeface="+mj-lt"/>
              <a:buAutoNum type="arabicPeriod"/>
            </a:pPr>
            <a:r>
              <a:rPr lang="el-GR" dirty="0"/>
              <a:t>Με τήξη μόνο της κόλλησης. H κόλληση αυτή είναι από υλικό τελείως διαφορετικό από το υλικό των προς συγκόλληση αντικειμένων και έχει οπωσδήποτε χαμηλότερο σημείο τήξης από αυτά. Τα κομμάτια που θα </a:t>
            </a:r>
            <a:r>
              <a:rPr lang="el-GR" dirty="0" err="1"/>
              <a:t>συγκολληθούν</a:t>
            </a:r>
            <a:r>
              <a:rPr lang="el-GR" dirty="0"/>
              <a:t> με αυτό τον τρόπο μπορεί να είναι και από διαφορετικό υλικό</a:t>
            </a:r>
          </a:p>
          <a:p>
            <a:pPr marL="0" indent="0">
              <a:buNone/>
            </a:pPr>
            <a:endParaRPr lang="el-GR" dirty="0"/>
          </a:p>
        </p:txBody>
      </p:sp>
      <p:sp>
        <p:nvSpPr>
          <p:cNvPr id="4" name="Θέση αριθμού διαφάνειας 3">
            <a:extLst>
              <a:ext uri="{FF2B5EF4-FFF2-40B4-BE49-F238E27FC236}">
                <a16:creationId xmlns:a16="http://schemas.microsoft.com/office/drawing/2014/main" id="{2E189E61-6C64-1A31-BB77-4FA47C78084D}"/>
              </a:ext>
            </a:extLst>
          </p:cNvPr>
          <p:cNvSpPr>
            <a:spLocks noGrp="1"/>
          </p:cNvSpPr>
          <p:nvPr>
            <p:ph type="sldNum" sz="quarter" idx="12"/>
          </p:nvPr>
        </p:nvSpPr>
        <p:spPr/>
        <p:txBody>
          <a:bodyPr/>
          <a:lstStyle/>
          <a:p>
            <a:fld id="{F7BA3CF1-850A-4C30-9972-8A514457116A}" type="slidenum">
              <a:rPr lang="el-GR" smtClean="0"/>
              <a:t>9</a:t>
            </a:fld>
            <a:endParaRPr lang="el-GR"/>
          </a:p>
        </p:txBody>
      </p:sp>
    </p:spTree>
    <p:extLst>
      <p:ext uri="{BB962C8B-B14F-4D97-AF65-F5344CB8AC3E}">
        <p14:creationId xmlns:p14="http://schemas.microsoft.com/office/powerpoint/2010/main" val="150943080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1446</Words>
  <Application>Microsoft Office PowerPoint</Application>
  <PresentationFormat>Ευρεία οθόνη</PresentationFormat>
  <Paragraphs>188</Paragraphs>
  <Slides>26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26</vt:i4>
      </vt:variant>
    </vt:vector>
  </HeadingPairs>
  <TitlesOfParts>
    <vt:vector size="31" baseType="lpstr">
      <vt:lpstr>Arial</vt:lpstr>
      <vt:lpstr>Calibri</vt:lpstr>
      <vt:lpstr>Calibri Light</vt:lpstr>
      <vt:lpstr>Open Sans</vt:lpstr>
      <vt:lpstr>Θέμα του Office</vt:lpstr>
      <vt:lpstr>ΣΤΟΙΧΕΙΑ ΜΗΧΑΝΩΝ </vt:lpstr>
      <vt:lpstr>Ορισμός</vt:lpstr>
      <vt:lpstr>Συγκολλήσεις</vt:lpstr>
      <vt:lpstr>Συγκολλήσεις</vt:lpstr>
      <vt:lpstr>Πλεονεκτήματα </vt:lpstr>
      <vt:lpstr>Μειονεκτήματα </vt:lpstr>
      <vt:lpstr>Κατηγορίες συγκολλήσεων</vt:lpstr>
      <vt:lpstr>Συγκολλήσεις τήξης</vt:lpstr>
      <vt:lpstr>Συγκολλήσεις τήξης</vt:lpstr>
      <vt:lpstr>Συγκολλήσεις τήξης</vt:lpstr>
      <vt:lpstr>Συγκολλήσεις τήξης</vt:lpstr>
      <vt:lpstr>Συγκολλήσεις τήξης</vt:lpstr>
      <vt:lpstr>Συγκολλήσεις τήξης</vt:lpstr>
      <vt:lpstr>Συγκολλήσεις τήξης</vt:lpstr>
      <vt:lpstr>Συγκολλήσεις τήξης</vt:lpstr>
      <vt:lpstr>Συγκολλήσεις τήξης</vt:lpstr>
      <vt:lpstr>Συγκολλήσεις τήξης</vt:lpstr>
      <vt:lpstr>Συγκολλήσεις τήξης</vt:lpstr>
      <vt:lpstr>Συγκολλήσεις τήξης</vt:lpstr>
      <vt:lpstr>Συγκολλήσεις τήξης</vt:lpstr>
      <vt:lpstr>Συγκολλήσεις πίεσης</vt:lpstr>
      <vt:lpstr>Συγκολλήσεις πίεσης</vt:lpstr>
      <vt:lpstr>Συγκολλήσεις πίεσης</vt:lpstr>
      <vt:lpstr>Μορφές Ραφών</vt:lpstr>
      <vt:lpstr>Μορφές Ραφών</vt:lpstr>
      <vt:lpstr>Μορφές Ραφών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ΣΤΟΙΧΕΙΑ ΜΗΧΑΝΩΝ </dc:title>
  <dc:creator>Μαργαρίτα Πιθαμίτση</dc:creator>
  <cp:lastModifiedBy>Μαργαρίτα Πιθαμίτση</cp:lastModifiedBy>
  <cp:revision>31</cp:revision>
  <dcterms:created xsi:type="dcterms:W3CDTF">2022-11-05T10:25:03Z</dcterms:created>
  <dcterms:modified xsi:type="dcterms:W3CDTF">2022-11-17T16:49:37Z</dcterms:modified>
</cp:coreProperties>
</file>