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Μαργαρίτα Πιθαμίτση" userId="c402b6049c6ebad3" providerId="LiveId" clId="{8FE789BF-2697-4AF5-8B56-FC50E7FDD777}"/>
    <pc:docChg chg="modSld">
      <pc:chgData name="Μαργαρίτα Πιθαμίτση" userId="c402b6049c6ebad3" providerId="LiveId" clId="{8FE789BF-2697-4AF5-8B56-FC50E7FDD777}" dt="2022-12-05T19:26:41.248" v="1" actId="5793"/>
      <pc:docMkLst>
        <pc:docMk/>
      </pc:docMkLst>
      <pc:sldChg chg="modSp mod">
        <pc:chgData name="Μαργαρίτα Πιθαμίτση" userId="c402b6049c6ebad3" providerId="LiveId" clId="{8FE789BF-2697-4AF5-8B56-FC50E7FDD777}" dt="2022-12-05T19:26:41.248" v="1" actId="5793"/>
        <pc:sldMkLst>
          <pc:docMk/>
          <pc:sldMk cId="2422867228" sldId="260"/>
        </pc:sldMkLst>
        <pc:spChg chg="mod">
          <ac:chgData name="Μαργαρίτα Πιθαμίτση" userId="c402b6049c6ebad3" providerId="LiveId" clId="{8FE789BF-2697-4AF5-8B56-FC50E7FDD777}" dt="2022-12-05T19:26:41.248" v="1" actId="5793"/>
          <ac:spMkLst>
            <pc:docMk/>
            <pc:sldMk cId="2422867228" sldId="260"/>
            <ac:spMk id="3" creationId="{64476BBD-B83E-D80C-EFE6-F48A3CBEFD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35D97-F0E2-4901-A452-410DF8D00966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81054-491A-47AE-8B4C-04486F23FF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2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283346"/>
                </a:solidFill>
                <a:effectLst/>
                <a:latin typeface="Ubuntu" panose="020B0604020202020204" pitchFamily="34" charset="0"/>
              </a:rPr>
              <a:t>Εκκεντροφόρος </a:t>
            </a:r>
            <a:r>
              <a:rPr lang="en-US" b="0" i="0" dirty="0">
                <a:solidFill>
                  <a:srgbClr val="283346"/>
                </a:solidFill>
                <a:effectLst/>
                <a:latin typeface="Ubuntu" panose="020B0604020202020204" pitchFamily="34" charset="0"/>
              </a:rPr>
              <a:t>HONDA ASTREA RACING PT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81054-491A-47AE-8B4C-04486F23FF1D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36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934DF7-C503-B721-6458-3F79589B2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DB69016-5A11-CB9A-10AD-21CA14D16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C835952-8D9F-4AAE-F221-B9690001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3088-EFA2-4D58-B656-054323C4C5D6}" type="datetime1">
              <a:rPr lang="el-GR" smtClean="0"/>
              <a:t>5/12/2022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31F2C5-130F-25EE-275E-A6039F50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C4FBCD-2297-3304-2FD4-D64DC683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91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0B43C7-80A5-7D8A-E141-A9C28677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A6752C8-D95A-0244-3CD4-2AAE5094E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0978FB-DD61-D5BE-F6F3-F28EF699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1A32-0866-4CE6-B139-9AAB1E8703AA}" type="datetime1">
              <a:rPr lang="el-GR" smtClean="0"/>
              <a:t>5/12/2022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0A5A95-5FCF-4C56-3FC3-5D7C95ED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39B7E2-6081-9DD5-5763-11661291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27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4C0809F-1A31-383D-B06B-5A1C33B39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1B4D31B-9A68-A841-5CEA-645FE791D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D1476BF-99F2-C25E-571D-6BB80F21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E9E7-60B1-47F4-BFAB-FD061C6F2F8F}" type="datetime1">
              <a:rPr lang="el-GR" smtClean="0"/>
              <a:t>5/12/2022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AE4CD4-8B84-FEF0-771B-48A2B09B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75A9F4-6322-1D5E-DC12-0E9C3191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93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7C59E7-D372-2E9B-C6D3-9B21C2AB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661A13-13C1-8C77-C2D7-FD236A152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EC3A86-616F-0921-B72D-2AC938C6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497-70E9-4857-A751-6CE83188D405}" type="datetime1">
              <a:rPr lang="el-GR" smtClean="0"/>
              <a:t>5/12/2022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3FA2D1-0F1F-7263-7B16-93FB55A9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960EF0-C6FD-5DEF-3B13-3CA3598A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22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B0C3A5-9F2C-B5BF-A55A-6B3D061C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DBBC4D2-31BA-7BF1-FDAB-AE91F2DB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7EA148-7685-A156-071A-ED716CD6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EE4E-10A2-4DFB-9565-EC6F5768CBD7}" type="datetime1">
              <a:rPr lang="el-GR" smtClean="0"/>
              <a:t>5/12/2022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E2A161-F7BB-7F38-920B-2FC54456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1215FC-3BA9-CCEE-520B-AA629FE6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03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148F9E-044B-72F4-C1D4-6B1CA791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AF438B-F3AB-9016-8722-A6BF18444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2115ABC-EE67-C06D-1F10-5F65BAF38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3D78BF9-D3C0-46D3-CB70-008C67EE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016-527C-4CD3-8D68-969EECFC1CFF}" type="datetime1">
              <a:rPr lang="el-GR" smtClean="0"/>
              <a:t>5/12/2022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E7BF8B-3B90-50BE-693C-B0442A2A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DB9BCE0-B931-F6A8-1A06-C98F5E8E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758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FC8389-47C5-DF65-E53E-7E21D5F6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0AD4CF-3B6D-3A26-1A09-6F8E909DF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49A5875-477A-ED5E-2596-F107053DC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727C430-3729-36E5-C599-200E4B60F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E2E0E94-AA18-6A8C-3A1D-817E84849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D074C88-2D58-DE0B-4EB9-1C41F869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5CBE-DA99-4969-B735-B650924DF12B}" type="datetime1">
              <a:rPr lang="el-GR" smtClean="0"/>
              <a:t>5/12/2022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C72BD7D-6F6A-78D2-AD42-393C3E18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9D77C3D-EE5A-74F2-1AE7-F0070AED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27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7EDD2D-AD2A-3946-8D2D-637C0321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07674EC-72C9-D4CF-CA4B-FC21AF40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46F9-E1C4-4567-95F9-8EAA670391B0}" type="datetime1">
              <a:rPr lang="el-GR" smtClean="0"/>
              <a:t>5/12/2022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D93ECE9-FE8F-532D-6AA5-417D2FB3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E72CE8D-E47A-EE69-06F0-87AE2D88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89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4A6714F-7A9C-DF54-8470-7201DC48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F50D-13E4-4C59-A977-ED728547EC86}" type="datetime1">
              <a:rPr lang="el-GR" smtClean="0"/>
              <a:t>5/12/2022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4A85B6D-4EF2-5911-DAEC-D3B5CD1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8FE7550-27E6-4BE0-C93C-69EDC656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0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42DCE5-F542-CBF6-397A-93C2940F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76D929-2E55-56E6-E1B3-5816A636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6AFE8BD-EACD-F518-0C92-B6177E43C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D7301D4-6431-C189-889C-E64C587C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804A-43EC-4C84-B7F7-276CF3847C72}" type="datetime1">
              <a:rPr lang="el-GR" smtClean="0"/>
              <a:t>5/12/2022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DFC9A68-CD06-8725-5867-93B9F798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3002A75-A8D6-2B5A-1319-778B9BEF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03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744D7D-5EEF-B3D4-F2B9-0F53E358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2994B3E-9E65-CF5F-FA3C-B259FABE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1A094E9-BF6C-035C-2EF7-E903186A8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61F45FF-8EF7-E872-D8AE-65AEB193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772-97D8-4D98-BFE1-5F71F2B73B83}" type="datetime1">
              <a:rPr lang="el-GR" smtClean="0"/>
              <a:t>5/12/2022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A1802C6-BF58-95FB-E4C7-6DA6D978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7FEB07F-2BFE-14D9-2752-900FCAFC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46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8E36F4A-D9A0-51ED-77B5-79D83132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5A7E2D-82F2-2172-762E-49E8FF704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2BE3EF-515C-B8B4-622C-20EED29D4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D1EB-EED1-46A6-8207-224780529E6D}" type="datetime1">
              <a:rPr lang="el-GR" smtClean="0"/>
              <a:t>5/12/2022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45E639C-3CD0-039E-BD2F-EAD229BAC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0332BE-6EDB-CC88-88B3-76B6B1464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B33BD-30C2-4134-9F60-469E49059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5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76C00A-D71B-1BFC-AA56-2D6AC2D68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80878"/>
          </a:xfrm>
        </p:spPr>
        <p:txBody>
          <a:bodyPr/>
          <a:lstStyle/>
          <a:p>
            <a:r>
              <a:rPr lang="el-GR" dirty="0"/>
              <a:t>ΣΤΟΙΧΕΙΑ ΜΗΧΑΝΩΝ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E004A92-F67F-AF2F-F83E-0C2644BB3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5962"/>
            <a:ext cx="9144000" cy="1480878"/>
          </a:xfrm>
        </p:spPr>
        <p:txBody>
          <a:bodyPr/>
          <a:lstStyle/>
          <a:p>
            <a:r>
              <a:rPr lang="el-GR" dirty="0"/>
              <a:t>ΚΕΦΑΛΑΙΟ 9</a:t>
            </a:r>
          </a:p>
          <a:p>
            <a:r>
              <a:rPr lang="en-US" dirty="0"/>
              <a:t>9.1 </a:t>
            </a:r>
            <a:r>
              <a:rPr lang="el-GR" dirty="0"/>
              <a:t>ΑΞΟΝΕΣ - ΑΤΡΑΚΤΟΙ - ΣΤΡΟΦΕΙΣ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DB69D28-1BB8-7174-2007-F94A77E53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9" y="3429000"/>
            <a:ext cx="3278155" cy="3278155"/>
          </a:xfrm>
          <a:prstGeom prst="rect">
            <a:avLst/>
          </a:prstGeom>
        </p:spPr>
      </p:pic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98F527-5B03-DBD8-E3C1-E1F39A14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583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AE2EB0-AF8A-51EB-E639-BD53C907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Υλικά κατασκευής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4AA3760-065E-BFDF-FA28-A17F643BA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5" y="1690688"/>
            <a:ext cx="9265298" cy="4486275"/>
          </a:xfrm>
        </p:spPr>
        <p:txBody>
          <a:bodyPr/>
          <a:lstStyle/>
          <a:p>
            <a:r>
              <a:rPr lang="el-GR" dirty="0"/>
              <a:t>Συνήθως χάλυβας με αντοχή 50kp/mm2 ή 60kp/mm2</a:t>
            </a:r>
          </a:p>
          <a:p>
            <a:r>
              <a:rPr lang="el-GR" dirty="0"/>
              <a:t>Σε ειδικές κατασκευές: κράματα </a:t>
            </a:r>
            <a:r>
              <a:rPr lang="el-GR" dirty="0" err="1"/>
              <a:t>χαλύβων</a:t>
            </a:r>
            <a:r>
              <a:rPr lang="el-GR" dirty="0"/>
              <a:t> με </a:t>
            </a:r>
            <a:r>
              <a:rPr lang="en-US" dirty="0"/>
              <a:t>Cr, Ni, Mg, Mo</a:t>
            </a:r>
            <a:r>
              <a:rPr lang="el-GR" dirty="0"/>
              <a:t>(Μολυβδαίνιο)</a:t>
            </a:r>
            <a:r>
              <a:rPr lang="en-US" dirty="0"/>
              <a:t>, W</a:t>
            </a:r>
            <a:r>
              <a:rPr lang="el-GR" dirty="0"/>
              <a:t>(Βολφράμιο)</a:t>
            </a:r>
            <a:r>
              <a:rPr lang="en-US" dirty="0"/>
              <a:t>, V</a:t>
            </a:r>
            <a:r>
              <a:rPr lang="el-GR" dirty="0"/>
              <a:t>(Βανάδιο)</a:t>
            </a:r>
            <a:r>
              <a:rPr lang="en-US" dirty="0"/>
              <a:t>, </a:t>
            </a:r>
            <a:r>
              <a:rPr lang="en-US" dirty="0" err="1"/>
              <a:t>Ti</a:t>
            </a:r>
            <a:r>
              <a:rPr lang="en-US" dirty="0"/>
              <a:t>, Co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Θερμικές κατεργασίες: </a:t>
            </a:r>
            <a:r>
              <a:rPr lang="el-GR" dirty="0" err="1"/>
              <a:t>Μαρτενσιτική</a:t>
            </a:r>
            <a:r>
              <a:rPr lang="el-GR" dirty="0"/>
              <a:t> Βαφή</a:t>
            </a:r>
          </a:p>
          <a:p>
            <a:r>
              <a:rPr lang="el-GR" dirty="0"/>
              <a:t>Μεγαλύτερη αντοχή </a:t>
            </a:r>
          </a:p>
          <a:p>
            <a:r>
              <a:rPr lang="el-GR" dirty="0"/>
              <a:t>Επιφανειακή σκληρότητα </a:t>
            </a:r>
          </a:p>
          <a:p>
            <a:r>
              <a:rPr lang="el-GR" dirty="0"/>
              <a:t>Αυξημένη ευθραυστότητα σε κρουστικά φορτία</a:t>
            </a: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BB3886A-BE74-D0B6-7C6C-F74B56B1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698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9AA451-C47C-CEF2-82F8-65683EB1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365125"/>
            <a:ext cx="11756571" cy="1325563"/>
          </a:xfrm>
        </p:spPr>
        <p:txBody>
          <a:bodyPr/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Χαρακτηριστικά που πρέπει να εκτιμηθούν για την επιλογή ενός χάλυβα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6B3D08-7CD2-7FEC-6C41-6E952619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0563"/>
            <a:ext cx="5338665" cy="3536399"/>
          </a:xfrm>
        </p:spPr>
        <p:txBody>
          <a:bodyPr/>
          <a:lstStyle/>
          <a:p>
            <a:r>
              <a:rPr lang="el-GR" dirty="0"/>
              <a:t>αντοχή σε εφελκυσμό-θλίψη</a:t>
            </a:r>
          </a:p>
          <a:p>
            <a:r>
              <a:rPr lang="el-GR" dirty="0"/>
              <a:t>αντοχή στην τριβή</a:t>
            </a:r>
          </a:p>
          <a:p>
            <a:r>
              <a:rPr lang="el-GR" dirty="0"/>
              <a:t>επιφανειακή σκληρότητα</a:t>
            </a:r>
          </a:p>
          <a:p>
            <a:r>
              <a:rPr lang="el-GR" dirty="0" err="1"/>
              <a:t>δυσθραυστότητα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6047409-AE87-7352-AB10-B4C6144E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11</a:t>
            </a:fld>
            <a:endParaRPr lang="el-GR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1602D679-5315-DD09-21EE-EEC77E6289E3}"/>
              </a:ext>
            </a:extLst>
          </p:cNvPr>
          <p:cNvSpPr txBox="1">
            <a:spLocks/>
          </p:cNvSpPr>
          <p:nvPr/>
        </p:nvSpPr>
        <p:spPr>
          <a:xfrm>
            <a:off x="6568751" y="2640564"/>
            <a:ext cx="4236098" cy="206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err="1"/>
              <a:t>κατεργασιμότητα</a:t>
            </a:r>
            <a:endParaRPr lang="el-GR" dirty="0"/>
          </a:p>
          <a:p>
            <a:r>
              <a:rPr lang="el-GR" dirty="0"/>
              <a:t>ικανότητα λείανσης</a:t>
            </a:r>
          </a:p>
          <a:p>
            <a:r>
              <a:rPr lang="el-GR" dirty="0"/>
              <a:t>ικανότητα θερμικής κατεργασίας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12312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D7D1EBC-91DE-3629-BDE5-94053D476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65" y="0"/>
            <a:ext cx="4891490" cy="6858000"/>
          </a:xfr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C6831F8-685B-816D-7AEE-94FBF10D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92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31055E-02DF-6071-3734-8560E5E3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12298" cy="1325563"/>
          </a:xfrm>
        </p:spPr>
        <p:txBody>
          <a:bodyPr/>
          <a:lstStyle/>
          <a:p>
            <a:r>
              <a:rPr lang="el-GR" dirty="0">
                <a:solidFill>
                  <a:srgbClr val="C00000"/>
                </a:solidFill>
              </a:rPr>
              <a:t>Καταπόνηση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75BD5F-0C5A-C560-EF31-54C60C803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0603"/>
            <a:ext cx="7130143" cy="3676359"/>
          </a:xfrm>
        </p:spPr>
        <p:txBody>
          <a:bodyPr/>
          <a:lstStyle/>
          <a:p>
            <a:r>
              <a:rPr lang="el-GR" dirty="0"/>
              <a:t>Οι άξονες καταπονούνται μόνο σε κάμψη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Οι άτρακτοι, καταπονούνται συνήθως, σε ταυτόχρονη κάμψη και στρέψη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EC55361-AF2C-A983-08A7-0C057112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13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4647149-13F5-5985-4448-3C8E56779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26" y="644978"/>
            <a:ext cx="2663549" cy="55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4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70E7BD-7FFA-709A-1D9C-61B0F2CF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Συνθήκες λειτουργίας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668CAE-CCF4-2944-1F64-480BC843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8" y="1819470"/>
            <a:ext cx="7750986" cy="437605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Συγκέντρωση τάσεων</a:t>
            </a:r>
            <a:r>
              <a:rPr lang="en-US" dirty="0"/>
              <a:t> 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l-GR" dirty="0"/>
              <a:t>εγκοπές, π.χ.: </a:t>
            </a:r>
            <a:r>
              <a:rPr lang="el-GR" dirty="0" err="1"/>
              <a:t>σφηναύλακες</a:t>
            </a:r>
            <a:r>
              <a:rPr lang="en-US" dirty="0"/>
              <a:t>)</a:t>
            </a:r>
            <a:r>
              <a:rPr lang="el-GR" dirty="0"/>
              <a:t> -&gt; μικρή ακτίνα καμπυλότητας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Βέλος Κάμψης -&gt; Κακή συνεργασία μεταξύ οδοντωτών τροχών, υπερθέρμανση εδράνων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Θερμοκρασία Λειτουργίας (υψηλή θ=διαστολή)-&gt; Δυνατότητα αξονικής ελευθερίας κίνησης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Λίπανση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E66E783-6254-F2BD-BC70-37D3BCDD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14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E54B2A5-AC35-0DC2-5282-7F775BB9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88" y="25878"/>
            <a:ext cx="4795285" cy="220206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1C69DFF-9A7B-1F68-5B86-71A5984FA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75" y="2916726"/>
            <a:ext cx="2920176" cy="29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FEC89F-EF18-AF8D-7B2B-D77A7C35D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ΑΞΟΝΕΣ - ΑΤΡΑΚΤΟΙ - ΣΤΡΟΦΕΙΣ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C70055-7871-6B5A-C127-95048D8AA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i="1" u="sng" dirty="0"/>
              <a:t>Ορισμοί</a:t>
            </a:r>
          </a:p>
          <a:p>
            <a:r>
              <a:rPr lang="el-GR" dirty="0"/>
              <a:t>Άτρακτος: κάθε ράβδος που περιστρέφεται μεταφέροντας ροπή</a:t>
            </a:r>
          </a:p>
          <a:p>
            <a:endParaRPr lang="el-GR" dirty="0"/>
          </a:p>
          <a:p>
            <a:r>
              <a:rPr lang="el-GR" dirty="0"/>
              <a:t>Άξονας: κάθε ράβδος γύρω από την οποία περιστρέφονται άλλα εξαρτήματα ή κάθε ράβδος που περιστρέφεται, χωρίς να μεταφέρει ροπή</a:t>
            </a:r>
          </a:p>
          <a:p>
            <a:endParaRPr lang="el-GR" dirty="0"/>
          </a:p>
          <a:p>
            <a:r>
              <a:rPr lang="el-GR" dirty="0"/>
              <a:t>Στροφείς: τα σημεία της ατράκτου ή του άξονα όπου δημιουργείται συνεργασία (επαφή και περιστροφή) με άλλα στοιχεία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6056D30-3860-11BB-EE55-423162AF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58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A31631-2E28-198D-81C3-C932B339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που εξυπηρετούν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E333E4-AE24-7607-58B7-6A771A22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>
                <a:solidFill>
                  <a:srgbClr val="C00000"/>
                </a:solidFill>
              </a:rPr>
              <a:t>Άτρακτοι</a:t>
            </a:r>
            <a:r>
              <a:rPr lang="el-GR" dirty="0"/>
              <a:t>: </a:t>
            </a:r>
          </a:p>
          <a:p>
            <a:r>
              <a:rPr lang="el-GR" dirty="0"/>
              <a:t>Μεταφέρουν τη ροπή από κάποιο σημείο τους σε κάποιο άλλο</a:t>
            </a:r>
          </a:p>
          <a:p>
            <a:r>
              <a:rPr lang="el-GR" dirty="0"/>
              <a:t>Φέρουν </a:t>
            </a:r>
            <a:r>
              <a:rPr lang="el-GR" dirty="0" err="1"/>
              <a:t>καμπτικά</a:t>
            </a:r>
            <a:r>
              <a:rPr lang="el-GR" dirty="0"/>
              <a:t> φορτία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Πως;</a:t>
            </a:r>
          </a:p>
          <a:p>
            <a:pPr marL="0" indent="0">
              <a:buNone/>
            </a:pPr>
            <a:r>
              <a:rPr lang="el-GR" dirty="0"/>
              <a:t>αφενός περιστρέφονται με τη βοήθεια των στροφέων τους και αφετέρου έχουν τη δυνατότητα να φέρουν </a:t>
            </a:r>
            <a:r>
              <a:rPr lang="el-GR" dirty="0" err="1"/>
              <a:t>καμπτικά</a:t>
            </a:r>
            <a:r>
              <a:rPr lang="el-GR" dirty="0"/>
              <a:t> φορτία (εγκάρσια κατά το μήκος τους)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DF12A51-FD60-FF20-43D1-9B1D9CAD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11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E3230BD7-5FEB-378D-73A5-D2FAB8199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48" y="296232"/>
            <a:ext cx="4048125" cy="286702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3756BE0-7AB0-1A3A-E2E6-6F2A6273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6"/>
            <a:ext cx="9909110" cy="1295724"/>
          </a:xfrm>
        </p:spPr>
        <p:txBody>
          <a:bodyPr/>
          <a:lstStyle/>
          <a:p>
            <a:r>
              <a:rPr lang="el-GR" dirty="0"/>
              <a:t>Εκκεντροφόρος</a:t>
            </a:r>
            <a:r>
              <a:rPr lang="en-US" dirty="0"/>
              <a:t> </a:t>
            </a:r>
            <a:r>
              <a:rPr lang="el-GR" dirty="0"/>
              <a:t>άξονας ή άτρακτος?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40B2C9E-2AF7-A3E8-AA92-B315D8044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8638"/>
            <a:ext cx="8077900" cy="4282811"/>
          </a:xfr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09E9006-C2EC-70AC-F46B-B1C89FD7A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18" y="3447612"/>
            <a:ext cx="2633837" cy="2633837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6454647-4E42-B00F-FA13-85AA6A6E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20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0EB5CA-2E11-66A0-7F50-83242EF2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Εκκεντροφόρος άτρακτος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476BBD-B83E-D80C-EFE6-F48A3CBEF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0645"/>
            <a:ext cx="10515600" cy="2911151"/>
          </a:xfrm>
        </p:spPr>
        <p:txBody>
          <a:bodyPr/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Μεταφέρει τη ροπή </a:t>
            </a:r>
            <a:r>
              <a:rPr lang="el-GR" sz="3200" dirty="0"/>
              <a:t>που παραλαμβάνει από την τροχαλία που βρίσκεται στο ένα άκρο της, σε όλο το μήκος της, ώστε να </a:t>
            </a:r>
            <a:r>
              <a:rPr lang="el-GR" sz="3200" dirty="0" err="1"/>
              <a:t>περιστραφούν</a:t>
            </a:r>
            <a:r>
              <a:rPr lang="el-GR" sz="3200" dirty="0"/>
              <a:t> τα έκκεντρα και να διεγείρουν τόσο τα </a:t>
            </a:r>
            <a:r>
              <a:rPr lang="el-GR" sz="3200" dirty="0" err="1"/>
              <a:t>ωστήρια</a:t>
            </a:r>
            <a:r>
              <a:rPr lang="el-GR" sz="3200" dirty="0"/>
              <a:t> των βαλβίδων όσο και το γρανάζι περιστροφής της αντλίας λαδιού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734CCF3-E6FE-A460-2F66-55E899D1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286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0EB5CA-2E11-66A0-7F50-83242EF2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Εκκεντροφόρος άτρακτος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476BBD-B83E-D80C-EFE6-F48A3CBEF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792"/>
            <a:ext cx="10515600" cy="4320171"/>
          </a:xfrm>
        </p:spPr>
        <p:txBody>
          <a:bodyPr/>
          <a:lstStyle/>
          <a:p>
            <a:r>
              <a:rPr lang="el-GR" sz="3200" dirty="0"/>
              <a:t>H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συνεργασία των </a:t>
            </a:r>
            <a:r>
              <a:rPr lang="el-GR" sz="3200" dirty="0" err="1">
                <a:solidFill>
                  <a:schemeClr val="accent1">
                    <a:lumMod val="75000"/>
                  </a:schemeClr>
                </a:solidFill>
              </a:rPr>
              <a:t>εκκέντρων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 με τα </a:t>
            </a:r>
            <a:r>
              <a:rPr lang="el-GR" sz="3200" dirty="0" err="1">
                <a:solidFill>
                  <a:schemeClr val="accent1">
                    <a:lumMod val="75000"/>
                  </a:schemeClr>
                </a:solidFill>
              </a:rPr>
              <a:t>ωστήρια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el-GR" sz="3200" dirty="0"/>
              <a:t>η </a:t>
            </a:r>
            <a:r>
              <a:rPr lang="el-GR" sz="3200" dirty="0" err="1">
                <a:solidFill>
                  <a:schemeClr val="accent1">
                    <a:lumMod val="75000"/>
                  </a:schemeClr>
                </a:solidFill>
              </a:rPr>
              <a:t>τάνυση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 του ιμάντα </a:t>
            </a:r>
            <a:r>
              <a:rPr lang="el-GR" sz="3200" dirty="0"/>
              <a:t>της τροχαλίας και </a:t>
            </a:r>
            <a:endParaRPr lang="en-US" sz="3200" dirty="0"/>
          </a:p>
          <a:p>
            <a:r>
              <a:rPr lang="el-GR" sz="3200" dirty="0"/>
              <a:t>οι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ακτινικές δυνάμεις </a:t>
            </a:r>
            <a:r>
              <a:rPr lang="el-GR" sz="3200" dirty="0"/>
              <a:t>που αναπτύσσονται κατά τη συνεργασία του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γραναζιού με την αντλία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3200" i="1" dirty="0"/>
              <a:t>δημιουργούν </a:t>
            </a:r>
            <a:r>
              <a:rPr lang="el-GR" sz="3200" i="1" dirty="0" err="1">
                <a:solidFill>
                  <a:srgbClr val="C00000"/>
                </a:solidFill>
              </a:rPr>
              <a:t>καμπτικές</a:t>
            </a:r>
            <a:r>
              <a:rPr lang="el-GR" sz="3200" i="1" dirty="0"/>
              <a:t> </a:t>
            </a:r>
            <a:r>
              <a:rPr lang="el-GR" sz="3200" i="1" dirty="0">
                <a:solidFill>
                  <a:srgbClr val="C00000"/>
                </a:solidFill>
              </a:rPr>
              <a:t>δυνάμεις</a:t>
            </a:r>
            <a:r>
              <a:rPr lang="el-GR" sz="3200" i="1" dirty="0"/>
              <a:t> με διεύθυνση κάθετη στον άξονα του εκκεντροφόρου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734CCF3-E6FE-A460-2F66-55E899D1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31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A31631-2E28-198D-81C3-C932B339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που εξυπηρετούν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E333E4-AE24-7607-58B7-6A771A22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>
                <a:solidFill>
                  <a:srgbClr val="C00000"/>
                </a:solidFill>
              </a:rPr>
              <a:t>Άξονες</a:t>
            </a:r>
            <a:r>
              <a:rPr lang="el-GR" dirty="0"/>
              <a:t>: </a:t>
            </a:r>
          </a:p>
          <a:p>
            <a:r>
              <a:rPr lang="el-GR" dirty="0"/>
              <a:t>μεταφέρουν </a:t>
            </a:r>
            <a:r>
              <a:rPr lang="el-GR" dirty="0" err="1"/>
              <a:t>καμπτικά</a:t>
            </a:r>
            <a:r>
              <a:rPr lang="el-GR" dirty="0"/>
              <a:t> φορτία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i="1" dirty="0"/>
              <a:t>Παράδειγμα</a:t>
            </a:r>
          </a:p>
          <a:p>
            <a:pPr marL="0" indent="0">
              <a:buNone/>
            </a:pPr>
            <a:r>
              <a:rPr lang="el-GR" dirty="0"/>
              <a:t>Ο άξονας ενός μη κινητήριου τροχού έχει σαν σκοπό τη στήριξη του τροχού αλλά όχι και τη μεταφορά ροπής σε αυτόν (αφού είναι μη κινητήριος)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F9B3E2D-6EC0-0AB5-1E69-F741697C5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89" y="533076"/>
            <a:ext cx="4132311" cy="3598054"/>
          </a:xfrm>
          <a:prstGeom prst="rect">
            <a:avLst/>
          </a:prstGeom>
        </p:spPr>
      </p:pic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580D30-1FE0-B6EB-1F8A-FBCDC1AC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86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9C14E7-27FF-6D24-766F-F400E00A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482" y="365126"/>
            <a:ext cx="5411755" cy="1174426"/>
          </a:xfrm>
        </p:spPr>
        <p:txBody>
          <a:bodyPr/>
          <a:lstStyle/>
          <a:p>
            <a:r>
              <a:rPr lang="el-GR" dirty="0"/>
              <a:t>Τύποι και κατηγορίες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CE2B422-B7AE-2B7A-5AD4-F8FDF6CA9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90" y="2703395"/>
            <a:ext cx="6556310" cy="144717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820E21D-09BE-1DFC-BDD3-E0F45CC4F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4" y="1646755"/>
            <a:ext cx="4563430" cy="4846120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1C72A2A-ACC7-7110-688F-977BED7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180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08966FE-5947-782C-A509-5B2B78F02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3" y="1312202"/>
            <a:ext cx="10610783" cy="4233595"/>
          </a:xfr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9B63BCD-9102-7485-3C19-67273749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3BD-30C2-4134-9F60-469E49059795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6640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399</Words>
  <Application>Microsoft Office PowerPoint</Application>
  <PresentationFormat>Ευρεία οθόνη</PresentationFormat>
  <Paragraphs>79</Paragraphs>
  <Slides>14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Ubuntu</vt:lpstr>
      <vt:lpstr>Θέμα του Office</vt:lpstr>
      <vt:lpstr>ΣΤΟΙΧΕΙΑ ΜΗΧΑΝΩΝ</vt:lpstr>
      <vt:lpstr>ΑΞΟΝΕΣ - ΑΤΡΑΚΤΟΙ - ΣΤΡΟΦΕΙΣ</vt:lpstr>
      <vt:lpstr>Σκοπός που εξυπηρετούν</vt:lpstr>
      <vt:lpstr>Εκκεντροφόρος άξονας ή άτρακτος?</vt:lpstr>
      <vt:lpstr>Εκκεντροφόρος άτρακτος</vt:lpstr>
      <vt:lpstr>Εκκεντροφόρος άτρακτος</vt:lpstr>
      <vt:lpstr>Σκοπός που εξυπηρετούν</vt:lpstr>
      <vt:lpstr>Τύποι και κατηγορίες</vt:lpstr>
      <vt:lpstr>Παρουσίαση του PowerPoint</vt:lpstr>
      <vt:lpstr>Υλικά κατασκευής </vt:lpstr>
      <vt:lpstr>Χαρακτηριστικά που πρέπει να εκτιμηθούν για την επιλογή ενός χάλυβα </vt:lpstr>
      <vt:lpstr>Παρουσίαση του PowerPoint</vt:lpstr>
      <vt:lpstr>Καταπόνηση </vt:lpstr>
      <vt:lpstr>Συνθήκες λειτουργίας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ΣΤΟΙΧΕΙΑ ΜΗΧΑΝΩΝ</dc:title>
  <dc:creator>Μαργαρίτα Πιθαμίτση</dc:creator>
  <cp:lastModifiedBy>Μαργαρίτα Πιθαμίτση</cp:lastModifiedBy>
  <cp:revision>25</cp:revision>
  <dcterms:created xsi:type="dcterms:W3CDTF">2022-11-29T19:40:22Z</dcterms:created>
  <dcterms:modified xsi:type="dcterms:W3CDTF">2022-12-05T19:50:45Z</dcterms:modified>
</cp:coreProperties>
</file>