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419" r:id="rId9"/>
    <p:sldId id="414" r:id="rId10"/>
    <p:sldId id="415" r:id="rId11"/>
    <p:sldId id="417" r:id="rId12"/>
    <p:sldId id="416" r:id="rId13"/>
    <p:sldId id="418" r:id="rId14"/>
    <p:sldId id="420" r:id="rId15"/>
    <p:sldId id="421" r:id="rId16"/>
    <p:sldId id="422" r:id="rId17"/>
    <p:sldId id="423" r:id="rId18"/>
    <p:sldId id="270" r:id="rId19"/>
    <p:sldId id="424" r:id="rId20"/>
    <p:sldId id="425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426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B326E-F608-4816-984F-D5E56DABD813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DBEA4-86B1-4A3A-B941-1F50C7F972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68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18A6AC-A71F-61DC-4293-D2DBBC887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23169-4512-4316-A6E4-989D20ED7302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382978" name="Rectangle 2">
            <a:extLst>
              <a:ext uri="{FF2B5EF4-FFF2-40B4-BE49-F238E27FC236}">
                <a16:creationId xmlns:a16="http://schemas.microsoft.com/office/drawing/2014/main" id="{7A8A5882-A8E5-E3D6-1DB8-3DD3CD6F72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711E255F-CCFC-8C1E-2546-7E8807C09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388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0B5956-EB09-4BEF-7F1D-A5566B811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6A9B5-BBB0-46C9-9C11-B3831368DC55}" type="slidenum">
              <a:rPr lang="el-GR" altLang="el-GR"/>
              <a:pPr/>
              <a:t>10</a:t>
            </a:fld>
            <a:endParaRPr lang="el-GR" altLang="el-GR"/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CC5881AC-938B-3651-CAAA-2A2A0344C3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7053B63B-E1A5-FD69-7B87-60485A3E9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FD05FE-104F-54AF-8A01-AB123652C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EF101-CB0A-4916-9C1A-291EA6AA97E8}" type="slidenum">
              <a:rPr lang="el-GR" altLang="el-GR"/>
              <a:pPr/>
              <a:t>11</a:t>
            </a:fld>
            <a:endParaRPr lang="el-GR" altLang="el-GR"/>
          </a:p>
        </p:txBody>
      </p:sp>
      <p:sp>
        <p:nvSpPr>
          <p:cNvPr id="389122" name="Rectangle 2">
            <a:extLst>
              <a:ext uri="{FF2B5EF4-FFF2-40B4-BE49-F238E27FC236}">
                <a16:creationId xmlns:a16="http://schemas.microsoft.com/office/drawing/2014/main" id="{F5142BF9-DC51-FD56-70FC-0E74D71F47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B8C743C1-F7B3-861A-608C-846E67993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F3430B-7DB8-36DA-7BA8-E8F34DDFF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CA410-00C5-46F2-9C80-40B374F8CA5F}" type="slidenum">
              <a:rPr lang="el-GR" altLang="el-GR"/>
              <a:pPr/>
              <a:t>12</a:t>
            </a:fld>
            <a:endParaRPr lang="el-GR" altLang="el-GR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C46EB708-A379-74E8-7CC5-11E6EF6524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3DA8DE58-597B-70F7-C911-FB59A5E99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5650C5-E5CB-2D3D-C423-9CA94D004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C8EB4-C463-4A52-8F9A-16D4D9D74E63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4E8B9449-8F6C-7ECE-0723-01868C4EB8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1AAD4DC5-C156-9EF1-913A-1E051A063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971073-A9BB-89FE-0B92-BCA832C0E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950F9-C212-480D-ADD9-82AD1AF2540D}" type="slidenum">
              <a:rPr lang="el-GR" altLang="el-GR"/>
              <a:pPr/>
              <a:t>28</a:t>
            </a:fld>
            <a:endParaRPr lang="el-GR" altLang="el-GR"/>
          </a:p>
        </p:txBody>
      </p:sp>
      <p:sp>
        <p:nvSpPr>
          <p:cNvPr id="401410" name="Rectangle 2">
            <a:extLst>
              <a:ext uri="{FF2B5EF4-FFF2-40B4-BE49-F238E27FC236}">
                <a16:creationId xmlns:a16="http://schemas.microsoft.com/office/drawing/2014/main" id="{4F32CEEC-8FEA-427D-6A8B-AB0B31B5D8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17CD63CA-3AC9-FB97-1E2A-2D471CD9E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02B883-06B8-DCFD-D1E3-93F3FFDCA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54904AC-D9DE-84B5-E8EE-BB761F8B0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275869-47B1-CA60-645D-14E5BFB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1B5D-769D-4844-A311-C776D4C9B785}" type="datetime1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D83062-3EA8-0383-3714-CEAD6F56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5A5ACD-3A1E-886A-58E1-365AED76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08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32D9D6-7DC2-3D27-EC60-B9A79A3B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7D8BE5-05D4-D00D-050D-4D4C05B53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3B9E8B-23A6-C623-AC50-088CEF90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362-D19A-4F00-B581-42C13749F556}" type="datetime1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93E995-1854-F3E9-2F5E-C6500BAF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479DE1-FB79-30DD-92E2-0DD05888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69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B61FB55-506B-5658-E994-7A7253B70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5BD2916-9786-D1D8-9CCA-7EEAE2C81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ADF235-4E48-9C62-B34B-01807FDF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00F-17FE-445D-B4BF-96611D305E9C}" type="datetime1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F41E52-3CD0-E1E3-7CD0-EDF4249C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D749AA-9A3E-8E18-5E75-5674EEF9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3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43D5BD-B581-CAA6-45A3-685C5B4F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3BA65C-E58A-56B1-A72F-90C7B8302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E531AB-AA39-7812-02F3-CCE54201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033-FB08-402C-9DAF-18213CC96059}" type="datetime1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6FCCFA-BE90-EE45-A402-6DDD6750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315180-D29A-04BF-99F4-8E1C7E71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60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5AF91A-B5B6-8C06-15E8-E3482898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A6DB9B-A3C3-FEC0-029C-BB3EC77E8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BF64AA-71CB-DCBA-322F-B4C5A07C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04E-47C8-42FC-BE2E-B45490C0F6AE}" type="datetime1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38D57C-4CBB-C224-8FEE-0658BA02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FB9C10-219A-2811-2B39-F1A74215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32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CB6764-2FC8-D3F2-A356-E1DFD014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B0F4E2-D8C8-6C68-8E80-4B5DB8978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E53627-AE97-7FCF-DA0B-E0D1C12F2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0E23898-FED7-20FF-D9F4-BFDA86A2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51BA-7E54-41DE-85FA-A5DC226E8641}" type="datetime1">
              <a:rPr lang="el-GR" smtClean="0"/>
              <a:t>19/12/2022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A629A91-2180-521E-CCCC-44042BDC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E6989B5-D8F4-6EA5-2361-2A035A30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60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4A5D3-2A24-AB86-100A-18930922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AD2C12A-62A3-FBD2-6118-26CAC2D0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EC3B960-93E1-19C7-2157-EAACA8E7C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7448AA7-A4B4-D516-73E9-B840A22D6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D59C571-27E6-D4CF-4A57-DCDD0B45A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537196A-5BB7-B03F-F9BC-57744BFB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D2C1-7410-4693-B89E-E975FE7E2FD5}" type="datetime1">
              <a:rPr lang="el-GR" smtClean="0"/>
              <a:t>19/12/2022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ED632A2-E2B6-E710-45F5-7CA7C4B4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36DB89D-FB3B-AA57-7C12-AF214CD4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8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6B049-A3CE-F31F-464A-CED5D54A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0C1132A-A71E-9F09-0CC1-3266F6AB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D11-0623-4651-A05C-E0FEC88C7C00}" type="datetime1">
              <a:rPr lang="el-GR" smtClean="0"/>
              <a:t>19/12/2022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D9AF528-66B5-0B74-D0B6-4EF9E592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D817E39-ECB0-8094-6AFC-7C13B596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26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46E194E-A254-C8A0-38A0-3FF16D58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CEB8-5EB2-4B80-9592-A768D1886F04}" type="datetime1">
              <a:rPr lang="el-GR" smtClean="0"/>
              <a:t>19/12/2022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6706E51-0D87-96BB-BA8C-6EC0A493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895E3F-DF53-D250-819C-6201B06F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14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8C2CFD-22C1-5A36-7FCC-D54426C0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63C1DB-2C8F-119A-3B7E-154D4DBE5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1670D46-CD8D-6C4A-EEDA-A84130CD9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B31D374-1935-70E1-07E4-E8BC7C1E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E7B-311F-4D3C-9712-9850F81AA636}" type="datetime1">
              <a:rPr lang="el-GR" smtClean="0"/>
              <a:t>19/12/2022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48813CD-DD25-C6EE-0BE9-ABD4B0A2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E27ABE-B929-B25F-1908-E221A47B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04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03E21A-5FF8-4B91-6072-66D9A28E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E9C6D91-C661-ABBF-A9FB-BC538F058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DB95AD6-6A7D-9D87-57C3-9CD5BB4B8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CF00C2-19DC-6D36-9842-F60FA667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18B3-9F7D-417C-B0B0-39BE01E252B4}" type="datetime1">
              <a:rPr lang="el-GR" smtClean="0"/>
              <a:t>19/12/2022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F37D0D-87A3-8359-759D-BFAAFA91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1B0DFAD-5446-8E6D-F687-222D4163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83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849F872-62E8-A860-7E78-D2BB8BD1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CFE22C-3B13-3029-725E-A48A6F99C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328A9A-8F11-9C85-0DD0-F8AF0E07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0C4D-72AF-44FF-AED7-3F93DEAA9B5D}" type="datetime1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7C88B8-99C3-30DC-617D-C16639B9C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B13634-6E0D-4CC8-5AD5-70A8E05F2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AA52-68A7-4BAA-8EA0-CCF59E289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10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ADBD7D-F653-4B26-9926-F4D777D3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4063"/>
            <a:ext cx="4982547" cy="37322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BC62EFC-9427-0BFD-0FF4-A8C37F159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2886"/>
          </a:xfrm>
        </p:spPr>
        <p:txBody>
          <a:bodyPr/>
          <a:lstStyle/>
          <a:p>
            <a:r>
              <a:rPr lang="el-GR" b="1" dirty="0"/>
              <a:t>ΣΤΟΙΧΕΙΑ ΜΗΧΑΝΩΝ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E082FA4-BBFD-B73F-70DD-C10802505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5248"/>
            <a:ext cx="9144000" cy="1875453"/>
          </a:xfrm>
        </p:spPr>
        <p:txBody>
          <a:bodyPr/>
          <a:lstStyle/>
          <a:p>
            <a:r>
              <a:rPr lang="el-GR" b="1" dirty="0"/>
              <a:t>9.2 ΕΔΡΑΝΑ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D9A4C3C-1714-27FA-628B-A595C3369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3" y="2805614"/>
            <a:ext cx="3858687" cy="3858687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0BED24C9-3A04-565B-9FD7-08238EC9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57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F91344AD-6838-61D2-D3E6-AA1864E11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158750"/>
            <a:ext cx="64544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l-GR" altLang="el-GR" sz="4400" dirty="0">
                <a:solidFill>
                  <a:srgbClr val="660033"/>
                </a:solidFill>
              </a:rPr>
              <a:t>ΕΙΔΗ</a:t>
            </a:r>
            <a:r>
              <a:rPr lang="el-GR" altLang="el-GR" sz="4400" dirty="0">
                <a:solidFill>
                  <a:srgbClr val="006600"/>
                </a:solidFill>
              </a:rPr>
              <a:t> </a:t>
            </a:r>
            <a:r>
              <a:rPr lang="el-GR" altLang="el-GR" sz="4400" dirty="0">
                <a:solidFill>
                  <a:srgbClr val="660033"/>
                </a:solidFill>
              </a:rPr>
              <a:t>ΕΔΡΑΝΩΝ</a:t>
            </a:r>
          </a:p>
        </p:txBody>
      </p:sp>
      <p:pic>
        <p:nvPicPr>
          <p:cNvPr id="384003" name="Picture 3">
            <a:extLst>
              <a:ext uri="{FF2B5EF4-FFF2-40B4-BE49-F238E27FC236}">
                <a16:creationId xmlns:a16="http://schemas.microsoft.com/office/drawing/2014/main" id="{FBAF0640-91B8-5D1F-385E-53471501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7" y="1661492"/>
            <a:ext cx="4715427" cy="23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004" name="Picture 4">
            <a:extLst>
              <a:ext uri="{FF2B5EF4-FFF2-40B4-BE49-F238E27FC236}">
                <a16:creationId xmlns:a16="http://schemas.microsoft.com/office/drawing/2014/main" id="{2478DD2B-6687-3F1D-BF2B-19BFD59A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7" y="4180756"/>
            <a:ext cx="4715427" cy="25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005" name="Rectangle 5">
            <a:extLst>
              <a:ext uri="{FF2B5EF4-FFF2-40B4-BE49-F238E27FC236}">
                <a16:creationId xmlns:a16="http://schemas.microsoft.com/office/drawing/2014/main" id="{02DD242D-6CFC-C527-90CD-BB55442E9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829" y="2146041"/>
            <a:ext cx="31537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3200" dirty="0">
                <a:solidFill>
                  <a:srgbClr val="660033"/>
                </a:solidFill>
              </a:rPr>
              <a:t>Αξονικά έδρανα</a:t>
            </a:r>
          </a:p>
        </p:txBody>
      </p:sp>
      <p:sp>
        <p:nvSpPr>
          <p:cNvPr id="384006" name="Rectangle 6">
            <a:extLst>
              <a:ext uri="{FF2B5EF4-FFF2-40B4-BE49-F238E27FC236}">
                <a16:creationId xmlns:a16="http://schemas.microsoft.com/office/drawing/2014/main" id="{59F63FAD-0424-04F3-D73C-39796840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7" y="4868864"/>
            <a:ext cx="4943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3200" dirty="0">
                <a:solidFill>
                  <a:srgbClr val="660033"/>
                </a:solidFill>
              </a:rPr>
              <a:t>Ακτινικά ή εγκάρσια έδρανα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08262F0-2860-E93C-87F0-279907113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7" y="920751"/>
            <a:ext cx="975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3200" dirty="0"/>
              <a:t>Ανάλογα με τις δυνάμεις που παραλαμβάνουν: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8C2B840-FA99-04A3-DA6D-0D398A17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10</a:t>
            </a:fld>
            <a:endParaRPr lang="el-GR"/>
          </a:p>
        </p:txBody>
      </p:sp>
    </p:spTree>
  </p:cSld>
  <p:clrMapOvr>
    <a:masterClrMapping/>
  </p:clrMapOvr>
  <p:transition spd="med"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6597A192-5A3C-B327-E51A-386E85EE9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750"/>
            <a:ext cx="8858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l-GR" sz="4400">
                <a:solidFill>
                  <a:srgbClr val="006600"/>
                </a:solidFill>
              </a:rPr>
              <a:t>   ΕΔΡΑΝΟ</a:t>
            </a:r>
            <a:r>
              <a:rPr lang="el-GR" altLang="el-GR" sz="4400">
                <a:solidFill>
                  <a:srgbClr val="996600"/>
                </a:solidFill>
              </a:rPr>
              <a:t> </a:t>
            </a:r>
            <a:r>
              <a:rPr lang="el-GR" altLang="el-GR" sz="4400">
                <a:solidFill>
                  <a:srgbClr val="006600"/>
                </a:solidFill>
              </a:rPr>
              <a:t>ΟΛΙΣΘΗΣΗΣ</a:t>
            </a:r>
            <a:r>
              <a:rPr lang="el-GR" altLang="el-GR"/>
              <a:t> </a:t>
            </a:r>
            <a:r>
              <a:rPr lang="el-GR" altLang="el-GR" sz="4400">
                <a:solidFill>
                  <a:srgbClr val="006600"/>
                </a:solidFill>
              </a:rPr>
              <a:t>ΑΞΟΝΙΚΟ</a:t>
            </a:r>
          </a:p>
        </p:txBody>
      </p:sp>
      <p:pic>
        <p:nvPicPr>
          <p:cNvPr id="388099" name="Picture 3">
            <a:extLst>
              <a:ext uri="{FF2B5EF4-FFF2-40B4-BE49-F238E27FC236}">
                <a16:creationId xmlns:a16="http://schemas.microsoft.com/office/drawing/2014/main" id="{13BFEE26-9B2C-1B2D-364F-9D9087A7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81076"/>
            <a:ext cx="4192588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Rectangle 4">
            <a:extLst>
              <a:ext uri="{FF2B5EF4-FFF2-40B4-BE49-F238E27FC236}">
                <a16:creationId xmlns:a16="http://schemas.microsoft.com/office/drawing/2014/main" id="{323581FB-2490-8528-AD52-F5EA288EB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781301"/>
            <a:ext cx="1944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800">
                <a:solidFill>
                  <a:srgbClr val="006600"/>
                </a:solidFill>
              </a:rPr>
              <a:t>1. Άτρακτος</a:t>
            </a:r>
          </a:p>
        </p:txBody>
      </p:sp>
      <p:sp>
        <p:nvSpPr>
          <p:cNvPr id="388101" name="Rectangle 5">
            <a:extLst>
              <a:ext uri="{FF2B5EF4-FFF2-40B4-BE49-F238E27FC236}">
                <a16:creationId xmlns:a16="http://schemas.microsoft.com/office/drawing/2014/main" id="{F8D81F5B-0A66-41F5-0622-CCE3C47AE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3141663"/>
            <a:ext cx="3363913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800">
                <a:solidFill>
                  <a:srgbClr val="006600"/>
                </a:solidFill>
              </a:rPr>
              <a:t>2. Στροφέας </a:t>
            </a:r>
          </a:p>
          <a:p>
            <a:r>
              <a:rPr lang="el-GR" altLang="el-GR" sz="2800">
                <a:solidFill>
                  <a:srgbClr val="006600"/>
                </a:solidFill>
              </a:rPr>
              <a:t>3,4. Τριβείς </a:t>
            </a:r>
          </a:p>
          <a:p>
            <a:r>
              <a:rPr lang="el-GR" altLang="el-GR" sz="2800">
                <a:solidFill>
                  <a:srgbClr val="006600"/>
                </a:solidFill>
              </a:rPr>
              <a:t>5. Σώμα εδράνου </a:t>
            </a:r>
          </a:p>
          <a:p>
            <a:r>
              <a:rPr lang="el-GR" altLang="el-GR" sz="2800">
                <a:solidFill>
                  <a:srgbClr val="006600"/>
                </a:solidFill>
              </a:rPr>
              <a:t>6. Βάση εδράνου </a:t>
            </a:r>
          </a:p>
          <a:p>
            <a:r>
              <a:rPr lang="el-GR" altLang="el-GR" sz="2800">
                <a:solidFill>
                  <a:srgbClr val="006600"/>
                </a:solidFill>
              </a:rPr>
              <a:t>7. Είσοδος λιπαντικού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B4FF11E-D0AE-F307-86DD-216E8907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11</a:t>
            </a:fld>
            <a:endParaRPr lang="el-GR"/>
          </a:p>
        </p:txBody>
      </p:sp>
    </p:spTree>
  </p:cSld>
  <p:clrMapOvr>
    <a:masterClrMapping/>
  </p:clrMapOvr>
  <p:transition spd="med"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61" name="Rectangle 13">
            <a:extLst>
              <a:ext uri="{FF2B5EF4-FFF2-40B4-BE49-F238E27FC236}">
                <a16:creationId xmlns:a16="http://schemas.microsoft.com/office/drawing/2014/main" id="{9D55A616-292E-C16E-2E72-992549260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750"/>
            <a:ext cx="8858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l-GR" sz="4400">
                <a:solidFill>
                  <a:srgbClr val="006600"/>
                </a:solidFill>
              </a:rPr>
              <a:t> </a:t>
            </a:r>
            <a:r>
              <a:rPr lang="el-GR" altLang="el-GR" sz="4400">
                <a:solidFill>
                  <a:srgbClr val="996600"/>
                </a:solidFill>
              </a:rPr>
              <a:t>ΕΔΡΑΝΟ ΟΛΙΣΘΗΣΗΣ ΕΓΚΑΡΣΙΟ</a:t>
            </a:r>
          </a:p>
        </p:txBody>
      </p:sp>
      <p:pic>
        <p:nvPicPr>
          <p:cNvPr id="386062" name="Picture 14">
            <a:extLst>
              <a:ext uri="{FF2B5EF4-FFF2-40B4-BE49-F238E27FC236}">
                <a16:creationId xmlns:a16="http://schemas.microsoft.com/office/drawing/2014/main" id="{6F0F807E-65CB-B9BD-905A-0BB3086F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836614"/>
            <a:ext cx="5976937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063" name="Rectangle 15">
            <a:extLst>
              <a:ext uri="{FF2B5EF4-FFF2-40B4-BE49-F238E27FC236}">
                <a16:creationId xmlns:a16="http://schemas.microsoft.com/office/drawing/2014/main" id="{4AB2A65D-E595-5E2B-BF3F-B5793C7B1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868864"/>
            <a:ext cx="26400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2800">
                <a:solidFill>
                  <a:srgbClr val="996600"/>
                </a:solidFill>
              </a:rPr>
              <a:t>1. Άτρακτος </a:t>
            </a:r>
          </a:p>
          <a:p>
            <a:r>
              <a:rPr lang="el-GR" altLang="el-GR" sz="2800">
                <a:solidFill>
                  <a:srgbClr val="996600"/>
                </a:solidFill>
              </a:rPr>
              <a:t>2. Στροφέας </a:t>
            </a:r>
          </a:p>
          <a:p>
            <a:r>
              <a:rPr lang="el-GR" altLang="el-GR" sz="2800">
                <a:solidFill>
                  <a:srgbClr val="996600"/>
                </a:solidFill>
              </a:rPr>
              <a:t>3. Τριβέας </a:t>
            </a:r>
          </a:p>
          <a:p>
            <a:r>
              <a:rPr lang="el-GR" altLang="el-GR" sz="2800">
                <a:solidFill>
                  <a:srgbClr val="996600"/>
                </a:solidFill>
              </a:rPr>
              <a:t>4. Σώμα εδράνου</a:t>
            </a:r>
          </a:p>
        </p:txBody>
      </p:sp>
      <p:sp>
        <p:nvSpPr>
          <p:cNvPr id="386064" name="Rectangle 16">
            <a:extLst>
              <a:ext uri="{FF2B5EF4-FFF2-40B4-BE49-F238E27FC236}">
                <a16:creationId xmlns:a16="http://schemas.microsoft.com/office/drawing/2014/main" id="{791967E9-8CE1-60C1-5673-511A606C4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5013326"/>
            <a:ext cx="3363913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l-GR" sz="2800">
                <a:solidFill>
                  <a:srgbClr val="996600"/>
                </a:solidFill>
              </a:rPr>
              <a:t>5. Κάλυμμα εδράνου </a:t>
            </a:r>
          </a:p>
          <a:p>
            <a:pPr>
              <a:spcBef>
                <a:spcPct val="30000"/>
              </a:spcBef>
            </a:pPr>
            <a:r>
              <a:rPr lang="el-GR" altLang="el-GR" sz="2800">
                <a:solidFill>
                  <a:srgbClr val="996600"/>
                </a:solidFill>
              </a:rPr>
              <a:t>6. Βάση εδράνου </a:t>
            </a:r>
          </a:p>
          <a:p>
            <a:pPr>
              <a:spcBef>
                <a:spcPct val="30000"/>
              </a:spcBef>
            </a:pPr>
            <a:r>
              <a:rPr lang="el-GR" altLang="el-GR" sz="2800">
                <a:solidFill>
                  <a:srgbClr val="996600"/>
                </a:solidFill>
              </a:rPr>
              <a:t>7. Είσοδος λιπαντικού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0548DE8-5516-FD9C-BF1A-4D8B8680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12</a:t>
            </a:fld>
            <a:endParaRPr lang="el-GR"/>
          </a:p>
        </p:txBody>
      </p:sp>
    </p:spTree>
  </p:cSld>
  <p:clrMapOvr>
    <a:masterClrMapping/>
  </p:clrMapOvr>
  <p:transition spd="med"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146" name="Group 2">
            <a:extLst>
              <a:ext uri="{FF2B5EF4-FFF2-40B4-BE49-F238E27FC236}">
                <a16:creationId xmlns:a16="http://schemas.microsoft.com/office/drawing/2014/main" id="{19556C1E-D5A9-13F9-BB2C-F99A7A60B57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09800" y="1981200"/>
          <a:ext cx="7989888" cy="2324102"/>
        </p:xfrm>
        <a:graphic>
          <a:graphicData uri="http://schemas.openxmlformats.org/drawingml/2006/table">
            <a:tbl>
              <a:tblPr/>
              <a:tblGrid>
                <a:gridCol w="7989888">
                  <a:extLst>
                    <a:ext uri="{9D8B030D-6E8A-4147-A177-3AD203B41FA5}">
                      <a16:colId xmlns:a16="http://schemas.microsoft.com/office/drawing/2014/main" val="193414449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18920"/>
                  </a:ext>
                </a:extLst>
              </a:tr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766315"/>
                  </a:ext>
                </a:extLst>
              </a:tr>
              <a:tr h="374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510293"/>
                  </a:ext>
                </a:extLst>
              </a:tr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921457"/>
                  </a:ext>
                </a:extLst>
              </a:tr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98150"/>
                  </a:ext>
                </a:extLst>
              </a:tr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000765"/>
                  </a:ext>
                </a:extLst>
              </a:tr>
            </a:tbl>
          </a:graphicData>
        </a:graphic>
      </p:graphicFrame>
      <p:sp>
        <p:nvSpPr>
          <p:cNvPr id="390157" name="Rectangle 13">
            <a:extLst>
              <a:ext uri="{FF2B5EF4-FFF2-40B4-BE49-F238E27FC236}">
                <a16:creationId xmlns:a16="http://schemas.microsoft.com/office/drawing/2014/main" id="{39989C98-A2B9-98A4-79F3-D79C942F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750"/>
            <a:ext cx="8858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l-GR" sz="4400">
                <a:solidFill>
                  <a:srgbClr val="006600"/>
                </a:solidFill>
              </a:rPr>
              <a:t> </a:t>
            </a:r>
            <a:r>
              <a:rPr lang="el-GR" altLang="el-GR" sz="4400">
                <a:solidFill>
                  <a:srgbClr val="CC0000"/>
                </a:solidFill>
              </a:rPr>
              <a:t>ΕΔΡΑΝΟ ΟΛΙΣΘΗΣΗΣ ΕΓΚΑΡΣΙΟ</a:t>
            </a:r>
          </a:p>
        </p:txBody>
      </p:sp>
      <p:sp>
        <p:nvSpPr>
          <p:cNvPr id="390158" name="Rectangle 14">
            <a:extLst>
              <a:ext uri="{FF2B5EF4-FFF2-40B4-BE49-F238E27FC236}">
                <a16:creationId xmlns:a16="http://schemas.microsoft.com/office/drawing/2014/main" id="{E21C4DC2-C071-9630-9115-90F87437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2276476"/>
            <a:ext cx="26400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2800">
                <a:solidFill>
                  <a:srgbClr val="CC0000"/>
                </a:solidFill>
              </a:rPr>
              <a:t>1. Άτρακτος </a:t>
            </a:r>
          </a:p>
          <a:p>
            <a:r>
              <a:rPr lang="el-GR" altLang="el-GR" sz="2800">
                <a:solidFill>
                  <a:srgbClr val="CC0000"/>
                </a:solidFill>
              </a:rPr>
              <a:t>2. Στροφέας </a:t>
            </a:r>
          </a:p>
          <a:p>
            <a:r>
              <a:rPr lang="el-GR" altLang="el-GR" sz="2800">
                <a:solidFill>
                  <a:srgbClr val="CC0000"/>
                </a:solidFill>
              </a:rPr>
              <a:t>3. Τριβέας </a:t>
            </a:r>
          </a:p>
          <a:p>
            <a:r>
              <a:rPr lang="el-GR" altLang="el-GR" sz="2800">
                <a:solidFill>
                  <a:srgbClr val="CC0000"/>
                </a:solidFill>
              </a:rPr>
              <a:t>4. Σώμα εδράνου</a:t>
            </a:r>
          </a:p>
        </p:txBody>
      </p:sp>
      <p:sp>
        <p:nvSpPr>
          <p:cNvPr id="390159" name="Rectangle 15">
            <a:extLst>
              <a:ext uri="{FF2B5EF4-FFF2-40B4-BE49-F238E27FC236}">
                <a16:creationId xmlns:a16="http://schemas.microsoft.com/office/drawing/2014/main" id="{22464790-8123-5BF8-274D-67F4E6AE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088" y="4005263"/>
            <a:ext cx="3363912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l-GR" sz="2800">
                <a:solidFill>
                  <a:srgbClr val="CC0000"/>
                </a:solidFill>
              </a:rPr>
              <a:t>5. Κάλυμμα εδράνου </a:t>
            </a:r>
          </a:p>
          <a:p>
            <a:pPr>
              <a:spcBef>
                <a:spcPct val="30000"/>
              </a:spcBef>
            </a:pPr>
            <a:r>
              <a:rPr lang="el-GR" altLang="el-GR" sz="2800">
                <a:solidFill>
                  <a:srgbClr val="CC0000"/>
                </a:solidFill>
              </a:rPr>
              <a:t>6. Βάση εδράνου </a:t>
            </a:r>
          </a:p>
          <a:p>
            <a:pPr>
              <a:spcBef>
                <a:spcPct val="30000"/>
              </a:spcBef>
            </a:pPr>
            <a:r>
              <a:rPr lang="el-GR" altLang="el-GR" sz="2800">
                <a:solidFill>
                  <a:srgbClr val="CC0000"/>
                </a:solidFill>
              </a:rPr>
              <a:t>7. Είσοδος λιπαντικού</a:t>
            </a:r>
          </a:p>
        </p:txBody>
      </p:sp>
      <p:pic>
        <p:nvPicPr>
          <p:cNvPr id="390160" name="Picture 16">
            <a:extLst>
              <a:ext uri="{FF2B5EF4-FFF2-40B4-BE49-F238E27FC236}">
                <a16:creationId xmlns:a16="http://schemas.microsoft.com/office/drawing/2014/main" id="{FC08F7EB-5EF8-EFFF-418B-3A4F6818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41438"/>
            <a:ext cx="5795963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E0BBBAF-CF56-EF2F-DA83-B3540B3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13</a:t>
            </a:fld>
            <a:endParaRPr lang="el-GR"/>
          </a:p>
        </p:txBody>
      </p:sp>
    </p:spTree>
  </p:cSld>
  <p:clrMapOvr>
    <a:masterClrMapping/>
  </p:clrMapOvr>
  <p:transition spd="med"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22B4F4-1EFA-550F-4490-A58273B0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906" y="365125"/>
            <a:ext cx="4366727" cy="745219"/>
          </a:xfrm>
        </p:spPr>
        <p:txBody>
          <a:bodyPr/>
          <a:lstStyle/>
          <a:p>
            <a:r>
              <a:rPr lang="el-GR" altLang="el-GR" sz="4400" dirty="0">
                <a:solidFill>
                  <a:srgbClr val="C00000"/>
                </a:solidFill>
              </a:rPr>
              <a:t>ΕΙΔΗ ΕΔΡΑΝΩΝ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FA003B-2C08-EFB9-C0A8-3FF418CAC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95" y="1203649"/>
            <a:ext cx="8976048" cy="1436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Ανάλογα με τον τρόπο λειτουργίας</a:t>
            </a:r>
          </a:p>
          <a:p>
            <a:r>
              <a:rPr lang="el-GR" dirty="0" err="1">
                <a:solidFill>
                  <a:srgbClr val="C00000"/>
                </a:solidFill>
              </a:rPr>
              <a:t>αυτορρύθμιστα</a:t>
            </a:r>
            <a:r>
              <a:rPr lang="el-GR" dirty="0">
                <a:solidFill>
                  <a:srgbClr val="C00000"/>
                </a:solidFill>
              </a:rPr>
              <a:t> έδρανα</a:t>
            </a:r>
          </a:p>
          <a:p>
            <a:r>
              <a:rPr lang="el-GR" dirty="0">
                <a:solidFill>
                  <a:srgbClr val="C00000"/>
                </a:solidFill>
              </a:rPr>
              <a:t>σταθερά έδρανα</a:t>
            </a:r>
          </a:p>
          <a:p>
            <a:pPr marL="0" indent="0">
              <a:buNone/>
            </a:pPr>
            <a:endParaRPr lang="el-GR" altLang="el-GR" sz="2800" dirty="0">
              <a:solidFill>
                <a:srgbClr val="660033"/>
              </a:solidFill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011298C-24A6-76FD-0597-DA05B6CE9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30" y="1471612"/>
            <a:ext cx="4115142" cy="432563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622CDD-5D80-FC6A-9A89-BD2CB8B7F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18" y="2640563"/>
            <a:ext cx="3743714" cy="3743714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86903203-3376-F1F1-7D51-61E46984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32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E9CC40E-7035-19B7-69A7-06D6EC4CA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0351"/>
            <a:ext cx="82296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tabLst>
                <a:tab pos="3413125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tabLst>
                <a:tab pos="3413125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tabLst>
                <a:tab pos="3413125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tabLst>
                <a:tab pos="3413125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tabLst>
                <a:tab pos="3413125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tabLst>
                <a:tab pos="3413125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tabLst>
                <a:tab pos="3413125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tabLst>
                <a:tab pos="3413125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tabLst>
                <a:tab pos="3413125" algn="l"/>
              </a:tabLs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Έδρανο Ολίσθησης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45216D10-6546-5AD9-8F5C-256AA6FAE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052514"/>
            <a:ext cx="8353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Ένα Έδρανο Ολίσθησης (Κουζινέτο) αποτελείται από τα εξής μέρη :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54B8F8AC-400F-4369-1D4E-C4AB15F9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1989138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Το Σώμα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3478F18-86BA-E00E-BCB3-5C409E09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540000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Το Τριβέα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05A4F28C-71C8-A952-924E-71685870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700213"/>
            <a:ext cx="1676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5" name="Group 9">
            <a:extLst>
              <a:ext uri="{FF2B5EF4-FFF2-40B4-BE49-F238E27FC236}">
                <a16:creationId xmlns:a16="http://schemas.microsoft.com/office/drawing/2014/main" id="{7FF48DC1-31EE-24F0-3148-E1F7A21410E4}"/>
              </a:ext>
            </a:extLst>
          </p:cNvPr>
          <p:cNvGrpSpPr>
            <a:grpSpLocks/>
          </p:cNvGrpSpPr>
          <p:nvPr/>
        </p:nvGrpSpPr>
        <p:grpSpPr bwMode="auto">
          <a:xfrm>
            <a:off x="7556500" y="2636838"/>
            <a:ext cx="1924050" cy="1230312"/>
            <a:chOff x="612" y="1979"/>
            <a:chExt cx="1587" cy="1155"/>
          </a:xfrm>
        </p:grpSpPr>
        <p:sp>
          <p:nvSpPr>
            <p:cNvPr id="4106" name="Text Box 10">
              <a:extLst>
                <a:ext uri="{FF2B5EF4-FFF2-40B4-BE49-F238E27FC236}">
                  <a16:creationId xmlns:a16="http://schemas.microsoft.com/office/drawing/2014/main" id="{1442CD44-6FBD-AFC5-482C-64ED86B29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704"/>
              <a:ext cx="226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l-GR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107" name="Line 11">
              <a:extLst>
                <a:ext uri="{FF2B5EF4-FFF2-40B4-BE49-F238E27FC236}">
                  <a16:creationId xmlns:a16="http://schemas.microsoft.com/office/drawing/2014/main" id="{6725EB2A-1E94-0CDB-5606-EEC058412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" y="2160"/>
              <a:ext cx="363" cy="5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8" name="Text Box 12">
              <a:extLst>
                <a:ext uri="{FF2B5EF4-FFF2-40B4-BE49-F238E27FC236}">
                  <a16:creationId xmlns:a16="http://schemas.microsoft.com/office/drawing/2014/main" id="{0B89D841-76B6-F4D9-47B4-52EEBF806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341"/>
              <a:ext cx="226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l-GR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4109" name="Line 13">
              <a:extLst>
                <a:ext uri="{FF2B5EF4-FFF2-40B4-BE49-F238E27FC236}">
                  <a16:creationId xmlns:a16="http://schemas.microsoft.com/office/drawing/2014/main" id="{03D35FC3-01C3-888B-2AFA-5A9763545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9" y="1979"/>
              <a:ext cx="499" cy="45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112" name="Rectangle 16">
            <a:extLst>
              <a:ext uri="{FF2B5EF4-FFF2-40B4-BE49-F238E27FC236}">
                <a16:creationId xmlns:a16="http://schemas.microsoft.com/office/drawing/2014/main" id="{53F61A5F-4D3D-1941-8620-E487AEE07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3357564"/>
            <a:ext cx="619125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l-GR" altLang="el-GR" sz="1800">
                <a:solidFill>
                  <a:srgbClr val="0000FF"/>
                </a:solidFill>
              </a:rPr>
              <a:t>Χυτοσίδηρο</a:t>
            </a:r>
          </a:p>
          <a:p>
            <a:pPr>
              <a:lnSpc>
                <a:spcPct val="90000"/>
              </a:lnSpc>
            </a:pPr>
            <a:r>
              <a:rPr lang="el-GR" altLang="el-GR" sz="1800">
                <a:solidFill>
                  <a:srgbClr val="0000FF"/>
                </a:solidFill>
              </a:rPr>
              <a:t>Μπρούντζο</a:t>
            </a:r>
          </a:p>
          <a:p>
            <a:pPr>
              <a:lnSpc>
                <a:spcPct val="90000"/>
              </a:lnSpc>
            </a:pPr>
            <a:r>
              <a:rPr lang="el-GR" altLang="el-GR" sz="1800">
                <a:solidFill>
                  <a:srgbClr val="0000FF"/>
                </a:solidFill>
              </a:rPr>
              <a:t>Ορείχαλκο</a:t>
            </a:r>
          </a:p>
          <a:p>
            <a:pPr>
              <a:lnSpc>
                <a:spcPct val="90000"/>
              </a:lnSpc>
            </a:pPr>
            <a:r>
              <a:rPr lang="el-GR" altLang="el-GR" sz="1800">
                <a:solidFill>
                  <a:srgbClr val="0000FF"/>
                </a:solidFill>
              </a:rPr>
              <a:t>Ψευδάργυρο</a:t>
            </a:r>
          </a:p>
          <a:p>
            <a:pPr>
              <a:lnSpc>
                <a:spcPct val="90000"/>
              </a:lnSpc>
            </a:pPr>
            <a:r>
              <a:rPr lang="el-GR" altLang="el-GR" sz="1800">
                <a:solidFill>
                  <a:srgbClr val="0000FF"/>
                </a:solidFill>
              </a:rPr>
              <a:t>Λευκό Μέταλλο (20% </a:t>
            </a:r>
            <a:r>
              <a:rPr lang="en-US" altLang="el-GR" sz="1800">
                <a:solidFill>
                  <a:srgbClr val="0000FF"/>
                </a:solidFill>
              </a:rPr>
              <a:t>Zn</a:t>
            </a:r>
            <a:r>
              <a:rPr lang="el-GR" altLang="el-GR" sz="1800">
                <a:solidFill>
                  <a:srgbClr val="0000FF"/>
                </a:solidFill>
              </a:rPr>
              <a:t>, 14.5% </a:t>
            </a:r>
            <a:r>
              <a:rPr lang="en-US" altLang="el-GR" sz="1800">
                <a:solidFill>
                  <a:srgbClr val="0000FF"/>
                </a:solidFill>
              </a:rPr>
              <a:t>Sb</a:t>
            </a:r>
            <a:r>
              <a:rPr lang="el-GR" altLang="el-GR" sz="1800">
                <a:solidFill>
                  <a:srgbClr val="0000FF"/>
                </a:solidFill>
              </a:rPr>
              <a:t>, 1.5% </a:t>
            </a:r>
            <a:r>
              <a:rPr lang="en-US" altLang="el-GR" sz="1800">
                <a:solidFill>
                  <a:srgbClr val="0000FF"/>
                </a:solidFill>
              </a:rPr>
              <a:t>Cu</a:t>
            </a:r>
            <a:r>
              <a:rPr lang="el-GR" altLang="el-GR" sz="1800">
                <a:solidFill>
                  <a:srgbClr val="0000FF"/>
                </a:solidFill>
              </a:rPr>
              <a:t>, 64% </a:t>
            </a:r>
            <a:r>
              <a:rPr lang="en-US" altLang="el-GR" sz="1800">
                <a:solidFill>
                  <a:srgbClr val="0000FF"/>
                </a:solidFill>
              </a:rPr>
              <a:t>Pd</a:t>
            </a:r>
            <a:r>
              <a:rPr lang="el-GR" altLang="el-GR" sz="180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l-GR" altLang="el-GR" sz="1800">
                <a:solidFill>
                  <a:srgbClr val="0000FF"/>
                </a:solidFill>
              </a:rPr>
              <a:t>Κράματα Μολύβδου -Ορείχαλκου </a:t>
            </a:r>
          </a:p>
          <a:p>
            <a:pPr>
              <a:lnSpc>
                <a:spcPct val="90000"/>
              </a:lnSpc>
            </a:pPr>
            <a:r>
              <a:rPr lang="en-US" altLang="el-GR" sz="1800">
                <a:solidFill>
                  <a:srgbClr val="0000FF"/>
                </a:solidFill>
              </a:rPr>
              <a:t>Teflon</a:t>
            </a:r>
          </a:p>
          <a:p>
            <a:pPr>
              <a:lnSpc>
                <a:spcPct val="90000"/>
              </a:lnSpc>
            </a:pPr>
            <a:r>
              <a:rPr lang="en-US" altLang="el-GR" sz="1800">
                <a:solidFill>
                  <a:srgbClr val="0000FF"/>
                </a:solidFill>
              </a:rPr>
              <a:t>Fiber </a:t>
            </a:r>
            <a:r>
              <a:rPr lang="el-GR" altLang="el-GR" sz="1800">
                <a:solidFill>
                  <a:srgbClr val="0000FF"/>
                </a:solidFill>
              </a:rPr>
              <a:t>(Πεπιεσμένο Χαρτί)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altLang="el-GR" sz="1800">
              <a:solidFill>
                <a:srgbClr val="0000FF"/>
              </a:solidFill>
            </a:endParaRP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96746AC8-D4A3-7EEF-FBFE-1E8FCC7A5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068638"/>
            <a:ext cx="410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l-GR" altLang="el-GR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Ο Τριβέας κατασκευάζεται από: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96254512-2656-097E-7F33-261247398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6303964"/>
            <a:ext cx="2757487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l-GR" altLang="el-GR" sz="1800">
                <a:solidFill>
                  <a:srgbClr val="0000FF"/>
                </a:solidFill>
              </a:rPr>
              <a:t>Χυτοσίδηρο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C449B2B6-BEA9-31B5-50B7-02BB879E6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949951"/>
            <a:ext cx="417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l-GR" altLang="el-GR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Το Σώμα κατασκευάζεται από: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BB3AD42-C805-46DA-8DA1-DCB742C1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7F5A00F-6457-FB9A-D8BB-42DCC615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0351"/>
            <a:ext cx="82296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Έδρανο Κύλισης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5859595D-9153-D43C-1EAF-B5D4F1F9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052514"/>
            <a:ext cx="835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Ένα Έδρανο Κύλισης (Ρουλεμάν) αποτελείται από τα εξής μέρη :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67F2FB7-4BAA-A71B-EE71-1E629B124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2781300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Τον Εσωτερικό Δακτύλιο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8D7A5E31-0513-033A-839A-7A8471D4C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3332163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Τα Στοιχεία Κύλισης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2AAA95EA-532D-5E4E-6086-16F8608F7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3932238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Τη Σφαιροθήκη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DCD7CB7B-F368-2306-D626-3A18527C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4556125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Τον Εξωτερικό Δακτύλιο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D22A80F5-38C8-4990-9B5E-CBE00FD5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708275"/>
            <a:ext cx="28797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3" name="Group 13">
            <a:extLst>
              <a:ext uri="{FF2B5EF4-FFF2-40B4-BE49-F238E27FC236}">
                <a16:creationId xmlns:a16="http://schemas.microsoft.com/office/drawing/2014/main" id="{2035FB3F-9121-C118-81DB-915567EBBDF3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1989138"/>
            <a:ext cx="3168650" cy="4202112"/>
            <a:chOff x="158" y="1253"/>
            <a:chExt cx="1996" cy="2647"/>
          </a:xfrm>
        </p:grpSpPr>
        <p:grpSp>
          <p:nvGrpSpPr>
            <p:cNvPr id="5134" name="Group 14">
              <a:extLst>
                <a:ext uri="{FF2B5EF4-FFF2-40B4-BE49-F238E27FC236}">
                  <a16:creationId xmlns:a16="http://schemas.microsoft.com/office/drawing/2014/main" id="{FBD8A7A0-A138-6EB3-8ECF-77C4E7379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3022"/>
              <a:ext cx="680" cy="878"/>
              <a:chOff x="340" y="3022"/>
              <a:chExt cx="680" cy="878"/>
            </a:xfrm>
          </p:grpSpPr>
          <p:sp>
            <p:nvSpPr>
              <p:cNvPr id="5135" name="Text Box 15">
                <a:extLst>
                  <a:ext uri="{FF2B5EF4-FFF2-40B4-BE49-F238E27FC236}">
                    <a16:creationId xmlns:a16="http://schemas.microsoft.com/office/drawing/2014/main" id="{D87C07D4-765D-5151-125C-8564F702EF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3612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l-GR" altLang="el-GR" sz="24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5136" name="Line 16">
                <a:extLst>
                  <a:ext uri="{FF2B5EF4-FFF2-40B4-BE49-F238E27FC236}">
                    <a16:creationId xmlns:a16="http://schemas.microsoft.com/office/drawing/2014/main" id="{F56061E3-DF15-29E4-1551-41A81A41A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" y="3022"/>
                <a:ext cx="499" cy="59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37" name="Group 17">
              <a:extLst>
                <a:ext uri="{FF2B5EF4-FFF2-40B4-BE49-F238E27FC236}">
                  <a16:creationId xmlns:a16="http://schemas.microsoft.com/office/drawing/2014/main" id="{2B24853B-4A7D-991A-7B30-DDCF048C3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886"/>
              <a:ext cx="544" cy="968"/>
              <a:chOff x="1610" y="2886"/>
              <a:chExt cx="544" cy="968"/>
            </a:xfrm>
          </p:grpSpPr>
          <p:sp>
            <p:nvSpPr>
              <p:cNvPr id="5138" name="Text Box 18">
                <a:extLst>
                  <a:ext uri="{FF2B5EF4-FFF2-40B4-BE49-F238E27FC236}">
                    <a16:creationId xmlns:a16="http://schemas.microsoft.com/office/drawing/2014/main" id="{05FC7EBC-A6E4-0FF1-9880-AE3932B23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" y="3566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l-GR" altLang="el-GR" sz="24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5139" name="Line 19">
                <a:extLst>
                  <a:ext uri="{FF2B5EF4-FFF2-40B4-BE49-F238E27FC236}">
                    <a16:creationId xmlns:a16="http://schemas.microsoft.com/office/drawing/2014/main" id="{CA508380-ECB2-A884-7975-767CEDC74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10" y="2886"/>
                <a:ext cx="408" cy="6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40" name="Group 20">
              <a:extLst>
                <a:ext uri="{FF2B5EF4-FFF2-40B4-BE49-F238E27FC236}">
                  <a16:creationId xmlns:a16="http://schemas.microsoft.com/office/drawing/2014/main" id="{4E51285C-9EB7-9F9D-9AA9-8CAE6724C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934"/>
              <a:ext cx="772" cy="362"/>
              <a:chOff x="158" y="1934"/>
              <a:chExt cx="772" cy="362"/>
            </a:xfrm>
          </p:grpSpPr>
          <p:sp>
            <p:nvSpPr>
              <p:cNvPr id="5141" name="Text Box 21">
                <a:extLst>
                  <a:ext uri="{FF2B5EF4-FFF2-40B4-BE49-F238E27FC236}">
                    <a16:creationId xmlns:a16="http://schemas.microsoft.com/office/drawing/2014/main" id="{C3F2499C-B30B-8FB0-2E77-946EB7087E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193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l-GR" altLang="el-GR" sz="24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5142" name="Line 22">
                <a:extLst>
                  <a:ext uri="{FF2B5EF4-FFF2-40B4-BE49-F238E27FC236}">
                    <a16:creationId xmlns:a16="http://schemas.microsoft.com/office/drawing/2014/main" id="{4E3BD6E4-0D46-E469-67E3-3AAA50C13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" y="2115"/>
                <a:ext cx="545" cy="1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43" name="Group 23">
              <a:extLst>
                <a:ext uri="{FF2B5EF4-FFF2-40B4-BE49-F238E27FC236}">
                  <a16:creationId xmlns:a16="http://schemas.microsoft.com/office/drawing/2014/main" id="{BBAC2A94-3FD2-4BD0-91DA-AFF49FC78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1253"/>
              <a:ext cx="227" cy="816"/>
              <a:chOff x="839" y="1253"/>
              <a:chExt cx="227" cy="816"/>
            </a:xfrm>
          </p:grpSpPr>
          <p:sp>
            <p:nvSpPr>
              <p:cNvPr id="5144" name="Text Box 24">
                <a:extLst>
                  <a:ext uri="{FF2B5EF4-FFF2-40B4-BE49-F238E27FC236}">
                    <a16:creationId xmlns:a16="http://schemas.microsoft.com/office/drawing/2014/main" id="{1E818374-0EBC-BE94-BCC1-BCF28E1DE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l-GR" altLang="el-GR" sz="24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5145" name="Line 25">
                <a:extLst>
                  <a:ext uri="{FF2B5EF4-FFF2-40B4-BE49-F238E27FC236}">
                    <a16:creationId xmlns:a16="http://schemas.microsoft.com/office/drawing/2014/main" id="{89CC3F49-741B-6980-1574-1001811B3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5" y="1525"/>
                <a:ext cx="91" cy="5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09F6E34-CA44-1065-5E40-7AD47066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2D7791B-9A2D-37D1-6BC0-19288784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6" y="1597026"/>
            <a:ext cx="77247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l-GR" altLang="el-GR" sz="2400" dirty="0" err="1"/>
              <a:t>Κραματωμένο</a:t>
            </a:r>
            <a:r>
              <a:rPr lang="el-GR" altLang="el-GR" sz="2400" dirty="0"/>
              <a:t> Χάλυβα υψηλών απαιτήσεων </a:t>
            </a:r>
            <a:r>
              <a:rPr lang="en-US" altLang="el-GR" sz="2400" dirty="0"/>
              <a:t> </a:t>
            </a:r>
            <a:r>
              <a:rPr lang="el-GR" altLang="el-GR" sz="2400" dirty="0"/>
              <a:t>(Χρωμιούχος – </a:t>
            </a:r>
            <a:r>
              <a:rPr lang="el-GR" altLang="el-GR" sz="2400" dirty="0" err="1"/>
              <a:t>Χρωμονικελιούχος</a:t>
            </a:r>
            <a:r>
              <a:rPr lang="el-GR" altLang="el-GR" sz="2400" dirty="0"/>
              <a:t>)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EC0AAD6C-2FA4-8AC6-8D25-069473555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717" y="1244600"/>
            <a:ext cx="78766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Ο Εσωτερικός Δακτύλιος κατασκευάζεται από: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7DD0EBD-C372-2195-1B0D-C0F0986A4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2971801"/>
            <a:ext cx="76533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l-GR" altLang="el-GR" sz="2400" dirty="0" err="1"/>
              <a:t>Κραματωμένο</a:t>
            </a:r>
            <a:r>
              <a:rPr lang="el-GR" altLang="el-GR" sz="2400" dirty="0"/>
              <a:t> Χάλυβα υψηλών απαιτήσεων </a:t>
            </a:r>
            <a:r>
              <a:rPr lang="en-US" altLang="el-GR" sz="2400" dirty="0"/>
              <a:t> </a:t>
            </a:r>
            <a:r>
              <a:rPr lang="el-GR" altLang="el-GR" sz="2400" dirty="0"/>
              <a:t>(Χρωμιούχος – </a:t>
            </a:r>
            <a:r>
              <a:rPr lang="el-GR" altLang="el-GR" sz="2400" dirty="0" err="1"/>
              <a:t>Χρωμονικελιούχος</a:t>
            </a:r>
            <a:r>
              <a:rPr lang="el-GR" altLang="el-GR" sz="2400" dirty="0"/>
              <a:t>). Λειαίνονται επιφανειακά και υπόκεινται σε επιφανειακή θερμική κατεργασία ώστε να αποκτήσουν επιφανειακή σκληρότητα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385BDE3E-3848-A8B9-37E5-ED859C41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716" y="2411415"/>
            <a:ext cx="7850188" cy="46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Τα Στοιχεία Κύλισης κατασκευάζονται από: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DB3CB45-E0D9-2FD4-C6CB-E34455BAB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5484814"/>
            <a:ext cx="7437438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l-GR" altLang="el-GR" sz="2400" dirty="0" err="1"/>
              <a:t>Κραματωμένο</a:t>
            </a:r>
            <a:r>
              <a:rPr lang="el-GR" altLang="el-GR" sz="2400" dirty="0"/>
              <a:t> Χάλυβα υψηλών απαιτήσεων</a:t>
            </a:r>
            <a:r>
              <a:rPr lang="en-US" altLang="el-GR" sz="2400" dirty="0"/>
              <a:t> </a:t>
            </a:r>
            <a:r>
              <a:rPr lang="el-GR" altLang="el-GR" sz="2400" dirty="0"/>
              <a:t> (Χρωμιούχος – </a:t>
            </a:r>
            <a:r>
              <a:rPr lang="el-GR" altLang="el-GR" sz="2400" dirty="0" err="1"/>
              <a:t>Χρωμονικελιούχος</a:t>
            </a:r>
            <a:r>
              <a:rPr lang="el-GR" altLang="el-GR" sz="2400" dirty="0"/>
              <a:t>)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7ECEABF8-F976-3C49-F39B-A2554C2B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7" y="5132388"/>
            <a:ext cx="785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Ο Εξωτερικός Δακτύλιος κατασκευάζεται από: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B1D774A6-D57D-E894-CE1A-6218EB21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1"/>
            <a:ext cx="82296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 dirty="0">
                <a:solidFill>
                  <a:schemeClr val="accent1">
                    <a:lumMod val="50000"/>
                  </a:schemeClr>
                </a:solidFill>
              </a:rPr>
              <a:t>Έδρανο Κύλισης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E38DBE3-5E79-CE71-03A3-70CD6EB4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4244768-053F-75EA-DE08-27E629A2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26988"/>
            <a:ext cx="82296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3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Δυνατότητα Ακτινικής Φόρτισης</a:t>
            </a:r>
            <a:endParaRPr lang="el-GR" altLang="el-GR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C012DBAD-ADBF-F1D7-E046-A8EFC23B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5899150"/>
            <a:ext cx="20891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C82575F4-35B7-3D31-9FDC-C12528AD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286125"/>
            <a:ext cx="20891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6C39D268-A011-973C-6976-59E0938F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581525"/>
            <a:ext cx="20875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EC98201B-10AD-3506-673A-4AFBF7F9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989138"/>
            <a:ext cx="20875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7D78D0E8-E361-903E-B1C3-A6BADE7B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714375"/>
            <a:ext cx="20891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AutoShape 8">
            <a:extLst>
              <a:ext uri="{FF2B5EF4-FFF2-40B4-BE49-F238E27FC236}">
                <a16:creationId xmlns:a16="http://schemas.microsoft.com/office/drawing/2014/main" id="{9D8CD20E-6E06-B5DF-4EA0-69970E65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628776"/>
            <a:ext cx="1223962" cy="358775"/>
          </a:xfrm>
          <a:prstGeom prst="downArrow">
            <a:avLst>
              <a:gd name="adj1" fmla="val 52009"/>
              <a:gd name="adj2" fmla="val 38940"/>
            </a:avLst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393" name="AutoShape 9">
            <a:extLst>
              <a:ext uri="{FF2B5EF4-FFF2-40B4-BE49-F238E27FC236}">
                <a16:creationId xmlns:a16="http://schemas.microsoft.com/office/drawing/2014/main" id="{1C1CFE1A-D4BC-3E0F-7908-8674B49BF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927351"/>
            <a:ext cx="1223962" cy="358775"/>
          </a:xfrm>
          <a:prstGeom prst="downArrow">
            <a:avLst>
              <a:gd name="adj1" fmla="val 52009"/>
              <a:gd name="adj2" fmla="val 38940"/>
            </a:avLst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394" name="AutoShape 10">
            <a:extLst>
              <a:ext uri="{FF2B5EF4-FFF2-40B4-BE49-F238E27FC236}">
                <a16:creationId xmlns:a16="http://schemas.microsoft.com/office/drawing/2014/main" id="{D4081938-299F-5B1D-DDD8-DE5D1C14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222751"/>
            <a:ext cx="1223962" cy="358775"/>
          </a:xfrm>
          <a:prstGeom prst="downArrow">
            <a:avLst>
              <a:gd name="adj1" fmla="val 52009"/>
              <a:gd name="adj2" fmla="val 38940"/>
            </a:avLst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395" name="AutoShape 11">
            <a:extLst>
              <a:ext uri="{FF2B5EF4-FFF2-40B4-BE49-F238E27FC236}">
                <a16:creationId xmlns:a16="http://schemas.microsoft.com/office/drawing/2014/main" id="{C28A33D4-8DF6-79AE-DF40-868245505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5519739"/>
            <a:ext cx="1223962" cy="358775"/>
          </a:xfrm>
          <a:prstGeom prst="downArrow">
            <a:avLst>
              <a:gd name="adj1" fmla="val 52009"/>
              <a:gd name="adj2" fmla="val 38940"/>
            </a:avLst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396" name="AutoShape 12">
            <a:extLst>
              <a:ext uri="{FF2B5EF4-FFF2-40B4-BE49-F238E27FC236}">
                <a16:creationId xmlns:a16="http://schemas.microsoft.com/office/drawing/2014/main" id="{AAB13BC2-5C5A-DDF2-36B4-81D67E23F5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00031" y="1845469"/>
            <a:ext cx="3455988" cy="40322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B07A40D8-0839-B2F1-8696-BCEC10C53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166813"/>
            <a:ext cx="3600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l-GR" altLang="el-GR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Τεράστια </a:t>
            </a:r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45F49917-3D18-7A8B-70C3-3CCA0F42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573405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l-GR" altLang="el-GR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Μεγάλα</a:t>
            </a:r>
            <a:r>
              <a:rPr lang="el-GR" altLang="el-GR" sz="3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6399" name="Rectangle 15">
            <a:extLst>
              <a:ext uri="{FF2B5EF4-FFF2-40B4-BE49-F238E27FC236}">
                <a16:creationId xmlns:a16="http://schemas.microsoft.com/office/drawing/2014/main" id="{305160D0-912B-FA6A-D80F-835B7991B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2959101"/>
            <a:ext cx="2087563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l-GR" altLang="el-G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Ακτινικά </a:t>
            </a:r>
          </a:p>
          <a:p>
            <a:pPr algn="ctr"/>
            <a:r>
              <a:rPr lang="el-GR" altLang="el-G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Φορτία </a:t>
            </a:r>
            <a:r>
              <a:rPr lang="el-GR" altLang="el-GR" sz="6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C900D9CF-5F75-8AA3-912B-8F5CA5983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6092825"/>
            <a:ext cx="2089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rgbClr val="0066FF"/>
                </a:solidFill>
              </a:rPr>
              <a:t>Μονόσφαιρα</a:t>
            </a:r>
          </a:p>
        </p:txBody>
      </p:sp>
      <p:sp>
        <p:nvSpPr>
          <p:cNvPr id="16401" name="Rectangle 17">
            <a:extLst>
              <a:ext uri="{FF2B5EF4-FFF2-40B4-BE49-F238E27FC236}">
                <a16:creationId xmlns:a16="http://schemas.microsoft.com/office/drawing/2014/main" id="{7144E2EF-7D46-9990-0149-9DC2DCE51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3429000"/>
            <a:ext cx="2089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rgbClr val="0066FF"/>
                </a:solidFill>
              </a:rPr>
              <a:t>Δίσφαιρα</a:t>
            </a:r>
          </a:p>
        </p:txBody>
      </p:sp>
      <p:sp>
        <p:nvSpPr>
          <p:cNvPr id="16402" name="Rectangle 18">
            <a:extLst>
              <a:ext uri="{FF2B5EF4-FFF2-40B4-BE49-F238E27FC236}">
                <a16:creationId xmlns:a16="http://schemas.microsoft.com/office/drawing/2014/main" id="{E319DF2B-04D9-D89C-FE8B-6D6DDF40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4724400"/>
            <a:ext cx="24495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rgbClr val="0066FF"/>
                </a:solidFill>
              </a:rPr>
              <a:t>Μονοκύλινδρα</a:t>
            </a:r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2CACFBA3-1CF6-12CF-7C16-B37C2E7AA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2205038"/>
            <a:ext cx="2016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rgbClr val="0066FF"/>
                </a:solidFill>
              </a:rPr>
              <a:t>Δικύλινδρα</a:t>
            </a:r>
          </a:p>
        </p:txBody>
      </p:sp>
      <p:sp>
        <p:nvSpPr>
          <p:cNvPr id="16404" name="Rectangle 20">
            <a:extLst>
              <a:ext uri="{FF2B5EF4-FFF2-40B4-BE49-F238E27FC236}">
                <a16:creationId xmlns:a16="http://schemas.microsoft.com/office/drawing/2014/main" id="{023628D1-080F-6708-687B-F72946372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908050"/>
            <a:ext cx="2089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rgbClr val="0066FF"/>
                </a:solidFill>
              </a:rPr>
              <a:t>Βελονοειδή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A9BE202-11E6-5ECE-8291-988AB45A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5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5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26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965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1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1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17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87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1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1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7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0" grpId="1"/>
      <p:bldP spid="16401" grpId="0"/>
      <p:bldP spid="16401" grpId="1"/>
      <p:bldP spid="16402" grpId="0"/>
      <p:bldP spid="16402" grpId="1"/>
      <p:bldP spid="16403" grpId="0"/>
      <p:bldP spid="16403" grpId="1"/>
      <p:bldP spid="16404" grpId="0"/>
      <p:bldP spid="1640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9D41958-3AB4-D62E-342C-A8C5A5D6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889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Είδη – Χρήσεις Ρουλεμάν 1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041FC1-3F5E-DD0F-53C4-DA7284232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497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chemeClr val="folHlink"/>
                </a:solidFill>
              </a:rPr>
              <a:t>Μονόσφαιρα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FDF0578-18E3-741C-3491-6A519DF7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776"/>
            <a:ext cx="7200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0B8679D6-0DFC-B675-EF2F-D76065CE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57788"/>
            <a:ext cx="8642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b="1">
                <a:solidFill>
                  <a:srgbClr val="FF3300"/>
                </a:solidFill>
              </a:rPr>
              <a:t>Φέρουν ακτινικά και μικρά αξονικά φορτία. Κατάλληλα για πολλές εργασίες</a:t>
            </a:r>
            <a:r>
              <a:rPr lang="el-GR" altLang="el-GR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7A5D99F-5FCD-0039-AE3F-6F4E05D4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1" grpId="1"/>
      <p:bldP spid="7173" grpId="0"/>
      <p:bldP spid="717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4CCCF9-8386-DD49-6E3B-E396EB64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Έδρανα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B83AF7-6B2A-A0EB-F032-BB12644D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l-GR" dirty="0"/>
              <a:t>Είναι τα στοιχεία που στηρίζουν τις ατράκτους της μηχανής, ώστε να επιτυγχάνεται η περιστροφή τους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Χωρίς αυτά, η περιστροφή της ατράκτου στις θέσεις στήριξής της θα προκαλούσε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υψηλές θερμοκρασίες </a:t>
            </a:r>
            <a:r>
              <a:rPr lang="el-GR" dirty="0"/>
              <a:t>λόγω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τριβής, διαστολή</a:t>
            </a:r>
            <a:r>
              <a:rPr lang="el-GR" dirty="0"/>
              <a:t>,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ακινητοποίηση</a:t>
            </a:r>
            <a:r>
              <a:rPr lang="el-GR" dirty="0"/>
              <a:t> (δάγκωμα) και τελικά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αστοχία-θραύση</a:t>
            </a:r>
            <a:r>
              <a:rPr lang="el-GR" dirty="0"/>
              <a:t> της ατράκτου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Διακρίνονται σε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έδρανα ολίσθησης (κουζινέτα) </a:t>
            </a:r>
            <a:r>
              <a:rPr lang="el-GR" dirty="0"/>
              <a:t>και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έδρανα κύλισης (ρουλεμάν)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3A7ED3-41BB-054C-6801-EC1C312B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50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3668D2F-757B-79B3-1622-1E9BADDF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889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Είδη – Χρήσεις Ρουλεμάν 2</a:t>
            </a:r>
          </a:p>
        </p:txBody>
      </p:sp>
      <p:sp>
        <p:nvSpPr>
          <p:cNvPr id="8222" name="Rectangle 30">
            <a:extLst>
              <a:ext uri="{FF2B5EF4-FFF2-40B4-BE49-F238E27FC236}">
                <a16:creationId xmlns:a16="http://schemas.microsoft.com/office/drawing/2014/main" id="{1C055F96-8F30-2256-801C-A570F7C3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497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chemeClr val="folHlink"/>
                </a:solidFill>
              </a:rPr>
              <a:t>Μονόσφαιρα Πλάγιας Επαφής</a:t>
            </a:r>
          </a:p>
        </p:txBody>
      </p:sp>
      <p:pic>
        <p:nvPicPr>
          <p:cNvPr id="8223" name="Picture 31">
            <a:extLst>
              <a:ext uri="{FF2B5EF4-FFF2-40B4-BE49-F238E27FC236}">
                <a16:creationId xmlns:a16="http://schemas.microsoft.com/office/drawing/2014/main" id="{53F0AD27-985C-9F66-9D18-C8831FF6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776"/>
            <a:ext cx="7200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4" name="Rectangle 32">
            <a:extLst>
              <a:ext uri="{FF2B5EF4-FFF2-40B4-BE49-F238E27FC236}">
                <a16:creationId xmlns:a16="http://schemas.microsoft.com/office/drawing/2014/main" id="{160B88B2-0108-3E24-3A95-E6BEECA86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57788"/>
            <a:ext cx="8642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b="1">
                <a:solidFill>
                  <a:srgbClr val="FF3300"/>
                </a:solidFill>
              </a:rPr>
              <a:t>Φέρουν μεγάλα ακτινικά και αξονικά φορτία κατά τη μια μόνο αξονική φορά καταπόνησης. Πρέπει να υπάρχει πάντα αξονική πίεση για να λειτουργήσουν</a:t>
            </a:r>
            <a:r>
              <a:rPr lang="el-GR" altLang="el-GR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CDB1D36-889C-17AB-D5B3-C3F166D4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22" grpId="0"/>
      <p:bldP spid="8222" grpId="1"/>
      <p:bldP spid="8224" grpId="0"/>
      <p:bldP spid="82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01471C-D6C8-CBCA-063D-5823F373F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889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Είδη – Χρήσεις Ρουλεμάν 3</a:t>
            </a:r>
          </a:p>
        </p:txBody>
      </p:sp>
      <p:sp>
        <p:nvSpPr>
          <p:cNvPr id="9246" name="Rectangle 30">
            <a:extLst>
              <a:ext uri="{FF2B5EF4-FFF2-40B4-BE49-F238E27FC236}">
                <a16:creationId xmlns:a16="http://schemas.microsoft.com/office/drawing/2014/main" id="{C9541304-1CC2-030D-02E8-12E70EF70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497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chemeClr val="folHlink"/>
                </a:solidFill>
              </a:rPr>
              <a:t>Δίσφαιρα Αυτορυθμιζόμενα</a:t>
            </a:r>
          </a:p>
        </p:txBody>
      </p:sp>
      <p:pic>
        <p:nvPicPr>
          <p:cNvPr id="9247" name="Picture 31">
            <a:extLst>
              <a:ext uri="{FF2B5EF4-FFF2-40B4-BE49-F238E27FC236}">
                <a16:creationId xmlns:a16="http://schemas.microsoft.com/office/drawing/2014/main" id="{FED76C31-1392-AF1E-BD97-F2EAC4F4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776"/>
            <a:ext cx="7200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8" name="Rectangle 32">
            <a:extLst>
              <a:ext uri="{FF2B5EF4-FFF2-40B4-BE49-F238E27FC236}">
                <a16:creationId xmlns:a16="http://schemas.microsoft.com/office/drawing/2014/main" id="{CE3DF016-48D4-C96B-7884-EFA479403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57788"/>
            <a:ext cx="8642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b="1">
                <a:solidFill>
                  <a:srgbClr val="FF3300"/>
                </a:solidFill>
              </a:rPr>
              <a:t>Φέρουν σημαντικά αξονικά φορτία. Επιτρέπουν μικρή κλίση της στρεφόμενης ατράκτου σε σχέση με τον εξωτερικό δακτύλιο</a:t>
            </a:r>
            <a:endParaRPr lang="el-GR" altLang="el-GR" sz="2400" b="1">
              <a:solidFill>
                <a:schemeClr val="folHlink"/>
              </a:solidFill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731DDD4-6FAD-1F3D-FD71-1DF49183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46" grpId="0"/>
      <p:bldP spid="9246" grpId="1"/>
      <p:bldP spid="9248" grpId="0"/>
      <p:bldP spid="924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BF5DAD7-629E-390D-4AFC-E2636EDE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889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Είδη – Χρήσεις Ρουλεμάν 4</a:t>
            </a:r>
          </a:p>
        </p:txBody>
      </p:sp>
      <p:sp>
        <p:nvSpPr>
          <p:cNvPr id="10270" name="Rectangle 30">
            <a:extLst>
              <a:ext uri="{FF2B5EF4-FFF2-40B4-BE49-F238E27FC236}">
                <a16:creationId xmlns:a16="http://schemas.microsoft.com/office/drawing/2014/main" id="{9D9B6694-E092-B7D9-9B9A-3EE9B8AE9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497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chemeClr val="folHlink"/>
                </a:solidFill>
              </a:rPr>
              <a:t>Μονοκύλινδρα</a:t>
            </a:r>
          </a:p>
        </p:txBody>
      </p:sp>
      <p:pic>
        <p:nvPicPr>
          <p:cNvPr id="10271" name="Picture 31">
            <a:extLst>
              <a:ext uri="{FF2B5EF4-FFF2-40B4-BE49-F238E27FC236}">
                <a16:creationId xmlns:a16="http://schemas.microsoft.com/office/drawing/2014/main" id="{D1212259-A62A-D8F4-7F3A-975907F5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776"/>
            <a:ext cx="7200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2" name="Rectangle 32">
            <a:extLst>
              <a:ext uri="{FF2B5EF4-FFF2-40B4-BE49-F238E27FC236}">
                <a16:creationId xmlns:a16="http://schemas.microsoft.com/office/drawing/2014/main" id="{38BD68B8-BA0C-BD6E-A684-3FADC1DD0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57788"/>
            <a:ext cx="8642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b="1">
                <a:solidFill>
                  <a:srgbClr val="FF3300"/>
                </a:solidFill>
              </a:rPr>
              <a:t>Φέρουν μεγάλα ακτινικά φορτία. Απαιτούν τέλεια ευθυγράμμιση ατράκτων και εδρών. Επιτρέπουν μικρή αξονική μετατόπιση</a:t>
            </a:r>
            <a:r>
              <a:rPr lang="el-GR" altLang="el-GR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35FCE098-9144-E3B4-52EF-AE309696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65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70" grpId="0"/>
      <p:bldP spid="10270" grpId="1"/>
      <p:bldP spid="10272" grpId="0"/>
      <p:bldP spid="1027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E883D30-186B-DF0A-C0EA-8B1B3733E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889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Είδη – Χρήσεις Ρουλεμάν 5</a:t>
            </a:r>
          </a:p>
        </p:txBody>
      </p:sp>
      <p:sp>
        <p:nvSpPr>
          <p:cNvPr id="11294" name="Rectangle 30">
            <a:extLst>
              <a:ext uri="{FF2B5EF4-FFF2-40B4-BE49-F238E27FC236}">
                <a16:creationId xmlns:a16="http://schemas.microsoft.com/office/drawing/2014/main" id="{04EBE564-20D2-C31A-1340-8B603A38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497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chemeClr val="folHlink"/>
                </a:solidFill>
              </a:rPr>
              <a:t>Κωνικά</a:t>
            </a:r>
          </a:p>
        </p:txBody>
      </p:sp>
      <p:pic>
        <p:nvPicPr>
          <p:cNvPr id="11295" name="Picture 31">
            <a:extLst>
              <a:ext uri="{FF2B5EF4-FFF2-40B4-BE49-F238E27FC236}">
                <a16:creationId xmlns:a16="http://schemas.microsoft.com/office/drawing/2014/main" id="{031DE067-3106-2FD4-4B2B-B671ED8E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776"/>
            <a:ext cx="7200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6" name="Rectangle 32">
            <a:extLst>
              <a:ext uri="{FF2B5EF4-FFF2-40B4-BE49-F238E27FC236}">
                <a16:creationId xmlns:a16="http://schemas.microsoft.com/office/drawing/2014/main" id="{988A1177-A2A7-205A-F648-9852FE0B9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57788"/>
            <a:ext cx="8642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b="1">
                <a:solidFill>
                  <a:srgbClr val="FF3300"/>
                </a:solidFill>
              </a:rPr>
              <a:t>Φέρουν μεγάλα ακτινικά και αξονικά φορτία με μεταβαλλόμενο μέγεθος φορτίου. Τοποθετούνται σε ζεύγη</a:t>
            </a:r>
            <a:r>
              <a:rPr lang="el-GR" altLang="el-GR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5D0203A-63F3-A656-2905-6DA09AC2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35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94" grpId="0"/>
      <p:bldP spid="11294" grpId="1"/>
      <p:bldP spid="11296" grpId="0"/>
      <p:bldP spid="1129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ECCAB76-8F10-48E7-3231-C159BE81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889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Είδη – Χρήσεις Ρουλεμάν 6</a:t>
            </a:r>
          </a:p>
        </p:txBody>
      </p:sp>
      <p:sp>
        <p:nvSpPr>
          <p:cNvPr id="12320" name="Rectangle 32">
            <a:extLst>
              <a:ext uri="{FF2B5EF4-FFF2-40B4-BE49-F238E27FC236}">
                <a16:creationId xmlns:a16="http://schemas.microsoft.com/office/drawing/2014/main" id="{55968D59-FBB6-C328-8831-5B9BAD48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497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chemeClr val="folHlink"/>
                </a:solidFill>
              </a:rPr>
              <a:t>Δίσφαιρα Πλάγιας Επαφής</a:t>
            </a:r>
          </a:p>
        </p:txBody>
      </p:sp>
      <p:pic>
        <p:nvPicPr>
          <p:cNvPr id="12321" name="Picture 33">
            <a:extLst>
              <a:ext uri="{FF2B5EF4-FFF2-40B4-BE49-F238E27FC236}">
                <a16:creationId xmlns:a16="http://schemas.microsoft.com/office/drawing/2014/main" id="{42ABA894-FAA3-4DBD-73B8-D0AFBCDE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776"/>
            <a:ext cx="7200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2" name="Rectangle 34">
            <a:extLst>
              <a:ext uri="{FF2B5EF4-FFF2-40B4-BE49-F238E27FC236}">
                <a16:creationId xmlns:a16="http://schemas.microsoft.com/office/drawing/2014/main" id="{81F18922-128F-818B-309D-618EE5C75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57788"/>
            <a:ext cx="8642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b="1">
                <a:solidFill>
                  <a:srgbClr val="FF3300"/>
                </a:solidFill>
              </a:rPr>
              <a:t>Φέρουν ακτινικά και μεγάλα αξονικά φορτία και προς τις δύο αξονικές φορές καταπόνησης.</a:t>
            </a:r>
            <a:r>
              <a:rPr lang="el-GR" altLang="el-GR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5974410-0D18-7EE8-02C7-B87C13A4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20" grpId="0"/>
      <p:bldP spid="12320" grpId="1"/>
      <p:bldP spid="12322" grpId="0"/>
      <p:bldP spid="1232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CF51485-B1F5-DACF-0FE5-C934CE3FA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889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Είδη – Χρήσεις Ρουλεμάν 7</a:t>
            </a:r>
          </a:p>
        </p:txBody>
      </p:sp>
      <p:sp>
        <p:nvSpPr>
          <p:cNvPr id="13342" name="Rectangle 30">
            <a:extLst>
              <a:ext uri="{FF2B5EF4-FFF2-40B4-BE49-F238E27FC236}">
                <a16:creationId xmlns:a16="http://schemas.microsoft.com/office/drawing/2014/main" id="{BB79A865-A8C3-4583-DB8A-9C3BAC4D4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497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chemeClr val="folHlink"/>
                </a:solidFill>
              </a:rPr>
              <a:t>Δικύλινδρα αυτορυθμιζόμενα</a:t>
            </a:r>
          </a:p>
        </p:txBody>
      </p:sp>
      <p:pic>
        <p:nvPicPr>
          <p:cNvPr id="13343" name="Picture 31">
            <a:extLst>
              <a:ext uri="{FF2B5EF4-FFF2-40B4-BE49-F238E27FC236}">
                <a16:creationId xmlns:a16="http://schemas.microsoft.com/office/drawing/2014/main" id="{5CEAC96F-E8A9-150E-0DE6-04EC3287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776"/>
            <a:ext cx="7200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4" name="Rectangle 32">
            <a:extLst>
              <a:ext uri="{FF2B5EF4-FFF2-40B4-BE49-F238E27FC236}">
                <a16:creationId xmlns:a16="http://schemas.microsoft.com/office/drawing/2014/main" id="{B26ADF19-0369-A178-08D9-3EF73C90B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57788"/>
            <a:ext cx="8642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b="1">
                <a:solidFill>
                  <a:srgbClr val="FF3300"/>
                </a:solidFill>
              </a:rPr>
              <a:t>Χρησιμοποιούνται σε βαριές κατασκευές όπου παρουσιάζονται  και μεγάλου μεγέθους αξονικά και ακτινικά φορτία. </a:t>
            </a:r>
            <a:r>
              <a:rPr lang="el-GR" altLang="el-GR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6772BEE-CFF4-618D-1195-AEA4126E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42" grpId="0"/>
      <p:bldP spid="13342" grpId="1"/>
      <p:bldP spid="13344" grpId="0"/>
      <p:bldP spid="1334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BC38306-5BEA-0A87-9292-116793A3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889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Είδη – Χρήσεις Ρουλεμάν 8</a:t>
            </a:r>
          </a:p>
        </p:txBody>
      </p:sp>
      <p:sp>
        <p:nvSpPr>
          <p:cNvPr id="14366" name="Rectangle 30">
            <a:extLst>
              <a:ext uri="{FF2B5EF4-FFF2-40B4-BE49-F238E27FC236}">
                <a16:creationId xmlns:a16="http://schemas.microsoft.com/office/drawing/2014/main" id="{5E9E6989-65D4-51B4-D026-045840A0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497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chemeClr val="folHlink"/>
                </a:solidFill>
              </a:rPr>
              <a:t>Βελονοειδή</a:t>
            </a:r>
          </a:p>
        </p:txBody>
      </p:sp>
      <p:pic>
        <p:nvPicPr>
          <p:cNvPr id="14367" name="Picture 31">
            <a:extLst>
              <a:ext uri="{FF2B5EF4-FFF2-40B4-BE49-F238E27FC236}">
                <a16:creationId xmlns:a16="http://schemas.microsoft.com/office/drawing/2014/main" id="{2E87681E-4F2A-5788-1185-49257833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776"/>
            <a:ext cx="7200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8" name="Rectangle 32">
            <a:extLst>
              <a:ext uri="{FF2B5EF4-FFF2-40B4-BE49-F238E27FC236}">
                <a16:creationId xmlns:a16="http://schemas.microsoft.com/office/drawing/2014/main" id="{9567DCEF-064C-8EAE-68DF-BE4EDC3C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300663"/>
            <a:ext cx="8642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b="1">
                <a:solidFill>
                  <a:srgbClr val="FF3300"/>
                </a:solidFill>
              </a:rPr>
              <a:t>Φέρουν τεράστια ακτινικά φορτία αλλά όχι αξονικά. Έχουν πλεονεκτήματα χρήσης σε μικρού μεγέθους κατασκευές ή όπου περιορίζεται η εξωτερική διάσταση του εδράνου</a:t>
            </a:r>
            <a:r>
              <a:rPr lang="el-GR" altLang="el-GR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A7F50EB-1F68-34F5-77CA-A3542763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55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6" grpId="0"/>
      <p:bldP spid="14366" grpId="1"/>
      <p:bldP spid="14368" grpId="0"/>
      <p:bldP spid="1436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9A64429-A1A2-4BB8-0590-7AEE0E9BA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889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i="1"/>
              <a:t>Είδη – Χρήσεις Ρουλεμάν 9</a:t>
            </a:r>
          </a:p>
        </p:txBody>
      </p:sp>
      <p:sp>
        <p:nvSpPr>
          <p:cNvPr id="15390" name="Rectangle 30">
            <a:extLst>
              <a:ext uri="{FF2B5EF4-FFF2-40B4-BE49-F238E27FC236}">
                <a16:creationId xmlns:a16="http://schemas.microsoft.com/office/drawing/2014/main" id="{8B678052-6458-3BE9-8508-6449771C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497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400" b="1">
                <a:solidFill>
                  <a:schemeClr val="folHlink"/>
                </a:solidFill>
              </a:rPr>
              <a:t>Αξονικά</a:t>
            </a:r>
          </a:p>
        </p:txBody>
      </p:sp>
      <p:pic>
        <p:nvPicPr>
          <p:cNvPr id="15391" name="Picture 31">
            <a:extLst>
              <a:ext uri="{FF2B5EF4-FFF2-40B4-BE49-F238E27FC236}">
                <a16:creationId xmlns:a16="http://schemas.microsoft.com/office/drawing/2014/main" id="{C9037932-F652-1BB6-7CCB-F24B0C03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776"/>
            <a:ext cx="7200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92" name="Rectangle 32">
            <a:extLst>
              <a:ext uri="{FF2B5EF4-FFF2-40B4-BE49-F238E27FC236}">
                <a16:creationId xmlns:a16="http://schemas.microsoft.com/office/drawing/2014/main" id="{7C73A849-65C6-7B5E-43E3-7306D461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57788"/>
            <a:ext cx="8642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b="1">
                <a:solidFill>
                  <a:srgbClr val="FF3300"/>
                </a:solidFill>
              </a:rPr>
              <a:t>Φέρουν τεράστια αξονικά φορτία αλλά όχι ακτινικά.</a:t>
            </a:r>
            <a:r>
              <a:rPr lang="el-GR" altLang="el-GR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FE362C6-FDAD-1A85-6C6E-D548779D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90" grpId="0"/>
      <p:bldP spid="15390" grpId="1"/>
      <p:bldP spid="15392" grpId="0"/>
      <p:bldP spid="1539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BBF6BAB3-896B-289B-DA78-BAB2465A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980" y="0"/>
            <a:ext cx="716902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l-GR" sz="4400" dirty="0">
                <a:solidFill>
                  <a:srgbClr val="CC0000"/>
                </a:solidFill>
              </a:rPr>
              <a:t>ΛΙΠΑΝΣΗ ΕΔΡΑΝΩΝ </a:t>
            </a:r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890D86B9-3157-ED88-39A7-37933B940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4005264"/>
            <a:ext cx="3430491" cy="19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l-GR" altLang="el-GR" b="1">
                <a:solidFill>
                  <a:srgbClr val="660033"/>
                </a:solidFill>
              </a:rPr>
              <a:t>Β. Με γράσο</a:t>
            </a:r>
            <a:r>
              <a:rPr lang="el-GR" altLang="el-GR">
                <a:solidFill>
                  <a:srgbClr val="0000CC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l-GR" altLang="el-GR">
                <a:solidFill>
                  <a:srgbClr val="0000CC"/>
                </a:solidFill>
              </a:rPr>
              <a:t>1. Με καπάκι (Στάουφερ) </a:t>
            </a:r>
          </a:p>
          <a:p>
            <a:pPr>
              <a:spcBef>
                <a:spcPct val="30000"/>
              </a:spcBef>
            </a:pPr>
            <a:r>
              <a:rPr lang="el-GR" altLang="el-GR">
                <a:solidFill>
                  <a:srgbClr val="0000CC"/>
                </a:solidFill>
              </a:rPr>
              <a:t>2. Με ελατήριο </a:t>
            </a:r>
          </a:p>
          <a:p>
            <a:pPr>
              <a:spcBef>
                <a:spcPct val="30000"/>
              </a:spcBef>
            </a:pPr>
            <a:r>
              <a:rPr lang="el-GR" altLang="el-GR">
                <a:solidFill>
                  <a:srgbClr val="0000CC"/>
                </a:solidFill>
              </a:rPr>
              <a:t>3. Με έμβολο </a:t>
            </a:r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E138187D-7DC8-10AA-9790-B2FAB52F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860801"/>
            <a:ext cx="3336811" cy="148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l-GR" altLang="el-GR" b="1">
                <a:solidFill>
                  <a:srgbClr val="660033"/>
                </a:solidFill>
              </a:rPr>
              <a:t>Α. Με ορυκτέλαιο</a:t>
            </a:r>
            <a:r>
              <a:rPr lang="el-GR" altLang="el-GR" sz="2800">
                <a:solidFill>
                  <a:srgbClr val="CC0000"/>
                </a:solidFill>
              </a:rPr>
              <a:t>  </a:t>
            </a:r>
          </a:p>
          <a:p>
            <a:pPr>
              <a:spcBef>
                <a:spcPct val="30000"/>
              </a:spcBef>
            </a:pPr>
            <a:r>
              <a:rPr lang="el-GR" altLang="el-GR">
                <a:solidFill>
                  <a:srgbClr val="0000CC"/>
                </a:solidFill>
              </a:rPr>
              <a:t>1. Με φυτίλι </a:t>
            </a:r>
          </a:p>
          <a:p>
            <a:pPr>
              <a:spcBef>
                <a:spcPct val="30000"/>
              </a:spcBef>
            </a:pPr>
            <a:r>
              <a:rPr lang="el-GR" altLang="el-GR">
                <a:solidFill>
                  <a:srgbClr val="0000CC"/>
                </a:solidFill>
              </a:rPr>
              <a:t>2. Λιπαντήρας σταγόνων</a:t>
            </a:r>
            <a:r>
              <a:rPr lang="el-GR" altLang="el-GR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400389" name="Picture 5">
            <a:extLst>
              <a:ext uri="{FF2B5EF4-FFF2-40B4-BE49-F238E27FC236}">
                <a16:creationId xmlns:a16="http://schemas.microsoft.com/office/drawing/2014/main" id="{D5C39E9B-EF03-B61D-8CBD-B3F51395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613"/>
            <a:ext cx="4427538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0" name="Picture 6">
            <a:extLst>
              <a:ext uri="{FF2B5EF4-FFF2-40B4-BE49-F238E27FC236}">
                <a16:creationId xmlns:a16="http://schemas.microsoft.com/office/drawing/2014/main" id="{F683AD18-BEF3-F76C-1282-63D1B508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908051"/>
            <a:ext cx="4643437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27717E3-1498-D9FB-7A61-864644E2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28</a:t>
            </a:fld>
            <a:endParaRPr lang="el-GR"/>
          </a:p>
        </p:txBody>
      </p:sp>
    </p:spTree>
  </p:cSld>
  <p:clrMapOvr>
    <a:masterClrMapping/>
  </p:clrMapOvr>
  <p:transition spd="med"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32C617-1BE8-D7E3-0AA4-7EB82BE1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Έδρανα ολίσθησης (κουζινέτα)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03DBFD-5A38-8C20-AF12-31ACEEA13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033"/>
            <a:ext cx="5674567" cy="4002930"/>
          </a:xfrm>
        </p:spPr>
        <p:txBody>
          <a:bodyPr/>
          <a:lstStyle/>
          <a:p>
            <a:r>
              <a:rPr lang="el-GR" dirty="0"/>
              <a:t>Στα έδρανα ολίσθησης, μεταξύ των δύο επιφανειών στροφέα (ατράκτου) και εδράνου, αναπτύσσεται τριβή ολίσθησης </a:t>
            </a:r>
          </a:p>
          <a:p>
            <a:r>
              <a:rPr lang="el-GR" dirty="0"/>
              <a:t>Ονομάζεται έτσι, διότι η μία επιφάνεια (του στροφέα) ολισθαίνει πάνω στην επιφάνεια του εδράνου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C34387-261F-4C9C-5570-CF2701310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7" y="1387858"/>
            <a:ext cx="4640605" cy="4789105"/>
          </a:xfrm>
          <a:prstGeom prst="rect">
            <a:avLst/>
          </a:prstGeom>
        </p:spPr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B7FCF2-5F17-3517-590A-6B7923DE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83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2911E8-1634-DA10-D9F0-3BA6E075C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64" y="1083905"/>
            <a:ext cx="5257800" cy="52578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0218E09-4955-18C7-F0F5-8DF7A7F4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365125"/>
            <a:ext cx="10803294" cy="1221079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Έδρανα κύλισης (ρουλεμάν)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66191C-7308-076D-AEF6-3F01B181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" y="1825625"/>
            <a:ext cx="5396204" cy="4351338"/>
          </a:xfrm>
        </p:spPr>
        <p:txBody>
          <a:bodyPr>
            <a:normAutofit fontScale="92500"/>
          </a:bodyPr>
          <a:lstStyle/>
          <a:p>
            <a:r>
              <a:rPr lang="el-GR" dirty="0"/>
              <a:t>Στα έδρανα κύλισης επιτυγχάνεται περιστροφή του στροφέα ως προς τον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εξωτερικό δακτύλιο του εδράνου </a:t>
            </a:r>
            <a:r>
              <a:rPr lang="el-GR" dirty="0"/>
              <a:t>(ρουλεμάν) με την κύλιση των στοιχείων κύλισης (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σφαίρες, κύλινδροι, κόλουροι κώνοι, βαρελοειδή</a:t>
            </a:r>
            <a:r>
              <a:rPr lang="el-GR" dirty="0"/>
              <a:t>), που βρίσκονται μεταξύ εσωτερικού και εξωτερικού δακτυλίου του εδράνου </a:t>
            </a:r>
          </a:p>
          <a:p>
            <a:r>
              <a:rPr lang="el-GR" dirty="0"/>
              <a:t>Εδώ αναπτύσσεται τριβή κύλισης κατά την “κύλιση” των στοιχείων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72C842-C1FF-1787-728C-76D30827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05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D088EF-D50B-8DDB-0A86-5CC65A05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Γενικά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F826EE-1F3A-81B1-467B-8AC96438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Τόσο στα έδρανα ολίσθησης (κουζινέτα) όσο και στα έδρανα κύλισης (ρουλεμάν)</a:t>
            </a: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η κατακόρυφη δύναμη</a:t>
            </a: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η ποιότητα των συνεργαζόμενων επιφανειών (τραχύτητα επιφανειών)</a:t>
            </a: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η λίπανση </a:t>
            </a:r>
          </a:p>
          <a:p>
            <a:pPr marL="0" indent="0">
              <a:buNone/>
            </a:pPr>
            <a:r>
              <a:rPr lang="el-GR" dirty="0"/>
              <a:t>επηρεάζουν το ποσό της ενέργειας που καταναλώνεται για την περιστροφή τους (και κατά συνέπεια χάνεται)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D05AF3-47F4-E61A-6505-38FD6D62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55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564311-E6B0-1EF0-B6DC-FA21583F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Γενικά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A352EB-A2D4-A498-C14C-7103F97B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έδρανα κύλισης (ρουλεμάν) έχουν καλύτερο (υψηλότερο) συντελεστή απόδοσης (μικρότερη απώλεια ενέργειας) από τα έδρανα ολίσθησης </a:t>
            </a:r>
          </a:p>
          <a:p>
            <a:r>
              <a:rPr lang="el-GR" dirty="0"/>
              <a:t>Τα έδρανα κύλισης (ρουλεμάν) είναι πιο ακριβά και δεν μπορούν να τοποθετηθούν παντού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i="1" dirty="0"/>
              <a:t>για παράδειγμα, στους στροφείς του στροφαλοφόρου άξονα πρέπει να τοποθετηθούν έδρανα ολίσθησης και μάλιστα διαχωριζόμενα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5CABE77-F902-7906-9E1B-2564EE47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59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BEE10B-AD3D-52AF-6F77-36286CE5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3757"/>
          </a:xfrm>
        </p:spPr>
        <p:txBody>
          <a:bodyPr/>
          <a:lstStyle/>
          <a:p>
            <a:r>
              <a:rPr lang="el-GR" dirty="0">
                <a:solidFill>
                  <a:schemeClr val="accent2"/>
                </a:solidFill>
              </a:rPr>
              <a:t>Έδρανα- Σκοπός που εξυπηρετούν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036063-AD6B-3C1F-949A-44D378B6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2"/>
            <a:ext cx="10515600" cy="4943993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Επιτρέπουν την περιστροφή της ατράκτου που στηρίζουν</a:t>
            </a:r>
          </a:p>
          <a:p>
            <a:r>
              <a:rPr lang="el-GR" dirty="0">
                <a:solidFill>
                  <a:srgbClr val="002060"/>
                </a:solidFill>
              </a:rPr>
              <a:t>Μεταβιβάζουν τις δυνάμεις (αξονικές και ακτινικές) από την άτρακτο προς τη βάση της μηχανής </a:t>
            </a:r>
          </a:p>
          <a:p>
            <a:r>
              <a:rPr lang="el-GR" dirty="0">
                <a:solidFill>
                  <a:srgbClr val="002060"/>
                </a:solidFill>
              </a:rPr>
              <a:t>Επιτρέπουν (πιθανώς) αξονική μετατόπιση της ατράκτου, ώστε να παραλαμβάνονται οι μετατοπίσεις λόγω διαστολής τους </a:t>
            </a:r>
          </a:p>
          <a:p>
            <a:r>
              <a:rPr lang="el-GR" dirty="0">
                <a:solidFill>
                  <a:srgbClr val="002060"/>
                </a:solidFill>
              </a:rPr>
              <a:t>Φέρουν (πιθανώς) αγωγούς - υποδοχές λίπανσης, ώστε να διατηρούν χαμηλές θερμοκρασίες κατά τη συνεργασία τους με την άτρακτο </a:t>
            </a:r>
          </a:p>
          <a:p>
            <a:r>
              <a:rPr lang="el-GR" dirty="0">
                <a:solidFill>
                  <a:srgbClr val="002060"/>
                </a:solidFill>
              </a:rPr>
              <a:t>Ορισμένοι τύποι επιτρέπουν την περιστροφή ατράκτου με μικρά σφάλματα ευθυγράμμισης </a:t>
            </a:r>
          </a:p>
          <a:p>
            <a:r>
              <a:rPr lang="el-GR" dirty="0">
                <a:solidFill>
                  <a:srgbClr val="002060"/>
                </a:solidFill>
              </a:rPr>
              <a:t>Επιτρέπουν (πιθανώς) μικρές κλίσεις της ατράκτου ως προς τον αρχικό άξονα περιστροφής της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C2D1FE8-BA6A-8189-7FF2-2501E700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14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22B4F4-1EFA-550F-4490-A58273B0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906" y="365125"/>
            <a:ext cx="4366727" cy="745219"/>
          </a:xfrm>
        </p:spPr>
        <p:txBody>
          <a:bodyPr/>
          <a:lstStyle/>
          <a:p>
            <a:r>
              <a:rPr lang="el-GR" altLang="el-GR" sz="4400" dirty="0">
                <a:solidFill>
                  <a:srgbClr val="660033"/>
                </a:solidFill>
              </a:rPr>
              <a:t>ΕΙΔΗ</a:t>
            </a:r>
            <a:r>
              <a:rPr lang="el-GR" altLang="el-GR" sz="4400" dirty="0">
                <a:solidFill>
                  <a:srgbClr val="006600"/>
                </a:solidFill>
              </a:rPr>
              <a:t> </a:t>
            </a:r>
            <a:r>
              <a:rPr lang="el-GR" altLang="el-GR" sz="4400" dirty="0">
                <a:solidFill>
                  <a:srgbClr val="660033"/>
                </a:solidFill>
              </a:rPr>
              <a:t>ΕΔΡΑΝΩΝ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FA003B-2C08-EFB9-C0A8-3FF418CAC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95" y="1110345"/>
            <a:ext cx="8976048" cy="5382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l-GR" sz="2800" dirty="0"/>
              <a:t>Ανάλογα με τις δυνάμεις που παραλαμβάνουν</a:t>
            </a:r>
          </a:p>
          <a:p>
            <a:r>
              <a:rPr lang="el-GR" altLang="el-GR" sz="2800" dirty="0">
                <a:solidFill>
                  <a:srgbClr val="660033"/>
                </a:solidFill>
              </a:rPr>
              <a:t>Αξονικά έδρανα</a:t>
            </a:r>
          </a:p>
          <a:p>
            <a:r>
              <a:rPr lang="el-GR" altLang="el-GR" sz="2800" dirty="0">
                <a:solidFill>
                  <a:srgbClr val="660033"/>
                </a:solidFill>
              </a:rPr>
              <a:t>Ακτινικά ή εγκάρσια έδρανα</a:t>
            </a:r>
          </a:p>
          <a:p>
            <a:endParaRPr lang="el-GR" altLang="el-GR" dirty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el-GR" dirty="0"/>
              <a:t>Ανάλογα με το είδος της τριβής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έδρανα ολίσθησης (κουζινέτα) </a:t>
            </a:r>
            <a:r>
              <a:rPr lang="el-GR" dirty="0"/>
              <a:t> 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έδρανα κύλισης (ρουλεμάν)</a:t>
            </a:r>
            <a:r>
              <a:rPr lang="el-GR" dirty="0"/>
              <a:t>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Ανάλογα με τον τρόπο λειτουργίας</a:t>
            </a:r>
          </a:p>
          <a:p>
            <a:r>
              <a:rPr lang="el-GR" dirty="0" err="1">
                <a:solidFill>
                  <a:srgbClr val="C00000"/>
                </a:solidFill>
              </a:rPr>
              <a:t>αυτορρύθμιστα</a:t>
            </a:r>
            <a:r>
              <a:rPr lang="el-GR" dirty="0">
                <a:solidFill>
                  <a:srgbClr val="C00000"/>
                </a:solidFill>
              </a:rPr>
              <a:t> έδρανα</a:t>
            </a:r>
          </a:p>
          <a:p>
            <a:r>
              <a:rPr lang="el-GR" dirty="0">
                <a:solidFill>
                  <a:srgbClr val="C00000"/>
                </a:solidFill>
              </a:rPr>
              <a:t>σταθερά έδρανα</a:t>
            </a:r>
          </a:p>
          <a:p>
            <a:pPr marL="0" indent="0">
              <a:buNone/>
            </a:pPr>
            <a:endParaRPr lang="el-GR" altLang="el-GR" sz="2800" dirty="0">
              <a:solidFill>
                <a:srgbClr val="660033"/>
              </a:solidFill>
            </a:endParaRP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B1AAA96-9157-C466-7FB0-AC39A2EE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18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498D54A8-E317-96E6-A17B-633FC0DA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1029" y="158750"/>
            <a:ext cx="672578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l-GR" sz="4400" dirty="0">
                <a:solidFill>
                  <a:srgbClr val="006600"/>
                </a:solidFill>
              </a:rPr>
              <a:t>ΕΙΔΗ ΕΔΡΑΝΩΝ</a:t>
            </a:r>
          </a:p>
        </p:txBody>
      </p:sp>
      <p:pic>
        <p:nvPicPr>
          <p:cNvPr id="381955" name="Picture 3">
            <a:extLst>
              <a:ext uri="{FF2B5EF4-FFF2-40B4-BE49-F238E27FC236}">
                <a16:creationId xmlns:a16="http://schemas.microsoft.com/office/drawing/2014/main" id="{34C50DE6-26DA-E623-BC06-F6BA05AF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908051"/>
            <a:ext cx="4067175" cy="30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56" name="Rectangle 4">
            <a:extLst>
              <a:ext uri="{FF2B5EF4-FFF2-40B4-BE49-F238E27FC236}">
                <a16:creationId xmlns:a16="http://schemas.microsoft.com/office/drawing/2014/main" id="{9287C80C-09EA-4314-8347-ABD14F5BA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221164"/>
            <a:ext cx="7993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l-GR" altLang="el-GR" sz="3200" dirty="0">
                <a:solidFill>
                  <a:srgbClr val="CC0000"/>
                </a:solidFill>
              </a:rPr>
              <a:t>Έδρανο ολίσθησης</a:t>
            </a:r>
            <a:r>
              <a:rPr lang="el-GR" altLang="el-GR" sz="3200" dirty="0">
                <a:solidFill>
                  <a:srgbClr val="006600"/>
                </a:solidFill>
              </a:rPr>
              <a:t>                 </a:t>
            </a:r>
            <a:r>
              <a:rPr lang="el-GR" altLang="el-GR" sz="3200" dirty="0">
                <a:solidFill>
                  <a:srgbClr val="CC0000"/>
                </a:solidFill>
              </a:rPr>
              <a:t>Έδρανο κύλισης</a:t>
            </a:r>
          </a:p>
        </p:txBody>
      </p:sp>
      <p:pic>
        <p:nvPicPr>
          <p:cNvPr id="381957" name="Picture 5">
            <a:extLst>
              <a:ext uri="{FF2B5EF4-FFF2-40B4-BE49-F238E27FC236}">
                <a16:creationId xmlns:a16="http://schemas.microsoft.com/office/drawing/2014/main" id="{B4468070-846B-1E76-6E81-58034190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981076"/>
            <a:ext cx="2828925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58" name="Rectangle 6">
            <a:extLst>
              <a:ext uri="{FF2B5EF4-FFF2-40B4-BE49-F238E27FC236}">
                <a16:creationId xmlns:a16="http://schemas.microsoft.com/office/drawing/2014/main" id="{44A55D95-DFC4-CE4C-D2D4-84E00639F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868863"/>
            <a:ext cx="4446588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AutoNum type="arabicPeriod"/>
            </a:pPr>
            <a:r>
              <a:rPr lang="el-GR" altLang="el-GR" sz="2800">
                <a:solidFill>
                  <a:srgbClr val="006600"/>
                </a:solidFill>
              </a:rPr>
              <a:t>Έδρανο (σώμα) </a:t>
            </a:r>
          </a:p>
          <a:p>
            <a:pPr>
              <a:spcBef>
                <a:spcPct val="30000"/>
              </a:spcBef>
            </a:pPr>
            <a:r>
              <a:rPr lang="el-GR" altLang="el-GR" sz="2800">
                <a:solidFill>
                  <a:srgbClr val="006600"/>
                </a:solidFill>
              </a:rPr>
              <a:t>2. Τριβόμενο σώμα (τριβέας) </a:t>
            </a:r>
          </a:p>
          <a:p>
            <a:pPr>
              <a:spcBef>
                <a:spcPct val="30000"/>
              </a:spcBef>
            </a:pPr>
            <a:r>
              <a:rPr lang="el-GR" altLang="el-GR" sz="2800">
                <a:solidFill>
                  <a:srgbClr val="006600"/>
                </a:solidFill>
              </a:rPr>
              <a:t>3. Βάση εδράνου</a:t>
            </a:r>
          </a:p>
        </p:txBody>
      </p:sp>
      <p:sp>
        <p:nvSpPr>
          <p:cNvPr id="381959" name="Rectangle 7">
            <a:extLst>
              <a:ext uri="{FF2B5EF4-FFF2-40B4-BE49-F238E27FC236}">
                <a16:creationId xmlns:a16="http://schemas.microsoft.com/office/drawing/2014/main" id="{9E676B0E-8323-ABD7-ED02-9D3590DEF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258" y="4770439"/>
            <a:ext cx="2290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3200" dirty="0">
                <a:solidFill>
                  <a:srgbClr val="CC0000"/>
                </a:solidFill>
              </a:rPr>
              <a:t>(ρουλεμάν)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5A90998-C515-A05F-77EB-C15A035E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AA52-68A7-4BAA-8EA0-CCF59E289FEC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003517"/>
      </p:ext>
    </p:extLst>
  </p:cSld>
  <p:clrMapOvr>
    <a:masterClrMapping/>
  </p:clrMapOvr>
  <p:transition spd="med" advClick="0" advTm="5000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974</Words>
  <Application>Microsoft Office PowerPoint</Application>
  <PresentationFormat>Ευρεία οθόνη</PresentationFormat>
  <Paragraphs>195</Paragraphs>
  <Slides>28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Θέμα του Office</vt:lpstr>
      <vt:lpstr>ΣΤΟΙΧΕΙΑ ΜΗΧΑΝΩΝ</vt:lpstr>
      <vt:lpstr>Έδρανα</vt:lpstr>
      <vt:lpstr>Έδρανα ολίσθησης (κουζινέτα)</vt:lpstr>
      <vt:lpstr>Έδρανα κύλισης (ρουλεμάν)</vt:lpstr>
      <vt:lpstr>Γενικά </vt:lpstr>
      <vt:lpstr>Γενικά </vt:lpstr>
      <vt:lpstr>Έδρανα- Σκοπός που εξυπηρετούν</vt:lpstr>
      <vt:lpstr>ΕΙΔΗ ΕΔΡΑΝΩΝ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ΕΙΔΗ ΕΔΡΑΝΩΝ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ΣΤΟΙΧΕΙΑ ΜΗΧΑΝΩΝ</dc:title>
  <dc:creator>Μαργαρίτα Πιθαμίτση</dc:creator>
  <cp:lastModifiedBy>Μαργαρίτα Πιθαμίτση</cp:lastModifiedBy>
  <cp:revision>20</cp:revision>
  <dcterms:created xsi:type="dcterms:W3CDTF">2022-12-14T17:59:14Z</dcterms:created>
  <dcterms:modified xsi:type="dcterms:W3CDTF">2022-12-19T20:25:09Z</dcterms:modified>
</cp:coreProperties>
</file>