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375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d8b29cfe5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d8b29cfe5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e9d694ce5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e9d694ce5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d90f41cd1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d90f41cd1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d8e8436f3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d8e8436f3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d90f41cd1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d90f41cd1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e9d694ce5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e9d694ce5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d90f41cd1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d90f41cd1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d90f41cd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d90f41cd1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d90f41cd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d90f41cd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d90f41cd1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d90f41cd1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d8e8436f3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d8e8436f3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d8b29cfe5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d8b29cfe5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d90f41cd1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d90f41cd1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d90f41cd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d90f41cd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e9d694ce5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e9d694ce5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d90f41cd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d90f41cd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d90f41cd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d90f41cd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d90f41cd1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d90f41cd1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d90f41cd1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d90f41cd1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d90f41cd1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d90f41cd1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e9d694ce5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e9d694ce5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e9d694ce5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e9d694ce5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d8b29cfe5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d8b29cfe5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d8b29cfe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d8b29cfe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A34537A2-3DAA-AC35-5490-4848A891B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d8b29cfe5_0_34:notes">
            <a:extLst>
              <a:ext uri="{FF2B5EF4-FFF2-40B4-BE49-F238E27FC236}">
                <a16:creationId xmlns:a16="http://schemas.microsoft.com/office/drawing/2014/main" id="{1051BE38-2972-062E-2EA2-29AA894D85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d8b29cfe5_0_34:notes">
            <a:extLst>
              <a:ext uri="{FF2B5EF4-FFF2-40B4-BE49-F238E27FC236}">
                <a16:creationId xmlns:a16="http://schemas.microsoft.com/office/drawing/2014/main" id="{76861856-E7F5-A256-DCC4-6F196F4A17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d8b29cfe5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d8b29cfe5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d8b29cfe5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d8b29cfe5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8b29cfe5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d8b29cfe5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d8b29cfe5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d8b29cfe5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8b29cfe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d8b29cfe5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d8b29cfe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d8b29cfe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d8b29cfe5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d8b29cfe5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d8b29cfe5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d8b29cfe5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d8b29cfe5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d8b29cfe5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d8b29cfe5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d8b29cfe5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d8b29cfe5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d8b29cfe5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d8b29cfe5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d8b29cfe5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d8b29cfe5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d8b29cfe5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d8b29cfe5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d8b29cfe5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d8b29cfe5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d8b29cfe5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e8fa11fd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e8fa11fd9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8b29cfe5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8b29cfe5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e8fa11fd9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e8fa11fd9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e8fa11fd9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e8fa11fd9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e8fa11fd9_2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e8fa11fd9_2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e8fa11fd9_2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e8fa11fd9_2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e8fa11fd9_2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e8fa11fd9_2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e8fa11fd9_2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e8fa11fd9_2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e8fa11fd9_2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e8fa11fd9_2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e8fa11fd9_2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e8fa11fd9_2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e8fa11fd9_2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e8fa11fd9_2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d8e8436f3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d8e8436f3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d8b29cfe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d8b29cfe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d8e8436f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d8e8436f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d8e8436f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d8e8436f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e9d694ce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e9d694ce5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d8e8436f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d8e8436f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d8e8436f3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d8e8436f3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e9d694ce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e9d694ce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d8e8436f3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d8e8436f3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d8e8436f3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d8e8436f3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d8e8436f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d8e8436f3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d8e8436f3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d8e8436f3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d8b29cfe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d8b29cfe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d8e8436f3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d8e8436f3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d8e8436f3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d8e8436f3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d8e8436f3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d8e8436f3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d8e8436f3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d8e8436f3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d8e8436f3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d8e8436f3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d8e8436f3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d8e8436f3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d8e8436f3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d8e8436f3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d8e8436f3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d8e8436f3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d8e8436f3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d8e8436f3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d8e8436f3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d8e8436f3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d8b29cfe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d8b29cfe5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e9d694ce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e9d694ce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d8e8436f3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d8e8436f3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d90f41cd1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d90f41cd1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d90f41cd1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d90f41cd1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d8e8436f3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d8e8436f3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d90f41cd1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d90f41cd1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d8e8436f3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d8e8436f3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d8e8436f3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d8e8436f3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d8e8436f3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d8e8436f3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d8e8436f3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d8e8436f3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d8b29cfe5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d8b29cfe5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d8e8436f3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d8e8436f3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d8e8436f3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d8e8436f3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d8e8436f3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d8e8436f3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d90f41cd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d90f41cd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d90f41cd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d90f41cd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d90f41cd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d90f41cd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d90f41cd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d90f41cd1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e9d694ce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e9d694ce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d90f41cd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d90f41cd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d90f41cd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d90f41cd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d8b29cfe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d8b29cfe5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d90f41cd1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d90f41cd1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d8e8436f3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d8e8436f3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d8e8436f3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d8e8436f3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d8e8436f3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d8e8436f3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d90f41cd1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d90f41cd1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d90f41cd1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d90f41cd1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d90f41cd1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d90f41cd1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d90f41cd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d90f41cd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e9d694c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e9d694c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d8e8436f3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d8e8436f3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d8b29cfe5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d8b29cfe5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d90f41cd1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d90f41cd1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d90f41cd1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d90f41cd1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e9d694ce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e9d694ce5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d90f41cd1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d90f41cd1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d90f41cd1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d90f41cd1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d90f41cd1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d90f41cd1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d8e8436f3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d8e8436f3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d90f41cd1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d90f41cd1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d90f41cd1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d90f41cd1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d90f41cd1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d90f41cd1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Object_Linking_and_Embedding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latin typeface="Comic Sans MS"/>
                <a:ea typeface="Comic Sans MS"/>
                <a:cs typeface="Comic Sans MS"/>
                <a:sym typeface="Comic Sans MS"/>
              </a:rPr>
              <a:t>Βάσεις Δεδομένων</a:t>
            </a:r>
            <a:br>
              <a:rPr lang="en-GB" b="1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GB" sz="3600" b="1">
                <a:latin typeface="Comic Sans MS"/>
                <a:ea typeface="Comic Sans MS"/>
                <a:cs typeface="Comic Sans MS"/>
                <a:sym typeface="Comic Sans MS"/>
              </a:rPr>
              <a:t>[MS Access 2000]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ΕΠΑΛ ΑΛΙΜΟΥ</a:t>
            </a:r>
            <a:br>
              <a:rPr lang="en-GB"/>
            </a:br>
            <a:r>
              <a:rPr lang="en-GB"/>
              <a:t>Δημήτρης Φρυδάς</a:t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390525" y="4301425"/>
            <a:ext cx="7097400" cy="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B7B7B7"/>
                </a:solidFill>
                <a:latin typeface="Verdana"/>
                <a:ea typeface="Verdana"/>
                <a:cs typeface="Verdana"/>
                <a:sym typeface="Verdana"/>
              </a:rPr>
              <a:t>Συστήματα Διαχείρισης Βάσεων Δεδομένων (ΣΔΒΔ) και Εφαρμογές τους στο Διαδίκτυο</a:t>
            </a:r>
            <a:endParaRPr sz="1800" b="1">
              <a:solidFill>
                <a:srgbClr val="B7B7B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525" y="2412500"/>
            <a:ext cx="1844225" cy="184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7688CA5-F606-D46E-857A-139DA2A78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13" y="405161"/>
            <a:ext cx="7703428" cy="4333178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12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course </a:t>
            </a:r>
            <a:r>
              <a:rPr lang="en-GB" b="1">
                <a:solidFill>
                  <a:srgbClr val="000000"/>
                </a:solidFill>
              </a:rPr>
              <a:t>- class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717" name="Google Shape;717;p112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Τάξη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 b="1">
                <a:solidFill>
                  <a:srgbClr val="000000"/>
                </a:solidFill>
              </a:rPr>
              <a:t>“A” ή </a:t>
            </a:r>
            <a:r>
              <a:rPr lang="en-GB" sz="1400" b="1">
                <a:solidFill>
                  <a:schemeClr val="dk1"/>
                </a:solidFill>
              </a:rPr>
              <a:t>“Β” ή “Γ”</a:t>
            </a:r>
            <a:endParaRPr sz="1400" i="1">
              <a:solidFill>
                <a:srgbClr val="FF0000"/>
              </a:solidFill>
            </a:endParaRPr>
          </a:p>
        </p:txBody>
      </p:sp>
      <p:pic>
        <p:nvPicPr>
          <p:cNvPr id="718" name="Google Shape;718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1325" y="328600"/>
            <a:ext cx="6076950" cy="448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13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course </a:t>
            </a:r>
            <a:r>
              <a:rPr lang="en-GB" b="1">
                <a:solidFill>
                  <a:srgbClr val="000000"/>
                </a:solidFill>
              </a:rPr>
              <a:t>- type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724" name="Google Shape;724;p113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Τύπος Τμήματος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 i="1">
                <a:solidFill>
                  <a:srgbClr val="FF0000"/>
                </a:solidFill>
              </a:rPr>
              <a:t>Χρειάζεται;</a:t>
            </a:r>
            <a:endParaRPr sz="14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Open Sans"/>
                <a:ea typeface="Open Sans"/>
                <a:cs typeface="Open Sans"/>
                <a:sym typeface="Open Sans"/>
              </a:rPr>
              <a:t>ΠΙΝΑΚΑΣ: </a:t>
            </a:r>
            <a:r>
              <a:rPr lang="en-GB" b="1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teaching</a:t>
            </a:r>
            <a:br>
              <a:rPr lang="en-GB" b="1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3000" b="1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[διδασκαλία]</a:t>
            </a:r>
            <a:endParaRPr b="1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8463" y="200025"/>
            <a:ext cx="6105525" cy="4743450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115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teaching </a:t>
            </a:r>
            <a:r>
              <a:rPr lang="en-GB" b="1">
                <a:solidFill>
                  <a:srgbClr val="000000"/>
                </a:solidFill>
              </a:rPr>
              <a:t>- c_</a:t>
            </a:r>
            <a:r>
              <a:rPr lang="en-GB" b="1"/>
              <a:t>teaching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736" name="Google Shape;736;p115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chemeClr val="dk1"/>
                </a:solidFill>
              </a:rPr>
              <a:t>Κωδικός Διδασκαλίας</a:t>
            </a:r>
            <a:br>
              <a:rPr lang="en-GB" sz="1400" b="1">
                <a:solidFill>
                  <a:schemeClr val="dk1"/>
                </a:solidFill>
              </a:rPr>
            </a:br>
            <a:r>
              <a:rPr lang="en-GB" sz="1400" b="1" i="1">
                <a:solidFill>
                  <a:srgbClr val="CC0000"/>
                </a:solidFill>
              </a:rPr>
              <a:t>πρωτεύον κλειδί</a:t>
            </a:r>
            <a:endParaRPr sz="14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Google Shape;741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1313" y="161925"/>
            <a:ext cx="6162675" cy="48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116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teaching </a:t>
            </a:r>
            <a:r>
              <a:rPr lang="en-GB" b="1">
                <a:solidFill>
                  <a:srgbClr val="000000"/>
                </a:solidFill>
              </a:rPr>
              <a:t>- c_</a:t>
            </a:r>
            <a:r>
              <a:rPr lang="en-GB" b="1"/>
              <a:t>course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743" name="Google Shape;743;p116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chemeClr val="dk1"/>
                </a:solidFill>
              </a:rPr>
              <a:t>Κωδικός Τμήματος</a:t>
            </a:r>
            <a:br>
              <a:rPr lang="en-GB" sz="1400" b="1">
                <a:solidFill>
                  <a:schemeClr val="dk1"/>
                </a:solidFill>
              </a:rPr>
            </a:br>
            <a:r>
              <a:rPr lang="en-GB" sz="1400" b="1" i="1">
                <a:solidFill>
                  <a:srgbClr val="9900FF"/>
                </a:solidFill>
              </a:rPr>
              <a:t>δευτερεύον κλειδί</a:t>
            </a:r>
            <a:endParaRPr sz="14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8463" y="195250"/>
            <a:ext cx="6105525" cy="4752975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117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teaching </a:t>
            </a:r>
            <a:r>
              <a:rPr lang="en-GB" b="1">
                <a:solidFill>
                  <a:srgbClr val="000000"/>
                </a:solidFill>
              </a:rPr>
              <a:t>- c_</a:t>
            </a:r>
            <a:r>
              <a:rPr lang="en-GB" b="1"/>
              <a:t>lesson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750" name="Google Shape;750;p117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chemeClr val="dk1"/>
                </a:solidFill>
              </a:rPr>
              <a:t>Κωδικός Μαθήματος</a:t>
            </a:r>
            <a:br>
              <a:rPr lang="en-GB" sz="1400" b="1">
                <a:solidFill>
                  <a:schemeClr val="dk1"/>
                </a:solidFill>
              </a:rPr>
            </a:br>
            <a:r>
              <a:rPr lang="en-GB" sz="1400" b="1" i="1">
                <a:solidFill>
                  <a:srgbClr val="9900FF"/>
                </a:solidFill>
              </a:rPr>
              <a:t>δευτερεύον κλειδί</a:t>
            </a:r>
            <a:endParaRPr sz="14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Google Shape;755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7513" y="185725"/>
            <a:ext cx="6086475" cy="4772025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118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teaching </a:t>
            </a:r>
            <a:r>
              <a:rPr lang="en-GB" b="1">
                <a:solidFill>
                  <a:srgbClr val="000000"/>
                </a:solidFill>
              </a:rPr>
              <a:t>- c_</a:t>
            </a:r>
            <a:r>
              <a:rPr lang="en-GB" b="1"/>
              <a:t>teacher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757" name="Google Shape;757;p118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chemeClr val="dk1"/>
                </a:solidFill>
              </a:rPr>
              <a:t>Κωδικός Καθηγητή</a:t>
            </a:r>
            <a:br>
              <a:rPr lang="en-GB" sz="1400" b="1">
                <a:solidFill>
                  <a:schemeClr val="dk1"/>
                </a:solidFill>
              </a:rPr>
            </a:br>
            <a:r>
              <a:rPr lang="en-GB" sz="1400" b="1" i="1">
                <a:solidFill>
                  <a:srgbClr val="9900FF"/>
                </a:solidFill>
              </a:rPr>
              <a:t>δευτερεύον κλειδί</a:t>
            </a:r>
            <a:endParaRPr sz="14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Google Shape;762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0363" y="171450"/>
            <a:ext cx="6143625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119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teaching </a:t>
            </a:r>
            <a:r>
              <a:rPr lang="en-GB" b="1">
                <a:solidFill>
                  <a:srgbClr val="000000"/>
                </a:solidFill>
              </a:rPr>
              <a:t>- hours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764" name="Google Shape;764;p119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2688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Εβδομαδιαίες ώρες διδασκαλίας</a:t>
            </a:r>
            <a:br>
              <a:rPr lang="en-GB" sz="1400" b="1">
                <a:solidFill>
                  <a:srgbClr val="000000"/>
                </a:solidFill>
              </a:rPr>
            </a:br>
            <a:endParaRPr sz="14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Google Shape;769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8950" y="200025"/>
            <a:ext cx="6115050" cy="4743450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120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teaching </a:t>
            </a:r>
            <a:r>
              <a:rPr lang="en-GB" b="1">
                <a:solidFill>
                  <a:srgbClr val="000000"/>
                </a:solidFill>
              </a:rPr>
              <a:t>- place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771" name="Google Shape;771;p120"/>
          <p:cNvSpPr txBox="1">
            <a:spLocks noGrp="1"/>
          </p:cNvSpPr>
          <p:nvPr>
            <p:ph type="body" idx="1"/>
          </p:nvPr>
        </p:nvSpPr>
        <p:spPr>
          <a:xfrm>
            <a:off x="311700" y="3850225"/>
            <a:ext cx="2717400" cy="10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Αίθουσα διδασκαλίας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 i="1">
                <a:solidFill>
                  <a:srgbClr val="FF0000"/>
                </a:solidFill>
              </a:rPr>
              <a:t>Μήπως πρέπει να φτιάξουμε μια λίστα με τις αίθουσες του σχολείου;</a:t>
            </a:r>
            <a:endParaRPr sz="14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2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Open Sans"/>
                <a:ea typeface="Open Sans"/>
                <a:cs typeface="Open Sans"/>
                <a:sym typeface="Open Sans"/>
              </a:rPr>
              <a:t>ΠΙΝΑΚΑΣ: </a:t>
            </a:r>
            <a:r>
              <a:rPr lang="en-GB" b="1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grade</a:t>
            </a:r>
            <a:br>
              <a:rPr lang="en-GB" b="1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3000" b="1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[βαθμολογία]</a:t>
            </a:r>
            <a:endParaRPr b="1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9F06503-A108-E29E-B6EE-B6675FEBC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37" y="457200"/>
            <a:ext cx="7782725" cy="4377783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Google Shape;781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0750" y="85725"/>
            <a:ext cx="6096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122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grade </a:t>
            </a:r>
            <a:r>
              <a:rPr lang="en-GB" b="1">
                <a:solidFill>
                  <a:srgbClr val="000000"/>
                </a:solidFill>
              </a:rPr>
              <a:t>- c_</a:t>
            </a:r>
            <a:r>
              <a:rPr lang="en-GB" b="1"/>
              <a:t>student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783" name="Google Shape;783;p122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chemeClr val="dk1"/>
                </a:solidFill>
              </a:rPr>
              <a:t>Κωδικός Τμήματος</a:t>
            </a:r>
            <a:br>
              <a:rPr lang="en-GB" sz="1400" b="1">
                <a:solidFill>
                  <a:schemeClr val="dk1"/>
                </a:solidFill>
              </a:rPr>
            </a:br>
            <a:r>
              <a:rPr lang="en-GB" sz="1400" b="1" i="1">
                <a:solidFill>
                  <a:srgbClr val="CC0000"/>
                </a:solidFill>
              </a:rPr>
              <a:t>πρωτεύον κλειδί</a:t>
            </a:r>
            <a:r>
              <a:rPr lang="en-GB" sz="1400" i="1">
                <a:solidFill>
                  <a:srgbClr val="CC0000"/>
                </a:solidFill>
              </a:rPr>
              <a:t> </a:t>
            </a:r>
            <a:r>
              <a:rPr lang="en-GB" sz="1400" i="1">
                <a:solidFill>
                  <a:srgbClr val="666666"/>
                </a:solidFill>
              </a:rPr>
              <a:t>(μαζί με άλλα)</a:t>
            </a:r>
            <a:endParaRPr sz="14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Google Shape;788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9875" y="90475"/>
            <a:ext cx="6076950" cy="4962525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123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grade </a:t>
            </a:r>
            <a:r>
              <a:rPr lang="en-GB" b="1">
                <a:solidFill>
                  <a:srgbClr val="000000"/>
                </a:solidFill>
              </a:rPr>
              <a:t>- c_</a:t>
            </a:r>
            <a:r>
              <a:rPr lang="en-GB" b="1"/>
              <a:t>teaching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790" name="Google Shape;790;p123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chemeClr val="dk1"/>
                </a:solidFill>
              </a:rPr>
              <a:t>Κωδικός Διδασκαλίας</a:t>
            </a:r>
            <a:br>
              <a:rPr lang="en-GB" sz="1400" b="1">
                <a:solidFill>
                  <a:schemeClr val="dk1"/>
                </a:solidFill>
              </a:rPr>
            </a:br>
            <a:r>
              <a:rPr lang="en-GB" sz="1400" b="1" i="1">
                <a:solidFill>
                  <a:srgbClr val="CC0000"/>
                </a:solidFill>
              </a:rPr>
              <a:t>πρωτεύον κλειδί</a:t>
            </a:r>
            <a:r>
              <a:rPr lang="en-GB" sz="1400" i="1">
                <a:solidFill>
                  <a:srgbClr val="CC0000"/>
                </a:solidFill>
              </a:rPr>
              <a:t> </a:t>
            </a:r>
            <a:r>
              <a:rPr lang="en-GB" sz="1400" i="1">
                <a:solidFill>
                  <a:srgbClr val="666666"/>
                </a:solidFill>
              </a:rPr>
              <a:t>(μαζί με άλλα)</a:t>
            </a:r>
            <a:endParaRPr sz="14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Google Shape;795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1763" y="76200"/>
            <a:ext cx="6105525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124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grade </a:t>
            </a:r>
            <a:r>
              <a:rPr lang="en-GB" b="1">
                <a:solidFill>
                  <a:srgbClr val="000000"/>
                </a:solidFill>
              </a:rPr>
              <a:t>- c_</a:t>
            </a:r>
            <a:r>
              <a:rPr lang="en-GB" b="1"/>
              <a:t>course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797" name="Google Shape;797;p124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chemeClr val="dk1"/>
                </a:solidFill>
              </a:rPr>
              <a:t>Κωδικός Τμήματος</a:t>
            </a:r>
            <a:br>
              <a:rPr lang="en-GB" sz="1400" b="1">
                <a:solidFill>
                  <a:schemeClr val="dk1"/>
                </a:solidFill>
              </a:rPr>
            </a:br>
            <a:r>
              <a:rPr lang="en-GB" sz="1400" b="1" i="1">
                <a:solidFill>
                  <a:srgbClr val="9900FF"/>
                </a:solidFill>
              </a:rPr>
              <a:t>δευτερεύον κλειδί</a:t>
            </a:r>
            <a:endParaRPr sz="14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Google Shape;802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9413" y="100000"/>
            <a:ext cx="6124575" cy="4943475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125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grade </a:t>
            </a:r>
            <a:r>
              <a:rPr lang="en-GB" b="1">
                <a:solidFill>
                  <a:srgbClr val="000000"/>
                </a:solidFill>
              </a:rPr>
              <a:t>- c_</a:t>
            </a:r>
            <a:r>
              <a:rPr lang="en-GB" b="1"/>
              <a:t>lesson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804" name="Google Shape;804;p125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chemeClr val="dk1"/>
                </a:solidFill>
              </a:rPr>
              <a:t>Κωδικός Τμήματος</a:t>
            </a:r>
            <a:br>
              <a:rPr lang="en-GB" sz="1400" b="1">
                <a:solidFill>
                  <a:schemeClr val="dk1"/>
                </a:solidFill>
              </a:rPr>
            </a:br>
            <a:r>
              <a:rPr lang="en-GB" sz="1400" b="1" i="1">
                <a:solidFill>
                  <a:srgbClr val="9900FF"/>
                </a:solidFill>
              </a:rPr>
              <a:t>δευτερεύον κλειδί</a:t>
            </a:r>
            <a:endParaRPr sz="14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8950" y="100000"/>
            <a:ext cx="6115050" cy="4943475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126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grade </a:t>
            </a:r>
            <a:r>
              <a:rPr lang="en-GB" b="1">
                <a:solidFill>
                  <a:srgbClr val="000000"/>
                </a:solidFill>
              </a:rPr>
              <a:t>- c_</a:t>
            </a:r>
            <a:r>
              <a:rPr lang="en-GB" b="1"/>
              <a:t>teacher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811" name="Google Shape;811;p126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chemeClr val="dk1"/>
                </a:solidFill>
              </a:rPr>
              <a:t>Κωδικός Τμήματος</a:t>
            </a:r>
            <a:br>
              <a:rPr lang="en-GB" sz="1400" b="1">
                <a:solidFill>
                  <a:schemeClr val="dk1"/>
                </a:solidFill>
              </a:rPr>
            </a:br>
            <a:r>
              <a:rPr lang="en-GB" sz="1400" b="1" i="1">
                <a:solidFill>
                  <a:srgbClr val="9900FF"/>
                </a:solidFill>
              </a:rPr>
              <a:t>δευτερεύον κλειδί</a:t>
            </a:r>
            <a:endParaRPr sz="14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27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grade </a:t>
            </a:r>
            <a:r>
              <a:rPr lang="en-GB" b="1">
                <a:solidFill>
                  <a:srgbClr val="000000"/>
                </a:solidFill>
              </a:rPr>
              <a:t>- sem1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817" name="Google Shape;817;p127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Βαθμός 1ου τετραμήνου</a:t>
            </a:r>
            <a:br>
              <a:rPr lang="en-GB" sz="1400" b="1">
                <a:solidFill>
                  <a:srgbClr val="000000"/>
                </a:solidFill>
              </a:rPr>
            </a:br>
            <a:endParaRPr sz="1400" i="1">
              <a:solidFill>
                <a:srgbClr val="FF0000"/>
              </a:solidFill>
            </a:endParaRPr>
          </a:p>
        </p:txBody>
      </p:sp>
      <p:pic>
        <p:nvPicPr>
          <p:cNvPr id="818" name="Google Shape;818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0363" y="66288"/>
            <a:ext cx="6143625" cy="49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28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grade </a:t>
            </a:r>
            <a:r>
              <a:rPr lang="en-GB" b="1">
                <a:solidFill>
                  <a:srgbClr val="000000"/>
                </a:solidFill>
              </a:rPr>
              <a:t>- sem2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824" name="Google Shape;824;p128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Βαθμός 2ου τετραμήνου</a:t>
            </a:r>
            <a:br>
              <a:rPr lang="en-GB" sz="1400" b="1">
                <a:solidFill>
                  <a:srgbClr val="000000"/>
                </a:solidFill>
              </a:rPr>
            </a:br>
            <a:endParaRPr sz="1400" i="1">
              <a:solidFill>
                <a:srgbClr val="FF0000"/>
              </a:solidFill>
            </a:endParaRPr>
          </a:p>
        </p:txBody>
      </p:sp>
      <p:pic>
        <p:nvPicPr>
          <p:cNvPr id="825" name="Google Shape;825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0" y="100000"/>
            <a:ext cx="6096000" cy="49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129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grade </a:t>
            </a:r>
            <a:r>
              <a:rPr lang="en-GB" b="1">
                <a:solidFill>
                  <a:srgbClr val="000000"/>
                </a:solidFill>
              </a:rPr>
              <a:t>- june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831" name="Google Shape;831;p129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Βαθμός Γραπτών Ιουνίου</a:t>
            </a:r>
            <a:br>
              <a:rPr lang="en-GB" sz="1400" b="1">
                <a:solidFill>
                  <a:srgbClr val="000000"/>
                </a:solidFill>
              </a:rPr>
            </a:br>
            <a:endParaRPr sz="1400" i="1">
              <a:solidFill>
                <a:srgbClr val="FF0000"/>
              </a:solidFill>
            </a:endParaRPr>
          </a:p>
        </p:txBody>
      </p:sp>
      <p:pic>
        <p:nvPicPr>
          <p:cNvPr id="832" name="Google Shape;832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7513" y="71425"/>
            <a:ext cx="6086475" cy="500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3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Open Sans"/>
                <a:ea typeface="Open Sans"/>
                <a:cs typeface="Open Sans"/>
                <a:sym typeface="Open Sans"/>
              </a:rPr>
              <a:t>ΣΧΕΣΕΙΣ</a:t>
            </a:r>
            <a:br>
              <a:rPr lang="en-GB" b="1">
                <a:latin typeface="Open Sans"/>
                <a:ea typeface="Open Sans"/>
                <a:cs typeface="Open Sans"/>
                <a:sym typeface="Open Sans"/>
              </a:rPr>
            </a:br>
            <a:endParaRPr b="1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3" name="Google Shape;843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1" y="0"/>
            <a:ext cx="850725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08B5657-1C75-0225-C892-503318288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13" y="542692"/>
            <a:ext cx="7584580" cy="4029308"/>
          </a:xfrm>
          <a:prstGeom prst="rect">
            <a:avLst/>
          </a:prstGeom>
        </p:spPr>
      </p:pic>
      <p:sp>
        <p:nvSpPr>
          <p:cNvPr id="4" name="Google Shape;99;p19">
            <a:extLst>
              <a:ext uri="{FF2B5EF4-FFF2-40B4-BE49-F238E27FC236}">
                <a16:creationId xmlns:a16="http://schemas.microsoft.com/office/drawing/2014/main" id="{53D08560-8DB9-436D-DF62-0ADE10D1B81A}"/>
              </a:ext>
            </a:extLst>
          </p:cNvPr>
          <p:cNvSpPr/>
          <p:nvPr/>
        </p:nvSpPr>
        <p:spPr>
          <a:xfrm rot="5400000">
            <a:off x="722664" y="2265494"/>
            <a:ext cx="816000" cy="411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84429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1ABB6346-5010-9FE1-7A66-03D5169F9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>
            <a:extLst>
              <a:ext uri="{FF2B5EF4-FFF2-40B4-BE49-F238E27FC236}">
                <a16:creationId xmlns:a16="http://schemas.microsoft.com/office/drawing/2014/main" id="{8DCBB61E-BD62-C40D-9E84-57AE948D75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84429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</a:rPr>
              <a:t>Ξεκινάμε με το </a:t>
            </a:r>
            <a:r>
              <a:rPr lang="en-GB" sz="1400" b="1" i="1">
                <a:solidFill>
                  <a:srgbClr val="000000"/>
                </a:solidFill>
              </a:rPr>
              <a:t>Δημιουργία πίνακα σε προβολή σχεδίασης</a:t>
            </a:r>
            <a:endParaRPr sz="1400" b="1" i="1">
              <a:solidFill>
                <a:srgbClr val="000000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BB04870E-4883-22D0-B70D-3D8B01820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39" y="307825"/>
            <a:ext cx="7465534" cy="4199363"/>
          </a:xfrm>
          <a:prstGeom prst="rect">
            <a:avLst/>
          </a:prstGeom>
        </p:spPr>
      </p:pic>
      <p:sp>
        <p:nvSpPr>
          <p:cNvPr id="99" name="Google Shape;99;p19">
            <a:extLst>
              <a:ext uri="{FF2B5EF4-FFF2-40B4-BE49-F238E27FC236}">
                <a16:creationId xmlns:a16="http://schemas.microsoft.com/office/drawing/2014/main" id="{C8505C53-C620-B340-E092-A22793012E2C}"/>
              </a:ext>
            </a:extLst>
          </p:cNvPr>
          <p:cNvSpPr/>
          <p:nvPr/>
        </p:nvSpPr>
        <p:spPr>
          <a:xfrm>
            <a:off x="1860088" y="646903"/>
            <a:ext cx="816000" cy="411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984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84429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i="1">
              <a:solidFill>
                <a:srgbClr val="000000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58866054-BDF3-D829-EC75-0F4DD09F4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08" y="281723"/>
            <a:ext cx="7558048" cy="425140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84429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i="1">
              <a:solidFill>
                <a:srgbClr val="000000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C98CFDCD-1414-3D16-A2D2-2EB4BFAC2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61" y="307825"/>
            <a:ext cx="8028878" cy="426534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84429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i="1">
              <a:solidFill>
                <a:srgbClr val="000000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51324D46-FA95-3FD5-7F80-5CDE2709F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00" y="307825"/>
            <a:ext cx="8080907" cy="429298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84429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i="1">
              <a:solidFill>
                <a:srgbClr val="000000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91AA51FF-D860-D792-2785-9FE3AC747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67" y="163551"/>
            <a:ext cx="7624130" cy="428857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84429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i="1">
              <a:solidFill>
                <a:srgbClr val="000000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4B5B57AE-2884-0E01-F409-6672CE25D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1" y="307825"/>
            <a:ext cx="7957598" cy="422747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Open Sans"/>
                <a:ea typeface="Open Sans"/>
                <a:cs typeface="Open Sans"/>
                <a:sym typeface="Open Sans"/>
              </a:rPr>
              <a:t>Δημιουργία Βάσης Δεδομένων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4825" y="3284750"/>
            <a:ext cx="1626775" cy="162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84429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i="1">
              <a:solidFill>
                <a:srgbClr val="000000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855435F6-BF4F-4DC9-802F-258DC54A7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36" y="307825"/>
            <a:ext cx="8335428" cy="442819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84429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i="1">
              <a:solidFill>
                <a:srgbClr val="000000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B6479F3-9486-F84C-A403-7B2129A76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88" y="251830"/>
            <a:ext cx="7850459" cy="441588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84429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7DA2DC6-B1CA-4C6A-7884-0A2F80FC9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62" y="307825"/>
            <a:ext cx="7701776" cy="433224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Open Sans"/>
                <a:ea typeface="Open Sans"/>
                <a:cs typeface="Open Sans"/>
                <a:sym typeface="Open Sans"/>
              </a:rPr>
              <a:t>Δημιουργία Σχέσης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5" name="Google Shape;19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4825" y="3284750"/>
            <a:ext cx="1626775" cy="1626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" name="Google Shape;196;p35"/>
          <p:cNvGrpSpPr/>
          <p:nvPr/>
        </p:nvGrpSpPr>
        <p:grpSpPr>
          <a:xfrm>
            <a:off x="161925" y="4149025"/>
            <a:ext cx="2526900" cy="692700"/>
            <a:chOff x="161925" y="4149025"/>
            <a:chExt cx="2526900" cy="692700"/>
          </a:xfrm>
        </p:grpSpPr>
        <p:sp>
          <p:nvSpPr>
            <p:cNvPr id="197" name="Google Shape;197;p35"/>
            <p:cNvSpPr txBox="1"/>
            <p:nvPr/>
          </p:nvSpPr>
          <p:spPr>
            <a:xfrm>
              <a:off x="390525" y="4301425"/>
              <a:ext cx="2298300" cy="54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πίνακας = οντότητα</a:t>
              </a:r>
              <a:endParaRPr sz="1800" b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98" name="Google Shape;198;p35"/>
            <p:cNvSpPr txBox="1"/>
            <p:nvPr/>
          </p:nvSpPr>
          <p:spPr>
            <a:xfrm>
              <a:off x="161925" y="4149025"/>
              <a:ext cx="526200" cy="54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000" b="1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*</a:t>
              </a:r>
              <a:endParaRPr sz="3000" b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84429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7811EFFD-04C3-55C6-824A-8D360C487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84429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91D57723-E5FC-2CFB-21CD-6ED62A018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18" y="475785"/>
            <a:ext cx="7285901" cy="387063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84429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36A16F00-D01F-653D-FE6D-F17D5202B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79" y="382858"/>
            <a:ext cx="7782725" cy="437778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84429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CD092D21-116E-9EF6-8AB0-247BAABD4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52" y="366431"/>
            <a:ext cx="7407456" cy="416669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Open Sans"/>
                <a:ea typeface="Open Sans"/>
                <a:cs typeface="Open Sans"/>
                <a:sym typeface="Open Sans"/>
              </a:rPr>
              <a:t>Τύποι Πεδίων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8" name="Google Shape;22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4825" y="3284750"/>
            <a:ext cx="1626775" cy="1626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40"/>
          <p:cNvGrpSpPr/>
          <p:nvPr/>
        </p:nvGrpSpPr>
        <p:grpSpPr>
          <a:xfrm>
            <a:off x="161925" y="4149025"/>
            <a:ext cx="3115500" cy="692700"/>
            <a:chOff x="161925" y="4149025"/>
            <a:chExt cx="3115500" cy="692700"/>
          </a:xfrm>
        </p:grpSpPr>
        <p:sp>
          <p:nvSpPr>
            <p:cNvPr id="230" name="Google Shape;230;p40"/>
            <p:cNvSpPr txBox="1"/>
            <p:nvPr/>
          </p:nvSpPr>
          <p:spPr>
            <a:xfrm>
              <a:off x="390525" y="4301425"/>
              <a:ext cx="2886900" cy="54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1155CC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πεδίο = χαρακτηριστικό</a:t>
              </a:r>
              <a:endParaRPr sz="1800" b="1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1" name="Google Shape;231;p40"/>
            <p:cNvSpPr txBox="1"/>
            <p:nvPr/>
          </p:nvSpPr>
          <p:spPr>
            <a:xfrm>
              <a:off x="161925" y="4149025"/>
              <a:ext cx="526200" cy="54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000" b="1">
                  <a:solidFill>
                    <a:srgbClr val="CC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*</a:t>
              </a:r>
              <a:endParaRPr sz="3000" b="1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b="1" dirty="0">
                <a:solidFill>
                  <a:srgbClr val="000000"/>
                </a:solidFill>
              </a:rPr>
              <a:t>Σύντομο </a:t>
            </a:r>
            <a:r>
              <a:rPr lang="en-GB" b="1" dirty="0" err="1">
                <a:solidFill>
                  <a:srgbClr val="000000"/>
                </a:solidFill>
              </a:rPr>
              <a:t>Κείμενο</a:t>
            </a:r>
            <a:r>
              <a:rPr lang="en-GB" b="1" dirty="0">
                <a:solidFill>
                  <a:srgbClr val="000000"/>
                </a:solidFill>
              </a:rPr>
              <a:t> (Text)</a:t>
            </a:r>
            <a:endParaRPr b="1" dirty="0">
              <a:solidFill>
                <a:srgbClr val="000000"/>
              </a:solidFill>
            </a:endParaRPr>
          </a:p>
        </p:txBody>
      </p:sp>
      <p:sp>
        <p:nvSpPr>
          <p:cNvPr id="237" name="Google Shape;237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434343"/>
                </a:solidFill>
              </a:rPr>
              <a:t>Έως και 255 χαρακτήρες.</a:t>
            </a:r>
            <a:endParaRPr sz="14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400">
                <a:solidFill>
                  <a:srgbClr val="434343"/>
                </a:solidFill>
              </a:rPr>
              <a:t>Είναι ο προεπιλεγμένος τύπος πεδίου...</a:t>
            </a:r>
            <a:endParaRPr sz="14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84429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</a:rPr>
              <a:t>Επιλέγουμε </a:t>
            </a:r>
            <a:r>
              <a:rPr lang="en-GB" sz="1400" b="1" i="1">
                <a:solidFill>
                  <a:srgbClr val="000000"/>
                </a:solidFill>
              </a:rPr>
              <a:t>Δημιουργία - Κενή βάση δεδομένων...</a:t>
            </a:r>
            <a:endParaRPr sz="1400" b="1" i="1">
              <a:solidFill>
                <a:srgbClr val="000000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EFE16AD1-C20C-5E03-3F2D-5DFA360BB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43" y="564994"/>
            <a:ext cx="7339157" cy="3114907"/>
          </a:xfrm>
          <a:prstGeom prst="rect">
            <a:avLst/>
          </a:prstGeom>
        </p:spPr>
      </p:pic>
      <p:sp>
        <p:nvSpPr>
          <p:cNvPr id="70" name="Google Shape;70;p15"/>
          <p:cNvSpPr/>
          <p:nvPr/>
        </p:nvSpPr>
        <p:spPr>
          <a:xfrm>
            <a:off x="2851887" y="1537823"/>
            <a:ext cx="816000" cy="411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b="1" dirty="0">
                <a:solidFill>
                  <a:srgbClr val="000000"/>
                </a:solidFill>
              </a:rPr>
              <a:t>Μεγάλο κείμενο</a:t>
            </a:r>
            <a:endParaRPr b="1" dirty="0">
              <a:solidFill>
                <a:srgbClr val="000000"/>
              </a:solidFill>
            </a:endParaRPr>
          </a:p>
        </p:txBody>
      </p:sp>
      <p:sp>
        <p:nvSpPr>
          <p:cNvPr id="243" name="Google Shape;243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dirty="0" err="1">
                <a:solidFill>
                  <a:srgbClr val="434343"/>
                </a:solidFill>
              </a:rPr>
              <a:t>Έως</a:t>
            </a:r>
            <a:r>
              <a:rPr lang="en-GB" sz="1400" dirty="0">
                <a:solidFill>
                  <a:srgbClr val="434343"/>
                </a:solidFill>
              </a:rPr>
              <a:t> και  65,535 χαρα</a:t>
            </a:r>
            <a:r>
              <a:rPr lang="en-GB" sz="1400" dirty="0" err="1">
                <a:solidFill>
                  <a:srgbClr val="434343"/>
                </a:solidFill>
              </a:rPr>
              <a:t>κτήρες</a:t>
            </a:r>
            <a:r>
              <a:rPr lang="en-GB" sz="1400" dirty="0">
                <a:solidFill>
                  <a:srgbClr val="434343"/>
                </a:solidFill>
              </a:rPr>
              <a:t>.</a:t>
            </a:r>
            <a:endParaRPr sz="1400" dirty="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-GB" b="1">
                <a:solidFill>
                  <a:srgbClr val="434343"/>
                </a:solidFill>
              </a:rPr>
              <a:t>Byte</a:t>
            </a:r>
            <a:endParaRPr b="1"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-GB" b="1">
                <a:solidFill>
                  <a:srgbClr val="434343"/>
                </a:solidFill>
              </a:rPr>
              <a:t>Ακέραιος</a:t>
            </a:r>
            <a:endParaRPr b="1"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-GB" b="1">
                <a:solidFill>
                  <a:srgbClr val="434343"/>
                </a:solidFill>
              </a:rPr>
              <a:t>Aκέραιος μεγάλου μήκους</a:t>
            </a:r>
            <a:endParaRPr b="1"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-GB" b="1">
                <a:solidFill>
                  <a:srgbClr val="434343"/>
                </a:solidFill>
              </a:rPr>
              <a:t>Πραγματικός απλής ακρίβειας</a:t>
            </a:r>
            <a:endParaRPr b="1"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-GB" b="1">
                <a:solidFill>
                  <a:srgbClr val="434343"/>
                </a:solidFill>
              </a:rPr>
              <a:t>Πραγματικός διπλής ακρίβειας</a:t>
            </a:r>
            <a:endParaRPr b="1"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-GB" b="1">
                <a:solidFill>
                  <a:srgbClr val="434343"/>
                </a:solidFill>
              </a:rPr>
              <a:t>Αναγνωριστικό αναπαραγωγής</a:t>
            </a:r>
            <a:endParaRPr b="1"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-GB" b="1">
                <a:solidFill>
                  <a:srgbClr val="434343"/>
                </a:solidFill>
              </a:rPr>
              <a:t>Δεκαδικός</a:t>
            </a:r>
            <a:endParaRPr b="1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400" u="sng">
                <a:solidFill>
                  <a:srgbClr val="434343"/>
                </a:solidFill>
              </a:rPr>
              <a:t>Μέγεθος</a:t>
            </a:r>
            <a:r>
              <a:rPr lang="en-GB" sz="1400">
                <a:solidFill>
                  <a:srgbClr val="434343"/>
                </a:solidFill>
              </a:rPr>
              <a:t>: 1, 2, 4, 8 bytes</a:t>
            </a:r>
            <a:br>
              <a:rPr lang="en-GB" sz="1400" u="sng">
                <a:solidFill>
                  <a:srgbClr val="434343"/>
                </a:solidFill>
              </a:rPr>
            </a:br>
            <a:r>
              <a:rPr lang="en-GB" sz="1400" u="sng">
                <a:solidFill>
                  <a:srgbClr val="434343"/>
                </a:solidFill>
              </a:rPr>
              <a:t>Σημείωση</a:t>
            </a:r>
            <a:r>
              <a:rPr lang="en-GB" sz="1400">
                <a:solidFill>
                  <a:srgbClr val="434343"/>
                </a:solidFill>
              </a:rPr>
              <a:t>: Όταν δεν προσδιορίζουμε (πρωτεύον) κλειδί σε έναν πίνακα, η Access μας προτείνει να βάλει αυτή </a:t>
            </a:r>
            <a:r>
              <a:rPr lang="en-GB" sz="1400" b="1" i="1">
                <a:solidFill>
                  <a:srgbClr val="434343"/>
                </a:solidFill>
              </a:rPr>
              <a:t>Αυτόματη Αρίθμηση</a:t>
            </a:r>
            <a:r>
              <a:rPr lang="en-GB" sz="1400">
                <a:solidFill>
                  <a:srgbClr val="434343"/>
                </a:solidFill>
              </a:rPr>
              <a:t> η οποία είναι τύπου </a:t>
            </a:r>
            <a:r>
              <a:rPr lang="en-GB" sz="1400" b="1" i="1">
                <a:solidFill>
                  <a:srgbClr val="434343"/>
                </a:solidFill>
              </a:rPr>
              <a:t>Aκέραιος μεγάλου μήκους</a:t>
            </a:r>
            <a:r>
              <a:rPr lang="en-GB" sz="1400">
                <a:solidFill>
                  <a:srgbClr val="434343"/>
                </a:solidFill>
              </a:rPr>
              <a:t>.</a:t>
            </a:r>
            <a:endParaRPr sz="1400" b="1">
              <a:solidFill>
                <a:srgbClr val="434343"/>
              </a:solidFill>
            </a:endParaRPr>
          </a:p>
        </p:txBody>
      </p:sp>
      <p:sp>
        <p:nvSpPr>
          <p:cNvPr id="249" name="Google Shape;249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000000"/>
                </a:solidFill>
              </a:rPr>
              <a:t>Αριθμός (Number)</a:t>
            </a:r>
            <a:endParaRPr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000000"/>
                </a:solidFill>
              </a:rPr>
              <a:t>Ημερομηνία/Ώρα (Date/Time)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255" name="Google Shape;255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434343"/>
                </a:solidFill>
              </a:rPr>
              <a:t>Ημερομηνία και ώρα από το έτος 100 έως το 9,999.</a:t>
            </a:r>
            <a:endParaRPr sz="14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400" u="sng">
                <a:solidFill>
                  <a:srgbClr val="434343"/>
                </a:solidFill>
              </a:rPr>
              <a:t>Μέγεθος</a:t>
            </a:r>
            <a:r>
              <a:rPr lang="en-GB" sz="1400">
                <a:solidFill>
                  <a:srgbClr val="434343"/>
                </a:solidFill>
              </a:rPr>
              <a:t>: 8 bytes</a:t>
            </a:r>
            <a:endParaRPr sz="14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434343"/>
                </a:solidFill>
              </a:rPr>
              <a:t>Υποστηρίζει μέχρι 4 δεκαδικά ψηφία και ακρίβεια 15 ψηφίων.</a:t>
            </a:r>
            <a:endParaRPr sz="14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400" u="sng">
                <a:solidFill>
                  <a:srgbClr val="434343"/>
                </a:solidFill>
              </a:rPr>
              <a:t>Μέγεθος</a:t>
            </a:r>
            <a:r>
              <a:rPr lang="en-GB" sz="1400">
                <a:solidFill>
                  <a:srgbClr val="434343"/>
                </a:solidFill>
              </a:rPr>
              <a:t>: 8 bytes</a:t>
            </a:r>
            <a:endParaRPr sz="1400">
              <a:solidFill>
                <a:srgbClr val="434343"/>
              </a:solidFill>
            </a:endParaRPr>
          </a:p>
        </p:txBody>
      </p:sp>
      <p:sp>
        <p:nvSpPr>
          <p:cNvPr id="261" name="Google Shape;261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000000"/>
                </a:solidFill>
              </a:rPr>
              <a:t>Νομισματική μονάδα (Currency)</a:t>
            </a:r>
            <a:endParaRPr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434343"/>
                </a:solidFill>
              </a:rPr>
              <a:t>Ένας μοναδικός αριθμός ο οποίος δείνεται σειριακά αυξάνοντας την τιμή κατά 1 ή τυχαίος αριθμός.</a:t>
            </a:r>
            <a:endParaRPr sz="14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400" u="sng">
                <a:solidFill>
                  <a:srgbClr val="434343"/>
                </a:solidFill>
              </a:rPr>
              <a:t>Μέγεθος</a:t>
            </a:r>
            <a:r>
              <a:rPr lang="en-GB" sz="1400">
                <a:solidFill>
                  <a:srgbClr val="434343"/>
                </a:solidFill>
              </a:rPr>
              <a:t>: 4 bytes</a:t>
            </a:r>
            <a:endParaRPr sz="1400">
              <a:solidFill>
                <a:srgbClr val="434343"/>
              </a:solidFill>
            </a:endParaRPr>
          </a:p>
        </p:txBody>
      </p:sp>
      <p:sp>
        <p:nvSpPr>
          <p:cNvPr id="267" name="Google Shape;267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000000"/>
                </a:solidFill>
              </a:rPr>
              <a:t>Αυτόματη Αρίθμηση (AutoNumber)</a:t>
            </a:r>
            <a:endParaRPr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434343"/>
                </a:solidFill>
              </a:rPr>
              <a:t>Πεδίο boolean το οποίο περιέχει μόνο δύο τιμές: Ναι/Όχι, Αληθές/Ψευδές, Ανοικτό/Κλειστό.</a:t>
            </a:r>
            <a:endParaRPr sz="14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400" u="sng">
                <a:solidFill>
                  <a:srgbClr val="434343"/>
                </a:solidFill>
              </a:rPr>
              <a:t>Μέγεθος</a:t>
            </a:r>
            <a:r>
              <a:rPr lang="en-GB" sz="1400">
                <a:solidFill>
                  <a:srgbClr val="434343"/>
                </a:solidFill>
              </a:rPr>
              <a:t>: 1 bit</a:t>
            </a:r>
            <a:endParaRPr sz="1400">
              <a:solidFill>
                <a:srgbClr val="434343"/>
              </a:solidFill>
            </a:endParaRPr>
          </a:p>
        </p:txBody>
      </p:sp>
      <p:sp>
        <p:nvSpPr>
          <p:cNvPr id="273" name="Google Shape;273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000000"/>
                </a:solidFill>
              </a:rPr>
              <a:t>Ναι/Όχι (Yes/No)</a:t>
            </a:r>
            <a:endParaRPr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434343"/>
                </a:solidFill>
              </a:rPr>
              <a:t>Αντικείμενο όπως εικόνα, ήχος, και πρακτικά οποιοδήποτε αρχείο.</a:t>
            </a:r>
            <a:endParaRPr sz="14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400" u="sng">
                <a:solidFill>
                  <a:srgbClr val="434343"/>
                </a:solidFill>
              </a:rPr>
              <a:t>Μέγεθος</a:t>
            </a:r>
            <a:r>
              <a:rPr lang="en-GB" sz="1400">
                <a:solidFill>
                  <a:srgbClr val="434343"/>
                </a:solidFill>
              </a:rPr>
              <a:t>: έως 1 GB</a:t>
            </a:r>
            <a:br>
              <a:rPr lang="en-GB" sz="1400">
                <a:solidFill>
                  <a:srgbClr val="434343"/>
                </a:solidFill>
              </a:rPr>
            </a:br>
            <a:r>
              <a:rPr lang="en-GB" sz="1400" u="sng">
                <a:solidFill>
                  <a:srgbClr val="434343"/>
                </a:solidFill>
              </a:rPr>
              <a:t>Σημείωση</a:t>
            </a:r>
            <a:r>
              <a:rPr lang="en-GB" sz="1400">
                <a:solidFill>
                  <a:srgbClr val="434343"/>
                </a:solidFill>
              </a:rPr>
              <a:t>: OLE = </a:t>
            </a:r>
            <a:r>
              <a:rPr lang="en-GB" sz="1400">
                <a:solidFill>
                  <a:srgbClr val="0000FF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Object Linking and Embedding</a:t>
            </a:r>
            <a:endParaRPr sz="1400">
              <a:solidFill>
                <a:srgbClr val="0000FF"/>
              </a:solidFill>
            </a:endParaRPr>
          </a:p>
        </p:txBody>
      </p:sp>
      <p:sp>
        <p:nvSpPr>
          <p:cNvPr id="279" name="Google Shape;279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000000"/>
                </a:solidFill>
              </a:rPr>
              <a:t>Αντικείμενο OLE (OLE Object)</a:t>
            </a:r>
            <a:endParaRPr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434343"/>
                </a:solidFill>
              </a:rPr>
              <a:t>Μια διέυθυνση υπερσύνδεσης μπορεί να περιέχει τρία μέρη:</a:t>
            </a:r>
            <a:endParaRPr sz="1400">
              <a:solidFill>
                <a:srgbClr val="434343"/>
              </a:solidFill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en-GB" sz="1400" b="1">
                <a:solidFill>
                  <a:srgbClr val="434343"/>
                </a:solidFill>
              </a:rPr>
              <a:t>κείμενο </a:t>
            </a:r>
            <a:r>
              <a:rPr lang="en-GB" sz="1400">
                <a:solidFill>
                  <a:srgbClr val="434343"/>
                </a:solidFill>
              </a:rPr>
              <a:t>που εμφανίζεται</a:t>
            </a:r>
            <a:endParaRPr sz="1400">
              <a:solidFill>
                <a:srgbClr val="43434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en-GB" sz="1400" b="1">
                <a:solidFill>
                  <a:srgbClr val="434343"/>
                </a:solidFill>
              </a:rPr>
              <a:t>διεύθυνση </a:t>
            </a:r>
            <a:r>
              <a:rPr lang="en-GB" sz="1400">
                <a:solidFill>
                  <a:srgbClr val="434343"/>
                </a:solidFill>
              </a:rPr>
              <a:t>αρχείου ή σελίδα web</a:t>
            </a:r>
            <a:endParaRPr sz="1400">
              <a:solidFill>
                <a:srgbClr val="43434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en-GB" sz="1400" b="1">
                <a:solidFill>
                  <a:srgbClr val="434343"/>
                </a:solidFill>
              </a:rPr>
              <a:t>υποδιεύθυνση </a:t>
            </a:r>
            <a:r>
              <a:rPr lang="en-GB" sz="1400">
                <a:solidFill>
                  <a:srgbClr val="434343"/>
                </a:solidFill>
              </a:rPr>
              <a:t>δηλ. μια θέση μέσα στο αρχείο ή τη σελίδα</a:t>
            </a:r>
            <a:endParaRPr sz="1400">
              <a:solidFill>
                <a:srgbClr val="43434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en-GB" sz="1400">
                <a:solidFill>
                  <a:srgbClr val="434343"/>
                </a:solidFill>
              </a:rPr>
              <a:t>το κείμενο που εμφανίζεται όταν ο δείκτης του ποντικιού πάει πάνω της (tooltip)</a:t>
            </a:r>
            <a:endParaRPr sz="14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400" u="sng">
                <a:solidFill>
                  <a:srgbClr val="434343"/>
                </a:solidFill>
              </a:rPr>
              <a:t>Μέγεθος</a:t>
            </a:r>
            <a:r>
              <a:rPr lang="en-GB" sz="1400">
                <a:solidFill>
                  <a:srgbClr val="434343"/>
                </a:solidFill>
              </a:rPr>
              <a:t>: καθένα από τα παραπάνω μέρη μπορεί να περιέχει έως και 2.048 χαρακτήρες</a:t>
            </a:r>
            <a:endParaRPr sz="1400">
              <a:solidFill>
                <a:srgbClr val="434343"/>
              </a:solidFill>
            </a:endParaRPr>
          </a:p>
        </p:txBody>
      </p:sp>
      <p:sp>
        <p:nvSpPr>
          <p:cNvPr id="285" name="Google Shape;285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000000"/>
                </a:solidFill>
              </a:rPr>
              <a:t>Υπερ-σύνδεση (Hyperlink)</a:t>
            </a:r>
            <a:endParaRPr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Open Sans"/>
                <a:ea typeface="Open Sans"/>
                <a:cs typeface="Open Sans"/>
                <a:sym typeface="Open Sans"/>
              </a:rPr>
              <a:t>Δημιουργία </a:t>
            </a:r>
            <a:br>
              <a:rPr lang="en-GB" b="1"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b="1">
                <a:latin typeface="Open Sans"/>
                <a:ea typeface="Open Sans"/>
                <a:cs typeface="Open Sans"/>
                <a:sym typeface="Open Sans"/>
              </a:rPr>
              <a:t>Βάσης Δεδομένων </a:t>
            </a:r>
            <a:br>
              <a:rPr lang="en-GB" b="1"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b="1">
                <a:latin typeface="Open Sans"/>
                <a:ea typeface="Open Sans"/>
                <a:cs typeface="Open Sans"/>
                <a:sym typeface="Open Sans"/>
              </a:rPr>
              <a:t>“ΣΧΟΛΕΙΟ”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1" name="Google Shape;29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4825" y="3284750"/>
            <a:ext cx="1626775" cy="162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Open Sans"/>
                <a:ea typeface="Open Sans"/>
                <a:cs typeface="Open Sans"/>
                <a:sym typeface="Open Sans"/>
              </a:rPr>
              <a:t>ΠΙΝΑΚΑΣ: </a:t>
            </a:r>
            <a:r>
              <a:rPr lang="en-GB" b="1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student</a:t>
            </a:r>
            <a:endParaRPr b="1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[μαθητής]</a:t>
            </a:r>
            <a:endParaRPr sz="3000" b="1">
              <a:solidFill>
                <a:srgbClr val="0000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84429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</a:rPr>
              <a:t>Αποθηκεύουμε την βάση στον φάκελό μας και με το όνομα που θα μας πουν</a:t>
            </a:r>
            <a:r>
              <a:rPr lang="en-GB" sz="1400" b="1" i="1">
                <a:solidFill>
                  <a:srgbClr val="000000"/>
                </a:solidFill>
              </a:rPr>
              <a:t>...</a:t>
            </a:r>
            <a:endParaRPr sz="1400" b="1" i="1">
              <a:solidFill>
                <a:srgbClr val="000000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B6F7F9AB-DF0B-2246-A894-552BC0762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29" y="215142"/>
            <a:ext cx="7062439" cy="373145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2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student </a:t>
            </a:r>
            <a:r>
              <a:rPr lang="en-GB" b="1">
                <a:solidFill>
                  <a:srgbClr val="000000"/>
                </a:solidFill>
              </a:rPr>
              <a:t>- amm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302" name="Google Shape;302;p52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ΑΜΜ (Αριθμός Μητρώου Μαθητή)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 b="1" i="1">
                <a:solidFill>
                  <a:srgbClr val="CC0000"/>
                </a:solidFill>
              </a:rPr>
              <a:t>πρωτεύον κλειδί</a:t>
            </a:r>
            <a:endParaRPr sz="1400" b="1" i="1">
              <a:solidFill>
                <a:srgbClr val="CC0000"/>
              </a:solidFill>
            </a:endParaRPr>
          </a:p>
        </p:txBody>
      </p:sp>
      <p:pic>
        <p:nvPicPr>
          <p:cNvPr id="303" name="Google Shape;30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5396" y="0"/>
            <a:ext cx="5208608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4" name="Google Shape;304;p52"/>
          <p:cNvGrpSpPr/>
          <p:nvPr/>
        </p:nvGrpSpPr>
        <p:grpSpPr>
          <a:xfrm>
            <a:off x="2058850" y="2991225"/>
            <a:ext cx="2046750" cy="1300200"/>
            <a:chOff x="160525" y="2559100"/>
            <a:chExt cx="2046750" cy="1300200"/>
          </a:xfrm>
        </p:grpSpPr>
        <p:sp>
          <p:nvSpPr>
            <p:cNvPr id="305" name="Google Shape;305;p52"/>
            <p:cNvSpPr/>
            <p:nvPr/>
          </p:nvSpPr>
          <p:spPr>
            <a:xfrm>
              <a:off x="1712275" y="3025300"/>
              <a:ext cx="495000" cy="367800"/>
            </a:xfrm>
            <a:prstGeom prst="striped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306" name="Google Shape;306;p52"/>
            <p:cNvSpPr/>
            <p:nvPr/>
          </p:nvSpPr>
          <p:spPr>
            <a:xfrm>
              <a:off x="160525" y="2559100"/>
              <a:ext cx="1705500" cy="13002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434343"/>
                  </a:solidFill>
                </a:rPr>
                <a:t>Η </a:t>
              </a:r>
              <a:r>
                <a:rPr lang="en-GB" b="1" i="1">
                  <a:solidFill>
                    <a:srgbClr val="434343"/>
                  </a:solidFill>
                </a:rPr>
                <a:t>λεζάντα </a:t>
              </a:r>
              <a:r>
                <a:rPr lang="en-GB">
                  <a:solidFill>
                    <a:srgbClr val="434343"/>
                  </a:solidFill>
                </a:rPr>
                <a:t>είναι αυτό που θα φαίνεται ως τίτλος</a:t>
              </a:r>
              <a:br>
                <a:rPr lang="en-GB">
                  <a:solidFill>
                    <a:srgbClr val="434343"/>
                  </a:solidFill>
                </a:rPr>
              </a:br>
              <a:r>
                <a:rPr lang="en-GB">
                  <a:solidFill>
                    <a:srgbClr val="434343"/>
                  </a:solidFill>
                </a:rPr>
                <a:t>κατά την εισαγωγή των δεδομένων</a:t>
              </a:r>
              <a:endParaRPr>
                <a:solidFill>
                  <a:srgbClr val="434343"/>
                </a:solidFill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3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student </a:t>
            </a:r>
            <a:r>
              <a:rPr lang="en-GB" b="1">
                <a:solidFill>
                  <a:srgbClr val="000000"/>
                </a:solidFill>
              </a:rPr>
              <a:t>- amk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312" name="Google Shape;312;p53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Κωδικός Κηδεμόνα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 b="1" i="1">
                <a:solidFill>
                  <a:srgbClr val="9900FF"/>
                </a:solidFill>
              </a:rPr>
              <a:t>δευτερεύον κλειδί</a:t>
            </a:r>
            <a:endParaRPr sz="1400" b="1" i="1">
              <a:solidFill>
                <a:srgbClr val="9900FF"/>
              </a:solidFill>
            </a:endParaRPr>
          </a:p>
        </p:txBody>
      </p:sp>
      <p:pic>
        <p:nvPicPr>
          <p:cNvPr id="313" name="Google Shape;31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0987" y="-3350"/>
            <a:ext cx="529837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4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student </a:t>
            </a:r>
            <a:r>
              <a:rPr lang="en-GB" b="1">
                <a:solidFill>
                  <a:srgbClr val="000000"/>
                </a:solidFill>
              </a:rPr>
              <a:t>- course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319" name="Google Shape;319;p54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chemeClr val="dk1"/>
                </a:solidFill>
              </a:rPr>
              <a:t>Τμήμα</a:t>
            </a:r>
            <a:br>
              <a:rPr lang="en-GB" sz="1400" b="1">
                <a:solidFill>
                  <a:schemeClr val="dk1"/>
                </a:solidFill>
              </a:rPr>
            </a:br>
            <a:r>
              <a:rPr lang="en-GB" sz="1400" b="1" i="1">
                <a:solidFill>
                  <a:srgbClr val="9900FF"/>
                </a:solidFill>
              </a:rPr>
              <a:t>δευτερεύον κλειδί</a:t>
            </a:r>
            <a:endParaRPr sz="1400" b="1" i="1">
              <a:solidFill>
                <a:srgbClr val="9900FF"/>
              </a:solidFill>
            </a:endParaRPr>
          </a:p>
        </p:txBody>
      </p:sp>
      <p:pic>
        <p:nvPicPr>
          <p:cNvPr id="320" name="Google Shape;32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3055" y="0"/>
            <a:ext cx="523274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5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student </a:t>
            </a:r>
            <a:r>
              <a:rPr lang="en-GB" b="1">
                <a:solidFill>
                  <a:srgbClr val="000000"/>
                </a:solidFill>
              </a:rPr>
              <a:t>- surname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326" name="Google Shape;326;p55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Επίθετο Μαθητή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>
                <a:solidFill>
                  <a:srgbClr val="434343"/>
                </a:solidFill>
              </a:rPr>
              <a:t>απαιτείται, με ευρετήριο</a:t>
            </a:r>
            <a:endParaRPr sz="1400">
              <a:solidFill>
                <a:srgbClr val="434343"/>
              </a:solidFill>
            </a:endParaRPr>
          </a:p>
        </p:txBody>
      </p:sp>
      <p:pic>
        <p:nvPicPr>
          <p:cNvPr id="327" name="Google Shape;32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6375" y="-12650"/>
            <a:ext cx="52334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6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student </a:t>
            </a:r>
            <a:r>
              <a:rPr lang="en-GB" b="1">
                <a:solidFill>
                  <a:srgbClr val="000000"/>
                </a:solidFill>
              </a:rPr>
              <a:t>- name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333" name="Google Shape;333;p56"/>
          <p:cNvSpPr txBox="1">
            <a:spLocks noGrp="1"/>
          </p:cNvSpPr>
          <p:nvPr>
            <p:ph type="body" idx="1"/>
          </p:nvPr>
        </p:nvSpPr>
        <p:spPr>
          <a:xfrm>
            <a:off x="311700" y="3845925"/>
            <a:ext cx="3587700" cy="11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Όνομα Μαθητή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000" b="1" i="1">
                <a:solidFill>
                  <a:srgbClr val="434343"/>
                </a:solidFill>
              </a:rPr>
              <a:t>δεν απαιτείται</a:t>
            </a:r>
            <a:r>
              <a:rPr lang="en-GB" sz="1000">
                <a:solidFill>
                  <a:srgbClr val="434343"/>
                </a:solidFill>
              </a:rPr>
              <a:t>, διαφορετικά κατά την εισαγωγή των στοιχείων του μαθητή θα έπρεπε να εισάγουμε στο πεδίο τιμή ενώ έτσι, μπορούμε να το αφήσουμε κενό και να το εισάγουμε αργότερα...</a:t>
            </a:r>
            <a:endParaRPr sz="1400">
              <a:solidFill>
                <a:srgbClr val="434343"/>
              </a:solidFill>
            </a:endParaRPr>
          </a:p>
        </p:txBody>
      </p:sp>
      <p:pic>
        <p:nvPicPr>
          <p:cNvPr id="334" name="Google Shape;33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0405" y="-16475"/>
            <a:ext cx="524194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7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student </a:t>
            </a:r>
            <a:r>
              <a:rPr lang="en-GB" b="1">
                <a:solidFill>
                  <a:srgbClr val="000000"/>
                </a:solidFill>
              </a:rPr>
              <a:t>- sex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340" name="Google Shape;340;p57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chemeClr val="dk1"/>
                </a:solidFill>
              </a:rPr>
              <a:t>Φύλο</a:t>
            </a:r>
            <a:br>
              <a:rPr lang="en-GB" sz="1400" b="1">
                <a:solidFill>
                  <a:schemeClr val="dk1"/>
                </a:solidFill>
              </a:rPr>
            </a:br>
            <a:r>
              <a:rPr lang="en-GB" sz="1400">
                <a:solidFill>
                  <a:schemeClr val="dk1"/>
                </a:solidFill>
              </a:rPr>
              <a:t>1 χαρακτήρας: “Α” ή “K”</a:t>
            </a:r>
            <a:endParaRPr sz="1400">
              <a:solidFill>
                <a:srgbClr val="000000"/>
              </a:solidFill>
            </a:endParaRPr>
          </a:p>
        </p:txBody>
      </p:sp>
      <p:pic>
        <p:nvPicPr>
          <p:cNvPr id="341" name="Google Shape;34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6793" y="-3100"/>
            <a:ext cx="521651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9046" y="-21975"/>
            <a:ext cx="525725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58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student </a:t>
            </a:r>
            <a:r>
              <a:rPr lang="en-GB" b="1">
                <a:solidFill>
                  <a:srgbClr val="000000"/>
                </a:solidFill>
              </a:rPr>
              <a:t>- f_surname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348" name="Google Shape;348;p58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Επίθετο Πατέρα</a:t>
            </a:r>
            <a:br>
              <a:rPr lang="en-GB" sz="1400" b="1">
                <a:solidFill>
                  <a:srgbClr val="000000"/>
                </a:solidFill>
              </a:rPr>
            </a:br>
            <a:endParaRPr sz="10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9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student </a:t>
            </a:r>
            <a:r>
              <a:rPr lang="en-GB" b="1">
                <a:solidFill>
                  <a:srgbClr val="000000"/>
                </a:solidFill>
              </a:rPr>
              <a:t>- f_name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354" name="Google Shape;354;p59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Όνομα Πατέρα</a:t>
            </a:r>
            <a:br>
              <a:rPr lang="en-GB" sz="1400" b="1">
                <a:solidFill>
                  <a:srgbClr val="000000"/>
                </a:solidFill>
              </a:rPr>
            </a:br>
            <a:endParaRPr sz="1400">
              <a:solidFill>
                <a:srgbClr val="434343"/>
              </a:solidFill>
            </a:endParaRPr>
          </a:p>
        </p:txBody>
      </p:sp>
      <p:pic>
        <p:nvPicPr>
          <p:cNvPr id="355" name="Google Shape;35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5801" y="0"/>
            <a:ext cx="52081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8814" y="7650"/>
            <a:ext cx="522437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60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student </a:t>
            </a:r>
            <a:r>
              <a:rPr lang="en-GB" b="1">
                <a:solidFill>
                  <a:srgbClr val="000000"/>
                </a:solidFill>
              </a:rPr>
              <a:t>- m_surname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362" name="Google Shape;362;p60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Επίθετο Μητέρας</a:t>
            </a:r>
            <a:br>
              <a:rPr lang="en-GB" sz="1400" b="1">
                <a:solidFill>
                  <a:srgbClr val="000000"/>
                </a:solidFill>
              </a:rPr>
            </a:br>
            <a:endParaRPr sz="14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1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Όνομα </a:t>
            </a:r>
            <a:r>
              <a:rPr lang="en-GB" sz="1400" b="1">
                <a:solidFill>
                  <a:schemeClr val="dk1"/>
                </a:solidFill>
              </a:rPr>
              <a:t>Μητέρας</a:t>
            </a:r>
            <a:br>
              <a:rPr lang="en-GB" sz="1400" b="1">
                <a:solidFill>
                  <a:srgbClr val="000000"/>
                </a:solidFill>
              </a:rPr>
            </a:br>
            <a:endParaRPr sz="1400">
              <a:solidFill>
                <a:srgbClr val="434343"/>
              </a:solidFill>
            </a:endParaRPr>
          </a:p>
        </p:txBody>
      </p:sp>
      <p:sp>
        <p:nvSpPr>
          <p:cNvPr id="368" name="Google Shape;368;p61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student </a:t>
            </a:r>
            <a:r>
              <a:rPr lang="en-GB" b="1">
                <a:solidFill>
                  <a:srgbClr val="000000"/>
                </a:solidFill>
              </a:rPr>
              <a:t>- m_name</a:t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id="369" name="Google Shape;36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1204" y="-5725"/>
            <a:ext cx="518419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84429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</a:rPr>
              <a:t>Παρατηρείστε τα αντικείμενα: </a:t>
            </a:r>
            <a:r>
              <a:rPr lang="en-GB" sz="1400" b="1" i="1">
                <a:solidFill>
                  <a:srgbClr val="000000"/>
                </a:solidFill>
              </a:rPr>
              <a:t>πίνακες</a:t>
            </a:r>
            <a:r>
              <a:rPr lang="en-GB" sz="1400">
                <a:solidFill>
                  <a:srgbClr val="000000"/>
                </a:solidFill>
              </a:rPr>
              <a:t>, </a:t>
            </a:r>
            <a:r>
              <a:rPr lang="en-GB" sz="1400" b="1" i="1">
                <a:solidFill>
                  <a:srgbClr val="000000"/>
                </a:solidFill>
              </a:rPr>
              <a:t>ερωτήματα</a:t>
            </a:r>
            <a:r>
              <a:rPr lang="en-GB" sz="1400">
                <a:solidFill>
                  <a:srgbClr val="000000"/>
                </a:solidFill>
              </a:rPr>
              <a:t>, </a:t>
            </a:r>
            <a:r>
              <a:rPr lang="en-GB" sz="1400" b="1" i="1">
                <a:solidFill>
                  <a:srgbClr val="000000"/>
                </a:solidFill>
              </a:rPr>
              <a:t>φόρμες</a:t>
            </a:r>
            <a:r>
              <a:rPr lang="en-GB" sz="1400">
                <a:solidFill>
                  <a:srgbClr val="000000"/>
                </a:solidFill>
              </a:rPr>
              <a:t>, </a:t>
            </a:r>
            <a:r>
              <a:rPr lang="en-GB" sz="1400" b="1" i="1">
                <a:solidFill>
                  <a:srgbClr val="000000"/>
                </a:solidFill>
              </a:rPr>
              <a:t>εκθέσεις</a:t>
            </a:r>
            <a:r>
              <a:rPr lang="en-GB" sz="1400">
                <a:solidFill>
                  <a:srgbClr val="000000"/>
                </a:solidFill>
              </a:rPr>
              <a:t>, κ.λπ</a:t>
            </a:r>
            <a:r>
              <a:rPr lang="en-GB" sz="1400" b="1">
                <a:solidFill>
                  <a:srgbClr val="000000"/>
                </a:solidFill>
              </a:rPr>
              <a:t>.</a:t>
            </a:r>
            <a:endParaRPr sz="1400" b="1">
              <a:solidFill>
                <a:srgbClr val="000000"/>
              </a:solidFill>
            </a:endParaRPr>
          </a:p>
        </p:txBody>
      </p:sp>
      <p:sp>
        <p:nvSpPr>
          <p:cNvPr id="83" name="Google Shape;83;p17"/>
          <p:cNvSpPr/>
          <p:nvPr/>
        </p:nvSpPr>
        <p:spPr>
          <a:xfrm flipH="1">
            <a:off x="1503250" y="1567875"/>
            <a:ext cx="816000" cy="10245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7C009BD-8FAA-FF7C-8EEC-F43BEA050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537" y="314529"/>
            <a:ext cx="6348324" cy="3372547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6919" y="-1650"/>
            <a:ext cx="524116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62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student </a:t>
            </a:r>
            <a:r>
              <a:rPr lang="en-GB" b="1">
                <a:solidFill>
                  <a:srgbClr val="000000"/>
                </a:solidFill>
              </a:rPr>
              <a:t>- birth_place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376" name="Google Shape;376;p62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Τόπος Γέννησης (Δήμος)</a:t>
            </a:r>
            <a:br>
              <a:rPr lang="en-GB" sz="1400" b="1">
                <a:solidFill>
                  <a:srgbClr val="000000"/>
                </a:solidFill>
              </a:rPr>
            </a:br>
            <a:endParaRPr sz="14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3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student </a:t>
            </a:r>
            <a:r>
              <a:rPr lang="en-GB" b="1">
                <a:solidFill>
                  <a:srgbClr val="000000"/>
                </a:solidFill>
              </a:rPr>
              <a:t>- amd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382" name="Google Shape;382;p63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Αριθμός Μητρώου Δημοτολογίου</a:t>
            </a:r>
            <a:br>
              <a:rPr lang="en-GB" sz="1400" b="1">
                <a:solidFill>
                  <a:srgbClr val="000000"/>
                </a:solidFill>
              </a:rPr>
            </a:br>
            <a:endParaRPr sz="1400">
              <a:solidFill>
                <a:srgbClr val="434343"/>
              </a:solidFill>
            </a:endParaRPr>
          </a:p>
        </p:txBody>
      </p:sp>
      <p:pic>
        <p:nvPicPr>
          <p:cNvPr id="383" name="Google Shape;38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2236" y="10025"/>
            <a:ext cx="520037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4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student </a:t>
            </a:r>
            <a:r>
              <a:rPr lang="en-GB" b="1">
                <a:solidFill>
                  <a:srgbClr val="000000"/>
                </a:solidFill>
              </a:rPr>
              <a:t>- dimos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389" name="Google Shape;389;p64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Δήμος (εγγραφή στα δημοτολόγιά του)</a:t>
            </a:r>
            <a:br>
              <a:rPr lang="en-GB" sz="1400" b="1">
                <a:solidFill>
                  <a:srgbClr val="000000"/>
                </a:solidFill>
              </a:rPr>
            </a:br>
            <a:endParaRPr sz="1400">
              <a:solidFill>
                <a:srgbClr val="434343"/>
              </a:solidFill>
            </a:endParaRPr>
          </a:p>
        </p:txBody>
      </p:sp>
      <p:pic>
        <p:nvPicPr>
          <p:cNvPr id="390" name="Google Shape;39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3707" y="-20775"/>
            <a:ext cx="521628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5234" y="20775"/>
            <a:ext cx="52491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65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Ημερομηνία Γέννησης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>
                <a:solidFill>
                  <a:srgbClr val="434343"/>
                </a:solidFill>
              </a:rPr>
              <a:t>Σύντομη ημερομηνία της μορφής: 17/11/1999</a:t>
            </a:r>
            <a:endParaRPr sz="1400">
              <a:solidFill>
                <a:srgbClr val="434343"/>
              </a:solidFill>
            </a:endParaRPr>
          </a:p>
        </p:txBody>
      </p:sp>
      <p:sp>
        <p:nvSpPr>
          <p:cNvPr id="397" name="Google Shape;397;p65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student </a:t>
            </a:r>
            <a:r>
              <a:rPr lang="en-GB" b="1">
                <a:solidFill>
                  <a:srgbClr val="000000"/>
                </a:solidFill>
              </a:rPr>
              <a:t>- birth_date</a:t>
            </a:r>
            <a:endParaRPr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6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Θρήσκευμα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>
                <a:solidFill>
                  <a:srgbClr val="434343"/>
                </a:solidFill>
              </a:rPr>
              <a:t>προεπιλεγμένη τιμή: “Χ.Ο.”</a:t>
            </a:r>
            <a:endParaRPr sz="1400">
              <a:solidFill>
                <a:srgbClr val="434343"/>
              </a:solidFill>
            </a:endParaRPr>
          </a:p>
        </p:txBody>
      </p:sp>
      <p:sp>
        <p:nvSpPr>
          <p:cNvPr id="403" name="Google Shape;403;p66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student </a:t>
            </a:r>
            <a:r>
              <a:rPr lang="en-GB" b="1">
                <a:solidFill>
                  <a:srgbClr val="000000"/>
                </a:solidFill>
              </a:rPr>
              <a:t>- religion</a:t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id="404" name="Google Shape;40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5485" y="30075"/>
            <a:ext cx="529813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7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student </a:t>
            </a:r>
            <a:r>
              <a:rPr lang="en-GB" b="1">
                <a:solidFill>
                  <a:srgbClr val="000000"/>
                </a:solidFill>
              </a:rPr>
              <a:t>- nationalite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410" name="Google Shape;410;p67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Υπηκοότητα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>
                <a:solidFill>
                  <a:srgbClr val="434343"/>
                </a:solidFill>
              </a:rPr>
              <a:t>προεπιλεγμένη τιμή: “ΕΛΛΗΝΙΚΗ”</a:t>
            </a:r>
            <a:endParaRPr sz="1400">
              <a:solidFill>
                <a:srgbClr val="434343"/>
              </a:solidFill>
            </a:endParaRPr>
          </a:p>
        </p:txBody>
      </p:sp>
      <p:pic>
        <p:nvPicPr>
          <p:cNvPr id="411" name="Google Shape;41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8480" y="0"/>
            <a:ext cx="523274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Open Sans"/>
                <a:ea typeface="Open Sans"/>
                <a:cs typeface="Open Sans"/>
                <a:sym typeface="Open Sans"/>
              </a:rPr>
              <a:t>ΠΙΝΑΚΑΣ: </a:t>
            </a:r>
            <a:r>
              <a:rPr lang="en-GB" b="1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parent</a:t>
            </a:r>
            <a:br>
              <a:rPr lang="en-GB" b="1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3000" b="1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[κηδεμόνας]</a:t>
            </a:r>
            <a:endParaRPr b="1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9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parent </a:t>
            </a:r>
            <a:r>
              <a:rPr lang="en-GB" b="1">
                <a:solidFill>
                  <a:srgbClr val="000000"/>
                </a:solidFill>
              </a:rPr>
              <a:t>- amk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422" name="Google Shape;422;p69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Κωδικός Κηδεμόνα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 b="1" i="1">
                <a:solidFill>
                  <a:srgbClr val="CC0000"/>
                </a:solidFill>
              </a:rPr>
              <a:t>πρωτεύον κλειδί</a:t>
            </a:r>
            <a:endParaRPr sz="1400" b="1" i="1">
              <a:solidFill>
                <a:srgbClr val="CC0000"/>
              </a:solidFill>
            </a:endParaRPr>
          </a:p>
        </p:txBody>
      </p:sp>
      <p:pic>
        <p:nvPicPr>
          <p:cNvPr id="423" name="Google Shape;42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1173" y="-3600"/>
            <a:ext cx="564210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0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parent </a:t>
            </a:r>
            <a:r>
              <a:rPr lang="en-GB" b="1">
                <a:solidFill>
                  <a:srgbClr val="000000"/>
                </a:solidFill>
              </a:rPr>
              <a:t>- surname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429" name="Google Shape;429;p70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Επίθετο Κηδεμόνα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>
                <a:solidFill>
                  <a:srgbClr val="434343"/>
                </a:solidFill>
              </a:rPr>
              <a:t>απαιτείται, με ευρετήριο</a:t>
            </a:r>
            <a:endParaRPr sz="1400" b="1" i="1">
              <a:solidFill>
                <a:srgbClr val="CC0000"/>
              </a:solidFill>
            </a:endParaRPr>
          </a:p>
        </p:txBody>
      </p:sp>
      <p:pic>
        <p:nvPicPr>
          <p:cNvPr id="430" name="Google Shape;43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6759" y="0"/>
            <a:ext cx="559453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1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parent </a:t>
            </a:r>
            <a:r>
              <a:rPr lang="en-GB" b="1">
                <a:solidFill>
                  <a:srgbClr val="000000"/>
                </a:solidFill>
              </a:rPr>
              <a:t>- name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436" name="Google Shape;436;p71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Όνομα Κηδεμόνα</a:t>
            </a:r>
            <a:br>
              <a:rPr lang="en-GB" sz="1400" b="1">
                <a:solidFill>
                  <a:srgbClr val="000000"/>
                </a:solidFill>
              </a:rPr>
            </a:br>
            <a:endParaRPr sz="1400" b="1" i="1">
              <a:solidFill>
                <a:srgbClr val="CC0000"/>
              </a:solidFill>
            </a:endParaRPr>
          </a:p>
        </p:txBody>
      </p:sp>
      <p:pic>
        <p:nvPicPr>
          <p:cNvPr id="437" name="Google Shape;437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9847" y="21475"/>
            <a:ext cx="558735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Open Sans"/>
                <a:ea typeface="Open Sans"/>
                <a:cs typeface="Open Sans"/>
                <a:sym typeface="Open Sans"/>
              </a:rPr>
              <a:t>Δημιουργία Πίνακα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4825" y="3284750"/>
            <a:ext cx="1626775" cy="1626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" name="Google Shape;90;p18"/>
          <p:cNvGrpSpPr/>
          <p:nvPr/>
        </p:nvGrpSpPr>
        <p:grpSpPr>
          <a:xfrm>
            <a:off x="161925" y="4149025"/>
            <a:ext cx="2526900" cy="692700"/>
            <a:chOff x="161925" y="4149025"/>
            <a:chExt cx="2526900" cy="692700"/>
          </a:xfrm>
        </p:grpSpPr>
        <p:sp>
          <p:nvSpPr>
            <p:cNvPr id="91" name="Google Shape;91;p18"/>
            <p:cNvSpPr txBox="1"/>
            <p:nvPr/>
          </p:nvSpPr>
          <p:spPr>
            <a:xfrm>
              <a:off x="390525" y="4301425"/>
              <a:ext cx="2298300" cy="54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1155CC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πίνακας = οντότητα</a:t>
              </a:r>
              <a:endParaRPr sz="1800" b="1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2" name="Google Shape;92;p18"/>
            <p:cNvSpPr txBox="1"/>
            <p:nvPr/>
          </p:nvSpPr>
          <p:spPr>
            <a:xfrm>
              <a:off x="161925" y="4149025"/>
              <a:ext cx="526200" cy="54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000" b="1">
                  <a:solidFill>
                    <a:srgbClr val="CC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*</a:t>
              </a:r>
              <a:endParaRPr sz="3000" b="1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72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parent </a:t>
            </a:r>
            <a:r>
              <a:rPr lang="en-GB" b="1">
                <a:solidFill>
                  <a:srgbClr val="000000"/>
                </a:solidFill>
              </a:rPr>
              <a:t>- sex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443" name="Google Shape;443;p72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chemeClr val="dk1"/>
                </a:solidFill>
              </a:rPr>
              <a:t>Φύλο</a:t>
            </a:r>
            <a:br>
              <a:rPr lang="en-GB" sz="1400" b="1">
                <a:solidFill>
                  <a:schemeClr val="dk1"/>
                </a:solidFill>
              </a:rPr>
            </a:br>
            <a:r>
              <a:rPr lang="en-GB" sz="1400">
                <a:solidFill>
                  <a:schemeClr val="dk1"/>
                </a:solidFill>
              </a:rPr>
              <a:t>1 χαρακτήρας: “Α” ή “Γ”</a:t>
            </a:r>
            <a:endParaRPr sz="1400">
              <a:solidFill>
                <a:srgbClr val="000000"/>
              </a:solidFill>
            </a:endParaRPr>
          </a:p>
        </p:txBody>
      </p:sp>
      <p:pic>
        <p:nvPicPr>
          <p:cNvPr id="444" name="Google Shape;444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1898" y="0"/>
            <a:ext cx="564210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3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parent </a:t>
            </a:r>
            <a:r>
              <a:rPr lang="en-GB" b="1">
                <a:solidFill>
                  <a:srgbClr val="000000"/>
                </a:solidFill>
              </a:rPr>
              <a:t>- ad_road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450" name="Google Shape;450;p73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Διεύθυνση κατοικίας (Οδός)</a:t>
            </a:r>
            <a:br>
              <a:rPr lang="en-GB" sz="1400" b="1">
                <a:solidFill>
                  <a:srgbClr val="000000"/>
                </a:solidFill>
              </a:rPr>
            </a:br>
            <a:endParaRPr sz="1400" b="1" i="1">
              <a:solidFill>
                <a:srgbClr val="CC0000"/>
              </a:solidFill>
            </a:endParaRPr>
          </a:p>
        </p:txBody>
      </p:sp>
      <p:pic>
        <p:nvPicPr>
          <p:cNvPr id="451" name="Google Shape;451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2956" y="0"/>
            <a:ext cx="567103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4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parent </a:t>
            </a:r>
            <a:r>
              <a:rPr lang="en-GB" b="1">
                <a:solidFill>
                  <a:srgbClr val="000000"/>
                </a:solidFill>
              </a:rPr>
              <a:t>- ad_no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457" name="Google Shape;457;p74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Διεύθυνση κατοικίας (Αριθμός)</a:t>
            </a:r>
            <a:br>
              <a:rPr lang="en-GB" sz="1400" b="1">
                <a:solidFill>
                  <a:srgbClr val="000000"/>
                </a:solidFill>
              </a:rPr>
            </a:br>
            <a:endParaRPr sz="1400" b="1" i="1">
              <a:solidFill>
                <a:srgbClr val="CC0000"/>
              </a:solidFill>
            </a:endParaRPr>
          </a:p>
        </p:txBody>
      </p:sp>
      <p:pic>
        <p:nvPicPr>
          <p:cNvPr id="458" name="Google Shape;458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5349" y="0"/>
            <a:ext cx="55786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8140" y="0"/>
            <a:ext cx="56358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75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parent </a:t>
            </a:r>
            <a:r>
              <a:rPr lang="en-GB" b="1">
                <a:solidFill>
                  <a:srgbClr val="000000"/>
                </a:solidFill>
              </a:rPr>
              <a:t>- ad_pc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465" name="Google Shape;465;p75"/>
          <p:cNvSpPr txBox="1">
            <a:spLocks noGrp="1"/>
          </p:cNvSpPr>
          <p:nvPr>
            <p:ph type="body" idx="1"/>
          </p:nvPr>
        </p:nvSpPr>
        <p:spPr>
          <a:xfrm>
            <a:off x="311700" y="4033200"/>
            <a:ext cx="3196500" cy="9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Διεύθυνση κατοικίας (ΤΚ)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>
                <a:solidFill>
                  <a:srgbClr val="434343"/>
                </a:solidFill>
              </a:rPr>
              <a:t>με μορφή: </a:t>
            </a:r>
            <a:r>
              <a:rPr lang="en-GB" sz="1400" b="1">
                <a:solidFill>
                  <a:srgbClr val="0000FF"/>
                </a:solidFill>
              </a:rPr>
              <a:t>00000</a:t>
            </a:r>
            <a:r>
              <a:rPr lang="en-GB" sz="1400">
                <a:solidFill>
                  <a:srgbClr val="434343"/>
                </a:solidFill>
              </a:rPr>
              <a:t> και </a:t>
            </a:r>
            <a:r>
              <a:rPr lang="en-GB" sz="1400" b="1" i="1">
                <a:solidFill>
                  <a:srgbClr val="434343"/>
                </a:solidFill>
              </a:rPr>
              <a:t>μάσκα εισαγωγής: </a:t>
            </a:r>
            <a:r>
              <a:rPr lang="en-GB" sz="1400" b="1" i="1">
                <a:solidFill>
                  <a:srgbClr val="9900FF"/>
                </a:solidFill>
              </a:rPr>
              <a:t>Ταχυδρομικός Κώδικας</a:t>
            </a:r>
            <a:endParaRPr sz="1400" b="1" i="1">
              <a:solidFill>
                <a:srgbClr val="9900FF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6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parent </a:t>
            </a:r>
            <a:r>
              <a:rPr lang="en-GB" b="1">
                <a:solidFill>
                  <a:srgbClr val="000000"/>
                </a:solidFill>
              </a:rPr>
              <a:t>- ad_pc</a:t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id="471" name="Google Shape;47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9525" y="0"/>
            <a:ext cx="6234475" cy="457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76"/>
          <p:cNvSpPr txBox="1">
            <a:spLocks noGrp="1"/>
          </p:cNvSpPr>
          <p:nvPr>
            <p:ph type="body" idx="1"/>
          </p:nvPr>
        </p:nvSpPr>
        <p:spPr>
          <a:xfrm>
            <a:off x="311700" y="4033200"/>
            <a:ext cx="3196500" cy="9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Διεύθυνση κατοικίας (ΤΚ)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>
                <a:solidFill>
                  <a:srgbClr val="434343"/>
                </a:solidFill>
              </a:rPr>
              <a:t>με μορφή: </a:t>
            </a:r>
            <a:r>
              <a:rPr lang="en-GB" sz="1400" b="1">
                <a:solidFill>
                  <a:srgbClr val="0000FF"/>
                </a:solidFill>
              </a:rPr>
              <a:t>00000</a:t>
            </a:r>
            <a:r>
              <a:rPr lang="en-GB" sz="1400">
                <a:solidFill>
                  <a:srgbClr val="434343"/>
                </a:solidFill>
              </a:rPr>
              <a:t> και </a:t>
            </a:r>
            <a:r>
              <a:rPr lang="en-GB" sz="1400" b="1" i="1">
                <a:solidFill>
                  <a:srgbClr val="434343"/>
                </a:solidFill>
              </a:rPr>
              <a:t>μάσκα εισαγωγής: </a:t>
            </a:r>
            <a:r>
              <a:rPr lang="en-GB" sz="1400" b="1" i="1">
                <a:solidFill>
                  <a:srgbClr val="9900FF"/>
                </a:solidFill>
              </a:rPr>
              <a:t>Ταχυδρομικός Κώδικας</a:t>
            </a:r>
            <a:endParaRPr sz="1400" b="1" i="1">
              <a:solidFill>
                <a:srgbClr val="9900FF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77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parent </a:t>
            </a:r>
            <a:r>
              <a:rPr lang="en-GB" b="1">
                <a:solidFill>
                  <a:srgbClr val="000000"/>
                </a:solidFill>
              </a:rPr>
              <a:t>- ad_town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478" name="Google Shape;478;p77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Διεύθυνση κατοικίας (Πόλη)</a:t>
            </a:r>
            <a:br>
              <a:rPr lang="en-GB" sz="1400" b="1">
                <a:solidFill>
                  <a:srgbClr val="000000"/>
                </a:solidFill>
              </a:rPr>
            </a:br>
            <a:endParaRPr sz="1400" b="1" i="1">
              <a:solidFill>
                <a:srgbClr val="CC0000"/>
              </a:solidFill>
            </a:endParaRPr>
          </a:p>
        </p:txBody>
      </p:sp>
      <p:pic>
        <p:nvPicPr>
          <p:cNvPr id="479" name="Google Shape;47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9661" y="0"/>
            <a:ext cx="565432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8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000000"/>
                </a:solidFill>
              </a:rPr>
              <a:t>parent - tel_home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485" name="Google Shape;485;p78"/>
          <p:cNvSpPr txBox="1">
            <a:spLocks noGrp="1"/>
          </p:cNvSpPr>
          <p:nvPr>
            <p:ph type="body" idx="1"/>
          </p:nvPr>
        </p:nvSpPr>
        <p:spPr>
          <a:xfrm>
            <a:off x="311700" y="3845925"/>
            <a:ext cx="3180600" cy="11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Τηλέφωνο Οικίας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>
                <a:solidFill>
                  <a:srgbClr val="434343"/>
                </a:solidFill>
              </a:rPr>
              <a:t>με μορφή: </a:t>
            </a:r>
            <a:r>
              <a:rPr lang="en-GB" sz="1400" b="1">
                <a:solidFill>
                  <a:srgbClr val="0000FF"/>
                </a:solidFill>
              </a:rPr>
              <a:t>0000000000</a:t>
            </a:r>
            <a:r>
              <a:rPr lang="en-GB" sz="1400">
                <a:solidFill>
                  <a:srgbClr val="434343"/>
                </a:solidFill>
              </a:rPr>
              <a:t> και </a:t>
            </a:r>
            <a:r>
              <a:rPr lang="en-GB" sz="1400" b="1" i="1">
                <a:solidFill>
                  <a:srgbClr val="434343"/>
                </a:solidFill>
              </a:rPr>
              <a:t>μάσκα εισαγωγής: </a:t>
            </a:r>
            <a:r>
              <a:rPr lang="en-GB" sz="1400" b="1" i="1">
                <a:solidFill>
                  <a:srgbClr val="9900FF"/>
                </a:solidFill>
              </a:rPr>
              <a:t>Τηλέφωνο Σταθερό</a:t>
            </a:r>
            <a:r>
              <a:rPr lang="en-GB" sz="1400" b="1" i="1">
                <a:solidFill>
                  <a:srgbClr val="434343"/>
                </a:solidFill>
              </a:rPr>
              <a:t> </a:t>
            </a:r>
            <a:r>
              <a:rPr lang="en-GB" sz="1400">
                <a:solidFill>
                  <a:srgbClr val="434343"/>
                </a:solidFill>
              </a:rPr>
              <a:t>που δημιουργούμε...</a:t>
            </a:r>
            <a:endParaRPr sz="1400" b="1" i="1">
              <a:solidFill>
                <a:srgbClr val="CC0000"/>
              </a:solidFill>
            </a:endParaRPr>
          </a:p>
        </p:txBody>
      </p:sp>
      <p:pic>
        <p:nvPicPr>
          <p:cNvPr id="486" name="Google Shape;486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2292" y="0"/>
            <a:ext cx="565171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7865" y="29325"/>
            <a:ext cx="6046136" cy="4003875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79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parent </a:t>
            </a:r>
            <a:r>
              <a:rPr lang="en-GB" b="1">
                <a:solidFill>
                  <a:srgbClr val="000000"/>
                </a:solidFill>
              </a:rPr>
              <a:t>- tel_home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493" name="Google Shape;493;p79"/>
          <p:cNvSpPr txBox="1">
            <a:spLocks noGrp="1"/>
          </p:cNvSpPr>
          <p:nvPr>
            <p:ph type="body" idx="1"/>
          </p:nvPr>
        </p:nvSpPr>
        <p:spPr>
          <a:xfrm>
            <a:off x="311700" y="3845925"/>
            <a:ext cx="3180600" cy="11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Τηλέφωνο Οικίας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>
                <a:solidFill>
                  <a:srgbClr val="434343"/>
                </a:solidFill>
              </a:rPr>
              <a:t>με μορφή: </a:t>
            </a:r>
            <a:r>
              <a:rPr lang="en-GB" sz="1400" b="1">
                <a:solidFill>
                  <a:srgbClr val="0000FF"/>
                </a:solidFill>
              </a:rPr>
              <a:t>0000000000</a:t>
            </a:r>
            <a:r>
              <a:rPr lang="en-GB" sz="1400">
                <a:solidFill>
                  <a:srgbClr val="434343"/>
                </a:solidFill>
              </a:rPr>
              <a:t> και </a:t>
            </a:r>
            <a:r>
              <a:rPr lang="en-GB" sz="1400" b="1" i="1">
                <a:solidFill>
                  <a:srgbClr val="434343"/>
                </a:solidFill>
              </a:rPr>
              <a:t>μάσκα εισαγωγής: </a:t>
            </a:r>
            <a:r>
              <a:rPr lang="en-GB" sz="1400" b="1" i="1">
                <a:solidFill>
                  <a:srgbClr val="9900FF"/>
                </a:solidFill>
              </a:rPr>
              <a:t>Τηλέφωνο Σταθερό</a:t>
            </a:r>
            <a:r>
              <a:rPr lang="en-GB" sz="1400" b="1" i="1">
                <a:solidFill>
                  <a:srgbClr val="434343"/>
                </a:solidFill>
              </a:rPr>
              <a:t> </a:t>
            </a:r>
            <a:r>
              <a:rPr lang="en-GB" sz="1400">
                <a:solidFill>
                  <a:srgbClr val="434343"/>
                </a:solidFill>
              </a:rPr>
              <a:t>που δημιουργούμε...</a:t>
            </a:r>
            <a:endParaRPr sz="1400" b="1" i="1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80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parent </a:t>
            </a:r>
            <a:r>
              <a:rPr lang="en-GB" b="1">
                <a:solidFill>
                  <a:srgbClr val="000000"/>
                </a:solidFill>
              </a:rPr>
              <a:t>- tel_work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499" name="Google Shape;499;p80"/>
          <p:cNvSpPr txBox="1">
            <a:spLocks noGrp="1"/>
          </p:cNvSpPr>
          <p:nvPr>
            <p:ph type="body" idx="1"/>
          </p:nvPr>
        </p:nvSpPr>
        <p:spPr>
          <a:xfrm>
            <a:off x="311700" y="3845925"/>
            <a:ext cx="3180600" cy="11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Τηλέφωνο Οικίας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>
                <a:solidFill>
                  <a:srgbClr val="434343"/>
                </a:solidFill>
              </a:rPr>
              <a:t>με μορφή: </a:t>
            </a:r>
            <a:r>
              <a:rPr lang="en-GB" sz="1400" b="1">
                <a:solidFill>
                  <a:srgbClr val="0000FF"/>
                </a:solidFill>
              </a:rPr>
              <a:t>0000000000</a:t>
            </a:r>
            <a:r>
              <a:rPr lang="en-GB" sz="1400">
                <a:solidFill>
                  <a:srgbClr val="434343"/>
                </a:solidFill>
              </a:rPr>
              <a:t> και </a:t>
            </a:r>
            <a:r>
              <a:rPr lang="en-GB" sz="1400" b="1" i="1">
                <a:solidFill>
                  <a:srgbClr val="434343"/>
                </a:solidFill>
              </a:rPr>
              <a:t>μάσκα εισαγωγής: </a:t>
            </a:r>
            <a:r>
              <a:rPr lang="en-GB" sz="1400" b="1" i="1">
                <a:solidFill>
                  <a:srgbClr val="9900FF"/>
                </a:solidFill>
              </a:rPr>
              <a:t>Τηλέφωνο Σταθερό</a:t>
            </a:r>
            <a:r>
              <a:rPr lang="en-GB" sz="1400" b="1" i="1">
                <a:solidFill>
                  <a:srgbClr val="434343"/>
                </a:solidFill>
              </a:rPr>
              <a:t> </a:t>
            </a:r>
            <a:r>
              <a:rPr lang="en-GB" sz="1400">
                <a:solidFill>
                  <a:srgbClr val="434343"/>
                </a:solidFill>
              </a:rPr>
              <a:t>που δημιουργούμε...</a:t>
            </a:r>
            <a:endParaRPr sz="1400" b="1" i="1">
              <a:solidFill>
                <a:srgbClr val="CC0000"/>
              </a:solidFill>
            </a:endParaRPr>
          </a:p>
        </p:txBody>
      </p:sp>
      <p:pic>
        <p:nvPicPr>
          <p:cNvPr id="500" name="Google Shape;50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2292" y="0"/>
            <a:ext cx="565171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81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parent </a:t>
            </a:r>
            <a:r>
              <a:rPr lang="en-GB" b="1">
                <a:solidFill>
                  <a:srgbClr val="000000"/>
                </a:solidFill>
              </a:rPr>
              <a:t>- tel_mob1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506" name="Google Shape;506;p81"/>
          <p:cNvSpPr txBox="1">
            <a:spLocks noGrp="1"/>
          </p:cNvSpPr>
          <p:nvPr>
            <p:ph type="body" idx="1"/>
          </p:nvPr>
        </p:nvSpPr>
        <p:spPr>
          <a:xfrm>
            <a:off x="311700" y="3845925"/>
            <a:ext cx="3175500" cy="11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1o κινητό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>
                <a:solidFill>
                  <a:srgbClr val="434343"/>
                </a:solidFill>
              </a:rPr>
              <a:t>με μορφή: </a:t>
            </a:r>
            <a:r>
              <a:rPr lang="en-GB" sz="1400" b="1">
                <a:solidFill>
                  <a:srgbClr val="0000FF"/>
                </a:solidFill>
              </a:rPr>
              <a:t>0000000000</a:t>
            </a:r>
            <a:r>
              <a:rPr lang="en-GB" sz="1400">
                <a:solidFill>
                  <a:srgbClr val="434343"/>
                </a:solidFill>
              </a:rPr>
              <a:t> και </a:t>
            </a:r>
            <a:r>
              <a:rPr lang="en-GB" sz="1400" b="1" i="1">
                <a:solidFill>
                  <a:srgbClr val="434343"/>
                </a:solidFill>
              </a:rPr>
              <a:t>μάσκα εισαγωγής: </a:t>
            </a:r>
            <a:r>
              <a:rPr lang="en-GB" sz="1400" b="1" i="1">
                <a:solidFill>
                  <a:srgbClr val="9900FF"/>
                </a:solidFill>
              </a:rPr>
              <a:t>Τηλέφωνο Κινητό</a:t>
            </a:r>
            <a:r>
              <a:rPr lang="en-GB" sz="1400" b="1" i="1">
                <a:solidFill>
                  <a:srgbClr val="434343"/>
                </a:solidFill>
              </a:rPr>
              <a:t> </a:t>
            </a:r>
            <a:r>
              <a:rPr lang="en-GB" sz="1400">
                <a:solidFill>
                  <a:srgbClr val="434343"/>
                </a:solidFill>
              </a:rPr>
              <a:t>που δημιουργούμε...</a:t>
            </a:r>
            <a:endParaRPr sz="1400" b="1" i="1">
              <a:solidFill>
                <a:srgbClr val="CC0000"/>
              </a:solidFill>
            </a:endParaRPr>
          </a:p>
        </p:txBody>
      </p:sp>
      <p:pic>
        <p:nvPicPr>
          <p:cNvPr id="507" name="Google Shape;507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7294" y="0"/>
            <a:ext cx="564466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84429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</a:rPr>
              <a:t>Ξεκινάμε με το </a:t>
            </a:r>
            <a:r>
              <a:rPr lang="en-GB" sz="1400" b="1" i="1">
                <a:solidFill>
                  <a:srgbClr val="000000"/>
                </a:solidFill>
              </a:rPr>
              <a:t>Δημιουργία πίνακα σε προβολή σχεδίασης</a:t>
            </a:r>
            <a:endParaRPr sz="1400" b="1" i="1">
              <a:solidFill>
                <a:srgbClr val="000000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175DDAF1-8897-3B3E-D8DE-282F9F2DF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00" y="132236"/>
            <a:ext cx="7465534" cy="4199363"/>
          </a:xfrm>
          <a:prstGeom prst="rect">
            <a:avLst/>
          </a:prstGeom>
        </p:spPr>
      </p:pic>
      <p:sp>
        <p:nvSpPr>
          <p:cNvPr id="99" name="Google Shape;99;p19"/>
          <p:cNvSpPr/>
          <p:nvPr/>
        </p:nvSpPr>
        <p:spPr>
          <a:xfrm>
            <a:off x="1503249" y="414391"/>
            <a:ext cx="816000" cy="411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82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parent </a:t>
            </a:r>
            <a:r>
              <a:rPr lang="en-GB" b="1">
                <a:solidFill>
                  <a:srgbClr val="000000"/>
                </a:solidFill>
              </a:rPr>
              <a:t>- tel_mob2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513" name="Google Shape;513;p82"/>
          <p:cNvSpPr txBox="1">
            <a:spLocks noGrp="1"/>
          </p:cNvSpPr>
          <p:nvPr>
            <p:ph type="body" idx="1"/>
          </p:nvPr>
        </p:nvSpPr>
        <p:spPr>
          <a:xfrm>
            <a:off x="311700" y="3845925"/>
            <a:ext cx="3175500" cy="11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2o κινητό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>
                <a:solidFill>
                  <a:srgbClr val="434343"/>
                </a:solidFill>
              </a:rPr>
              <a:t>με μορφή: </a:t>
            </a:r>
            <a:r>
              <a:rPr lang="en-GB" sz="1400" b="1">
                <a:solidFill>
                  <a:srgbClr val="0000FF"/>
                </a:solidFill>
              </a:rPr>
              <a:t>0000000000</a:t>
            </a:r>
            <a:r>
              <a:rPr lang="en-GB" sz="1400">
                <a:solidFill>
                  <a:srgbClr val="434343"/>
                </a:solidFill>
              </a:rPr>
              <a:t> και </a:t>
            </a:r>
            <a:r>
              <a:rPr lang="en-GB" sz="1400" b="1" i="1">
                <a:solidFill>
                  <a:srgbClr val="434343"/>
                </a:solidFill>
              </a:rPr>
              <a:t>μάσκα εισαγωγής: </a:t>
            </a:r>
            <a:r>
              <a:rPr lang="en-GB" sz="1400" b="1" i="1">
                <a:solidFill>
                  <a:srgbClr val="9900FF"/>
                </a:solidFill>
              </a:rPr>
              <a:t>Τηλέφωνο Κινητό</a:t>
            </a:r>
            <a:r>
              <a:rPr lang="en-GB" sz="1400" b="1" i="1">
                <a:solidFill>
                  <a:srgbClr val="434343"/>
                </a:solidFill>
              </a:rPr>
              <a:t> </a:t>
            </a:r>
            <a:r>
              <a:rPr lang="en-GB" sz="1400">
                <a:solidFill>
                  <a:srgbClr val="434343"/>
                </a:solidFill>
              </a:rPr>
              <a:t>που δημιουργήσαμε...</a:t>
            </a:r>
            <a:endParaRPr sz="1400" b="1" i="1">
              <a:solidFill>
                <a:srgbClr val="CC0000"/>
              </a:solidFill>
            </a:endParaRPr>
          </a:p>
        </p:txBody>
      </p:sp>
      <p:pic>
        <p:nvPicPr>
          <p:cNvPr id="514" name="Google Shape;514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9436" y="0"/>
            <a:ext cx="560632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83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parent </a:t>
            </a:r>
            <a:r>
              <a:rPr lang="en-GB" b="1">
                <a:solidFill>
                  <a:srgbClr val="000000"/>
                </a:solidFill>
              </a:rPr>
              <a:t>- email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520" name="Google Shape;520;p83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Email</a:t>
            </a:r>
            <a:br>
              <a:rPr lang="en-GB" sz="1400" b="1">
                <a:solidFill>
                  <a:srgbClr val="000000"/>
                </a:solidFill>
              </a:rPr>
            </a:br>
            <a:endParaRPr sz="1400" b="1" i="1">
              <a:solidFill>
                <a:srgbClr val="CC0000"/>
              </a:solidFill>
            </a:endParaRPr>
          </a:p>
        </p:txBody>
      </p:sp>
      <p:pic>
        <p:nvPicPr>
          <p:cNvPr id="521" name="Google Shape;521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5708" y="0"/>
            <a:ext cx="561828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8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Open Sans"/>
                <a:ea typeface="Open Sans"/>
                <a:cs typeface="Open Sans"/>
                <a:sym typeface="Open Sans"/>
              </a:rPr>
              <a:t>ΠΙΝΑΚΑΣ: </a:t>
            </a:r>
            <a:r>
              <a:rPr lang="en-GB" b="1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teacher</a:t>
            </a:r>
            <a:br>
              <a:rPr lang="en-GB" b="1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3000" b="1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[καθηγητής]</a:t>
            </a:r>
            <a:endParaRPr b="1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85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teacher </a:t>
            </a:r>
            <a:r>
              <a:rPr lang="en-GB" b="1">
                <a:solidFill>
                  <a:srgbClr val="000000"/>
                </a:solidFill>
              </a:rPr>
              <a:t>- amk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532" name="Google Shape;532;p85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ΑΜΚ (Αριθμός Μητρώου Εκπαιδευτικού)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 b="1" i="1">
                <a:solidFill>
                  <a:srgbClr val="CC0000"/>
                </a:solidFill>
              </a:rPr>
              <a:t>πρωτεύον κλειδί</a:t>
            </a:r>
            <a:endParaRPr sz="1400" b="1" i="1">
              <a:solidFill>
                <a:srgbClr val="CC0000"/>
              </a:solidFill>
            </a:endParaRPr>
          </a:p>
        </p:txBody>
      </p:sp>
      <p:pic>
        <p:nvPicPr>
          <p:cNvPr id="533" name="Google Shape;533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2208" y="0"/>
            <a:ext cx="524178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86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teacher </a:t>
            </a:r>
            <a:r>
              <a:rPr lang="en-GB" b="1">
                <a:solidFill>
                  <a:srgbClr val="000000"/>
                </a:solidFill>
              </a:rPr>
              <a:t>- surname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539" name="Google Shape;539;p86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chemeClr val="dk1"/>
                </a:solidFill>
              </a:rPr>
              <a:t>Επίθετο Καθηγητή</a:t>
            </a:r>
            <a:br>
              <a:rPr lang="en-GB" sz="1400" b="1">
                <a:solidFill>
                  <a:schemeClr val="dk1"/>
                </a:solidFill>
              </a:rPr>
            </a:br>
            <a:r>
              <a:rPr lang="en-GB" sz="1400">
                <a:solidFill>
                  <a:srgbClr val="434343"/>
                </a:solidFill>
              </a:rPr>
              <a:t>απαιτείται, με ευρετήριο</a:t>
            </a:r>
            <a:endParaRPr sz="1400" b="1">
              <a:solidFill>
                <a:srgbClr val="000000"/>
              </a:solidFill>
            </a:endParaRPr>
          </a:p>
        </p:txBody>
      </p:sp>
      <p:pic>
        <p:nvPicPr>
          <p:cNvPr id="540" name="Google Shape;54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7450" y="0"/>
            <a:ext cx="526655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87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teacher </a:t>
            </a:r>
            <a:r>
              <a:rPr lang="en-GB" b="1">
                <a:solidFill>
                  <a:srgbClr val="000000"/>
                </a:solidFill>
              </a:rPr>
              <a:t>- name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546" name="Google Shape;546;p87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chemeClr val="dk1"/>
                </a:solidFill>
              </a:rPr>
              <a:t>Όνομα Καθηγητή</a:t>
            </a:r>
            <a:br>
              <a:rPr lang="en-GB" sz="1400" b="1">
                <a:solidFill>
                  <a:schemeClr val="dk1"/>
                </a:solidFill>
              </a:rPr>
            </a:br>
            <a:endParaRPr sz="1400" b="1">
              <a:solidFill>
                <a:srgbClr val="000000"/>
              </a:solidFill>
            </a:endParaRPr>
          </a:p>
        </p:txBody>
      </p:sp>
      <p:pic>
        <p:nvPicPr>
          <p:cNvPr id="547" name="Google Shape;547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8196" y="0"/>
            <a:ext cx="527580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88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teacher </a:t>
            </a:r>
            <a:r>
              <a:rPr lang="en-GB" b="1">
                <a:solidFill>
                  <a:srgbClr val="000000"/>
                </a:solidFill>
              </a:rPr>
              <a:t>- fname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553" name="Google Shape;553;p88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chemeClr val="dk1"/>
                </a:solidFill>
              </a:rPr>
              <a:t>Πατρώνυμο</a:t>
            </a:r>
            <a:br>
              <a:rPr lang="en-GB" sz="1400" b="1">
                <a:solidFill>
                  <a:schemeClr val="dk1"/>
                </a:solidFill>
              </a:rPr>
            </a:br>
            <a:endParaRPr sz="1400" b="1">
              <a:solidFill>
                <a:srgbClr val="000000"/>
              </a:solidFill>
            </a:endParaRPr>
          </a:p>
        </p:txBody>
      </p:sp>
      <p:pic>
        <p:nvPicPr>
          <p:cNvPr id="554" name="Google Shape;55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2361" y="0"/>
            <a:ext cx="524162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89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teacher </a:t>
            </a:r>
            <a:r>
              <a:rPr lang="en-GB" b="1">
                <a:solidFill>
                  <a:srgbClr val="000000"/>
                </a:solidFill>
              </a:rPr>
              <a:t>- sex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560" name="Google Shape;560;p89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chemeClr val="dk1"/>
                </a:solidFill>
              </a:rPr>
              <a:t>Φύλο</a:t>
            </a:r>
            <a:br>
              <a:rPr lang="en-GB" sz="1400" b="1">
                <a:solidFill>
                  <a:schemeClr val="dk1"/>
                </a:solidFill>
              </a:rPr>
            </a:br>
            <a:r>
              <a:rPr lang="en-GB" sz="1400">
                <a:solidFill>
                  <a:schemeClr val="dk1"/>
                </a:solidFill>
              </a:rPr>
              <a:t>1 χαρακτήρας: “Α” ή “Γ”</a:t>
            </a:r>
            <a:endParaRPr sz="1400">
              <a:solidFill>
                <a:srgbClr val="000000"/>
              </a:solidFill>
            </a:endParaRPr>
          </a:p>
        </p:txBody>
      </p:sp>
      <p:pic>
        <p:nvPicPr>
          <p:cNvPr id="561" name="Google Shape;561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3507" y="0"/>
            <a:ext cx="525048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90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teacher </a:t>
            </a:r>
            <a:r>
              <a:rPr lang="en-GB" b="1">
                <a:solidFill>
                  <a:srgbClr val="000000"/>
                </a:solidFill>
              </a:rPr>
              <a:t>- spec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567" name="Google Shape;567;p90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chemeClr val="dk1"/>
                </a:solidFill>
              </a:rPr>
              <a:t>Ειδικότητα</a:t>
            </a:r>
            <a:br>
              <a:rPr lang="en-GB" sz="1400" b="1">
                <a:solidFill>
                  <a:schemeClr val="dk1"/>
                </a:solidFill>
              </a:rPr>
            </a:br>
            <a:endParaRPr sz="1400" b="1">
              <a:solidFill>
                <a:srgbClr val="000000"/>
              </a:solidFill>
            </a:endParaRPr>
          </a:p>
        </p:txBody>
      </p:sp>
      <p:pic>
        <p:nvPicPr>
          <p:cNvPr id="568" name="Google Shape;568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8854" y="0"/>
            <a:ext cx="522514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91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teacher </a:t>
            </a:r>
            <a:r>
              <a:rPr lang="en-GB" b="1">
                <a:solidFill>
                  <a:srgbClr val="000000"/>
                </a:solidFill>
              </a:rPr>
              <a:t>- birth_date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574" name="Google Shape;574;p91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chemeClr val="dk1"/>
                </a:solidFill>
              </a:rPr>
              <a:t>Ημερομηνία Γέννησης</a:t>
            </a:r>
            <a:br>
              <a:rPr lang="en-GB" sz="1400" b="1">
                <a:solidFill>
                  <a:schemeClr val="dk1"/>
                </a:solidFill>
              </a:rPr>
            </a:br>
            <a:endParaRPr sz="1400" b="1">
              <a:solidFill>
                <a:srgbClr val="000000"/>
              </a:solidFill>
            </a:endParaRPr>
          </a:p>
        </p:txBody>
      </p:sp>
      <p:pic>
        <p:nvPicPr>
          <p:cNvPr id="575" name="Google Shape;575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8608" y="0"/>
            <a:ext cx="527538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84429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</a:rPr>
              <a:t>Γράφουμε το </a:t>
            </a:r>
            <a:r>
              <a:rPr lang="en-GB" sz="1400" b="1" i="1">
                <a:solidFill>
                  <a:srgbClr val="000000"/>
                </a:solidFill>
              </a:rPr>
              <a:t>όνομα πεδίου</a:t>
            </a:r>
            <a:r>
              <a:rPr lang="en-GB" sz="1400">
                <a:solidFill>
                  <a:srgbClr val="000000"/>
                </a:solidFill>
              </a:rPr>
              <a:t> (στα αγγλικά), επιλέγουμε </a:t>
            </a:r>
            <a:r>
              <a:rPr lang="en-GB" sz="1400" b="1" i="1">
                <a:solidFill>
                  <a:srgbClr val="000000"/>
                </a:solidFill>
              </a:rPr>
              <a:t>τύπο δεδομένων</a:t>
            </a:r>
            <a:r>
              <a:rPr lang="en-GB" sz="1400">
                <a:solidFill>
                  <a:srgbClr val="000000"/>
                </a:solidFill>
              </a:rPr>
              <a:t>, συμπληρώνουμε την </a:t>
            </a:r>
            <a:r>
              <a:rPr lang="en-GB" sz="1400" b="1" i="1">
                <a:solidFill>
                  <a:srgbClr val="000000"/>
                </a:solidFill>
              </a:rPr>
              <a:t>περιγραφή </a:t>
            </a:r>
            <a:r>
              <a:rPr lang="en-GB" sz="1400">
                <a:solidFill>
                  <a:srgbClr val="000000"/>
                </a:solidFill>
              </a:rPr>
              <a:t>και τις </a:t>
            </a:r>
            <a:r>
              <a:rPr lang="en-GB" sz="1400" i="1">
                <a:solidFill>
                  <a:srgbClr val="000000"/>
                </a:solidFill>
              </a:rPr>
              <a:t>γενικές ιδιότητες </a:t>
            </a:r>
            <a:r>
              <a:rPr lang="en-GB" sz="1400">
                <a:solidFill>
                  <a:srgbClr val="000000"/>
                </a:solidFill>
              </a:rPr>
              <a:t>του πεδίου όπως: </a:t>
            </a:r>
            <a:r>
              <a:rPr lang="en-GB" sz="1400" b="1" i="1">
                <a:solidFill>
                  <a:srgbClr val="000000"/>
                </a:solidFill>
              </a:rPr>
              <a:t>μέγεθος</a:t>
            </a:r>
            <a:r>
              <a:rPr lang="en-GB" sz="1400">
                <a:solidFill>
                  <a:srgbClr val="000000"/>
                </a:solidFill>
              </a:rPr>
              <a:t>, </a:t>
            </a:r>
            <a:r>
              <a:rPr lang="en-GB" sz="1400" b="1" i="1">
                <a:solidFill>
                  <a:srgbClr val="000000"/>
                </a:solidFill>
              </a:rPr>
              <a:t>λεζάντα</a:t>
            </a:r>
            <a:r>
              <a:rPr lang="en-GB" sz="1400">
                <a:solidFill>
                  <a:srgbClr val="000000"/>
                </a:solidFill>
              </a:rPr>
              <a:t>, </a:t>
            </a:r>
            <a:r>
              <a:rPr lang="en-GB" sz="1400" b="1" i="1">
                <a:solidFill>
                  <a:srgbClr val="000000"/>
                </a:solidFill>
              </a:rPr>
              <a:t>απαιτείται</a:t>
            </a:r>
            <a:r>
              <a:rPr lang="en-GB" sz="1400">
                <a:solidFill>
                  <a:srgbClr val="000000"/>
                </a:solidFill>
              </a:rPr>
              <a:t>, </a:t>
            </a:r>
            <a:r>
              <a:rPr lang="en-GB" sz="1400" b="1" i="1">
                <a:solidFill>
                  <a:srgbClr val="000000"/>
                </a:solidFill>
              </a:rPr>
              <a:t>με ευρετήριο</a:t>
            </a:r>
            <a:r>
              <a:rPr lang="en-GB" sz="1400">
                <a:solidFill>
                  <a:srgbClr val="000000"/>
                </a:solidFill>
              </a:rPr>
              <a:t>, ...</a:t>
            </a:r>
            <a:endParaRPr sz="1400" b="1" i="1">
              <a:solidFill>
                <a:srgbClr val="000000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1A3DB635-8214-39B3-E9BE-F05820655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24" y="48868"/>
            <a:ext cx="7434146" cy="4181707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92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teacher </a:t>
            </a:r>
            <a:r>
              <a:rPr lang="en-GB" b="1">
                <a:solidFill>
                  <a:srgbClr val="000000"/>
                </a:solidFill>
              </a:rPr>
              <a:t>- ad_road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581" name="Google Shape;581;p92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Διεύθυνση κατοικίας (Οδός)</a:t>
            </a:r>
            <a:br>
              <a:rPr lang="en-GB" sz="1400" b="1">
                <a:solidFill>
                  <a:srgbClr val="000000"/>
                </a:solidFill>
              </a:rPr>
            </a:br>
            <a:endParaRPr sz="1400" b="1" i="1">
              <a:solidFill>
                <a:srgbClr val="CC0000"/>
              </a:solidFill>
            </a:endParaRPr>
          </a:p>
        </p:txBody>
      </p:sp>
      <p:pic>
        <p:nvPicPr>
          <p:cNvPr id="582" name="Google Shape;582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7995" y="0"/>
            <a:ext cx="532601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93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teacher </a:t>
            </a:r>
            <a:r>
              <a:rPr lang="en-GB" b="1">
                <a:solidFill>
                  <a:srgbClr val="000000"/>
                </a:solidFill>
              </a:rPr>
              <a:t>- ad_no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588" name="Google Shape;588;p93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Διεύθυνση κατοικίας (Αριθμός)</a:t>
            </a:r>
            <a:br>
              <a:rPr lang="en-GB" sz="1400" b="1">
                <a:solidFill>
                  <a:srgbClr val="000000"/>
                </a:solidFill>
              </a:rPr>
            </a:br>
            <a:endParaRPr sz="1400" b="1" i="1">
              <a:solidFill>
                <a:srgbClr val="CC0000"/>
              </a:solidFill>
            </a:endParaRPr>
          </a:p>
        </p:txBody>
      </p:sp>
      <p:pic>
        <p:nvPicPr>
          <p:cNvPr id="589" name="Google Shape;58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5107" y="0"/>
            <a:ext cx="530888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94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teacher </a:t>
            </a:r>
            <a:r>
              <a:rPr lang="en-GB" b="1">
                <a:solidFill>
                  <a:srgbClr val="000000"/>
                </a:solidFill>
              </a:rPr>
              <a:t>- ad_pc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595" name="Google Shape;595;p94"/>
          <p:cNvSpPr txBox="1">
            <a:spLocks noGrp="1"/>
          </p:cNvSpPr>
          <p:nvPr>
            <p:ph type="body" idx="1"/>
          </p:nvPr>
        </p:nvSpPr>
        <p:spPr>
          <a:xfrm>
            <a:off x="311700" y="4033200"/>
            <a:ext cx="3556800" cy="9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Διεύθυνση κατοικίας (ΤΚ)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>
                <a:solidFill>
                  <a:srgbClr val="434343"/>
                </a:solidFill>
              </a:rPr>
              <a:t>με μορφή: </a:t>
            </a:r>
            <a:r>
              <a:rPr lang="en-GB" sz="1400" b="1">
                <a:solidFill>
                  <a:srgbClr val="0000FF"/>
                </a:solidFill>
              </a:rPr>
              <a:t>00000</a:t>
            </a:r>
            <a:r>
              <a:rPr lang="en-GB" sz="1400">
                <a:solidFill>
                  <a:srgbClr val="434343"/>
                </a:solidFill>
              </a:rPr>
              <a:t> και </a:t>
            </a:r>
            <a:r>
              <a:rPr lang="en-GB" sz="1400" b="1" i="1">
                <a:solidFill>
                  <a:srgbClr val="434343"/>
                </a:solidFill>
              </a:rPr>
              <a:t>μάσκα εισαγωγής: </a:t>
            </a:r>
            <a:r>
              <a:rPr lang="en-GB" sz="1400" b="1" i="1">
                <a:solidFill>
                  <a:srgbClr val="9900FF"/>
                </a:solidFill>
              </a:rPr>
              <a:t>Ταχυδρομικός Κώδικας</a:t>
            </a:r>
            <a:endParaRPr sz="1400" b="1" i="1">
              <a:solidFill>
                <a:srgbClr val="9900FF"/>
              </a:solidFill>
            </a:endParaRPr>
          </a:p>
        </p:txBody>
      </p:sp>
      <p:pic>
        <p:nvPicPr>
          <p:cNvPr id="596" name="Google Shape;596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8608" y="0"/>
            <a:ext cx="527538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95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teacher </a:t>
            </a:r>
            <a:r>
              <a:rPr lang="en-GB" b="1">
                <a:solidFill>
                  <a:srgbClr val="000000"/>
                </a:solidFill>
              </a:rPr>
              <a:t>- ad_town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602" name="Google Shape;602;p95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Διεύθυνση κατοικίας (Πόλη)</a:t>
            </a:r>
            <a:br>
              <a:rPr lang="en-GB" sz="1400" b="1">
                <a:solidFill>
                  <a:srgbClr val="000000"/>
                </a:solidFill>
              </a:rPr>
            </a:br>
            <a:endParaRPr sz="1400" b="1" i="1">
              <a:solidFill>
                <a:srgbClr val="CC0000"/>
              </a:solidFill>
            </a:endParaRPr>
          </a:p>
        </p:txBody>
      </p:sp>
      <p:pic>
        <p:nvPicPr>
          <p:cNvPr id="603" name="Google Shape;603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4394" y="0"/>
            <a:ext cx="529961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96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teacher </a:t>
            </a:r>
            <a:r>
              <a:rPr lang="en-GB" b="1">
                <a:solidFill>
                  <a:srgbClr val="000000"/>
                </a:solidFill>
              </a:rPr>
              <a:t>- tel_home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609" name="Google Shape;609;p96"/>
          <p:cNvSpPr txBox="1">
            <a:spLocks noGrp="1"/>
          </p:cNvSpPr>
          <p:nvPr>
            <p:ph type="body" idx="1"/>
          </p:nvPr>
        </p:nvSpPr>
        <p:spPr>
          <a:xfrm>
            <a:off x="311700" y="3845925"/>
            <a:ext cx="3573900" cy="11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Τηλέφωνο </a:t>
            </a:r>
            <a:r>
              <a:rPr lang="en-GB" sz="1400" b="1">
                <a:solidFill>
                  <a:schemeClr val="dk1"/>
                </a:solidFill>
              </a:rPr>
              <a:t>Οικίας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>
                <a:solidFill>
                  <a:srgbClr val="434343"/>
                </a:solidFill>
              </a:rPr>
              <a:t>με μορφή: </a:t>
            </a:r>
            <a:r>
              <a:rPr lang="en-GB" sz="1400" b="1">
                <a:solidFill>
                  <a:srgbClr val="0000FF"/>
                </a:solidFill>
              </a:rPr>
              <a:t>0000000000</a:t>
            </a:r>
            <a:r>
              <a:rPr lang="en-GB" sz="1400">
                <a:solidFill>
                  <a:srgbClr val="434343"/>
                </a:solidFill>
              </a:rPr>
              <a:t> και </a:t>
            </a:r>
            <a:r>
              <a:rPr lang="en-GB" sz="1400" b="1" i="1">
                <a:solidFill>
                  <a:srgbClr val="434343"/>
                </a:solidFill>
              </a:rPr>
              <a:t>μάσκα εισαγωγής: </a:t>
            </a:r>
            <a:r>
              <a:rPr lang="en-GB" sz="1400" b="1" i="1">
                <a:solidFill>
                  <a:srgbClr val="9900FF"/>
                </a:solidFill>
              </a:rPr>
              <a:t>Τηλέφωνο Σταθερό</a:t>
            </a:r>
            <a:r>
              <a:rPr lang="en-GB" sz="1400" b="1" i="1">
                <a:solidFill>
                  <a:srgbClr val="434343"/>
                </a:solidFill>
              </a:rPr>
              <a:t> </a:t>
            </a:r>
            <a:r>
              <a:rPr lang="en-GB" sz="1400">
                <a:solidFill>
                  <a:srgbClr val="434343"/>
                </a:solidFill>
              </a:rPr>
              <a:t>που δημιουργήσαμε...</a:t>
            </a:r>
            <a:endParaRPr sz="1400" b="1" i="1">
              <a:solidFill>
                <a:srgbClr val="CC0000"/>
              </a:solidFill>
            </a:endParaRPr>
          </a:p>
        </p:txBody>
      </p:sp>
      <p:pic>
        <p:nvPicPr>
          <p:cNvPr id="610" name="Google Shape;610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5652" y="0"/>
            <a:ext cx="525834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97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teacher </a:t>
            </a:r>
            <a:r>
              <a:rPr lang="en-GB" b="1">
                <a:solidFill>
                  <a:srgbClr val="000000"/>
                </a:solidFill>
              </a:rPr>
              <a:t>- tel_home2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616" name="Google Shape;616;p97"/>
          <p:cNvSpPr txBox="1">
            <a:spLocks noGrp="1"/>
          </p:cNvSpPr>
          <p:nvPr>
            <p:ph type="body" idx="1"/>
          </p:nvPr>
        </p:nvSpPr>
        <p:spPr>
          <a:xfrm>
            <a:off x="311700" y="3865975"/>
            <a:ext cx="3540600" cy="10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Τηλέφωνο </a:t>
            </a:r>
            <a:r>
              <a:rPr lang="en-GB" sz="1400" b="1">
                <a:solidFill>
                  <a:schemeClr val="dk1"/>
                </a:solidFill>
              </a:rPr>
              <a:t>Διακοπών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>
                <a:solidFill>
                  <a:srgbClr val="434343"/>
                </a:solidFill>
              </a:rPr>
              <a:t>με μορφή: </a:t>
            </a:r>
            <a:r>
              <a:rPr lang="en-GB" sz="1400" b="1">
                <a:solidFill>
                  <a:srgbClr val="0000FF"/>
                </a:solidFill>
              </a:rPr>
              <a:t>0000000000</a:t>
            </a:r>
            <a:r>
              <a:rPr lang="en-GB" sz="1400">
                <a:solidFill>
                  <a:srgbClr val="434343"/>
                </a:solidFill>
              </a:rPr>
              <a:t> και </a:t>
            </a:r>
            <a:r>
              <a:rPr lang="en-GB" sz="1400" b="1" i="1">
                <a:solidFill>
                  <a:srgbClr val="434343"/>
                </a:solidFill>
              </a:rPr>
              <a:t>μάσκα εισαγωγής: </a:t>
            </a:r>
            <a:r>
              <a:rPr lang="en-GB" sz="1400" b="1" i="1">
                <a:solidFill>
                  <a:srgbClr val="9900FF"/>
                </a:solidFill>
              </a:rPr>
              <a:t>Τηλέφωνο Σταθερό</a:t>
            </a:r>
            <a:r>
              <a:rPr lang="en-GB" sz="1400" b="1" i="1">
                <a:solidFill>
                  <a:srgbClr val="434343"/>
                </a:solidFill>
              </a:rPr>
              <a:t> </a:t>
            </a:r>
            <a:r>
              <a:rPr lang="en-GB" sz="1400">
                <a:solidFill>
                  <a:srgbClr val="434343"/>
                </a:solidFill>
              </a:rPr>
              <a:t>που δημιουργήσαμε...</a:t>
            </a:r>
            <a:endParaRPr sz="1400" b="1" i="1">
              <a:solidFill>
                <a:srgbClr val="CC0000"/>
              </a:solidFill>
            </a:endParaRPr>
          </a:p>
        </p:txBody>
      </p:sp>
      <p:pic>
        <p:nvPicPr>
          <p:cNvPr id="617" name="Google Shape;617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2359" y="0"/>
            <a:ext cx="529163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98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teacher </a:t>
            </a:r>
            <a:r>
              <a:rPr lang="en-GB" b="1">
                <a:solidFill>
                  <a:srgbClr val="000000"/>
                </a:solidFill>
              </a:rPr>
              <a:t>- tel_mob1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623" name="Google Shape;623;p98"/>
          <p:cNvSpPr txBox="1">
            <a:spLocks noGrp="1"/>
          </p:cNvSpPr>
          <p:nvPr>
            <p:ph type="body" idx="1"/>
          </p:nvPr>
        </p:nvSpPr>
        <p:spPr>
          <a:xfrm>
            <a:off x="311700" y="3859300"/>
            <a:ext cx="3565200" cy="10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1ο κινητό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>
                <a:solidFill>
                  <a:srgbClr val="434343"/>
                </a:solidFill>
              </a:rPr>
              <a:t>με μορφή: </a:t>
            </a:r>
            <a:r>
              <a:rPr lang="en-GB" sz="1400" b="1">
                <a:solidFill>
                  <a:srgbClr val="0000FF"/>
                </a:solidFill>
              </a:rPr>
              <a:t>0000000000</a:t>
            </a:r>
            <a:r>
              <a:rPr lang="en-GB" sz="1400">
                <a:solidFill>
                  <a:srgbClr val="434343"/>
                </a:solidFill>
              </a:rPr>
              <a:t> και </a:t>
            </a:r>
            <a:r>
              <a:rPr lang="en-GB" sz="1400" b="1" i="1">
                <a:solidFill>
                  <a:srgbClr val="434343"/>
                </a:solidFill>
              </a:rPr>
              <a:t>μάσκα εισαγωγής: </a:t>
            </a:r>
            <a:r>
              <a:rPr lang="en-GB" sz="1400" b="1" i="1">
                <a:solidFill>
                  <a:srgbClr val="9900FF"/>
                </a:solidFill>
              </a:rPr>
              <a:t>Τηλέφωνο Κινητό</a:t>
            </a:r>
            <a:r>
              <a:rPr lang="en-GB" sz="1400" b="1" i="1">
                <a:solidFill>
                  <a:srgbClr val="434343"/>
                </a:solidFill>
              </a:rPr>
              <a:t> </a:t>
            </a:r>
            <a:r>
              <a:rPr lang="en-GB" sz="1400">
                <a:solidFill>
                  <a:srgbClr val="434343"/>
                </a:solidFill>
              </a:rPr>
              <a:t>που δημιουργήσαμε...</a:t>
            </a:r>
            <a:endParaRPr sz="1400" b="1" i="1">
              <a:solidFill>
                <a:srgbClr val="CC0000"/>
              </a:solidFill>
            </a:endParaRPr>
          </a:p>
        </p:txBody>
      </p:sp>
      <p:pic>
        <p:nvPicPr>
          <p:cNvPr id="624" name="Google Shape;62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6854" y="0"/>
            <a:ext cx="526714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99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teacher </a:t>
            </a:r>
            <a:r>
              <a:rPr lang="en-GB" b="1">
                <a:solidFill>
                  <a:srgbClr val="000000"/>
                </a:solidFill>
              </a:rPr>
              <a:t>- tel_mob2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630" name="Google Shape;630;p99"/>
          <p:cNvSpPr txBox="1">
            <a:spLocks noGrp="1"/>
          </p:cNvSpPr>
          <p:nvPr>
            <p:ph type="body" idx="1"/>
          </p:nvPr>
        </p:nvSpPr>
        <p:spPr>
          <a:xfrm>
            <a:off x="311700" y="3852600"/>
            <a:ext cx="3564900" cy="10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2ο κινητό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>
                <a:solidFill>
                  <a:srgbClr val="434343"/>
                </a:solidFill>
              </a:rPr>
              <a:t>με μορφή: </a:t>
            </a:r>
            <a:r>
              <a:rPr lang="en-GB" sz="1400" b="1">
                <a:solidFill>
                  <a:srgbClr val="0000FF"/>
                </a:solidFill>
              </a:rPr>
              <a:t>0000000000</a:t>
            </a:r>
            <a:r>
              <a:rPr lang="en-GB" sz="1400">
                <a:solidFill>
                  <a:srgbClr val="434343"/>
                </a:solidFill>
              </a:rPr>
              <a:t> και </a:t>
            </a:r>
            <a:r>
              <a:rPr lang="en-GB" sz="1400" b="1" i="1">
                <a:solidFill>
                  <a:srgbClr val="434343"/>
                </a:solidFill>
              </a:rPr>
              <a:t>μάσκα εισαγωγής: </a:t>
            </a:r>
            <a:r>
              <a:rPr lang="en-GB" sz="1400" b="1" i="1">
                <a:solidFill>
                  <a:srgbClr val="9900FF"/>
                </a:solidFill>
              </a:rPr>
              <a:t>Τηλέφωνο Κινητό</a:t>
            </a:r>
            <a:r>
              <a:rPr lang="en-GB" sz="1400" b="1" i="1">
                <a:solidFill>
                  <a:srgbClr val="434343"/>
                </a:solidFill>
              </a:rPr>
              <a:t> </a:t>
            </a:r>
            <a:r>
              <a:rPr lang="en-GB" sz="1400">
                <a:solidFill>
                  <a:srgbClr val="434343"/>
                </a:solidFill>
              </a:rPr>
              <a:t>που δημιουργήσαμε...</a:t>
            </a:r>
            <a:endParaRPr sz="1400" b="1" i="1">
              <a:solidFill>
                <a:srgbClr val="CC0000"/>
              </a:solidFill>
            </a:endParaRPr>
          </a:p>
        </p:txBody>
      </p:sp>
      <p:pic>
        <p:nvPicPr>
          <p:cNvPr id="631" name="Google Shape;631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6655" y="0"/>
            <a:ext cx="526734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00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teacher </a:t>
            </a:r>
            <a:r>
              <a:rPr lang="en-GB" b="1">
                <a:solidFill>
                  <a:srgbClr val="000000"/>
                </a:solidFill>
              </a:rPr>
              <a:t>- email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637" name="Google Shape;637;p100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Email</a:t>
            </a:r>
            <a:br>
              <a:rPr lang="en-GB" sz="1400" b="1">
                <a:solidFill>
                  <a:srgbClr val="000000"/>
                </a:solidFill>
              </a:rPr>
            </a:br>
            <a:endParaRPr sz="1400" b="1" i="1">
              <a:solidFill>
                <a:srgbClr val="CC0000"/>
              </a:solidFill>
            </a:endParaRPr>
          </a:p>
        </p:txBody>
      </p:sp>
      <p:pic>
        <p:nvPicPr>
          <p:cNvPr id="638" name="Google Shape;638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9698" y="0"/>
            <a:ext cx="528430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0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Open Sans"/>
                <a:ea typeface="Open Sans"/>
                <a:cs typeface="Open Sans"/>
                <a:sym typeface="Open Sans"/>
              </a:rPr>
              <a:t>ΠΙΝΑΚΑΣ: </a:t>
            </a:r>
            <a:r>
              <a:rPr lang="en-GB" b="1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lesson</a:t>
            </a:r>
            <a:br>
              <a:rPr lang="en-GB" b="1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3000" b="1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[μάθημα]</a:t>
            </a:r>
            <a:endParaRPr b="1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E817086-C6C9-B724-88E7-D82E54B03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21" y="570570"/>
            <a:ext cx="7233424" cy="3842757"/>
          </a:xfrm>
          <a:prstGeom prst="rect">
            <a:avLst/>
          </a:prstGeom>
        </p:spPr>
      </p:pic>
      <p:sp>
        <p:nvSpPr>
          <p:cNvPr id="4" name="Google Shape;99;p19">
            <a:extLst>
              <a:ext uri="{FF2B5EF4-FFF2-40B4-BE49-F238E27FC236}">
                <a16:creationId xmlns:a16="http://schemas.microsoft.com/office/drawing/2014/main" id="{3E48077C-A327-5E1D-2B68-1B198D71BA16}"/>
              </a:ext>
            </a:extLst>
          </p:cNvPr>
          <p:cNvSpPr/>
          <p:nvPr/>
        </p:nvSpPr>
        <p:spPr>
          <a:xfrm>
            <a:off x="4491776" y="667152"/>
            <a:ext cx="816000" cy="411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99;p19">
            <a:extLst>
              <a:ext uri="{FF2B5EF4-FFF2-40B4-BE49-F238E27FC236}">
                <a16:creationId xmlns:a16="http://schemas.microsoft.com/office/drawing/2014/main" id="{F80C58D1-5A2D-68F2-871F-103C809A4521}"/>
              </a:ext>
            </a:extLst>
          </p:cNvPr>
          <p:cNvSpPr/>
          <p:nvPr/>
        </p:nvSpPr>
        <p:spPr>
          <a:xfrm rot="5400000">
            <a:off x="948055" y="1957950"/>
            <a:ext cx="816000" cy="411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Google Shape;648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6563" y="180975"/>
            <a:ext cx="6067425" cy="478155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102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lesson </a:t>
            </a:r>
            <a:r>
              <a:rPr lang="en-GB" b="1">
                <a:solidFill>
                  <a:srgbClr val="000000"/>
                </a:solidFill>
              </a:rPr>
              <a:t>- c_</a:t>
            </a:r>
            <a:r>
              <a:rPr lang="en-GB" b="1"/>
              <a:t>lesson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650" name="Google Shape;650;p102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chemeClr val="dk1"/>
                </a:solidFill>
              </a:rPr>
              <a:t>Κωδικός Μαθήματος</a:t>
            </a:r>
            <a:br>
              <a:rPr lang="en-GB" sz="1400" b="1">
                <a:solidFill>
                  <a:schemeClr val="dk1"/>
                </a:solidFill>
              </a:rPr>
            </a:br>
            <a:r>
              <a:rPr lang="en-GB" sz="1400" b="1" i="1">
                <a:solidFill>
                  <a:srgbClr val="CC0000"/>
                </a:solidFill>
              </a:rPr>
              <a:t>πρωτεύον κλειδί</a:t>
            </a:r>
            <a:endParaRPr sz="14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Google Shape;655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5950" y="209550"/>
            <a:ext cx="6076950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103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lesson </a:t>
            </a:r>
            <a:r>
              <a:rPr lang="en-GB" b="1">
                <a:solidFill>
                  <a:srgbClr val="000000"/>
                </a:solidFill>
              </a:rPr>
              <a:t>- short_name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657" name="Google Shape;657;p103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Σύντομη Ονομασία Μαθήματος</a:t>
            </a:r>
            <a:br>
              <a:rPr lang="en-GB" sz="1400" b="1">
                <a:solidFill>
                  <a:srgbClr val="000000"/>
                </a:solidFill>
              </a:rPr>
            </a:br>
            <a:endParaRPr sz="14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104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lesson </a:t>
            </a:r>
            <a:r>
              <a:rPr lang="en-GB" b="1">
                <a:solidFill>
                  <a:srgbClr val="000000"/>
                </a:solidFill>
              </a:rPr>
              <a:t>- name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663" name="Google Shape;663;p104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Πλήρης Ονομασία Μαθήματος</a:t>
            </a:r>
            <a:br>
              <a:rPr lang="en-GB" sz="1400" b="1">
                <a:solidFill>
                  <a:srgbClr val="000000"/>
                </a:solidFill>
              </a:rPr>
            </a:br>
            <a:endParaRPr sz="1400" i="1">
              <a:solidFill>
                <a:srgbClr val="FF0000"/>
              </a:solidFill>
            </a:endParaRPr>
          </a:p>
        </p:txBody>
      </p:sp>
      <p:pic>
        <p:nvPicPr>
          <p:cNvPr id="664" name="Google Shape;664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5488" y="195250"/>
            <a:ext cx="6086475" cy="475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05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lesson </a:t>
            </a:r>
            <a:r>
              <a:rPr lang="en-GB" b="1">
                <a:solidFill>
                  <a:srgbClr val="000000"/>
                </a:solidFill>
              </a:rPr>
              <a:t>- type1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670" name="Google Shape;670;p105"/>
          <p:cNvSpPr txBox="1">
            <a:spLocks noGrp="1"/>
          </p:cNvSpPr>
          <p:nvPr>
            <p:ph type="body" idx="1"/>
          </p:nvPr>
        </p:nvSpPr>
        <p:spPr>
          <a:xfrm>
            <a:off x="311700" y="4066650"/>
            <a:ext cx="26943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Τύπος1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>
                <a:solidFill>
                  <a:srgbClr val="434343"/>
                </a:solidFill>
              </a:rPr>
              <a:t>Γενικής Παιδείας, Ειδικότητας, Project, ...</a:t>
            </a:r>
            <a:endParaRPr sz="1400" i="1">
              <a:solidFill>
                <a:srgbClr val="434343"/>
              </a:solidFill>
            </a:endParaRPr>
          </a:p>
        </p:txBody>
      </p:sp>
      <p:pic>
        <p:nvPicPr>
          <p:cNvPr id="671" name="Google Shape;671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5863" y="214300"/>
            <a:ext cx="6124575" cy="471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06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lesson </a:t>
            </a:r>
            <a:r>
              <a:rPr lang="en-GB" b="1">
                <a:solidFill>
                  <a:srgbClr val="000000"/>
                </a:solidFill>
              </a:rPr>
              <a:t>- type2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677" name="Google Shape;677;p106"/>
          <p:cNvSpPr txBox="1">
            <a:spLocks noGrp="1"/>
          </p:cNvSpPr>
          <p:nvPr>
            <p:ph type="body" idx="1"/>
          </p:nvPr>
        </p:nvSpPr>
        <p:spPr>
          <a:xfrm>
            <a:off x="311700" y="3825850"/>
            <a:ext cx="2699100" cy="112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Τύπος2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>
                <a:solidFill>
                  <a:srgbClr val="434343"/>
                </a:solidFill>
              </a:rPr>
              <a:t>Θεωρητικό ή Εργαστηριακό </a:t>
            </a:r>
            <a:r>
              <a:rPr lang="en-GB" sz="1400" i="1">
                <a:solidFill>
                  <a:srgbClr val="FF0000"/>
                </a:solidFill>
              </a:rPr>
              <a:t>(Μπορεί να είναι και τα δύο; Πώς θα το αντιμετωπίσουμε;)</a:t>
            </a:r>
            <a:endParaRPr sz="1400" i="1">
              <a:solidFill>
                <a:srgbClr val="FF0000"/>
              </a:solidFill>
            </a:endParaRPr>
          </a:p>
        </p:txBody>
      </p:sp>
      <p:pic>
        <p:nvPicPr>
          <p:cNvPr id="678" name="Google Shape;678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0950" y="190500"/>
            <a:ext cx="611505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07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lesson </a:t>
            </a:r>
            <a:r>
              <a:rPr lang="en-GB" b="1">
                <a:solidFill>
                  <a:srgbClr val="000000"/>
                </a:solidFill>
              </a:rPr>
              <a:t>- hours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684" name="Google Shape;684;p107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Ώρες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>
                <a:solidFill>
                  <a:srgbClr val="434343"/>
                </a:solidFill>
              </a:rPr>
              <a:t>την εβδομάδα</a:t>
            </a:r>
            <a:endParaRPr sz="1400" i="1">
              <a:solidFill>
                <a:srgbClr val="434343"/>
              </a:solidFill>
            </a:endParaRPr>
          </a:p>
        </p:txBody>
      </p:sp>
      <p:pic>
        <p:nvPicPr>
          <p:cNvPr id="685" name="Google Shape;68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7050" y="200025"/>
            <a:ext cx="6076950" cy="474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0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Open Sans"/>
                <a:ea typeface="Open Sans"/>
                <a:cs typeface="Open Sans"/>
                <a:sym typeface="Open Sans"/>
              </a:rPr>
              <a:t>ΠΙΝΑΚΑΣ: </a:t>
            </a:r>
            <a:r>
              <a:rPr lang="en-GB" b="1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course</a:t>
            </a:r>
            <a:br>
              <a:rPr lang="en-GB" b="1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3000" b="1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[τμήμα]</a:t>
            </a:r>
            <a:endParaRPr b="1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oogle Shape;695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0375" y="333375"/>
            <a:ext cx="6057900" cy="447675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109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course </a:t>
            </a:r>
            <a:r>
              <a:rPr lang="en-GB" b="1">
                <a:solidFill>
                  <a:srgbClr val="000000"/>
                </a:solidFill>
              </a:rPr>
              <a:t>- c_</a:t>
            </a:r>
            <a:r>
              <a:rPr lang="en-GB" b="1"/>
              <a:t>course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697" name="Google Shape;697;p109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chemeClr val="dk1"/>
                </a:solidFill>
              </a:rPr>
              <a:t>Κωδικός Τμήματος</a:t>
            </a:r>
            <a:br>
              <a:rPr lang="en-GB" sz="1400" b="1">
                <a:solidFill>
                  <a:schemeClr val="dk1"/>
                </a:solidFill>
              </a:rPr>
            </a:br>
            <a:r>
              <a:rPr lang="en-GB" sz="1400" b="1" i="1">
                <a:solidFill>
                  <a:srgbClr val="CC0000"/>
                </a:solidFill>
              </a:rPr>
              <a:t>πρωτεύον κλειδί</a:t>
            </a:r>
            <a:endParaRPr sz="14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Google Shape;702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1075" y="319075"/>
            <a:ext cx="6115050" cy="4505325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110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course </a:t>
            </a:r>
            <a:r>
              <a:rPr lang="en-GB" b="1">
                <a:solidFill>
                  <a:srgbClr val="000000"/>
                </a:solidFill>
              </a:rPr>
              <a:t>- c_teacher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704" name="Google Shape;704;p110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Κωδικός Υπεύθυνου Καθηγητή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 b="1" i="1">
                <a:solidFill>
                  <a:srgbClr val="9900FF"/>
                </a:solidFill>
              </a:rPr>
              <a:t>δευτερεύον κλειδί</a:t>
            </a:r>
            <a:endParaRPr sz="1400" b="1" i="1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11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980000"/>
                </a:solidFill>
              </a:rPr>
              <a:t>course </a:t>
            </a:r>
            <a:r>
              <a:rPr lang="en-GB" b="1">
                <a:solidFill>
                  <a:srgbClr val="000000"/>
                </a:solidFill>
              </a:rPr>
              <a:t>- name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710" name="Google Shape;710;p111"/>
          <p:cNvSpPr txBox="1">
            <a:spLocks noGrp="1"/>
          </p:cNvSpPr>
          <p:nvPr>
            <p:ph type="body" idx="1"/>
          </p:nvPr>
        </p:nvSpPr>
        <p:spPr>
          <a:xfrm>
            <a:off x="311700" y="4331550"/>
            <a:ext cx="8520600" cy="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 b="1">
                <a:solidFill>
                  <a:srgbClr val="000000"/>
                </a:solidFill>
              </a:rPr>
              <a:t>Ονομασία Τμήματος</a:t>
            </a:r>
            <a:br>
              <a:rPr lang="en-GB" sz="1400" b="1">
                <a:solidFill>
                  <a:srgbClr val="000000"/>
                </a:solidFill>
              </a:rPr>
            </a:br>
            <a:endParaRPr sz="1400" i="1">
              <a:solidFill>
                <a:srgbClr val="FF0000"/>
              </a:solidFill>
            </a:endParaRPr>
          </a:p>
        </p:txBody>
      </p:sp>
      <p:pic>
        <p:nvPicPr>
          <p:cNvPr id="711" name="Google Shape;711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0938" y="347650"/>
            <a:ext cx="6048375" cy="444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1361</Words>
  <Application>Microsoft Office PowerPoint</Application>
  <PresentationFormat>Προβολή στην οθόνη (16:9)</PresentationFormat>
  <Paragraphs>210</Paragraphs>
  <Slides>119</Slides>
  <Notes>119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119</vt:i4>
      </vt:variant>
    </vt:vector>
  </HeadingPairs>
  <TitlesOfParts>
    <vt:vector size="124" baseType="lpstr">
      <vt:lpstr>Arial</vt:lpstr>
      <vt:lpstr>Comic Sans MS</vt:lpstr>
      <vt:lpstr>Open Sans</vt:lpstr>
      <vt:lpstr>Verdana</vt:lpstr>
      <vt:lpstr>Simple Light</vt:lpstr>
      <vt:lpstr>Βάσεις Δεδομένων [MS Access 2000]</vt:lpstr>
      <vt:lpstr>Δημιουργία Βάσης Δεδομένων</vt:lpstr>
      <vt:lpstr>Παρουσίαση του PowerPoint</vt:lpstr>
      <vt:lpstr>Παρουσίαση του PowerPoint</vt:lpstr>
      <vt:lpstr>Παρουσίαση του PowerPoint</vt:lpstr>
      <vt:lpstr>Δημιουργία Πίνακα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Δημιουργία Σχέσης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Τύποι Πεδίων</vt:lpstr>
      <vt:lpstr>Σύντομο Κείμενο (Text)</vt:lpstr>
      <vt:lpstr>Μεγάλο κείμενο</vt:lpstr>
      <vt:lpstr>Αριθμός (Number)</vt:lpstr>
      <vt:lpstr>Ημερομηνία/Ώρα (Date/Time)</vt:lpstr>
      <vt:lpstr>Νομισματική μονάδα (Currency)</vt:lpstr>
      <vt:lpstr>Αυτόματη Αρίθμηση (AutoNumber)</vt:lpstr>
      <vt:lpstr>Ναι/Όχι (Yes/No)</vt:lpstr>
      <vt:lpstr>Αντικείμενο OLE (OLE Object)</vt:lpstr>
      <vt:lpstr>Υπερ-σύνδεση (Hyperlink)</vt:lpstr>
      <vt:lpstr>Δημιουργία  Βάσης Δεδομένων  “ΣΧΟΛΕΙΟ”</vt:lpstr>
      <vt:lpstr>ΠΙΝΑΚΑΣ: student [μαθητής]</vt:lpstr>
      <vt:lpstr>student - amm</vt:lpstr>
      <vt:lpstr>student - amk</vt:lpstr>
      <vt:lpstr>student - course</vt:lpstr>
      <vt:lpstr>student - surname</vt:lpstr>
      <vt:lpstr>student - name</vt:lpstr>
      <vt:lpstr>student - sex</vt:lpstr>
      <vt:lpstr>student - f_surname</vt:lpstr>
      <vt:lpstr>student - f_name</vt:lpstr>
      <vt:lpstr>student - m_surname</vt:lpstr>
      <vt:lpstr>student - m_name</vt:lpstr>
      <vt:lpstr>student - birth_place</vt:lpstr>
      <vt:lpstr>student - amd</vt:lpstr>
      <vt:lpstr>student - dimos</vt:lpstr>
      <vt:lpstr>student - birth_date</vt:lpstr>
      <vt:lpstr>student - religion</vt:lpstr>
      <vt:lpstr>student - nationalite</vt:lpstr>
      <vt:lpstr>ΠΙΝΑΚΑΣ: parent [κηδεμόνας]</vt:lpstr>
      <vt:lpstr>parent - amk</vt:lpstr>
      <vt:lpstr>parent - surname</vt:lpstr>
      <vt:lpstr>parent - name</vt:lpstr>
      <vt:lpstr>parent - sex</vt:lpstr>
      <vt:lpstr>parent - ad_road</vt:lpstr>
      <vt:lpstr>parent - ad_no</vt:lpstr>
      <vt:lpstr>parent - ad_pc</vt:lpstr>
      <vt:lpstr>parent - ad_pc</vt:lpstr>
      <vt:lpstr>parent - ad_town</vt:lpstr>
      <vt:lpstr>parent - tel_home</vt:lpstr>
      <vt:lpstr>parent - tel_home</vt:lpstr>
      <vt:lpstr>parent - tel_work</vt:lpstr>
      <vt:lpstr>parent - tel_mob1</vt:lpstr>
      <vt:lpstr>parent - tel_mob2</vt:lpstr>
      <vt:lpstr>parent - email</vt:lpstr>
      <vt:lpstr>ΠΙΝΑΚΑΣ: teacher [καθηγητής]</vt:lpstr>
      <vt:lpstr>teacher - amk</vt:lpstr>
      <vt:lpstr>teacher - surname</vt:lpstr>
      <vt:lpstr>teacher - name</vt:lpstr>
      <vt:lpstr>teacher - fname</vt:lpstr>
      <vt:lpstr>teacher - sex</vt:lpstr>
      <vt:lpstr>teacher - spec</vt:lpstr>
      <vt:lpstr>teacher - birth_date</vt:lpstr>
      <vt:lpstr>teacher - ad_road</vt:lpstr>
      <vt:lpstr>teacher - ad_no</vt:lpstr>
      <vt:lpstr>teacher - ad_pc</vt:lpstr>
      <vt:lpstr>teacher - ad_town</vt:lpstr>
      <vt:lpstr>teacher - tel_home</vt:lpstr>
      <vt:lpstr>teacher - tel_home2</vt:lpstr>
      <vt:lpstr>teacher - tel_mob1</vt:lpstr>
      <vt:lpstr>teacher - tel_mob2</vt:lpstr>
      <vt:lpstr>teacher - email</vt:lpstr>
      <vt:lpstr>ΠΙΝΑΚΑΣ: lesson [μάθημα]</vt:lpstr>
      <vt:lpstr>lesson - c_lesson</vt:lpstr>
      <vt:lpstr>lesson - short_name</vt:lpstr>
      <vt:lpstr>lesson - name</vt:lpstr>
      <vt:lpstr>lesson - type1</vt:lpstr>
      <vt:lpstr>lesson - type2</vt:lpstr>
      <vt:lpstr>lesson - hours</vt:lpstr>
      <vt:lpstr>ΠΙΝΑΚΑΣ: course [τμήμα]</vt:lpstr>
      <vt:lpstr>course - c_course</vt:lpstr>
      <vt:lpstr>course - c_teacher</vt:lpstr>
      <vt:lpstr>course - name</vt:lpstr>
      <vt:lpstr>course - class</vt:lpstr>
      <vt:lpstr>course - type</vt:lpstr>
      <vt:lpstr>ΠΙΝΑΚΑΣ: teaching [διδασκαλία]</vt:lpstr>
      <vt:lpstr>teaching - c_teaching</vt:lpstr>
      <vt:lpstr>teaching - c_course</vt:lpstr>
      <vt:lpstr>teaching - c_lesson</vt:lpstr>
      <vt:lpstr>teaching - c_teacher</vt:lpstr>
      <vt:lpstr>teaching - hours</vt:lpstr>
      <vt:lpstr>teaching - place</vt:lpstr>
      <vt:lpstr>ΠΙΝΑΚΑΣ: grade [βαθμολογία]</vt:lpstr>
      <vt:lpstr>grade - c_student</vt:lpstr>
      <vt:lpstr>grade - c_teaching</vt:lpstr>
      <vt:lpstr>grade - c_course</vt:lpstr>
      <vt:lpstr>grade - c_lesson</vt:lpstr>
      <vt:lpstr>grade - c_teacher</vt:lpstr>
      <vt:lpstr>grade - sem1</vt:lpstr>
      <vt:lpstr>grade - sem2</vt:lpstr>
      <vt:lpstr>grade - june</vt:lpstr>
      <vt:lpstr>ΣΧΕΣΕΙΣ 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ΑΝΑΣΤΑΣΙΑ-ΜΑΡΙΑ ΜΠΕΡΚ</cp:lastModifiedBy>
  <cp:revision>13</cp:revision>
  <dcterms:modified xsi:type="dcterms:W3CDTF">2025-10-19T19:19:27Z</dcterms:modified>
</cp:coreProperties>
</file>