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74" r:id="rId33"/>
    <p:sldId id="275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67cadd9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67cadd9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67cadd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67cadd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67cadd9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67cadd9d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67cadd9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67cadd9d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67cadd9d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67cadd9d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67cadd9d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67cadd9d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67cadd9d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67cadd9d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67cadd9d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67cadd9d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67cadd9d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67cadd9d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67cadd9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67cadd9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67cadd9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67cadd9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803c62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803c62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67cadd9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67cadd9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67cadd9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67cadd9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7cadd9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7cadd9d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7cadd9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7cadd9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7cadd9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7cadd9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67cadd9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67cadd9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7cadd9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7cadd9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libreoffice.org/features/ba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how-to.test4u.eu/get/subcat/id/8198/htlang/el/sv/6010/subcatid/wp005_1_lo_el_4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office.org/wiki/Base/Data_Typ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Βάσεις Δεδομένων</a:t>
            </a:r>
            <a:br>
              <a:rPr lang="en-GB" b="1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600" b="1">
                <a:latin typeface="Comic Sans MS"/>
                <a:ea typeface="Comic Sans MS"/>
                <a:cs typeface="Comic Sans MS"/>
                <a:sym typeface="Comic Sans MS"/>
              </a:rPr>
              <a:t>[Libre Office Base]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ΕΠΑΛ ΑΛΙΜΟΥ</a:t>
            </a:r>
            <a:br>
              <a:rPr lang="en-GB">
                <a:latin typeface="Consolas"/>
                <a:ea typeface="Consolas"/>
                <a:cs typeface="Consolas"/>
                <a:sym typeface="Consolas"/>
              </a:rPr>
            </a:br>
            <a:r>
              <a:rPr lang="en-GB">
                <a:latin typeface="Consolas"/>
                <a:ea typeface="Consolas"/>
                <a:cs typeface="Consolas"/>
                <a:sym typeface="Consolas"/>
              </a:rPr>
              <a:t>Δημήτρης Φρυδάς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0525" y="4301425"/>
            <a:ext cx="70974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Συστήματα Διαχείρισης Βάσεων Δεδομένων (ΣΔΒΔ) και Εφαρμογές τους στο Διαδίκτυο</a:t>
            </a:r>
            <a:endParaRPr sz="1800" b="1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" name="Google Shape;57;p13" descr="LibreOffice_Base_Icon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75" y="2262375"/>
            <a:ext cx="1868325" cy="18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video_Icon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1875" y="3979501"/>
            <a:ext cx="1070424" cy="107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Στο παράθυρο που θα ανοίξει ξεκινάμε να ορίζουμε τα </a:t>
            </a:r>
            <a:r>
              <a:rPr lang="en-GB" b="1" i="1">
                <a:solidFill>
                  <a:srgbClr val="CC0000"/>
                </a:solidFill>
              </a:rPr>
              <a:t>πεδία</a:t>
            </a:r>
            <a:r>
              <a:rPr lang="en-GB">
                <a:solidFill>
                  <a:srgbClr val="CC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του </a:t>
            </a:r>
            <a:r>
              <a:rPr lang="en-GB" b="1" i="1">
                <a:solidFill>
                  <a:srgbClr val="CC0000"/>
                </a:solidFill>
              </a:rPr>
              <a:t>πίνακα</a:t>
            </a:r>
            <a:r>
              <a:rPr lang="en-GB">
                <a:solidFill>
                  <a:srgbClr val="CC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αρχίζοντας από το ΑΜΜ...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0" name="Google Shape;110;p22" descr="02student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38" y="247650"/>
            <a:ext cx="57245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3578075" y="247175"/>
            <a:ext cx="5119800" cy="3884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Σε μια σχεσιακή βάση δεδομένων ο </a:t>
            </a:r>
            <a:r>
              <a:rPr lang="en-GB" sz="2200" b="1" i="1">
                <a:solidFill>
                  <a:srgbClr val="FFFF00"/>
                </a:solidFill>
              </a:rPr>
              <a:t>πίνακας </a:t>
            </a:r>
            <a:r>
              <a:rPr lang="en-GB" sz="2200"/>
              <a:t>αντιστοιχεί στην </a:t>
            </a:r>
            <a:r>
              <a:rPr lang="en-GB" sz="2200" b="1" i="1"/>
              <a:t>οντότητα </a:t>
            </a:r>
            <a:r>
              <a:rPr lang="en-GB" sz="2200"/>
              <a:t>και το </a:t>
            </a:r>
            <a:r>
              <a:rPr lang="en-GB" sz="2200" b="1" i="1">
                <a:solidFill>
                  <a:srgbClr val="FFFF00"/>
                </a:solidFill>
              </a:rPr>
              <a:t>πεδίο </a:t>
            </a:r>
            <a:r>
              <a:rPr lang="en-GB" sz="2200"/>
              <a:t>του πίνακα σε κάποιο </a:t>
            </a:r>
            <a:r>
              <a:rPr lang="en-GB" sz="2200" b="1" i="1"/>
              <a:t>χαρακτηριστικό </a:t>
            </a:r>
            <a:r>
              <a:rPr lang="en-GB" sz="2200"/>
              <a:t>της οντότητας.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Σημείωση</a:t>
            </a:r>
            <a:r>
              <a:rPr lang="en-GB" sz="1800"/>
              <a:t>: το πεδίο είναι η πιο απλή μορφή του χαρακτηριστικού π.χ. αν είχαμε ορίσει χαρακτηριστικό </a:t>
            </a:r>
            <a:r>
              <a:rPr lang="en-GB" sz="1800" b="1" i="1"/>
              <a:t>“διεύθυνση”</a:t>
            </a:r>
            <a:r>
              <a:rPr lang="en-GB" sz="1800"/>
              <a:t> αυτό πρέπει να αντιστοιχηθεί στα πεδία: </a:t>
            </a:r>
            <a:r>
              <a:rPr lang="en-GB" sz="1800" b="1" i="1"/>
              <a:t>οδός</a:t>
            </a:r>
            <a:r>
              <a:rPr lang="en-GB" sz="1800"/>
              <a:t>, </a:t>
            </a:r>
            <a:r>
              <a:rPr lang="en-GB" sz="1800" b="1" i="1"/>
              <a:t>αριθμός οδού</a:t>
            </a:r>
            <a:r>
              <a:rPr lang="en-GB" sz="1800"/>
              <a:t>, </a:t>
            </a:r>
            <a:r>
              <a:rPr lang="en-GB" sz="1800" b="1" i="1"/>
              <a:t>πόλη </a:t>
            </a:r>
            <a:r>
              <a:rPr lang="en-GB" sz="1800"/>
              <a:t>και </a:t>
            </a:r>
            <a:r>
              <a:rPr lang="en-GB" sz="1800" b="1" i="1"/>
              <a:t>ΤΚ</a:t>
            </a:r>
            <a:r>
              <a:rPr lang="en-GB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Ορίζουμε τον ΑΜΜ ως </a:t>
            </a:r>
            <a:r>
              <a:rPr lang="en-GB" b="1" i="1">
                <a:solidFill>
                  <a:srgbClr val="CC0000"/>
                </a:solidFill>
              </a:rPr>
              <a:t>πρωτεύον κλειδί</a:t>
            </a:r>
            <a:r>
              <a:rPr lang="en-GB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7" name="Google Shape;117;p23" descr="02student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914400"/>
            <a:ext cx="57912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Αποθηκεύουμε τον πίνακα με το όνομα </a:t>
            </a:r>
            <a:r>
              <a:rPr lang="en-GB" b="1" i="1">
                <a:solidFill>
                  <a:srgbClr val="000000"/>
                </a:solidFill>
              </a:rPr>
              <a:t>student</a:t>
            </a:r>
            <a:r>
              <a:rPr lang="en-GB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275" y="179663"/>
            <a:ext cx="56197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7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Στο ΑΜΜ επιλέγουμε η </a:t>
            </a:r>
            <a:r>
              <a:rPr lang="en-GB" b="1" i="1">
                <a:solidFill>
                  <a:srgbClr val="000000"/>
                </a:solidFill>
              </a:rPr>
              <a:t>αυτόματη τιμή </a:t>
            </a:r>
            <a:r>
              <a:rPr lang="en-GB">
                <a:solidFill>
                  <a:srgbClr val="000000"/>
                </a:solidFill>
              </a:rPr>
              <a:t>να μην είναι ενεργοποιημένη.</a:t>
            </a:r>
            <a:br>
              <a:rPr lang="en-GB">
                <a:solidFill>
                  <a:srgbClr val="000000"/>
                </a:solidFill>
              </a:rPr>
            </a:br>
            <a:r>
              <a:rPr lang="en-GB" sz="1400" u="sng">
                <a:solidFill>
                  <a:srgbClr val="000000"/>
                </a:solidFill>
              </a:rPr>
              <a:t>Σημείωση</a:t>
            </a:r>
            <a:r>
              <a:rPr lang="en-GB" sz="1400">
                <a:solidFill>
                  <a:srgbClr val="000000"/>
                </a:solidFill>
              </a:rPr>
              <a:t>: πολλές φορές κατά την απόδοση ΑΜΜ σε μαθητές γίνεται λάθος και θα πρέπει να δίνεται η δυνατότητα διόρθωσης..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9" name="Google Shape;129;p25" descr="02student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88" y="190500"/>
            <a:ext cx="568642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Συνεχίζουμε γράφοντας στο </a:t>
            </a:r>
            <a:r>
              <a:rPr lang="en-GB" b="1">
                <a:solidFill>
                  <a:srgbClr val="000000"/>
                </a:solidFill>
              </a:rPr>
              <a:t>Όνομα πεδίου</a:t>
            </a:r>
            <a:r>
              <a:rPr lang="en-GB">
                <a:solidFill>
                  <a:srgbClr val="000000"/>
                </a:solidFill>
              </a:rPr>
              <a:t> epitheto, επιλέγουμε </a:t>
            </a:r>
            <a:r>
              <a:rPr lang="en-GB" b="1">
                <a:solidFill>
                  <a:srgbClr val="000000"/>
                </a:solidFill>
              </a:rPr>
              <a:t>τύπο</a:t>
            </a:r>
            <a:r>
              <a:rPr lang="en-GB">
                <a:solidFill>
                  <a:srgbClr val="000000"/>
                </a:solidFill>
              </a:rPr>
              <a:t> κείμενο μήκους </a:t>
            </a:r>
            <a:r>
              <a:rPr lang="en-GB" b="1">
                <a:solidFill>
                  <a:srgbClr val="000000"/>
                </a:solidFill>
              </a:rPr>
              <a:t>30</a:t>
            </a:r>
            <a:r>
              <a:rPr lang="en-GB">
                <a:solidFill>
                  <a:srgbClr val="000000"/>
                </a:solidFill>
              </a:rPr>
              <a:t> και συμπληρώνουμε την </a:t>
            </a:r>
            <a:r>
              <a:rPr lang="en-GB" b="1">
                <a:solidFill>
                  <a:srgbClr val="000000"/>
                </a:solidFill>
              </a:rPr>
              <a:t>περιγραφή</a:t>
            </a:r>
            <a:r>
              <a:rPr lang="en-GB">
                <a:solidFill>
                  <a:srgbClr val="000000"/>
                </a:solidFill>
              </a:rPr>
              <a:t>. Στο συγκεκριμένο πεδίο ορίζουμε: </a:t>
            </a:r>
            <a:r>
              <a:rPr lang="en-GB" b="1" i="1">
                <a:solidFill>
                  <a:srgbClr val="000000"/>
                </a:solidFill>
              </a:rPr>
              <a:t>απαιτείται εισαγωγή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988" y="88150"/>
            <a:ext cx="5762625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Συνεχίζουμε γράφοντας στο </a:t>
            </a:r>
            <a:r>
              <a:rPr lang="en-GB" b="1">
                <a:solidFill>
                  <a:srgbClr val="000000"/>
                </a:solidFill>
              </a:rPr>
              <a:t>Όνομα πεδίου</a:t>
            </a:r>
            <a:r>
              <a:rPr lang="en-GB">
                <a:solidFill>
                  <a:srgbClr val="000000"/>
                </a:solidFill>
              </a:rPr>
              <a:t> epitheto, επιλέγουμε </a:t>
            </a:r>
            <a:r>
              <a:rPr lang="en-GB" b="1">
                <a:solidFill>
                  <a:srgbClr val="000000"/>
                </a:solidFill>
              </a:rPr>
              <a:t>τύπο</a:t>
            </a:r>
            <a:r>
              <a:rPr lang="en-GB">
                <a:solidFill>
                  <a:srgbClr val="000000"/>
                </a:solidFill>
              </a:rPr>
              <a:t> κείμενο μήκους </a:t>
            </a:r>
            <a:r>
              <a:rPr lang="en-GB" b="1">
                <a:solidFill>
                  <a:srgbClr val="000000"/>
                </a:solidFill>
              </a:rPr>
              <a:t>30</a:t>
            </a:r>
            <a:r>
              <a:rPr lang="en-GB">
                <a:solidFill>
                  <a:srgbClr val="000000"/>
                </a:solidFill>
              </a:rPr>
              <a:t> και συμπληρώνουμε την </a:t>
            </a:r>
            <a:r>
              <a:rPr lang="en-GB" b="1">
                <a:solidFill>
                  <a:srgbClr val="000000"/>
                </a:solidFill>
              </a:rPr>
              <a:t>περιγραφή</a:t>
            </a:r>
            <a:r>
              <a:rPr lang="en-GB">
                <a:solidFill>
                  <a:srgbClr val="000000"/>
                </a:solidFill>
              </a:rPr>
              <a:t>. Στο συγκεκριμένο πεδίο ορίζουμε: </a:t>
            </a:r>
            <a:r>
              <a:rPr lang="en-GB" b="1" i="1">
                <a:solidFill>
                  <a:srgbClr val="000000"/>
                </a:solidFill>
              </a:rPr>
              <a:t>απαιτείται εισαγωγή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988" y="88150"/>
            <a:ext cx="576262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3578075" y="247175"/>
            <a:ext cx="5119800" cy="3884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H LibreOffice Base επιτρέπει να εισάγουμε στο όνομα πεδίου ελληνικά γράμματα μικρά ή κεφαλαία…</a:t>
            </a:r>
            <a:br>
              <a:rPr lang="en-GB" sz="2200"/>
            </a:br>
            <a:br>
              <a:rPr lang="en-GB" sz="2200"/>
            </a:br>
            <a:r>
              <a:rPr lang="en-GB" sz="2200"/>
              <a:t>Δεν το κάνουμε αυτό διότι, πολύ πιθανό [?], να μας δυσκολέψει αργότερα...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 descr="02student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688" y="85725"/>
            <a:ext cx="5762625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Ελέγξτε τις επιλογές που έχουμε στους </a:t>
            </a:r>
            <a:r>
              <a:rPr lang="en-GB" b="1" i="1">
                <a:solidFill>
                  <a:srgbClr val="000000"/>
                </a:solidFill>
              </a:rPr>
              <a:t>τύπους πεδίου</a:t>
            </a: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Τύπος πεδίου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BOOLEAN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TINYINT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SMALLINT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INTEGER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BIGINT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NUMERIC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REAL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CHAR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VARCHAR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BINARY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DATE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...</a:t>
            </a:r>
            <a:endParaRPr/>
          </a:p>
        </p:txBody>
      </p:sp>
      <p:pic>
        <p:nvPicPr>
          <p:cNvPr id="156" name="Google Shape;156;p29" descr="Wikipedia-logo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075" y="2530550"/>
            <a:ext cx="2434225" cy="24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Ολοκληρώστε την εισαγωγή των πεδίων του </a:t>
            </a:r>
            <a:r>
              <a:rPr lang="en-GB" b="1">
                <a:solidFill>
                  <a:srgbClr val="000000"/>
                </a:solidFill>
              </a:rPr>
              <a:t>πίνακα </a:t>
            </a:r>
            <a:r>
              <a:rPr lang="en-GB" b="1" i="1">
                <a:solidFill>
                  <a:srgbClr val="000000"/>
                </a:solidFill>
              </a:rPr>
              <a:t>student</a:t>
            </a:r>
            <a:endParaRPr b="1" i="1">
              <a:solidFill>
                <a:srgbClr val="000000"/>
              </a:solidFill>
            </a:endParaRPr>
          </a:p>
        </p:txBody>
      </p:sp>
      <p:pic>
        <p:nvPicPr>
          <p:cNvPr id="162" name="Google Shape;162;p30" descr="pinakas_stud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464" y="164027"/>
            <a:ext cx="5694676" cy="41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566622-2B95-A863-7B2C-8EE9E945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34"/>
            <a:ext cx="9143999" cy="49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nsolas"/>
                <a:ea typeface="Consolas"/>
                <a:cs typeface="Consolas"/>
                <a:sym typeface="Consolas"/>
              </a:rPr>
              <a:t>Δημιουργία Βάσης Δεδομένων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E4144F-B8A5-324B-E3B3-7AAFD144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8452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A336E7-261C-5827-036A-E6F0E75F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0644" cy="53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D99847-035A-4E97-B167-A3589DCD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73"/>
            <a:ext cx="9144000" cy="50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3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4E8400-9052-31EB-6C88-68731751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A49EB8B9-AC9F-A38D-97FA-4A1F26982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7EC157-F230-4171-C82C-092A078E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E9ECB423-3C2B-D627-9099-802E5756C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6C7F7F-9FA9-96D0-077A-11321131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12DE06D0-FA91-05E3-E01B-05FA87ABB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252CBA-975F-6E8C-6D81-BB5B84F0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DA5F5F3D-A246-ACDA-5CFD-C8F978D26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497640-3F68-64AE-0049-C4D7007C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9112BF0B-769B-FB9D-029C-59D9DB2A0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23B951-4A66-D7BC-E9DD-25C8187B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473924DC-1B9B-A732-03F2-FBC1C348A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83C542-065E-84FB-AC80-EADD66C7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Ανοίγουμε το </a:t>
            </a:r>
            <a:r>
              <a:rPr lang="en-GB" b="1">
                <a:solidFill>
                  <a:srgbClr val="000000"/>
                </a:solidFill>
              </a:rPr>
              <a:t>LibreOffice Base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69" name="Google Shape;69;p15" descr="LibreOffice-B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398" y="523448"/>
            <a:ext cx="3519225" cy="34785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1925D1B3-8AD1-C0F6-A140-69570D417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61435A-511F-140C-BE21-3FBBB6384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98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4813FAAA-E928-D24A-04D2-13ED44833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735205-40F4-FEFF-2DB4-32CBF467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7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Πριν κλείσετε τον υπολογιστή, </a:t>
            </a:r>
            <a:r>
              <a:rPr lang="en-GB" b="1">
                <a:solidFill>
                  <a:srgbClr val="FF0000"/>
                </a:solidFill>
              </a:rPr>
              <a:t>να </a:t>
            </a:r>
            <a:r>
              <a:rPr lang="en-GB" sz="2400" b="1">
                <a:solidFill>
                  <a:srgbClr val="FF0000"/>
                </a:solidFill>
              </a:rPr>
              <a:t>ΑΠΟΘΗΚΕΥΕΤΕ !!!</a:t>
            </a:r>
            <a:endParaRPr sz="2400" b="1" i="1">
              <a:solidFill>
                <a:srgbClr val="FF0000"/>
              </a:solidFill>
            </a:endParaRPr>
          </a:p>
        </p:txBody>
      </p:sp>
      <p:pic>
        <p:nvPicPr>
          <p:cNvPr id="168" name="Google Shape;168;p31" descr="02student08-sav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013" y="338138"/>
            <a:ext cx="51339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>
            <a:off x="2765950" y="682650"/>
            <a:ext cx="659100" cy="605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564975" y="655650"/>
            <a:ext cx="1989000" cy="659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Οι </a:t>
            </a:r>
            <a:r>
              <a:rPr lang="en-GB" b="1"/>
              <a:t>Πίνακες </a:t>
            </a:r>
            <a:r>
              <a:rPr lang="en-GB"/>
              <a:t>και οι μεταξύ τους </a:t>
            </a:r>
            <a:r>
              <a:rPr lang="en-GB" b="1" i="1"/>
              <a:t>σχέσεις </a:t>
            </a:r>
            <a:r>
              <a:rPr lang="en-GB" b="1"/>
              <a:t>1:Π</a:t>
            </a:r>
            <a:r>
              <a:rPr lang="en-GB"/>
              <a:t> </a:t>
            </a:r>
            <a:endParaRPr/>
          </a:p>
        </p:txBody>
      </p:sp>
      <p:grpSp>
        <p:nvGrpSpPr>
          <p:cNvPr id="176" name="Google Shape;176;p32"/>
          <p:cNvGrpSpPr/>
          <p:nvPr/>
        </p:nvGrpSpPr>
        <p:grpSpPr>
          <a:xfrm>
            <a:off x="229800" y="1872375"/>
            <a:ext cx="8520501" cy="2437123"/>
            <a:chOff x="229800" y="1872375"/>
            <a:chExt cx="8520501" cy="2437123"/>
          </a:xfrm>
        </p:grpSpPr>
        <p:sp>
          <p:nvSpPr>
            <p:cNvPr id="177" name="Google Shape;177;p32"/>
            <p:cNvSpPr txBox="1"/>
            <p:nvPr/>
          </p:nvSpPr>
          <p:spPr>
            <a:xfrm>
              <a:off x="7060701" y="2670884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ΜΑΘΗΤΗΣ</a:t>
              </a:r>
              <a:endParaRPr sz="1800" b="1"/>
            </a:p>
          </p:txBody>
        </p:sp>
        <p:sp>
          <p:nvSpPr>
            <p:cNvPr id="178" name="Google Shape;178;p32"/>
            <p:cNvSpPr txBox="1"/>
            <p:nvPr/>
          </p:nvSpPr>
          <p:spPr>
            <a:xfrm>
              <a:off x="7060701" y="3885298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ΚΗΔΕΜΟΝΑΣ</a:t>
              </a:r>
              <a:endParaRPr sz="1800" b="1"/>
            </a:p>
          </p:txBody>
        </p:sp>
        <p:sp>
          <p:nvSpPr>
            <p:cNvPr id="179" name="Google Shape;179;p32"/>
            <p:cNvSpPr txBox="1"/>
            <p:nvPr/>
          </p:nvSpPr>
          <p:spPr>
            <a:xfrm>
              <a:off x="4666190" y="2670884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ΤΜΗΜΑ</a:t>
              </a:r>
              <a:endParaRPr sz="1800" b="1"/>
            </a:p>
          </p:txBody>
        </p:sp>
        <p:sp>
          <p:nvSpPr>
            <p:cNvPr id="180" name="Google Shape;180;p32"/>
            <p:cNvSpPr txBox="1"/>
            <p:nvPr/>
          </p:nvSpPr>
          <p:spPr>
            <a:xfrm>
              <a:off x="229800" y="2670884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ΜΑΘΗΜΑ</a:t>
              </a:r>
              <a:endParaRPr sz="1800" b="1"/>
            </a:p>
          </p:txBody>
        </p:sp>
        <p:sp>
          <p:nvSpPr>
            <p:cNvPr id="181" name="Google Shape;181;p32"/>
            <p:cNvSpPr txBox="1"/>
            <p:nvPr/>
          </p:nvSpPr>
          <p:spPr>
            <a:xfrm>
              <a:off x="2423246" y="3885298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ΚΑΘΗΓΗΤΗΣ</a:t>
              </a:r>
              <a:endParaRPr sz="1800" b="1"/>
            </a:p>
          </p:txBody>
        </p:sp>
        <p:sp>
          <p:nvSpPr>
            <p:cNvPr id="182" name="Google Shape;182;p32"/>
            <p:cNvSpPr txBox="1"/>
            <p:nvPr/>
          </p:nvSpPr>
          <p:spPr>
            <a:xfrm>
              <a:off x="2423246" y="2670884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ΔΙΔΑΣΚΑΛΙΑ</a:t>
              </a:r>
              <a:endParaRPr sz="1800" b="1"/>
            </a:p>
          </p:txBody>
        </p:sp>
        <p:cxnSp>
          <p:nvCxnSpPr>
            <p:cNvPr id="183" name="Google Shape;183;p32"/>
            <p:cNvCxnSpPr>
              <a:stCxn id="178" idx="0"/>
              <a:endCxn id="177" idx="2"/>
            </p:cNvCxnSpPr>
            <p:nvPr/>
          </p:nvCxnSpPr>
          <p:spPr>
            <a:xfrm rot="10800000">
              <a:off x="7905501" y="3095098"/>
              <a:ext cx="0" cy="790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4" name="Google Shape;184;p32"/>
            <p:cNvCxnSpPr>
              <a:stCxn id="177" idx="1"/>
              <a:endCxn id="179" idx="3"/>
            </p:cNvCxnSpPr>
            <p:nvPr/>
          </p:nvCxnSpPr>
          <p:spPr>
            <a:xfrm rot="10800000">
              <a:off x="6355701" y="2882984"/>
              <a:ext cx="705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5" name="Google Shape;185;p32"/>
            <p:cNvCxnSpPr>
              <a:stCxn id="179" idx="1"/>
              <a:endCxn id="182" idx="3"/>
            </p:cNvCxnSpPr>
            <p:nvPr/>
          </p:nvCxnSpPr>
          <p:spPr>
            <a:xfrm rot="10800000">
              <a:off x="4112990" y="2882984"/>
              <a:ext cx="5532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6" name="Google Shape;186;p32"/>
            <p:cNvCxnSpPr>
              <a:stCxn id="181" idx="0"/>
              <a:endCxn id="182" idx="2"/>
            </p:cNvCxnSpPr>
            <p:nvPr/>
          </p:nvCxnSpPr>
          <p:spPr>
            <a:xfrm rot="10800000">
              <a:off x="3268046" y="3095098"/>
              <a:ext cx="0" cy="790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7" name="Google Shape;187;p32"/>
            <p:cNvCxnSpPr>
              <a:stCxn id="180" idx="3"/>
              <a:endCxn id="182" idx="1"/>
            </p:cNvCxnSpPr>
            <p:nvPr/>
          </p:nvCxnSpPr>
          <p:spPr>
            <a:xfrm>
              <a:off x="1919400" y="2882984"/>
              <a:ext cx="503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8" name="Google Shape;188;p32"/>
            <p:cNvCxnSpPr>
              <a:stCxn id="181" idx="3"/>
              <a:endCxn id="179" idx="2"/>
            </p:cNvCxnSpPr>
            <p:nvPr/>
          </p:nvCxnSpPr>
          <p:spPr>
            <a:xfrm rot="10800000" flipH="1">
              <a:off x="4112845" y="3095098"/>
              <a:ext cx="1398000" cy="1002300"/>
            </a:xfrm>
            <a:prstGeom prst="bent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9" name="Google Shape;189;p32"/>
            <p:cNvSpPr txBox="1"/>
            <p:nvPr/>
          </p:nvSpPr>
          <p:spPr>
            <a:xfrm>
              <a:off x="4666190" y="1872375"/>
              <a:ext cx="1689600" cy="424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/>
                <a:t>ΒΑΘΜΟΣ</a:t>
              </a:r>
              <a:endParaRPr sz="1800" b="1"/>
            </a:p>
          </p:txBody>
        </p:sp>
        <p:cxnSp>
          <p:nvCxnSpPr>
            <p:cNvPr id="190" name="Google Shape;190;p32"/>
            <p:cNvCxnSpPr>
              <a:stCxn id="182" idx="0"/>
              <a:endCxn id="189" idx="1"/>
            </p:cNvCxnSpPr>
            <p:nvPr/>
          </p:nvCxnSpPr>
          <p:spPr>
            <a:xfrm rot="-5400000">
              <a:off x="3673796" y="1678634"/>
              <a:ext cx="586500" cy="1398000"/>
            </a:xfrm>
            <a:prstGeom prst="bent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1" name="Google Shape;191;p32"/>
            <p:cNvCxnSpPr>
              <a:stCxn id="177" idx="0"/>
              <a:endCxn id="189" idx="3"/>
            </p:cNvCxnSpPr>
            <p:nvPr/>
          </p:nvCxnSpPr>
          <p:spPr>
            <a:xfrm rot="5400000" flipH="1">
              <a:off x="6837351" y="1602734"/>
              <a:ext cx="586500" cy="1549800"/>
            </a:xfrm>
            <a:prstGeom prst="bentConnector2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Δημιουργούμε μια νέα βάση δεδομένων - </a:t>
            </a:r>
            <a:r>
              <a:rPr lang="en-GB">
                <a:solidFill>
                  <a:srgbClr val="0000FF"/>
                </a:solidFill>
              </a:rPr>
              <a:t>ακολουθούμε τα προεπιλεγμένα!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75" name="Google Shape;75;p16" descr="01start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688" y="228600"/>
            <a:ext cx="5254625" cy="40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81" name="Google Shape;81;p17" descr="01start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233363"/>
            <a:ext cx="626745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Αποθηκεύουμε με το όνομα </a:t>
            </a:r>
            <a:r>
              <a:rPr lang="en-GB" b="1">
                <a:solidFill>
                  <a:srgbClr val="000000"/>
                </a:solidFill>
              </a:rPr>
              <a:t>epal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87" name="Google Shape;87;p18" descr="01start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825" y="360876"/>
            <a:ext cx="5349950" cy="38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nsolas"/>
                <a:ea typeface="Consolas"/>
                <a:cs typeface="Consolas"/>
                <a:sym typeface="Consolas"/>
              </a:rPr>
              <a:t>Δημιουργία Πίνακα</a:t>
            </a:r>
            <a:br>
              <a:rPr lang="en-GB" b="1">
                <a:latin typeface="Consolas"/>
                <a:ea typeface="Consolas"/>
                <a:cs typeface="Consolas"/>
                <a:sym typeface="Consolas"/>
              </a:rPr>
            </a:b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student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Επιλέγουμε </a:t>
            </a:r>
            <a:r>
              <a:rPr lang="en-GB" b="1" i="1">
                <a:solidFill>
                  <a:srgbClr val="000000"/>
                </a:solidFill>
              </a:rPr>
              <a:t>Δημιουργία πίνακα σε προβολή σχεδίασης...</a:t>
            </a:r>
            <a:endParaRPr b="1" i="1">
              <a:solidFill>
                <a:srgbClr val="000000"/>
              </a:solidFill>
            </a:endParaRPr>
          </a:p>
        </p:txBody>
      </p:sp>
      <p:pic>
        <p:nvPicPr>
          <p:cNvPr id="98" name="Google Shape;98;p20" descr="02student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353888"/>
            <a:ext cx="51054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38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Στο παράθυρο που θα ανοίξει ξεκινάμε να ορίζουμε τα </a:t>
            </a:r>
            <a:r>
              <a:rPr lang="en-GB" b="1" i="1">
                <a:solidFill>
                  <a:srgbClr val="CC0000"/>
                </a:solidFill>
              </a:rPr>
              <a:t>πεδία</a:t>
            </a:r>
            <a:r>
              <a:rPr lang="en-GB">
                <a:solidFill>
                  <a:srgbClr val="CC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του </a:t>
            </a:r>
            <a:r>
              <a:rPr lang="en-GB" b="1" i="1">
                <a:solidFill>
                  <a:srgbClr val="CC0000"/>
                </a:solidFill>
              </a:rPr>
              <a:t>πίνακα</a:t>
            </a:r>
            <a:r>
              <a:rPr lang="en-GB">
                <a:solidFill>
                  <a:srgbClr val="CC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αρχίζοντας από το ΑΜΜ...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4" name="Google Shape;104;p21" descr="02student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38" y="247650"/>
            <a:ext cx="57245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335</Words>
  <Application>Microsoft Office PowerPoint</Application>
  <PresentationFormat>Προβολή στην οθόνη (16:9)</PresentationFormat>
  <Paragraphs>44</Paragraphs>
  <Slides>33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Comic Sans MS</vt:lpstr>
      <vt:lpstr>Consolas</vt:lpstr>
      <vt:lpstr>Verdana</vt:lpstr>
      <vt:lpstr>Simple Light</vt:lpstr>
      <vt:lpstr>Βάσεις Δεδομένων [Libre Office Base]</vt:lpstr>
      <vt:lpstr>Δημιουργία Βάσης Δεδομένων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Δημιουργία Πίνακα student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Τύπος πεδίου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Πίνακες και οι μεταξύ τους σχέσεις 1:Π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ΑΝΑΣΤΑΣΙΑ-ΜΑΡΙΑ ΜΠΕΡΚ</cp:lastModifiedBy>
  <cp:revision>14</cp:revision>
  <dcterms:modified xsi:type="dcterms:W3CDTF">2025-11-02T17:37:06Z</dcterms:modified>
</cp:coreProperties>
</file>