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73" r:id="rId13"/>
    <p:sldId id="265" r:id="rId14"/>
    <p:sldId id="266" r:id="rId15"/>
    <p:sldId id="267" r:id="rId16"/>
    <p:sldId id="268" r:id="rId17"/>
    <p:sldId id="269" r:id="rId18"/>
    <p:sldId id="272" r:id="rId19"/>
    <p:sldId id="274" r:id="rId2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7"/>
    <p:restoredTop sz="94663"/>
  </p:normalViewPr>
  <p:slideViewPr>
    <p:cSldViewPr snapToGrid="0">
      <p:cViewPr varScale="1">
        <p:scale>
          <a:sx n="70" d="100"/>
          <a:sy n="70" d="100"/>
        </p:scale>
        <p:origin x="18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D98DBF-FC50-4A17-ABC7-4006BFBEB5A2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B0C89A5-BD46-4CD4-8A76-937F31C6F2A0}">
      <dgm:prSet custT="1"/>
      <dgm:spPr/>
      <dgm:t>
        <a:bodyPr/>
        <a:lstStyle/>
        <a:p>
          <a:r>
            <a:rPr lang="el-GR" sz="1600" dirty="0"/>
            <a:t>τους </a:t>
          </a:r>
          <a:r>
            <a:rPr lang="el-GR" sz="1600" dirty="0" err="1"/>
            <a:t>κυλίνδρους</a:t>
          </a:r>
          <a:r>
            <a:rPr lang="el-GR" sz="1600" dirty="0"/>
            <a:t>, και τους </a:t>
          </a:r>
          <a:r>
            <a:rPr lang="el-GR" sz="1600" dirty="0" err="1"/>
            <a:t>θαλάμους</a:t>
          </a:r>
          <a:r>
            <a:rPr lang="el-GR" sz="1600" dirty="0"/>
            <a:t> </a:t>
          </a:r>
          <a:r>
            <a:rPr lang="el-GR" sz="1600" dirty="0" err="1"/>
            <a:t>κυκλοφορίας</a:t>
          </a:r>
          <a:r>
            <a:rPr lang="el-GR" sz="1600" dirty="0"/>
            <a:t> του </a:t>
          </a:r>
          <a:r>
            <a:rPr lang="el-GR" sz="1600" dirty="0" err="1"/>
            <a:t>νερου</a:t>
          </a:r>
          <a:r>
            <a:rPr lang="el-GR" sz="1600" dirty="0"/>
            <a:t>́ (</a:t>
          </a:r>
          <a:r>
            <a:rPr lang="el-GR" sz="1600" dirty="0" err="1"/>
            <a:t>υδροχιτώνια</a:t>
          </a:r>
          <a:r>
            <a:rPr lang="el-GR" sz="1600" dirty="0"/>
            <a:t>)</a:t>
          </a:r>
          <a:endParaRPr lang="en-US" sz="1600" dirty="0"/>
        </a:p>
      </dgm:t>
    </dgm:pt>
    <dgm:pt modelId="{D70296C0-F91E-46B0-A39F-4BD223727C93}" type="parTrans" cxnId="{18473460-6458-4369-80B5-D2FBA070C9E6}">
      <dgm:prSet/>
      <dgm:spPr/>
      <dgm:t>
        <a:bodyPr/>
        <a:lstStyle/>
        <a:p>
          <a:endParaRPr lang="en-US"/>
        </a:p>
      </dgm:t>
    </dgm:pt>
    <dgm:pt modelId="{41A3489D-43DD-4DE1-933E-C817848AF43E}" type="sibTrans" cxnId="{18473460-6458-4369-80B5-D2FBA070C9E6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BB2DE710-3489-44C4-9779-26B30E71205C}">
      <dgm:prSet/>
      <dgm:spPr/>
      <dgm:t>
        <a:bodyPr/>
        <a:lstStyle/>
        <a:p>
          <a:r>
            <a:rPr lang="el-GR"/>
            <a:t>τις βάσεις για τη στήριξη του στροφαλοφόρου άξονα και του εκκεντροφόρου (αν αυτός είναι στα πλάγια), </a:t>
          </a:r>
          <a:endParaRPr lang="en-US"/>
        </a:p>
      </dgm:t>
    </dgm:pt>
    <dgm:pt modelId="{8DF67F66-B7BE-42B8-8FEB-4D74DB0BA356}" type="parTrans" cxnId="{1800FA43-67BF-4C8B-8814-2EBF1C09316A}">
      <dgm:prSet/>
      <dgm:spPr/>
      <dgm:t>
        <a:bodyPr/>
        <a:lstStyle/>
        <a:p>
          <a:endParaRPr lang="en-US"/>
        </a:p>
      </dgm:t>
    </dgm:pt>
    <dgm:pt modelId="{75DB3295-6C65-4FB0-BE76-945E82A6A6AD}" type="sibTrans" cxnId="{1800FA43-67BF-4C8B-8814-2EBF1C09316A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6D73EFC1-406B-438F-B350-239E41602715}">
      <dgm:prSet/>
      <dgm:spPr/>
      <dgm:t>
        <a:bodyPr/>
        <a:lstStyle/>
        <a:p>
          <a:r>
            <a:rPr lang="el-GR"/>
            <a:t>ένα τμήμα των αγωγών κυκλοφορίας του λαδιού,</a:t>
          </a:r>
          <a:endParaRPr lang="en-US"/>
        </a:p>
      </dgm:t>
    </dgm:pt>
    <dgm:pt modelId="{7281720C-5313-42DF-91FF-EA9A34CE428C}" type="parTrans" cxnId="{75BA8D5D-3894-47B2-A238-6D486C4077AA}">
      <dgm:prSet/>
      <dgm:spPr/>
      <dgm:t>
        <a:bodyPr/>
        <a:lstStyle/>
        <a:p>
          <a:endParaRPr lang="en-US"/>
        </a:p>
      </dgm:t>
    </dgm:pt>
    <dgm:pt modelId="{25439CBD-78DD-4896-9D41-0FA2F7B18AD6}" type="sibTrans" cxnId="{75BA8D5D-3894-47B2-A238-6D486C4077AA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602EDABF-A3EB-46E4-959E-076859F4645E}">
      <dgm:prSet/>
      <dgm:spPr/>
      <dgm:t>
        <a:bodyPr/>
        <a:lstStyle/>
        <a:p>
          <a:r>
            <a:rPr lang="el-GR"/>
            <a:t>το χώρο για τα γρανάζια χρονισμού, </a:t>
          </a:r>
          <a:endParaRPr lang="en-US"/>
        </a:p>
      </dgm:t>
    </dgm:pt>
    <dgm:pt modelId="{D6B1A522-A9D8-4F13-A273-7C2F13C13F5B}" type="parTrans" cxnId="{CCFA9F1E-58AB-4643-B9F7-7FFCCFA5D2DE}">
      <dgm:prSet/>
      <dgm:spPr/>
      <dgm:t>
        <a:bodyPr/>
        <a:lstStyle/>
        <a:p>
          <a:endParaRPr lang="en-US"/>
        </a:p>
      </dgm:t>
    </dgm:pt>
    <dgm:pt modelId="{ACF89108-C3B2-42E8-8AD9-6520F2128EB1}" type="sibTrans" cxnId="{CCFA9F1E-58AB-4643-B9F7-7FFCCFA5D2DE}">
      <dgm:prSet phldrT="04"/>
      <dgm:spPr/>
      <dgm:t>
        <a:bodyPr/>
        <a:lstStyle/>
        <a:p>
          <a:r>
            <a:rPr lang="en-US"/>
            <a:t>04</a:t>
          </a:r>
        </a:p>
      </dgm:t>
    </dgm:pt>
    <dgm:pt modelId="{46236EEF-CD6E-4FA5-83B0-3607B8197154}">
      <dgm:prSet/>
      <dgm:spPr/>
      <dgm:t>
        <a:bodyPr/>
        <a:lstStyle/>
        <a:p>
          <a:r>
            <a:rPr lang="el-GR" dirty="0"/>
            <a:t>τις </a:t>
          </a:r>
          <a:r>
            <a:rPr lang="el-GR" dirty="0" err="1"/>
            <a:t>βάσεις</a:t>
          </a:r>
          <a:r>
            <a:rPr lang="el-GR" dirty="0"/>
            <a:t> για τη </a:t>
          </a:r>
          <a:r>
            <a:rPr lang="el-GR" dirty="0" err="1"/>
            <a:t>στήριξη</a:t>
          </a:r>
          <a:r>
            <a:rPr lang="el-GR" dirty="0"/>
            <a:t> του </a:t>
          </a:r>
          <a:r>
            <a:rPr lang="el-GR" dirty="0" err="1"/>
            <a:t>καπακιου</a:t>
          </a:r>
          <a:r>
            <a:rPr lang="el-GR" dirty="0"/>
            <a:t>́ της </a:t>
          </a:r>
          <a:r>
            <a:rPr lang="el-GR" dirty="0" err="1"/>
            <a:t>ελαιολεκάνης</a:t>
          </a:r>
          <a:r>
            <a:rPr lang="el-GR" dirty="0"/>
            <a:t> και της </a:t>
          </a:r>
          <a:r>
            <a:rPr lang="el-GR" dirty="0" err="1"/>
            <a:t>αντλίας</a:t>
          </a:r>
          <a:r>
            <a:rPr lang="el-GR" dirty="0"/>
            <a:t> </a:t>
          </a:r>
          <a:r>
            <a:rPr lang="el-GR" dirty="0" err="1"/>
            <a:t>λαδιου</a:t>
          </a:r>
          <a:r>
            <a:rPr lang="el-GR" dirty="0"/>
            <a:t>́</a:t>
          </a:r>
          <a:endParaRPr lang="en-US" dirty="0"/>
        </a:p>
      </dgm:t>
    </dgm:pt>
    <dgm:pt modelId="{001409B0-AE53-4661-9211-C4B674BE6FFA}" type="parTrans" cxnId="{7C0AFF97-4817-4071-9805-6ABE6542336C}">
      <dgm:prSet/>
      <dgm:spPr/>
      <dgm:t>
        <a:bodyPr/>
        <a:lstStyle/>
        <a:p>
          <a:endParaRPr lang="en-US"/>
        </a:p>
      </dgm:t>
    </dgm:pt>
    <dgm:pt modelId="{6A497B9C-64F2-4792-A0DD-30EDFA21F12F}" type="sibTrans" cxnId="{7C0AFF97-4817-4071-9805-6ABE6542336C}">
      <dgm:prSet phldrT="05"/>
      <dgm:spPr/>
      <dgm:t>
        <a:bodyPr/>
        <a:lstStyle/>
        <a:p>
          <a:r>
            <a:rPr lang="en-US"/>
            <a:t>05</a:t>
          </a:r>
        </a:p>
      </dgm:t>
    </dgm:pt>
    <dgm:pt modelId="{5774B012-5522-C040-AD69-8C1E3A21F059}" type="pres">
      <dgm:prSet presAssocID="{55D98DBF-FC50-4A17-ABC7-4006BFBEB5A2}" presName="Name0" presStyleCnt="0">
        <dgm:presLayoutVars>
          <dgm:animLvl val="lvl"/>
          <dgm:resizeHandles val="exact"/>
        </dgm:presLayoutVars>
      </dgm:prSet>
      <dgm:spPr/>
    </dgm:pt>
    <dgm:pt modelId="{0859C0FB-4E36-4542-B593-2BD77F72C2FE}" type="pres">
      <dgm:prSet presAssocID="{CB0C89A5-BD46-4CD4-8A76-937F31C6F2A0}" presName="compositeNode" presStyleCnt="0">
        <dgm:presLayoutVars>
          <dgm:bulletEnabled val="1"/>
        </dgm:presLayoutVars>
      </dgm:prSet>
      <dgm:spPr/>
    </dgm:pt>
    <dgm:pt modelId="{4E45ACE7-9880-F948-AEC8-FBA699996442}" type="pres">
      <dgm:prSet presAssocID="{CB0C89A5-BD46-4CD4-8A76-937F31C6F2A0}" presName="bgRect" presStyleLbl="alignNode1" presStyleIdx="0" presStyleCnt="5"/>
      <dgm:spPr/>
    </dgm:pt>
    <dgm:pt modelId="{18AF0ACA-97AA-E546-8809-EE61B085E717}" type="pres">
      <dgm:prSet presAssocID="{41A3489D-43DD-4DE1-933E-C817848AF43E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5AA65ACE-B70C-244D-B574-99EDD4D337D4}" type="pres">
      <dgm:prSet presAssocID="{CB0C89A5-BD46-4CD4-8A76-937F31C6F2A0}" presName="nodeRect" presStyleLbl="alignNode1" presStyleIdx="0" presStyleCnt="5">
        <dgm:presLayoutVars>
          <dgm:bulletEnabled val="1"/>
        </dgm:presLayoutVars>
      </dgm:prSet>
      <dgm:spPr/>
    </dgm:pt>
    <dgm:pt modelId="{23E4B658-57B4-084F-9D45-61621684676D}" type="pres">
      <dgm:prSet presAssocID="{41A3489D-43DD-4DE1-933E-C817848AF43E}" presName="sibTrans" presStyleCnt="0"/>
      <dgm:spPr/>
    </dgm:pt>
    <dgm:pt modelId="{2B4E95A3-3A88-FF45-8F23-99379DCD6A22}" type="pres">
      <dgm:prSet presAssocID="{BB2DE710-3489-44C4-9779-26B30E71205C}" presName="compositeNode" presStyleCnt="0">
        <dgm:presLayoutVars>
          <dgm:bulletEnabled val="1"/>
        </dgm:presLayoutVars>
      </dgm:prSet>
      <dgm:spPr/>
    </dgm:pt>
    <dgm:pt modelId="{1FCD9D0B-2670-9341-B752-41CDAB43EC4D}" type="pres">
      <dgm:prSet presAssocID="{BB2DE710-3489-44C4-9779-26B30E71205C}" presName="bgRect" presStyleLbl="alignNode1" presStyleIdx="1" presStyleCnt="5"/>
      <dgm:spPr/>
    </dgm:pt>
    <dgm:pt modelId="{ACAC763D-1FFB-F04A-90A1-92014C8D651F}" type="pres">
      <dgm:prSet presAssocID="{75DB3295-6C65-4FB0-BE76-945E82A6A6AD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90825A2F-8192-6945-B0FB-75AD79679EB9}" type="pres">
      <dgm:prSet presAssocID="{BB2DE710-3489-44C4-9779-26B30E71205C}" presName="nodeRect" presStyleLbl="alignNode1" presStyleIdx="1" presStyleCnt="5">
        <dgm:presLayoutVars>
          <dgm:bulletEnabled val="1"/>
        </dgm:presLayoutVars>
      </dgm:prSet>
      <dgm:spPr/>
    </dgm:pt>
    <dgm:pt modelId="{FBAE1CEF-204A-054D-85CE-297D4B354AF4}" type="pres">
      <dgm:prSet presAssocID="{75DB3295-6C65-4FB0-BE76-945E82A6A6AD}" presName="sibTrans" presStyleCnt="0"/>
      <dgm:spPr/>
    </dgm:pt>
    <dgm:pt modelId="{DD92518F-54DE-8742-A7A3-24C24D06640B}" type="pres">
      <dgm:prSet presAssocID="{6D73EFC1-406B-438F-B350-239E41602715}" presName="compositeNode" presStyleCnt="0">
        <dgm:presLayoutVars>
          <dgm:bulletEnabled val="1"/>
        </dgm:presLayoutVars>
      </dgm:prSet>
      <dgm:spPr/>
    </dgm:pt>
    <dgm:pt modelId="{4245C244-6190-7849-A347-2575EE86FC0F}" type="pres">
      <dgm:prSet presAssocID="{6D73EFC1-406B-438F-B350-239E41602715}" presName="bgRect" presStyleLbl="alignNode1" presStyleIdx="2" presStyleCnt="5"/>
      <dgm:spPr/>
    </dgm:pt>
    <dgm:pt modelId="{86D73E12-8E0D-1046-AA7D-A3C48303C373}" type="pres">
      <dgm:prSet presAssocID="{25439CBD-78DD-4896-9D41-0FA2F7B18AD6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7BCE75D9-5953-E149-A7C9-B6B80670C356}" type="pres">
      <dgm:prSet presAssocID="{6D73EFC1-406B-438F-B350-239E41602715}" presName="nodeRect" presStyleLbl="alignNode1" presStyleIdx="2" presStyleCnt="5">
        <dgm:presLayoutVars>
          <dgm:bulletEnabled val="1"/>
        </dgm:presLayoutVars>
      </dgm:prSet>
      <dgm:spPr/>
    </dgm:pt>
    <dgm:pt modelId="{593D4C3D-5745-2F4E-88AC-A90D88BC93EE}" type="pres">
      <dgm:prSet presAssocID="{25439CBD-78DD-4896-9D41-0FA2F7B18AD6}" presName="sibTrans" presStyleCnt="0"/>
      <dgm:spPr/>
    </dgm:pt>
    <dgm:pt modelId="{708121F4-78EC-E542-8575-8BF4D38F215A}" type="pres">
      <dgm:prSet presAssocID="{602EDABF-A3EB-46E4-959E-076859F4645E}" presName="compositeNode" presStyleCnt="0">
        <dgm:presLayoutVars>
          <dgm:bulletEnabled val="1"/>
        </dgm:presLayoutVars>
      </dgm:prSet>
      <dgm:spPr/>
    </dgm:pt>
    <dgm:pt modelId="{6080DE8E-79A4-A848-BAA7-4F57A5AC54C9}" type="pres">
      <dgm:prSet presAssocID="{602EDABF-A3EB-46E4-959E-076859F4645E}" presName="bgRect" presStyleLbl="alignNode1" presStyleIdx="3" presStyleCnt="5"/>
      <dgm:spPr/>
    </dgm:pt>
    <dgm:pt modelId="{08E041A0-137D-974C-AC91-8553B00A9A37}" type="pres">
      <dgm:prSet presAssocID="{ACF89108-C3B2-42E8-8AD9-6520F2128EB1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54B9D653-E78B-664E-A85C-B2E7E5A7B969}" type="pres">
      <dgm:prSet presAssocID="{602EDABF-A3EB-46E4-959E-076859F4645E}" presName="nodeRect" presStyleLbl="alignNode1" presStyleIdx="3" presStyleCnt="5">
        <dgm:presLayoutVars>
          <dgm:bulletEnabled val="1"/>
        </dgm:presLayoutVars>
      </dgm:prSet>
      <dgm:spPr/>
    </dgm:pt>
    <dgm:pt modelId="{CC9B71C9-9598-FC48-A3E1-28C5A6270774}" type="pres">
      <dgm:prSet presAssocID="{ACF89108-C3B2-42E8-8AD9-6520F2128EB1}" presName="sibTrans" presStyleCnt="0"/>
      <dgm:spPr/>
    </dgm:pt>
    <dgm:pt modelId="{CA47C6E6-6EF9-DD48-83C8-AD7AA1665912}" type="pres">
      <dgm:prSet presAssocID="{46236EEF-CD6E-4FA5-83B0-3607B8197154}" presName="compositeNode" presStyleCnt="0">
        <dgm:presLayoutVars>
          <dgm:bulletEnabled val="1"/>
        </dgm:presLayoutVars>
      </dgm:prSet>
      <dgm:spPr/>
    </dgm:pt>
    <dgm:pt modelId="{CE73BE26-2681-B04D-AE8E-794CAC528571}" type="pres">
      <dgm:prSet presAssocID="{46236EEF-CD6E-4FA5-83B0-3607B8197154}" presName="bgRect" presStyleLbl="alignNode1" presStyleIdx="4" presStyleCnt="5"/>
      <dgm:spPr/>
    </dgm:pt>
    <dgm:pt modelId="{A44C8974-6113-054E-9433-C5E02A5F587F}" type="pres">
      <dgm:prSet presAssocID="{6A497B9C-64F2-4792-A0DD-30EDFA21F12F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20BBB058-F4A0-604B-A80D-26D176236BEF}" type="pres">
      <dgm:prSet presAssocID="{46236EEF-CD6E-4FA5-83B0-3607B8197154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CCFA9F1E-58AB-4643-B9F7-7FFCCFA5D2DE}" srcId="{55D98DBF-FC50-4A17-ABC7-4006BFBEB5A2}" destId="{602EDABF-A3EB-46E4-959E-076859F4645E}" srcOrd="3" destOrd="0" parTransId="{D6B1A522-A9D8-4F13-A273-7C2F13C13F5B}" sibTransId="{ACF89108-C3B2-42E8-8AD9-6520F2128EB1}"/>
    <dgm:cxn modelId="{B2FCA034-379C-C643-8548-20C68FA0E21C}" type="presOf" srcId="{25439CBD-78DD-4896-9D41-0FA2F7B18AD6}" destId="{86D73E12-8E0D-1046-AA7D-A3C48303C373}" srcOrd="0" destOrd="0" presId="urn:microsoft.com/office/officeart/2016/7/layout/LinearBlockProcessNumbered"/>
    <dgm:cxn modelId="{80947D41-3E61-C74B-8785-2AFD19D3C881}" type="presOf" srcId="{602EDABF-A3EB-46E4-959E-076859F4645E}" destId="{54B9D653-E78B-664E-A85C-B2E7E5A7B969}" srcOrd="1" destOrd="0" presId="urn:microsoft.com/office/officeart/2016/7/layout/LinearBlockProcessNumbered"/>
    <dgm:cxn modelId="{1800FA43-67BF-4C8B-8814-2EBF1C09316A}" srcId="{55D98DBF-FC50-4A17-ABC7-4006BFBEB5A2}" destId="{BB2DE710-3489-44C4-9779-26B30E71205C}" srcOrd="1" destOrd="0" parTransId="{8DF67F66-B7BE-42B8-8FEB-4D74DB0BA356}" sibTransId="{75DB3295-6C65-4FB0-BE76-945E82A6A6AD}"/>
    <dgm:cxn modelId="{34641E47-0C11-F647-94F8-132BBBF2F459}" type="presOf" srcId="{CB0C89A5-BD46-4CD4-8A76-937F31C6F2A0}" destId="{5AA65ACE-B70C-244D-B574-99EDD4D337D4}" srcOrd="1" destOrd="0" presId="urn:microsoft.com/office/officeart/2016/7/layout/LinearBlockProcessNumbered"/>
    <dgm:cxn modelId="{63497F4C-8073-8740-A759-79203A9809E9}" type="presOf" srcId="{41A3489D-43DD-4DE1-933E-C817848AF43E}" destId="{18AF0ACA-97AA-E546-8809-EE61B085E717}" srcOrd="0" destOrd="0" presId="urn:microsoft.com/office/officeart/2016/7/layout/LinearBlockProcessNumbered"/>
    <dgm:cxn modelId="{75BA8D5D-3894-47B2-A238-6D486C4077AA}" srcId="{55D98DBF-FC50-4A17-ABC7-4006BFBEB5A2}" destId="{6D73EFC1-406B-438F-B350-239E41602715}" srcOrd="2" destOrd="0" parTransId="{7281720C-5313-42DF-91FF-EA9A34CE428C}" sibTransId="{25439CBD-78DD-4896-9D41-0FA2F7B18AD6}"/>
    <dgm:cxn modelId="{18473460-6458-4369-80B5-D2FBA070C9E6}" srcId="{55D98DBF-FC50-4A17-ABC7-4006BFBEB5A2}" destId="{CB0C89A5-BD46-4CD4-8A76-937F31C6F2A0}" srcOrd="0" destOrd="0" parTransId="{D70296C0-F91E-46B0-A39F-4BD223727C93}" sibTransId="{41A3489D-43DD-4DE1-933E-C817848AF43E}"/>
    <dgm:cxn modelId="{FECBDB6C-AB2C-C947-BBBE-8BCFB7D63EF3}" type="presOf" srcId="{CB0C89A5-BD46-4CD4-8A76-937F31C6F2A0}" destId="{4E45ACE7-9880-F948-AEC8-FBA699996442}" srcOrd="0" destOrd="0" presId="urn:microsoft.com/office/officeart/2016/7/layout/LinearBlockProcessNumbered"/>
    <dgm:cxn modelId="{F0A3CC77-8903-F345-838E-49066300E125}" type="presOf" srcId="{46236EEF-CD6E-4FA5-83B0-3607B8197154}" destId="{20BBB058-F4A0-604B-A80D-26D176236BEF}" srcOrd="1" destOrd="0" presId="urn:microsoft.com/office/officeart/2016/7/layout/LinearBlockProcessNumbered"/>
    <dgm:cxn modelId="{1103868D-AB60-5846-B53B-0D7A988F261C}" type="presOf" srcId="{6D73EFC1-406B-438F-B350-239E41602715}" destId="{4245C244-6190-7849-A347-2575EE86FC0F}" srcOrd="0" destOrd="0" presId="urn:microsoft.com/office/officeart/2016/7/layout/LinearBlockProcessNumbered"/>
    <dgm:cxn modelId="{885A4992-B4DD-7141-8E7C-4E738CF48194}" type="presOf" srcId="{6A497B9C-64F2-4792-A0DD-30EDFA21F12F}" destId="{A44C8974-6113-054E-9433-C5E02A5F587F}" srcOrd="0" destOrd="0" presId="urn:microsoft.com/office/officeart/2016/7/layout/LinearBlockProcessNumbered"/>
    <dgm:cxn modelId="{11916195-E947-4849-A04A-5C7DEBEB2DB6}" type="presOf" srcId="{55D98DBF-FC50-4A17-ABC7-4006BFBEB5A2}" destId="{5774B012-5522-C040-AD69-8C1E3A21F059}" srcOrd="0" destOrd="0" presId="urn:microsoft.com/office/officeart/2016/7/layout/LinearBlockProcessNumbered"/>
    <dgm:cxn modelId="{7C0AFF97-4817-4071-9805-6ABE6542336C}" srcId="{55D98DBF-FC50-4A17-ABC7-4006BFBEB5A2}" destId="{46236EEF-CD6E-4FA5-83B0-3607B8197154}" srcOrd="4" destOrd="0" parTransId="{001409B0-AE53-4661-9211-C4B674BE6FFA}" sibTransId="{6A497B9C-64F2-4792-A0DD-30EDFA21F12F}"/>
    <dgm:cxn modelId="{543752B8-4C62-8748-B94B-287B48F0570E}" type="presOf" srcId="{6D73EFC1-406B-438F-B350-239E41602715}" destId="{7BCE75D9-5953-E149-A7C9-B6B80670C356}" srcOrd="1" destOrd="0" presId="urn:microsoft.com/office/officeart/2016/7/layout/LinearBlockProcessNumbered"/>
    <dgm:cxn modelId="{161314C5-F85A-5542-8F95-150F46C41DAF}" type="presOf" srcId="{46236EEF-CD6E-4FA5-83B0-3607B8197154}" destId="{CE73BE26-2681-B04D-AE8E-794CAC528571}" srcOrd="0" destOrd="0" presId="urn:microsoft.com/office/officeart/2016/7/layout/LinearBlockProcessNumbered"/>
    <dgm:cxn modelId="{46C9CACA-E8C2-774B-B7DA-44F6C4AA019A}" type="presOf" srcId="{ACF89108-C3B2-42E8-8AD9-6520F2128EB1}" destId="{08E041A0-137D-974C-AC91-8553B00A9A37}" srcOrd="0" destOrd="0" presId="urn:microsoft.com/office/officeart/2016/7/layout/LinearBlockProcessNumbered"/>
    <dgm:cxn modelId="{A1ED84CE-8F4F-7247-9F4A-4B9596EE1565}" type="presOf" srcId="{BB2DE710-3489-44C4-9779-26B30E71205C}" destId="{90825A2F-8192-6945-B0FB-75AD79679EB9}" srcOrd="1" destOrd="0" presId="urn:microsoft.com/office/officeart/2016/7/layout/LinearBlockProcessNumbered"/>
    <dgm:cxn modelId="{A38CEBD3-84C2-BA43-ADC2-05CCC8564382}" type="presOf" srcId="{75DB3295-6C65-4FB0-BE76-945E82A6A6AD}" destId="{ACAC763D-1FFB-F04A-90A1-92014C8D651F}" srcOrd="0" destOrd="0" presId="urn:microsoft.com/office/officeart/2016/7/layout/LinearBlockProcessNumbered"/>
    <dgm:cxn modelId="{8FB4CFD7-D21A-7749-8ED3-2B0A0F364436}" type="presOf" srcId="{602EDABF-A3EB-46E4-959E-076859F4645E}" destId="{6080DE8E-79A4-A848-BAA7-4F57A5AC54C9}" srcOrd="0" destOrd="0" presId="urn:microsoft.com/office/officeart/2016/7/layout/LinearBlockProcessNumbered"/>
    <dgm:cxn modelId="{17EC4CFB-79E0-884C-9204-3C580FC20C62}" type="presOf" srcId="{BB2DE710-3489-44C4-9779-26B30E71205C}" destId="{1FCD9D0B-2670-9341-B752-41CDAB43EC4D}" srcOrd="0" destOrd="0" presId="urn:microsoft.com/office/officeart/2016/7/layout/LinearBlockProcessNumbered"/>
    <dgm:cxn modelId="{25246FF1-D090-EB47-85F0-2C9FE78947DF}" type="presParOf" srcId="{5774B012-5522-C040-AD69-8C1E3A21F059}" destId="{0859C0FB-4E36-4542-B593-2BD77F72C2FE}" srcOrd="0" destOrd="0" presId="urn:microsoft.com/office/officeart/2016/7/layout/LinearBlockProcessNumbered"/>
    <dgm:cxn modelId="{AEFAAC3A-66DC-2D48-8BAC-AE993896B46D}" type="presParOf" srcId="{0859C0FB-4E36-4542-B593-2BD77F72C2FE}" destId="{4E45ACE7-9880-F948-AEC8-FBA699996442}" srcOrd="0" destOrd="0" presId="urn:microsoft.com/office/officeart/2016/7/layout/LinearBlockProcessNumbered"/>
    <dgm:cxn modelId="{291DF97A-AB4B-C643-AA9D-232E47D8F94D}" type="presParOf" srcId="{0859C0FB-4E36-4542-B593-2BD77F72C2FE}" destId="{18AF0ACA-97AA-E546-8809-EE61B085E717}" srcOrd="1" destOrd="0" presId="urn:microsoft.com/office/officeart/2016/7/layout/LinearBlockProcessNumbered"/>
    <dgm:cxn modelId="{DBE02650-B82F-6840-8DFF-7A4C8133306C}" type="presParOf" srcId="{0859C0FB-4E36-4542-B593-2BD77F72C2FE}" destId="{5AA65ACE-B70C-244D-B574-99EDD4D337D4}" srcOrd="2" destOrd="0" presId="urn:microsoft.com/office/officeart/2016/7/layout/LinearBlockProcessNumbered"/>
    <dgm:cxn modelId="{E8022414-AA3F-F94B-92FF-EC58A2B486B8}" type="presParOf" srcId="{5774B012-5522-C040-AD69-8C1E3A21F059}" destId="{23E4B658-57B4-084F-9D45-61621684676D}" srcOrd="1" destOrd="0" presId="urn:microsoft.com/office/officeart/2016/7/layout/LinearBlockProcessNumbered"/>
    <dgm:cxn modelId="{09C34F99-0BC9-EC4D-AC0D-45FECD09D31B}" type="presParOf" srcId="{5774B012-5522-C040-AD69-8C1E3A21F059}" destId="{2B4E95A3-3A88-FF45-8F23-99379DCD6A22}" srcOrd="2" destOrd="0" presId="urn:microsoft.com/office/officeart/2016/7/layout/LinearBlockProcessNumbered"/>
    <dgm:cxn modelId="{DF2A62F0-F65E-7541-B369-B2126AB348BA}" type="presParOf" srcId="{2B4E95A3-3A88-FF45-8F23-99379DCD6A22}" destId="{1FCD9D0B-2670-9341-B752-41CDAB43EC4D}" srcOrd="0" destOrd="0" presId="urn:microsoft.com/office/officeart/2016/7/layout/LinearBlockProcessNumbered"/>
    <dgm:cxn modelId="{D572533B-19CD-8342-AFEE-A62853628B0E}" type="presParOf" srcId="{2B4E95A3-3A88-FF45-8F23-99379DCD6A22}" destId="{ACAC763D-1FFB-F04A-90A1-92014C8D651F}" srcOrd="1" destOrd="0" presId="urn:microsoft.com/office/officeart/2016/7/layout/LinearBlockProcessNumbered"/>
    <dgm:cxn modelId="{AEE14CA9-940D-AA42-8B68-BB36C72351D9}" type="presParOf" srcId="{2B4E95A3-3A88-FF45-8F23-99379DCD6A22}" destId="{90825A2F-8192-6945-B0FB-75AD79679EB9}" srcOrd="2" destOrd="0" presId="urn:microsoft.com/office/officeart/2016/7/layout/LinearBlockProcessNumbered"/>
    <dgm:cxn modelId="{51ACD4DF-8A01-E845-943A-9BAE1391EA8E}" type="presParOf" srcId="{5774B012-5522-C040-AD69-8C1E3A21F059}" destId="{FBAE1CEF-204A-054D-85CE-297D4B354AF4}" srcOrd="3" destOrd="0" presId="urn:microsoft.com/office/officeart/2016/7/layout/LinearBlockProcessNumbered"/>
    <dgm:cxn modelId="{3B67D5D2-CCEC-BB46-BA2F-2B71DDC33B50}" type="presParOf" srcId="{5774B012-5522-C040-AD69-8C1E3A21F059}" destId="{DD92518F-54DE-8742-A7A3-24C24D06640B}" srcOrd="4" destOrd="0" presId="urn:microsoft.com/office/officeart/2016/7/layout/LinearBlockProcessNumbered"/>
    <dgm:cxn modelId="{0D591246-23D4-FA48-8DE1-B68B372FDD50}" type="presParOf" srcId="{DD92518F-54DE-8742-A7A3-24C24D06640B}" destId="{4245C244-6190-7849-A347-2575EE86FC0F}" srcOrd="0" destOrd="0" presId="urn:microsoft.com/office/officeart/2016/7/layout/LinearBlockProcessNumbered"/>
    <dgm:cxn modelId="{B3E6F305-C446-1C4D-B8FD-F5B4263A08B3}" type="presParOf" srcId="{DD92518F-54DE-8742-A7A3-24C24D06640B}" destId="{86D73E12-8E0D-1046-AA7D-A3C48303C373}" srcOrd="1" destOrd="0" presId="urn:microsoft.com/office/officeart/2016/7/layout/LinearBlockProcessNumbered"/>
    <dgm:cxn modelId="{479AD794-FF37-3641-8468-61AC908C23EC}" type="presParOf" srcId="{DD92518F-54DE-8742-A7A3-24C24D06640B}" destId="{7BCE75D9-5953-E149-A7C9-B6B80670C356}" srcOrd="2" destOrd="0" presId="urn:microsoft.com/office/officeart/2016/7/layout/LinearBlockProcessNumbered"/>
    <dgm:cxn modelId="{04FD89B2-F8D2-5B4C-995C-BB5AA5FE7086}" type="presParOf" srcId="{5774B012-5522-C040-AD69-8C1E3A21F059}" destId="{593D4C3D-5745-2F4E-88AC-A90D88BC93EE}" srcOrd="5" destOrd="0" presId="urn:microsoft.com/office/officeart/2016/7/layout/LinearBlockProcessNumbered"/>
    <dgm:cxn modelId="{EBA1C1BC-B6BF-E445-9977-0FE48C8BE7B3}" type="presParOf" srcId="{5774B012-5522-C040-AD69-8C1E3A21F059}" destId="{708121F4-78EC-E542-8575-8BF4D38F215A}" srcOrd="6" destOrd="0" presId="urn:microsoft.com/office/officeart/2016/7/layout/LinearBlockProcessNumbered"/>
    <dgm:cxn modelId="{6E6DCCEA-5D83-8D4F-B180-464D93AD37BC}" type="presParOf" srcId="{708121F4-78EC-E542-8575-8BF4D38F215A}" destId="{6080DE8E-79A4-A848-BAA7-4F57A5AC54C9}" srcOrd="0" destOrd="0" presId="urn:microsoft.com/office/officeart/2016/7/layout/LinearBlockProcessNumbered"/>
    <dgm:cxn modelId="{35D41592-EC4B-9F46-8F94-849E22697D56}" type="presParOf" srcId="{708121F4-78EC-E542-8575-8BF4D38F215A}" destId="{08E041A0-137D-974C-AC91-8553B00A9A37}" srcOrd="1" destOrd="0" presId="urn:microsoft.com/office/officeart/2016/7/layout/LinearBlockProcessNumbered"/>
    <dgm:cxn modelId="{C19459A9-4122-8E48-935C-BF80DEAEA563}" type="presParOf" srcId="{708121F4-78EC-E542-8575-8BF4D38F215A}" destId="{54B9D653-E78B-664E-A85C-B2E7E5A7B969}" srcOrd="2" destOrd="0" presId="urn:microsoft.com/office/officeart/2016/7/layout/LinearBlockProcessNumbered"/>
    <dgm:cxn modelId="{056BFD1B-FB27-9040-8350-CA0D32D6288B}" type="presParOf" srcId="{5774B012-5522-C040-AD69-8C1E3A21F059}" destId="{CC9B71C9-9598-FC48-A3E1-28C5A6270774}" srcOrd="7" destOrd="0" presId="urn:microsoft.com/office/officeart/2016/7/layout/LinearBlockProcessNumbered"/>
    <dgm:cxn modelId="{9C1906F7-0040-0042-9BB7-3E90A3C8FC30}" type="presParOf" srcId="{5774B012-5522-C040-AD69-8C1E3A21F059}" destId="{CA47C6E6-6EF9-DD48-83C8-AD7AA1665912}" srcOrd="8" destOrd="0" presId="urn:microsoft.com/office/officeart/2016/7/layout/LinearBlockProcessNumbered"/>
    <dgm:cxn modelId="{64FA3210-2BD5-B04A-A07B-ABDF54AA4F47}" type="presParOf" srcId="{CA47C6E6-6EF9-DD48-83C8-AD7AA1665912}" destId="{CE73BE26-2681-B04D-AE8E-794CAC528571}" srcOrd="0" destOrd="0" presId="urn:microsoft.com/office/officeart/2016/7/layout/LinearBlockProcessNumbered"/>
    <dgm:cxn modelId="{E8F0A1F1-51F4-2743-820B-F33B7FDE8444}" type="presParOf" srcId="{CA47C6E6-6EF9-DD48-83C8-AD7AA1665912}" destId="{A44C8974-6113-054E-9433-C5E02A5F587F}" srcOrd="1" destOrd="0" presId="urn:microsoft.com/office/officeart/2016/7/layout/LinearBlockProcessNumbered"/>
    <dgm:cxn modelId="{B8AD597A-2AB8-E646-8E76-ABEFE62518E1}" type="presParOf" srcId="{CA47C6E6-6EF9-DD48-83C8-AD7AA1665912}" destId="{20BBB058-F4A0-604B-A80D-26D176236BE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D10A98-B5BA-4B3A-82B4-45B0902261E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DB5212F-7AA2-4C2D-83F8-67C8CE6EA936}">
      <dgm:prSet/>
      <dgm:spPr/>
      <dgm:t>
        <a:bodyPr/>
        <a:lstStyle/>
        <a:p>
          <a:r>
            <a:rPr lang="el-GR" b="1"/>
            <a:t>1) Τη διάταξη των κυλίνδρων και </a:t>
          </a:r>
          <a:endParaRPr lang="en-US"/>
        </a:p>
      </dgm:t>
    </dgm:pt>
    <dgm:pt modelId="{C33A3838-95D4-4E4E-BE57-A5B7408645B9}" type="parTrans" cxnId="{944439B7-A549-45A1-AF3C-CC1059C3C42E}">
      <dgm:prSet/>
      <dgm:spPr/>
      <dgm:t>
        <a:bodyPr/>
        <a:lstStyle/>
        <a:p>
          <a:endParaRPr lang="en-US"/>
        </a:p>
      </dgm:t>
    </dgm:pt>
    <dgm:pt modelId="{E495D06E-A862-4437-8F8B-5EC8C6162DCE}" type="sibTrans" cxnId="{944439B7-A549-45A1-AF3C-CC1059C3C42E}">
      <dgm:prSet/>
      <dgm:spPr/>
      <dgm:t>
        <a:bodyPr/>
        <a:lstStyle/>
        <a:p>
          <a:endParaRPr lang="en-US"/>
        </a:p>
      </dgm:t>
    </dgm:pt>
    <dgm:pt modelId="{F5BABA98-C785-4032-81EC-09CE1F6CA0DC}">
      <dgm:prSet/>
      <dgm:spPr/>
      <dgm:t>
        <a:bodyPr/>
        <a:lstStyle/>
        <a:p>
          <a:r>
            <a:rPr lang="el-GR" b="1"/>
            <a:t>2) Το σύστημα ψύξης. </a:t>
          </a:r>
          <a:endParaRPr lang="en-US"/>
        </a:p>
      </dgm:t>
    </dgm:pt>
    <dgm:pt modelId="{E520BE9E-682F-43BD-8CCD-063F1139A08A}" type="parTrans" cxnId="{1F6CFAE0-E66E-4533-8061-77486D84B2F4}">
      <dgm:prSet/>
      <dgm:spPr/>
      <dgm:t>
        <a:bodyPr/>
        <a:lstStyle/>
        <a:p>
          <a:endParaRPr lang="en-US"/>
        </a:p>
      </dgm:t>
    </dgm:pt>
    <dgm:pt modelId="{DAEF2CBC-5AF9-4E4A-8B47-7686A144236A}" type="sibTrans" cxnId="{1F6CFAE0-E66E-4533-8061-77486D84B2F4}">
      <dgm:prSet/>
      <dgm:spPr/>
      <dgm:t>
        <a:bodyPr/>
        <a:lstStyle/>
        <a:p>
          <a:endParaRPr lang="en-US"/>
        </a:p>
      </dgm:t>
    </dgm:pt>
    <dgm:pt modelId="{8C4E541D-B55B-E046-9689-CD59FAA18612}" type="pres">
      <dgm:prSet presAssocID="{22D10A98-B5BA-4B3A-82B4-45B0902261E3}" presName="linear" presStyleCnt="0">
        <dgm:presLayoutVars>
          <dgm:animLvl val="lvl"/>
          <dgm:resizeHandles val="exact"/>
        </dgm:presLayoutVars>
      </dgm:prSet>
      <dgm:spPr/>
    </dgm:pt>
    <dgm:pt modelId="{A9100FB8-F0E3-5D4F-A2A9-34FE90A653D4}" type="pres">
      <dgm:prSet presAssocID="{ADB5212F-7AA2-4C2D-83F8-67C8CE6EA93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1E9B59D-E02B-8D4A-8952-612155C7B296}" type="pres">
      <dgm:prSet presAssocID="{E495D06E-A862-4437-8F8B-5EC8C6162DCE}" presName="spacer" presStyleCnt="0"/>
      <dgm:spPr/>
    </dgm:pt>
    <dgm:pt modelId="{ECFF8CE3-8E84-6B4E-A2CD-8D46061A557E}" type="pres">
      <dgm:prSet presAssocID="{F5BABA98-C785-4032-81EC-09CE1F6CA0D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0D3CD37-CF5B-9443-B3AD-733DD2266CC3}" type="presOf" srcId="{ADB5212F-7AA2-4C2D-83F8-67C8CE6EA936}" destId="{A9100FB8-F0E3-5D4F-A2A9-34FE90A653D4}" srcOrd="0" destOrd="0" presId="urn:microsoft.com/office/officeart/2005/8/layout/vList2"/>
    <dgm:cxn modelId="{944439B7-A549-45A1-AF3C-CC1059C3C42E}" srcId="{22D10A98-B5BA-4B3A-82B4-45B0902261E3}" destId="{ADB5212F-7AA2-4C2D-83F8-67C8CE6EA936}" srcOrd="0" destOrd="0" parTransId="{C33A3838-95D4-4E4E-BE57-A5B7408645B9}" sibTransId="{E495D06E-A862-4437-8F8B-5EC8C6162DCE}"/>
    <dgm:cxn modelId="{E71DD3CB-F355-7940-BFDE-D697EBC145B5}" type="presOf" srcId="{F5BABA98-C785-4032-81EC-09CE1F6CA0DC}" destId="{ECFF8CE3-8E84-6B4E-A2CD-8D46061A557E}" srcOrd="0" destOrd="0" presId="urn:microsoft.com/office/officeart/2005/8/layout/vList2"/>
    <dgm:cxn modelId="{1F6CFAE0-E66E-4533-8061-77486D84B2F4}" srcId="{22D10A98-B5BA-4B3A-82B4-45B0902261E3}" destId="{F5BABA98-C785-4032-81EC-09CE1F6CA0DC}" srcOrd="1" destOrd="0" parTransId="{E520BE9E-682F-43BD-8CCD-063F1139A08A}" sibTransId="{DAEF2CBC-5AF9-4E4A-8B47-7686A144236A}"/>
    <dgm:cxn modelId="{98BC20E5-C07C-F748-BB61-1C07826257E0}" type="presOf" srcId="{22D10A98-B5BA-4B3A-82B4-45B0902261E3}" destId="{8C4E541D-B55B-E046-9689-CD59FAA18612}" srcOrd="0" destOrd="0" presId="urn:microsoft.com/office/officeart/2005/8/layout/vList2"/>
    <dgm:cxn modelId="{D29C27D3-001C-8F4B-A4C6-BB098403C091}" type="presParOf" srcId="{8C4E541D-B55B-E046-9689-CD59FAA18612}" destId="{A9100FB8-F0E3-5D4F-A2A9-34FE90A653D4}" srcOrd="0" destOrd="0" presId="urn:microsoft.com/office/officeart/2005/8/layout/vList2"/>
    <dgm:cxn modelId="{B2D866CA-D284-ED41-AF72-045767B056DC}" type="presParOf" srcId="{8C4E541D-B55B-E046-9689-CD59FAA18612}" destId="{C1E9B59D-E02B-8D4A-8952-612155C7B296}" srcOrd="1" destOrd="0" presId="urn:microsoft.com/office/officeart/2005/8/layout/vList2"/>
    <dgm:cxn modelId="{9C355236-9E2D-E84C-8751-F3BA6A4814FA}" type="presParOf" srcId="{8C4E541D-B55B-E046-9689-CD59FAA18612}" destId="{ECFF8CE3-8E84-6B4E-A2CD-8D46061A557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FEF785-14B0-4638-9AC4-21EE6749CB5E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C0B8792-ECF9-4CEC-9A16-9F1B2C1FD5C7}">
      <dgm:prSet custT="1"/>
      <dgm:spPr/>
      <dgm:t>
        <a:bodyPr/>
        <a:lstStyle/>
        <a:p>
          <a:r>
            <a:rPr lang="el-GR" sz="2400" dirty="0"/>
            <a:t>Στη </a:t>
          </a:r>
          <a:r>
            <a:rPr lang="el-GR" sz="2400" dirty="0" err="1"/>
            <a:t>ζώνη</a:t>
          </a:r>
          <a:r>
            <a:rPr lang="el-GR" sz="2400" dirty="0"/>
            <a:t> των </a:t>
          </a:r>
          <a:r>
            <a:rPr lang="el-GR" sz="2400" dirty="0" err="1"/>
            <a:t>ελατηρίων</a:t>
          </a:r>
          <a:r>
            <a:rPr lang="el-GR" sz="2400" dirty="0"/>
            <a:t> </a:t>
          </a:r>
          <a:r>
            <a:rPr lang="el-GR" sz="2400" dirty="0" err="1"/>
            <a:t>υπάρχουν</a:t>
          </a:r>
          <a:r>
            <a:rPr lang="el-GR" sz="2400" dirty="0"/>
            <a:t> οι </a:t>
          </a:r>
          <a:r>
            <a:rPr lang="el-GR" sz="2400" dirty="0" err="1"/>
            <a:t>αυλακώσεις</a:t>
          </a:r>
          <a:r>
            <a:rPr lang="el-GR" sz="2400" dirty="0"/>
            <a:t> - </a:t>
          </a:r>
          <a:r>
            <a:rPr lang="el-GR" sz="2400" dirty="0" err="1"/>
            <a:t>οδηγοι</a:t>
          </a:r>
          <a:r>
            <a:rPr lang="el-GR" sz="2400" dirty="0"/>
            <a:t>́ για την </a:t>
          </a:r>
          <a:r>
            <a:rPr lang="el-GR" sz="2400" dirty="0" err="1"/>
            <a:t>τοποθέτηση</a:t>
          </a:r>
          <a:r>
            <a:rPr lang="el-GR" sz="2400" dirty="0"/>
            <a:t> των </a:t>
          </a:r>
          <a:r>
            <a:rPr lang="el-GR" sz="2400" dirty="0" err="1"/>
            <a:t>ελατηρίων</a:t>
          </a:r>
          <a:r>
            <a:rPr lang="el-GR" sz="2400" dirty="0"/>
            <a:t> </a:t>
          </a:r>
          <a:r>
            <a:rPr lang="el-GR" sz="2400" dirty="0" err="1"/>
            <a:t>συμπίεσης</a:t>
          </a:r>
          <a:r>
            <a:rPr lang="el-GR" sz="2400" dirty="0"/>
            <a:t> και </a:t>
          </a:r>
          <a:r>
            <a:rPr lang="el-GR" sz="2400" dirty="0" err="1"/>
            <a:t>λαδιου</a:t>
          </a:r>
          <a:r>
            <a:rPr lang="el-GR" sz="2400" dirty="0"/>
            <a:t>́. </a:t>
          </a:r>
          <a:endParaRPr lang="en-US" sz="2400" dirty="0"/>
        </a:p>
      </dgm:t>
    </dgm:pt>
    <dgm:pt modelId="{A9F3C5D5-AF3B-4D60-B59F-E4772CC5DBEC}" type="parTrans" cxnId="{149FAD58-F57A-4F11-BA59-93BEC54B7273}">
      <dgm:prSet/>
      <dgm:spPr/>
      <dgm:t>
        <a:bodyPr/>
        <a:lstStyle/>
        <a:p>
          <a:endParaRPr lang="en-US"/>
        </a:p>
      </dgm:t>
    </dgm:pt>
    <dgm:pt modelId="{9604721D-3A77-4119-9283-1257224D6788}" type="sibTrans" cxnId="{149FAD58-F57A-4F11-BA59-93BEC54B7273}">
      <dgm:prSet/>
      <dgm:spPr/>
      <dgm:t>
        <a:bodyPr/>
        <a:lstStyle/>
        <a:p>
          <a:endParaRPr lang="en-US"/>
        </a:p>
      </dgm:t>
    </dgm:pt>
    <dgm:pt modelId="{83A4AB3A-8904-437E-BCAE-1A0EE498F858}">
      <dgm:prSet custT="1"/>
      <dgm:spPr/>
      <dgm:t>
        <a:bodyPr/>
        <a:lstStyle/>
        <a:p>
          <a:r>
            <a:rPr lang="el-GR" sz="2800" dirty="0"/>
            <a:t>Τα </a:t>
          </a:r>
          <a:r>
            <a:rPr lang="el-GR" sz="2800" dirty="0" err="1"/>
            <a:t>έμβολα</a:t>
          </a:r>
          <a:r>
            <a:rPr lang="el-GR" sz="2800" dirty="0"/>
            <a:t> </a:t>
          </a:r>
          <a:r>
            <a:rPr lang="el-GR" sz="2800" dirty="0" err="1"/>
            <a:t>πρέπει</a:t>
          </a:r>
          <a:r>
            <a:rPr lang="el-GR" sz="2800" dirty="0"/>
            <a:t> να </a:t>
          </a:r>
          <a:r>
            <a:rPr lang="el-GR" sz="2800" dirty="0" err="1"/>
            <a:t>εφαρμόζουν</a:t>
          </a:r>
          <a:r>
            <a:rPr lang="el-GR" sz="2800" dirty="0"/>
            <a:t> </a:t>
          </a:r>
          <a:r>
            <a:rPr lang="el-GR" sz="2800" dirty="0" err="1"/>
            <a:t>στεγανα</a:t>
          </a:r>
          <a:r>
            <a:rPr lang="el-GR" sz="2800" dirty="0"/>
            <a:t>́ στο </a:t>
          </a:r>
          <a:r>
            <a:rPr lang="el-GR" sz="2800" dirty="0" err="1"/>
            <a:t>εσωτερικο</a:t>
          </a:r>
          <a:r>
            <a:rPr lang="el-GR" sz="2800" dirty="0"/>
            <a:t>́ του </a:t>
          </a:r>
          <a:r>
            <a:rPr lang="el-GR" sz="2800" dirty="0" err="1"/>
            <a:t>κυλίνδρου</a:t>
          </a:r>
          <a:r>
            <a:rPr lang="el-GR" sz="2800" dirty="0"/>
            <a:t>, </a:t>
          </a:r>
          <a:r>
            <a:rPr lang="el-GR" sz="2800" dirty="0" err="1"/>
            <a:t>ώστε</a:t>
          </a:r>
          <a:r>
            <a:rPr lang="el-GR" sz="2800" dirty="0"/>
            <a:t> να μην </a:t>
          </a:r>
          <a:r>
            <a:rPr lang="el-GR" sz="2800" dirty="0" err="1"/>
            <a:t>υπάρχει</a:t>
          </a:r>
          <a:r>
            <a:rPr lang="el-GR" sz="2800" dirty="0"/>
            <a:t> </a:t>
          </a:r>
          <a:r>
            <a:rPr lang="el-GR" sz="2800" dirty="0" err="1"/>
            <a:t>περίπτωση</a:t>
          </a:r>
          <a:r>
            <a:rPr lang="el-GR" sz="2800" dirty="0"/>
            <a:t> να </a:t>
          </a:r>
          <a:r>
            <a:rPr lang="el-GR" sz="2800" dirty="0" err="1"/>
            <a:t>διαφύγουν</a:t>
          </a:r>
          <a:r>
            <a:rPr lang="el-GR" sz="2800" dirty="0"/>
            <a:t> τα </a:t>
          </a:r>
          <a:r>
            <a:rPr lang="el-GR" sz="2800" dirty="0" err="1"/>
            <a:t>αέρια</a:t>
          </a:r>
          <a:r>
            <a:rPr lang="el-GR" sz="2800" dirty="0"/>
            <a:t> της </a:t>
          </a:r>
          <a:r>
            <a:rPr lang="el-GR" sz="2800" dirty="0" err="1"/>
            <a:t>καύσης</a:t>
          </a:r>
          <a:r>
            <a:rPr lang="el-GR" sz="2800" dirty="0"/>
            <a:t> προς το </a:t>
          </a:r>
          <a:r>
            <a:rPr lang="el-GR" sz="2800" dirty="0" err="1"/>
            <a:t>στροφαλοθάλαμο</a:t>
          </a:r>
          <a:r>
            <a:rPr lang="el-GR" sz="2800" dirty="0"/>
            <a:t> ή </a:t>
          </a:r>
          <a:r>
            <a:rPr lang="el-GR" sz="2800" dirty="0" err="1"/>
            <a:t>αντίστροφα</a:t>
          </a:r>
          <a:r>
            <a:rPr lang="el-GR" sz="2800" dirty="0"/>
            <a:t> το </a:t>
          </a:r>
          <a:r>
            <a:rPr lang="el-GR" sz="2800" dirty="0" err="1"/>
            <a:t>λάδι</a:t>
          </a:r>
          <a:r>
            <a:rPr lang="el-GR" sz="2800" dirty="0"/>
            <a:t> </a:t>
          </a:r>
          <a:r>
            <a:rPr lang="el-GR" sz="2800" dirty="0" err="1"/>
            <a:t>λίπανσης</a:t>
          </a:r>
          <a:r>
            <a:rPr lang="el-GR" sz="2800" dirty="0"/>
            <a:t> να </a:t>
          </a:r>
          <a:r>
            <a:rPr lang="el-GR" sz="2800" dirty="0" err="1"/>
            <a:t>περάσει</a:t>
          </a:r>
          <a:r>
            <a:rPr lang="el-GR" sz="2800" dirty="0"/>
            <a:t> στο </a:t>
          </a:r>
          <a:r>
            <a:rPr lang="el-GR" sz="2800" dirty="0" err="1"/>
            <a:t>θάλαμο</a:t>
          </a:r>
          <a:r>
            <a:rPr lang="el-GR" sz="2800" dirty="0"/>
            <a:t> </a:t>
          </a:r>
          <a:r>
            <a:rPr lang="el-GR" sz="2800" dirty="0" err="1"/>
            <a:t>καύσης</a:t>
          </a:r>
          <a:r>
            <a:rPr lang="el-GR" sz="2800" dirty="0"/>
            <a:t>. Για το </a:t>
          </a:r>
          <a:r>
            <a:rPr lang="el-GR" sz="2800" dirty="0" err="1"/>
            <a:t>σκοπο</a:t>
          </a:r>
          <a:r>
            <a:rPr lang="el-GR" sz="2800" dirty="0"/>
            <a:t>́ </a:t>
          </a:r>
          <a:r>
            <a:rPr lang="el-GR" sz="2800" dirty="0" err="1"/>
            <a:t>αυτο</a:t>
          </a:r>
          <a:r>
            <a:rPr lang="el-GR" sz="2800" dirty="0"/>
            <a:t>́, στις </a:t>
          </a:r>
          <a:r>
            <a:rPr lang="el-GR" sz="2800" dirty="0" err="1"/>
            <a:t>αυλακώσεις</a:t>
          </a:r>
          <a:r>
            <a:rPr lang="el-GR" sz="2800" dirty="0"/>
            <a:t> - </a:t>
          </a:r>
          <a:r>
            <a:rPr lang="el-GR" sz="2800" dirty="0" err="1"/>
            <a:t>οδηγούς</a:t>
          </a:r>
          <a:r>
            <a:rPr lang="el-GR" sz="2800" dirty="0"/>
            <a:t> του </a:t>
          </a:r>
          <a:r>
            <a:rPr lang="el-GR" sz="2800" dirty="0" err="1"/>
            <a:t>εμβόλου</a:t>
          </a:r>
          <a:r>
            <a:rPr lang="el-GR" sz="2800" dirty="0"/>
            <a:t> </a:t>
          </a:r>
          <a:r>
            <a:rPr lang="el-GR" sz="2800" dirty="0" err="1"/>
            <a:t>εφαρμόζονται</a:t>
          </a:r>
          <a:r>
            <a:rPr lang="el-GR" sz="2800" dirty="0"/>
            <a:t> </a:t>
          </a:r>
          <a:r>
            <a:rPr lang="el-GR" sz="2800" dirty="0" err="1"/>
            <a:t>ειδικα</a:t>
          </a:r>
          <a:r>
            <a:rPr lang="el-GR" sz="2800" dirty="0"/>
            <a:t>́ </a:t>
          </a:r>
          <a:r>
            <a:rPr lang="el-GR" sz="2800" dirty="0" err="1"/>
            <a:t>ελατήρια</a:t>
          </a:r>
          <a:r>
            <a:rPr lang="el-GR" sz="2800" dirty="0"/>
            <a:t> που </a:t>
          </a:r>
          <a:r>
            <a:rPr lang="el-GR" sz="2800" dirty="0" err="1"/>
            <a:t>εξασφαλίζουν</a:t>
          </a:r>
          <a:r>
            <a:rPr lang="el-GR" sz="2800" dirty="0"/>
            <a:t> </a:t>
          </a:r>
          <a:r>
            <a:rPr lang="el-GR" sz="2800" dirty="0" err="1"/>
            <a:t>πλήρη</a:t>
          </a:r>
          <a:r>
            <a:rPr lang="el-GR" sz="2800" dirty="0"/>
            <a:t> </a:t>
          </a:r>
          <a:r>
            <a:rPr lang="el-GR" sz="2800" dirty="0" err="1"/>
            <a:t>στεγανότητα</a:t>
          </a:r>
          <a:r>
            <a:rPr lang="el-GR" sz="2800" dirty="0"/>
            <a:t> στο </a:t>
          </a:r>
          <a:r>
            <a:rPr lang="el-GR" sz="2800" dirty="0" err="1"/>
            <a:t>χώρο</a:t>
          </a:r>
          <a:r>
            <a:rPr lang="el-GR" sz="2800" dirty="0"/>
            <a:t> του </a:t>
          </a:r>
          <a:r>
            <a:rPr lang="el-GR" sz="2800" dirty="0" err="1"/>
            <a:t>κυλίνδρου</a:t>
          </a:r>
          <a:endParaRPr lang="en-US" sz="1800" dirty="0"/>
        </a:p>
      </dgm:t>
    </dgm:pt>
    <dgm:pt modelId="{C40B0C19-C3EE-4A63-8065-B19812FEA8B5}" type="parTrans" cxnId="{26521A42-C18A-4922-8872-8F227F5AB8F6}">
      <dgm:prSet/>
      <dgm:spPr/>
      <dgm:t>
        <a:bodyPr/>
        <a:lstStyle/>
        <a:p>
          <a:endParaRPr lang="en-US"/>
        </a:p>
      </dgm:t>
    </dgm:pt>
    <dgm:pt modelId="{51489220-6413-4A39-AFFB-D86D58D180D9}" type="sibTrans" cxnId="{26521A42-C18A-4922-8872-8F227F5AB8F6}">
      <dgm:prSet/>
      <dgm:spPr/>
      <dgm:t>
        <a:bodyPr/>
        <a:lstStyle/>
        <a:p>
          <a:endParaRPr lang="en-US"/>
        </a:p>
      </dgm:t>
    </dgm:pt>
    <dgm:pt modelId="{06380724-A4C3-1C45-B6BA-2C8735898085}" type="pres">
      <dgm:prSet presAssocID="{21FEF785-14B0-4638-9AC4-21EE6749CB5E}" presName="Name0" presStyleCnt="0">
        <dgm:presLayoutVars>
          <dgm:dir/>
          <dgm:resizeHandles val="exact"/>
        </dgm:presLayoutVars>
      </dgm:prSet>
      <dgm:spPr/>
    </dgm:pt>
    <dgm:pt modelId="{DE505CA3-3290-FE48-8B2C-DE52F104150F}" type="pres">
      <dgm:prSet presAssocID="{BC0B8792-ECF9-4CEC-9A16-9F1B2C1FD5C7}" presName="node" presStyleLbl="node1" presStyleIdx="0" presStyleCnt="2" custScaleX="68587">
        <dgm:presLayoutVars>
          <dgm:bulletEnabled val="1"/>
        </dgm:presLayoutVars>
      </dgm:prSet>
      <dgm:spPr/>
    </dgm:pt>
    <dgm:pt modelId="{080CD57F-B6EB-CF43-AE39-66066C053518}" type="pres">
      <dgm:prSet presAssocID="{9604721D-3A77-4119-9283-1257224D6788}" presName="sibTrans" presStyleLbl="sibTrans2D1" presStyleIdx="0" presStyleCnt="1"/>
      <dgm:spPr/>
    </dgm:pt>
    <dgm:pt modelId="{8AD6C764-7652-7644-99BA-44C842166BD3}" type="pres">
      <dgm:prSet presAssocID="{9604721D-3A77-4119-9283-1257224D6788}" presName="connectorText" presStyleLbl="sibTrans2D1" presStyleIdx="0" presStyleCnt="1"/>
      <dgm:spPr/>
    </dgm:pt>
    <dgm:pt modelId="{8A3177B7-82B2-E64A-B567-25B88891F3ED}" type="pres">
      <dgm:prSet presAssocID="{83A4AB3A-8904-437E-BCAE-1A0EE498F858}" presName="node" presStyleLbl="node1" presStyleIdx="1" presStyleCnt="2" custScaleX="207625" custScaleY="134582">
        <dgm:presLayoutVars>
          <dgm:bulletEnabled val="1"/>
        </dgm:presLayoutVars>
      </dgm:prSet>
      <dgm:spPr/>
    </dgm:pt>
  </dgm:ptLst>
  <dgm:cxnLst>
    <dgm:cxn modelId="{76E2B329-CBD3-CD4A-9768-DBD5BE0E5652}" type="presOf" srcId="{21FEF785-14B0-4638-9AC4-21EE6749CB5E}" destId="{06380724-A4C3-1C45-B6BA-2C8735898085}" srcOrd="0" destOrd="0" presId="urn:microsoft.com/office/officeart/2005/8/layout/process1"/>
    <dgm:cxn modelId="{26521A42-C18A-4922-8872-8F227F5AB8F6}" srcId="{21FEF785-14B0-4638-9AC4-21EE6749CB5E}" destId="{83A4AB3A-8904-437E-BCAE-1A0EE498F858}" srcOrd="1" destOrd="0" parTransId="{C40B0C19-C3EE-4A63-8065-B19812FEA8B5}" sibTransId="{51489220-6413-4A39-AFFB-D86D58D180D9}"/>
    <dgm:cxn modelId="{149FAD58-F57A-4F11-BA59-93BEC54B7273}" srcId="{21FEF785-14B0-4638-9AC4-21EE6749CB5E}" destId="{BC0B8792-ECF9-4CEC-9A16-9F1B2C1FD5C7}" srcOrd="0" destOrd="0" parTransId="{A9F3C5D5-AF3B-4D60-B59F-E4772CC5DBEC}" sibTransId="{9604721D-3A77-4119-9283-1257224D6788}"/>
    <dgm:cxn modelId="{75265762-23D6-774D-BED5-FA7D39520EE4}" type="presOf" srcId="{9604721D-3A77-4119-9283-1257224D6788}" destId="{080CD57F-B6EB-CF43-AE39-66066C053518}" srcOrd="0" destOrd="0" presId="urn:microsoft.com/office/officeart/2005/8/layout/process1"/>
    <dgm:cxn modelId="{9001A3DA-2571-FD40-AB93-01697369DDE7}" type="presOf" srcId="{BC0B8792-ECF9-4CEC-9A16-9F1B2C1FD5C7}" destId="{DE505CA3-3290-FE48-8B2C-DE52F104150F}" srcOrd="0" destOrd="0" presId="urn:microsoft.com/office/officeart/2005/8/layout/process1"/>
    <dgm:cxn modelId="{4C703AF7-9D67-8248-9886-C1C1A334FCA6}" type="presOf" srcId="{9604721D-3A77-4119-9283-1257224D6788}" destId="{8AD6C764-7652-7644-99BA-44C842166BD3}" srcOrd="1" destOrd="0" presId="urn:microsoft.com/office/officeart/2005/8/layout/process1"/>
    <dgm:cxn modelId="{5ECF08FA-CCE1-7947-B590-10F4C1D78A0D}" type="presOf" srcId="{83A4AB3A-8904-437E-BCAE-1A0EE498F858}" destId="{8A3177B7-82B2-E64A-B567-25B88891F3ED}" srcOrd="0" destOrd="0" presId="urn:microsoft.com/office/officeart/2005/8/layout/process1"/>
    <dgm:cxn modelId="{EAA0B8F1-E154-FA42-B716-1CE1FA085E76}" type="presParOf" srcId="{06380724-A4C3-1C45-B6BA-2C8735898085}" destId="{DE505CA3-3290-FE48-8B2C-DE52F104150F}" srcOrd="0" destOrd="0" presId="urn:microsoft.com/office/officeart/2005/8/layout/process1"/>
    <dgm:cxn modelId="{3F7E2980-1B57-BE46-86C0-5E69C8A60251}" type="presParOf" srcId="{06380724-A4C3-1C45-B6BA-2C8735898085}" destId="{080CD57F-B6EB-CF43-AE39-66066C053518}" srcOrd="1" destOrd="0" presId="urn:microsoft.com/office/officeart/2005/8/layout/process1"/>
    <dgm:cxn modelId="{6C8AC1A8-C570-1148-A48C-0A2DB8C59934}" type="presParOf" srcId="{080CD57F-B6EB-CF43-AE39-66066C053518}" destId="{8AD6C764-7652-7644-99BA-44C842166BD3}" srcOrd="0" destOrd="0" presId="urn:microsoft.com/office/officeart/2005/8/layout/process1"/>
    <dgm:cxn modelId="{3ED4BF31-295D-954C-83BC-2979FC9F4766}" type="presParOf" srcId="{06380724-A4C3-1C45-B6BA-2C8735898085}" destId="{8A3177B7-82B2-E64A-B567-25B88891F3E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5ACE7-9880-F948-AEC8-FBA699996442}">
      <dsp:nvSpPr>
        <dsp:cNvPr id="0" name=""/>
        <dsp:cNvSpPr/>
      </dsp:nvSpPr>
      <dsp:spPr>
        <a:xfrm>
          <a:off x="6498" y="648019"/>
          <a:ext cx="2031466" cy="24377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64" tIns="0" rIns="200664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τους </a:t>
          </a:r>
          <a:r>
            <a:rPr lang="el-GR" sz="1600" kern="1200" dirty="0" err="1"/>
            <a:t>κυλίνδρους</a:t>
          </a:r>
          <a:r>
            <a:rPr lang="el-GR" sz="1600" kern="1200" dirty="0"/>
            <a:t>, και τους </a:t>
          </a:r>
          <a:r>
            <a:rPr lang="el-GR" sz="1600" kern="1200" dirty="0" err="1"/>
            <a:t>θαλάμους</a:t>
          </a:r>
          <a:r>
            <a:rPr lang="el-GR" sz="1600" kern="1200" dirty="0"/>
            <a:t> </a:t>
          </a:r>
          <a:r>
            <a:rPr lang="el-GR" sz="1600" kern="1200" dirty="0" err="1"/>
            <a:t>κυκλοφορίας</a:t>
          </a:r>
          <a:r>
            <a:rPr lang="el-GR" sz="1600" kern="1200" dirty="0"/>
            <a:t> του </a:t>
          </a:r>
          <a:r>
            <a:rPr lang="el-GR" sz="1600" kern="1200" dirty="0" err="1"/>
            <a:t>νερου</a:t>
          </a:r>
          <a:r>
            <a:rPr lang="el-GR" sz="1600" kern="1200" dirty="0"/>
            <a:t>́ (</a:t>
          </a:r>
          <a:r>
            <a:rPr lang="el-GR" sz="1600" kern="1200" dirty="0" err="1"/>
            <a:t>υδροχιτώνια</a:t>
          </a:r>
          <a:r>
            <a:rPr lang="el-GR" sz="1600" kern="1200" dirty="0"/>
            <a:t>)</a:t>
          </a:r>
          <a:endParaRPr lang="en-US" sz="1600" kern="1200" dirty="0"/>
        </a:p>
      </dsp:txBody>
      <dsp:txXfrm>
        <a:off x="6498" y="1623123"/>
        <a:ext cx="2031466" cy="1462656"/>
      </dsp:txXfrm>
    </dsp:sp>
    <dsp:sp modelId="{18AF0ACA-97AA-E546-8809-EE61B085E717}">
      <dsp:nvSpPr>
        <dsp:cNvPr id="0" name=""/>
        <dsp:cNvSpPr/>
      </dsp:nvSpPr>
      <dsp:spPr>
        <a:xfrm>
          <a:off x="6498" y="648019"/>
          <a:ext cx="2031466" cy="9751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64" tIns="165100" rIns="200664" bIns="16510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01</a:t>
          </a:r>
        </a:p>
      </dsp:txBody>
      <dsp:txXfrm>
        <a:off x="6498" y="648019"/>
        <a:ext cx="2031466" cy="975104"/>
      </dsp:txXfrm>
    </dsp:sp>
    <dsp:sp modelId="{1FCD9D0B-2670-9341-B752-41CDAB43EC4D}">
      <dsp:nvSpPr>
        <dsp:cNvPr id="0" name=""/>
        <dsp:cNvSpPr/>
      </dsp:nvSpPr>
      <dsp:spPr>
        <a:xfrm>
          <a:off x="2200482" y="648019"/>
          <a:ext cx="2031466" cy="2437760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64" tIns="0" rIns="200664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τις βάσεις για τη στήριξη του στροφαλοφόρου άξονα και του εκκεντροφόρου (αν αυτός είναι στα πλάγια), </a:t>
          </a:r>
          <a:endParaRPr lang="en-US" sz="1300" kern="1200"/>
        </a:p>
      </dsp:txBody>
      <dsp:txXfrm>
        <a:off x="2200482" y="1623123"/>
        <a:ext cx="2031466" cy="1462656"/>
      </dsp:txXfrm>
    </dsp:sp>
    <dsp:sp modelId="{ACAC763D-1FFB-F04A-90A1-92014C8D651F}">
      <dsp:nvSpPr>
        <dsp:cNvPr id="0" name=""/>
        <dsp:cNvSpPr/>
      </dsp:nvSpPr>
      <dsp:spPr>
        <a:xfrm>
          <a:off x="2200482" y="648019"/>
          <a:ext cx="2031466" cy="9751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64" tIns="165100" rIns="200664" bIns="16510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02</a:t>
          </a:r>
        </a:p>
      </dsp:txBody>
      <dsp:txXfrm>
        <a:off x="2200482" y="648019"/>
        <a:ext cx="2031466" cy="975104"/>
      </dsp:txXfrm>
    </dsp:sp>
    <dsp:sp modelId="{4245C244-6190-7849-A347-2575EE86FC0F}">
      <dsp:nvSpPr>
        <dsp:cNvPr id="0" name=""/>
        <dsp:cNvSpPr/>
      </dsp:nvSpPr>
      <dsp:spPr>
        <a:xfrm>
          <a:off x="4394466" y="648019"/>
          <a:ext cx="2031466" cy="243776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64" tIns="0" rIns="200664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ένα τμήμα των αγωγών κυκλοφορίας του λαδιού,</a:t>
          </a:r>
          <a:endParaRPr lang="en-US" sz="1300" kern="1200"/>
        </a:p>
      </dsp:txBody>
      <dsp:txXfrm>
        <a:off x="4394466" y="1623123"/>
        <a:ext cx="2031466" cy="1462656"/>
      </dsp:txXfrm>
    </dsp:sp>
    <dsp:sp modelId="{86D73E12-8E0D-1046-AA7D-A3C48303C373}">
      <dsp:nvSpPr>
        <dsp:cNvPr id="0" name=""/>
        <dsp:cNvSpPr/>
      </dsp:nvSpPr>
      <dsp:spPr>
        <a:xfrm>
          <a:off x="4394466" y="648019"/>
          <a:ext cx="2031466" cy="9751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64" tIns="165100" rIns="200664" bIns="16510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03</a:t>
          </a:r>
        </a:p>
      </dsp:txBody>
      <dsp:txXfrm>
        <a:off x="4394466" y="648019"/>
        <a:ext cx="2031466" cy="975104"/>
      </dsp:txXfrm>
    </dsp:sp>
    <dsp:sp modelId="{6080DE8E-79A4-A848-BAA7-4F57A5AC54C9}">
      <dsp:nvSpPr>
        <dsp:cNvPr id="0" name=""/>
        <dsp:cNvSpPr/>
      </dsp:nvSpPr>
      <dsp:spPr>
        <a:xfrm>
          <a:off x="6588450" y="648019"/>
          <a:ext cx="2031466" cy="2437760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64" tIns="0" rIns="200664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το χώρο για τα γρανάζια χρονισμού, </a:t>
          </a:r>
          <a:endParaRPr lang="en-US" sz="1300" kern="1200"/>
        </a:p>
      </dsp:txBody>
      <dsp:txXfrm>
        <a:off x="6588450" y="1623123"/>
        <a:ext cx="2031466" cy="1462656"/>
      </dsp:txXfrm>
    </dsp:sp>
    <dsp:sp modelId="{08E041A0-137D-974C-AC91-8553B00A9A37}">
      <dsp:nvSpPr>
        <dsp:cNvPr id="0" name=""/>
        <dsp:cNvSpPr/>
      </dsp:nvSpPr>
      <dsp:spPr>
        <a:xfrm>
          <a:off x="6588450" y="648019"/>
          <a:ext cx="2031466" cy="9751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64" tIns="165100" rIns="200664" bIns="16510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04</a:t>
          </a:r>
        </a:p>
      </dsp:txBody>
      <dsp:txXfrm>
        <a:off x="6588450" y="648019"/>
        <a:ext cx="2031466" cy="975104"/>
      </dsp:txXfrm>
    </dsp:sp>
    <dsp:sp modelId="{CE73BE26-2681-B04D-AE8E-794CAC528571}">
      <dsp:nvSpPr>
        <dsp:cNvPr id="0" name=""/>
        <dsp:cNvSpPr/>
      </dsp:nvSpPr>
      <dsp:spPr>
        <a:xfrm>
          <a:off x="8782434" y="648019"/>
          <a:ext cx="2031466" cy="243776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64" tIns="0" rIns="200664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/>
            <a:t>τις </a:t>
          </a:r>
          <a:r>
            <a:rPr lang="el-GR" sz="1300" kern="1200" dirty="0" err="1"/>
            <a:t>βάσεις</a:t>
          </a:r>
          <a:r>
            <a:rPr lang="el-GR" sz="1300" kern="1200" dirty="0"/>
            <a:t> για τη </a:t>
          </a:r>
          <a:r>
            <a:rPr lang="el-GR" sz="1300" kern="1200" dirty="0" err="1"/>
            <a:t>στήριξη</a:t>
          </a:r>
          <a:r>
            <a:rPr lang="el-GR" sz="1300" kern="1200" dirty="0"/>
            <a:t> του </a:t>
          </a:r>
          <a:r>
            <a:rPr lang="el-GR" sz="1300" kern="1200" dirty="0" err="1"/>
            <a:t>καπακιου</a:t>
          </a:r>
          <a:r>
            <a:rPr lang="el-GR" sz="1300" kern="1200" dirty="0"/>
            <a:t>́ της </a:t>
          </a:r>
          <a:r>
            <a:rPr lang="el-GR" sz="1300" kern="1200" dirty="0" err="1"/>
            <a:t>ελαιολεκάνης</a:t>
          </a:r>
          <a:r>
            <a:rPr lang="el-GR" sz="1300" kern="1200" dirty="0"/>
            <a:t> και της </a:t>
          </a:r>
          <a:r>
            <a:rPr lang="el-GR" sz="1300" kern="1200" dirty="0" err="1"/>
            <a:t>αντλίας</a:t>
          </a:r>
          <a:r>
            <a:rPr lang="el-GR" sz="1300" kern="1200" dirty="0"/>
            <a:t> </a:t>
          </a:r>
          <a:r>
            <a:rPr lang="el-GR" sz="1300" kern="1200" dirty="0" err="1"/>
            <a:t>λαδιου</a:t>
          </a:r>
          <a:r>
            <a:rPr lang="el-GR" sz="1300" kern="1200" dirty="0"/>
            <a:t>́</a:t>
          </a:r>
          <a:endParaRPr lang="en-US" sz="1300" kern="1200" dirty="0"/>
        </a:p>
      </dsp:txBody>
      <dsp:txXfrm>
        <a:off x="8782434" y="1623123"/>
        <a:ext cx="2031466" cy="1462656"/>
      </dsp:txXfrm>
    </dsp:sp>
    <dsp:sp modelId="{A44C8974-6113-054E-9433-C5E02A5F587F}">
      <dsp:nvSpPr>
        <dsp:cNvPr id="0" name=""/>
        <dsp:cNvSpPr/>
      </dsp:nvSpPr>
      <dsp:spPr>
        <a:xfrm>
          <a:off x="8782434" y="648019"/>
          <a:ext cx="2031466" cy="9751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64" tIns="165100" rIns="200664" bIns="16510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05</a:t>
          </a:r>
        </a:p>
      </dsp:txBody>
      <dsp:txXfrm>
        <a:off x="8782434" y="648019"/>
        <a:ext cx="2031466" cy="975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00FB8-F0E3-5D4F-A2A9-34FE90A653D4}">
      <dsp:nvSpPr>
        <dsp:cNvPr id="0" name=""/>
        <dsp:cNvSpPr/>
      </dsp:nvSpPr>
      <dsp:spPr>
        <a:xfrm>
          <a:off x="0" y="403913"/>
          <a:ext cx="6245265" cy="2307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5800" b="1" kern="1200"/>
            <a:t>1) Τη διάταξη των κυλίνδρων και </a:t>
          </a:r>
          <a:endParaRPr lang="en-US" sz="5800" kern="1200"/>
        </a:p>
      </dsp:txBody>
      <dsp:txXfrm>
        <a:off x="112630" y="516543"/>
        <a:ext cx="6020005" cy="2081980"/>
      </dsp:txXfrm>
    </dsp:sp>
    <dsp:sp modelId="{ECFF8CE3-8E84-6B4E-A2CD-8D46061A557E}">
      <dsp:nvSpPr>
        <dsp:cNvPr id="0" name=""/>
        <dsp:cNvSpPr/>
      </dsp:nvSpPr>
      <dsp:spPr>
        <a:xfrm>
          <a:off x="0" y="2878193"/>
          <a:ext cx="6245265" cy="23072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5800" b="1" kern="1200"/>
            <a:t>2) Το σύστημα ψύξης. </a:t>
          </a:r>
          <a:endParaRPr lang="en-US" sz="5800" kern="1200"/>
        </a:p>
      </dsp:txBody>
      <dsp:txXfrm>
        <a:off x="112630" y="2990823"/>
        <a:ext cx="6020005" cy="20819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05CA3-3290-FE48-8B2C-DE52F104150F}">
      <dsp:nvSpPr>
        <dsp:cNvPr id="0" name=""/>
        <dsp:cNvSpPr/>
      </dsp:nvSpPr>
      <dsp:spPr>
        <a:xfrm>
          <a:off x="10693" y="591758"/>
          <a:ext cx="2309000" cy="34223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Στη </a:t>
          </a:r>
          <a:r>
            <a:rPr lang="el-GR" sz="2400" kern="1200" dirty="0" err="1"/>
            <a:t>ζώνη</a:t>
          </a:r>
          <a:r>
            <a:rPr lang="el-GR" sz="2400" kern="1200" dirty="0"/>
            <a:t> των </a:t>
          </a:r>
          <a:r>
            <a:rPr lang="el-GR" sz="2400" kern="1200" dirty="0" err="1"/>
            <a:t>ελατηρίων</a:t>
          </a:r>
          <a:r>
            <a:rPr lang="el-GR" sz="2400" kern="1200" dirty="0"/>
            <a:t> </a:t>
          </a:r>
          <a:r>
            <a:rPr lang="el-GR" sz="2400" kern="1200" dirty="0" err="1"/>
            <a:t>υπάρχουν</a:t>
          </a:r>
          <a:r>
            <a:rPr lang="el-GR" sz="2400" kern="1200" dirty="0"/>
            <a:t> οι </a:t>
          </a:r>
          <a:r>
            <a:rPr lang="el-GR" sz="2400" kern="1200" dirty="0" err="1"/>
            <a:t>αυλακώσεις</a:t>
          </a:r>
          <a:r>
            <a:rPr lang="el-GR" sz="2400" kern="1200" dirty="0"/>
            <a:t> - </a:t>
          </a:r>
          <a:r>
            <a:rPr lang="el-GR" sz="2400" kern="1200" dirty="0" err="1"/>
            <a:t>οδηγοι</a:t>
          </a:r>
          <a:r>
            <a:rPr lang="el-GR" sz="2400" kern="1200" dirty="0"/>
            <a:t>́ για την </a:t>
          </a:r>
          <a:r>
            <a:rPr lang="el-GR" sz="2400" kern="1200" dirty="0" err="1"/>
            <a:t>τοποθέτηση</a:t>
          </a:r>
          <a:r>
            <a:rPr lang="el-GR" sz="2400" kern="1200" dirty="0"/>
            <a:t> των </a:t>
          </a:r>
          <a:r>
            <a:rPr lang="el-GR" sz="2400" kern="1200" dirty="0" err="1"/>
            <a:t>ελατηρίων</a:t>
          </a:r>
          <a:r>
            <a:rPr lang="el-GR" sz="2400" kern="1200" dirty="0"/>
            <a:t> </a:t>
          </a:r>
          <a:r>
            <a:rPr lang="el-GR" sz="2400" kern="1200" dirty="0" err="1"/>
            <a:t>συμπίεσης</a:t>
          </a:r>
          <a:r>
            <a:rPr lang="el-GR" sz="2400" kern="1200" dirty="0"/>
            <a:t> και </a:t>
          </a:r>
          <a:r>
            <a:rPr lang="el-GR" sz="2400" kern="1200" dirty="0" err="1"/>
            <a:t>λαδιου</a:t>
          </a:r>
          <a:r>
            <a:rPr lang="el-GR" sz="2400" kern="1200" dirty="0"/>
            <a:t>́. </a:t>
          </a:r>
          <a:endParaRPr lang="en-US" sz="2400" kern="1200" dirty="0"/>
        </a:p>
      </dsp:txBody>
      <dsp:txXfrm>
        <a:off x="78321" y="659386"/>
        <a:ext cx="2173744" cy="3287093"/>
      </dsp:txXfrm>
    </dsp:sp>
    <dsp:sp modelId="{080CD57F-B6EB-CF43-AE39-66066C053518}">
      <dsp:nvSpPr>
        <dsp:cNvPr id="0" name=""/>
        <dsp:cNvSpPr/>
      </dsp:nvSpPr>
      <dsp:spPr>
        <a:xfrm>
          <a:off x="2656347" y="1885484"/>
          <a:ext cx="713703" cy="83489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2656347" y="2052464"/>
        <a:ext cx="499592" cy="500938"/>
      </dsp:txXfrm>
    </dsp:sp>
    <dsp:sp modelId="{8A3177B7-82B2-E64A-B567-25B88891F3ED}">
      <dsp:nvSpPr>
        <dsp:cNvPr id="0" name=""/>
        <dsp:cNvSpPr/>
      </dsp:nvSpPr>
      <dsp:spPr>
        <a:xfrm>
          <a:off x="3666305" y="0"/>
          <a:ext cx="6989753" cy="460586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Τα </a:t>
          </a:r>
          <a:r>
            <a:rPr lang="el-GR" sz="2800" kern="1200" dirty="0" err="1"/>
            <a:t>έμβολα</a:t>
          </a:r>
          <a:r>
            <a:rPr lang="el-GR" sz="2800" kern="1200" dirty="0"/>
            <a:t> </a:t>
          </a:r>
          <a:r>
            <a:rPr lang="el-GR" sz="2800" kern="1200" dirty="0" err="1"/>
            <a:t>πρέπει</a:t>
          </a:r>
          <a:r>
            <a:rPr lang="el-GR" sz="2800" kern="1200" dirty="0"/>
            <a:t> να </a:t>
          </a:r>
          <a:r>
            <a:rPr lang="el-GR" sz="2800" kern="1200" dirty="0" err="1"/>
            <a:t>εφαρμόζουν</a:t>
          </a:r>
          <a:r>
            <a:rPr lang="el-GR" sz="2800" kern="1200" dirty="0"/>
            <a:t> </a:t>
          </a:r>
          <a:r>
            <a:rPr lang="el-GR" sz="2800" kern="1200" dirty="0" err="1"/>
            <a:t>στεγανα</a:t>
          </a:r>
          <a:r>
            <a:rPr lang="el-GR" sz="2800" kern="1200" dirty="0"/>
            <a:t>́ στο </a:t>
          </a:r>
          <a:r>
            <a:rPr lang="el-GR" sz="2800" kern="1200" dirty="0" err="1"/>
            <a:t>εσωτερικο</a:t>
          </a:r>
          <a:r>
            <a:rPr lang="el-GR" sz="2800" kern="1200" dirty="0"/>
            <a:t>́ του </a:t>
          </a:r>
          <a:r>
            <a:rPr lang="el-GR" sz="2800" kern="1200" dirty="0" err="1"/>
            <a:t>κυλίνδρου</a:t>
          </a:r>
          <a:r>
            <a:rPr lang="el-GR" sz="2800" kern="1200" dirty="0"/>
            <a:t>, </a:t>
          </a:r>
          <a:r>
            <a:rPr lang="el-GR" sz="2800" kern="1200" dirty="0" err="1"/>
            <a:t>ώστε</a:t>
          </a:r>
          <a:r>
            <a:rPr lang="el-GR" sz="2800" kern="1200" dirty="0"/>
            <a:t> να μην </a:t>
          </a:r>
          <a:r>
            <a:rPr lang="el-GR" sz="2800" kern="1200" dirty="0" err="1"/>
            <a:t>υπάρχει</a:t>
          </a:r>
          <a:r>
            <a:rPr lang="el-GR" sz="2800" kern="1200" dirty="0"/>
            <a:t> </a:t>
          </a:r>
          <a:r>
            <a:rPr lang="el-GR" sz="2800" kern="1200" dirty="0" err="1"/>
            <a:t>περίπτωση</a:t>
          </a:r>
          <a:r>
            <a:rPr lang="el-GR" sz="2800" kern="1200" dirty="0"/>
            <a:t> να </a:t>
          </a:r>
          <a:r>
            <a:rPr lang="el-GR" sz="2800" kern="1200" dirty="0" err="1"/>
            <a:t>διαφύγουν</a:t>
          </a:r>
          <a:r>
            <a:rPr lang="el-GR" sz="2800" kern="1200" dirty="0"/>
            <a:t> τα </a:t>
          </a:r>
          <a:r>
            <a:rPr lang="el-GR" sz="2800" kern="1200" dirty="0" err="1"/>
            <a:t>αέρια</a:t>
          </a:r>
          <a:r>
            <a:rPr lang="el-GR" sz="2800" kern="1200" dirty="0"/>
            <a:t> της </a:t>
          </a:r>
          <a:r>
            <a:rPr lang="el-GR" sz="2800" kern="1200" dirty="0" err="1"/>
            <a:t>καύσης</a:t>
          </a:r>
          <a:r>
            <a:rPr lang="el-GR" sz="2800" kern="1200" dirty="0"/>
            <a:t> προς το </a:t>
          </a:r>
          <a:r>
            <a:rPr lang="el-GR" sz="2800" kern="1200" dirty="0" err="1"/>
            <a:t>στροφαλοθάλαμο</a:t>
          </a:r>
          <a:r>
            <a:rPr lang="el-GR" sz="2800" kern="1200" dirty="0"/>
            <a:t> ή </a:t>
          </a:r>
          <a:r>
            <a:rPr lang="el-GR" sz="2800" kern="1200" dirty="0" err="1"/>
            <a:t>αντίστροφα</a:t>
          </a:r>
          <a:r>
            <a:rPr lang="el-GR" sz="2800" kern="1200" dirty="0"/>
            <a:t> το </a:t>
          </a:r>
          <a:r>
            <a:rPr lang="el-GR" sz="2800" kern="1200" dirty="0" err="1"/>
            <a:t>λάδι</a:t>
          </a:r>
          <a:r>
            <a:rPr lang="el-GR" sz="2800" kern="1200" dirty="0"/>
            <a:t> </a:t>
          </a:r>
          <a:r>
            <a:rPr lang="el-GR" sz="2800" kern="1200" dirty="0" err="1"/>
            <a:t>λίπανσης</a:t>
          </a:r>
          <a:r>
            <a:rPr lang="el-GR" sz="2800" kern="1200" dirty="0"/>
            <a:t> να </a:t>
          </a:r>
          <a:r>
            <a:rPr lang="el-GR" sz="2800" kern="1200" dirty="0" err="1"/>
            <a:t>περάσει</a:t>
          </a:r>
          <a:r>
            <a:rPr lang="el-GR" sz="2800" kern="1200" dirty="0"/>
            <a:t> στο </a:t>
          </a:r>
          <a:r>
            <a:rPr lang="el-GR" sz="2800" kern="1200" dirty="0" err="1"/>
            <a:t>θάλαμο</a:t>
          </a:r>
          <a:r>
            <a:rPr lang="el-GR" sz="2800" kern="1200" dirty="0"/>
            <a:t> </a:t>
          </a:r>
          <a:r>
            <a:rPr lang="el-GR" sz="2800" kern="1200" dirty="0" err="1"/>
            <a:t>καύσης</a:t>
          </a:r>
          <a:r>
            <a:rPr lang="el-GR" sz="2800" kern="1200" dirty="0"/>
            <a:t>. Για το </a:t>
          </a:r>
          <a:r>
            <a:rPr lang="el-GR" sz="2800" kern="1200" dirty="0" err="1"/>
            <a:t>σκοπο</a:t>
          </a:r>
          <a:r>
            <a:rPr lang="el-GR" sz="2800" kern="1200" dirty="0"/>
            <a:t>́ </a:t>
          </a:r>
          <a:r>
            <a:rPr lang="el-GR" sz="2800" kern="1200" dirty="0" err="1"/>
            <a:t>αυτο</a:t>
          </a:r>
          <a:r>
            <a:rPr lang="el-GR" sz="2800" kern="1200" dirty="0"/>
            <a:t>́, στις </a:t>
          </a:r>
          <a:r>
            <a:rPr lang="el-GR" sz="2800" kern="1200" dirty="0" err="1"/>
            <a:t>αυλακώσεις</a:t>
          </a:r>
          <a:r>
            <a:rPr lang="el-GR" sz="2800" kern="1200" dirty="0"/>
            <a:t> - </a:t>
          </a:r>
          <a:r>
            <a:rPr lang="el-GR" sz="2800" kern="1200" dirty="0" err="1"/>
            <a:t>οδηγούς</a:t>
          </a:r>
          <a:r>
            <a:rPr lang="el-GR" sz="2800" kern="1200" dirty="0"/>
            <a:t> του </a:t>
          </a:r>
          <a:r>
            <a:rPr lang="el-GR" sz="2800" kern="1200" dirty="0" err="1"/>
            <a:t>εμβόλου</a:t>
          </a:r>
          <a:r>
            <a:rPr lang="el-GR" sz="2800" kern="1200" dirty="0"/>
            <a:t> </a:t>
          </a:r>
          <a:r>
            <a:rPr lang="el-GR" sz="2800" kern="1200" dirty="0" err="1"/>
            <a:t>εφαρμόζονται</a:t>
          </a:r>
          <a:r>
            <a:rPr lang="el-GR" sz="2800" kern="1200" dirty="0"/>
            <a:t> </a:t>
          </a:r>
          <a:r>
            <a:rPr lang="el-GR" sz="2800" kern="1200" dirty="0" err="1"/>
            <a:t>ειδικα</a:t>
          </a:r>
          <a:r>
            <a:rPr lang="el-GR" sz="2800" kern="1200" dirty="0"/>
            <a:t>́ </a:t>
          </a:r>
          <a:r>
            <a:rPr lang="el-GR" sz="2800" kern="1200" dirty="0" err="1"/>
            <a:t>ελατήρια</a:t>
          </a:r>
          <a:r>
            <a:rPr lang="el-GR" sz="2800" kern="1200" dirty="0"/>
            <a:t> που </a:t>
          </a:r>
          <a:r>
            <a:rPr lang="el-GR" sz="2800" kern="1200" dirty="0" err="1"/>
            <a:t>εξασφαλίζουν</a:t>
          </a:r>
          <a:r>
            <a:rPr lang="el-GR" sz="2800" kern="1200" dirty="0"/>
            <a:t> </a:t>
          </a:r>
          <a:r>
            <a:rPr lang="el-GR" sz="2800" kern="1200" dirty="0" err="1"/>
            <a:t>πλήρη</a:t>
          </a:r>
          <a:r>
            <a:rPr lang="el-GR" sz="2800" kern="1200" dirty="0"/>
            <a:t> </a:t>
          </a:r>
          <a:r>
            <a:rPr lang="el-GR" sz="2800" kern="1200" dirty="0" err="1"/>
            <a:t>στεγανότητα</a:t>
          </a:r>
          <a:r>
            <a:rPr lang="el-GR" sz="2800" kern="1200" dirty="0"/>
            <a:t> στο </a:t>
          </a:r>
          <a:r>
            <a:rPr lang="el-GR" sz="2800" kern="1200" dirty="0" err="1"/>
            <a:t>χώρο</a:t>
          </a:r>
          <a:r>
            <a:rPr lang="el-GR" sz="2800" kern="1200" dirty="0"/>
            <a:t> του </a:t>
          </a:r>
          <a:r>
            <a:rPr lang="el-GR" sz="2800" kern="1200" dirty="0" err="1"/>
            <a:t>κυλίνδρου</a:t>
          </a:r>
          <a:endParaRPr lang="en-US" sz="1800" kern="1200" dirty="0"/>
        </a:p>
      </dsp:txBody>
      <dsp:txXfrm>
        <a:off x="3801206" y="134901"/>
        <a:ext cx="6719951" cy="4336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4549F7-F271-5C8D-F4AF-A1B97A3DD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EC0E421-5DC5-7828-9E82-935DD67C5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CA6CEEC-D42E-1876-EFFE-3B05301D4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C942-7FDC-D045-8250-54A5616C9BFE}" type="datetimeFigureOut">
              <a:rPr lang="el-GR" smtClean="0"/>
              <a:t>11/10/23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B2F67AF-41EC-AC1A-CD11-1280F8BC7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EE99B22-128A-07CE-39B6-3147A3E61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56C1-B494-154A-98CD-5DEEE12C32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324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4CADB2-C37F-08B5-94DD-9B046BA88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65AA9CB-3CB5-3A44-CFFC-2984EFA0F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08261FB-6115-21D2-84B7-2C6BE1C0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C942-7FDC-D045-8250-54A5616C9BFE}" type="datetimeFigureOut">
              <a:rPr lang="el-GR" smtClean="0"/>
              <a:t>11/10/23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C40B2A5-D976-904A-CC62-73445CB03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46743CA-DA66-8266-945E-B317726A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56C1-B494-154A-98CD-5DEEE12C32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426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D6EB045-DC66-9AB7-DD42-CB3A6C22F7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163B32E-1FD1-35C5-D88C-4E39B7B88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95BBCCD-2A38-5EB7-A50F-D971F6F1C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C942-7FDC-D045-8250-54A5616C9BFE}" type="datetimeFigureOut">
              <a:rPr lang="el-GR" smtClean="0"/>
              <a:t>11/10/23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867BFB8-D5AC-361F-B652-EDB0D689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260492E-F223-A48D-F2D4-C43B0DDD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56C1-B494-154A-98CD-5DEEE12C32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392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8045C2-B487-0778-500D-7407B564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D83CAA-2BDD-7C0A-86B7-8D57F9872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0CC1AB6-C5CF-8E34-3A91-50A80E061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C942-7FDC-D045-8250-54A5616C9BFE}" type="datetimeFigureOut">
              <a:rPr lang="el-GR" smtClean="0"/>
              <a:t>11/10/23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022C5E5-E66E-BF6A-42EB-83865915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DED1D54-19CE-A4B7-237A-53E1187C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56C1-B494-154A-98CD-5DEEE12C32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80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DE3E11-6DB2-5C7F-E447-A0FE694D5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5297E86-8E31-3D8A-C4D5-F53886D40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78091E3-87CE-8760-1927-253A6D6A0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C942-7FDC-D045-8250-54A5616C9BFE}" type="datetimeFigureOut">
              <a:rPr lang="el-GR" smtClean="0"/>
              <a:t>11/10/23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BEA8DDB-491E-ED35-0037-5C3D2F400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E8BD701-A4D2-5F05-93E2-68662C158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56C1-B494-154A-98CD-5DEEE12C32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616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1879BA-8B27-986C-89D5-1D252942F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F1D32E-62DE-D643-B185-C808231EC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D0D6034-87F0-8BED-AF70-032FDC49F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7018EE0-9D95-32F2-8889-21BA55E1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C942-7FDC-D045-8250-54A5616C9BFE}" type="datetimeFigureOut">
              <a:rPr lang="el-GR" smtClean="0"/>
              <a:t>11/10/23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66DF127-A497-6FCE-0D7B-41C676C71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E511A3F-4F9F-6884-99AA-3B27D59A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56C1-B494-154A-98CD-5DEEE12C32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472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0B3EE6-AAFA-ABA1-84A7-6BE7219C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6F8C513-4130-49D3-E967-DA8C9F461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632B32B-4ADF-6836-C4C0-E7CEDBA21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7B1B7CF-2A93-26F8-388C-6F49417E6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0FD3D2F-7575-3095-6A9E-A96405090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1C6A592-5A3A-B3A7-AC44-8B2007089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C942-7FDC-D045-8250-54A5616C9BFE}" type="datetimeFigureOut">
              <a:rPr lang="el-GR" smtClean="0"/>
              <a:t>11/10/23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E75E2EB-DBC4-63DB-3669-7409300A2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423364D-2EB0-5A4E-7FFF-614E52D8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56C1-B494-154A-98CD-5DEEE12C32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803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15A4CC-DF1E-87C3-064B-C0C3AB039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5617087-7BF6-6A0B-0347-B54B1DFA3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C942-7FDC-D045-8250-54A5616C9BFE}" type="datetimeFigureOut">
              <a:rPr lang="el-GR" smtClean="0"/>
              <a:t>11/10/23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E5087E7-E9BB-C3D0-BD28-E8A0B21A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A5718FC-B0C4-35B4-EB13-DBD0183D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56C1-B494-154A-98CD-5DEEE12C32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656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7089F4D-3944-A81E-1065-22A532A4B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C942-7FDC-D045-8250-54A5616C9BFE}" type="datetimeFigureOut">
              <a:rPr lang="el-GR" smtClean="0"/>
              <a:t>11/10/23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39AA1C5-0C0D-9433-B839-51D02AF4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8055909-D22F-FB2C-4BB4-7A479CCB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56C1-B494-154A-98CD-5DEEE12C32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299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3D0637-9267-FDFD-82D8-FCF004B4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7DD56B-3972-115C-E726-AD6A53154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C216AA8-B0CA-9EDA-D98E-A82F2D54E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7E8008F-EFA7-F327-0DBC-D1AFA154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C942-7FDC-D045-8250-54A5616C9BFE}" type="datetimeFigureOut">
              <a:rPr lang="el-GR" smtClean="0"/>
              <a:t>11/10/23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B5370EE-BE19-D775-3DC8-B0F954079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33601BC-8867-91C2-F767-48EB27B7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56C1-B494-154A-98CD-5DEEE12C32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399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1F9B3E-395A-95DE-1E1F-868129D1F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9AA8826-B9D4-3C3F-ECB2-D865F890E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BB14EE8-492E-9B46-6534-FCF7BD07F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326D612-7244-F2E8-D67D-92B58254D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C942-7FDC-D045-8250-54A5616C9BFE}" type="datetimeFigureOut">
              <a:rPr lang="el-GR" smtClean="0"/>
              <a:t>11/10/23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1E11A9D-5B7C-08BC-F9DB-A11F0FE07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765E2D8-D036-ADF7-99ED-592598B6F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56C1-B494-154A-98CD-5DEEE12C32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871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5F17604-B11A-277C-1FE9-DAFA4B604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78F2F66-FEAD-2E17-A31F-28AA5EC7F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4200CFF-1723-E985-382A-4D813F7D0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8C942-7FDC-D045-8250-54A5616C9BFE}" type="datetimeFigureOut">
              <a:rPr lang="el-GR" smtClean="0"/>
              <a:t>11/10/23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8E910E6-64B5-08AD-00D5-F13BFD851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83CA1F8-AD0B-5A92-FDDF-7C4154700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856C1-B494-154A-98CD-5DEEE12C32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347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51C4249-D975-FEFA-2B5D-C037D3B8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l-GR" sz="3400">
                <a:solidFill>
                  <a:srgbClr val="FFFFFF"/>
                </a:solidFill>
                <a:effectLst/>
                <a:latin typeface="UB-Front-Bold"/>
              </a:rPr>
              <a:t>Βασικός κινηματικός μηχανισμός εμβόλου - διωστήρα - στροφαλοφόρου άξονα </a:t>
            </a:r>
            <a:br>
              <a:rPr lang="el-GR" sz="3400">
                <a:solidFill>
                  <a:srgbClr val="FFFFFF"/>
                </a:solidFill>
              </a:rPr>
            </a:br>
            <a:endParaRPr lang="el-GR" sz="3400">
              <a:solidFill>
                <a:srgbClr val="FFFFFF"/>
              </a:solidFill>
            </a:endParaRPr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BBA4BAA-8B14-CBFF-A75A-42A6C9800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l-GR" sz="3600" dirty="0">
                <a:effectLst/>
                <a:latin typeface="UBHelvetica"/>
              </a:rPr>
              <a:t>Το </a:t>
            </a:r>
            <a:r>
              <a:rPr lang="el-GR" sz="3600" dirty="0" err="1">
                <a:effectLst/>
                <a:latin typeface="UBHelvetica"/>
              </a:rPr>
              <a:t>σύστημα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αυτο</a:t>
            </a:r>
            <a:r>
              <a:rPr lang="el-GR" sz="3600" dirty="0">
                <a:effectLst/>
                <a:latin typeface="UBHelvetica"/>
              </a:rPr>
              <a:t>́ </a:t>
            </a:r>
            <a:r>
              <a:rPr lang="el-GR" sz="3600" dirty="0" err="1">
                <a:effectLst/>
                <a:latin typeface="UBHelvetica"/>
              </a:rPr>
              <a:t>αποτελείται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απο</a:t>
            </a:r>
            <a:r>
              <a:rPr lang="el-GR" sz="3600" dirty="0">
                <a:effectLst/>
                <a:latin typeface="UBHelvetica"/>
              </a:rPr>
              <a:t>́ το </a:t>
            </a:r>
            <a:r>
              <a:rPr lang="el-GR" sz="3600" dirty="0" err="1">
                <a:effectLst/>
                <a:latin typeface="UBHelvetica"/>
              </a:rPr>
              <a:t>βασικο</a:t>
            </a:r>
            <a:r>
              <a:rPr lang="el-GR" sz="3600" dirty="0">
                <a:effectLst/>
                <a:latin typeface="UBHelvetica"/>
              </a:rPr>
              <a:t>́ </a:t>
            </a:r>
            <a:r>
              <a:rPr lang="el-GR" sz="3600" dirty="0" err="1">
                <a:effectLst/>
                <a:latin typeface="UBHelvetica"/>
              </a:rPr>
              <a:t>κινηματικο</a:t>
            </a:r>
            <a:r>
              <a:rPr lang="el-GR" sz="3600" dirty="0">
                <a:effectLst/>
                <a:latin typeface="UBHelvetica"/>
              </a:rPr>
              <a:t>́ </a:t>
            </a:r>
            <a:r>
              <a:rPr lang="el-GR" sz="3600" dirty="0" err="1">
                <a:effectLst/>
                <a:latin typeface="UBHelvetica"/>
              </a:rPr>
              <a:t>μηχανισμο</a:t>
            </a:r>
            <a:r>
              <a:rPr lang="el-GR" sz="3600" dirty="0">
                <a:effectLst/>
                <a:latin typeface="UBHelvetica"/>
              </a:rPr>
              <a:t>́ του </a:t>
            </a:r>
            <a:r>
              <a:rPr lang="el-GR" sz="3600" dirty="0" err="1">
                <a:effectLst/>
                <a:latin typeface="UBHelvetica"/>
              </a:rPr>
              <a:t>εμβόλου</a:t>
            </a:r>
            <a:r>
              <a:rPr lang="el-GR" sz="3600" dirty="0">
                <a:effectLst/>
                <a:latin typeface="UBHelvetica"/>
              </a:rPr>
              <a:t> που με το </a:t>
            </a:r>
            <a:r>
              <a:rPr lang="el-GR" sz="3600" dirty="0" err="1">
                <a:effectLst/>
                <a:latin typeface="UBHelvetica"/>
              </a:rPr>
              <a:t>διωστήρα</a:t>
            </a:r>
            <a:r>
              <a:rPr lang="el-GR" sz="3600" dirty="0">
                <a:effectLst/>
                <a:latin typeface="UBHelvetica"/>
              </a:rPr>
              <a:t> και το </a:t>
            </a:r>
            <a:r>
              <a:rPr lang="el-GR" sz="3600" dirty="0" err="1">
                <a:effectLst/>
                <a:latin typeface="UBHelvetica"/>
              </a:rPr>
              <a:t>στροφαλοφόρο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άξονα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παράγουν</a:t>
            </a:r>
            <a:r>
              <a:rPr lang="el-GR" sz="3600" dirty="0">
                <a:effectLst/>
                <a:latin typeface="UBHelvetica"/>
              </a:rPr>
              <a:t> την </a:t>
            </a:r>
            <a:r>
              <a:rPr lang="el-GR" sz="3600" dirty="0" err="1">
                <a:effectLst/>
                <a:latin typeface="UBHelvetica"/>
              </a:rPr>
              <a:t>κίνηση</a:t>
            </a:r>
            <a:r>
              <a:rPr lang="el-GR" sz="3600" dirty="0">
                <a:effectLst/>
                <a:latin typeface="UBHelvetica"/>
              </a:rPr>
              <a:t> και τη </a:t>
            </a:r>
            <a:r>
              <a:rPr lang="el-GR" sz="3600" dirty="0" err="1">
                <a:effectLst/>
                <a:latin typeface="UBHelvetica"/>
              </a:rPr>
              <a:t>μετατρέπουν</a:t>
            </a:r>
            <a:r>
              <a:rPr lang="el-GR" sz="3600" dirty="0">
                <a:effectLst/>
                <a:latin typeface="UBHelvetica"/>
              </a:rPr>
              <a:t>, </a:t>
            </a:r>
            <a:r>
              <a:rPr lang="el-GR" sz="3600" dirty="0" err="1">
                <a:effectLst/>
                <a:latin typeface="UBHelvetica"/>
              </a:rPr>
              <a:t>απο</a:t>
            </a:r>
            <a:r>
              <a:rPr lang="el-GR" sz="3600" dirty="0">
                <a:effectLst/>
                <a:latin typeface="UBHelvetica"/>
              </a:rPr>
              <a:t>́ </a:t>
            </a:r>
            <a:r>
              <a:rPr lang="el-GR" sz="3600" dirty="0" err="1">
                <a:effectLst/>
                <a:latin typeface="UBHelvetica"/>
              </a:rPr>
              <a:t>ευθύγραμμη</a:t>
            </a:r>
            <a:r>
              <a:rPr lang="el-GR" sz="3600" dirty="0">
                <a:effectLst/>
                <a:latin typeface="UBHelvetica"/>
              </a:rPr>
              <a:t> και </a:t>
            </a:r>
            <a:r>
              <a:rPr lang="el-GR" sz="3600" dirty="0" err="1">
                <a:effectLst/>
                <a:latin typeface="UBHelvetica"/>
              </a:rPr>
              <a:t>παλινδρομικη</a:t>
            </a:r>
            <a:r>
              <a:rPr lang="el-GR" sz="3600" dirty="0">
                <a:effectLst/>
                <a:latin typeface="UBHelvetica"/>
              </a:rPr>
              <a:t>́ σε </a:t>
            </a:r>
            <a:r>
              <a:rPr lang="el-GR" sz="3600" dirty="0" err="1">
                <a:effectLst/>
                <a:latin typeface="UBHelvetica"/>
              </a:rPr>
              <a:t>περιστροφικη</a:t>
            </a:r>
            <a:r>
              <a:rPr lang="el-GR" sz="3600" dirty="0">
                <a:effectLst/>
                <a:latin typeface="UBHelvetica"/>
              </a:rPr>
              <a:t>́. </a:t>
            </a:r>
            <a:endParaRPr lang="el-GR" sz="36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935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9935F2-40EC-84F7-7B86-30717D09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52" y="1128094"/>
            <a:ext cx="3953975" cy="1415270"/>
          </a:xfrm>
        </p:spPr>
        <p:txBody>
          <a:bodyPr anchor="t">
            <a:normAutofit/>
          </a:bodyPr>
          <a:lstStyle/>
          <a:p>
            <a:r>
              <a:rPr lang="el-GR" sz="4000" b="1" dirty="0"/>
              <a:t>ΚΕΦΑΛΗ</a:t>
            </a:r>
          </a:p>
        </p:txBody>
      </p:sp>
      <p:sp>
        <p:nvSpPr>
          <p:cNvPr id="60" name="Rectangle 47">
            <a:extLst>
              <a:ext uri="{FF2B5EF4-FFF2-40B4-BE49-F238E27FC236}">
                <a16:creationId xmlns:a16="http://schemas.microsoft.com/office/drawing/2014/main" id="{B00278AE-C62A-3610-2127-E5F5BEDC2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4470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άργυρος, φως, κουζινικά σκεύη&#10;&#10;Περιγραφή που δημιουργήθηκε αυτόματα">
            <a:extLst>
              <a:ext uri="{FF2B5EF4-FFF2-40B4-BE49-F238E27FC236}">
                <a16:creationId xmlns:a16="http://schemas.microsoft.com/office/drawing/2014/main" id="{9CBF368C-B12B-9DC3-1D86-9D25D9BF7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392" y="222734"/>
            <a:ext cx="2133608" cy="3444887"/>
          </a:xfrm>
          <a:prstGeom prst="rect">
            <a:avLst/>
          </a:prstGeom>
        </p:spPr>
      </p:pic>
      <p:pic>
        <p:nvPicPr>
          <p:cNvPr id="9" name="Εικόνα 8" descr="Εικόνα που περιέχει κάδος απορριμμάτων, συσκευή μαγειρικής&#10;&#10;Περιγραφή που δημιουργήθηκε αυτόματα">
            <a:extLst>
              <a:ext uri="{FF2B5EF4-FFF2-40B4-BE49-F238E27FC236}">
                <a16:creationId xmlns:a16="http://schemas.microsoft.com/office/drawing/2014/main" id="{7BE97FDB-9233-3C9E-96E4-5B07121F1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22" y="1388539"/>
            <a:ext cx="3278955" cy="3572928"/>
          </a:xfrm>
          <a:prstGeom prst="rect">
            <a:avLst/>
          </a:prstGeom>
        </p:spPr>
      </p:pic>
      <p:cxnSp>
        <p:nvCxnSpPr>
          <p:cNvPr id="61" name="Straight Connector 49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78854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 descr="Εικόνα που περιέχει κύλινδρος, μέταλλο, καρύδι, εργαλεία οικιακής χρήσης&#10;&#10;Περιγραφή που δημιουργήθηκε αυτόματα">
            <a:extLst>
              <a:ext uri="{FF2B5EF4-FFF2-40B4-BE49-F238E27FC236}">
                <a16:creationId xmlns:a16="http://schemas.microsoft.com/office/drawing/2014/main" id="{75A2BA8D-D2BF-C538-9AF6-8B4D690B8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692" y="3836299"/>
            <a:ext cx="2309237" cy="2445968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D72D29-2089-02F4-1529-A0B92086B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1518" y="2032006"/>
            <a:ext cx="4512309" cy="4110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>
                <a:effectLst/>
                <a:latin typeface="UBHelvetica"/>
              </a:rPr>
              <a:t>Το </a:t>
            </a:r>
            <a:r>
              <a:rPr lang="el-GR" sz="3600" dirty="0" err="1">
                <a:effectLst/>
                <a:latin typeface="UBHelvetica"/>
              </a:rPr>
              <a:t>σχήμα</a:t>
            </a:r>
            <a:r>
              <a:rPr lang="el-GR" sz="3600" dirty="0">
                <a:effectLst/>
                <a:latin typeface="UBHelvetica"/>
              </a:rPr>
              <a:t> της </a:t>
            </a:r>
            <a:r>
              <a:rPr lang="el-GR" sz="3600" dirty="0" err="1">
                <a:effectLst/>
                <a:latin typeface="UBHelvetica"/>
              </a:rPr>
              <a:t>μπορει</a:t>
            </a:r>
            <a:r>
              <a:rPr lang="el-GR" sz="3600" dirty="0">
                <a:effectLst/>
                <a:latin typeface="UBHelvetica"/>
              </a:rPr>
              <a:t>́ να </a:t>
            </a:r>
            <a:r>
              <a:rPr lang="el-GR" sz="3600" dirty="0" err="1">
                <a:effectLst/>
                <a:latin typeface="UBHelvetica"/>
              </a:rPr>
              <a:t>είναι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solidFill>
                  <a:srgbClr val="C00000"/>
                </a:solidFill>
                <a:effectLst/>
                <a:latin typeface="UBHelvetica"/>
              </a:rPr>
              <a:t>επίπεδο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αλλα</a:t>
            </a:r>
            <a:r>
              <a:rPr lang="el-GR" sz="3600" dirty="0">
                <a:effectLst/>
                <a:latin typeface="UBHelvetica"/>
              </a:rPr>
              <a:t>́ και </a:t>
            </a:r>
            <a:r>
              <a:rPr lang="el-GR" sz="3600" dirty="0" err="1">
                <a:effectLst/>
                <a:latin typeface="UBHelvetica"/>
              </a:rPr>
              <a:t>άλλης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μορφής</a:t>
            </a:r>
            <a:r>
              <a:rPr lang="el-GR" sz="3600" dirty="0">
                <a:effectLst/>
                <a:latin typeface="UBHelvetica"/>
              </a:rPr>
              <a:t>, </a:t>
            </a:r>
            <a:r>
              <a:rPr lang="el-GR" sz="3600" dirty="0" err="1">
                <a:effectLst/>
                <a:latin typeface="UBHelvetica"/>
              </a:rPr>
              <a:t>όπως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solidFill>
                  <a:srgbClr val="C00000"/>
                </a:solidFill>
                <a:effectLst/>
                <a:latin typeface="UBHelvetica"/>
              </a:rPr>
              <a:t>σφαιρικο</a:t>
            </a:r>
            <a:r>
              <a:rPr lang="el-GR" sz="3600" dirty="0">
                <a:solidFill>
                  <a:srgbClr val="C00000"/>
                </a:solidFill>
                <a:effectLst/>
                <a:latin typeface="UBHelvetica"/>
              </a:rPr>
              <a:t>́, </a:t>
            </a:r>
            <a:r>
              <a:rPr lang="el-GR" sz="3600" dirty="0" err="1">
                <a:solidFill>
                  <a:srgbClr val="C00000"/>
                </a:solidFill>
                <a:effectLst/>
                <a:latin typeface="UBHelvetica"/>
              </a:rPr>
              <a:t>ημισφαιρικο</a:t>
            </a:r>
            <a:r>
              <a:rPr lang="el-GR" sz="3600" dirty="0">
                <a:solidFill>
                  <a:srgbClr val="C00000"/>
                </a:solidFill>
                <a:effectLst/>
                <a:latin typeface="UBHelvetica"/>
              </a:rPr>
              <a:t>́</a:t>
            </a:r>
            <a:r>
              <a:rPr lang="el-GR" sz="3600" dirty="0">
                <a:effectLst/>
                <a:latin typeface="UBHelvetica"/>
              </a:rPr>
              <a:t>, με </a:t>
            </a:r>
            <a:r>
              <a:rPr lang="el-GR" sz="3600" dirty="0" err="1">
                <a:solidFill>
                  <a:srgbClr val="C00000"/>
                </a:solidFill>
                <a:effectLst/>
                <a:latin typeface="UBHelvetica"/>
              </a:rPr>
              <a:t>διαμορφωμένο</a:t>
            </a:r>
            <a:r>
              <a:rPr lang="el-GR" sz="3600" dirty="0">
                <a:solidFill>
                  <a:srgbClr val="C00000"/>
                </a:solidFill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πάνω</a:t>
            </a:r>
            <a:r>
              <a:rPr lang="el-GR" sz="3600" dirty="0">
                <a:effectLst/>
                <a:latin typeface="UBHelvetica"/>
              </a:rPr>
              <a:t> σ’ </a:t>
            </a:r>
            <a:r>
              <a:rPr lang="el-GR" sz="3600" dirty="0" err="1">
                <a:effectLst/>
                <a:latin typeface="UBHelvetica"/>
              </a:rPr>
              <a:t>αυτήν</a:t>
            </a:r>
            <a:r>
              <a:rPr lang="el-GR" sz="3600" dirty="0">
                <a:effectLst/>
                <a:latin typeface="UBHelvetica"/>
              </a:rPr>
              <a:t> το </a:t>
            </a:r>
            <a:r>
              <a:rPr lang="el-GR" sz="3600" dirty="0" err="1">
                <a:solidFill>
                  <a:srgbClr val="C00000"/>
                </a:solidFill>
                <a:effectLst/>
                <a:latin typeface="UBHelvetica"/>
              </a:rPr>
              <a:t>θάλαμο</a:t>
            </a:r>
            <a:r>
              <a:rPr lang="el-GR" sz="3600" dirty="0">
                <a:solidFill>
                  <a:srgbClr val="C00000"/>
                </a:solidFill>
                <a:effectLst/>
                <a:latin typeface="UBHelvetica"/>
              </a:rPr>
              <a:t> </a:t>
            </a:r>
            <a:r>
              <a:rPr lang="el-GR" sz="3600" dirty="0" err="1">
                <a:solidFill>
                  <a:srgbClr val="C00000"/>
                </a:solidFill>
                <a:effectLst/>
                <a:latin typeface="UBHelvetica"/>
              </a:rPr>
              <a:t>καύσης</a:t>
            </a:r>
            <a:r>
              <a:rPr lang="el-GR" sz="3600" dirty="0">
                <a:solidFill>
                  <a:srgbClr val="C00000"/>
                </a:solidFill>
                <a:effectLst/>
                <a:latin typeface="UBHelvetica"/>
              </a:rPr>
              <a:t> </a:t>
            </a:r>
            <a:endParaRPr lang="el-GR" sz="3600" dirty="0">
              <a:solidFill>
                <a:srgbClr val="C00000"/>
              </a:solidFill>
              <a:effectLst/>
            </a:endParaRP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948227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lowchart: Document 3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2D4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4B96C3B-A392-3FE4-785B-979B5572C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ΚΕΦΑΛΗ ΕΜΒΟΛΟΥ ΣΕ ΤΟΜΗ</a:t>
            </a:r>
          </a:p>
        </p:txBody>
      </p:sp>
      <p:pic>
        <p:nvPicPr>
          <p:cNvPr id="7" name="Θέση περιεχομένου 6" descr="Εικόνα που περιέχει κείμενο, στιγμιότυπο οθόνης, καρτούν, διάγραμμα&#10;&#10;Περιγραφή που δημιουργήθηκε αυτόματα">
            <a:extLst>
              <a:ext uri="{FF2B5EF4-FFF2-40B4-BE49-F238E27FC236}">
                <a16:creationId xmlns:a16="http://schemas.microsoft.com/office/drawing/2014/main" id="{8DCCA38D-528A-CA75-D715-3F2096C5E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5210" y="171163"/>
            <a:ext cx="6738590" cy="672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09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B2C2077-F812-632C-539C-F0B14E020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ΠΟΔΙΑ ΕΜΒΟΛΟΥ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8A643F-169F-C51A-9D94-AEBC5961E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marR="71755" indent="0">
              <a:spcBef>
                <a:spcPts val="1430"/>
              </a:spcBef>
              <a:buNone/>
            </a:pPr>
            <a:r>
              <a:rPr lang="el-GR" dirty="0">
                <a:latin typeface="Arial"/>
                <a:cs typeface="Arial"/>
              </a:rPr>
              <a:t>Η</a:t>
            </a:r>
            <a:r>
              <a:rPr lang="el-GR" spc="-15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ΠΡ</a:t>
            </a:r>
            <a:r>
              <a:rPr lang="el-GR" spc="5" dirty="0">
                <a:latin typeface="Arial"/>
                <a:cs typeface="Arial"/>
              </a:rPr>
              <a:t>Ο</a:t>
            </a:r>
            <a:r>
              <a:rPr lang="el-GR" dirty="0">
                <a:latin typeface="Arial"/>
                <a:cs typeface="Arial"/>
              </a:rPr>
              <a:t>ΕΚ</a:t>
            </a:r>
            <a:r>
              <a:rPr lang="el-GR" spc="-180" dirty="0">
                <a:latin typeface="Arial"/>
                <a:cs typeface="Arial"/>
              </a:rPr>
              <a:t>Τ</a:t>
            </a:r>
            <a:r>
              <a:rPr lang="el-GR" dirty="0">
                <a:latin typeface="Arial"/>
                <a:cs typeface="Arial"/>
              </a:rPr>
              <a:t>ΑΣΗ</a:t>
            </a:r>
            <a:r>
              <a:rPr lang="el-GR" spc="-10" dirty="0">
                <a:latin typeface="Arial"/>
                <a:cs typeface="Arial"/>
              </a:rPr>
              <a:t> </a:t>
            </a:r>
            <a:r>
              <a:rPr lang="el-GR" spc="-5" dirty="0">
                <a:latin typeface="Arial"/>
                <a:cs typeface="Arial"/>
              </a:rPr>
              <a:t>(</a:t>
            </a:r>
            <a:r>
              <a:rPr lang="el-GR" dirty="0">
                <a:latin typeface="Arial"/>
                <a:cs typeface="Arial"/>
              </a:rPr>
              <a:t>Π</a:t>
            </a:r>
            <a:r>
              <a:rPr lang="el-GR" spc="-70" dirty="0">
                <a:latin typeface="Arial"/>
                <a:cs typeface="Arial"/>
              </a:rPr>
              <a:t>Ο</a:t>
            </a:r>
            <a:r>
              <a:rPr lang="el-GR" dirty="0">
                <a:latin typeface="Arial"/>
                <a:cs typeface="Arial"/>
              </a:rPr>
              <a:t>ΔΙ</a:t>
            </a:r>
            <a:r>
              <a:rPr lang="el-GR" spc="-5" dirty="0">
                <a:latin typeface="Arial"/>
                <a:cs typeface="Arial"/>
              </a:rPr>
              <a:t>Α</a:t>
            </a:r>
            <a:r>
              <a:rPr lang="el-GR" dirty="0">
                <a:latin typeface="Arial"/>
                <a:cs typeface="Arial"/>
              </a:rPr>
              <a:t>)</a:t>
            </a:r>
            <a:r>
              <a:rPr lang="el-GR" spc="-55" dirty="0">
                <a:latin typeface="Arial"/>
                <a:cs typeface="Arial"/>
              </a:rPr>
              <a:t> </a:t>
            </a:r>
            <a:r>
              <a:rPr lang="el-GR" spc="-45" dirty="0">
                <a:latin typeface="Arial"/>
                <a:cs typeface="Arial"/>
              </a:rPr>
              <a:t>Τ</a:t>
            </a:r>
            <a:r>
              <a:rPr lang="el-GR" spc="-75" dirty="0">
                <a:latin typeface="Arial"/>
                <a:cs typeface="Arial"/>
              </a:rPr>
              <a:t>Ο</a:t>
            </a:r>
            <a:r>
              <a:rPr lang="el-GR" dirty="0">
                <a:latin typeface="Arial"/>
                <a:cs typeface="Arial"/>
              </a:rPr>
              <a:t>Υ</a:t>
            </a:r>
            <a:r>
              <a:rPr lang="el-GR" spc="-15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ΕΜ</a:t>
            </a:r>
            <a:r>
              <a:rPr lang="el-GR" spc="5" dirty="0">
                <a:latin typeface="Arial"/>
                <a:cs typeface="Arial"/>
              </a:rPr>
              <a:t>Β</a:t>
            </a:r>
            <a:r>
              <a:rPr lang="el-GR" spc="-75" dirty="0">
                <a:latin typeface="Arial"/>
                <a:cs typeface="Arial"/>
              </a:rPr>
              <a:t>Ο</a:t>
            </a:r>
            <a:r>
              <a:rPr lang="el-GR" spc="-70" dirty="0">
                <a:latin typeface="Arial"/>
                <a:cs typeface="Arial"/>
              </a:rPr>
              <a:t>Λ</a:t>
            </a:r>
            <a:r>
              <a:rPr lang="el-GR" spc="-75" dirty="0">
                <a:latin typeface="Arial"/>
                <a:cs typeface="Arial"/>
              </a:rPr>
              <a:t>Ο</a:t>
            </a:r>
            <a:r>
              <a:rPr lang="el-GR" dirty="0">
                <a:latin typeface="Arial"/>
                <a:cs typeface="Arial"/>
              </a:rPr>
              <a:t>Υ</a:t>
            </a:r>
            <a:r>
              <a:rPr lang="el-GR" spc="-60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ΥΠ</a:t>
            </a:r>
            <a:r>
              <a:rPr lang="el-GR" spc="5" dirty="0">
                <a:latin typeface="Arial"/>
                <a:cs typeface="Arial"/>
              </a:rPr>
              <a:t>Α</a:t>
            </a:r>
            <a:r>
              <a:rPr lang="el-GR" dirty="0">
                <a:latin typeface="Arial"/>
                <a:cs typeface="Arial"/>
              </a:rPr>
              <a:t>ΡΧ</a:t>
            </a:r>
            <a:r>
              <a:rPr lang="el-GR" spc="5" dirty="0">
                <a:latin typeface="Arial"/>
                <a:cs typeface="Arial"/>
              </a:rPr>
              <a:t>Ε</a:t>
            </a:r>
            <a:r>
              <a:rPr lang="el-GR" dirty="0">
                <a:latin typeface="Arial"/>
                <a:cs typeface="Arial"/>
              </a:rPr>
              <a:t>Ι</a:t>
            </a:r>
            <a:r>
              <a:rPr lang="el-GR" spc="-35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ΣΕ </a:t>
            </a:r>
            <a:r>
              <a:rPr lang="el-GR" spc="-75" dirty="0">
                <a:latin typeface="Arial"/>
                <a:cs typeface="Arial"/>
              </a:rPr>
              <a:t>Ο</a:t>
            </a:r>
            <a:r>
              <a:rPr lang="el-GR" dirty="0">
                <a:latin typeface="Arial"/>
                <a:cs typeface="Arial"/>
              </a:rPr>
              <a:t>ΛΕΣ</a:t>
            </a:r>
            <a:r>
              <a:rPr lang="el-GR" spc="-15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ΤΙΣ ΜΗΧ</a:t>
            </a:r>
            <a:r>
              <a:rPr lang="el-GR" spc="5" dirty="0">
                <a:latin typeface="Arial"/>
                <a:cs typeface="Arial"/>
              </a:rPr>
              <a:t>Α</a:t>
            </a:r>
            <a:r>
              <a:rPr lang="el-GR" dirty="0">
                <a:latin typeface="Arial"/>
                <a:cs typeface="Arial"/>
              </a:rPr>
              <a:t>ΝΕΣ,</a:t>
            </a:r>
            <a:r>
              <a:rPr lang="el-GR" spc="-25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ΕΚ</a:t>
            </a:r>
            <a:r>
              <a:rPr lang="el-GR" spc="-40" dirty="0">
                <a:latin typeface="Arial"/>
                <a:cs typeface="Arial"/>
              </a:rPr>
              <a:t>Τ</a:t>
            </a:r>
            <a:r>
              <a:rPr lang="el-GR" dirty="0">
                <a:latin typeface="Arial"/>
                <a:cs typeface="Arial"/>
              </a:rPr>
              <a:t>ΟΣ</a:t>
            </a:r>
            <a:r>
              <a:rPr lang="el-GR" spc="-15" dirty="0">
                <a:latin typeface="Arial"/>
                <a:cs typeface="Arial"/>
              </a:rPr>
              <a:t> </a:t>
            </a:r>
            <a:r>
              <a:rPr lang="el-GR" spc="-45" dirty="0">
                <a:latin typeface="Arial"/>
                <a:cs typeface="Arial"/>
              </a:rPr>
              <a:t>Τ</a:t>
            </a:r>
            <a:r>
              <a:rPr lang="el-GR" dirty="0">
                <a:latin typeface="Arial"/>
                <a:cs typeface="Arial"/>
              </a:rPr>
              <a:t>ΩΝ</a:t>
            </a:r>
            <a:r>
              <a:rPr lang="el-GR" spc="-15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ΠΕ</a:t>
            </a:r>
            <a:r>
              <a:rPr lang="el-GR" spc="5" dirty="0">
                <a:latin typeface="Arial"/>
                <a:cs typeface="Arial"/>
              </a:rPr>
              <a:t>Ρ</a:t>
            </a:r>
            <a:r>
              <a:rPr lang="el-GR" dirty="0">
                <a:latin typeface="Arial"/>
                <a:cs typeface="Arial"/>
              </a:rPr>
              <a:t>ΙΠ</a:t>
            </a:r>
            <a:r>
              <a:rPr lang="el-GR" spc="-45" dirty="0">
                <a:latin typeface="Arial"/>
                <a:cs typeface="Arial"/>
              </a:rPr>
              <a:t>Τ</a:t>
            </a:r>
            <a:r>
              <a:rPr lang="el-GR" dirty="0">
                <a:latin typeface="Arial"/>
                <a:cs typeface="Arial"/>
              </a:rPr>
              <a:t>ΩΣΕΩΝ, ΟΠ</a:t>
            </a:r>
            <a:r>
              <a:rPr lang="el-GR" spc="-65" dirty="0">
                <a:latin typeface="Arial"/>
                <a:cs typeface="Arial"/>
              </a:rPr>
              <a:t>Ο</a:t>
            </a:r>
            <a:r>
              <a:rPr lang="el-GR" dirty="0">
                <a:latin typeface="Arial"/>
                <a:cs typeface="Arial"/>
              </a:rPr>
              <a:t>Υ</a:t>
            </a:r>
            <a:r>
              <a:rPr lang="el-GR" spc="-25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Η ΜΕ</a:t>
            </a:r>
            <a:r>
              <a:rPr lang="el-GR" spc="-185" dirty="0">
                <a:latin typeface="Arial"/>
                <a:cs typeface="Arial"/>
              </a:rPr>
              <a:t>Τ</a:t>
            </a:r>
            <a:r>
              <a:rPr lang="el-GR" dirty="0">
                <a:latin typeface="Arial"/>
                <a:cs typeface="Arial"/>
              </a:rPr>
              <a:t>Α</a:t>
            </a:r>
            <a:r>
              <a:rPr lang="el-GR" spc="-70" dirty="0">
                <a:latin typeface="Arial"/>
                <a:cs typeface="Arial"/>
              </a:rPr>
              <a:t>Δ</a:t>
            </a:r>
            <a:r>
              <a:rPr lang="el-GR" dirty="0">
                <a:latin typeface="Arial"/>
                <a:cs typeface="Arial"/>
              </a:rPr>
              <a:t>ΟΣΗ</a:t>
            </a:r>
            <a:r>
              <a:rPr lang="el-GR" spc="-40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Τ</a:t>
            </a:r>
            <a:r>
              <a:rPr lang="el-GR" spc="5" dirty="0">
                <a:latin typeface="Arial"/>
                <a:cs typeface="Arial"/>
              </a:rPr>
              <a:t>Η</a:t>
            </a:r>
            <a:r>
              <a:rPr lang="el-GR" dirty="0">
                <a:latin typeface="Arial"/>
                <a:cs typeface="Arial"/>
              </a:rPr>
              <a:t>Σ</a:t>
            </a:r>
            <a:r>
              <a:rPr lang="el-GR" spc="-20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ΚΙΝ</a:t>
            </a:r>
            <a:r>
              <a:rPr lang="el-GR" spc="5" dirty="0">
                <a:latin typeface="Arial"/>
                <a:cs typeface="Arial"/>
              </a:rPr>
              <a:t>Η</a:t>
            </a:r>
            <a:r>
              <a:rPr lang="el-GR" dirty="0">
                <a:latin typeface="Arial"/>
                <a:cs typeface="Arial"/>
              </a:rPr>
              <a:t>ΣΕΩΣ</a:t>
            </a:r>
            <a:r>
              <a:rPr lang="el-GR" spc="-20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Σ</a:t>
            </a:r>
            <a:r>
              <a:rPr lang="el-GR" spc="-45" dirty="0">
                <a:latin typeface="Arial"/>
                <a:cs typeface="Arial"/>
              </a:rPr>
              <a:t>Τ</a:t>
            </a:r>
            <a:r>
              <a:rPr lang="el-GR" dirty="0">
                <a:latin typeface="Arial"/>
                <a:cs typeface="Arial"/>
              </a:rPr>
              <a:t>Ο</a:t>
            </a:r>
            <a:r>
              <a:rPr lang="el-GR" spc="-100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ΔΙΩΣΤΗ</a:t>
            </a:r>
            <a:r>
              <a:rPr lang="el-GR" spc="-190" dirty="0">
                <a:latin typeface="Arial"/>
                <a:cs typeface="Arial"/>
              </a:rPr>
              <a:t>Ρ</a:t>
            </a:r>
            <a:r>
              <a:rPr lang="el-GR" dirty="0">
                <a:latin typeface="Arial"/>
                <a:cs typeface="Arial"/>
              </a:rPr>
              <a:t>Α Γ</a:t>
            </a:r>
            <a:r>
              <a:rPr lang="el-GR" spc="-15" dirty="0">
                <a:latin typeface="Arial"/>
                <a:cs typeface="Arial"/>
              </a:rPr>
              <a:t>Ι</a:t>
            </a:r>
            <a:r>
              <a:rPr lang="el-GR" dirty="0">
                <a:latin typeface="Arial"/>
                <a:cs typeface="Arial"/>
              </a:rPr>
              <a:t>ΝΕ</a:t>
            </a:r>
            <a:r>
              <a:rPr lang="el-GR" spc="-185" dirty="0">
                <a:latin typeface="Arial"/>
                <a:cs typeface="Arial"/>
              </a:rPr>
              <a:t>Τ</a:t>
            </a:r>
            <a:r>
              <a:rPr lang="el-GR" dirty="0">
                <a:latin typeface="Arial"/>
                <a:cs typeface="Arial"/>
              </a:rPr>
              <a:t>ΑΙ</a:t>
            </a:r>
            <a:r>
              <a:rPr lang="el-GR" spc="-30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ΜΕΣΩ</a:t>
            </a:r>
            <a:r>
              <a:rPr lang="el-GR" spc="-10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ΒΑΚ</a:t>
            </a:r>
            <a:r>
              <a:rPr lang="el-GR" spc="5" dirty="0">
                <a:latin typeface="Arial"/>
                <a:cs typeface="Arial"/>
              </a:rPr>
              <a:t>Τ</a:t>
            </a:r>
            <a:r>
              <a:rPr lang="el-GR" dirty="0">
                <a:latin typeface="Arial"/>
                <a:cs typeface="Arial"/>
              </a:rPr>
              <a:t>Ρ</a:t>
            </a:r>
            <a:r>
              <a:rPr lang="el-GR" spc="-75" dirty="0">
                <a:latin typeface="Arial"/>
                <a:cs typeface="Arial"/>
              </a:rPr>
              <a:t>Ο</a:t>
            </a:r>
            <a:r>
              <a:rPr lang="el-GR" dirty="0">
                <a:latin typeface="Arial"/>
                <a:cs typeface="Arial"/>
              </a:rPr>
              <a:t>Υ</a:t>
            </a:r>
            <a:r>
              <a:rPr lang="el-GR" spc="-55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ΚΑΙ ΖΥΓ</a:t>
            </a:r>
            <a:r>
              <a:rPr lang="el-GR" spc="-10" dirty="0">
                <a:latin typeface="Arial"/>
                <a:cs typeface="Arial"/>
              </a:rPr>
              <a:t>Ω</a:t>
            </a:r>
            <a:r>
              <a:rPr lang="el-GR" dirty="0">
                <a:latin typeface="Arial"/>
                <a:cs typeface="Arial"/>
              </a:rPr>
              <a:t>Μ</a:t>
            </a:r>
            <a:r>
              <a:rPr lang="el-GR" spc="-215" dirty="0">
                <a:latin typeface="Arial"/>
                <a:cs typeface="Arial"/>
              </a:rPr>
              <a:t>Α</a:t>
            </a:r>
            <a:r>
              <a:rPr lang="el-GR" spc="-45" dirty="0">
                <a:latin typeface="Arial"/>
                <a:cs typeface="Arial"/>
              </a:rPr>
              <a:t>Τ</a:t>
            </a:r>
            <a:r>
              <a:rPr lang="el-GR" dirty="0">
                <a:latin typeface="Arial"/>
                <a:cs typeface="Arial"/>
              </a:rPr>
              <a:t>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0886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63038BC-9FCB-466B-8EE5-7B0DC8F25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8F4797-C77D-4821-B8FF-057D7524C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0CB3DB-B42E-47BF-A595-527CB329A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5" y="685800"/>
            <a:ext cx="10800971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518C844-02DD-BE53-544A-AAF422AE8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572" y="685800"/>
            <a:ext cx="9292856" cy="1371600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UBHelvetica"/>
              </a:rPr>
              <a:t>Η </a:t>
            </a:r>
            <a:r>
              <a:rPr lang="el-G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UBHelvetica"/>
              </a:rPr>
              <a:t>ζώνη</a:t>
            </a:r>
            <a:r>
              <a:rPr lang="el-GR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UBHelvetica"/>
              </a:rPr>
              <a:t> των </a:t>
            </a:r>
            <a:r>
              <a:rPr lang="el-G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UBHelvetica"/>
              </a:rPr>
              <a:t>ελατηρίων</a:t>
            </a:r>
            <a:br>
              <a:rPr lang="el-GR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endParaRPr lang="el-G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CFE940A2-40D2-B498-0120-8B1EF9E308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255786"/>
              </p:ext>
            </p:extLst>
          </p:nvPr>
        </p:nvGraphicFramePr>
        <p:xfrm>
          <a:off x="695514" y="1896533"/>
          <a:ext cx="10666753" cy="460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4975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5FC391-EFEC-AB77-AD76-32D4901C1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ΕΛΑΤΗΡΙΑ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5CD9F8E-0D53-07A5-7E70-054BF58E2573}"/>
              </a:ext>
            </a:extLst>
          </p:cNvPr>
          <p:cNvSpPr/>
          <p:nvPr/>
        </p:nvSpPr>
        <p:spPr>
          <a:xfrm>
            <a:off x="2610883" y="2206625"/>
            <a:ext cx="7720583" cy="428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4675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1D9D49D-20D6-571C-EBFF-FEEB5A605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l-GR" sz="5400" b="1">
                <a:solidFill>
                  <a:srgbClr val="FFFFFF"/>
                </a:solidFill>
                <a:effectLst/>
                <a:latin typeface="UBHelvetica"/>
              </a:rPr>
              <a:t>Πείρος εμβόλου </a:t>
            </a:r>
            <a:br>
              <a:rPr lang="el-GR" sz="5400">
                <a:solidFill>
                  <a:srgbClr val="FFFFFF"/>
                </a:solidFill>
                <a:effectLst/>
              </a:rPr>
            </a:br>
            <a:endParaRPr lang="el-GR" sz="5400">
              <a:solidFill>
                <a:srgbClr val="FFFFFF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2AD5E68-1EEB-45B6-D707-E5C25CACD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800" y="882315"/>
            <a:ext cx="6637867" cy="52946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3600" dirty="0">
                <a:effectLst/>
                <a:latin typeface="UBHelvetica"/>
              </a:rPr>
              <a:t>Ο </a:t>
            </a:r>
            <a:r>
              <a:rPr lang="el-GR" sz="3600" dirty="0" err="1">
                <a:effectLst/>
                <a:latin typeface="UBHelvetica"/>
              </a:rPr>
              <a:t>πείρος</a:t>
            </a:r>
            <a:r>
              <a:rPr lang="el-GR" sz="3600" dirty="0">
                <a:effectLst/>
                <a:latin typeface="UBHelvetica"/>
              </a:rPr>
              <a:t> του </a:t>
            </a:r>
            <a:r>
              <a:rPr lang="el-GR" sz="3600" dirty="0" err="1">
                <a:effectLst/>
                <a:latin typeface="UBHelvetica"/>
              </a:rPr>
              <a:t>εμβόλου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έχει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προορισμο</a:t>
            </a:r>
            <a:r>
              <a:rPr lang="el-GR" sz="3600" dirty="0">
                <a:effectLst/>
                <a:latin typeface="UBHelvetica"/>
              </a:rPr>
              <a:t>́ να </a:t>
            </a:r>
            <a:r>
              <a:rPr lang="el-GR" sz="3600" dirty="0" err="1">
                <a:effectLst/>
                <a:latin typeface="UBHelvetica"/>
              </a:rPr>
              <a:t>συνδέει</a:t>
            </a:r>
            <a:r>
              <a:rPr lang="el-GR" sz="3600" dirty="0">
                <a:effectLst/>
                <a:latin typeface="UBHelvetica"/>
              </a:rPr>
              <a:t> το </a:t>
            </a:r>
            <a:r>
              <a:rPr lang="el-GR" sz="3600" dirty="0" err="1">
                <a:effectLst/>
                <a:latin typeface="UBHelvetica"/>
              </a:rPr>
              <a:t>έμβολο</a:t>
            </a:r>
            <a:r>
              <a:rPr lang="el-GR" sz="3600" dirty="0">
                <a:effectLst/>
                <a:latin typeface="UBHelvetica"/>
              </a:rPr>
              <a:t> με την </a:t>
            </a:r>
            <a:r>
              <a:rPr lang="el-GR" sz="3600" dirty="0" err="1">
                <a:effectLst/>
                <a:latin typeface="UBHelvetica"/>
              </a:rPr>
              <a:t>μπιέλα</a:t>
            </a:r>
            <a:r>
              <a:rPr lang="el-GR" sz="3600" dirty="0">
                <a:effectLst/>
                <a:latin typeface="UBHelvetica"/>
              </a:rPr>
              <a:t>. </a:t>
            </a:r>
            <a:r>
              <a:rPr lang="el-GR" sz="3600" dirty="0" err="1">
                <a:effectLst/>
                <a:latin typeface="UBHelvetica"/>
              </a:rPr>
              <a:t>Είναι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ένα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σωληνωτο</a:t>
            </a:r>
            <a:r>
              <a:rPr lang="el-GR" sz="3600" dirty="0">
                <a:effectLst/>
                <a:latin typeface="UBHelvetica"/>
              </a:rPr>
              <a:t>́ </a:t>
            </a:r>
            <a:r>
              <a:rPr lang="el-GR" sz="3600" dirty="0" err="1">
                <a:effectLst/>
                <a:latin typeface="UBHelvetica"/>
              </a:rPr>
              <a:t>εξάρτημα</a:t>
            </a:r>
            <a:r>
              <a:rPr lang="el-GR" sz="3600" dirty="0">
                <a:effectLst/>
                <a:latin typeface="UBHelvetica"/>
              </a:rPr>
              <a:t> με </a:t>
            </a:r>
            <a:r>
              <a:rPr lang="el-GR" sz="3600" dirty="0" err="1">
                <a:effectLst/>
                <a:latin typeface="UBHelvetica"/>
              </a:rPr>
              <a:t>κυλινδρικο</a:t>
            </a:r>
            <a:r>
              <a:rPr lang="el-GR" sz="3600" dirty="0">
                <a:effectLst/>
                <a:latin typeface="UBHelvetica"/>
              </a:rPr>
              <a:t>́ </a:t>
            </a:r>
            <a:r>
              <a:rPr lang="el-GR" sz="3600" dirty="0" err="1">
                <a:effectLst/>
                <a:latin typeface="UBHelvetica"/>
              </a:rPr>
              <a:t>σχήμα</a:t>
            </a:r>
            <a:r>
              <a:rPr lang="el-GR" sz="3600" dirty="0">
                <a:effectLst/>
                <a:latin typeface="UBHelvetica"/>
              </a:rPr>
              <a:t>, για να </a:t>
            </a:r>
            <a:r>
              <a:rPr lang="el-GR" sz="3600" dirty="0" err="1">
                <a:effectLst/>
                <a:latin typeface="UBHelvetica"/>
              </a:rPr>
              <a:t>έχει</a:t>
            </a:r>
            <a:r>
              <a:rPr lang="el-GR" sz="3600" dirty="0">
                <a:effectLst/>
                <a:latin typeface="UBHelvetica"/>
              </a:rPr>
              <a:t> τη </a:t>
            </a:r>
            <a:r>
              <a:rPr lang="el-GR" sz="3600" dirty="0" err="1">
                <a:effectLst/>
                <a:latin typeface="UBHelvetica"/>
              </a:rPr>
              <a:t>μεγαλύτερη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αντοχη</a:t>
            </a:r>
            <a:r>
              <a:rPr lang="el-GR" sz="3600" dirty="0">
                <a:effectLst/>
                <a:latin typeface="UBHelvetica"/>
              </a:rPr>
              <a:t>́ με το </a:t>
            </a:r>
            <a:r>
              <a:rPr lang="el-GR" sz="3600" dirty="0" err="1">
                <a:effectLst/>
                <a:latin typeface="UBHelvetica"/>
              </a:rPr>
              <a:t>μικρότερο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δυνατο</a:t>
            </a:r>
            <a:r>
              <a:rPr lang="el-GR" sz="3600" dirty="0">
                <a:effectLst/>
                <a:latin typeface="UBHelvetica"/>
              </a:rPr>
              <a:t>́ </a:t>
            </a:r>
            <a:r>
              <a:rPr lang="el-GR" sz="3600" dirty="0" err="1">
                <a:effectLst/>
                <a:latin typeface="UBHelvetica"/>
              </a:rPr>
              <a:t>βάρος</a:t>
            </a:r>
            <a:r>
              <a:rPr lang="el-GR" sz="3600" dirty="0">
                <a:effectLst/>
                <a:latin typeface="UBHelvetica"/>
              </a:rPr>
              <a:t>. Ο </a:t>
            </a:r>
            <a:r>
              <a:rPr lang="el-GR" sz="3600" dirty="0" err="1">
                <a:effectLst/>
                <a:latin typeface="UBHelvetica"/>
              </a:rPr>
              <a:t>πείρος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καταπονείται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πολυ</a:t>
            </a:r>
            <a:r>
              <a:rPr lang="el-GR" sz="3600" dirty="0">
                <a:effectLst/>
                <a:latin typeface="UBHelvetica"/>
              </a:rPr>
              <a:t>́, </a:t>
            </a:r>
            <a:r>
              <a:rPr lang="el-GR" sz="3600" dirty="0" err="1">
                <a:effectLst/>
                <a:latin typeface="UBHelvetica"/>
              </a:rPr>
              <a:t>γιατι</a:t>
            </a:r>
            <a:r>
              <a:rPr lang="el-GR" sz="3600" dirty="0">
                <a:effectLst/>
                <a:latin typeface="UBHelvetica"/>
              </a:rPr>
              <a:t>́ </a:t>
            </a:r>
            <a:r>
              <a:rPr lang="el-GR" sz="3600" dirty="0" err="1">
                <a:effectLst/>
                <a:latin typeface="UBHelvetica"/>
              </a:rPr>
              <a:t>μεταφέρει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όλες</a:t>
            </a:r>
            <a:r>
              <a:rPr lang="el-GR" sz="3600" dirty="0">
                <a:effectLst/>
                <a:latin typeface="UBHelvetica"/>
              </a:rPr>
              <a:t> τις </a:t>
            </a:r>
            <a:r>
              <a:rPr lang="el-GR" sz="3600" dirty="0" err="1">
                <a:effectLst/>
                <a:latin typeface="UBHelvetica"/>
              </a:rPr>
              <a:t>δυνάμεις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απο</a:t>
            </a:r>
            <a:r>
              <a:rPr lang="el-GR" sz="3600" dirty="0">
                <a:effectLst/>
                <a:latin typeface="UBHelvetica"/>
              </a:rPr>
              <a:t>́ το </a:t>
            </a:r>
            <a:r>
              <a:rPr lang="el-GR" sz="3600" dirty="0" err="1">
                <a:effectLst/>
                <a:latin typeface="UBHelvetica"/>
              </a:rPr>
              <a:t>έμβολο</a:t>
            </a:r>
            <a:r>
              <a:rPr lang="el-GR" sz="3600" dirty="0">
                <a:effectLst/>
                <a:latin typeface="UBHelvetica"/>
              </a:rPr>
              <a:t> στην </a:t>
            </a:r>
            <a:r>
              <a:rPr lang="el-GR" sz="3600" dirty="0" err="1">
                <a:effectLst/>
                <a:latin typeface="UBHelvetica"/>
              </a:rPr>
              <a:t>μπιέλα</a:t>
            </a:r>
            <a:r>
              <a:rPr lang="el-GR" sz="3600" dirty="0">
                <a:effectLst/>
                <a:latin typeface="UBHelvetica"/>
              </a:rPr>
              <a:t>, </a:t>
            </a:r>
            <a:r>
              <a:rPr lang="el-GR" sz="3600" dirty="0" err="1">
                <a:effectLst/>
                <a:latin typeface="UBHelvetica"/>
              </a:rPr>
              <a:t>ιδιαίτερα</a:t>
            </a:r>
            <a:r>
              <a:rPr lang="el-GR" sz="3600" dirty="0">
                <a:effectLst/>
                <a:latin typeface="UBHelvetica"/>
              </a:rPr>
              <a:t> στη </a:t>
            </a:r>
            <a:r>
              <a:rPr lang="el-GR" sz="3600" dirty="0" err="1">
                <a:effectLst/>
                <a:latin typeface="UBHelvetica"/>
              </a:rPr>
              <a:t>φάση</a:t>
            </a:r>
            <a:r>
              <a:rPr lang="el-GR" sz="3600" dirty="0">
                <a:effectLst/>
                <a:latin typeface="UBHelvetica"/>
              </a:rPr>
              <a:t> της </a:t>
            </a:r>
            <a:r>
              <a:rPr lang="el-GR" sz="3600" dirty="0" err="1">
                <a:effectLst/>
                <a:latin typeface="UBHelvetica"/>
              </a:rPr>
              <a:t>εκτόνωσης</a:t>
            </a:r>
            <a:r>
              <a:rPr lang="el-GR" sz="3600" dirty="0">
                <a:effectLst/>
                <a:latin typeface="UBHelvetica"/>
              </a:rPr>
              <a:t> και της </a:t>
            </a:r>
            <a:r>
              <a:rPr lang="el-GR" sz="3600" dirty="0" err="1">
                <a:effectLst/>
                <a:latin typeface="UBHelvetica"/>
              </a:rPr>
              <a:t>συμπίεσης</a:t>
            </a:r>
            <a:r>
              <a:rPr lang="el-GR" sz="3600" dirty="0">
                <a:effectLst/>
                <a:latin typeface="UBHelvetica"/>
              </a:rPr>
              <a:t>. </a:t>
            </a:r>
            <a:endParaRPr lang="el-GR" sz="3600" dirty="0"/>
          </a:p>
          <a:p>
            <a:pPr marL="0" indent="0">
              <a:buNone/>
            </a:pP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208618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EEBC1C-07E5-2F0E-ED45-7BDBA8EFC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200" b="1" dirty="0" err="1">
                <a:effectLst/>
                <a:latin typeface="UB-Front-Bold"/>
              </a:rPr>
              <a:t>Διωστήρας</a:t>
            </a:r>
            <a:r>
              <a:rPr lang="el-GR" sz="3200" b="1" dirty="0">
                <a:effectLst/>
                <a:latin typeface="UB-Front-Bold"/>
              </a:rPr>
              <a:t> (</a:t>
            </a:r>
            <a:r>
              <a:rPr lang="el-GR" sz="3200" b="1" dirty="0" err="1">
                <a:effectLst/>
                <a:latin typeface="UB-Front-Bold"/>
              </a:rPr>
              <a:t>μπιέλα</a:t>
            </a:r>
            <a:r>
              <a:rPr lang="el-GR" sz="3200" b="1" dirty="0">
                <a:effectLst/>
                <a:latin typeface="UB-Front-Bold"/>
              </a:rPr>
              <a:t>) 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D58C41A-11AF-89D2-83F6-2F9C4792B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3600" dirty="0">
                <a:effectLst/>
                <a:latin typeface="UBHelvetica"/>
              </a:rPr>
              <a:t>Ο </a:t>
            </a:r>
            <a:r>
              <a:rPr lang="el-GR" sz="3600" dirty="0" err="1">
                <a:effectLst/>
                <a:latin typeface="UBHelvetica"/>
              </a:rPr>
              <a:t>προορισμός</a:t>
            </a:r>
            <a:r>
              <a:rPr lang="el-GR" sz="3600" dirty="0">
                <a:effectLst/>
                <a:latin typeface="UBHelvetica"/>
              </a:rPr>
              <a:t> της </a:t>
            </a:r>
            <a:r>
              <a:rPr lang="el-GR" sz="3600" dirty="0" err="1">
                <a:effectLst/>
                <a:latin typeface="UBHelvetica"/>
              </a:rPr>
              <a:t>μπιέλας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είναι</a:t>
            </a:r>
            <a:r>
              <a:rPr lang="el-GR" sz="3600" dirty="0">
                <a:effectLst/>
                <a:latin typeface="UBHelvetica"/>
              </a:rPr>
              <a:t> να </a:t>
            </a:r>
            <a:r>
              <a:rPr lang="el-GR" sz="3600" dirty="0" err="1">
                <a:effectLst/>
                <a:latin typeface="UBHelvetica"/>
              </a:rPr>
              <a:t>μεταφέρει</a:t>
            </a:r>
            <a:r>
              <a:rPr lang="el-GR" sz="3600" dirty="0">
                <a:effectLst/>
                <a:latin typeface="UBHelvetica"/>
              </a:rPr>
              <a:t> την </a:t>
            </a:r>
            <a:r>
              <a:rPr lang="el-GR" sz="3600" dirty="0" err="1">
                <a:effectLst/>
                <a:latin typeface="UBHelvetica"/>
              </a:rPr>
              <a:t>κινητικη</a:t>
            </a:r>
            <a:r>
              <a:rPr lang="el-GR" sz="3600" dirty="0">
                <a:effectLst/>
                <a:latin typeface="UBHelvetica"/>
              </a:rPr>
              <a:t>́ </a:t>
            </a:r>
            <a:r>
              <a:rPr lang="el-GR" sz="3600" dirty="0" err="1">
                <a:effectLst/>
                <a:latin typeface="UBHelvetica"/>
              </a:rPr>
              <a:t>ενέργεια</a:t>
            </a:r>
            <a:r>
              <a:rPr lang="el-GR" sz="3600" dirty="0">
                <a:effectLst/>
                <a:latin typeface="UBHelvetica"/>
              </a:rPr>
              <a:t> του </a:t>
            </a:r>
            <a:r>
              <a:rPr lang="el-GR" sz="3600" dirty="0" err="1">
                <a:effectLst/>
                <a:latin typeface="UBHelvetica"/>
              </a:rPr>
              <a:t>εμβόλου</a:t>
            </a:r>
            <a:r>
              <a:rPr lang="el-GR" sz="3600" dirty="0">
                <a:effectLst/>
                <a:latin typeface="UBHelvetica"/>
              </a:rPr>
              <a:t> στο </a:t>
            </a:r>
            <a:r>
              <a:rPr lang="el-GR" sz="3600" dirty="0" err="1">
                <a:effectLst/>
                <a:latin typeface="UBHelvetica"/>
              </a:rPr>
              <a:t>στροφαλοφόρο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άξονα</a:t>
            </a:r>
            <a:r>
              <a:rPr lang="el-GR" sz="3600" dirty="0">
                <a:effectLst/>
                <a:latin typeface="UBHelvetica"/>
              </a:rPr>
              <a:t>, </a:t>
            </a:r>
            <a:r>
              <a:rPr lang="el-GR" sz="3600" dirty="0" err="1">
                <a:effectLst/>
                <a:latin typeface="UBHelvetica"/>
              </a:rPr>
              <a:t>αλλα</a:t>
            </a:r>
            <a:r>
              <a:rPr lang="el-GR" sz="3600" dirty="0">
                <a:effectLst/>
                <a:latin typeface="UBHelvetica"/>
              </a:rPr>
              <a:t>́ και </a:t>
            </a:r>
            <a:r>
              <a:rPr lang="el-GR" sz="3600" dirty="0" err="1">
                <a:effectLst/>
                <a:latin typeface="UBHelvetica"/>
              </a:rPr>
              <a:t>αντίστροφα</a:t>
            </a:r>
            <a:r>
              <a:rPr lang="el-GR" sz="3600" dirty="0">
                <a:effectLst/>
                <a:latin typeface="UBHelvetica"/>
              </a:rPr>
              <a:t> </a:t>
            </a:r>
            <a:endParaRPr lang="el-GR" sz="3600" dirty="0"/>
          </a:p>
          <a:p>
            <a:pPr marL="0" indent="0">
              <a:buNone/>
            </a:pPr>
            <a:r>
              <a:rPr lang="el-GR" sz="4000" dirty="0">
                <a:effectLst/>
                <a:latin typeface="TimesNewRomanPSMT"/>
              </a:rPr>
              <a:t>Στις </a:t>
            </a:r>
            <a:r>
              <a:rPr lang="el-GR" sz="4000" dirty="0" err="1">
                <a:effectLst/>
                <a:latin typeface="TimesNewRomanPSMT"/>
              </a:rPr>
              <a:t>φάσεις</a:t>
            </a:r>
            <a:r>
              <a:rPr lang="el-GR" sz="4000" dirty="0">
                <a:effectLst/>
                <a:latin typeface="TimesNewRomanPSMT"/>
              </a:rPr>
              <a:t> της </a:t>
            </a:r>
            <a:r>
              <a:rPr lang="el-GR" sz="4000" dirty="0" err="1">
                <a:effectLst/>
                <a:latin typeface="TimesNewRomanPSMT"/>
              </a:rPr>
              <a:t>εκτόνωσης</a:t>
            </a:r>
            <a:r>
              <a:rPr lang="el-GR" sz="4000" dirty="0">
                <a:effectLst/>
                <a:latin typeface="TimesNewRomanPSMT"/>
              </a:rPr>
              <a:t> , </a:t>
            </a:r>
            <a:r>
              <a:rPr lang="el-GR" sz="4000" dirty="0" err="1">
                <a:effectLst/>
                <a:latin typeface="TimesNewRomanPSMT"/>
              </a:rPr>
              <a:t>συμπίεσης</a:t>
            </a:r>
            <a:r>
              <a:rPr lang="el-GR" sz="4000" dirty="0">
                <a:effectLst/>
                <a:latin typeface="TimesNewRomanPSMT"/>
              </a:rPr>
              <a:t> και </a:t>
            </a:r>
            <a:r>
              <a:rPr lang="el-GR" sz="4000" dirty="0" err="1">
                <a:effectLst/>
                <a:latin typeface="TimesNewRomanPSMT"/>
              </a:rPr>
              <a:t>εξαγωγής</a:t>
            </a:r>
            <a:r>
              <a:rPr lang="el-GR" sz="4000" dirty="0">
                <a:effectLst/>
                <a:latin typeface="TimesNewRomanPSMT"/>
              </a:rPr>
              <a:t> η </a:t>
            </a:r>
            <a:r>
              <a:rPr lang="el-GR" sz="4000" dirty="0" err="1">
                <a:effectLst/>
                <a:latin typeface="TimesNewRomanPSMT"/>
              </a:rPr>
              <a:t>μπιέλα</a:t>
            </a:r>
            <a:r>
              <a:rPr lang="el-GR" sz="4000" dirty="0">
                <a:effectLst/>
                <a:latin typeface="TimesNewRomanPSMT"/>
              </a:rPr>
              <a:t> </a:t>
            </a:r>
            <a:r>
              <a:rPr lang="el-GR" sz="4000" dirty="0" err="1">
                <a:effectLst/>
                <a:latin typeface="TimesNewRomanPSMT"/>
              </a:rPr>
              <a:t>καταπονείται</a:t>
            </a:r>
            <a:r>
              <a:rPr lang="el-GR" sz="4000" dirty="0">
                <a:effectLst/>
                <a:latin typeface="TimesNewRomanPSMT"/>
              </a:rPr>
              <a:t> σε </a:t>
            </a:r>
            <a:r>
              <a:rPr lang="el-GR" sz="4000" dirty="0" err="1">
                <a:effectLst/>
                <a:latin typeface="TimesNewRomanPSMT"/>
              </a:rPr>
              <a:t>θλίψη</a:t>
            </a:r>
            <a:r>
              <a:rPr lang="el-GR" sz="4000" dirty="0">
                <a:effectLst/>
                <a:latin typeface="TimesNewRomanPSMT"/>
              </a:rPr>
              <a:t> και σε </a:t>
            </a:r>
            <a:r>
              <a:rPr lang="el-GR" sz="4000" b="1" dirty="0" err="1">
                <a:effectLst/>
                <a:latin typeface="TimesNewRomanPS"/>
              </a:rPr>
              <a:t>λυγισμο</a:t>
            </a:r>
            <a:r>
              <a:rPr lang="el-GR" sz="4000" b="1" dirty="0">
                <a:effectLst/>
                <a:latin typeface="TimesNewRomanPS"/>
              </a:rPr>
              <a:t>́</a:t>
            </a:r>
            <a:r>
              <a:rPr lang="el-GR" sz="4000" dirty="0">
                <a:effectLst/>
                <a:latin typeface="TimesNewRomanPSMT"/>
              </a:rPr>
              <a:t>, </a:t>
            </a:r>
            <a:r>
              <a:rPr lang="el-GR" sz="4000" dirty="0" err="1">
                <a:effectLst/>
                <a:latin typeface="TimesNewRomanPSMT"/>
              </a:rPr>
              <a:t>ενω</a:t>
            </a:r>
            <a:r>
              <a:rPr lang="el-GR" sz="4000" dirty="0">
                <a:effectLst/>
                <a:latin typeface="TimesNewRomanPSMT"/>
              </a:rPr>
              <a:t>́ </a:t>
            </a:r>
            <a:r>
              <a:rPr lang="el-GR" sz="4000" dirty="0" err="1">
                <a:effectLst/>
                <a:latin typeface="TimesNewRomanPSMT"/>
              </a:rPr>
              <a:t>κατα</a:t>
            </a:r>
            <a:r>
              <a:rPr lang="el-GR" sz="4000" dirty="0">
                <a:effectLst/>
                <a:latin typeface="TimesNewRomanPSMT"/>
              </a:rPr>
              <a:t>́ τη </a:t>
            </a:r>
            <a:r>
              <a:rPr lang="el-GR" sz="4000" dirty="0" err="1">
                <a:effectLst/>
                <a:latin typeface="TimesNewRomanPSMT"/>
              </a:rPr>
              <a:t>φάση</a:t>
            </a:r>
            <a:r>
              <a:rPr lang="el-GR" sz="4000" dirty="0">
                <a:effectLst/>
                <a:latin typeface="TimesNewRomanPSMT"/>
              </a:rPr>
              <a:t> της </a:t>
            </a:r>
            <a:r>
              <a:rPr lang="el-GR" sz="4000" dirty="0" err="1">
                <a:effectLst/>
                <a:latin typeface="TimesNewRomanPSMT"/>
              </a:rPr>
              <a:t>εισαγωγής</a:t>
            </a:r>
            <a:r>
              <a:rPr lang="el-GR" sz="4000" dirty="0">
                <a:effectLst/>
                <a:latin typeface="TimesNewRomanPSMT"/>
              </a:rPr>
              <a:t> </a:t>
            </a:r>
            <a:r>
              <a:rPr lang="el-GR" sz="4000" dirty="0" err="1">
                <a:effectLst/>
                <a:latin typeface="TimesNewRomanPSMT"/>
              </a:rPr>
              <a:t>καταπονείται</a:t>
            </a:r>
            <a:r>
              <a:rPr lang="el-GR" sz="4000" dirty="0">
                <a:effectLst/>
                <a:latin typeface="TimesNewRomanPSMT"/>
              </a:rPr>
              <a:t> σε </a:t>
            </a:r>
            <a:r>
              <a:rPr lang="el-GR" sz="4000" b="1" dirty="0" err="1">
                <a:effectLst/>
                <a:latin typeface="TimesNewRomanPS"/>
              </a:rPr>
              <a:t>εφελκυσμο</a:t>
            </a:r>
            <a:r>
              <a:rPr lang="el-GR" sz="4000" b="1" dirty="0">
                <a:effectLst/>
                <a:latin typeface="TimesNewRomanPS"/>
              </a:rPr>
              <a:t>́ </a:t>
            </a:r>
            <a:endParaRPr lang="el-GR" sz="40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7845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DFF34F7-3239-5788-06FE-6899E2708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692" y="355815"/>
            <a:ext cx="4766330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ΜΕΡΗ ΔΙΩΣΤΗΡΑ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369"/>
            <a:ext cx="6091008" cy="6858000"/>
            <a:chOff x="305" y="-369"/>
            <a:chExt cx="6091008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Θέση περιεχομένου 4" descr="Εικόνα που περιέχει ζωγραφιά, στιγμιότυπο οθόνης, καρτούν, διάγραμμα&#10;&#10;Περιγραφή που δημιουργήθηκε αυτόματα">
            <a:extLst>
              <a:ext uri="{FF2B5EF4-FFF2-40B4-BE49-F238E27FC236}">
                <a16:creationId xmlns:a16="http://schemas.microsoft.com/office/drawing/2014/main" id="{23620FFE-76D9-481C-FDDA-2CB0D00A2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90" y="1493979"/>
            <a:ext cx="5133867" cy="46943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3EA204-9A9D-0A13-BDBC-EFD94A30286F}"/>
              </a:ext>
            </a:extLst>
          </p:cNvPr>
          <p:cNvSpPr txBox="1"/>
          <p:nvPr/>
        </p:nvSpPr>
        <p:spPr>
          <a:xfrm>
            <a:off x="5134185" y="1493980"/>
            <a:ext cx="6769948" cy="44326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tx2"/>
                </a:solidFill>
                <a:effectLst/>
              </a:rPr>
              <a:t>1) 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Το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 «π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όδι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»</a:t>
            </a:r>
            <a:br>
              <a:rPr lang="en-US" sz="3600" b="1" dirty="0">
                <a:solidFill>
                  <a:schemeClr val="tx2"/>
                </a:solidFill>
                <a:effectLst/>
              </a:rPr>
            </a:br>
            <a:r>
              <a:rPr lang="en-US" sz="3600" b="1" dirty="0">
                <a:solidFill>
                  <a:schemeClr val="tx2"/>
                </a:solidFill>
                <a:effectLst/>
              </a:rPr>
              <a:t>2) 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Ο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τρι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β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ε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́α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ς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του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 π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είρου</a:t>
            </a:r>
            <a:br>
              <a:rPr lang="en-US" sz="3600" b="1" dirty="0">
                <a:solidFill>
                  <a:schemeClr val="tx2"/>
                </a:solidFill>
                <a:effectLst/>
              </a:rPr>
            </a:br>
            <a:r>
              <a:rPr lang="en-US" sz="3600" b="1" dirty="0">
                <a:solidFill>
                  <a:schemeClr val="tx2"/>
                </a:solidFill>
                <a:effectLst/>
              </a:rPr>
              <a:t>3) 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Ο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κορμός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 </a:t>
            </a:r>
            <a:endParaRPr lang="en-US" sz="36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tx2"/>
                </a:solidFill>
                <a:effectLst/>
              </a:rPr>
              <a:t>4) 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Ο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 α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γωγός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του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λ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α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διου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́</a:t>
            </a:r>
            <a:br>
              <a:rPr lang="en-US" sz="3600" b="1" dirty="0">
                <a:solidFill>
                  <a:schemeClr val="tx2"/>
                </a:solidFill>
                <a:effectLst/>
              </a:rPr>
            </a:br>
            <a:r>
              <a:rPr lang="en-US" sz="3600" b="1" dirty="0">
                <a:solidFill>
                  <a:schemeClr val="tx2"/>
                </a:solidFill>
                <a:effectLst/>
              </a:rPr>
              <a:t>5) 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Η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κεφ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α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λη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́</a:t>
            </a:r>
            <a:br>
              <a:rPr lang="en-US" sz="3600" b="1" dirty="0">
                <a:solidFill>
                  <a:schemeClr val="tx2"/>
                </a:solidFill>
                <a:effectLst/>
              </a:rPr>
            </a:br>
            <a:r>
              <a:rPr lang="en-US" sz="3600" b="1" dirty="0">
                <a:solidFill>
                  <a:schemeClr val="tx2"/>
                </a:solidFill>
                <a:effectLst/>
              </a:rPr>
              <a:t>6) 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Ο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τρι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β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ε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́α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ς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του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στροφ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α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λοφόρου</a:t>
            </a:r>
            <a:br>
              <a:rPr lang="en-US" sz="3600" b="1" dirty="0">
                <a:solidFill>
                  <a:schemeClr val="tx2"/>
                </a:solidFill>
                <a:effectLst/>
              </a:rPr>
            </a:br>
            <a:r>
              <a:rPr lang="en-US" sz="3600" b="1" dirty="0">
                <a:solidFill>
                  <a:schemeClr val="tx2"/>
                </a:solidFill>
                <a:effectLst/>
              </a:rPr>
              <a:t>7) 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Το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κ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ά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λυμμ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α 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του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εδρ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ά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νου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 (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κ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αβα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λέτο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) </a:t>
            </a:r>
            <a:br>
              <a:rPr lang="el-GR" sz="3600" b="1" dirty="0">
                <a:solidFill>
                  <a:schemeClr val="tx2"/>
                </a:solidFill>
                <a:effectLst/>
              </a:rPr>
            </a:br>
            <a:r>
              <a:rPr lang="en-US" sz="3600" b="1" dirty="0">
                <a:solidFill>
                  <a:schemeClr val="tx2"/>
                </a:solidFill>
                <a:effectLst/>
              </a:rPr>
              <a:t>8) 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Οι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 β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ίδες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στερέωσης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του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κ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α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λύμμ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α</a:t>
            </a:r>
            <a:r>
              <a:rPr lang="en-US" sz="3600" b="1" dirty="0" err="1">
                <a:solidFill>
                  <a:schemeClr val="tx2"/>
                </a:solidFill>
                <a:effectLst/>
              </a:rPr>
              <a:t>τος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 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10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313A59-DFED-9972-B9AA-D31BD4798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ΕΡΩΤΗΣΕΙΣ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06C968-B49D-BFFF-F5F7-F05F4AFEE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1872"/>
            <a:ext cx="10515600" cy="546811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Τι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είναι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οι ΜΕΚ; Και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Πώς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παράγεται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η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μηχανικη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ενέργεια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σε μια ΜΕΚ ; 54</a:t>
            </a:r>
            <a:endParaRPr lang="el-GR" sz="35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Δώστε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τις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έννοιες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της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συμπίεσης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και της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εκτόνωσης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endParaRPr lang="el-GR" sz="35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Ποιος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είναι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ο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σκοπός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του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συστήματος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παραγωγής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μετατροπής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της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κίνησης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56 </a:t>
            </a:r>
            <a:endParaRPr lang="el-GR" sz="35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Ποια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είναι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τα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κύρια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εξαρτήματα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που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αποτελούν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το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σύστημα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παραγωγής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μετατροπής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της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κίνηση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απο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ευθύγραμμη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παλινδρομικη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́ σε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περιστροφικη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́; 57 </a:t>
            </a:r>
            <a:endParaRPr lang="el-GR" sz="35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Τι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είναι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το μπλοκ και τι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περιλαμβάνει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εκτός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απο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́ τους </a:t>
            </a:r>
            <a:r>
              <a:rPr lang="el-GR" sz="35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κυλίνδρους</a:t>
            </a:r>
            <a:r>
              <a:rPr lang="el-GR" sz="35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57 </a:t>
            </a:r>
            <a:endParaRPr lang="el-GR" sz="3500" kern="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1271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ADB2-AA0A-4B68-ED1B-CB0F45B52F78}"/>
              </a:ext>
            </a:extLst>
          </p:cNvPr>
          <p:cNvSpPr txBox="1"/>
          <p:nvPr/>
        </p:nvSpPr>
        <p:spPr>
          <a:xfrm>
            <a:off x="420624" y="1152144"/>
            <a:ext cx="1110081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 startAt="6"/>
            </a:pP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Ποια </a:t>
            </a:r>
            <a:r>
              <a:rPr lang="el-GR" sz="3200" kern="0" dirty="0" err="1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είναι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 τα </a:t>
            </a:r>
            <a:r>
              <a:rPr lang="el-GR" sz="3200" kern="0" dirty="0" err="1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μέρη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 του </a:t>
            </a:r>
            <a:r>
              <a:rPr lang="el-GR" sz="3200" kern="0" dirty="0" err="1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εμβόλου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 και τα </a:t>
            </a:r>
            <a:r>
              <a:rPr lang="el-GR" sz="3200" kern="0" dirty="0" err="1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εξαρτήματα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́ του ; 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Ποιο </a:t>
            </a:r>
            <a:r>
              <a:rPr lang="el-GR" sz="3200" kern="0" dirty="0" err="1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μπορει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́ να </a:t>
            </a:r>
            <a:r>
              <a:rPr lang="el-GR" sz="3200" kern="0" dirty="0" err="1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είναι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 το </a:t>
            </a:r>
            <a:r>
              <a:rPr lang="el-GR" sz="3200" kern="0" dirty="0" err="1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σχήμα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 της </a:t>
            </a:r>
            <a:r>
              <a:rPr lang="el-GR" sz="3200" kern="0" dirty="0" err="1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κεφαλής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 του </a:t>
            </a:r>
            <a:r>
              <a:rPr lang="el-GR" sz="3200" kern="0" dirty="0" err="1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εμβόλου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58 </a:t>
            </a:r>
            <a:endParaRPr lang="el-GR" sz="32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 startAt="6"/>
            </a:pP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Ποια </a:t>
            </a:r>
            <a:r>
              <a:rPr lang="el-GR" sz="3200" kern="0" dirty="0" err="1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είναι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 τα </a:t>
            </a:r>
            <a:r>
              <a:rPr lang="el-GR" sz="3200" kern="0" dirty="0" err="1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είδη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 των </a:t>
            </a:r>
            <a:r>
              <a:rPr lang="el-GR" sz="3200" kern="0" dirty="0" err="1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ελατηρίων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 του </a:t>
            </a:r>
            <a:r>
              <a:rPr lang="el-GR" sz="3200" kern="0" dirty="0" err="1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εμβόλου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 και ποιος </a:t>
            </a:r>
            <a:r>
              <a:rPr lang="el-GR" sz="3200" kern="0" dirty="0" err="1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είναι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 ο </a:t>
            </a:r>
            <a:r>
              <a:rPr lang="el-GR" sz="3200" kern="0" dirty="0" err="1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σκοπός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 τους; 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58 </a:t>
            </a:r>
            <a:endParaRPr lang="el-GR" sz="3200" kern="0" dirty="0">
              <a:solidFill>
                <a:srgbClr val="000000"/>
              </a:solidFill>
              <a:latin typeface="TimesNewRomanPSM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 startAt="6"/>
            </a:pP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Ποιος </a:t>
            </a:r>
            <a:r>
              <a:rPr lang="el-GR" sz="3200" kern="0" dirty="0" err="1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είναι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 ο </a:t>
            </a:r>
            <a:r>
              <a:rPr lang="el-GR" sz="3200" kern="0" dirty="0" err="1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προορισμός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 και το </a:t>
            </a:r>
            <a:r>
              <a:rPr lang="el-GR" sz="3200" kern="0" dirty="0" err="1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σχήμα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 του </a:t>
            </a:r>
            <a:r>
              <a:rPr lang="el-GR" sz="3200" kern="0" dirty="0" err="1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πείρου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58-59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Ποιος </a:t>
            </a:r>
            <a:r>
              <a:rPr lang="el-GR" sz="3200" kern="0" dirty="0" err="1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είναι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 ο </a:t>
            </a:r>
            <a:r>
              <a:rPr lang="el-GR" sz="3200" kern="0" dirty="0" err="1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προορισμός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 της </a:t>
            </a:r>
            <a:r>
              <a:rPr lang="el-GR" sz="3200" kern="0" dirty="0" err="1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μπιέλας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3200" kern="0" dirty="0" err="1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διωστήρας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) και σε τι </a:t>
            </a:r>
            <a:r>
              <a:rPr lang="el-GR" sz="3200" kern="0" dirty="0" err="1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δυνάμεις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kern="0" dirty="0" err="1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καταπονείται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Ποια </a:t>
            </a:r>
            <a:r>
              <a:rPr lang="el-GR" sz="3200" kern="0" dirty="0" err="1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είναι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 τα </a:t>
            </a:r>
            <a:r>
              <a:rPr lang="el-GR" sz="3200" kern="0" dirty="0" err="1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μέρη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 του </a:t>
            </a:r>
            <a:r>
              <a:rPr lang="el-GR" sz="3200" kern="0" dirty="0" err="1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διωστήρα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l-GR" sz="3200" kern="0" dirty="0" err="1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μπιέλα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) ; </a:t>
            </a:r>
            <a:r>
              <a:rPr lang="el-GR" sz="3200" kern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59 </a:t>
            </a:r>
            <a:endParaRPr lang="el-GR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14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E076F17-FCBB-BE62-DC70-5A6AA68B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  <a:effectLst/>
                <a:latin typeface="UBHelvetica"/>
              </a:rPr>
              <a:t>Τα κύρια μέρη ενός τέτοιου συστήμα- τος είναι τα ακόλουθα: </a:t>
            </a:r>
            <a:br>
              <a:rPr lang="el-GR">
                <a:solidFill>
                  <a:srgbClr val="FFFFFF"/>
                </a:solidFill>
                <a:effectLst/>
              </a:rPr>
            </a:br>
            <a:endParaRPr lang="el-G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C8A265-E021-D534-5CC1-B7F8913DB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l-GR" sz="3600" dirty="0">
                <a:effectLst/>
                <a:latin typeface="UBHelvetica"/>
              </a:rPr>
              <a:t>Το </a:t>
            </a:r>
            <a:r>
              <a:rPr lang="el-GR" sz="3600" dirty="0" err="1">
                <a:effectLst/>
                <a:latin typeface="UBHelvetica"/>
              </a:rPr>
              <a:t>σώμα</a:t>
            </a:r>
            <a:r>
              <a:rPr lang="el-GR" sz="3600" dirty="0">
                <a:effectLst/>
                <a:latin typeface="UBHelvetica"/>
              </a:rPr>
              <a:t> των </a:t>
            </a:r>
            <a:r>
              <a:rPr lang="el-GR" sz="3600" dirty="0" err="1">
                <a:effectLst/>
                <a:latin typeface="UBHelvetica"/>
              </a:rPr>
              <a:t>κυλίνδρων</a:t>
            </a:r>
            <a:r>
              <a:rPr lang="el-GR" sz="3600" dirty="0">
                <a:effectLst/>
                <a:latin typeface="UBHelvetica"/>
              </a:rPr>
              <a:t> (Μπλοκ ή </a:t>
            </a:r>
            <a:r>
              <a:rPr lang="el-GR" sz="3600" dirty="0" err="1">
                <a:effectLst/>
                <a:latin typeface="UBHelvetica"/>
              </a:rPr>
              <a:t>κορμός</a:t>
            </a:r>
            <a:r>
              <a:rPr lang="el-GR" sz="3600" dirty="0">
                <a:effectLst/>
                <a:latin typeface="UBHelvetica"/>
              </a:rPr>
              <a:t>) </a:t>
            </a:r>
            <a:endParaRPr lang="el-GR" sz="3600" dirty="0"/>
          </a:p>
          <a:p>
            <a:r>
              <a:rPr lang="el-GR" sz="3600" dirty="0">
                <a:effectLst/>
                <a:latin typeface="UBHelvetica"/>
              </a:rPr>
              <a:t>Τα </a:t>
            </a:r>
            <a:r>
              <a:rPr lang="el-GR" sz="3600" dirty="0" err="1">
                <a:effectLst/>
                <a:latin typeface="UBHelvetica"/>
              </a:rPr>
              <a:t>έμβολα</a:t>
            </a:r>
            <a:r>
              <a:rPr lang="el-GR" sz="3600" dirty="0">
                <a:effectLst/>
                <a:latin typeface="UBHelvetica"/>
              </a:rPr>
              <a:t> με τα </a:t>
            </a:r>
            <a:r>
              <a:rPr lang="el-GR" sz="3600" dirty="0" err="1">
                <a:effectLst/>
                <a:latin typeface="UBHelvetica"/>
              </a:rPr>
              <a:t>εξαρτήματα</a:t>
            </a:r>
            <a:r>
              <a:rPr lang="el-GR" sz="3600" dirty="0">
                <a:effectLst/>
                <a:latin typeface="UBHelvetica"/>
              </a:rPr>
              <a:t>́ τους</a:t>
            </a:r>
          </a:p>
          <a:p>
            <a:r>
              <a:rPr lang="el-GR" sz="3600" dirty="0">
                <a:effectLst/>
                <a:latin typeface="UBHelvetica"/>
              </a:rPr>
              <a:t>Οι </a:t>
            </a:r>
            <a:r>
              <a:rPr lang="el-GR" sz="3600" dirty="0" err="1">
                <a:effectLst/>
                <a:latin typeface="UBHelvetica"/>
              </a:rPr>
              <a:t>διωστήρες</a:t>
            </a:r>
            <a:r>
              <a:rPr lang="el-GR" sz="3600" dirty="0">
                <a:effectLst/>
                <a:latin typeface="UBHelvetica"/>
              </a:rPr>
              <a:t> (</a:t>
            </a:r>
            <a:r>
              <a:rPr lang="el-GR" sz="3600" dirty="0" err="1">
                <a:effectLst/>
                <a:latin typeface="UBHelvetica"/>
              </a:rPr>
              <a:t>μπιέλες</a:t>
            </a:r>
            <a:endParaRPr lang="el-GR" sz="3600" dirty="0">
              <a:latin typeface="UBHelvetica"/>
            </a:endParaRPr>
          </a:p>
          <a:p>
            <a:r>
              <a:rPr lang="el-GR" sz="3600" dirty="0">
                <a:effectLst/>
                <a:latin typeface="UBHelvetica"/>
              </a:rPr>
              <a:t>Ο </a:t>
            </a:r>
            <a:r>
              <a:rPr lang="el-GR" sz="3600" dirty="0" err="1">
                <a:effectLst/>
                <a:latin typeface="UBHelvetica"/>
              </a:rPr>
              <a:t>στροφαλοφόρος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άξονας</a:t>
            </a:r>
            <a:endParaRPr lang="el-GR" sz="3600" dirty="0">
              <a:latin typeface="UBHelvetica"/>
            </a:endParaRPr>
          </a:p>
          <a:p>
            <a:r>
              <a:rPr lang="el-GR" sz="3600" dirty="0">
                <a:effectLst/>
                <a:latin typeface="UBHelvetica"/>
              </a:rPr>
              <a:t>Ο </a:t>
            </a:r>
            <a:r>
              <a:rPr lang="el-GR" sz="3600" dirty="0" err="1">
                <a:effectLst/>
                <a:latin typeface="UBHelvetica"/>
              </a:rPr>
              <a:t>σφόνδυλος</a:t>
            </a:r>
            <a:r>
              <a:rPr lang="el-GR" sz="3600" dirty="0">
                <a:effectLst/>
                <a:latin typeface="UBHelvetica"/>
              </a:rPr>
              <a:t> (</a:t>
            </a:r>
            <a:r>
              <a:rPr lang="el-GR" sz="3600" dirty="0" err="1">
                <a:effectLst/>
                <a:latin typeface="UBHelvetica"/>
              </a:rPr>
              <a:t>βολάν</a:t>
            </a:r>
            <a:r>
              <a:rPr lang="el-GR" sz="3600" dirty="0">
                <a:effectLst/>
                <a:latin typeface="UBHelvetica"/>
              </a:rPr>
              <a:t>) </a:t>
            </a:r>
            <a:endParaRPr lang="el-GR" sz="3600" dirty="0">
              <a:effectLst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328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601C37E5-500C-919C-D4E7-A026DE882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l-GR" sz="3600" dirty="0" err="1">
                <a:solidFill>
                  <a:schemeClr val="tx2"/>
                </a:solidFill>
                <a:effectLst/>
                <a:latin typeface="UB-Front-Bold"/>
              </a:rPr>
              <a:t>Σώμα</a:t>
            </a:r>
            <a:r>
              <a:rPr lang="el-GR" sz="3600" dirty="0">
                <a:solidFill>
                  <a:schemeClr val="tx2"/>
                </a:solidFill>
                <a:effectLst/>
                <a:latin typeface="UB-Front-Bold"/>
              </a:rPr>
              <a:t> των </a:t>
            </a:r>
            <a:r>
              <a:rPr lang="el-GR" sz="3600" dirty="0" err="1">
                <a:solidFill>
                  <a:schemeClr val="tx2"/>
                </a:solidFill>
                <a:effectLst/>
                <a:latin typeface="UB-Front-Bold"/>
              </a:rPr>
              <a:t>κυλίνδρων</a:t>
            </a:r>
            <a:r>
              <a:rPr lang="el-GR" sz="3600" dirty="0">
                <a:solidFill>
                  <a:schemeClr val="tx2"/>
                </a:solidFill>
                <a:effectLst/>
                <a:latin typeface="UB-Front-Bold"/>
              </a:rPr>
              <a:t> - Μπλοκ </a:t>
            </a:r>
            <a:br>
              <a:rPr lang="el-GR" sz="3600" dirty="0">
                <a:solidFill>
                  <a:schemeClr val="tx2"/>
                </a:solidFill>
                <a:effectLst/>
              </a:rPr>
            </a:br>
            <a:endParaRPr lang="el-GR" sz="3600" dirty="0">
              <a:solidFill>
                <a:schemeClr val="tx2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0EFBF0-E8C6-D7C9-64CE-40E39745A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811" y="804672"/>
            <a:ext cx="6177613" cy="52303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3600" dirty="0" err="1">
                <a:solidFill>
                  <a:schemeClr val="tx2"/>
                </a:solidFill>
                <a:effectLst/>
                <a:latin typeface="UBHelvetica"/>
              </a:rPr>
              <a:t>Σώμα</a:t>
            </a:r>
            <a:r>
              <a:rPr lang="el-GR" sz="3600" dirty="0">
                <a:solidFill>
                  <a:schemeClr val="tx2"/>
                </a:solidFill>
                <a:effectLst/>
                <a:latin typeface="UBHelvetica"/>
              </a:rPr>
              <a:t> των </a:t>
            </a:r>
            <a:r>
              <a:rPr lang="el-GR" sz="3600" dirty="0" err="1">
                <a:solidFill>
                  <a:schemeClr val="tx2"/>
                </a:solidFill>
                <a:effectLst/>
                <a:latin typeface="UBHelvetica"/>
              </a:rPr>
              <a:t>κυλίνδρων</a:t>
            </a:r>
            <a:r>
              <a:rPr lang="el-GR" sz="3600" dirty="0">
                <a:solidFill>
                  <a:schemeClr val="tx2"/>
                </a:solidFill>
                <a:effectLst/>
                <a:latin typeface="UBHelvetica"/>
              </a:rPr>
              <a:t>, ή </a:t>
            </a:r>
            <a:r>
              <a:rPr lang="el-GR" sz="3600" dirty="0" err="1">
                <a:solidFill>
                  <a:schemeClr val="tx2"/>
                </a:solidFill>
                <a:effectLst/>
                <a:latin typeface="UBHelvetica"/>
              </a:rPr>
              <a:t>κορμός</a:t>
            </a:r>
            <a:r>
              <a:rPr lang="el-GR" sz="3600" dirty="0">
                <a:solidFill>
                  <a:schemeClr val="tx2"/>
                </a:solidFill>
                <a:effectLst/>
                <a:latin typeface="UBHelvetica"/>
              </a:rPr>
              <a:t>, ή μπλοκ </a:t>
            </a:r>
            <a:r>
              <a:rPr lang="el-GR" sz="3600" dirty="0" err="1">
                <a:solidFill>
                  <a:schemeClr val="tx2"/>
                </a:solidFill>
                <a:effectLst/>
                <a:latin typeface="UBHelvetica"/>
              </a:rPr>
              <a:t>κινητήρα</a:t>
            </a:r>
            <a:r>
              <a:rPr lang="el-GR" sz="3600" dirty="0">
                <a:solidFill>
                  <a:schemeClr val="tx2"/>
                </a:solidFill>
                <a:effectLst/>
                <a:latin typeface="UBHelvetica"/>
              </a:rPr>
              <a:t>, </a:t>
            </a:r>
            <a:r>
              <a:rPr lang="el-GR" sz="3600" dirty="0" err="1">
                <a:solidFill>
                  <a:schemeClr val="tx2"/>
                </a:solidFill>
                <a:effectLst/>
                <a:latin typeface="UBHelvetica"/>
              </a:rPr>
              <a:t>ονομάζεται</a:t>
            </a:r>
            <a:r>
              <a:rPr lang="el-GR" sz="3600" dirty="0">
                <a:solidFill>
                  <a:schemeClr val="tx2"/>
                </a:solidFill>
                <a:effectLst/>
                <a:latin typeface="UBHelvetica"/>
              </a:rPr>
              <a:t>, </a:t>
            </a:r>
            <a:r>
              <a:rPr lang="el-GR" sz="3600" dirty="0" err="1">
                <a:solidFill>
                  <a:schemeClr val="tx2"/>
                </a:solidFill>
                <a:effectLst/>
                <a:latin typeface="UBHelvetica"/>
              </a:rPr>
              <a:t>γενικα</a:t>
            </a:r>
            <a:r>
              <a:rPr lang="el-GR" sz="3600" dirty="0">
                <a:solidFill>
                  <a:schemeClr val="tx2"/>
                </a:solidFill>
                <a:effectLst/>
                <a:latin typeface="UBHelvetica"/>
              </a:rPr>
              <a:t>́, ο </a:t>
            </a:r>
            <a:r>
              <a:rPr lang="el-GR" sz="3600" dirty="0" err="1">
                <a:solidFill>
                  <a:schemeClr val="tx2"/>
                </a:solidFill>
                <a:effectLst/>
                <a:latin typeface="UBHelvetica"/>
              </a:rPr>
              <a:t>σκελετός</a:t>
            </a:r>
            <a:r>
              <a:rPr lang="el-GR" sz="3600" dirty="0">
                <a:solidFill>
                  <a:schemeClr val="tx2"/>
                </a:solidFill>
                <a:effectLst/>
                <a:latin typeface="UBHelvetica"/>
              </a:rPr>
              <a:t> του </a:t>
            </a:r>
            <a:r>
              <a:rPr lang="el-GR" sz="3600" dirty="0" err="1">
                <a:solidFill>
                  <a:schemeClr val="tx2"/>
                </a:solidFill>
                <a:effectLst/>
                <a:latin typeface="UBHelvetica"/>
              </a:rPr>
              <a:t>κινητήρα</a:t>
            </a:r>
            <a:r>
              <a:rPr lang="el-GR" sz="3600" dirty="0">
                <a:solidFill>
                  <a:schemeClr val="tx2"/>
                </a:solidFill>
                <a:effectLst/>
                <a:latin typeface="UBHelvetica"/>
              </a:rPr>
              <a:t>, </a:t>
            </a:r>
            <a:r>
              <a:rPr lang="el-GR" sz="3600" dirty="0" err="1">
                <a:solidFill>
                  <a:schemeClr val="tx2"/>
                </a:solidFill>
                <a:effectLst/>
                <a:latin typeface="UBHelvetica"/>
              </a:rPr>
              <a:t>όπου</a:t>
            </a:r>
            <a:r>
              <a:rPr lang="el-GR" sz="3600" dirty="0">
                <a:solidFill>
                  <a:schemeClr val="tx2"/>
                </a:solidFill>
                <a:effectLst/>
                <a:latin typeface="UBHelvetica"/>
              </a:rPr>
              <a:t> </a:t>
            </a:r>
            <a:r>
              <a:rPr lang="el-GR" sz="3600" dirty="0" err="1">
                <a:solidFill>
                  <a:schemeClr val="tx2"/>
                </a:solidFill>
                <a:effectLst/>
                <a:latin typeface="UBHelvetica"/>
              </a:rPr>
              <a:t>διαμορφώνονται</a:t>
            </a:r>
            <a:r>
              <a:rPr lang="el-GR" sz="3600" dirty="0">
                <a:solidFill>
                  <a:schemeClr val="tx2"/>
                </a:solidFill>
                <a:effectLst/>
                <a:latin typeface="UBHelvetica"/>
              </a:rPr>
              <a:t> οι </a:t>
            </a:r>
            <a:r>
              <a:rPr lang="el-GR" sz="3600" dirty="0" err="1">
                <a:solidFill>
                  <a:schemeClr val="tx2"/>
                </a:solidFill>
                <a:effectLst/>
                <a:latin typeface="UBHelvetica"/>
              </a:rPr>
              <a:t>κύλινδροι</a:t>
            </a:r>
            <a:r>
              <a:rPr lang="el-GR" sz="3600" dirty="0">
                <a:solidFill>
                  <a:schemeClr val="tx2"/>
                </a:solidFill>
                <a:effectLst/>
                <a:latin typeface="UBHelvetica"/>
              </a:rPr>
              <a:t> και </a:t>
            </a:r>
            <a:r>
              <a:rPr lang="el-GR" sz="3600" dirty="0" err="1">
                <a:solidFill>
                  <a:schemeClr val="tx2"/>
                </a:solidFill>
                <a:effectLst/>
                <a:latin typeface="UBHelvetica"/>
              </a:rPr>
              <a:t>στερεώνονται</a:t>
            </a:r>
            <a:r>
              <a:rPr lang="el-GR" sz="3600" dirty="0">
                <a:solidFill>
                  <a:schemeClr val="tx2"/>
                </a:solidFill>
                <a:effectLst/>
                <a:latin typeface="UBHelvetica"/>
              </a:rPr>
              <a:t> </a:t>
            </a:r>
            <a:r>
              <a:rPr lang="el-GR" sz="3600" dirty="0" err="1">
                <a:solidFill>
                  <a:schemeClr val="tx2"/>
                </a:solidFill>
                <a:effectLst/>
                <a:latin typeface="UBHelvetica"/>
              </a:rPr>
              <a:t>όλοι</a:t>
            </a:r>
            <a:r>
              <a:rPr lang="el-GR" sz="3600" dirty="0">
                <a:solidFill>
                  <a:schemeClr val="tx2"/>
                </a:solidFill>
                <a:effectLst/>
                <a:latin typeface="UBHelvetica"/>
              </a:rPr>
              <a:t> οι </a:t>
            </a:r>
            <a:r>
              <a:rPr lang="el-GR" sz="3600" dirty="0" err="1">
                <a:solidFill>
                  <a:schemeClr val="tx2"/>
                </a:solidFill>
                <a:effectLst/>
                <a:latin typeface="UBHelvetica"/>
              </a:rPr>
              <a:t>άλλοι</a:t>
            </a:r>
            <a:r>
              <a:rPr lang="el-GR" sz="3600" dirty="0">
                <a:solidFill>
                  <a:schemeClr val="tx2"/>
                </a:solidFill>
                <a:effectLst/>
                <a:latin typeface="UBHelvetica"/>
              </a:rPr>
              <a:t> </a:t>
            </a:r>
            <a:r>
              <a:rPr lang="el-GR" sz="3600" dirty="0" err="1">
                <a:solidFill>
                  <a:schemeClr val="tx2"/>
                </a:solidFill>
                <a:effectLst/>
                <a:latin typeface="UBHelvetica"/>
              </a:rPr>
              <a:t>μηχανισμοι</a:t>
            </a:r>
            <a:r>
              <a:rPr lang="el-GR" sz="3600" dirty="0">
                <a:solidFill>
                  <a:schemeClr val="tx2"/>
                </a:solidFill>
                <a:effectLst/>
                <a:latin typeface="UBHelvetica"/>
              </a:rPr>
              <a:t>́ του. </a:t>
            </a:r>
            <a:endParaRPr lang="el-GR" sz="3600" dirty="0">
              <a:solidFill>
                <a:schemeClr val="tx2"/>
              </a:solidFill>
              <a:effectLst/>
            </a:endParaRPr>
          </a:p>
          <a:p>
            <a:endParaRPr lang="el-GR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7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593EF6B-7857-C0FA-8444-E2864F76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l-GR" sz="4000" dirty="0"/>
              <a:t>Σώμα κυλίνδρων –</a:t>
            </a:r>
            <a:r>
              <a:rPr lang="el-GR" sz="4000"/>
              <a:t>μπλόκ</a:t>
            </a:r>
            <a:r>
              <a:rPr lang="el-GR" sz="4000" dirty="0"/>
              <a:t> περιλαμβάνει</a:t>
            </a:r>
          </a:p>
        </p:txBody>
      </p:sp>
      <p:graphicFrame>
        <p:nvGraphicFramePr>
          <p:cNvPr id="18" name="Θέση περιεχομένου 2">
            <a:extLst>
              <a:ext uri="{FF2B5EF4-FFF2-40B4-BE49-F238E27FC236}">
                <a16:creationId xmlns:a16="http://schemas.microsoft.com/office/drawing/2014/main" id="{99946869-6486-844B-87EF-5155EB7DDB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784730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6611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FC15650-1108-03C7-B39C-9FC76C1D3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l-GR" sz="5000" b="1" dirty="0">
                <a:effectLst/>
                <a:latin typeface="UBHelvetica"/>
              </a:rPr>
              <a:t>Το </a:t>
            </a:r>
            <a:r>
              <a:rPr lang="el-GR" sz="5000" b="1" dirty="0" err="1">
                <a:effectLst/>
                <a:latin typeface="UBHelvetica"/>
              </a:rPr>
              <a:t>σχήμα</a:t>
            </a:r>
            <a:r>
              <a:rPr lang="el-GR" sz="5000" b="1" dirty="0">
                <a:effectLst/>
                <a:latin typeface="UBHelvetica"/>
              </a:rPr>
              <a:t> του </a:t>
            </a:r>
            <a:r>
              <a:rPr lang="el-GR" sz="5000" b="1" dirty="0" err="1">
                <a:effectLst/>
                <a:latin typeface="UBHelvetica"/>
              </a:rPr>
              <a:t>σώματος</a:t>
            </a:r>
            <a:r>
              <a:rPr lang="el-GR" sz="5000" b="1" dirty="0">
                <a:effectLst/>
                <a:latin typeface="UBHelvetica"/>
              </a:rPr>
              <a:t> των κυλίνδρων </a:t>
            </a:r>
            <a:r>
              <a:rPr lang="el-GR" sz="5000" b="1" dirty="0" err="1">
                <a:effectLst/>
                <a:latin typeface="UBHelvetica"/>
              </a:rPr>
              <a:t>εξαρτάται</a:t>
            </a:r>
            <a:r>
              <a:rPr lang="el-GR" sz="5000" b="1" dirty="0">
                <a:effectLst/>
                <a:latin typeface="UBHelvetica"/>
              </a:rPr>
              <a:t> </a:t>
            </a:r>
            <a:r>
              <a:rPr lang="el-GR" sz="5000" b="1" dirty="0" err="1">
                <a:effectLst/>
                <a:latin typeface="UBHelvetica"/>
              </a:rPr>
              <a:t>απο</a:t>
            </a:r>
            <a:r>
              <a:rPr lang="el-GR" sz="5000" b="1" dirty="0">
                <a:effectLst/>
                <a:latin typeface="UBHelvetica"/>
              </a:rPr>
              <a:t>́: </a:t>
            </a:r>
            <a:br>
              <a:rPr lang="el-GR" sz="5000" dirty="0">
                <a:effectLst/>
              </a:rPr>
            </a:br>
            <a:endParaRPr lang="el-GR" sz="5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D3974D15-E2A3-DB89-04C6-3B8A0E9305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016681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6150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57CCE482-54B6-BC8E-5B68-53A81CC1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>
                <a:latin typeface="UBHelvetica"/>
              </a:rPr>
              <a:t>Σ</a:t>
            </a:r>
            <a:r>
              <a:rPr lang="el-GR" sz="4400" b="1" dirty="0" err="1">
                <a:effectLst/>
                <a:latin typeface="UBHelvetica"/>
              </a:rPr>
              <a:t>χήμα</a:t>
            </a:r>
            <a:r>
              <a:rPr lang="el-GR" sz="4400" b="1" dirty="0">
                <a:effectLst/>
                <a:latin typeface="UBHelvetica"/>
              </a:rPr>
              <a:t> του </a:t>
            </a:r>
            <a:r>
              <a:rPr lang="el-GR" sz="4400" b="1" dirty="0" err="1">
                <a:effectLst/>
                <a:latin typeface="UBHelvetica"/>
              </a:rPr>
              <a:t>σώματος</a:t>
            </a:r>
            <a:r>
              <a:rPr lang="el-GR" sz="4400" b="1" dirty="0">
                <a:effectLst/>
                <a:latin typeface="UBHelvetica"/>
              </a:rPr>
              <a:t> των κυλίνδρων</a:t>
            </a:r>
            <a:endParaRPr lang="el-GR" dirty="0"/>
          </a:p>
        </p:txBody>
      </p:sp>
      <p:sp>
        <p:nvSpPr>
          <p:cNvPr id="8" name="Θέση κειμένου 7">
            <a:extLst>
              <a:ext uri="{FF2B5EF4-FFF2-40B4-BE49-F238E27FC236}">
                <a16:creationId xmlns:a16="http://schemas.microsoft.com/office/drawing/2014/main" id="{042E7916-C2E0-E6C0-59B4-91BB5E0B7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908" y="1530088"/>
            <a:ext cx="5157787" cy="1206764"/>
          </a:xfrm>
        </p:spPr>
        <p:txBody>
          <a:bodyPr>
            <a:normAutofit/>
          </a:bodyPr>
          <a:lstStyle/>
          <a:p>
            <a:r>
              <a:rPr lang="el-GR" sz="3600" dirty="0" err="1">
                <a:solidFill>
                  <a:srgbClr val="C00000"/>
                </a:solidFill>
                <a:effectLst/>
                <a:latin typeface="UBHelvetica"/>
              </a:rPr>
              <a:t>αερόψυκτος</a:t>
            </a:r>
            <a:r>
              <a:rPr lang="el-GR" sz="3600" dirty="0">
                <a:solidFill>
                  <a:srgbClr val="C00000"/>
                </a:solidFill>
                <a:effectLst/>
                <a:latin typeface="UBHelvetica"/>
              </a:rPr>
              <a:t> </a:t>
            </a:r>
            <a:r>
              <a:rPr lang="el-GR" sz="3600" dirty="0" err="1">
                <a:solidFill>
                  <a:srgbClr val="C00000"/>
                </a:solidFill>
                <a:effectLst/>
                <a:latin typeface="UBHelvetica"/>
              </a:rPr>
              <a:t>κινητήρας</a:t>
            </a:r>
            <a:r>
              <a:rPr lang="el-GR" sz="3600" dirty="0">
                <a:solidFill>
                  <a:srgbClr val="C00000"/>
                </a:solidFill>
                <a:effectLst/>
                <a:latin typeface="UBHelvetica"/>
              </a:rPr>
              <a:t> </a:t>
            </a:r>
            <a:endParaRPr lang="el-GR" sz="3600" dirty="0">
              <a:solidFill>
                <a:srgbClr val="C00000"/>
              </a:solidFill>
              <a:effectLst/>
            </a:endParaRPr>
          </a:p>
          <a:p>
            <a:endParaRPr lang="el-GR" dirty="0"/>
          </a:p>
        </p:txBody>
      </p:sp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A5B745DB-9F89-91D8-89C3-80F44B859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7908" y="2505075"/>
            <a:ext cx="554566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 err="1">
                <a:effectLst/>
                <a:latin typeface="UBHelvetica"/>
              </a:rPr>
              <a:t>εξωτερικα</a:t>
            </a:r>
            <a:r>
              <a:rPr lang="el-GR" sz="3600" dirty="0">
                <a:effectLst/>
                <a:latin typeface="UBHelvetica"/>
              </a:rPr>
              <a:t>́ οι </a:t>
            </a:r>
            <a:r>
              <a:rPr lang="el-GR" sz="3600" dirty="0" err="1">
                <a:effectLst/>
                <a:latin typeface="UBHelvetica"/>
              </a:rPr>
              <a:t>κύλινδροι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έχουν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πολλές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σειρές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απο</a:t>
            </a:r>
            <a:r>
              <a:rPr lang="el-GR" sz="3600" dirty="0">
                <a:effectLst/>
                <a:latin typeface="UBHelvetica"/>
              </a:rPr>
              <a:t>́ </a:t>
            </a:r>
            <a:r>
              <a:rPr lang="el-GR" sz="3600" dirty="0" err="1">
                <a:effectLst/>
                <a:latin typeface="UBHelvetica"/>
              </a:rPr>
              <a:t>πτερύγια</a:t>
            </a:r>
            <a:r>
              <a:rPr lang="el-GR" sz="3600" dirty="0">
                <a:effectLst/>
                <a:latin typeface="UBHelvetica"/>
              </a:rPr>
              <a:t> που </a:t>
            </a:r>
            <a:r>
              <a:rPr lang="el-GR" sz="3600" dirty="0" err="1">
                <a:effectLst/>
                <a:latin typeface="UBHelvetica"/>
              </a:rPr>
              <a:t>αυξάνουν</a:t>
            </a:r>
            <a:r>
              <a:rPr lang="el-GR" sz="3600" dirty="0">
                <a:effectLst/>
                <a:latin typeface="UBHelvetica"/>
              </a:rPr>
              <a:t> την </a:t>
            </a:r>
            <a:r>
              <a:rPr lang="el-GR" sz="3600" dirty="0" err="1">
                <a:effectLst/>
                <a:latin typeface="UBHelvetica"/>
              </a:rPr>
              <a:t>επιφάνεια</a:t>
            </a:r>
            <a:r>
              <a:rPr lang="el-GR" sz="3600" dirty="0">
                <a:effectLst/>
                <a:latin typeface="UBHelvetica"/>
              </a:rPr>
              <a:t>́ τους </a:t>
            </a:r>
            <a:r>
              <a:rPr lang="el-GR" sz="3600" dirty="0" err="1">
                <a:effectLst/>
                <a:latin typeface="UBHelvetica"/>
              </a:rPr>
              <a:t>προσδίδοντάς</a:t>
            </a:r>
            <a:r>
              <a:rPr lang="el-GR" sz="3600" dirty="0">
                <a:effectLst/>
                <a:latin typeface="UBHelvetica"/>
              </a:rPr>
              <a:t> της </a:t>
            </a:r>
            <a:r>
              <a:rPr lang="el-GR" sz="3600" dirty="0" err="1">
                <a:effectLst/>
                <a:latin typeface="UBHelvetica"/>
              </a:rPr>
              <a:t>αεροδυναμικο</a:t>
            </a:r>
            <a:r>
              <a:rPr lang="el-GR" sz="3600" dirty="0">
                <a:effectLst/>
                <a:latin typeface="UBHelvetica"/>
              </a:rPr>
              <a:t>́ </a:t>
            </a:r>
            <a:r>
              <a:rPr lang="el-GR" sz="3600" dirty="0" err="1">
                <a:effectLst/>
                <a:latin typeface="UBHelvetica"/>
              </a:rPr>
              <a:t>χαρακτήρα</a:t>
            </a:r>
            <a:r>
              <a:rPr lang="el-GR" sz="3600" dirty="0">
                <a:effectLst/>
                <a:latin typeface="UBHelvetica"/>
              </a:rPr>
              <a:t>, για </a:t>
            </a:r>
            <a:r>
              <a:rPr lang="el-GR" sz="3600" dirty="0" err="1">
                <a:effectLst/>
                <a:latin typeface="UBHelvetica"/>
              </a:rPr>
              <a:t>καλύτερη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ψύξη</a:t>
            </a:r>
            <a:r>
              <a:rPr lang="el-GR" sz="1800" dirty="0">
                <a:effectLst/>
                <a:latin typeface="UBHelvetica"/>
              </a:rPr>
              <a:t> </a:t>
            </a:r>
            <a:endParaRPr lang="el-GR" dirty="0">
              <a:effectLst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10" name="Θέση κειμένου 9">
            <a:extLst>
              <a:ext uri="{FF2B5EF4-FFF2-40B4-BE49-F238E27FC236}">
                <a16:creationId xmlns:a16="http://schemas.microsoft.com/office/drawing/2014/main" id="{141146E8-44FB-26E7-B61C-B668A6D53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7575" y="1590213"/>
            <a:ext cx="5183188" cy="1015338"/>
          </a:xfrm>
        </p:spPr>
        <p:txBody>
          <a:bodyPr>
            <a:normAutofit/>
          </a:bodyPr>
          <a:lstStyle/>
          <a:p>
            <a:r>
              <a:rPr lang="el-GR" sz="3200" dirty="0" err="1">
                <a:solidFill>
                  <a:srgbClr val="C00000"/>
                </a:solidFill>
                <a:effectLst/>
                <a:latin typeface="UBHelvetica"/>
              </a:rPr>
              <a:t>υδρόψυκτος</a:t>
            </a:r>
            <a:r>
              <a:rPr lang="el-GR" sz="3200" dirty="0">
                <a:solidFill>
                  <a:srgbClr val="C00000"/>
                </a:solidFill>
                <a:effectLst/>
                <a:latin typeface="UBHelvetica"/>
              </a:rPr>
              <a:t> κινητήρας</a:t>
            </a:r>
            <a:endParaRPr lang="el-GR" sz="3200" dirty="0">
              <a:solidFill>
                <a:srgbClr val="C00000"/>
              </a:solidFill>
              <a:effectLst/>
            </a:endParaRPr>
          </a:p>
          <a:p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11" name="Θέση περιεχομένου 10">
            <a:extLst>
              <a:ext uri="{FF2B5EF4-FFF2-40B4-BE49-F238E27FC236}">
                <a16:creationId xmlns:a16="http://schemas.microsoft.com/office/drawing/2014/main" id="{24600EB2-F0E6-F027-C711-3C64111E45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3575" y="2505075"/>
            <a:ext cx="625051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000" dirty="0">
                <a:effectLst/>
                <a:latin typeface="UBHelvetica"/>
              </a:rPr>
              <a:t>Αν ο </a:t>
            </a:r>
            <a:r>
              <a:rPr lang="el-GR" sz="4000" dirty="0" err="1">
                <a:effectLst/>
                <a:latin typeface="UBHelvetica"/>
              </a:rPr>
              <a:t>κινητήρας</a:t>
            </a:r>
            <a:r>
              <a:rPr lang="el-GR" sz="4000" dirty="0">
                <a:effectLst/>
                <a:latin typeface="UBHelvetica"/>
              </a:rPr>
              <a:t> </a:t>
            </a:r>
            <a:r>
              <a:rPr lang="el-GR" sz="4000" dirty="0" err="1">
                <a:effectLst/>
                <a:latin typeface="UBHelvetica"/>
              </a:rPr>
              <a:t>είναι</a:t>
            </a:r>
            <a:r>
              <a:rPr lang="el-GR" sz="4000" dirty="0">
                <a:effectLst/>
                <a:latin typeface="UBHelvetica"/>
              </a:rPr>
              <a:t> </a:t>
            </a:r>
            <a:r>
              <a:rPr lang="el-GR" sz="4000" dirty="0" err="1">
                <a:effectLst/>
                <a:latin typeface="UBHelvetica"/>
              </a:rPr>
              <a:t>υδρόψυκτος</a:t>
            </a:r>
            <a:r>
              <a:rPr lang="el-GR" sz="4000" dirty="0">
                <a:effectLst/>
                <a:latin typeface="UBHelvetica"/>
              </a:rPr>
              <a:t>, </a:t>
            </a:r>
            <a:r>
              <a:rPr lang="el-GR" sz="4000" dirty="0" err="1">
                <a:effectLst/>
                <a:latin typeface="UBHelvetica"/>
              </a:rPr>
              <a:t>σχηματίζονται</a:t>
            </a:r>
            <a:r>
              <a:rPr lang="el-GR" sz="4000" dirty="0">
                <a:effectLst/>
                <a:latin typeface="UBHelvetica"/>
              </a:rPr>
              <a:t> στο </a:t>
            </a:r>
            <a:r>
              <a:rPr lang="el-GR" sz="4000" dirty="0" err="1">
                <a:effectLst/>
                <a:latin typeface="UBHelvetica"/>
              </a:rPr>
              <a:t>εσωτερικο</a:t>
            </a:r>
            <a:r>
              <a:rPr lang="el-GR" sz="4000" dirty="0">
                <a:effectLst/>
                <a:latin typeface="UBHelvetica"/>
              </a:rPr>
              <a:t>́ του οι </a:t>
            </a:r>
            <a:r>
              <a:rPr lang="el-GR" sz="4000" dirty="0" err="1">
                <a:effectLst/>
                <a:latin typeface="UBHelvetica"/>
              </a:rPr>
              <a:t>θάλαμοι</a:t>
            </a:r>
            <a:r>
              <a:rPr lang="el-GR" sz="4000" dirty="0">
                <a:effectLst/>
                <a:latin typeface="UBHelvetica"/>
              </a:rPr>
              <a:t> </a:t>
            </a:r>
            <a:r>
              <a:rPr lang="el-GR" sz="4000" dirty="0" err="1">
                <a:effectLst/>
                <a:latin typeface="UBHelvetica"/>
              </a:rPr>
              <a:t>κυκλοφορίας</a:t>
            </a:r>
            <a:r>
              <a:rPr lang="el-GR" sz="4000" dirty="0">
                <a:effectLst/>
                <a:latin typeface="UBHelvetica"/>
              </a:rPr>
              <a:t> του </a:t>
            </a:r>
            <a:r>
              <a:rPr lang="el-GR" sz="4000" dirty="0" err="1">
                <a:effectLst/>
                <a:latin typeface="UBHelvetica"/>
              </a:rPr>
              <a:t>νερου</a:t>
            </a:r>
            <a:r>
              <a:rPr lang="el-GR" sz="4000" dirty="0">
                <a:effectLst/>
                <a:latin typeface="UBHelvetica"/>
              </a:rPr>
              <a:t>́ </a:t>
            </a:r>
            <a:endParaRPr lang="el-GR" sz="4000" dirty="0">
              <a:effectLst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232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91FB31-BA2D-4C80-8229-F0E34C8AE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38" name="Color">
              <a:extLst>
                <a:ext uri="{FF2B5EF4-FFF2-40B4-BE49-F238E27FC236}">
                  <a16:creationId xmlns:a16="http://schemas.microsoft.com/office/drawing/2014/main" id="{E22877A0-D105-4005-84F8-4BCC429E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Color">
              <a:extLst>
                <a:ext uri="{FF2B5EF4-FFF2-40B4-BE49-F238E27FC236}">
                  <a16:creationId xmlns:a16="http://schemas.microsoft.com/office/drawing/2014/main" id="{B0B1E571-9D76-4678-B0AC-9BE9176A2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Εικόνα 9" descr="Εικόνα που περιέχει κείμενο, στιγμιότυπο οθόνης, διάγραμμα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3687EE93-58BC-1FEB-F395-3258504A0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203" y="653615"/>
            <a:ext cx="4515101" cy="5540004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7" name="Τίτλος 6">
            <a:extLst>
              <a:ext uri="{FF2B5EF4-FFF2-40B4-BE49-F238E27FC236}">
                <a16:creationId xmlns:a16="http://schemas.microsoft.com/office/drawing/2014/main" id="{D56F5CAC-CBEF-5C64-C567-B93CF2CE5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644" y="841664"/>
            <a:ext cx="4608768" cy="2782723"/>
          </a:xfrm>
        </p:spPr>
        <p:txBody>
          <a:bodyPr anchor="b">
            <a:normAutofit/>
          </a:bodyPr>
          <a:lstStyle/>
          <a:p>
            <a:pPr algn="l"/>
            <a:r>
              <a:rPr lang="el-GR" sz="4800">
                <a:solidFill>
                  <a:schemeClr val="bg1"/>
                </a:solidFill>
                <a:effectLst/>
                <a:latin typeface="UB-Front-Bold"/>
              </a:rPr>
              <a:t>Τα έμβολα</a:t>
            </a:r>
            <a:br>
              <a:rPr lang="el-GR" sz="4800">
                <a:solidFill>
                  <a:schemeClr val="bg1"/>
                </a:solidFill>
                <a:effectLst/>
                <a:latin typeface="UB-Front-Bold"/>
              </a:rPr>
            </a:br>
            <a:r>
              <a:rPr lang="el-GR" sz="4800">
                <a:solidFill>
                  <a:schemeClr val="bg1"/>
                </a:solidFill>
                <a:effectLst/>
                <a:latin typeface="UB-Front-Bold"/>
              </a:rPr>
              <a:t>με τα εξαρτήματά τους </a:t>
            </a:r>
            <a:br>
              <a:rPr lang="el-GR" sz="4800">
                <a:solidFill>
                  <a:schemeClr val="bg1"/>
                </a:solidFill>
                <a:effectLst/>
              </a:rPr>
            </a:br>
            <a:endParaRPr lang="el-GR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2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56AB364-8D71-0D33-ED8F-EDCB50C25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7" y="1153572"/>
            <a:ext cx="3751767" cy="4461163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FFFFFF"/>
                </a:solidFill>
              </a:rPr>
              <a:t>Σκοπός και Λειτουργεία του Εμβόλου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A2B50F-3659-8E49-BD7B-5D2B8C1AD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l-GR" dirty="0">
                <a:effectLst/>
                <a:latin typeface="UBHelvetica"/>
              </a:rPr>
              <a:t>το </a:t>
            </a:r>
            <a:r>
              <a:rPr lang="el-GR" dirty="0" err="1">
                <a:effectLst/>
                <a:latin typeface="UBHelvetica"/>
              </a:rPr>
              <a:t>έμβολο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είναι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αυτο</a:t>
            </a:r>
            <a:r>
              <a:rPr lang="el-GR" dirty="0">
                <a:effectLst/>
                <a:latin typeface="UBHelvetica"/>
              </a:rPr>
              <a:t>́ που </a:t>
            </a:r>
            <a:r>
              <a:rPr lang="el-GR" dirty="0" err="1">
                <a:effectLst/>
                <a:latin typeface="UBHelvetica"/>
              </a:rPr>
              <a:t>δημιουργει</a:t>
            </a:r>
            <a:r>
              <a:rPr lang="el-GR" dirty="0">
                <a:effectLst/>
                <a:latin typeface="UBHelvetica"/>
              </a:rPr>
              <a:t>́ την </a:t>
            </a:r>
            <a:r>
              <a:rPr lang="el-GR" dirty="0" err="1">
                <a:effectLst/>
                <a:latin typeface="UBHelvetica"/>
              </a:rPr>
              <a:t>απαραίτητη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υποπίεση</a:t>
            </a:r>
            <a:r>
              <a:rPr lang="el-GR" dirty="0">
                <a:effectLst/>
                <a:latin typeface="UBHelvetica"/>
              </a:rPr>
              <a:t> για την </a:t>
            </a:r>
            <a:r>
              <a:rPr lang="el-GR" dirty="0" err="1">
                <a:effectLst/>
                <a:latin typeface="UBHelvetica"/>
              </a:rPr>
              <a:t>εισαγωγη</a:t>
            </a:r>
            <a:r>
              <a:rPr lang="el-GR" dirty="0">
                <a:effectLst/>
                <a:latin typeface="UBHelvetica"/>
              </a:rPr>
              <a:t>́ του </a:t>
            </a:r>
            <a:r>
              <a:rPr lang="el-GR" dirty="0" err="1">
                <a:effectLst/>
                <a:latin typeface="UBHelvetica"/>
              </a:rPr>
              <a:t>μίγματος</a:t>
            </a:r>
            <a:r>
              <a:rPr lang="el-GR" dirty="0">
                <a:effectLst/>
                <a:latin typeface="UBHelvetica"/>
              </a:rPr>
              <a:t> στο </a:t>
            </a:r>
            <a:r>
              <a:rPr lang="el-GR" dirty="0" err="1">
                <a:effectLst/>
                <a:latin typeface="UBHelvetica"/>
              </a:rPr>
              <a:t>θάλαμο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καύσης</a:t>
            </a:r>
            <a:r>
              <a:rPr lang="el-GR" dirty="0">
                <a:effectLst/>
                <a:latin typeface="UBHelvetica"/>
              </a:rPr>
              <a:t> και </a:t>
            </a:r>
            <a:r>
              <a:rPr lang="el-GR" dirty="0" err="1">
                <a:effectLst/>
                <a:latin typeface="UBHelvetica"/>
              </a:rPr>
              <a:t>απωθει</a:t>
            </a:r>
            <a:r>
              <a:rPr lang="el-GR" dirty="0">
                <a:effectLst/>
                <a:latin typeface="UBHelvetica"/>
              </a:rPr>
              <a:t>́ τα </a:t>
            </a:r>
            <a:r>
              <a:rPr lang="el-GR" dirty="0" err="1">
                <a:effectLst/>
                <a:latin typeface="UBHelvetica"/>
              </a:rPr>
              <a:t>καυσαέρια</a:t>
            </a:r>
            <a:r>
              <a:rPr lang="el-GR" dirty="0">
                <a:effectLst/>
                <a:latin typeface="UBHelvetica"/>
              </a:rPr>
              <a:t>, για να </a:t>
            </a:r>
            <a:r>
              <a:rPr lang="el-GR" dirty="0" err="1">
                <a:effectLst/>
                <a:latin typeface="UBHelvetica"/>
              </a:rPr>
              <a:t>καθαρίσει</a:t>
            </a:r>
            <a:r>
              <a:rPr lang="el-GR" dirty="0">
                <a:effectLst/>
                <a:latin typeface="UBHelvetica"/>
              </a:rPr>
              <a:t> ο </a:t>
            </a:r>
            <a:r>
              <a:rPr lang="el-GR" dirty="0" err="1">
                <a:effectLst/>
                <a:latin typeface="UBHelvetica"/>
              </a:rPr>
              <a:t>κύλινδρος</a:t>
            </a:r>
            <a:r>
              <a:rPr lang="el-GR" dirty="0">
                <a:effectLst/>
                <a:latin typeface="UBHelvetica"/>
              </a:rPr>
              <a:t>.</a:t>
            </a:r>
          </a:p>
          <a:p>
            <a:r>
              <a:rPr lang="el-GR" dirty="0">
                <a:effectLst/>
                <a:latin typeface="UBHelvetica"/>
              </a:rPr>
              <a:t> Το </a:t>
            </a:r>
            <a:r>
              <a:rPr lang="el-GR" dirty="0" err="1">
                <a:effectLst/>
                <a:latin typeface="UBHelvetica"/>
              </a:rPr>
              <a:t>έμβολο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εκτίθεται</a:t>
            </a:r>
            <a:r>
              <a:rPr lang="el-GR" dirty="0">
                <a:effectLst/>
                <a:latin typeface="UBHelvetica"/>
              </a:rPr>
              <a:t> σε </a:t>
            </a:r>
            <a:r>
              <a:rPr lang="el-GR" dirty="0" err="1">
                <a:effectLst/>
                <a:latin typeface="UBHelvetica"/>
              </a:rPr>
              <a:t>πολυ</a:t>
            </a:r>
            <a:r>
              <a:rPr lang="el-GR" dirty="0">
                <a:effectLst/>
                <a:latin typeface="UBHelvetica"/>
              </a:rPr>
              <a:t>́ </a:t>
            </a:r>
            <a:r>
              <a:rPr lang="el-GR" dirty="0" err="1">
                <a:effectLst/>
                <a:latin typeface="UBHelvetica"/>
              </a:rPr>
              <a:t>υψηλές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θερμοκρασίες</a:t>
            </a:r>
            <a:r>
              <a:rPr lang="el-GR" dirty="0">
                <a:effectLst/>
                <a:latin typeface="UBHelvetica"/>
              </a:rPr>
              <a:t> που </a:t>
            </a:r>
            <a:r>
              <a:rPr lang="el-GR" dirty="0" err="1">
                <a:effectLst/>
                <a:latin typeface="UBHelvetica"/>
              </a:rPr>
              <a:t>δημιουργούνται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απο</a:t>
            </a:r>
            <a:r>
              <a:rPr lang="el-GR" dirty="0">
                <a:effectLst/>
                <a:latin typeface="UBHelvetica"/>
              </a:rPr>
              <a:t>́ την </a:t>
            </a:r>
            <a:r>
              <a:rPr lang="el-GR" dirty="0" err="1">
                <a:effectLst/>
                <a:latin typeface="UBHelvetica"/>
              </a:rPr>
              <a:t>καύση</a:t>
            </a:r>
            <a:r>
              <a:rPr lang="el-GR" dirty="0">
                <a:effectLst/>
                <a:latin typeface="UBHelvetica"/>
              </a:rPr>
              <a:t> του </a:t>
            </a:r>
            <a:r>
              <a:rPr lang="el-GR" dirty="0" err="1">
                <a:effectLst/>
                <a:latin typeface="UBHelvetica"/>
              </a:rPr>
              <a:t>καυσίμου</a:t>
            </a:r>
            <a:r>
              <a:rPr lang="el-GR" dirty="0">
                <a:effectLst/>
                <a:latin typeface="UBHelvetica"/>
              </a:rPr>
              <a:t>, και τα </a:t>
            </a:r>
            <a:r>
              <a:rPr lang="el-GR" dirty="0" err="1">
                <a:effectLst/>
                <a:latin typeface="UBHelvetica"/>
              </a:rPr>
              <a:t>αέρια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καύσης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εξασκούν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μεγάλες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πιέσεις</a:t>
            </a:r>
            <a:r>
              <a:rPr lang="el-GR" dirty="0">
                <a:effectLst/>
                <a:latin typeface="UBHelvetica"/>
              </a:rPr>
              <a:t> στην </a:t>
            </a:r>
            <a:r>
              <a:rPr lang="el-GR" dirty="0" err="1">
                <a:effectLst/>
                <a:latin typeface="UBHelvetica"/>
              </a:rPr>
              <a:t>επιφάνεια</a:t>
            </a:r>
            <a:r>
              <a:rPr lang="el-GR" dirty="0">
                <a:effectLst/>
                <a:latin typeface="UBHelvetica"/>
              </a:rPr>
              <a:t> του </a:t>
            </a:r>
            <a:r>
              <a:rPr lang="el-GR" dirty="0" err="1">
                <a:effectLst/>
                <a:latin typeface="UBHelvetica"/>
              </a:rPr>
              <a:t>εμβόλου</a:t>
            </a:r>
            <a:r>
              <a:rPr lang="el-GR" dirty="0">
                <a:latin typeface="UBHelvetica"/>
              </a:rPr>
              <a:t>. </a:t>
            </a:r>
            <a:r>
              <a:rPr lang="el-GR" dirty="0">
                <a:effectLst/>
                <a:latin typeface="UBHelvetica"/>
              </a:rPr>
              <a:t>Έτσι </a:t>
            </a:r>
            <a:r>
              <a:rPr lang="el-GR" dirty="0" err="1">
                <a:effectLst/>
                <a:latin typeface="UBHelvetica"/>
              </a:rPr>
              <a:t>μετατρέπεται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μέρος</a:t>
            </a:r>
            <a:r>
              <a:rPr lang="el-GR" dirty="0">
                <a:effectLst/>
                <a:latin typeface="UBHelvetica"/>
              </a:rPr>
              <a:t> της </a:t>
            </a:r>
            <a:r>
              <a:rPr lang="el-GR" dirty="0" err="1">
                <a:effectLst/>
                <a:latin typeface="UBHelvetica"/>
              </a:rPr>
              <a:t>θερμικής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ενέργειας</a:t>
            </a:r>
            <a:r>
              <a:rPr lang="el-GR" dirty="0">
                <a:effectLst/>
                <a:latin typeface="UBHelvetica"/>
              </a:rPr>
              <a:t> σε </a:t>
            </a:r>
            <a:r>
              <a:rPr lang="el-GR" dirty="0" err="1">
                <a:effectLst/>
                <a:latin typeface="UBHelvetica"/>
              </a:rPr>
              <a:t>μηχανικη</a:t>
            </a:r>
            <a:r>
              <a:rPr lang="el-GR" dirty="0">
                <a:effectLst/>
                <a:latin typeface="UBHelvetica"/>
              </a:rPr>
              <a:t>́, η </a:t>
            </a:r>
            <a:r>
              <a:rPr lang="el-GR" dirty="0" err="1">
                <a:effectLst/>
                <a:latin typeface="UBHelvetica"/>
              </a:rPr>
              <a:t>οποία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μεταφέρεται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απο</a:t>
            </a:r>
            <a:r>
              <a:rPr lang="el-GR" dirty="0">
                <a:effectLst/>
                <a:latin typeface="UBHelvetica"/>
              </a:rPr>
              <a:t>́ το </a:t>
            </a:r>
            <a:r>
              <a:rPr lang="el-GR" dirty="0" err="1">
                <a:effectLst/>
                <a:latin typeface="UBHelvetica"/>
              </a:rPr>
              <a:t>διωστήρα</a:t>
            </a:r>
            <a:r>
              <a:rPr lang="el-GR" dirty="0">
                <a:effectLst/>
                <a:latin typeface="UBHelvetica"/>
              </a:rPr>
              <a:t> (</a:t>
            </a:r>
            <a:r>
              <a:rPr lang="el-GR" dirty="0" err="1">
                <a:effectLst/>
                <a:latin typeface="UBHelvetica"/>
              </a:rPr>
              <a:t>μπιέλα</a:t>
            </a:r>
            <a:r>
              <a:rPr lang="el-GR" dirty="0">
                <a:effectLst/>
                <a:latin typeface="UBHelvetica"/>
              </a:rPr>
              <a:t>) στο </a:t>
            </a:r>
            <a:r>
              <a:rPr lang="el-GR" dirty="0" err="1">
                <a:effectLst/>
                <a:latin typeface="UBHelvetica"/>
              </a:rPr>
              <a:t>στροφαλοφόρο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άξονα</a:t>
            </a:r>
            <a:r>
              <a:rPr lang="el-GR" dirty="0">
                <a:effectLst/>
                <a:latin typeface="UBHelvetica"/>
              </a:rPr>
              <a:t>. </a:t>
            </a:r>
            <a:endParaRPr lang="el-GR" dirty="0">
              <a:effectLst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5567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BAD606-1A43-CA7A-4BEF-B3CE84DFA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spc="-210" dirty="0">
                <a:latin typeface="Arial"/>
                <a:cs typeface="Arial"/>
              </a:rPr>
              <a:t>ΙΔΙΟΤΗΤΕΣ Υ</a:t>
            </a:r>
            <a:r>
              <a:rPr lang="el-GR" sz="3200" b="1" dirty="0">
                <a:latin typeface="Arial"/>
                <a:cs typeface="Arial"/>
              </a:rPr>
              <a:t>Λ</a:t>
            </a:r>
            <a:r>
              <a:rPr lang="el-GR" sz="3200" b="1" spc="-10" dirty="0">
                <a:latin typeface="Arial"/>
                <a:cs typeface="Arial"/>
              </a:rPr>
              <a:t>Ι</a:t>
            </a:r>
            <a:r>
              <a:rPr lang="el-GR" sz="3200" b="1" dirty="0">
                <a:latin typeface="Arial"/>
                <a:cs typeface="Arial"/>
              </a:rPr>
              <a:t>ΚΩΝ Κ</a:t>
            </a:r>
            <a:r>
              <a:rPr lang="el-GR" sz="3200" b="1" spc="-185" dirty="0">
                <a:latin typeface="Arial"/>
                <a:cs typeface="Arial"/>
              </a:rPr>
              <a:t>Α</a:t>
            </a:r>
            <a:r>
              <a:rPr lang="el-GR" sz="3200" b="1" spc="-175" dirty="0">
                <a:latin typeface="Arial"/>
                <a:cs typeface="Arial"/>
              </a:rPr>
              <a:t>Τ</a:t>
            </a:r>
            <a:r>
              <a:rPr lang="el-GR" sz="3200" b="1" dirty="0">
                <a:latin typeface="Arial"/>
                <a:cs typeface="Arial"/>
              </a:rPr>
              <a:t>ΑΣΚΕΥ</a:t>
            </a:r>
            <a:r>
              <a:rPr lang="el-GR" sz="3200" b="1" spc="5" dirty="0">
                <a:latin typeface="Arial"/>
                <a:cs typeface="Arial"/>
              </a:rPr>
              <a:t>Η</a:t>
            </a:r>
            <a:r>
              <a:rPr lang="el-GR" sz="3200" b="1" dirty="0">
                <a:latin typeface="Arial"/>
                <a:cs typeface="Arial"/>
              </a:rPr>
              <a:t>Σ ΕΜΒΟΛΩΝ</a:t>
            </a:r>
            <a:endParaRPr lang="el-GR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CBE271-83F5-B9F0-C477-8183D8BF5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79" y="1855605"/>
            <a:ext cx="10515600" cy="4351338"/>
          </a:xfrm>
        </p:spPr>
        <p:txBody>
          <a:bodyPr>
            <a:normAutofit fontScale="92500"/>
          </a:bodyPr>
          <a:lstStyle/>
          <a:p>
            <a:pPr marL="372110" indent="-359410">
              <a:lnSpc>
                <a:spcPct val="100000"/>
              </a:lnSpc>
              <a:spcBef>
                <a:spcPts val="550"/>
              </a:spcBef>
              <a:buClr>
                <a:srgbClr val="FF0000"/>
              </a:buClr>
              <a:buFont typeface="Wingdings"/>
              <a:buChar char=""/>
              <a:tabLst>
                <a:tab pos="372745" algn="l"/>
              </a:tabLst>
            </a:pPr>
            <a:r>
              <a:rPr lang="el-GR" sz="2800" b="1" dirty="0">
                <a:latin typeface="Arial"/>
                <a:cs typeface="Arial"/>
              </a:rPr>
              <a:t>ΜΙΚΡΗ</a:t>
            </a:r>
            <a:r>
              <a:rPr lang="el-GR" sz="2800" b="1" spc="-25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ΠΥ</a:t>
            </a:r>
            <a:r>
              <a:rPr lang="el-GR" sz="2800" b="1" spc="5" dirty="0">
                <a:latin typeface="Arial"/>
                <a:cs typeface="Arial"/>
              </a:rPr>
              <a:t>Κ</a:t>
            </a:r>
            <a:r>
              <a:rPr lang="el-GR" sz="2800" b="1" dirty="0">
                <a:latin typeface="Arial"/>
                <a:cs typeface="Arial"/>
              </a:rPr>
              <a:t>ΝΟΤΗ</a:t>
            </a:r>
            <a:r>
              <a:rPr lang="el-GR" sz="2800" b="1" spc="-175" dirty="0">
                <a:latin typeface="Arial"/>
                <a:cs typeface="Arial"/>
              </a:rPr>
              <a:t>Τ</a:t>
            </a:r>
            <a:r>
              <a:rPr lang="el-GR" sz="2800" b="1" dirty="0">
                <a:latin typeface="Arial"/>
                <a:cs typeface="Arial"/>
              </a:rPr>
              <a:t>Α</a:t>
            </a:r>
            <a:r>
              <a:rPr lang="el-GR" sz="2800" b="1" spc="-120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Α</a:t>
            </a:r>
            <a:r>
              <a:rPr lang="el-GR" sz="2800" b="1" spc="-165" dirty="0">
                <a:latin typeface="Arial"/>
                <a:cs typeface="Arial"/>
              </a:rPr>
              <a:t>Ρ</a:t>
            </a:r>
            <a:r>
              <a:rPr lang="el-GR" sz="2800" b="1" dirty="0">
                <a:latin typeface="Arial"/>
                <a:cs typeface="Arial"/>
              </a:rPr>
              <a:t>Α</a:t>
            </a:r>
            <a:r>
              <a:rPr lang="el-GR" sz="2800" b="1" spc="-15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Κ</a:t>
            </a:r>
            <a:r>
              <a:rPr lang="el-GR" sz="2800" b="1" spc="5" dirty="0">
                <a:latin typeface="Arial"/>
                <a:cs typeface="Arial"/>
              </a:rPr>
              <a:t>Α</a:t>
            </a:r>
            <a:r>
              <a:rPr lang="el-GR" sz="2800" b="1" dirty="0">
                <a:latin typeface="Arial"/>
                <a:cs typeface="Arial"/>
              </a:rPr>
              <a:t>Ι</a:t>
            </a:r>
            <a:r>
              <a:rPr lang="el-GR" sz="2800" b="1" spc="-20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ΜΙΚΡΟ</a:t>
            </a:r>
            <a:r>
              <a:rPr lang="el-GR" sz="2800" b="1" spc="-10" dirty="0">
                <a:latin typeface="Arial"/>
                <a:cs typeface="Arial"/>
              </a:rPr>
              <a:t>Τ</a:t>
            </a:r>
            <a:r>
              <a:rPr lang="el-GR" sz="2800" b="1" dirty="0">
                <a:latin typeface="Arial"/>
                <a:cs typeface="Arial"/>
              </a:rPr>
              <a:t>ΕΡΟ</a:t>
            </a:r>
            <a:r>
              <a:rPr lang="el-GR" sz="2800" b="1" spc="-25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Β</a:t>
            </a:r>
            <a:r>
              <a:rPr lang="el-GR" sz="2800" b="1" spc="5" dirty="0">
                <a:latin typeface="Arial"/>
                <a:cs typeface="Arial"/>
              </a:rPr>
              <a:t>Α</a:t>
            </a:r>
            <a:r>
              <a:rPr lang="el-GR" sz="2800" b="1" dirty="0">
                <a:latin typeface="Arial"/>
                <a:cs typeface="Arial"/>
              </a:rPr>
              <a:t>ΡΟ</a:t>
            </a:r>
            <a:r>
              <a:rPr lang="el-GR" sz="2800" b="1" spc="-10" dirty="0">
                <a:latin typeface="Arial"/>
                <a:cs typeface="Arial"/>
              </a:rPr>
              <a:t>Σ</a:t>
            </a:r>
            <a:r>
              <a:rPr lang="el-GR" sz="2800" b="1" dirty="0">
                <a:latin typeface="Arial"/>
                <a:cs typeface="Arial"/>
              </a:rPr>
              <a:t>.</a:t>
            </a:r>
            <a:endParaRPr lang="el-GR" sz="2800" dirty="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550"/>
              </a:spcBef>
              <a:buClr>
                <a:srgbClr val="FF0000"/>
              </a:buClr>
              <a:buFont typeface="Wingdings"/>
              <a:buChar char=""/>
              <a:tabLst>
                <a:tab pos="372745" algn="l"/>
              </a:tabLst>
            </a:pPr>
            <a:r>
              <a:rPr lang="el-GR" sz="2800" b="1" dirty="0">
                <a:latin typeface="Arial"/>
                <a:cs typeface="Arial"/>
              </a:rPr>
              <a:t>ΔΙ</a:t>
            </a:r>
            <a:r>
              <a:rPr lang="el-GR" sz="2800" b="1" spc="-195" dirty="0">
                <a:latin typeface="Arial"/>
                <a:cs typeface="Arial"/>
              </a:rPr>
              <a:t>Α</a:t>
            </a:r>
            <a:r>
              <a:rPr lang="el-GR" sz="2800" b="1" dirty="0">
                <a:latin typeface="Arial"/>
                <a:cs typeface="Arial"/>
              </a:rPr>
              <a:t>ΤΗΡΗΣΗ</a:t>
            </a:r>
            <a:r>
              <a:rPr lang="el-GR" sz="2800" b="1" spc="-45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ΤΗΣ</a:t>
            </a:r>
            <a:r>
              <a:rPr lang="el-GR" sz="2800" b="1" spc="-105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Α</a:t>
            </a:r>
            <a:r>
              <a:rPr lang="el-GR" sz="2800" b="1" spc="5" dirty="0">
                <a:latin typeface="Arial"/>
                <a:cs typeface="Arial"/>
              </a:rPr>
              <a:t>Ν</a:t>
            </a:r>
            <a:r>
              <a:rPr lang="el-GR" sz="2800" b="1" spc="-40" dirty="0">
                <a:latin typeface="Arial"/>
                <a:cs typeface="Arial"/>
              </a:rPr>
              <a:t>Τ</a:t>
            </a:r>
            <a:r>
              <a:rPr lang="el-GR" sz="2800" b="1" dirty="0">
                <a:latin typeface="Arial"/>
                <a:cs typeface="Arial"/>
              </a:rPr>
              <a:t>ΟΧΗΣ</a:t>
            </a:r>
            <a:r>
              <a:rPr lang="el-GR" sz="2800" b="1" spc="-35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ΣΤ</a:t>
            </a:r>
            <a:r>
              <a:rPr lang="el-GR" sz="2800" b="1" spc="-15" dirty="0">
                <a:latin typeface="Arial"/>
                <a:cs typeface="Arial"/>
              </a:rPr>
              <a:t>Ι</a:t>
            </a:r>
            <a:r>
              <a:rPr lang="el-GR" sz="2800" b="1" dirty="0">
                <a:latin typeface="Arial"/>
                <a:cs typeface="Arial"/>
              </a:rPr>
              <a:t>Σ</a:t>
            </a:r>
            <a:r>
              <a:rPr lang="el-GR" sz="2800" b="1" spc="-70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ΥΨΗΛΕΣ Θ</a:t>
            </a:r>
            <a:r>
              <a:rPr lang="el-GR" sz="2800" b="1" spc="-10" dirty="0">
                <a:latin typeface="Arial"/>
                <a:cs typeface="Arial"/>
              </a:rPr>
              <a:t>Ε</a:t>
            </a:r>
            <a:r>
              <a:rPr lang="el-GR" sz="2800" b="1" dirty="0">
                <a:latin typeface="Arial"/>
                <a:cs typeface="Arial"/>
              </a:rPr>
              <a:t>ΡΜ</a:t>
            </a:r>
            <a:r>
              <a:rPr lang="el-GR" sz="2800" b="1" spc="-10" dirty="0">
                <a:latin typeface="Arial"/>
                <a:cs typeface="Arial"/>
              </a:rPr>
              <a:t>Ο</a:t>
            </a:r>
            <a:r>
              <a:rPr lang="el-GR" sz="2800" b="1" dirty="0">
                <a:latin typeface="Arial"/>
                <a:cs typeface="Arial"/>
              </a:rPr>
              <a:t>Κ</a:t>
            </a:r>
            <a:r>
              <a:rPr lang="el-GR" sz="2800" b="1" spc="-170" dirty="0">
                <a:latin typeface="Arial"/>
                <a:cs typeface="Arial"/>
              </a:rPr>
              <a:t>Ρ</a:t>
            </a:r>
            <a:r>
              <a:rPr lang="el-GR" sz="2800" b="1" dirty="0">
                <a:latin typeface="Arial"/>
                <a:cs typeface="Arial"/>
              </a:rPr>
              <a:t>ΑΣΙ</a:t>
            </a:r>
            <a:r>
              <a:rPr lang="el-GR" sz="2800" b="1" spc="-10" dirty="0">
                <a:latin typeface="Arial"/>
                <a:cs typeface="Arial"/>
              </a:rPr>
              <a:t>Ε</a:t>
            </a:r>
            <a:r>
              <a:rPr lang="el-GR" sz="2800" b="1" dirty="0">
                <a:latin typeface="Arial"/>
                <a:cs typeface="Arial"/>
              </a:rPr>
              <a:t>Σ.</a:t>
            </a:r>
            <a:endParaRPr lang="el-GR" sz="2800" dirty="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550"/>
              </a:spcBef>
              <a:buClr>
                <a:srgbClr val="FF0000"/>
              </a:buClr>
              <a:buFont typeface="Wingdings"/>
              <a:buChar char=""/>
              <a:tabLst>
                <a:tab pos="372745" algn="l"/>
              </a:tabLst>
            </a:pPr>
            <a:r>
              <a:rPr lang="el-GR" sz="2800" b="1" dirty="0">
                <a:latin typeface="Arial"/>
                <a:cs typeface="Arial"/>
              </a:rPr>
              <a:t>ΥΨΗΛΗ</a:t>
            </a:r>
            <a:r>
              <a:rPr lang="el-GR" sz="2800" b="1" spc="-20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ΘΕΡΜ</a:t>
            </a:r>
            <a:r>
              <a:rPr lang="el-GR" sz="2800" b="1" spc="-10" dirty="0">
                <a:latin typeface="Arial"/>
                <a:cs typeface="Arial"/>
              </a:rPr>
              <a:t>Ι</a:t>
            </a:r>
            <a:r>
              <a:rPr lang="el-GR" sz="2800" b="1" dirty="0">
                <a:latin typeface="Arial"/>
                <a:cs typeface="Arial"/>
              </a:rPr>
              <a:t>ΚΗ</a:t>
            </a:r>
            <a:r>
              <a:rPr lang="el-GR" sz="2800" b="1" spc="-105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ΑΓΩΓ</a:t>
            </a:r>
            <a:r>
              <a:rPr lang="el-GR" sz="2800" b="1" spc="-10" dirty="0">
                <a:latin typeface="Arial"/>
                <a:cs typeface="Arial"/>
              </a:rPr>
              <a:t>Ι</a:t>
            </a:r>
            <a:r>
              <a:rPr lang="el-GR" sz="2800" b="1" dirty="0">
                <a:latin typeface="Arial"/>
                <a:cs typeface="Arial"/>
              </a:rPr>
              <a:t>ΜΟ</a:t>
            </a:r>
            <a:r>
              <a:rPr lang="el-GR" sz="2800" b="1" spc="-10" dirty="0">
                <a:latin typeface="Arial"/>
                <a:cs typeface="Arial"/>
              </a:rPr>
              <a:t>Τ</a:t>
            </a:r>
            <a:r>
              <a:rPr lang="el-GR" sz="2800" b="1" dirty="0">
                <a:latin typeface="Arial"/>
                <a:cs typeface="Arial"/>
              </a:rPr>
              <a:t>Η</a:t>
            </a:r>
            <a:r>
              <a:rPr lang="el-GR" sz="2800" b="1" spc="-170" dirty="0">
                <a:latin typeface="Arial"/>
                <a:cs typeface="Arial"/>
              </a:rPr>
              <a:t>Τ</a:t>
            </a:r>
            <a:r>
              <a:rPr lang="el-GR" sz="2800" b="1" dirty="0">
                <a:latin typeface="Arial"/>
                <a:cs typeface="Arial"/>
              </a:rPr>
              <a:t>Α.</a:t>
            </a:r>
            <a:endParaRPr lang="el-GR" sz="2800" dirty="0">
              <a:latin typeface="Arial"/>
              <a:cs typeface="Arial"/>
            </a:endParaRPr>
          </a:p>
          <a:p>
            <a:pPr marL="372110" marR="719455" indent="-359410">
              <a:lnSpc>
                <a:spcPct val="100000"/>
              </a:lnSpc>
              <a:spcBef>
                <a:spcPts val="550"/>
              </a:spcBef>
              <a:buClr>
                <a:srgbClr val="FF0000"/>
              </a:buClr>
              <a:buFont typeface="Wingdings"/>
              <a:buChar char=""/>
              <a:tabLst>
                <a:tab pos="372745" algn="l"/>
              </a:tabLst>
            </a:pPr>
            <a:r>
              <a:rPr lang="el-GR" sz="2800" b="1" dirty="0">
                <a:latin typeface="Arial"/>
                <a:cs typeface="Arial"/>
              </a:rPr>
              <a:t>ΕΛΑΧΙΣ</a:t>
            </a:r>
            <a:r>
              <a:rPr lang="el-GR" sz="2800" b="1" spc="-10" dirty="0">
                <a:latin typeface="Arial"/>
                <a:cs typeface="Arial"/>
              </a:rPr>
              <a:t>Τ</a:t>
            </a:r>
            <a:r>
              <a:rPr lang="el-GR" sz="2800" b="1" dirty="0">
                <a:latin typeface="Arial"/>
                <a:cs typeface="Arial"/>
              </a:rPr>
              <a:t>Η</a:t>
            </a:r>
            <a:r>
              <a:rPr lang="el-GR" sz="2800" b="1" spc="-25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ΘΕΡΜ</a:t>
            </a:r>
            <a:r>
              <a:rPr lang="el-GR" sz="2800" b="1" spc="-10" dirty="0">
                <a:latin typeface="Arial"/>
                <a:cs typeface="Arial"/>
              </a:rPr>
              <a:t>Ι</a:t>
            </a:r>
            <a:r>
              <a:rPr lang="el-GR" sz="2800" b="1" dirty="0">
                <a:latin typeface="Arial"/>
                <a:cs typeface="Arial"/>
              </a:rPr>
              <a:t>ΚΗ</a:t>
            </a:r>
            <a:r>
              <a:rPr lang="el-GR" sz="2800" b="1" spc="-95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ΔΙΑΣ</a:t>
            </a:r>
            <a:r>
              <a:rPr lang="el-GR" sz="2800" b="1" spc="-45" dirty="0">
                <a:latin typeface="Arial"/>
                <a:cs typeface="Arial"/>
              </a:rPr>
              <a:t>Τ</a:t>
            </a:r>
            <a:r>
              <a:rPr lang="el-GR" sz="2800" b="1" spc="-65" dirty="0">
                <a:latin typeface="Arial"/>
                <a:cs typeface="Arial"/>
              </a:rPr>
              <a:t>Ο</a:t>
            </a:r>
            <a:r>
              <a:rPr lang="el-GR" sz="2800" b="1" dirty="0">
                <a:latin typeface="Arial"/>
                <a:cs typeface="Arial"/>
              </a:rPr>
              <a:t>ΛΗ</a:t>
            </a:r>
            <a:r>
              <a:rPr lang="el-GR" sz="2800" b="1" spc="-40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Γ</a:t>
            </a:r>
            <a:r>
              <a:rPr lang="el-GR" sz="2800" b="1" spc="-10" dirty="0">
                <a:latin typeface="Arial"/>
                <a:cs typeface="Arial"/>
              </a:rPr>
              <a:t>Ι</a:t>
            </a:r>
            <a:r>
              <a:rPr lang="el-GR" sz="2800" b="1" dirty="0">
                <a:latin typeface="Arial"/>
                <a:cs typeface="Arial"/>
              </a:rPr>
              <a:t>Α</a:t>
            </a:r>
            <a:r>
              <a:rPr lang="el-GR" sz="2800" b="1" spc="-75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ΔΙ</a:t>
            </a:r>
            <a:r>
              <a:rPr lang="el-GR" sz="2800" b="1" spc="-195" dirty="0">
                <a:latin typeface="Arial"/>
                <a:cs typeface="Arial"/>
              </a:rPr>
              <a:t>Α</a:t>
            </a:r>
            <a:r>
              <a:rPr lang="el-GR" sz="2800" b="1" dirty="0">
                <a:latin typeface="Arial"/>
                <a:cs typeface="Arial"/>
              </a:rPr>
              <a:t>ΤΗΡΗΣΗ</a:t>
            </a:r>
            <a:r>
              <a:rPr lang="el-GR" sz="2800" b="1" spc="-35" dirty="0">
                <a:latin typeface="Arial"/>
                <a:cs typeface="Arial"/>
              </a:rPr>
              <a:t> </a:t>
            </a:r>
            <a:r>
              <a:rPr lang="el-GR" sz="2800" b="1" spc="-40" dirty="0">
                <a:latin typeface="Arial"/>
                <a:cs typeface="Arial"/>
              </a:rPr>
              <a:t>Τ</a:t>
            </a:r>
            <a:r>
              <a:rPr lang="el-GR" sz="2800" b="1" dirty="0">
                <a:latin typeface="Arial"/>
                <a:cs typeface="Arial"/>
              </a:rPr>
              <a:t>ΩΝ Α</a:t>
            </a:r>
            <a:r>
              <a:rPr lang="el-GR" sz="2800" b="1" spc="5" dirty="0">
                <a:latin typeface="Arial"/>
                <a:cs typeface="Arial"/>
              </a:rPr>
              <a:t>Π</a:t>
            </a:r>
            <a:r>
              <a:rPr lang="el-GR" sz="2800" b="1" dirty="0">
                <a:latin typeface="Arial"/>
                <a:cs typeface="Arial"/>
              </a:rPr>
              <a:t>Α</a:t>
            </a:r>
            <a:r>
              <a:rPr lang="el-GR" sz="2800" b="1" spc="-165" dirty="0">
                <a:latin typeface="Arial"/>
                <a:cs typeface="Arial"/>
              </a:rPr>
              <a:t>Ρ</a:t>
            </a:r>
            <a:r>
              <a:rPr lang="el-GR" sz="2800" b="1" dirty="0">
                <a:latin typeface="Arial"/>
                <a:cs typeface="Arial"/>
              </a:rPr>
              <a:t>ΑΙΤΗ</a:t>
            </a:r>
            <a:r>
              <a:rPr lang="el-GR" sz="2800" b="1" spc="-40" dirty="0">
                <a:latin typeface="Arial"/>
                <a:cs typeface="Arial"/>
              </a:rPr>
              <a:t>Τ</a:t>
            </a:r>
            <a:r>
              <a:rPr lang="el-GR" sz="2800" b="1" dirty="0">
                <a:latin typeface="Arial"/>
                <a:cs typeface="Arial"/>
              </a:rPr>
              <a:t>ΩΝ</a:t>
            </a:r>
            <a:r>
              <a:rPr lang="el-GR" sz="2800" b="1" spc="-145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Α</a:t>
            </a:r>
            <a:r>
              <a:rPr lang="el-GR" sz="2800" b="1" spc="5" dirty="0">
                <a:latin typeface="Arial"/>
                <a:cs typeface="Arial"/>
              </a:rPr>
              <a:t>Ν</a:t>
            </a:r>
            <a:r>
              <a:rPr lang="el-GR" sz="2800" b="1" dirty="0">
                <a:latin typeface="Arial"/>
                <a:cs typeface="Arial"/>
              </a:rPr>
              <a:t>ΟΧΩΝ.</a:t>
            </a:r>
            <a:endParaRPr lang="el-GR" sz="2800" dirty="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555"/>
              </a:spcBef>
              <a:buClr>
                <a:srgbClr val="FF0000"/>
              </a:buClr>
              <a:buFont typeface="Wingdings"/>
              <a:buChar char=""/>
              <a:tabLst>
                <a:tab pos="372745" algn="l"/>
              </a:tabLst>
            </a:pPr>
            <a:r>
              <a:rPr lang="el-GR" sz="2800" b="1" dirty="0">
                <a:latin typeface="Arial"/>
                <a:cs typeface="Arial"/>
              </a:rPr>
              <a:t>ΕΛΑΧ</a:t>
            </a:r>
            <a:r>
              <a:rPr lang="el-GR" sz="2800" b="1" spc="-10" dirty="0">
                <a:latin typeface="Arial"/>
                <a:cs typeface="Arial"/>
              </a:rPr>
              <a:t>Ι</a:t>
            </a:r>
            <a:r>
              <a:rPr lang="el-GR" sz="2800" b="1" dirty="0">
                <a:latin typeface="Arial"/>
                <a:cs typeface="Arial"/>
              </a:rPr>
              <a:t>Σ</a:t>
            </a:r>
            <a:r>
              <a:rPr lang="el-GR" sz="2800" b="1" spc="-10" dirty="0">
                <a:latin typeface="Arial"/>
                <a:cs typeface="Arial"/>
              </a:rPr>
              <a:t>Τ</a:t>
            </a:r>
            <a:r>
              <a:rPr lang="el-GR" sz="2800" b="1" dirty="0">
                <a:latin typeface="Arial"/>
                <a:cs typeface="Arial"/>
              </a:rPr>
              <a:t>Η</a:t>
            </a:r>
            <a:r>
              <a:rPr lang="el-GR" sz="2800" b="1" spc="-110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ΑΝΤΙ</a:t>
            </a:r>
            <a:r>
              <a:rPr lang="el-GR" sz="2800" b="1" spc="-10" dirty="0">
                <a:latin typeface="Arial"/>
                <a:cs typeface="Arial"/>
              </a:rPr>
              <a:t>Σ</a:t>
            </a:r>
            <a:r>
              <a:rPr lang="el-GR" sz="2800" b="1" spc="-175" dirty="0">
                <a:latin typeface="Arial"/>
                <a:cs typeface="Arial"/>
              </a:rPr>
              <a:t>Τ</a:t>
            </a:r>
            <a:r>
              <a:rPr lang="el-GR" sz="2800" b="1" dirty="0">
                <a:latin typeface="Arial"/>
                <a:cs typeface="Arial"/>
              </a:rPr>
              <a:t>ΑΣΗ</a:t>
            </a:r>
            <a:r>
              <a:rPr lang="el-GR" sz="2800" b="1" spc="-40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Τ</a:t>
            </a:r>
            <a:r>
              <a:rPr lang="el-GR" sz="2800" b="1" spc="-10" dirty="0">
                <a:latin typeface="Arial"/>
                <a:cs typeface="Arial"/>
              </a:rPr>
              <a:t>Ρ</a:t>
            </a:r>
            <a:r>
              <a:rPr lang="el-GR" sz="2800" b="1" dirty="0">
                <a:latin typeface="Arial"/>
                <a:cs typeface="Arial"/>
              </a:rPr>
              <a:t>ΙΒΗΣ,</a:t>
            </a:r>
            <a:r>
              <a:rPr lang="el-GR" sz="2800" b="1" spc="-40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Σ</a:t>
            </a:r>
            <a:r>
              <a:rPr lang="el-GR" sz="2800" b="1" spc="-10" dirty="0">
                <a:latin typeface="Arial"/>
                <a:cs typeface="Arial"/>
              </a:rPr>
              <a:t>Τ</a:t>
            </a:r>
            <a:r>
              <a:rPr lang="el-GR" sz="2800" b="1" dirty="0">
                <a:latin typeface="Arial"/>
                <a:cs typeface="Arial"/>
              </a:rPr>
              <a:t>ΙΣ</a:t>
            </a:r>
            <a:r>
              <a:rPr lang="el-GR" sz="2800" b="1" spc="-25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ΠΕΡ</a:t>
            </a:r>
            <a:r>
              <a:rPr lang="el-GR" sz="2800" b="1" spc="-10" dirty="0">
                <a:latin typeface="Arial"/>
                <a:cs typeface="Arial"/>
              </a:rPr>
              <a:t>Ι</a:t>
            </a:r>
            <a:r>
              <a:rPr lang="el-GR" sz="2800" b="1" dirty="0">
                <a:latin typeface="Arial"/>
                <a:cs typeface="Arial"/>
              </a:rPr>
              <a:t>Π</a:t>
            </a:r>
            <a:r>
              <a:rPr lang="el-GR" sz="2800" b="1" spc="-40" dirty="0">
                <a:latin typeface="Arial"/>
                <a:cs typeface="Arial"/>
              </a:rPr>
              <a:t>Τ</a:t>
            </a:r>
            <a:r>
              <a:rPr lang="el-GR" sz="2800" b="1" dirty="0">
                <a:latin typeface="Arial"/>
                <a:cs typeface="Arial"/>
              </a:rPr>
              <a:t>ΩΣ</a:t>
            </a:r>
            <a:r>
              <a:rPr lang="el-GR" sz="2800" b="1" spc="-10" dirty="0">
                <a:latin typeface="Arial"/>
                <a:cs typeface="Arial"/>
              </a:rPr>
              <a:t>Ε</a:t>
            </a:r>
            <a:r>
              <a:rPr lang="el-GR" sz="2800" b="1" dirty="0">
                <a:latin typeface="Arial"/>
                <a:cs typeface="Arial"/>
              </a:rPr>
              <a:t>ΙΣ</a:t>
            </a:r>
            <a:r>
              <a:rPr lang="el-GR" sz="2800" b="1" spc="-25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Π</a:t>
            </a:r>
            <a:r>
              <a:rPr lang="el-GR" sz="2800" b="1" spc="-65" dirty="0">
                <a:latin typeface="Arial"/>
                <a:cs typeface="Arial"/>
              </a:rPr>
              <a:t>Ο</a:t>
            </a:r>
            <a:r>
              <a:rPr lang="el-GR" sz="2800" b="1" dirty="0">
                <a:latin typeface="Arial"/>
                <a:cs typeface="Arial"/>
              </a:rPr>
              <a:t>Υ</a:t>
            </a:r>
            <a:endParaRPr lang="el-GR" sz="2800" dirty="0">
              <a:latin typeface="Arial"/>
              <a:cs typeface="Arial"/>
            </a:endParaRPr>
          </a:p>
          <a:p>
            <a:pPr marL="143510" indent="0">
              <a:lnSpc>
                <a:spcPct val="100000"/>
              </a:lnSpc>
              <a:buNone/>
            </a:pPr>
            <a:r>
              <a:rPr lang="el-GR" sz="2800" b="1" spc="-40" dirty="0">
                <a:latin typeface="Arial"/>
                <a:cs typeface="Arial"/>
              </a:rPr>
              <a:t>Τ</a:t>
            </a:r>
            <a:r>
              <a:rPr lang="el-GR" sz="2800" b="1" dirty="0">
                <a:latin typeface="Arial"/>
                <a:cs typeface="Arial"/>
              </a:rPr>
              <a:t>Ο</a:t>
            </a:r>
            <a:r>
              <a:rPr lang="el-GR" sz="2800" b="1" spc="-35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ΕΜΒ</a:t>
            </a:r>
            <a:r>
              <a:rPr lang="el-GR" sz="2800" b="1" spc="-60" dirty="0">
                <a:latin typeface="Arial"/>
                <a:cs typeface="Arial"/>
              </a:rPr>
              <a:t>ΟΛ</a:t>
            </a:r>
            <a:r>
              <a:rPr lang="el-GR" sz="2800" b="1" dirty="0">
                <a:latin typeface="Arial"/>
                <a:cs typeface="Arial"/>
              </a:rPr>
              <a:t>Ο</a:t>
            </a:r>
            <a:r>
              <a:rPr lang="el-GR" sz="2800" b="1" spc="-20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ΕΡΧΕ</a:t>
            </a:r>
            <a:r>
              <a:rPr lang="el-GR" sz="2800" b="1" spc="-180" dirty="0">
                <a:latin typeface="Arial"/>
                <a:cs typeface="Arial"/>
              </a:rPr>
              <a:t>Τ</a:t>
            </a:r>
            <a:r>
              <a:rPr lang="el-GR" sz="2800" b="1" dirty="0">
                <a:latin typeface="Arial"/>
                <a:cs typeface="Arial"/>
              </a:rPr>
              <a:t>ΑΙ </a:t>
            </a:r>
            <a:r>
              <a:rPr lang="el-GR" sz="2800" b="1" spc="-10" dirty="0">
                <a:latin typeface="Arial"/>
                <a:cs typeface="Arial"/>
              </a:rPr>
              <a:t>Σ</a:t>
            </a:r>
            <a:r>
              <a:rPr lang="el-GR" sz="2800" b="1" dirty="0">
                <a:latin typeface="Arial"/>
                <a:cs typeface="Arial"/>
              </a:rPr>
              <a:t>Ε ΕΠ</a:t>
            </a:r>
            <a:r>
              <a:rPr lang="el-GR" sz="2800" b="1" spc="-60" dirty="0">
                <a:latin typeface="Arial"/>
                <a:cs typeface="Arial"/>
              </a:rPr>
              <a:t>Α</a:t>
            </a:r>
            <a:r>
              <a:rPr lang="el-GR" sz="2800" b="1" spc="-25" dirty="0">
                <a:latin typeface="Arial"/>
                <a:cs typeface="Arial"/>
              </a:rPr>
              <a:t>Φ</a:t>
            </a:r>
            <a:r>
              <a:rPr lang="el-GR" sz="2800" b="1" dirty="0">
                <a:latin typeface="Arial"/>
                <a:cs typeface="Arial"/>
              </a:rPr>
              <a:t>Η ΜΕ</a:t>
            </a:r>
            <a:r>
              <a:rPr lang="el-GR" sz="2800" b="1" spc="-15" dirty="0">
                <a:latin typeface="Arial"/>
                <a:cs typeface="Arial"/>
              </a:rPr>
              <a:t> </a:t>
            </a:r>
            <a:r>
              <a:rPr lang="el-GR" sz="2800" b="1" spc="-40" dirty="0">
                <a:latin typeface="Arial"/>
                <a:cs typeface="Arial"/>
              </a:rPr>
              <a:t>Τ</a:t>
            </a:r>
            <a:r>
              <a:rPr lang="el-GR" sz="2800" b="1" dirty="0">
                <a:latin typeface="Arial"/>
                <a:cs typeface="Arial"/>
              </a:rPr>
              <a:t>ΟΝ</a:t>
            </a:r>
            <a:r>
              <a:rPr lang="el-GR" sz="2800" b="1" spc="-15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Κ</a:t>
            </a:r>
            <a:r>
              <a:rPr lang="el-GR" sz="2800" b="1" spc="-204" dirty="0">
                <a:latin typeface="Arial"/>
                <a:cs typeface="Arial"/>
              </a:rPr>
              <a:t>Υ</a:t>
            </a:r>
            <a:r>
              <a:rPr lang="el-GR" sz="2800" b="1" dirty="0">
                <a:latin typeface="Arial"/>
                <a:cs typeface="Arial"/>
              </a:rPr>
              <a:t>ΛΙΝΔΡΟ,</a:t>
            </a:r>
            <a:r>
              <a:rPr lang="el-GR" sz="2800" b="1" spc="-30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Κ</a:t>
            </a:r>
            <a:r>
              <a:rPr lang="el-GR" sz="2800" b="1" spc="5" dirty="0">
                <a:latin typeface="Arial"/>
                <a:cs typeface="Arial"/>
              </a:rPr>
              <a:t>Α</a:t>
            </a:r>
            <a:r>
              <a:rPr lang="el-GR" sz="2800" b="1" dirty="0">
                <a:latin typeface="Arial"/>
                <a:cs typeface="Arial"/>
              </a:rPr>
              <a:t>Ι</a:t>
            </a:r>
            <a:endParaRPr lang="el-GR" sz="2800" dirty="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550"/>
              </a:spcBef>
              <a:buClr>
                <a:srgbClr val="FF0000"/>
              </a:buClr>
              <a:buFont typeface="Wingdings"/>
              <a:buChar char=""/>
              <a:tabLst>
                <a:tab pos="372745" algn="l"/>
              </a:tabLst>
            </a:pPr>
            <a:r>
              <a:rPr lang="el-GR" sz="2800" b="1" dirty="0">
                <a:latin typeface="Arial"/>
                <a:cs typeface="Arial"/>
              </a:rPr>
              <a:t>ΜΕ</a:t>
            </a:r>
            <a:r>
              <a:rPr lang="el-GR" sz="2800" b="1" spc="-260" dirty="0">
                <a:latin typeface="Arial"/>
                <a:cs typeface="Arial"/>
              </a:rPr>
              <a:t>Γ</a:t>
            </a:r>
            <a:r>
              <a:rPr lang="el-GR" sz="2800" b="1" dirty="0">
                <a:latin typeface="Arial"/>
                <a:cs typeface="Arial"/>
              </a:rPr>
              <a:t>ΑΛΗ</a:t>
            </a:r>
            <a:r>
              <a:rPr lang="el-GR" sz="2800" b="1" spc="-105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Α</a:t>
            </a:r>
            <a:r>
              <a:rPr lang="el-GR" sz="2800" b="1" spc="5" dirty="0">
                <a:latin typeface="Arial"/>
                <a:cs typeface="Arial"/>
              </a:rPr>
              <a:t>Ν</a:t>
            </a:r>
            <a:r>
              <a:rPr lang="el-GR" sz="2800" b="1" spc="-40" dirty="0">
                <a:latin typeface="Arial"/>
                <a:cs typeface="Arial"/>
              </a:rPr>
              <a:t>Τ</a:t>
            </a:r>
            <a:r>
              <a:rPr lang="el-GR" sz="2800" b="1" dirty="0">
                <a:latin typeface="Arial"/>
                <a:cs typeface="Arial"/>
              </a:rPr>
              <a:t>ΟΧΗ</a:t>
            </a:r>
            <a:r>
              <a:rPr lang="el-GR" sz="2800" b="1" spc="-15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ΣΤΗ</a:t>
            </a:r>
            <a:r>
              <a:rPr lang="el-GR" sz="2800" b="1" spc="-30" dirty="0">
                <a:latin typeface="Arial"/>
                <a:cs typeface="Arial"/>
              </a:rPr>
              <a:t> </a:t>
            </a:r>
            <a:r>
              <a:rPr lang="el-GR" sz="2800" b="1" spc="-25" dirty="0">
                <a:latin typeface="Arial"/>
                <a:cs typeface="Arial"/>
              </a:rPr>
              <a:t>Φ</a:t>
            </a:r>
            <a:r>
              <a:rPr lang="el-GR" sz="2800" b="1" dirty="0">
                <a:latin typeface="Arial"/>
                <a:cs typeface="Arial"/>
              </a:rPr>
              <a:t>Θ</a:t>
            </a:r>
            <a:r>
              <a:rPr lang="el-GR" sz="2800" b="1" spc="-10" dirty="0">
                <a:latin typeface="Arial"/>
                <a:cs typeface="Arial"/>
              </a:rPr>
              <a:t>Ο</a:t>
            </a:r>
            <a:r>
              <a:rPr lang="el-GR" sz="2800" b="1" spc="-170" dirty="0">
                <a:latin typeface="Arial"/>
                <a:cs typeface="Arial"/>
              </a:rPr>
              <a:t>Ρ</a:t>
            </a:r>
            <a:r>
              <a:rPr lang="el-GR" sz="2800" b="1" dirty="0">
                <a:latin typeface="Arial"/>
                <a:cs typeface="Arial"/>
              </a:rPr>
              <a:t>Α</a:t>
            </a:r>
            <a:r>
              <a:rPr lang="el-GR" sz="2800" b="1" spc="10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Π</a:t>
            </a:r>
            <a:r>
              <a:rPr lang="el-GR" sz="2800" b="1" spc="-60" dirty="0">
                <a:latin typeface="Arial"/>
                <a:cs typeface="Arial"/>
              </a:rPr>
              <a:t>Ο</a:t>
            </a:r>
            <a:r>
              <a:rPr lang="el-GR" sz="2800" b="1" dirty="0">
                <a:latin typeface="Arial"/>
                <a:cs typeface="Arial"/>
              </a:rPr>
              <a:t>Υ ΠΡΟΚΑ</a:t>
            </a:r>
            <a:r>
              <a:rPr lang="el-GR" sz="2800" b="1" spc="-60" dirty="0">
                <a:latin typeface="Arial"/>
                <a:cs typeface="Arial"/>
              </a:rPr>
              <a:t>Λ</a:t>
            </a:r>
            <a:r>
              <a:rPr lang="el-GR" sz="2800" b="1" spc="-65" dirty="0">
                <a:latin typeface="Arial"/>
                <a:cs typeface="Arial"/>
              </a:rPr>
              <a:t>Ο</a:t>
            </a:r>
            <a:r>
              <a:rPr lang="el-GR" sz="2800" b="1" dirty="0">
                <a:latin typeface="Arial"/>
                <a:cs typeface="Arial"/>
              </a:rPr>
              <a:t>ΥΝ ΟΙ ΔΙΑΒΡΩΣΕΙΣ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980121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867</Words>
  <Application>Microsoft Macintosh PowerPoint</Application>
  <PresentationFormat>Ευρεία οθόνη</PresentationFormat>
  <Paragraphs>70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TimesNewRomanPS</vt:lpstr>
      <vt:lpstr>TimesNewRomanPSMT</vt:lpstr>
      <vt:lpstr>UB-Front-Bold</vt:lpstr>
      <vt:lpstr>UBHelvetica</vt:lpstr>
      <vt:lpstr>Wingdings</vt:lpstr>
      <vt:lpstr>Θέμα του Office</vt:lpstr>
      <vt:lpstr>Βασικός κινηματικός μηχανισμός εμβόλου - διωστήρα - στροφαλοφόρου άξονα  </vt:lpstr>
      <vt:lpstr>Τα κύρια μέρη ενός τέτοιου συστήμα- τος είναι τα ακόλουθα:  </vt:lpstr>
      <vt:lpstr>Σώμα των κυλίνδρων - Μπλοκ  </vt:lpstr>
      <vt:lpstr>Σώμα κυλίνδρων –μπλόκ περιλαμβάνει</vt:lpstr>
      <vt:lpstr>Το σχήμα του σώματος των κυλίνδρων εξαρτάται από:  </vt:lpstr>
      <vt:lpstr>Σχήμα του σώματος των κυλίνδρων</vt:lpstr>
      <vt:lpstr>Τα έμβολα με τα εξαρτήματά τους  </vt:lpstr>
      <vt:lpstr>Σκοπός και Λειτουργεία του Εμβόλου</vt:lpstr>
      <vt:lpstr>ΙΔΙΟΤΗΤΕΣ ΥΛΙΚΩΝ ΚΑΤΑΣΚΕΥΗΣ ΕΜΒΟΛΩΝ</vt:lpstr>
      <vt:lpstr>ΚΕΦΑΛΗ</vt:lpstr>
      <vt:lpstr>ΚΕΦΑΛΗ ΕΜΒΟΛΟΥ ΣΕ ΤΟΜΗ</vt:lpstr>
      <vt:lpstr>ΠΟΔΙΑ ΕΜΒΟΛΟΥ</vt:lpstr>
      <vt:lpstr>Η ζώνη των ελατηρίων </vt:lpstr>
      <vt:lpstr>ΕΛΑΤΗΡΙΑ</vt:lpstr>
      <vt:lpstr>Πείρος εμβόλου  </vt:lpstr>
      <vt:lpstr>Διωστήρας (μπιέλα)  </vt:lpstr>
      <vt:lpstr>ΜΕΡΗ ΔΙΩΣΤΗΡΑ</vt:lpstr>
      <vt:lpstr>ΕΡΩΤΗΣΕΙΣ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Βασικός κινηματικός μηχανισμός εμβόλου - διωστήρα - στροφαλοφόρου άξονα  </dc:title>
  <dc:creator>GEORGIA GEORGATZOGLOU</dc:creator>
  <cp:lastModifiedBy>GEORGIA GEORGATZOGLOU</cp:lastModifiedBy>
  <cp:revision>8</cp:revision>
  <dcterms:created xsi:type="dcterms:W3CDTF">2023-10-02T17:10:54Z</dcterms:created>
  <dcterms:modified xsi:type="dcterms:W3CDTF">2023-10-11T06:43:35Z</dcterms:modified>
</cp:coreProperties>
</file>