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3"/>
  </p:normalViewPr>
  <p:slideViewPr>
    <p:cSldViewPr snapToGrid="0">
      <p:cViewPr varScale="1">
        <p:scale>
          <a:sx n="86" d="100"/>
          <a:sy n="86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205B3-FECD-4CEC-BD1B-0C281726E5C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255CBC5-C1B5-4F67-935D-B75409767FB6}">
      <dgm:prSet/>
      <dgm:spPr/>
      <dgm:t>
        <a:bodyPr/>
        <a:lstStyle/>
        <a:p>
          <a:r>
            <a:rPr lang="el-GR" b="1"/>
            <a:t>α. Ξηρά χιτώνια. </a:t>
          </a:r>
          <a:r>
            <a:rPr lang="el-GR"/>
            <a:t>Αυτά τοποθετούνται μέσα σε κύλινδρο που σχηματίζει το σώμα του κινητήρα. Δεν έρχονται σε άμεση επαφή με το ψυκτικό υγρό και γι’ αυτό λέγονται και ξηρά χιτώνια</a:t>
          </a:r>
          <a:endParaRPr lang="en-US"/>
        </a:p>
      </dgm:t>
    </dgm:pt>
    <dgm:pt modelId="{26B754B3-0C6F-487D-B196-97D53C22D11B}" type="parTrans" cxnId="{F942ADE1-7B92-434B-B807-329538877310}">
      <dgm:prSet/>
      <dgm:spPr/>
      <dgm:t>
        <a:bodyPr/>
        <a:lstStyle/>
        <a:p>
          <a:endParaRPr lang="en-US"/>
        </a:p>
      </dgm:t>
    </dgm:pt>
    <dgm:pt modelId="{F50F6874-FE22-4E28-AE02-2AACF374EB35}" type="sibTrans" cxnId="{F942ADE1-7B92-434B-B807-329538877310}">
      <dgm:prSet/>
      <dgm:spPr/>
      <dgm:t>
        <a:bodyPr/>
        <a:lstStyle/>
        <a:p>
          <a:endParaRPr lang="en-US"/>
        </a:p>
      </dgm:t>
    </dgm:pt>
    <dgm:pt modelId="{7581FA0B-878E-4A5D-A86C-36D185CC583E}">
      <dgm:prSet/>
      <dgm:spPr/>
      <dgm:t>
        <a:bodyPr/>
        <a:lstStyle/>
        <a:p>
          <a:r>
            <a:rPr lang="el-GR" b="1"/>
            <a:t>β. Υγρά χιτώνια. </a:t>
          </a:r>
          <a:r>
            <a:rPr lang="el-GR"/>
            <a:t>Σε αυτά το ψυκτικό υγρό έρχεται σε άμεση επαφή με το χιτώνιο </a:t>
          </a:r>
          <a:endParaRPr lang="en-US"/>
        </a:p>
      </dgm:t>
    </dgm:pt>
    <dgm:pt modelId="{236ECC62-56F1-40D8-8AD6-C4F30A35C921}" type="parTrans" cxnId="{341B6C05-DC48-4394-A5E0-C83FBF8B4EC5}">
      <dgm:prSet/>
      <dgm:spPr/>
      <dgm:t>
        <a:bodyPr/>
        <a:lstStyle/>
        <a:p>
          <a:endParaRPr lang="en-US"/>
        </a:p>
      </dgm:t>
    </dgm:pt>
    <dgm:pt modelId="{F63709A8-E9CC-4AC4-B2C4-52BA86BFB24A}" type="sibTrans" cxnId="{341B6C05-DC48-4394-A5E0-C83FBF8B4EC5}">
      <dgm:prSet/>
      <dgm:spPr/>
      <dgm:t>
        <a:bodyPr/>
        <a:lstStyle/>
        <a:p>
          <a:endParaRPr lang="en-US"/>
        </a:p>
      </dgm:t>
    </dgm:pt>
    <dgm:pt modelId="{76B0A37E-51B5-4B4A-ADA5-921D265D4FD4}" type="pres">
      <dgm:prSet presAssocID="{DB9205B3-FECD-4CEC-BD1B-0C281726E5C8}" presName="vert0" presStyleCnt="0">
        <dgm:presLayoutVars>
          <dgm:dir/>
          <dgm:animOne val="branch"/>
          <dgm:animLvl val="lvl"/>
        </dgm:presLayoutVars>
      </dgm:prSet>
      <dgm:spPr/>
    </dgm:pt>
    <dgm:pt modelId="{01A054C9-0FBC-9D4E-A1DA-4915AD421885}" type="pres">
      <dgm:prSet presAssocID="{C255CBC5-C1B5-4F67-935D-B75409767FB6}" presName="thickLine" presStyleLbl="alignNode1" presStyleIdx="0" presStyleCnt="2"/>
      <dgm:spPr/>
    </dgm:pt>
    <dgm:pt modelId="{21E63DE9-14D8-1048-A0DB-04F518A22CBE}" type="pres">
      <dgm:prSet presAssocID="{C255CBC5-C1B5-4F67-935D-B75409767FB6}" presName="horz1" presStyleCnt="0"/>
      <dgm:spPr/>
    </dgm:pt>
    <dgm:pt modelId="{4953EBD2-C830-E446-BBD0-3480D953E892}" type="pres">
      <dgm:prSet presAssocID="{C255CBC5-C1B5-4F67-935D-B75409767FB6}" presName="tx1" presStyleLbl="revTx" presStyleIdx="0" presStyleCnt="2"/>
      <dgm:spPr/>
    </dgm:pt>
    <dgm:pt modelId="{E6DCFB8C-81C6-1A44-92DC-0F472B4BC5D8}" type="pres">
      <dgm:prSet presAssocID="{C255CBC5-C1B5-4F67-935D-B75409767FB6}" presName="vert1" presStyleCnt="0"/>
      <dgm:spPr/>
    </dgm:pt>
    <dgm:pt modelId="{B04958FD-3C81-7840-A484-55990E9585B0}" type="pres">
      <dgm:prSet presAssocID="{7581FA0B-878E-4A5D-A86C-36D185CC583E}" presName="thickLine" presStyleLbl="alignNode1" presStyleIdx="1" presStyleCnt="2"/>
      <dgm:spPr/>
    </dgm:pt>
    <dgm:pt modelId="{8535B9F1-EB9B-C548-9881-CFC7241E7330}" type="pres">
      <dgm:prSet presAssocID="{7581FA0B-878E-4A5D-A86C-36D185CC583E}" presName="horz1" presStyleCnt="0"/>
      <dgm:spPr/>
    </dgm:pt>
    <dgm:pt modelId="{D335AD22-B56F-7048-9C52-87A73549E825}" type="pres">
      <dgm:prSet presAssocID="{7581FA0B-878E-4A5D-A86C-36D185CC583E}" presName="tx1" presStyleLbl="revTx" presStyleIdx="1" presStyleCnt="2"/>
      <dgm:spPr/>
    </dgm:pt>
    <dgm:pt modelId="{DA132435-41E9-8F44-BD25-0AC0DF0D78FA}" type="pres">
      <dgm:prSet presAssocID="{7581FA0B-878E-4A5D-A86C-36D185CC583E}" presName="vert1" presStyleCnt="0"/>
      <dgm:spPr/>
    </dgm:pt>
  </dgm:ptLst>
  <dgm:cxnLst>
    <dgm:cxn modelId="{341B6C05-DC48-4394-A5E0-C83FBF8B4EC5}" srcId="{DB9205B3-FECD-4CEC-BD1B-0C281726E5C8}" destId="{7581FA0B-878E-4A5D-A86C-36D185CC583E}" srcOrd="1" destOrd="0" parTransId="{236ECC62-56F1-40D8-8AD6-C4F30A35C921}" sibTransId="{F63709A8-E9CC-4AC4-B2C4-52BA86BFB24A}"/>
    <dgm:cxn modelId="{7D6B2E0C-1DB0-5E4E-AC15-6659A8DA4849}" type="presOf" srcId="{C255CBC5-C1B5-4F67-935D-B75409767FB6}" destId="{4953EBD2-C830-E446-BBD0-3480D953E892}" srcOrd="0" destOrd="0" presId="urn:microsoft.com/office/officeart/2008/layout/LinedList"/>
    <dgm:cxn modelId="{15F0D987-9274-304A-8DDB-6E55E3205966}" type="presOf" srcId="{7581FA0B-878E-4A5D-A86C-36D185CC583E}" destId="{D335AD22-B56F-7048-9C52-87A73549E825}" srcOrd="0" destOrd="0" presId="urn:microsoft.com/office/officeart/2008/layout/LinedList"/>
    <dgm:cxn modelId="{F942ADE1-7B92-434B-B807-329538877310}" srcId="{DB9205B3-FECD-4CEC-BD1B-0C281726E5C8}" destId="{C255CBC5-C1B5-4F67-935D-B75409767FB6}" srcOrd="0" destOrd="0" parTransId="{26B754B3-0C6F-487D-B196-97D53C22D11B}" sibTransId="{F50F6874-FE22-4E28-AE02-2AACF374EB35}"/>
    <dgm:cxn modelId="{C75ADBFC-21B4-4E41-83BA-98A598E63A7B}" type="presOf" srcId="{DB9205B3-FECD-4CEC-BD1B-0C281726E5C8}" destId="{76B0A37E-51B5-4B4A-ADA5-921D265D4FD4}" srcOrd="0" destOrd="0" presId="urn:microsoft.com/office/officeart/2008/layout/LinedList"/>
    <dgm:cxn modelId="{831D642B-8F44-354A-89CC-CB3EE03A5D57}" type="presParOf" srcId="{76B0A37E-51B5-4B4A-ADA5-921D265D4FD4}" destId="{01A054C9-0FBC-9D4E-A1DA-4915AD421885}" srcOrd="0" destOrd="0" presId="urn:microsoft.com/office/officeart/2008/layout/LinedList"/>
    <dgm:cxn modelId="{3F2BB38A-7EF9-D846-B5F2-570FC85888D9}" type="presParOf" srcId="{76B0A37E-51B5-4B4A-ADA5-921D265D4FD4}" destId="{21E63DE9-14D8-1048-A0DB-04F518A22CBE}" srcOrd="1" destOrd="0" presId="urn:microsoft.com/office/officeart/2008/layout/LinedList"/>
    <dgm:cxn modelId="{5D906D2E-3FEF-A346-8DD0-DC976AA1375B}" type="presParOf" srcId="{21E63DE9-14D8-1048-A0DB-04F518A22CBE}" destId="{4953EBD2-C830-E446-BBD0-3480D953E892}" srcOrd="0" destOrd="0" presId="urn:microsoft.com/office/officeart/2008/layout/LinedList"/>
    <dgm:cxn modelId="{1F7DC6A7-B572-2743-932F-C367C6E62521}" type="presParOf" srcId="{21E63DE9-14D8-1048-A0DB-04F518A22CBE}" destId="{E6DCFB8C-81C6-1A44-92DC-0F472B4BC5D8}" srcOrd="1" destOrd="0" presId="urn:microsoft.com/office/officeart/2008/layout/LinedList"/>
    <dgm:cxn modelId="{E683F76E-7CF8-8C4D-85EE-7D59CED8B8EA}" type="presParOf" srcId="{76B0A37E-51B5-4B4A-ADA5-921D265D4FD4}" destId="{B04958FD-3C81-7840-A484-55990E9585B0}" srcOrd="2" destOrd="0" presId="urn:microsoft.com/office/officeart/2008/layout/LinedList"/>
    <dgm:cxn modelId="{3ABD9F0C-9252-7145-AA35-309DB53D7723}" type="presParOf" srcId="{76B0A37E-51B5-4B4A-ADA5-921D265D4FD4}" destId="{8535B9F1-EB9B-C548-9881-CFC7241E7330}" srcOrd="3" destOrd="0" presId="urn:microsoft.com/office/officeart/2008/layout/LinedList"/>
    <dgm:cxn modelId="{579D952E-8EBB-B445-846D-F491CEB3C4AD}" type="presParOf" srcId="{8535B9F1-EB9B-C548-9881-CFC7241E7330}" destId="{D335AD22-B56F-7048-9C52-87A73549E825}" srcOrd="0" destOrd="0" presId="urn:microsoft.com/office/officeart/2008/layout/LinedList"/>
    <dgm:cxn modelId="{B0A6BD8C-F611-5948-9E08-0FED0F8C18BC}" type="presParOf" srcId="{8535B9F1-EB9B-C548-9881-CFC7241E7330}" destId="{DA132435-41E9-8F44-BD25-0AC0DF0D78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054C9-0FBC-9D4E-A1DA-4915AD42188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3EBD2-C830-E446-BBD0-3480D953E892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b="1" kern="1200"/>
            <a:t>α. Ξηρά χιτώνια. </a:t>
          </a:r>
          <a:r>
            <a:rPr lang="el-GR" sz="3300" kern="1200"/>
            <a:t>Αυτά τοποθετούνται μέσα σε κύλινδρο που σχηματίζει το σώμα του κινητήρα. Δεν έρχονται σε άμεση επαφή με το ψυκτικό υγρό και γι’ αυτό λέγονται και ξηρά χιτώνια</a:t>
          </a:r>
          <a:endParaRPr lang="en-US" sz="3300" kern="1200"/>
        </a:p>
      </dsp:txBody>
      <dsp:txXfrm>
        <a:off x="0" y="0"/>
        <a:ext cx="6900512" cy="2768070"/>
      </dsp:txXfrm>
    </dsp:sp>
    <dsp:sp modelId="{B04958FD-3C81-7840-A484-55990E9585B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5AD22-B56F-7048-9C52-87A73549E825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b="1" kern="1200"/>
            <a:t>β. Υγρά χιτώνια. </a:t>
          </a:r>
          <a:r>
            <a:rPr lang="el-GR" sz="3300" kern="1200"/>
            <a:t>Σε αυτά το ψυκτικό υγρό έρχεται σε άμεση επαφή με το χιτώνιο </a:t>
          </a:r>
          <a:endParaRPr lang="en-US" sz="3300" kern="1200"/>
        </a:p>
      </dsp:txBody>
      <dsp:txXfrm>
        <a:off x="0" y="2768070"/>
        <a:ext cx="6900512" cy="27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6031C0-B45F-4A58-022F-FD5474934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540FA0E-18E9-7F9E-3C59-2FD05A5F5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E1100A-8EFB-EC0F-C9E9-7D7205AC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6BE-D466-5E40-B3C5-0EB92C41AD57}" type="datetimeFigureOut">
              <a:rPr lang="el-GR" smtClean="0"/>
              <a:t>1/11/23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9D779B-4E29-8A2B-6B1E-09A82FD1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84BE0E-2A61-C99F-44DD-CAD3C869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535-EAFF-314B-A0F4-401B603D4C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72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EEF4BA-78E1-9E0B-7158-17623199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75BFE5F-272C-5E4B-BBAF-B8AF328B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5AD8B0-214D-3989-F570-A2EC76E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6BE-D466-5E40-B3C5-0EB92C41AD57}" type="datetimeFigureOut">
              <a:rPr lang="el-GR" smtClean="0"/>
              <a:t>1/11/23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875D05F-E64B-B02E-97C7-777338FE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1CB21DC-5FBD-0943-E9F7-D0EA6287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535-EAFF-314B-A0F4-401B603D4C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59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D553AD3-C415-71D4-5655-548CEA67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3B3D923-A2C0-8D15-1603-D35AF7E33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D3196F-EE29-EA61-A8B5-3478E820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6BE-D466-5E40-B3C5-0EB92C41AD57}" type="datetimeFigureOut">
              <a:rPr lang="el-GR" smtClean="0"/>
              <a:t>1/11/23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616802-237F-566E-05E9-2E1187D9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01C96A-193B-C3E3-2109-19C98A72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535-EAFF-314B-A0F4-401B603D4C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936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9539CD-AF14-79EA-A649-A729CEF2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9407EE-439C-9BE1-3C6D-A6E371D9D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DA0784-DDDF-BE50-B25C-A11BE9D0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6BE-D466-5E40-B3C5-0EB92C41AD57}" type="datetimeFigureOut">
              <a:rPr lang="el-GR" smtClean="0"/>
              <a:t>1/11/23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13F065-FD6F-0759-42E0-9C1FF3AB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8A4441-98CF-5E8B-ABC6-DAE953AF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535-EAFF-314B-A0F4-401B603D4C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963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548D83-480A-BE1B-E894-3B3C791D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D0335D3-1F5D-6A89-880C-F2AE21DC0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F60BD5-BB7D-2196-3082-5AFD13DD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6BE-D466-5E40-B3C5-0EB92C41AD57}" type="datetimeFigureOut">
              <a:rPr lang="el-GR" smtClean="0"/>
              <a:t>1/11/23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833269-264F-C746-9289-40E6060D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C5F4D0-A9EC-0B27-E25D-6D80F1F1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535-EAFF-314B-A0F4-401B603D4C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457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DB7469-277F-5D00-46D0-7FAFC0BE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0044C8-2CDE-90AB-8A29-5DE405FD7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A0074F0-49A1-1E5B-DD53-2A21B17A8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86EFFA7-B7A3-53C6-CCD0-E9F39909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6BE-D466-5E40-B3C5-0EB92C41AD57}" type="datetimeFigureOut">
              <a:rPr lang="el-GR" smtClean="0"/>
              <a:t>1/11/23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7AE963B-CF4E-7BA2-763A-DC93641C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2CD04DD-18CB-CABE-B6C6-95EDCC84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535-EAFF-314B-A0F4-401B603D4C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366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51CFBD-CFA4-E408-C542-79A8C6C3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0A1A22E-B1E4-5E39-CB1B-76CB06CD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BAC2C4E-6EE3-A4FC-9F43-C31710A0B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37EDC80-7D89-AD42-6FF6-076698455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83FD26A-23EE-2CE1-848E-5F18C8437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BB0E93D-55BD-9D61-E8DF-3A266E54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6BE-D466-5E40-B3C5-0EB92C41AD57}" type="datetimeFigureOut">
              <a:rPr lang="el-GR" smtClean="0"/>
              <a:t>1/11/23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44296E3-C72D-D7F9-770F-406E5519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A6F82C4-C0EF-1F41-69E4-67F9C15A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535-EAFF-314B-A0F4-401B603D4C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52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83E099-14FF-35AA-FAEA-5C7E1A57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AB922AF-145D-5460-5343-85DD316BD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6BE-D466-5E40-B3C5-0EB92C41AD57}" type="datetimeFigureOut">
              <a:rPr lang="el-GR" smtClean="0"/>
              <a:t>1/11/23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7370629-5269-F38B-B948-4DC99A25A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02AFE39-CE82-21D9-32E6-81DFBBF2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535-EAFF-314B-A0F4-401B603D4C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955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78B8412-B761-070A-7E84-1A7FC52D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6BE-D466-5E40-B3C5-0EB92C41AD57}" type="datetimeFigureOut">
              <a:rPr lang="el-GR" smtClean="0"/>
              <a:t>1/11/23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84908D7-9A22-4041-987A-DCF5F834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988ED7A-2E3C-CF0E-A916-19CE1689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535-EAFF-314B-A0F4-401B603D4C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21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BC7171-1338-4904-05D7-108692BE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8A249A-56EA-E313-B26B-D7C86672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6D63ED5-9AD4-3DA3-4344-998DE0160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E839768-A60C-FC1D-8686-8AF9B730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6BE-D466-5E40-B3C5-0EB92C41AD57}" type="datetimeFigureOut">
              <a:rPr lang="el-GR" smtClean="0"/>
              <a:t>1/11/23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8381A4E-D9DF-8D37-B061-2EA471CB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25E2D9F-C883-210E-4A0F-81942255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535-EAFF-314B-A0F4-401B603D4C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171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B0CF65-4432-82CC-FBB2-605C5E39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9481EF6-6E14-990B-64FD-4FA420FFE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20B0E2E-EF11-E0F9-789A-D6275F03B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F44D0D5-B699-2B0A-8C14-B760F4FA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66BE-D466-5E40-B3C5-0EB92C41AD57}" type="datetimeFigureOut">
              <a:rPr lang="el-GR" smtClean="0"/>
              <a:t>1/11/23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73BFFDD-0769-729C-73BC-46CD7FC2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A83769E-5885-C8B1-6D6C-02AAEB88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F535-EAFF-314B-A0F4-401B603D4C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747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B521C0F-0E1C-F6B9-CC52-3F8A4B81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46B6D8C-2E34-5AAC-DB5A-0A20F0126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D760C6-26A5-CA88-8EB4-658FD721C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D66BE-D466-5E40-B3C5-0EB92C41AD57}" type="datetimeFigureOut">
              <a:rPr lang="el-GR" smtClean="0"/>
              <a:t>1/11/23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00B3F6-2E3F-F521-1D0A-45FBDB7A6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FBDF2A-699D-D4D8-36C3-4D0AF91C7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FF535-EAFF-314B-A0F4-401B603D4C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7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D4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FE58AE0-AD5F-0B52-FF3C-1899CA9C5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ΚΥΛΙΝΔΡΟΚΕΦΑΛΗ</a:t>
            </a:r>
          </a:p>
        </p:txBody>
      </p:sp>
      <p:pic>
        <p:nvPicPr>
          <p:cNvPr id="5" name="Εικόνα 4" descr="Εικόνα που περιέχει ζωγραφιά, σκίτσο/σχέδιο, διάγραμμ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9EE877BD-D405-059F-110F-BDE90E0A5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436" y="1243595"/>
            <a:ext cx="8279563" cy="49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1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80FC80-3E7E-D16C-8EA0-1AAA36D5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873"/>
            <a:ext cx="10515600" cy="1495816"/>
          </a:xfrm>
        </p:spPr>
        <p:txBody>
          <a:bodyPr>
            <a:noAutofit/>
          </a:bodyPr>
          <a:lstStyle/>
          <a:p>
            <a:br>
              <a:rPr lang="el-GR" sz="3200" dirty="0">
                <a:effectLst/>
                <a:latin typeface="UBHelvetica"/>
              </a:rPr>
            </a:br>
            <a:r>
              <a:rPr lang="el-GR" sz="3200" dirty="0" err="1">
                <a:effectLst/>
                <a:latin typeface="UBHelvetica"/>
              </a:rPr>
              <a:t>Κατασκεύαζεται</a:t>
            </a:r>
            <a:r>
              <a:rPr lang="el-GR" sz="3200" dirty="0">
                <a:effectLst/>
                <a:latin typeface="UBHelvetica"/>
              </a:rPr>
              <a:t> από </a:t>
            </a:r>
            <a:r>
              <a:rPr lang="el-GR" sz="3200" dirty="0" err="1">
                <a:effectLst/>
                <a:latin typeface="UBHelvetica"/>
              </a:rPr>
              <a:t>διάφορα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κράματα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αλουμινίου</a:t>
            </a:r>
            <a:r>
              <a:rPr lang="el-GR" sz="3200" dirty="0">
                <a:effectLst/>
                <a:latin typeface="UBHelvetica"/>
              </a:rPr>
              <a:t>, </a:t>
            </a:r>
            <a:r>
              <a:rPr lang="el-GR" sz="3200" dirty="0" err="1">
                <a:effectLst/>
                <a:latin typeface="UBHelvetica"/>
              </a:rPr>
              <a:t>γιατι</a:t>
            </a:r>
            <a:r>
              <a:rPr lang="el-GR" sz="3200" dirty="0">
                <a:effectLst/>
                <a:latin typeface="UBHelvetica"/>
              </a:rPr>
              <a:t>́ </a:t>
            </a:r>
            <a:r>
              <a:rPr lang="el-GR" sz="3200" dirty="0" err="1">
                <a:effectLst/>
                <a:latin typeface="UBHelvetica"/>
              </a:rPr>
              <a:t>έχουν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σημαντικα</a:t>
            </a:r>
            <a:r>
              <a:rPr lang="el-GR" sz="3200" dirty="0">
                <a:effectLst/>
                <a:latin typeface="UBHelvetica"/>
              </a:rPr>
              <a:t>́ </a:t>
            </a:r>
            <a:r>
              <a:rPr lang="el-GR" sz="3200" dirty="0" err="1">
                <a:effectLst/>
                <a:latin typeface="UBHelvetica"/>
              </a:rPr>
              <a:t>πλεονεκτήματα</a:t>
            </a:r>
            <a:r>
              <a:rPr lang="el-GR" sz="3200" dirty="0">
                <a:effectLst/>
                <a:latin typeface="UBHelvetica"/>
              </a:rPr>
              <a:t> ως προς το </a:t>
            </a:r>
            <a:r>
              <a:rPr lang="el-GR" sz="3200" dirty="0" err="1">
                <a:effectLst/>
                <a:latin typeface="UBHelvetica"/>
              </a:rPr>
              <a:t>χυτοσίδηρο</a:t>
            </a:r>
            <a:r>
              <a:rPr lang="el-GR" sz="3200" dirty="0">
                <a:effectLst/>
                <a:latin typeface="UBHelvetica"/>
              </a:rPr>
              <a:t>, </a:t>
            </a:r>
            <a:r>
              <a:rPr lang="el-GR" sz="3200" dirty="0" err="1">
                <a:effectLst/>
                <a:latin typeface="UBHelvetica"/>
              </a:rPr>
              <a:t>όπως</a:t>
            </a:r>
            <a:r>
              <a:rPr lang="el-GR" sz="3200" dirty="0">
                <a:effectLst/>
                <a:latin typeface="UBHelvetica"/>
              </a:rPr>
              <a:t>: </a:t>
            </a:r>
            <a:br>
              <a:rPr lang="el-GR" sz="3200" dirty="0">
                <a:effectLst/>
              </a:rPr>
            </a:b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3FB4BB-F099-57BD-AEAD-7269D1CA1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Το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κράμα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αλουμινίου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έχει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καλύτερη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θερμικη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́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αγωγιμότητα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</a:p>
          <a:p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Έχει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μικρότερο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βάρος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, που στην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όλη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κατασκευη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́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μπορει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́ να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φθάσει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μέχρι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και 30%. </a:t>
            </a:r>
          </a:p>
          <a:p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Έχει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μεγαλύτερη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αντοχη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́ στις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απότομες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μεταβολές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της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θερμοκρασίας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</a:p>
          <a:p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Λόγω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της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μεγαλύτερης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συμπίεσης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και της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καλύτερης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ψύξης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που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επιτυγχάνεται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, ο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κινητήρας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μπορει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́ να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έχει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μεγαλύτερη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ισχυ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́ και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μικρότερη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κατανάλωση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καυσίμου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,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αντίστοιχα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. </a:t>
            </a:r>
          </a:p>
          <a:p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Οι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μηχανικές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κατεργασίες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επάνω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στην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κυλινδροκεφαλη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́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είναι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 </a:t>
            </a:r>
            <a:r>
              <a:rPr lang="el-GR" b="1" dirty="0" err="1">
                <a:solidFill>
                  <a:srgbClr val="99004C"/>
                </a:solidFill>
                <a:effectLst/>
                <a:latin typeface="UBHelvetica"/>
              </a:rPr>
              <a:t>ευκολότερες</a:t>
            </a:r>
            <a:r>
              <a:rPr lang="el-GR" b="1" dirty="0">
                <a:solidFill>
                  <a:srgbClr val="99004C"/>
                </a:solidFill>
                <a:effectLst/>
                <a:latin typeface="UBHelvetica"/>
              </a:rPr>
              <a:t>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981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1F275A-6B55-15E0-801B-997D1D16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err="1">
                <a:latin typeface="UBHelvetica"/>
              </a:rPr>
              <a:t>Μ</a:t>
            </a:r>
            <a:r>
              <a:rPr lang="el-GR" sz="3200" dirty="0" err="1">
                <a:effectLst/>
                <a:latin typeface="UBHelvetica"/>
              </a:rPr>
              <a:t>ειονεκτήματα</a:t>
            </a:r>
            <a:r>
              <a:rPr lang="el-GR" sz="3200" dirty="0">
                <a:effectLst/>
                <a:latin typeface="UBHelvetica"/>
              </a:rPr>
              <a:t> στη </a:t>
            </a:r>
            <a:r>
              <a:rPr lang="el-GR" sz="3200" dirty="0" err="1">
                <a:effectLst/>
                <a:latin typeface="UBHelvetica"/>
              </a:rPr>
              <a:t>χρήση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κραμάτων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αλουμινίου</a:t>
            </a:r>
            <a:r>
              <a:rPr lang="el-GR" sz="3200" dirty="0">
                <a:effectLst/>
                <a:latin typeface="UBHelvetica"/>
              </a:rPr>
              <a:t>: </a:t>
            </a:r>
            <a:br>
              <a:rPr lang="el-GR" dirty="0">
                <a:effectLst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090B23-F465-DF50-E0E6-2080D47E8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825625"/>
            <a:ext cx="11602387" cy="4351338"/>
          </a:xfrm>
        </p:spPr>
        <p:txBody>
          <a:bodyPr/>
          <a:lstStyle/>
          <a:p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Μεγαλύτερο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κόστος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παραγωγής</a:t>
            </a:r>
            <a:endParaRPr lang="el-GR" sz="3200" dirty="0">
              <a:solidFill>
                <a:schemeClr val="accent5"/>
              </a:solidFill>
              <a:latin typeface="UBHelvetica"/>
            </a:endParaRPr>
          </a:p>
          <a:p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Τα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κράματα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αλουμινίου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έχουν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μεγαλύτερο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συντελεστη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́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διαστολής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</a:p>
          <a:p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Το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αλουμίνιο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είναι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μαλακότερο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απο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́ το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χυτοσίδηρο</a:t>
            </a:r>
            <a:endParaRPr lang="el-GR" sz="3200" dirty="0">
              <a:solidFill>
                <a:schemeClr val="accent5"/>
              </a:solidFill>
              <a:latin typeface="UBHelvetica"/>
            </a:endParaRPr>
          </a:p>
          <a:p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Υπάρχει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μεγαλύτερη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πιθανότητα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διάβρωσης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στο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χώρο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κυκλοφορίας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του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ψυκτικου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́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υγρου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́. Το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μειονέκτημα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αυτο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́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μπορει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́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πρακτικα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́ να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εξαφανισθει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́ με τη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χρησιμοποίηση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κραμάτων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αλουμινίου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με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προσθήκη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r>
              <a:rPr lang="el-GR" sz="3200" dirty="0" err="1">
                <a:solidFill>
                  <a:schemeClr val="accent5"/>
                </a:solidFill>
                <a:effectLst/>
                <a:latin typeface="UBHelvetica"/>
              </a:rPr>
              <a:t>πυριτίου</a:t>
            </a:r>
            <a:r>
              <a:rPr lang="el-GR" sz="3200" dirty="0">
                <a:solidFill>
                  <a:schemeClr val="accent5"/>
                </a:solidFill>
                <a:effectLst/>
                <a:latin typeface="UBHelvetica"/>
              </a:rPr>
              <a:t> </a:t>
            </a:r>
            <a:endParaRPr lang="el-GR" sz="3200" dirty="0">
              <a:solidFill>
                <a:schemeClr val="accent5"/>
              </a:solidFill>
              <a:effectLst/>
            </a:endParaRPr>
          </a:p>
          <a:p>
            <a:endParaRPr lang="el-GR" sz="3200" dirty="0">
              <a:solidFill>
                <a:schemeClr val="accent5"/>
              </a:solidFill>
              <a:effectLst/>
              <a:latin typeface="UBHelvetica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938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FF562F-48A2-311F-72A3-5C1EF6BE7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>
                <a:effectLst/>
                <a:latin typeface="UBHelvetica"/>
              </a:rPr>
              <a:t>Το </a:t>
            </a:r>
            <a:r>
              <a:rPr lang="el-GR" sz="4400" b="1" dirty="0" err="1">
                <a:effectLst/>
                <a:latin typeface="UBHelvetica"/>
              </a:rPr>
              <a:t>σχήμα</a:t>
            </a:r>
            <a:r>
              <a:rPr lang="el-GR" sz="4400" b="1" dirty="0">
                <a:effectLst/>
                <a:latin typeface="UBHelvetica"/>
              </a:rPr>
              <a:t> της </a:t>
            </a:r>
            <a:r>
              <a:rPr lang="el-GR" sz="4400" b="1" dirty="0" err="1">
                <a:effectLst/>
                <a:latin typeface="UBHelvetica"/>
              </a:rPr>
              <a:t>κυλινδροκεφαλής</a:t>
            </a:r>
            <a:r>
              <a:rPr lang="el-GR" sz="4400" b="1" dirty="0">
                <a:effectLst/>
                <a:latin typeface="UBHelvetica"/>
              </a:rPr>
              <a:t> </a:t>
            </a:r>
            <a:r>
              <a:rPr lang="el-GR" sz="4400" b="1" dirty="0" err="1">
                <a:effectLst/>
                <a:latin typeface="UBHelvetica"/>
              </a:rPr>
              <a:t>εξαρτάται</a:t>
            </a:r>
            <a:r>
              <a:rPr lang="el-GR" sz="4400" b="1" dirty="0">
                <a:effectLst/>
                <a:latin typeface="UBHelvetica"/>
              </a:rPr>
              <a:t>: </a:t>
            </a:r>
            <a:br>
              <a:rPr lang="el-GR" dirty="0">
                <a:effectLst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C916D3-236A-5C59-3029-0F629B299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Απο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́ το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σύστημα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ψύξης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Αν ο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κινητήρας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είναι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αερόψυκτος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,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έχει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εξωτερικα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́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πτερύγια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 για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καλύτερη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ψύξη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. </a:t>
            </a:r>
          </a:p>
          <a:p>
            <a:pPr>
              <a:buFont typeface="+mj-lt"/>
              <a:buAutoNum type="arabicPeriod"/>
            </a:pP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Απο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́ τον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αριθμο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́ και τη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θέση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 των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βαλβίδων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 κ.λπ., και </a:t>
            </a:r>
          </a:p>
          <a:p>
            <a:pPr>
              <a:buFont typeface="+mj-lt"/>
              <a:buAutoNum type="arabicPeriod"/>
            </a:pP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Απο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́ τη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διάταξη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 των </a:t>
            </a:r>
            <a:r>
              <a:rPr lang="el-GR" sz="3600" dirty="0" err="1">
                <a:solidFill>
                  <a:srgbClr val="C00000"/>
                </a:solidFill>
                <a:effectLst/>
                <a:latin typeface="UBHelvetica"/>
              </a:rPr>
              <a:t>κυλίνδρων</a:t>
            </a:r>
            <a:r>
              <a:rPr lang="el-GR" sz="3600" dirty="0">
                <a:solidFill>
                  <a:srgbClr val="C00000"/>
                </a:solidFill>
                <a:effectLst/>
                <a:latin typeface="UBHelvetica"/>
              </a:rPr>
              <a:t>. </a:t>
            </a:r>
            <a:endParaRPr lang="el-GR" sz="3600" dirty="0">
              <a:solidFill>
                <a:srgbClr val="C00000"/>
              </a:solidFill>
              <a:effectLst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834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48EAA9-528C-132E-6DAA-A9841014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ΣΦΥΞΙΜΟ ΚΥΛΙΝΔΡΟΚΕΦΑΛΗΣ</a:t>
            </a:r>
          </a:p>
        </p:txBody>
      </p:sp>
      <p:pic>
        <p:nvPicPr>
          <p:cNvPr id="5" name="Θέση περιεχομένου 4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6F5792F1-1C1D-50CA-66F7-8F28FEC33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754" y="2203554"/>
            <a:ext cx="10417046" cy="4268096"/>
          </a:xfrm>
        </p:spPr>
      </p:pic>
    </p:spTree>
    <p:extLst>
      <p:ext uri="{BB962C8B-B14F-4D97-AF65-F5344CB8AC3E}">
        <p14:creationId xmlns:p14="http://schemas.microsoft.com/office/powerpoint/2010/main" val="90670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7E6BA6-1946-4D9A-B1A2-78491E5B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ΛΥΣΙΜΟ ΚΥΛΙΝΔΡΟΚΕΦΑΛΗΣ</a:t>
            </a:r>
          </a:p>
        </p:txBody>
      </p:sp>
      <p:pic>
        <p:nvPicPr>
          <p:cNvPr id="9" name="Θέση περιεχομένου 8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131BAA71-1CDB-438F-D140-1724A7082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271" y="1690688"/>
            <a:ext cx="9904110" cy="4159726"/>
          </a:xfrm>
        </p:spPr>
      </p:pic>
    </p:spTree>
    <p:extLst>
      <p:ext uri="{BB962C8B-B14F-4D97-AF65-F5344CB8AC3E}">
        <p14:creationId xmlns:p14="http://schemas.microsoft.com/office/powerpoint/2010/main" val="289643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2DFAE2B-2233-73A7-EFCE-FD0622E9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l-GR" sz="5400"/>
              <a:t>ΧΙΤΩΝΙΑ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Θέση περιεχομένου 2">
            <a:extLst>
              <a:ext uri="{FF2B5EF4-FFF2-40B4-BE49-F238E27FC236}">
                <a16:creationId xmlns:a16="http://schemas.microsoft.com/office/drawing/2014/main" id="{AB941F49-2BB7-A89D-A136-0D4528EAB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99497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87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στιγμιότυπο οθόνης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F0B3305-5E6B-180C-46EA-71BB65C95A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88" b="-4"/>
          <a:stretch/>
        </p:blipFill>
        <p:spPr>
          <a:xfrm>
            <a:off x="1183096" y="643466"/>
            <a:ext cx="4215457" cy="557106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 descr="Εικόνα που περιέχει στιγμιότυπο οθόνης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20E05AB-6430-0E66-F011-86B2B85BD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9" r="9187" b="-4"/>
          <a:stretch/>
        </p:blipFill>
        <p:spPr>
          <a:xfrm>
            <a:off x="6793890" y="643467"/>
            <a:ext cx="42145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234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234</Words>
  <Application>Microsoft Macintosh PowerPoint</Application>
  <PresentationFormat>Ευρεία οθόνη</PresentationFormat>
  <Paragraphs>22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UBHelvetica</vt:lpstr>
      <vt:lpstr>Θέμα του Office</vt:lpstr>
      <vt:lpstr>ΚΥΛΙΝΔΡΟΚΕΦΑΛΗ</vt:lpstr>
      <vt:lpstr> Κατασκεύαζεται από διάφορα κράματα αλουμινίου, γιατί έχουν σημαντικά πλεονεκτήματα ως προς το χυτοσίδηρο, όπως:  </vt:lpstr>
      <vt:lpstr>Μειονεκτήματα στη χρήση κραμάτων αλουμινίου:  </vt:lpstr>
      <vt:lpstr>Το σχήμα της κυλινδροκεφαλής εξαρτάται:  </vt:lpstr>
      <vt:lpstr>ΣΦΥΞΙΜΟ ΚΥΛΙΝΔΡΟΚΕΦΑΛΗΣ</vt:lpstr>
      <vt:lpstr>ΛΥΣΙΜΟ ΚΥΛΙΝΔΡΟΚΕΦΑΛΗΣ</vt:lpstr>
      <vt:lpstr>ΧΙΤΩΝΙΑ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ΚΥΛΙΝΔΡΟΚΕΦΑΛΗ</dc:title>
  <dc:creator>GEORGIA GEORGATZOGLOU</dc:creator>
  <cp:lastModifiedBy>GEORGIA GEORGATZOGLOU</cp:lastModifiedBy>
  <cp:revision>1</cp:revision>
  <dcterms:created xsi:type="dcterms:W3CDTF">2023-11-01T05:23:49Z</dcterms:created>
  <dcterms:modified xsi:type="dcterms:W3CDTF">2023-11-01T05:54:49Z</dcterms:modified>
</cp:coreProperties>
</file>