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snapToGrid="0">
      <p:cViewPr varScale="1">
        <p:scale>
          <a:sx n="86" d="100"/>
          <a:sy n="86" d="100"/>
        </p:scale>
        <p:origin x="18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3B4A8017-C541-4D1C-92F2-D418971D2D8A}"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0" name="PlaceHolder 2"/>
          <p:cNvSpPr>
            <a:spLocks noGrp="1"/>
          </p:cNvSpPr>
          <p:nvPr>
            <p:ph/>
          </p:nvPr>
        </p:nvSpPr>
        <p:spPr>
          <a:xfrm>
            <a:off x="1066320" y="198108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1" name="PlaceHolder 3"/>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F27DFD1-0D08-4F7F-BCF4-B3481203592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3"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4"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5"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6" name="PlaceHolder 5"/>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13D76A2-3A1A-4EC9-857F-08B227E67842}"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48" name="PlaceHolder 2"/>
          <p:cNvSpPr>
            <a:spLocks noGrp="1"/>
          </p:cNvSpPr>
          <p:nvPr>
            <p:ph/>
          </p:nvPr>
        </p:nvSpPr>
        <p:spPr>
          <a:xfrm>
            <a:off x="10663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9" name="PlaceHolder 3"/>
          <p:cNvSpPr>
            <a:spLocks noGrp="1"/>
          </p:cNvSpPr>
          <p:nvPr>
            <p:ph/>
          </p:nvPr>
        </p:nvSpPr>
        <p:spPr>
          <a:xfrm>
            <a:off x="36169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0" name="PlaceHolder 4"/>
          <p:cNvSpPr>
            <a:spLocks noGrp="1"/>
          </p:cNvSpPr>
          <p:nvPr>
            <p:ph/>
          </p:nvPr>
        </p:nvSpPr>
        <p:spPr>
          <a:xfrm>
            <a:off x="616788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1" name="PlaceHolder 5"/>
          <p:cNvSpPr>
            <a:spLocks noGrp="1"/>
          </p:cNvSpPr>
          <p:nvPr>
            <p:ph/>
          </p:nvPr>
        </p:nvSpPr>
        <p:spPr>
          <a:xfrm>
            <a:off x="10663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2" name="PlaceHolder 6"/>
          <p:cNvSpPr>
            <a:spLocks noGrp="1"/>
          </p:cNvSpPr>
          <p:nvPr>
            <p:ph/>
          </p:nvPr>
        </p:nvSpPr>
        <p:spPr>
          <a:xfrm>
            <a:off x="36169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3" name="PlaceHolder 7"/>
          <p:cNvSpPr>
            <a:spLocks noGrp="1"/>
          </p:cNvSpPr>
          <p:nvPr>
            <p:ph/>
          </p:nvPr>
        </p:nvSpPr>
        <p:spPr>
          <a:xfrm>
            <a:off x="616788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1B0C4C21-6484-44E9-BF7A-2A529AC01C31}"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lstStyle/>
          <a:p>
            <a:r>
              <a:t>Footer</a:t>
            </a:r>
          </a:p>
        </p:txBody>
      </p:sp>
      <p:sp>
        <p:nvSpPr>
          <p:cNvPr id="3" name="PlaceHolder 2"/>
          <p:cNvSpPr>
            <a:spLocks noGrp="1"/>
          </p:cNvSpPr>
          <p:nvPr>
            <p:ph type="sldNum" idx="4"/>
          </p:nvPr>
        </p:nvSpPr>
        <p:spPr/>
        <p:txBody>
          <a:bodyPr/>
          <a:lstStyle/>
          <a:p>
            <a:fld id="{A3F9BE18-E2C0-4F22-9553-F0F5B45462F6}" type="slidenum">
              <a:t>‹#›</a:t>
            </a:fld>
            <a:endParaRPr/>
          </a:p>
        </p:txBody>
      </p:sp>
      <p:sp>
        <p:nvSpPr>
          <p:cNvPr id="4" name="PlaceHolder 3"/>
          <p:cNvSpPr>
            <a:spLocks noGrp="1"/>
          </p:cNvSpPr>
          <p:nvPr>
            <p:ph type="dt" idx="5"/>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4" name="PlaceHolder 2"/>
          <p:cNvSpPr>
            <a:spLocks noGrp="1"/>
          </p:cNvSpPr>
          <p:nvPr>
            <p:ph type="subTitle"/>
          </p:nvPr>
        </p:nvSpPr>
        <p:spPr>
          <a:xfrm>
            <a:off x="1066320" y="1981080"/>
            <a:ext cx="7543800" cy="4114800"/>
          </a:xfrm>
          <a:prstGeom prst="rect">
            <a:avLst/>
          </a:prstGeom>
          <a:noFill/>
          <a:ln w="0">
            <a:noFill/>
          </a:ln>
        </p:spPr>
        <p:txBody>
          <a:bodyPr lIns="0" tIns="0" rIns="0" bIns="0" anchor="ctr">
            <a:noAutofit/>
          </a:bodyPr>
          <a:lstStyle/>
          <a:p>
            <a:pPr indent="0" algn="ctr">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6"/>
          </p:nvPr>
        </p:nvSpPr>
        <p:spPr/>
        <p:txBody>
          <a:bodyPr/>
          <a:lstStyle/>
          <a:p>
            <a:r>
              <a:t>Footer</a:t>
            </a:r>
          </a:p>
        </p:txBody>
      </p:sp>
      <p:sp>
        <p:nvSpPr>
          <p:cNvPr id="5" name="PlaceHolder 4"/>
          <p:cNvSpPr>
            <a:spLocks noGrp="1"/>
          </p:cNvSpPr>
          <p:nvPr>
            <p:ph type="sldNum" idx="4"/>
          </p:nvPr>
        </p:nvSpPr>
        <p:spPr/>
        <p:txBody>
          <a:bodyPr/>
          <a:lstStyle/>
          <a:p>
            <a:fld id="{0D2295A2-3335-4C99-9378-CFA2ACEA03E3}"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6" name="PlaceHolder 2"/>
          <p:cNvSpPr>
            <a:spLocks noGrp="1"/>
          </p:cNvSpPr>
          <p:nvPr>
            <p:ph/>
          </p:nvPr>
        </p:nvSpPr>
        <p:spPr>
          <a:xfrm>
            <a:off x="1066320" y="1981080"/>
            <a:ext cx="754380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6"/>
          </p:nvPr>
        </p:nvSpPr>
        <p:spPr/>
        <p:txBody>
          <a:bodyPr/>
          <a:lstStyle/>
          <a:p>
            <a:r>
              <a:t>Footer</a:t>
            </a:r>
          </a:p>
        </p:txBody>
      </p:sp>
      <p:sp>
        <p:nvSpPr>
          <p:cNvPr id="5" name="PlaceHolder 4"/>
          <p:cNvSpPr>
            <a:spLocks noGrp="1"/>
          </p:cNvSpPr>
          <p:nvPr>
            <p:ph type="sldNum" idx="4"/>
          </p:nvPr>
        </p:nvSpPr>
        <p:spPr/>
        <p:txBody>
          <a:bodyPr/>
          <a:lstStyle/>
          <a:p>
            <a:fld id="{573AE0EA-C2DC-4904-B3F4-8DD66769F348}"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78"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9"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6"/>
          </p:nvPr>
        </p:nvSpPr>
        <p:spPr/>
        <p:txBody>
          <a:bodyPr/>
          <a:lstStyle/>
          <a:p>
            <a:r>
              <a:t>Footer</a:t>
            </a:r>
          </a:p>
        </p:txBody>
      </p:sp>
      <p:sp>
        <p:nvSpPr>
          <p:cNvPr id="6" name="PlaceHolder 5"/>
          <p:cNvSpPr>
            <a:spLocks noGrp="1"/>
          </p:cNvSpPr>
          <p:nvPr>
            <p:ph type="sldNum" idx="4"/>
          </p:nvPr>
        </p:nvSpPr>
        <p:spPr/>
        <p:txBody>
          <a:bodyPr/>
          <a:lstStyle/>
          <a:p>
            <a:fld id="{6DA675FB-3E42-45A5-B40C-FE4BDDF18795}"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 name="PlaceHolder 2"/>
          <p:cNvSpPr>
            <a:spLocks noGrp="1"/>
          </p:cNvSpPr>
          <p:nvPr>
            <p:ph type="ftr" idx="6"/>
          </p:nvPr>
        </p:nvSpPr>
        <p:spPr/>
        <p:txBody>
          <a:bodyPr/>
          <a:lstStyle/>
          <a:p>
            <a:r>
              <a:t>Footer</a:t>
            </a:r>
          </a:p>
        </p:txBody>
      </p:sp>
      <p:sp>
        <p:nvSpPr>
          <p:cNvPr id="4" name="PlaceHolder 3"/>
          <p:cNvSpPr>
            <a:spLocks noGrp="1"/>
          </p:cNvSpPr>
          <p:nvPr>
            <p:ph type="sldNum" idx="4"/>
          </p:nvPr>
        </p:nvSpPr>
        <p:spPr/>
        <p:txBody>
          <a:bodyPr/>
          <a:lstStyle/>
          <a:p>
            <a:fld id="{21ED01FD-2370-43A3-9FB8-E9156CDFFF74}"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1066320" y="304560"/>
            <a:ext cx="7543800" cy="6638040"/>
          </a:xfrm>
          <a:prstGeom prst="rect">
            <a:avLst/>
          </a:prstGeom>
          <a:noFill/>
          <a:ln w="0">
            <a:noFill/>
          </a:ln>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 name="PlaceHolder 2"/>
          <p:cNvSpPr>
            <a:spLocks noGrp="1"/>
          </p:cNvSpPr>
          <p:nvPr>
            <p:ph type="ftr" idx="6"/>
          </p:nvPr>
        </p:nvSpPr>
        <p:spPr/>
        <p:txBody>
          <a:bodyPr/>
          <a:lstStyle/>
          <a:p>
            <a:r>
              <a:t>Footer</a:t>
            </a:r>
          </a:p>
        </p:txBody>
      </p:sp>
      <p:sp>
        <p:nvSpPr>
          <p:cNvPr id="4" name="PlaceHolder 3"/>
          <p:cNvSpPr>
            <a:spLocks noGrp="1"/>
          </p:cNvSpPr>
          <p:nvPr>
            <p:ph type="sldNum" idx="4"/>
          </p:nvPr>
        </p:nvSpPr>
        <p:spPr/>
        <p:txBody>
          <a:bodyPr/>
          <a:lstStyle/>
          <a:p>
            <a:fld id="{7CA377A8-AB58-481B-AE06-EB7F7D1AD636}"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83"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4"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5"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E1242701-C2DA-4298-9931-64FB872AB315}"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19" name="PlaceHolder 2"/>
          <p:cNvSpPr>
            <a:spLocks noGrp="1"/>
          </p:cNvSpPr>
          <p:nvPr>
            <p:ph type="subTitle"/>
          </p:nvPr>
        </p:nvSpPr>
        <p:spPr>
          <a:xfrm>
            <a:off x="1066320" y="1981080"/>
            <a:ext cx="7543800" cy="4114800"/>
          </a:xfrm>
          <a:prstGeom prst="rect">
            <a:avLst/>
          </a:prstGeom>
          <a:noFill/>
          <a:ln w="0">
            <a:noFill/>
          </a:ln>
        </p:spPr>
        <p:txBody>
          <a:bodyPr lIns="0" tIns="0" rIns="0" bIns="0" anchor="ctr">
            <a:noAutofit/>
          </a:bodyPr>
          <a:lstStyle/>
          <a:p>
            <a:pPr indent="0" algn="ctr">
              <a:spcBef>
                <a:spcPts val="7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0DB2C95-8565-4668-BA14-ADF6B4191B9D}"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87"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8"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89" name="PlaceHolder 4"/>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A67F4DDE-71BF-4237-8FA5-C3EC732AA500}"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1"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2"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3" name="PlaceHolder 4"/>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6"/>
          </p:nvPr>
        </p:nvSpPr>
        <p:spPr/>
        <p:txBody>
          <a:bodyPr/>
          <a:lstStyle/>
          <a:p>
            <a:r>
              <a:t>Footer</a:t>
            </a:r>
          </a:p>
        </p:txBody>
      </p:sp>
      <p:sp>
        <p:nvSpPr>
          <p:cNvPr id="7" name="PlaceHolder 6"/>
          <p:cNvSpPr>
            <a:spLocks noGrp="1"/>
          </p:cNvSpPr>
          <p:nvPr>
            <p:ph type="sldNum" idx="4"/>
          </p:nvPr>
        </p:nvSpPr>
        <p:spPr/>
        <p:txBody>
          <a:bodyPr/>
          <a:lstStyle/>
          <a:p>
            <a:fld id="{6E0B2264-5401-4A24-945C-293168C527C8}"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5" name="PlaceHolder 2"/>
          <p:cNvSpPr>
            <a:spLocks noGrp="1"/>
          </p:cNvSpPr>
          <p:nvPr>
            <p:ph/>
          </p:nvPr>
        </p:nvSpPr>
        <p:spPr>
          <a:xfrm>
            <a:off x="1066320" y="198108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6" name="PlaceHolder 3"/>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6"/>
          </p:nvPr>
        </p:nvSpPr>
        <p:spPr/>
        <p:txBody>
          <a:bodyPr/>
          <a:lstStyle/>
          <a:p>
            <a:r>
              <a:t>Footer</a:t>
            </a:r>
          </a:p>
        </p:txBody>
      </p:sp>
      <p:sp>
        <p:nvSpPr>
          <p:cNvPr id="6" name="PlaceHolder 5"/>
          <p:cNvSpPr>
            <a:spLocks noGrp="1"/>
          </p:cNvSpPr>
          <p:nvPr>
            <p:ph type="sldNum" idx="4"/>
          </p:nvPr>
        </p:nvSpPr>
        <p:spPr/>
        <p:txBody>
          <a:bodyPr/>
          <a:lstStyle/>
          <a:p>
            <a:fld id="{67FF36D8-5711-4774-B7DF-BBD856DFD991}"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98"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9"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0"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1" name="PlaceHolder 5"/>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7" name="PlaceHolder 6"/>
          <p:cNvSpPr>
            <a:spLocks noGrp="1"/>
          </p:cNvSpPr>
          <p:nvPr>
            <p:ph type="ftr" idx="6"/>
          </p:nvPr>
        </p:nvSpPr>
        <p:spPr/>
        <p:txBody>
          <a:bodyPr/>
          <a:lstStyle/>
          <a:p>
            <a:r>
              <a:t>Footer</a:t>
            </a:r>
          </a:p>
        </p:txBody>
      </p:sp>
      <p:sp>
        <p:nvSpPr>
          <p:cNvPr id="8" name="PlaceHolder 7"/>
          <p:cNvSpPr>
            <a:spLocks noGrp="1"/>
          </p:cNvSpPr>
          <p:nvPr>
            <p:ph type="sldNum" idx="4"/>
          </p:nvPr>
        </p:nvSpPr>
        <p:spPr/>
        <p:txBody>
          <a:bodyPr/>
          <a:lstStyle/>
          <a:p>
            <a:fld id="{1F202B69-60C6-4D1C-89D0-93E51B30382F}" type="slidenum">
              <a:t>‹#›</a:t>
            </a:fld>
            <a:endParaRPr/>
          </a:p>
        </p:txBody>
      </p:sp>
      <p:sp>
        <p:nvSpPr>
          <p:cNvPr id="9" name="PlaceHolder 8"/>
          <p:cNvSpPr>
            <a:spLocks noGrp="1"/>
          </p:cNvSpPr>
          <p:nvPr>
            <p:ph type="dt" idx="5"/>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103" name="PlaceHolder 2"/>
          <p:cNvSpPr>
            <a:spLocks noGrp="1"/>
          </p:cNvSpPr>
          <p:nvPr>
            <p:ph/>
          </p:nvPr>
        </p:nvSpPr>
        <p:spPr>
          <a:xfrm>
            <a:off x="10663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4" name="PlaceHolder 3"/>
          <p:cNvSpPr>
            <a:spLocks noGrp="1"/>
          </p:cNvSpPr>
          <p:nvPr>
            <p:ph/>
          </p:nvPr>
        </p:nvSpPr>
        <p:spPr>
          <a:xfrm>
            <a:off x="361692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5" name="PlaceHolder 4"/>
          <p:cNvSpPr>
            <a:spLocks noGrp="1"/>
          </p:cNvSpPr>
          <p:nvPr>
            <p:ph/>
          </p:nvPr>
        </p:nvSpPr>
        <p:spPr>
          <a:xfrm>
            <a:off x="6167880" y="198108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6" name="PlaceHolder 5"/>
          <p:cNvSpPr>
            <a:spLocks noGrp="1"/>
          </p:cNvSpPr>
          <p:nvPr>
            <p:ph/>
          </p:nvPr>
        </p:nvSpPr>
        <p:spPr>
          <a:xfrm>
            <a:off x="10663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7" name="PlaceHolder 6"/>
          <p:cNvSpPr>
            <a:spLocks noGrp="1"/>
          </p:cNvSpPr>
          <p:nvPr>
            <p:ph/>
          </p:nvPr>
        </p:nvSpPr>
        <p:spPr>
          <a:xfrm>
            <a:off x="361692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108" name="PlaceHolder 7"/>
          <p:cNvSpPr>
            <a:spLocks noGrp="1"/>
          </p:cNvSpPr>
          <p:nvPr>
            <p:ph/>
          </p:nvPr>
        </p:nvSpPr>
        <p:spPr>
          <a:xfrm>
            <a:off x="6167880" y="4130640"/>
            <a:ext cx="242892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9" name="PlaceHolder 8"/>
          <p:cNvSpPr>
            <a:spLocks noGrp="1"/>
          </p:cNvSpPr>
          <p:nvPr>
            <p:ph type="ftr" idx="6"/>
          </p:nvPr>
        </p:nvSpPr>
        <p:spPr/>
        <p:txBody>
          <a:bodyPr/>
          <a:lstStyle/>
          <a:p>
            <a:r>
              <a:t>Footer</a:t>
            </a:r>
          </a:p>
        </p:txBody>
      </p:sp>
      <p:sp>
        <p:nvSpPr>
          <p:cNvPr id="10" name="PlaceHolder 9"/>
          <p:cNvSpPr>
            <a:spLocks noGrp="1"/>
          </p:cNvSpPr>
          <p:nvPr>
            <p:ph type="sldNum" idx="4"/>
          </p:nvPr>
        </p:nvSpPr>
        <p:spPr/>
        <p:txBody>
          <a:bodyPr/>
          <a:lstStyle/>
          <a:p>
            <a:fld id="{1D4D22FD-596A-4152-B251-5488B7414DAD}" type="slidenum">
              <a:t>‹#›</a:t>
            </a:fld>
            <a:endParaRPr/>
          </a:p>
        </p:txBody>
      </p:sp>
      <p:sp>
        <p:nvSpPr>
          <p:cNvPr id="11" name="PlaceHolder 10"/>
          <p:cNvSpPr>
            <a:spLocks noGrp="1"/>
          </p:cNvSpPr>
          <p:nvPr>
            <p:ph type="dt" idx="5"/>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1" name="PlaceHolder 2"/>
          <p:cNvSpPr>
            <a:spLocks noGrp="1"/>
          </p:cNvSpPr>
          <p:nvPr>
            <p:ph/>
          </p:nvPr>
        </p:nvSpPr>
        <p:spPr>
          <a:xfrm>
            <a:off x="1066320" y="1981080"/>
            <a:ext cx="754380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AD12DF28-DF90-4C0E-A4C2-B3126F44D13C}"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3"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24"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563BB5F-8CA9-46B6-8F48-CFB6BFDB1E4B}"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81CF624F-9D32-4964-B9F8-5CEC6D39CFB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1066320" y="304560"/>
            <a:ext cx="7543800" cy="6638040"/>
          </a:xfrm>
          <a:prstGeom prst="rect">
            <a:avLst/>
          </a:prstGeom>
          <a:noFill/>
          <a:ln w="0">
            <a:noFill/>
          </a:ln>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107D33E-741C-4C6F-AA75-9D4BCDF6FA3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28"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29" name="PlaceHolder 3"/>
          <p:cNvSpPr>
            <a:spLocks noGrp="1"/>
          </p:cNvSpPr>
          <p:nvPr>
            <p:ph/>
          </p:nvPr>
        </p:nvSpPr>
        <p:spPr>
          <a:xfrm>
            <a:off x="493200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0" name="PlaceHolder 4"/>
          <p:cNvSpPr>
            <a:spLocks noGrp="1"/>
          </p:cNvSpPr>
          <p:nvPr>
            <p:ph/>
          </p:nvPr>
        </p:nvSpPr>
        <p:spPr>
          <a:xfrm>
            <a:off x="106632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C764D4F-DBBB-4E33-9074-DF73C7779E6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2" name="PlaceHolder 2"/>
          <p:cNvSpPr>
            <a:spLocks noGrp="1"/>
          </p:cNvSpPr>
          <p:nvPr>
            <p:ph/>
          </p:nvPr>
        </p:nvSpPr>
        <p:spPr>
          <a:xfrm>
            <a:off x="1066320" y="1981080"/>
            <a:ext cx="3681360" cy="411480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3"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4" name="PlaceHolder 4"/>
          <p:cNvSpPr>
            <a:spLocks noGrp="1"/>
          </p:cNvSpPr>
          <p:nvPr>
            <p:ph/>
          </p:nvPr>
        </p:nvSpPr>
        <p:spPr>
          <a:xfrm>
            <a:off x="4932000" y="413064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6C5810E-BE20-402A-B81F-B37B1057BDC2}"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EAEAEA"/>
              </a:solidFill>
              <a:latin typeface="Tahoma"/>
            </a:endParaRPr>
          </a:p>
        </p:txBody>
      </p:sp>
      <p:sp>
        <p:nvSpPr>
          <p:cNvPr id="36" name="PlaceHolder 2"/>
          <p:cNvSpPr>
            <a:spLocks noGrp="1"/>
          </p:cNvSpPr>
          <p:nvPr>
            <p:ph/>
          </p:nvPr>
        </p:nvSpPr>
        <p:spPr>
          <a:xfrm>
            <a:off x="106632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7" name="PlaceHolder 3"/>
          <p:cNvSpPr>
            <a:spLocks noGrp="1"/>
          </p:cNvSpPr>
          <p:nvPr>
            <p:ph/>
          </p:nvPr>
        </p:nvSpPr>
        <p:spPr>
          <a:xfrm>
            <a:off x="4932000" y="1981080"/>
            <a:ext cx="368136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38" name="PlaceHolder 4"/>
          <p:cNvSpPr>
            <a:spLocks noGrp="1"/>
          </p:cNvSpPr>
          <p:nvPr>
            <p:ph/>
          </p:nvPr>
        </p:nvSpPr>
        <p:spPr>
          <a:xfrm>
            <a:off x="1066320" y="4130640"/>
            <a:ext cx="7543800" cy="1962720"/>
          </a:xfrm>
          <a:prstGeom prst="rect">
            <a:avLst/>
          </a:prstGeom>
          <a:noFill/>
          <a:ln w="0">
            <a:noFill/>
          </a:ln>
        </p:spPr>
        <p:txBody>
          <a:bodyPr anchor="t">
            <a:normAutofit/>
          </a:bodyPr>
          <a:lstStyle/>
          <a:p>
            <a:pPr indent="0">
              <a:spcBef>
                <a:spcPts val="799"/>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Tahoma"/>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605990A-DD38-49F8-9CAF-D1BE5A1A6BCA}"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8" name="Group 2"/>
          <p:cNvGrpSpPr/>
          <p:nvPr/>
        </p:nvGrpSpPr>
        <p:grpSpPr>
          <a:xfrm>
            <a:off x="0" y="6480"/>
            <a:ext cx="9140760" cy="6851520"/>
            <a:chOff x="0" y="6480"/>
            <a:chExt cx="9140760" cy="6851520"/>
          </a:xfrm>
        </p:grpSpPr>
        <p:sp>
          <p:nvSpPr>
            <p:cNvPr id="19" name="Freeform 3"/>
            <p:cNvSpPr/>
            <p:nvPr/>
          </p:nvSpPr>
          <p:spPr>
            <a:xfrm>
              <a:off x="885960" y="1843200"/>
              <a:ext cx="8254800" cy="5014800"/>
            </a:xfrm>
            <a:custGeom>
              <a:avLst/>
              <a:gdLst/>
              <a:ahLst/>
              <a:cxnLst/>
              <a:rect l="l" t="t" r="r" b="b"/>
              <a:pathLst>
                <a:path w="5184" h="3159">
                  <a:moveTo>
                    <a:pt x="0" y="3159"/>
                  </a:moveTo>
                  <a:lnTo>
                    <a:pt x="5184" y="3159"/>
                  </a:lnTo>
                  <a:lnTo>
                    <a:pt x="5184" y="0"/>
                  </a:lnTo>
                  <a:lnTo>
                    <a:pt x="0" y="0"/>
                  </a:lnTo>
                  <a:lnTo>
                    <a:pt x="0" y="3159"/>
                  </a:lnTo>
                  <a:lnTo>
                    <a:pt x="0" y="3159"/>
                  </a:lnTo>
                  <a:close/>
                </a:path>
              </a:pathLst>
            </a:custGeom>
            <a:gradFill rotWithShape="0">
              <a:gsLst>
                <a:gs pos="0">
                  <a:srgbClr val="000066"/>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2" name="Freeform 4"/>
            <p:cNvSpPr/>
            <p:nvPr/>
          </p:nvSpPr>
          <p:spPr>
            <a:xfrm>
              <a:off x="0" y="1843200"/>
              <a:ext cx="885960" cy="5014800"/>
            </a:xfrm>
            <a:custGeom>
              <a:avLst/>
              <a:gdLst/>
              <a:ahLst/>
              <a:cxnLst/>
              <a:rect l="l" t="t" r="r" b="b"/>
              <a:pathLst>
                <a:path w="556" h="3159">
                  <a:moveTo>
                    <a:pt x="0" y="0"/>
                  </a:moveTo>
                  <a:lnTo>
                    <a:pt x="0" y="3159"/>
                  </a:lnTo>
                  <a:lnTo>
                    <a:pt x="556" y="3159"/>
                  </a:lnTo>
                  <a:lnTo>
                    <a:pt x="556" y="0"/>
                  </a:lnTo>
                  <a:lnTo>
                    <a:pt x="0" y="0"/>
                  </a:lnTo>
                  <a:lnTo>
                    <a:pt x="0"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nvGrpSpPr>
            <p:cNvPr id="3" name="Group 5"/>
            <p:cNvGrpSpPr/>
            <p:nvPr/>
          </p:nvGrpSpPr>
          <p:grpSpPr>
            <a:xfrm>
              <a:off x="0" y="6480"/>
              <a:ext cx="9140760" cy="6851520"/>
              <a:chOff x="0" y="6480"/>
              <a:chExt cx="9140760" cy="6851520"/>
            </a:xfrm>
          </p:grpSpPr>
          <p:sp>
            <p:nvSpPr>
              <p:cNvPr id="4" name="Freeform 6"/>
              <p:cNvSpPr/>
              <p:nvPr/>
            </p:nvSpPr>
            <p:spPr>
              <a:xfrm>
                <a:off x="876240" y="6480"/>
                <a:ext cx="19080" cy="1103040"/>
              </a:xfrm>
              <a:custGeom>
                <a:avLst/>
                <a:gdLst/>
                <a:ahLst/>
                <a:cxnLst/>
                <a:rect l="l" t="t" r="r" b="b"/>
                <a:pathLst>
                  <a:path w="12" h="695">
                    <a:moveTo>
                      <a:pt x="12" y="0"/>
                    </a:moveTo>
                    <a:lnTo>
                      <a:pt x="0" y="0"/>
                    </a:lnTo>
                    <a:lnTo>
                      <a:pt x="0" y="695"/>
                    </a:lnTo>
                    <a:lnTo>
                      <a:pt x="12" y="695"/>
                    </a:lnTo>
                    <a:lnTo>
                      <a:pt x="12" y="0"/>
                    </a:lnTo>
                    <a:lnTo>
                      <a:pt x="12"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 name="Freeform 7"/>
              <p:cNvSpPr/>
              <p:nvPr/>
            </p:nvSpPr>
            <p:spPr>
              <a:xfrm>
                <a:off x="876240" y="2576520"/>
                <a:ext cx="19080" cy="4281480"/>
              </a:xfrm>
              <a:custGeom>
                <a:avLst/>
                <a:gdLst/>
                <a:ahLst/>
                <a:cxnLst/>
                <a:rect l="l" t="t" r="r" b="b"/>
                <a:pathLst>
                  <a:path w="12" h="2697">
                    <a:moveTo>
                      <a:pt x="0" y="2697"/>
                    </a:moveTo>
                    <a:lnTo>
                      <a:pt x="12" y="2697"/>
                    </a:lnTo>
                    <a:lnTo>
                      <a:pt x="12" y="0"/>
                    </a:lnTo>
                    <a:lnTo>
                      <a:pt x="0" y="0"/>
                    </a:lnTo>
                    <a:lnTo>
                      <a:pt x="0" y="2697"/>
                    </a:lnTo>
                    <a:lnTo>
                      <a:pt x="0" y="2697"/>
                    </a:lnTo>
                    <a:close/>
                  </a:path>
                </a:pathLst>
              </a:custGeom>
              <a:gradFill rotWithShape="0">
                <a:gsLst>
                  <a:gs pos="0">
                    <a:srgbClr val="000099"/>
                  </a:gs>
                  <a:gs pos="100000">
                    <a:srgbClr val="000066"/>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 name="Freeform 8"/>
              <p:cNvSpPr/>
              <p:nvPr/>
            </p:nvSpPr>
            <p:spPr>
              <a:xfrm>
                <a:off x="1617840" y="1833480"/>
                <a:ext cx="7522920" cy="19080"/>
              </a:xfrm>
              <a:custGeom>
                <a:avLst/>
                <a:gdLst/>
                <a:ahLst/>
                <a:cxnLst/>
                <a:rect l="l" t="t" r="r" b="b"/>
                <a:pathLst>
                  <a:path w="4724" h="12">
                    <a:moveTo>
                      <a:pt x="4724" y="0"/>
                    </a:moveTo>
                    <a:lnTo>
                      <a:pt x="0" y="0"/>
                    </a:lnTo>
                    <a:lnTo>
                      <a:pt x="0" y="12"/>
                    </a:lnTo>
                    <a:lnTo>
                      <a:pt x="4724" y="12"/>
                    </a:lnTo>
                    <a:lnTo>
                      <a:pt x="4724" y="0"/>
                    </a:lnTo>
                    <a:lnTo>
                      <a:pt x="4724" y="0"/>
                    </a:lnTo>
                    <a:close/>
                  </a:path>
                </a:pathLst>
              </a:custGeom>
              <a:gradFill rotWithShape="0">
                <a:gsLst>
                  <a:gs pos="0">
                    <a:srgbClr val="000099"/>
                  </a:gs>
                  <a:gs pos="100000">
                    <a:srgbClr val="000066"/>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7" name="Freeform 9"/>
              <p:cNvSpPr/>
              <p:nvPr/>
            </p:nvSpPr>
            <p:spPr>
              <a:xfrm>
                <a:off x="876240" y="2176560"/>
                <a:ext cx="19080" cy="399960"/>
              </a:xfrm>
              <a:custGeom>
                <a:avLst/>
                <a:gdLst/>
                <a:ahLst/>
                <a:cxnLst/>
                <a:rect l="l" t="t" r="r" b="b"/>
                <a:pathLst>
                  <a:path w="12" h="252">
                    <a:moveTo>
                      <a:pt x="0" y="252"/>
                    </a:moveTo>
                    <a:lnTo>
                      <a:pt x="12" y="252"/>
                    </a:lnTo>
                    <a:lnTo>
                      <a:pt x="12" y="0"/>
                    </a:lnTo>
                    <a:lnTo>
                      <a:pt x="0" y="0"/>
                    </a:lnTo>
                    <a:lnTo>
                      <a:pt x="0" y="252"/>
                    </a:lnTo>
                    <a:lnTo>
                      <a:pt x="0" y="252"/>
                    </a:lnTo>
                    <a:close/>
                  </a:path>
                </a:pathLst>
              </a:custGeom>
              <a:gradFill rotWithShape="0">
                <a:gsLst>
                  <a:gs pos="0">
                    <a:srgbClr val="0066FF"/>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8" name="Freeform 10"/>
              <p:cNvSpPr/>
              <p:nvPr/>
            </p:nvSpPr>
            <p:spPr>
              <a:xfrm>
                <a:off x="876240" y="1109520"/>
                <a:ext cx="19080" cy="400320"/>
              </a:xfrm>
              <a:custGeom>
                <a:avLst/>
                <a:gdLst/>
                <a:ahLst/>
                <a:cxnLst/>
                <a:rect l="l" t="t" r="r" b="b"/>
                <a:pathLst>
                  <a:path w="12" h="252">
                    <a:moveTo>
                      <a:pt x="12" y="0"/>
                    </a:moveTo>
                    <a:lnTo>
                      <a:pt x="0" y="0"/>
                    </a:lnTo>
                    <a:lnTo>
                      <a:pt x="0" y="252"/>
                    </a:lnTo>
                    <a:lnTo>
                      <a:pt x="12" y="252"/>
                    </a:lnTo>
                    <a:lnTo>
                      <a:pt x="12" y="0"/>
                    </a:lnTo>
                    <a:lnTo>
                      <a:pt x="12" y="0"/>
                    </a:lnTo>
                    <a:close/>
                  </a:path>
                </a:pathLst>
              </a:custGeom>
              <a:gradFill rotWithShape="0">
                <a:gsLst>
                  <a:gs pos="0">
                    <a:srgbClr val="000099"/>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9" name="Freeform 11"/>
              <p:cNvSpPr/>
              <p:nvPr/>
            </p:nvSpPr>
            <p:spPr>
              <a:xfrm>
                <a:off x="876240" y="1509840"/>
                <a:ext cx="19080" cy="666720"/>
              </a:xfrm>
              <a:custGeom>
                <a:avLst/>
                <a:gdLst/>
                <a:ahLst/>
                <a:cxnLst/>
                <a:rect l="l" t="t" r="r" b="b"/>
                <a:pathLst>
                  <a:path w="12" h="420">
                    <a:moveTo>
                      <a:pt x="0" y="0"/>
                    </a:moveTo>
                    <a:lnTo>
                      <a:pt x="0" y="420"/>
                    </a:lnTo>
                    <a:lnTo>
                      <a:pt x="12" y="420"/>
                    </a:lnTo>
                    <a:lnTo>
                      <a:pt x="12" y="0"/>
                    </a:lnTo>
                    <a:lnTo>
                      <a:pt x="0" y="0"/>
                    </a:lnTo>
                    <a:lnTo>
                      <a:pt x="0" y="0"/>
                    </a:lnTo>
                    <a:close/>
                  </a:path>
                </a:pathLst>
              </a:custGeom>
              <a:gradFill rotWithShape="0">
                <a:gsLst>
                  <a:gs pos="0">
                    <a:srgbClr val="0066FF"/>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0" name="Freeform 12"/>
              <p:cNvSpPr/>
              <p:nvPr/>
            </p:nvSpPr>
            <p:spPr>
              <a:xfrm>
                <a:off x="0" y="1833480"/>
                <a:ext cx="557280" cy="19080"/>
              </a:xfrm>
              <a:custGeom>
                <a:avLst/>
                <a:gdLst/>
                <a:ahLst/>
                <a:cxnLst/>
                <a:rect l="l" t="t" r="r" b="b"/>
                <a:pathLst>
                  <a:path w="251" h="12">
                    <a:moveTo>
                      <a:pt x="0" y="0"/>
                    </a:moveTo>
                    <a:lnTo>
                      <a:pt x="0" y="12"/>
                    </a:lnTo>
                    <a:lnTo>
                      <a:pt x="251" y="12"/>
                    </a:lnTo>
                    <a:lnTo>
                      <a:pt x="251" y="0"/>
                    </a:lnTo>
                    <a:lnTo>
                      <a:pt x="0" y="0"/>
                    </a:lnTo>
                    <a:lnTo>
                      <a:pt x="0" y="0"/>
                    </a:lnTo>
                    <a:close/>
                  </a:path>
                </a:pathLst>
              </a:custGeom>
              <a:gradFill rotWithShape="0">
                <a:gsLst>
                  <a:gs pos="0">
                    <a:srgbClr val="000099"/>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1" name="Freeform 13"/>
              <p:cNvSpPr/>
              <p:nvPr/>
            </p:nvSpPr>
            <p:spPr>
              <a:xfrm>
                <a:off x="1217520" y="1833480"/>
                <a:ext cx="400320" cy="19080"/>
              </a:xfrm>
              <a:custGeom>
                <a:avLst/>
                <a:gdLst/>
                <a:ahLst/>
                <a:cxnLst/>
                <a:rect l="l" t="t" r="r" b="b"/>
                <a:pathLst>
                  <a:path w="251" h="12">
                    <a:moveTo>
                      <a:pt x="251" y="0"/>
                    </a:moveTo>
                    <a:lnTo>
                      <a:pt x="0" y="0"/>
                    </a:lnTo>
                    <a:lnTo>
                      <a:pt x="0" y="12"/>
                    </a:lnTo>
                    <a:lnTo>
                      <a:pt x="251" y="12"/>
                    </a:lnTo>
                    <a:lnTo>
                      <a:pt x="251" y="0"/>
                    </a:lnTo>
                    <a:lnTo>
                      <a:pt x="251" y="0"/>
                    </a:lnTo>
                    <a:close/>
                  </a:path>
                </a:pathLst>
              </a:custGeom>
              <a:gradFill rotWithShape="0">
                <a:gsLst>
                  <a:gs pos="0">
                    <a:srgbClr val="0066FF"/>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2" name="Freeform 14"/>
              <p:cNvSpPr/>
              <p:nvPr/>
            </p:nvSpPr>
            <p:spPr>
              <a:xfrm>
                <a:off x="552600" y="1833480"/>
                <a:ext cx="664920" cy="19080"/>
              </a:xfrm>
              <a:custGeom>
                <a:avLst/>
                <a:gdLst/>
                <a:ahLst/>
                <a:cxnLst/>
                <a:rect l="l" t="t" r="r" b="b"/>
                <a:pathLst>
                  <a:path w="418" h="12">
                    <a:moveTo>
                      <a:pt x="0" y="0"/>
                    </a:moveTo>
                    <a:lnTo>
                      <a:pt x="0" y="12"/>
                    </a:lnTo>
                    <a:lnTo>
                      <a:pt x="418" y="12"/>
                    </a:lnTo>
                    <a:lnTo>
                      <a:pt x="418" y="0"/>
                    </a:lnTo>
                    <a:lnTo>
                      <a:pt x="0" y="0"/>
                    </a:lnTo>
                    <a:lnTo>
                      <a:pt x="0" y="0"/>
                    </a:lnTo>
                    <a:close/>
                  </a:path>
                </a:pathLst>
              </a:custGeom>
              <a:gradFill rotWithShape="0">
                <a:gsLst>
                  <a:gs pos="0">
                    <a:srgbClr val="0066FF"/>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grpSp>
      <p:sp>
        <p:nvSpPr>
          <p:cNvPr id="13" name="PlaceHolder 1"/>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AEAEA"/>
                </a:solidFill>
                <a:latin typeface="Tahoma"/>
              </a:rPr>
              <a:t>Click to edit the title text format</a:t>
            </a:r>
          </a:p>
        </p:txBody>
      </p:sp>
      <p:sp>
        <p:nvSpPr>
          <p:cNvPr id="14" name="PlaceHolder 2"/>
          <p:cNvSpPr>
            <a:spLocks noGrp="1"/>
          </p:cNvSpPr>
          <p:nvPr>
            <p:ph type="body"/>
          </p:nvPr>
        </p:nvSpPr>
        <p:spPr>
          <a:xfrm>
            <a:off x="1066320" y="1981080"/>
            <a:ext cx="7543800" cy="4114800"/>
          </a:xfrm>
          <a:prstGeom prst="rect">
            <a:avLst/>
          </a:prstGeom>
          <a:noFill/>
          <a:ln w="0">
            <a:noFill/>
          </a:ln>
        </p:spPr>
        <p:txBody>
          <a:bodyPr anchor="t">
            <a:normAutofit fontScale="99000"/>
          </a:bodyPr>
          <a:lstStyle/>
          <a:p>
            <a:pPr marL="339480" indent="-3394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Click to edit the outline text format</a:t>
            </a:r>
          </a:p>
          <a:p>
            <a:pPr marL="735480" lvl="1" indent="-28296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Second Outline Level</a:t>
            </a:r>
          </a:p>
          <a:p>
            <a:pPr marL="1131480" lvl="2"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Third Outline Level</a:t>
            </a:r>
          </a:p>
          <a:p>
            <a:pPr marL="1584000" lvl="3" indent="-22608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Fourth Outline Level</a:t>
            </a:r>
          </a:p>
          <a:p>
            <a:pPr marL="2036520" lvl="4"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Fifth Outline Level</a:t>
            </a:r>
          </a:p>
          <a:p>
            <a:pPr marL="2036520" lvl="5"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Sixth Outline Level</a:t>
            </a:r>
          </a:p>
          <a:p>
            <a:pPr marL="2036520" lvl="6"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Seventh Outline Level</a:t>
            </a:r>
          </a:p>
        </p:txBody>
      </p:sp>
      <p:sp>
        <p:nvSpPr>
          <p:cNvPr id="15" name="PlaceHolder 3"/>
          <p:cNvSpPr>
            <a:spLocks noGrp="1"/>
          </p:cNvSpPr>
          <p:nvPr>
            <p:ph type="dt" idx="1"/>
          </p:nvPr>
        </p:nvSpPr>
        <p:spPr>
          <a:xfrm>
            <a:off x="1066680" y="6248520"/>
            <a:ext cx="190512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6" name="PlaceHolder 4"/>
          <p:cNvSpPr>
            <a:spLocks noGrp="1"/>
          </p:cNvSpPr>
          <p:nvPr>
            <p:ph type="ftr" idx="2"/>
          </p:nvPr>
        </p:nvSpPr>
        <p:spPr>
          <a:xfrm>
            <a:off x="3428640" y="6248520"/>
            <a:ext cx="289548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17" name="PlaceHolder 5"/>
          <p:cNvSpPr>
            <a:spLocks noGrp="1"/>
          </p:cNvSpPr>
          <p:nvPr>
            <p:ph type="sldNum" idx="3"/>
          </p:nvPr>
        </p:nvSpPr>
        <p:spPr>
          <a:xfrm>
            <a:off x="6705360" y="6248520"/>
            <a:ext cx="1904760" cy="457200"/>
          </a:xfrm>
          <a:prstGeom prst="rect">
            <a:avLst/>
          </a:prstGeom>
          <a:noFill/>
          <a:ln w="0">
            <a:noFill/>
          </a:ln>
        </p:spPr>
        <p:txBody>
          <a:bodyPr lIns="90000" tIns="46800" rIns="90000" bIns="46800" anchor="t">
            <a:noAutofit/>
          </a:bodyPr>
          <a:lstStyle>
            <a:lvl1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l-GR" sz="1000" b="0" strike="noStrike" spc="-1">
                <a:solidFill>
                  <a:srgbClr val="FFFFFF"/>
                </a:solidFill>
                <a:latin typeface="Times New Roman"/>
              </a:defRPr>
            </a:lvl1pPr>
          </a:lstStyle>
          <a:p>
            <a: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7EEEA4-D7B8-4FE0-85C1-F1338E1BB5EC}" type="slidenum">
              <a:rPr lang="el-GR" sz="1000" b="0" strike="noStrike" spc="-1">
                <a:solidFill>
                  <a:srgbClr val="FFFFFF"/>
                </a:solidFill>
                <a:latin typeface="Times New Roman"/>
              </a:rPr>
              <a:t>‹#›</a:t>
            </a:fld>
            <a:endParaRPr lang="en-US" sz="1000" b="0" strike="noStrike" spc="-1">
              <a:solidFill>
                <a:srgbClr val="FFFFFF"/>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54" name="Group 2"/>
          <p:cNvGrpSpPr/>
          <p:nvPr/>
        </p:nvGrpSpPr>
        <p:grpSpPr>
          <a:xfrm>
            <a:off x="0" y="6480"/>
            <a:ext cx="9140760" cy="6851520"/>
            <a:chOff x="0" y="6480"/>
            <a:chExt cx="9140760" cy="6851520"/>
          </a:xfrm>
        </p:grpSpPr>
        <p:grpSp>
          <p:nvGrpSpPr>
            <p:cNvPr id="55" name="Group 3"/>
            <p:cNvGrpSpPr/>
            <p:nvPr/>
          </p:nvGrpSpPr>
          <p:grpSpPr>
            <a:xfrm>
              <a:off x="0" y="1843200"/>
              <a:ext cx="9140760" cy="5014800"/>
              <a:chOff x="0" y="1843200"/>
              <a:chExt cx="9140760" cy="5014800"/>
            </a:xfrm>
          </p:grpSpPr>
          <p:sp>
            <p:nvSpPr>
              <p:cNvPr id="56" name="Freeform 4"/>
              <p:cNvSpPr/>
              <p:nvPr/>
            </p:nvSpPr>
            <p:spPr>
              <a:xfrm>
                <a:off x="885960" y="1843200"/>
                <a:ext cx="8254800" cy="5014800"/>
              </a:xfrm>
              <a:custGeom>
                <a:avLst/>
                <a:gdLst/>
                <a:ahLst/>
                <a:cxnLst/>
                <a:rect l="l" t="t" r="r" b="b"/>
                <a:pathLst>
                  <a:path w="5184" h="3159">
                    <a:moveTo>
                      <a:pt x="0" y="3159"/>
                    </a:moveTo>
                    <a:lnTo>
                      <a:pt x="5184" y="3159"/>
                    </a:lnTo>
                    <a:lnTo>
                      <a:pt x="5184" y="0"/>
                    </a:lnTo>
                    <a:lnTo>
                      <a:pt x="0" y="0"/>
                    </a:lnTo>
                    <a:lnTo>
                      <a:pt x="0" y="3159"/>
                    </a:lnTo>
                    <a:lnTo>
                      <a:pt x="0" y="3159"/>
                    </a:lnTo>
                    <a:close/>
                  </a:path>
                </a:pathLst>
              </a:custGeom>
              <a:gradFill rotWithShape="0">
                <a:gsLst>
                  <a:gs pos="0">
                    <a:srgbClr val="000066"/>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7" name="Freeform 5"/>
              <p:cNvSpPr/>
              <p:nvPr/>
            </p:nvSpPr>
            <p:spPr>
              <a:xfrm>
                <a:off x="0" y="1843200"/>
                <a:ext cx="885960" cy="5014800"/>
              </a:xfrm>
              <a:custGeom>
                <a:avLst/>
                <a:gdLst/>
                <a:ahLst/>
                <a:cxnLst/>
                <a:rect l="l" t="t" r="r" b="b"/>
                <a:pathLst>
                  <a:path w="556" h="3159">
                    <a:moveTo>
                      <a:pt x="0" y="0"/>
                    </a:moveTo>
                    <a:lnTo>
                      <a:pt x="0" y="3159"/>
                    </a:lnTo>
                    <a:lnTo>
                      <a:pt x="556" y="3159"/>
                    </a:lnTo>
                    <a:lnTo>
                      <a:pt x="556" y="0"/>
                    </a:lnTo>
                    <a:lnTo>
                      <a:pt x="0" y="0"/>
                    </a:lnTo>
                    <a:lnTo>
                      <a:pt x="0"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sp>
          <p:nvSpPr>
            <p:cNvPr id="58" name="Freeform 6"/>
            <p:cNvSpPr/>
            <p:nvPr/>
          </p:nvSpPr>
          <p:spPr>
            <a:xfrm>
              <a:off x="876240" y="1509840"/>
              <a:ext cx="19080" cy="666720"/>
            </a:xfrm>
            <a:custGeom>
              <a:avLst/>
              <a:gdLst/>
              <a:ahLst/>
              <a:cxnLst/>
              <a:rect l="l" t="t" r="r" b="b"/>
              <a:pathLst>
                <a:path w="12" h="420">
                  <a:moveTo>
                    <a:pt x="0" y="0"/>
                  </a:moveTo>
                  <a:lnTo>
                    <a:pt x="0" y="420"/>
                  </a:lnTo>
                  <a:lnTo>
                    <a:pt x="12" y="420"/>
                  </a:lnTo>
                  <a:lnTo>
                    <a:pt x="12" y="0"/>
                  </a:lnTo>
                  <a:lnTo>
                    <a:pt x="0" y="0"/>
                  </a:lnTo>
                  <a:lnTo>
                    <a:pt x="0" y="0"/>
                  </a:lnTo>
                  <a:close/>
                </a:path>
              </a:pathLst>
            </a:custGeom>
            <a:gradFill rotWithShape="0">
              <a:gsLst>
                <a:gs pos="0">
                  <a:srgbClr val="0066FF"/>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59" name="Freeform 7"/>
            <p:cNvSpPr/>
            <p:nvPr/>
          </p:nvSpPr>
          <p:spPr>
            <a:xfrm>
              <a:off x="1217520" y="1833480"/>
              <a:ext cx="400320" cy="19080"/>
            </a:xfrm>
            <a:custGeom>
              <a:avLst/>
              <a:gdLst/>
              <a:ahLst/>
              <a:cxnLst/>
              <a:rect l="l" t="t" r="r" b="b"/>
              <a:pathLst>
                <a:path w="251" h="12">
                  <a:moveTo>
                    <a:pt x="251" y="0"/>
                  </a:moveTo>
                  <a:lnTo>
                    <a:pt x="0" y="0"/>
                  </a:lnTo>
                  <a:lnTo>
                    <a:pt x="0" y="12"/>
                  </a:lnTo>
                  <a:lnTo>
                    <a:pt x="251" y="12"/>
                  </a:lnTo>
                  <a:lnTo>
                    <a:pt x="251" y="0"/>
                  </a:lnTo>
                  <a:lnTo>
                    <a:pt x="251" y="0"/>
                  </a:lnTo>
                  <a:close/>
                </a:path>
              </a:pathLst>
            </a:custGeom>
            <a:gradFill rotWithShape="0">
              <a:gsLst>
                <a:gs pos="0">
                  <a:srgbClr val="0066FF"/>
                </a:gs>
                <a:gs pos="100000">
                  <a:srgbClr val="000099"/>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0" name="Freeform 8"/>
            <p:cNvSpPr/>
            <p:nvPr/>
          </p:nvSpPr>
          <p:spPr>
            <a:xfrm>
              <a:off x="0" y="1833480"/>
              <a:ext cx="557280" cy="19080"/>
            </a:xfrm>
            <a:custGeom>
              <a:avLst/>
              <a:gdLst/>
              <a:ahLst/>
              <a:cxnLst/>
              <a:rect l="l" t="t" r="r" b="b"/>
              <a:pathLst>
                <a:path w="251" h="12">
                  <a:moveTo>
                    <a:pt x="0" y="0"/>
                  </a:moveTo>
                  <a:lnTo>
                    <a:pt x="0" y="12"/>
                  </a:lnTo>
                  <a:lnTo>
                    <a:pt x="251" y="12"/>
                  </a:lnTo>
                  <a:lnTo>
                    <a:pt x="251" y="0"/>
                  </a:lnTo>
                  <a:lnTo>
                    <a:pt x="0" y="0"/>
                  </a:lnTo>
                  <a:lnTo>
                    <a:pt x="0" y="0"/>
                  </a:lnTo>
                  <a:close/>
                </a:path>
              </a:pathLst>
            </a:custGeom>
            <a:gradFill rotWithShape="0">
              <a:gsLst>
                <a:gs pos="0">
                  <a:srgbClr val="000099"/>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nvGrpSpPr>
            <p:cNvPr id="61" name="Group 9"/>
            <p:cNvGrpSpPr/>
            <p:nvPr/>
          </p:nvGrpSpPr>
          <p:grpSpPr>
            <a:xfrm>
              <a:off x="552600" y="6480"/>
              <a:ext cx="8588160" cy="6851520"/>
              <a:chOff x="552600" y="6480"/>
              <a:chExt cx="8588160" cy="6851520"/>
            </a:xfrm>
          </p:grpSpPr>
          <p:sp>
            <p:nvSpPr>
              <p:cNvPr id="62" name="Freeform 10"/>
              <p:cNvSpPr/>
              <p:nvPr/>
            </p:nvSpPr>
            <p:spPr>
              <a:xfrm>
                <a:off x="876240" y="6480"/>
                <a:ext cx="19080" cy="1103040"/>
              </a:xfrm>
              <a:custGeom>
                <a:avLst/>
                <a:gdLst/>
                <a:ahLst/>
                <a:cxnLst/>
                <a:rect l="l" t="t" r="r" b="b"/>
                <a:pathLst>
                  <a:path w="12" h="695">
                    <a:moveTo>
                      <a:pt x="12" y="0"/>
                    </a:moveTo>
                    <a:lnTo>
                      <a:pt x="0" y="0"/>
                    </a:lnTo>
                    <a:lnTo>
                      <a:pt x="0" y="695"/>
                    </a:lnTo>
                    <a:lnTo>
                      <a:pt x="12" y="695"/>
                    </a:lnTo>
                    <a:lnTo>
                      <a:pt x="12" y="0"/>
                    </a:lnTo>
                    <a:lnTo>
                      <a:pt x="12" y="0"/>
                    </a:lnTo>
                    <a:close/>
                  </a:path>
                </a:pathLst>
              </a:custGeom>
              <a:gradFill rotWithShape="0">
                <a:gsLst>
                  <a:gs pos="0">
                    <a:srgbClr val="000066"/>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3" name="Freeform 11"/>
              <p:cNvSpPr/>
              <p:nvPr/>
            </p:nvSpPr>
            <p:spPr>
              <a:xfrm>
                <a:off x="876240" y="2576520"/>
                <a:ext cx="19080" cy="4281480"/>
              </a:xfrm>
              <a:custGeom>
                <a:avLst/>
                <a:gdLst/>
                <a:ahLst/>
                <a:cxnLst/>
                <a:rect l="l" t="t" r="r" b="b"/>
                <a:pathLst>
                  <a:path w="12" h="2697">
                    <a:moveTo>
                      <a:pt x="0" y="2697"/>
                    </a:moveTo>
                    <a:lnTo>
                      <a:pt x="12" y="2697"/>
                    </a:lnTo>
                    <a:lnTo>
                      <a:pt x="12" y="0"/>
                    </a:lnTo>
                    <a:lnTo>
                      <a:pt x="0" y="0"/>
                    </a:lnTo>
                    <a:lnTo>
                      <a:pt x="0" y="2697"/>
                    </a:lnTo>
                    <a:lnTo>
                      <a:pt x="0" y="2697"/>
                    </a:lnTo>
                    <a:close/>
                  </a:path>
                </a:pathLst>
              </a:custGeom>
              <a:gradFill rotWithShape="0">
                <a:gsLst>
                  <a:gs pos="0">
                    <a:srgbClr val="000099"/>
                  </a:gs>
                  <a:gs pos="100000">
                    <a:srgbClr val="000066"/>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4" name="Freeform 12"/>
              <p:cNvSpPr/>
              <p:nvPr/>
            </p:nvSpPr>
            <p:spPr>
              <a:xfrm>
                <a:off x="1617840" y="1833480"/>
                <a:ext cx="7522920" cy="19080"/>
              </a:xfrm>
              <a:custGeom>
                <a:avLst/>
                <a:gdLst/>
                <a:ahLst/>
                <a:cxnLst/>
                <a:rect l="l" t="t" r="r" b="b"/>
                <a:pathLst>
                  <a:path w="4724" h="12">
                    <a:moveTo>
                      <a:pt x="4724" y="0"/>
                    </a:moveTo>
                    <a:lnTo>
                      <a:pt x="0" y="0"/>
                    </a:lnTo>
                    <a:lnTo>
                      <a:pt x="0" y="12"/>
                    </a:lnTo>
                    <a:lnTo>
                      <a:pt x="4724" y="12"/>
                    </a:lnTo>
                    <a:lnTo>
                      <a:pt x="4724" y="0"/>
                    </a:lnTo>
                    <a:lnTo>
                      <a:pt x="4724" y="0"/>
                    </a:lnTo>
                    <a:close/>
                  </a:path>
                </a:pathLst>
              </a:custGeom>
              <a:gradFill rotWithShape="0">
                <a:gsLst>
                  <a:gs pos="0">
                    <a:srgbClr val="000099"/>
                  </a:gs>
                  <a:gs pos="100000">
                    <a:srgbClr val="000066"/>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5" name="Freeform 13"/>
              <p:cNvSpPr/>
              <p:nvPr/>
            </p:nvSpPr>
            <p:spPr>
              <a:xfrm>
                <a:off x="876240" y="2176560"/>
                <a:ext cx="19080" cy="399960"/>
              </a:xfrm>
              <a:custGeom>
                <a:avLst/>
                <a:gdLst/>
                <a:ahLst/>
                <a:cxnLst/>
                <a:rect l="l" t="t" r="r" b="b"/>
                <a:pathLst>
                  <a:path w="12" h="252">
                    <a:moveTo>
                      <a:pt x="0" y="252"/>
                    </a:moveTo>
                    <a:lnTo>
                      <a:pt x="12" y="252"/>
                    </a:lnTo>
                    <a:lnTo>
                      <a:pt x="12" y="0"/>
                    </a:lnTo>
                    <a:lnTo>
                      <a:pt x="0" y="0"/>
                    </a:lnTo>
                    <a:lnTo>
                      <a:pt x="0" y="252"/>
                    </a:lnTo>
                    <a:lnTo>
                      <a:pt x="0" y="252"/>
                    </a:lnTo>
                    <a:close/>
                  </a:path>
                </a:pathLst>
              </a:custGeom>
              <a:gradFill rotWithShape="0">
                <a:gsLst>
                  <a:gs pos="0">
                    <a:srgbClr val="0066FF"/>
                  </a:gs>
                  <a:gs pos="100000">
                    <a:srgbClr val="000099"/>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6" name="Freeform 14"/>
              <p:cNvSpPr/>
              <p:nvPr/>
            </p:nvSpPr>
            <p:spPr>
              <a:xfrm>
                <a:off x="876240" y="1109520"/>
                <a:ext cx="19080" cy="400320"/>
              </a:xfrm>
              <a:custGeom>
                <a:avLst/>
                <a:gdLst/>
                <a:ahLst/>
                <a:cxnLst/>
                <a:rect l="l" t="t" r="r" b="b"/>
                <a:pathLst>
                  <a:path w="12" h="252">
                    <a:moveTo>
                      <a:pt x="12" y="0"/>
                    </a:moveTo>
                    <a:lnTo>
                      <a:pt x="0" y="0"/>
                    </a:lnTo>
                    <a:lnTo>
                      <a:pt x="0" y="252"/>
                    </a:lnTo>
                    <a:lnTo>
                      <a:pt x="12" y="252"/>
                    </a:lnTo>
                    <a:lnTo>
                      <a:pt x="12" y="0"/>
                    </a:lnTo>
                    <a:lnTo>
                      <a:pt x="12" y="0"/>
                    </a:lnTo>
                    <a:close/>
                  </a:path>
                </a:pathLst>
              </a:custGeom>
              <a:gradFill rotWithShape="0">
                <a:gsLst>
                  <a:gs pos="0">
                    <a:srgbClr val="000099"/>
                  </a:gs>
                  <a:gs pos="100000">
                    <a:srgbClr val="0066FF"/>
                  </a:gs>
                </a:gsLst>
                <a:lin ang="5400000"/>
              </a:grad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67" name="Freeform 15"/>
              <p:cNvSpPr/>
              <p:nvPr/>
            </p:nvSpPr>
            <p:spPr>
              <a:xfrm>
                <a:off x="552600" y="1833480"/>
                <a:ext cx="664920" cy="19080"/>
              </a:xfrm>
              <a:custGeom>
                <a:avLst/>
                <a:gdLst/>
                <a:ahLst/>
                <a:cxnLst/>
                <a:rect l="l" t="t" r="r" b="b"/>
                <a:pathLst>
                  <a:path w="418" h="12">
                    <a:moveTo>
                      <a:pt x="0" y="0"/>
                    </a:moveTo>
                    <a:lnTo>
                      <a:pt x="0" y="12"/>
                    </a:lnTo>
                    <a:lnTo>
                      <a:pt x="418" y="12"/>
                    </a:lnTo>
                    <a:lnTo>
                      <a:pt x="418" y="0"/>
                    </a:lnTo>
                    <a:lnTo>
                      <a:pt x="0" y="0"/>
                    </a:lnTo>
                    <a:lnTo>
                      <a:pt x="0" y="0"/>
                    </a:lnTo>
                    <a:close/>
                  </a:path>
                </a:pathLst>
              </a:custGeom>
              <a:gradFill rotWithShape="0">
                <a:gsLst>
                  <a:gs pos="0">
                    <a:srgbClr val="0066FF"/>
                  </a:gs>
                  <a:gs pos="100000">
                    <a:srgbClr val="0066FF"/>
                  </a:gs>
                </a:gsLst>
                <a:lin ang="0"/>
              </a:gradFill>
              <a:ln w="0">
                <a:noFill/>
              </a:ln>
            </p:spPr>
            <p:style>
              <a:lnRef idx="0">
                <a:scrgbClr r="0" g="0" b="0"/>
              </a:lnRef>
              <a:fillRef idx="0">
                <a:scrgbClr r="0" g="0" b="0"/>
              </a:fillRef>
              <a:effectRef idx="0">
                <a:scrgbClr r="0" g="0" b="0"/>
              </a:effectRef>
              <a:fontRef idx="minor"/>
            </p:style>
            <p:txBody>
              <a:bodyPr lIns="90000" tIns="-27720" rIns="90000" bIns="-27720" anchor="t">
                <a:noAutofit/>
              </a:bodyPr>
              <a:lstStyle/>
              <a:p>
                <a:pPr>
                  <a:lnSpc>
                    <a:spcPct val="90000"/>
                  </a:lnSpc>
                  <a:spcBef>
                    <a:spcPts val="24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grpSp>
      </p:grpSp>
      <p:sp>
        <p:nvSpPr>
          <p:cNvPr id="68" name="PlaceHolder 1"/>
          <p:cNvSpPr>
            <a:spLocks noGrp="1"/>
          </p:cNvSpPr>
          <p:nvPr>
            <p:ph type="sldNum" idx="4"/>
          </p:nvPr>
        </p:nvSpPr>
        <p:spPr>
          <a:xfrm>
            <a:off x="6705360" y="6248520"/>
            <a:ext cx="1904760" cy="457200"/>
          </a:xfrm>
          <a:prstGeom prst="rect">
            <a:avLst/>
          </a:prstGeom>
          <a:noFill/>
          <a:ln w="0">
            <a:noFill/>
          </a:ln>
        </p:spPr>
        <p:txBody>
          <a:bodyPr anchor="t">
            <a:noAutofit/>
          </a:bodyPr>
          <a:lstStyle>
            <a:lvl1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l-GR" sz="1000" b="0" strike="noStrike" spc="-1">
                <a:solidFill>
                  <a:srgbClr val="FFFFFF"/>
                </a:solidFill>
                <a:latin typeface="Times New Roman"/>
              </a:defRPr>
            </a:lvl1pPr>
          </a:lstStyle>
          <a:p>
            <a: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C77021-0CC0-4963-8338-1B948A548F68}" type="slidenum">
              <a:rPr lang="el-GR" sz="1000" b="0" strike="noStrike" spc="-1">
                <a:solidFill>
                  <a:srgbClr val="FFFFFF"/>
                </a:solidFill>
                <a:latin typeface="Times New Roman"/>
              </a:rPr>
              <a:t>‹#›</a:t>
            </a:fld>
            <a:endParaRPr lang="en-US" sz="1000" b="0" strike="noStrike" spc="-1">
              <a:solidFill>
                <a:srgbClr val="FFFFFF"/>
              </a:solidFill>
              <a:latin typeface="Times New Roman"/>
            </a:endParaRPr>
          </a:p>
        </p:txBody>
      </p:sp>
      <p:sp>
        <p:nvSpPr>
          <p:cNvPr id="69" name="PlaceHolder 2"/>
          <p:cNvSpPr>
            <a:spLocks noGrp="1"/>
          </p:cNvSpPr>
          <p:nvPr>
            <p:ph type="title"/>
          </p:nvPr>
        </p:nvSpPr>
        <p:spPr>
          <a:xfrm>
            <a:off x="1066320" y="304560"/>
            <a:ext cx="7543800" cy="1431720"/>
          </a:xfrm>
          <a:prstGeom prst="rect">
            <a:avLst/>
          </a:prstGeom>
          <a:noFill/>
          <a:ln w="0">
            <a:noFill/>
          </a:ln>
        </p:spPr>
        <p:txBody>
          <a:bodyPr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EAEAEA"/>
                </a:solidFill>
                <a:latin typeface="Tahoma"/>
              </a:rPr>
              <a:t>Click to edit the title text format</a:t>
            </a:r>
          </a:p>
        </p:txBody>
      </p:sp>
      <p:sp>
        <p:nvSpPr>
          <p:cNvPr id="70" name="PlaceHolder 3"/>
          <p:cNvSpPr>
            <a:spLocks noGrp="1"/>
          </p:cNvSpPr>
          <p:nvPr>
            <p:ph type="body"/>
          </p:nvPr>
        </p:nvSpPr>
        <p:spPr>
          <a:xfrm>
            <a:off x="1066320" y="1981080"/>
            <a:ext cx="7543800" cy="4114800"/>
          </a:xfrm>
          <a:prstGeom prst="rect">
            <a:avLst/>
          </a:prstGeom>
          <a:noFill/>
          <a:ln w="0">
            <a:noFill/>
          </a:ln>
        </p:spPr>
        <p:txBody>
          <a:bodyPr anchor="t">
            <a:normAutofit fontScale="99000"/>
          </a:bodyPr>
          <a:lstStyle/>
          <a:p>
            <a:pPr marL="339480" indent="-3394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Click to edit the outline text format</a:t>
            </a:r>
          </a:p>
          <a:p>
            <a:pPr marL="735480" lvl="1" indent="-28296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Second Outline Level</a:t>
            </a:r>
          </a:p>
          <a:p>
            <a:pPr marL="1131480" lvl="2"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Third Outline Level</a:t>
            </a:r>
          </a:p>
          <a:p>
            <a:pPr marL="1584000" lvl="3" indent="-226080">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Fourth Outline Level</a:t>
            </a:r>
          </a:p>
          <a:p>
            <a:pPr marL="2036520" lvl="4" indent="-226080">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Fifth Outline Level</a:t>
            </a:r>
          </a:p>
          <a:p>
            <a:pPr marL="2036520" lvl="5"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Sixth Outline Level</a:t>
            </a:r>
          </a:p>
          <a:p>
            <a:pPr marL="2036520" lvl="6" indent="-226080">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Tahoma"/>
              </a:rPr>
              <a:t>Seventh Outline Level</a:t>
            </a:r>
          </a:p>
        </p:txBody>
      </p:sp>
      <p:sp>
        <p:nvSpPr>
          <p:cNvPr id="71" name="PlaceHolder 4"/>
          <p:cNvSpPr>
            <a:spLocks noGrp="1"/>
          </p:cNvSpPr>
          <p:nvPr>
            <p:ph type="dt" idx="5"/>
          </p:nvPr>
        </p:nvSpPr>
        <p:spPr>
          <a:xfrm>
            <a:off x="1066680" y="6248520"/>
            <a:ext cx="190512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
        <p:nvSpPr>
          <p:cNvPr id="72" name="PlaceHolder 5"/>
          <p:cNvSpPr>
            <a:spLocks noGrp="1"/>
          </p:cNvSpPr>
          <p:nvPr>
            <p:ph type="ftr" idx="6"/>
          </p:nvPr>
        </p:nvSpPr>
        <p:spPr>
          <a:xfrm>
            <a:off x="3352680" y="6248520"/>
            <a:ext cx="2895840" cy="457200"/>
          </a:xfrm>
          <a:prstGeom prst="rect">
            <a:avLst/>
          </a:prstGeom>
          <a:noFill/>
          <a:ln w="0">
            <a:noFill/>
          </a:ln>
        </p:spPr>
        <p:txBody>
          <a:bodyPr anchor="t">
            <a:noAutofit/>
          </a:bodyPr>
          <a:lstStyle/>
          <a:p>
            <a:pPr indent="0">
              <a:lnSpc>
                <a:spcPct val="90000"/>
              </a:lnSpc>
              <a:spcBef>
                <a:spcPts val="24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ahom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10" name="PlaceHolder 2"/>
          <p:cNvSpPr>
            <a:spLocks noGrp="1"/>
          </p:cNvSpPr>
          <p:nvPr>
            <p:ph type="subTitle"/>
          </p:nvPr>
        </p:nvSpPr>
        <p:spPr>
          <a:xfrm>
            <a:off x="971640" y="1844640"/>
            <a:ext cx="64008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Μεταβλητός χρονισμός, βαλβίδων:</a:t>
            </a:r>
            <a:endParaRPr lang="en-US" sz="2800" b="0" strike="noStrike" spc="-1">
              <a:solidFill>
                <a:srgbClr val="FFFFFF"/>
              </a:solidFill>
              <a:latin typeface="Tahoma"/>
            </a:endParaRPr>
          </a:p>
        </p:txBody>
      </p:sp>
      <p:sp>
        <p:nvSpPr>
          <p:cNvPr id="111" name="Rectangle 4"/>
          <p:cNvSpPr/>
          <p:nvPr/>
        </p:nvSpPr>
        <p:spPr>
          <a:xfrm>
            <a:off x="971640" y="2276640"/>
            <a:ext cx="8172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Σε έναν κινητήρα που λειτουργεί με υψηλές στροφές, η βαλβίδα εξαγωγής αρχίζει να ανοίγει αρκετά πριν το έμβολο φθάσει στο ΚΝΣ και κλείνει αφού περάσει το ΑΝΣ.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Αντίστοιχα, η βαλβίδα εισαγωγής ανοίγει ενώ το έμβολο κινείται ακόμα προς το ΑΝΣ και κλείνει αρκετά μετά το ΚΝΣ, δηλαδή αφού το έμβολο αρχίσει να ανεβαίνει προς το ΑΝΣ.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Με τον τρόπο αυτό, εκμεταλλευόμαστε τη δυναμική της κίνησης των αερίων από και προς τους κυλίνδρους και εξασφαλίζουμε μια βελτιωμένη πλήρωση των κυλίνδρων και μια καλύτερη εξαγωγή των καυσαερίων. </a:t>
            </a:r>
            <a:endParaRPr lang="en-US" sz="2400" b="0" strike="noStrike" spc="-1">
              <a:solidFill>
                <a:srgbClr val="000000"/>
              </a:solidFill>
              <a:latin typeface="Tahoma"/>
            </a:endParaRPr>
          </a:p>
        </p:txBody>
      </p:sp>
      <p:sp>
        <p:nvSpPr>
          <p:cNvPr id="112"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13"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464D5CB-222A-4617-8E4E-64E326CE0257}" type="slidenum">
              <a:rPr lang="el-GR" sz="1800" b="0" strike="noStrike" spc="-1">
                <a:solidFill>
                  <a:srgbClr val="66CCFF"/>
                </a:solidFill>
                <a:latin typeface="Tahoma"/>
                <a:ea typeface="Tahoma"/>
              </a:rPr>
              <a:t>1</a:t>
            </a:fld>
            <a:endParaRPr lang="en-US" sz="18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blinds(horizontal)">
                                      <p:cBhvr additive="repl">
                                        <p:cTn id="7" dur="500"/>
                                        <p:tgtEl>
                                          <p:spTgt spid="110">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11">
                                            <p:txEl>
                                              <p:pRg st="0" end="0"/>
                                            </p:txEl>
                                          </p:spTgt>
                                        </p:tgtEl>
                                        <p:attrNameLst>
                                          <p:attrName>style.visibility</p:attrName>
                                        </p:attrNameLst>
                                      </p:cBhvr>
                                      <p:to>
                                        <p:strVal val="visible"/>
                                      </p:to>
                                    </p:set>
                                    <p:anim calcmode="lin" valueType="num">
                                      <p:cBhvr additive="repl">
                                        <p:cTn id="11" dur="1000" fill="hold"/>
                                        <p:tgtEl>
                                          <p:spTgt spid="111">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11">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11">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11">
                                            <p:txEl>
                                              <p:pRg st="1" end="1"/>
                                            </p:txEl>
                                          </p:spTgt>
                                        </p:tgtEl>
                                        <p:attrNameLst>
                                          <p:attrName>style.visibility</p:attrName>
                                        </p:attrNameLst>
                                      </p:cBhvr>
                                      <p:to>
                                        <p:strVal val="visible"/>
                                      </p:to>
                                    </p:set>
                                    <p:anim calcmode="lin" valueType="num">
                                      <p:cBhvr additive="repl">
                                        <p:cTn id="18" dur="1000" fill="hold"/>
                                        <p:tgtEl>
                                          <p:spTgt spid="111">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11">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11">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11">
                                            <p:txEl>
                                              <p:pRg st="2" end="2"/>
                                            </p:txEl>
                                          </p:spTgt>
                                        </p:tgtEl>
                                        <p:attrNameLst>
                                          <p:attrName>style.visibility</p:attrName>
                                        </p:attrNameLst>
                                      </p:cBhvr>
                                      <p:to>
                                        <p:strVal val="visible"/>
                                      </p:to>
                                    </p:set>
                                    <p:anim calcmode="lin" valueType="num">
                                      <p:cBhvr additive="repl">
                                        <p:cTn id="25" dur="1000" fill="hold"/>
                                        <p:tgtEl>
                                          <p:spTgt spid="111">
                                            <p:txEl>
                                              <p:pRg st="2" end="2"/>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11">
                                            <p:txEl>
                                              <p:pRg st="2" end="2"/>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65"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Ρυθμιζόμενος τεντωτήρας αλυσίδας (</a:t>
            </a:r>
            <a:r>
              <a:rPr lang="en-US" sz="2400" b="1" strike="noStrike" spc="-1">
                <a:solidFill>
                  <a:srgbClr val="FFFF66"/>
                </a:solidFill>
                <a:latin typeface="Tahoma"/>
                <a:ea typeface="Tahoma"/>
              </a:rPr>
              <a:t>Vario Cam</a:t>
            </a:r>
            <a:r>
              <a:rPr lang="el-GR" sz="2400" b="1" strike="noStrike" spc="-1">
                <a:solidFill>
                  <a:srgbClr val="FFFF66"/>
                </a:solidFill>
                <a:latin typeface="Tahoma"/>
                <a:ea typeface="Tahoma"/>
              </a:rPr>
              <a:t>):</a:t>
            </a:r>
            <a:endParaRPr lang="en-US" sz="2400" b="0" strike="noStrike" spc="-1">
              <a:solidFill>
                <a:srgbClr val="FFFFFF"/>
              </a:solidFill>
              <a:latin typeface="Tahoma"/>
            </a:endParaRPr>
          </a:p>
        </p:txBody>
      </p:sp>
      <p:sp>
        <p:nvSpPr>
          <p:cNvPr id="166" name="Rectangle 4"/>
          <p:cNvSpPr/>
          <p:nvPr/>
        </p:nvSpPr>
        <p:spPr>
          <a:xfrm>
            <a:off x="971640" y="2276640"/>
            <a:ext cx="8172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Στη θέση βραδυπορείας ο τεντωτήρας βρίσκεται στην πάνω θέση και ο εκκεντροφόρος εισαγωγής στη θέση αργά. 'Οταν ο τεντωτήρας ωθείται από το λάδι προς τα κάτω, τότε το κάτω μέρος της αλυσίδας επιμηκύνεται, ενώ το επάνω κονταίνει με αποτέλεσμα την περιστροφή των δύο εκκεντροφόρων μεταξύ τους. Στη θέση αυτή ο εκκεντροφόρος βρίσκεται στη θέση νωρίς.</a:t>
            </a:r>
            <a:endParaRPr lang="en-US" sz="2300" b="0" strike="noStrike" spc="-1">
              <a:solidFill>
                <a:srgbClr val="000000"/>
              </a:solidFill>
              <a:latin typeface="Tahoma"/>
            </a:endParaRPr>
          </a:p>
        </p:txBody>
      </p:sp>
      <p:sp>
        <p:nvSpPr>
          <p:cNvPr id="167"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68"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59DF2C-AE30-43C9-9BA7-68F913E9B278}" type="slidenum">
              <a:rPr lang="el-GR" sz="1800" b="0" strike="noStrike" spc="-1">
                <a:solidFill>
                  <a:srgbClr val="66CCFF"/>
                </a:solidFill>
                <a:latin typeface="Tahoma"/>
                <a:ea typeface="Tahoma"/>
              </a:rPr>
              <a:t>10</a:t>
            </a:fld>
            <a:endParaRPr lang="en-US" sz="1800" b="0" strike="noStrike" spc="-1">
              <a:solidFill>
                <a:srgbClr val="000000"/>
              </a:solidFill>
              <a:latin typeface="Tahoma"/>
            </a:endParaRPr>
          </a:p>
        </p:txBody>
      </p:sp>
      <p:grpSp>
        <p:nvGrpSpPr>
          <p:cNvPr id="169" name="Group 7"/>
          <p:cNvGrpSpPr/>
          <p:nvPr/>
        </p:nvGrpSpPr>
        <p:grpSpPr>
          <a:xfrm>
            <a:off x="2268360" y="4487760"/>
            <a:ext cx="6264000" cy="2369880"/>
            <a:chOff x="2268360" y="4487760"/>
            <a:chExt cx="6264000" cy="2369880"/>
          </a:xfrm>
        </p:grpSpPr>
        <p:pic>
          <p:nvPicPr>
            <p:cNvPr id="170" name="Picture 8"/>
            <p:cNvPicPr/>
            <p:nvPr/>
          </p:nvPicPr>
          <p:blipFill>
            <a:blip r:embed="rId2"/>
            <a:stretch/>
          </p:blipFill>
          <p:spPr>
            <a:xfrm>
              <a:off x="2268360" y="4487760"/>
              <a:ext cx="3847680" cy="2369880"/>
            </a:xfrm>
            <a:prstGeom prst="rect">
              <a:avLst/>
            </a:prstGeom>
            <a:ln w="0">
              <a:noFill/>
            </a:ln>
          </p:spPr>
        </p:pic>
        <p:pic>
          <p:nvPicPr>
            <p:cNvPr id="171" name="Picture 9"/>
            <p:cNvPicPr/>
            <p:nvPr/>
          </p:nvPicPr>
          <p:blipFill>
            <a:blip r:embed="rId3"/>
            <a:stretch/>
          </p:blipFill>
          <p:spPr>
            <a:xfrm>
              <a:off x="6112080" y="4487760"/>
              <a:ext cx="2420280" cy="2352240"/>
            </a:xfrm>
            <a:prstGeom prst="rect">
              <a:avLst/>
            </a:prstGeom>
            <a:ln w="0">
              <a:noFill/>
            </a:ln>
          </p:spPr>
        </p:pic>
      </p:gr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repl">
                                        <p:cTn id="7" dur="1000" fill="hold"/>
                                        <p:tgtEl>
                                          <p:spTgt spid="16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6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73"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Ρυθμιζόμενος τεντωτήρας αλυσίδας (</a:t>
            </a:r>
            <a:r>
              <a:rPr lang="en-US" sz="2400" b="1" strike="noStrike" spc="-1">
                <a:solidFill>
                  <a:srgbClr val="FFFF66"/>
                </a:solidFill>
                <a:latin typeface="Tahoma"/>
                <a:ea typeface="Tahoma"/>
              </a:rPr>
              <a:t>Vario Cam</a:t>
            </a:r>
            <a:r>
              <a:rPr lang="el-GR" sz="2400" b="1" strike="noStrike" spc="-1">
                <a:solidFill>
                  <a:srgbClr val="FFFF66"/>
                </a:solidFill>
                <a:latin typeface="Tahoma"/>
                <a:ea typeface="Tahoma"/>
              </a:rPr>
              <a:t>):</a:t>
            </a:r>
            <a:endParaRPr lang="en-US" sz="2400" b="0" strike="noStrike" spc="-1">
              <a:solidFill>
                <a:srgbClr val="FFFFFF"/>
              </a:solidFill>
              <a:latin typeface="Tahoma"/>
            </a:endParaRPr>
          </a:p>
        </p:txBody>
      </p:sp>
      <p:sp>
        <p:nvSpPr>
          <p:cNvPr id="174"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75"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A4935CF-E7B7-4517-9483-45DEB4B73145}" type="slidenum">
              <a:rPr lang="el-GR" sz="1800" b="0" strike="noStrike" spc="-1">
                <a:solidFill>
                  <a:srgbClr val="66CCFF"/>
                </a:solidFill>
                <a:latin typeface="Tahoma"/>
                <a:ea typeface="Tahoma"/>
              </a:rPr>
              <a:t>11</a:t>
            </a:fld>
            <a:endParaRPr lang="en-US" sz="1800" b="0" strike="noStrike" spc="-1">
              <a:solidFill>
                <a:srgbClr val="000000"/>
              </a:solidFill>
              <a:latin typeface="Tahoma"/>
            </a:endParaRPr>
          </a:p>
        </p:txBody>
      </p:sp>
      <p:pic>
        <p:nvPicPr>
          <p:cNvPr id="176" name="Picture 10"/>
          <p:cNvPicPr/>
          <p:nvPr/>
        </p:nvPicPr>
        <p:blipFill>
          <a:blip r:embed="rId2"/>
          <a:stretch/>
        </p:blipFill>
        <p:spPr>
          <a:xfrm>
            <a:off x="1692360" y="2193840"/>
            <a:ext cx="6218280" cy="46641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4" presetClass="entr" presetSubtype="32"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ox(out)">
                                      <p:cBhvr additive="repl">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78"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προπορείας εκκεντροφόρου (</a:t>
            </a:r>
            <a:r>
              <a:rPr lang="en-US" sz="2000" b="1" strike="noStrike" spc="-1">
                <a:solidFill>
                  <a:srgbClr val="FFFF66"/>
                </a:solidFill>
                <a:latin typeface="Tahoma"/>
                <a:ea typeface="Tahoma"/>
              </a:rPr>
              <a:t>Vanos</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179" name="Rectangle 4"/>
          <p:cNvSpPr/>
          <p:nvPr/>
        </p:nvSpPr>
        <p:spPr>
          <a:xfrm>
            <a:off x="971640" y="2276640"/>
            <a:ext cx="8172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Το σύστημα μεταβάλλει τη γωνία προπορείας του εκκεντροφόρου άξονα που κινεί τις βαλβίδες εισαγωγής.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μεταβολή της γωνίας επιτυγχάνεται μέσω της παρεμβολής ενός μηχανισμού με γρανάζια μεταξύ του κυρίως γραναζιού, που μεταδίδει τη κίνηση στους εκκεντροφόρους, και του εκκεντροφόρου εισαγωγής.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Το σύστημα μεταβάλλει τη γωνία προπορείας του εκκεντροφόρου άξονα που κινεί τις βαλβίδες εισαγωγής.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μεταβολή της γωνίας επιτυγχάνεται μέσω της παρεμβολής ενός μηχανισμού με γρανάζια μεταξύ του κυρίως γραναζιού, που μεταδίδει τη κίνηση στους εκκεντροφόρους, και του εκκεντροφόρου εισαγωγής.</a:t>
            </a:r>
            <a:endParaRPr lang="en-US" sz="2300" b="0" strike="noStrike" spc="-1">
              <a:solidFill>
                <a:srgbClr val="000000"/>
              </a:solidFill>
              <a:latin typeface="Tahoma"/>
            </a:endParaRPr>
          </a:p>
        </p:txBody>
      </p:sp>
      <p:sp>
        <p:nvSpPr>
          <p:cNvPr id="180"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81"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7108D1-8730-41AC-BD18-4B6A0C1BF0BB}" type="slidenum">
              <a:rPr lang="el-GR" sz="1800" b="0" strike="noStrike" spc="-1">
                <a:solidFill>
                  <a:srgbClr val="66CCFF"/>
                </a:solidFill>
                <a:latin typeface="Tahoma"/>
                <a:ea typeface="Tahoma"/>
              </a:rPr>
              <a:t>12</a:t>
            </a:fld>
            <a:endParaRPr lang="en-US" sz="18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blinds(horizontal)">
                                      <p:cBhvr additive="repl">
                                        <p:cTn id="7" dur="500"/>
                                        <p:tgtEl>
                                          <p:spTgt spid="178">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79">
                                            <p:txEl>
                                              <p:pRg st="0" end="0"/>
                                            </p:txEl>
                                          </p:spTgt>
                                        </p:tgtEl>
                                        <p:attrNameLst>
                                          <p:attrName>style.visibility</p:attrName>
                                        </p:attrNameLst>
                                      </p:cBhvr>
                                      <p:to>
                                        <p:strVal val="visible"/>
                                      </p:to>
                                    </p:set>
                                    <p:anim calcmode="lin" valueType="num">
                                      <p:cBhvr additive="repl">
                                        <p:cTn id="11" dur="1000" fill="hold"/>
                                        <p:tgtEl>
                                          <p:spTgt spid="179">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79">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79">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179">
                                            <p:txEl>
                                              <p:pRg st="1" end="1"/>
                                            </p:txEl>
                                          </p:spTgt>
                                        </p:tgtEl>
                                        <p:attrNameLst>
                                          <p:attrName>style.visibility</p:attrName>
                                        </p:attrNameLst>
                                      </p:cBhvr>
                                      <p:to>
                                        <p:strVal val="visible"/>
                                      </p:to>
                                    </p:set>
                                    <p:anim calcmode="lin" valueType="num">
                                      <p:cBhvr additive="repl">
                                        <p:cTn id="18" dur="1000" fill="hold"/>
                                        <p:tgtEl>
                                          <p:spTgt spid="179">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179">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179">
                                            <p:txEl>
                                              <p:pRg st="1" end="1"/>
                                            </p:txEl>
                                          </p:spTgt>
                                        </p:tgtEl>
                                      </p:cBhvr>
                                    </p:animEffec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55" presetClass="entr" fill="hold" nodeType="clickEffect">
                                  <p:stCondLst>
                                    <p:cond delay="0"/>
                                  </p:stCondLst>
                                  <p:childTnLst>
                                    <p:set>
                                      <p:cBhvr>
                                        <p:cTn id="24" dur="1" fill="hold">
                                          <p:stCondLst>
                                            <p:cond delay="0"/>
                                          </p:stCondLst>
                                        </p:cTn>
                                        <p:tgtEl>
                                          <p:spTgt spid="179">
                                            <p:txEl>
                                              <p:pRg st="3" end="3"/>
                                            </p:txEl>
                                          </p:spTgt>
                                        </p:tgtEl>
                                        <p:attrNameLst>
                                          <p:attrName>style.visibility</p:attrName>
                                        </p:attrNameLst>
                                      </p:cBhvr>
                                      <p:to>
                                        <p:strVal val="visible"/>
                                      </p:to>
                                    </p:set>
                                    <p:anim calcmode="lin" valueType="num">
                                      <p:cBhvr additive="repl">
                                        <p:cTn id="25" dur="1000" fill="hold"/>
                                        <p:tgtEl>
                                          <p:spTgt spid="179">
                                            <p:txEl>
                                              <p:pRg st="3" end="3"/>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79">
                                            <p:txEl>
                                              <p:pRg st="3" end="3"/>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79">
                                            <p:txEl>
                                              <p:pRg st="3" end="3"/>
                                            </p:txEl>
                                          </p:spTgt>
                                        </p:tgtEl>
                                      </p:cBhvr>
                                    </p:animEffec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55" presetClass="entr" fill="hold" nodeType="clickEffect">
                                  <p:stCondLst>
                                    <p:cond delay="0"/>
                                  </p:stCondLst>
                                  <p:childTnLst>
                                    <p:set>
                                      <p:cBhvr>
                                        <p:cTn id="31" dur="1" fill="hold">
                                          <p:stCondLst>
                                            <p:cond delay="0"/>
                                          </p:stCondLst>
                                        </p:cTn>
                                        <p:tgtEl>
                                          <p:spTgt spid="179">
                                            <p:txEl>
                                              <p:pRg st="2" end="2"/>
                                            </p:txEl>
                                          </p:spTgt>
                                        </p:tgtEl>
                                        <p:attrNameLst>
                                          <p:attrName>style.visibility</p:attrName>
                                        </p:attrNameLst>
                                      </p:cBhvr>
                                      <p:to>
                                        <p:strVal val="visible"/>
                                      </p:to>
                                    </p:set>
                                    <p:anim calcmode="lin" valueType="num">
                                      <p:cBhvr additive="repl">
                                        <p:cTn id="32" dur="1000" fill="hold"/>
                                        <p:tgtEl>
                                          <p:spTgt spid="179">
                                            <p:txEl>
                                              <p:pRg st="2" end="2"/>
                                            </p:txEl>
                                          </p:spTgt>
                                        </p:tgtEl>
                                        <p:attrNameLst>
                                          <p:attrName>ppt_w</p:attrName>
                                        </p:attrNameLst>
                                      </p:cBhvr>
                                      <p:tavLst>
                                        <p:tav tm="0">
                                          <p:val>
                                            <p:strVal val="#ppt_w*0.70"/>
                                          </p:val>
                                        </p:tav>
                                        <p:tav tm="100000">
                                          <p:val>
                                            <p:strVal val="#ppt_w"/>
                                          </p:val>
                                        </p:tav>
                                      </p:tavLst>
                                    </p:anim>
                                    <p:anim calcmode="lin" valueType="num">
                                      <p:cBhvr additive="repl">
                                        <p:cTn id="33" dur="1000" fill="hold"/>
                                        <p:tgtEl>
                                          <p:spTgt spid="179">
                                            <p:txEl>
                                              <p:pRg st="2" end="2"/>
                                            </p:txEl>
                                          </p:spTgt>
                                        </p:tgtEl>
                                        <p:attrNameLst>
                                          <p:attrName>ppt_h</p:attrName>
                                        </p:attrNameLst>
                                      </p:cBhvr>
                                      <p:tavLst>
                                        <p:tav tm="0">
                                          <p:val>
                                            <p:strVal val="#ppt_h"/>
                                          </p:val>
                                        </p:tav>
                                        <p:tav tm="100000">
                                          <p:val>
                                            <p:strVal val="#ppt_h"/>
                                          </p:val>
                                        </p:tav>
                                      </p:tavLst>
                                    </p:anim>
                                    <p:animEffect transition="in" filter="fade">
                                      <p:cBhvr additive="repl">
                                        <p:cTn id="34" dur="1000"/>
                                        <p:tgtEl>
                                          <p:spTgt spid="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83"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προπορείας εκκεντροφόρου (</a:t>
            </a:r>
            <a:r>
              <a:rPr lang="en-US" sz="2000" b="1" strike="noStrike" spc="-1">
                <a:solidFill>
                  <a:srgbClr val="FFFF66"/>
                </a:solidFill>
                <a:latin typeface="Tahoma"/>
                <a:ea typeface="Tahoma"/>
              </a:rPr>
              <a:t>Vanos</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184" name="Rectangle 4"/>
          <p:cNvSpPr/>
          <p:nvPr/>
        </p:nvSpPr>
        <p:spPr>
          <a:xfrm>
            <a:off x="971640" y="2276640"/>
            <a:ext cx="8172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Τα γρανάζια συμπλέκονται ή αποσυμπλέκονται υδραυλικά μέσω δύο βαλβίδων που ελέγχονται ηλεκτρονικά. </a:t>
            </a:r>
            <a:r>
              <a:rPr lang="en-US" sz="2400" b="0" strike="noStrike" spc="-1">
                <a:solidFill>
                  <a:srgbClr val="FFFFFF"/>
                </a:solidFill>
                <a:latin typeface="Tahoma"/>
                <a:ea typeface="Tahoma"/>
              </a:rPr>
              <a:t>To Vanos</a:t>
            </a:r>
            <a:r>
              <a:rPr lang="el-GR" sz="2400" b="0" strike="noStrike" spc="-1">
                <a:solidFill>
                  <a:srgbClr val="FFFFFF"/>
                </a:solidFill>
                <a:latin typeface="Tahoma"/>
                <a:ea typeface="Tahoma"/>
              </a:rPr>
              <a:t> χρησιμοποιεί μία μαγνητική βαλβίδα, η οποία ανάλογα με τις στροφές του κινητήρα παίρνει τέτοια θέση, ώστε να μεταβάλλεται η πίεση του λαδιού και να μετατοπίζει ένα υδραυλικό έμβολο.</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αξονική κίνηση του εμβόλου μετατοπίζει μέσω της οδόντωσης τον εκκεντροφόρο προς   τη   θέση   νωρίς ή αργά σε σχέση   με το γρανάζι της καδένας (αλυσοτροχός).</a:t>
            </a:r>
            <a:endParaRPr lang="en-US" sz="2400" b="0" strike="noStrike" spc="-1">
              <a:solidFill>
                <a:srgbClr val="000000"/>
              </a:solidFill>
              <a:latin typeface="Tahoma"/>
            </a:endParaRPr>
          </a:p>
        </p:txBody>
      </p:sp>
      <p:sp>
        <p:nvSpPr>
          <p:cNvPr id="185"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86"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C1B9A2-1CD2-4AF4-A16C-5F672CB6D2F4}" type="slidenum">
              <a:rPr lang="el-GR" sz="1800" b="0" strike="noStrike" spc="-1">
                <a:solidFill>
                  <a:srgbClr val="66CCFF"/>
                </a:solidFill>
                <a:latin typeface="Tahoma"/>
                <a:ea typeface="Tahoma"/>
              </a:rPr>
              <a:t>13</a:t>
            </a:fld>
            <a:endParaRPr lang="en-US" sz="18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additive="repl">
                                        <p:cTn id="7" dur="1000" fill="hold"/>
                                        <p:tgtEl>
                                          <p:spTgt spid="184">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84">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84">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84">
                                            <p:txEl>
                                              <p:pRg st="1" end="1"/>
                                            </p:txEl>
                                          </p:spTgt>
                                        </p:tgtEl>
                                        <p:attrNameLst>
                                          <p:attrName>style.visibility</p:attrName>
                                        </p:attrNameLst>
                                      </p:cBhvr>
                                      <p:to>
                                        <p:strVal val="visible"/>
                                      </p:to>
                                    </p:set>
                                    <p:anim calcmode="lin" valueType="num">
                                      <p:cBhvr additive="repl">
                                        <p:cTn id="14" dur="1000" fill="hold"/>
                                        <p:tgtEl>
                                          <p:spTgt spid="184">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84">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88"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προπορείας εκκεντροφόρου (</a:t>
            </a:r>
            <a:r>
              <a:rPr lang="en-US" sz="2000" b="1" strike="noStrike" spc="-1">
                <a:solidFill>
                  <a:srgbClr val="FFFF66"/>
                </a:solidFill>
                <a:latin typeface="Tahoma"/>
                <a:ea typeface="Tahoma"/>
              </a:rPr>
              <a:t>Vanos</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189" name="Rectangle 4"/>
          <p:cNvSpPr/>
          <p:nvPr/>
        </p:nvSpPr>
        <p:spPr>
          <a:xfrm>
            <a:off x="971640" y="2276640"/>
            <a:ext cx="396072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Στο διπλό </a:t>
            </a:r>
            <a:r>
              <a:rPr lang="en-US" sz="2300" b="0" strike="noStrike" spc="-1">
                <a:solidFill>
                  <a:srgbClr val="FFFFFF"/>
                </a:solidFill>
                <a:latin typeface="Tahoma"/>
                <a:ea typeface="Tahoma"/>
              </a:rPr>
              <a:t>Vanos</a:t>
            </a:r>
            <a:r>
              <a:rPr lang="el-GR" sz="2300" b="0" strike="noStrike" spc="-1">
                <a:solidFill>
                  <a:srgbClr val="FFFFFF"/>
                </a:solidFill>
                <a:latin typeface="Tahoma"/>
                <a:ea typeface="Tahoma"/>
              </a:rPr>
              <a:t> στρέφονται και οι δύο εκκεντροφόροι ως προς τον αλυσοτροχό Ως αποτέλεσμα έχουμε τη βελτιωμένη αύξηση της ροπής, τόσο στις χαμηλές όσο και στις μεσαίες στροφές.</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Ένα ανάλογο σύστημα απεικονίζεται δίπλα</a:t>
            </a:r>
            <a:endParaRPr lang="en-US" sz="2300" b="0" strike="noStrike" spc="-1">
              <a:solidFill>
                <a:srgbClr val="000000"/>
              </a:solidFill>
              <a:latin typeface="Tahoma"/>
            </a:endParaRPr>
          </a:p>
        </p:txBody>
      </p:sp>
      <p:sp>
        <p:nvSpPr>
          <p:cNvPr id="190"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91"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457DC9-F031-4039-BFAF-53565EDC38FB}" type="slidenum">
              <a:rPr lang="el-GR" sz="1800" b="0" strike="noStrike" spc="-1">
                <a:solidFill>
                  <a:srgbClr val="66CCFF"/>
                </a:solidFill>
                <a:latin typeface="Tahoma"/>
                <a:ea typeface="Tahoma"/>
              </a:rPr>
              <a:t>14</a:t>
            </a:fld>
            <a:endParaRPr lang="en-US" sz="1800" b="0" strike="noStrike" spc="-1">
              <a:solidFill>
                <a:srgbClr val="000000"/>
              </a:solidFill>
              <a:latin typeface="Tahoma"/>
            </a:endParaRPr>
          </a:p>
        </p:txBody>
      </p:sp>
      <p:pic>
        <p:nvPicPr>
          <p:cNvPr id="192" name="Picture 7"/>
          <p:cNvPicPr/>
          <p:nvPr/>
        </p:nvPicPr>
        <p:blipFill>
          <a:blip r:embed="rId2"/>
          <a:stretch/>
        </p:blipFill>
        <p:spPr>
          <a:xfrm>
            <a:off x="5076720" y="2276640"/>
            <a:ext cx="4067280" cy="2806560"/>
          </a:xfrm>
          <a:prstGeom prst="rect">
            <a:avLst/>
          </a:prstGeom>
          <a:ln w="0">
            <a:noFill/>
          </a:ln>
        </p:spPr>
      </p:pic>
      <p:sp>
        <p:nvSpPr>
          <p:cNvPr id="193" name="Text Box 8"/>
          <p:cNvSpPr/>
          <p:nvPr/>
        </p:nvSpPr>
        <p:spPr>
          <a:xfrm>
            <a:off x="5148360" y="5300640"/>
            <a:ext cx="3995640" cy="1441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86000"/>
              </a:lnSpc>
              <a:spcBef>
                <a:spcPts val="20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Arial"/>
                <a:ea typeface="Tahoma"/>
              </a:rPr>
              <a:t>1) έκκεντρο  2) εκκεντροφόρος   3) έμβολο 4) ελικοειδές γρανάζι 5) ελατήριο  6)πηνίο                   7) ηλεκτρικές επαφές 8) δίοδος λαδιού  9) γρανάζια αλυσίδας</a:t>
            </a:r>
            <a:endParaRPr lang="en-US" sz="20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additive="repl">
                                        <p:cTn id="7" dur="1000" fill="hold"/>
                                        <p:tgtEl>
                                          <p:spTgt spid="189">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89">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89">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89">
                                            <p:txEl>
                                              <p:pRg st="1" end="1"/>
                                            </p:txEl>
                                          </p:spTgt>
                                        </p:tgtEl>
                                        <p:attrNameLst>
                                          <p:attrName>style.visibility</p:attrName>
                                        </p:attrNameLst>
                                      </p:cBhvr>
                                      <p:to>
                                        <p:strVal val="visible"/>
                                      </p:to>
                                    </p:set>
                                    <p:anim calcmode="lin" valueType="num">
                                      <p:cBhvr additive="repl">
                                        <p:cTn id="14" dur="1000" fill="hold"/>
                                        <p:tgtEl>
                                          <p:spTgt spid="189">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89">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89">
                                            <p:txEl>
                                              <p:pRg st="1" end="1"/>
                                            </p:txEl>
                                          </p:spTgt>
                                        </p:tgtEl>
                                      </p:cBhvr>
                                    </p:animEffect>
                                  </p:childTnLst>
                                </p:cTn>
                              </p:par>
                            </p:childTnLst>
                          </p:cTn>
                        </p:par>
                        <p:par>
                          <p:cTn id="17" fill="hold" nodeType="afterEffect">
                            <p:stCondLst>
                              <p:cond delay="1000"/>
                            </p:stCondLst>
                            <p:childTnLst>
                              <p:par>
                                <p:cTn id="18" presetID="4" presetClass="entr" presetSubtype="32" fill="hold"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box(out)">
                                      <p:cBhvr additive="repl">
                                        <p:cTn id="20" dur="500"/>
                                        <p:tgtEl>
                                          <p:spTgt spid="192"/>
                                        </p:tgtEl>
                                      </p:cBhvr>
                                    </p:animEffect>
                                  </p:childTnLst>
                                </p:cTn>
                              </p:par>
                              <p:par>
                                <p:cTn id="21" presetID="4" presetClass="entr" presetSubtype="32" fill="hold" nodeType="with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box(out)">
                                      <p:cBhvr additive="repl">
                                        <p:cTn id="2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95"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της κίνησης των βαλβίδων ( </a:t>
            </a:r>
            <a:r>
              <a:rPr lang="en-US" sz="2000" b="1" strike="noStrike" spc="-1">
                <a:solidFill>
                  <a:srgbClr val="FFFF66"/>
                </a:solidFill>
                <a:latin typeface="Tahoma"/>
                <a:ea typeface="Tahoma"/>
              </a:rPr>
              <a:t>Honda</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196" name="Rectangle 4"/>
          <p:cNvSpPr/>
          <p:nvPr/>
        </p:nvSpPr>
        <p:spPr>
          <a:xfrm>
            <a:off x="971640" y="2276640"/>
            <a:ext cx="51130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Με το σύστημα αυτό, η χρονική στιγμή του ανοίγματος καθώς και το βύθισμα του ανοίγματος της βαλβίδας προσαρμόζονται ανάλογα με τη φάση λειτουργίας του κινητήρα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Στο συγκεκριμένο κινητήρα με 4 βαλβίδες ανά κύλινδρο, ο μηχανισμός αποτελείται από τρία κοκοράκια που παίρνουν κίνηση από ίσο αριθμό έκκεντρων του εκκεντροφόρου. Ο κάθε εκκεντροφόρος έχει δυο ειδών έκκεντρα. Ένα για χαμηλές και ένα για υψηλές στροφές.</a:t>
            </a:r>
            <a:endParaRPr lang="en-US" sz="2200" b="0" strike="noStrike" spc="-1">
              <a:solidFill>
                <a:srgbClr val="000000"/>
              </a:solidFill>
              <a:latin typeface="Tahoma"/>
            </a:endParaRPr>
          </a:p>
        </p:txBody>
      </p:sp>
      <p:sp>
        <p:nvSpPr>
          <p:cNvPr id="197"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98"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DD9E4F-9454-4D82-A287-55A41BF84D31}" type="slidenum">
              <a:rPr lang="el-GR" sz="1800" b="0" strike="noStrike" spc="-1">
                <a:solidFill>
                  <a:srgbClr val="66CCFF"/>
                </a:solidFill>
                <a:latin typeface="Tahoma"/>
                <a:ea typeface="Tahoma"/>
              </a:rPr>
              <a:t>15</a:t>
            </a:fld>
            <a:endParaRPr lang="en-US" sz="1800" b="0" strike="noStrike" spc="-1">
              <a:solidFill>
                <a:srgbClr val="000000"/>
              </a:solidFill>
              <a:latin typeface="Tahoma"/>
            </a:endParaRPr>
          </a:p>
        </p:txBody>
      </p:sp>
      <p:pic>
        <p:nvPicPr>
          <p:cNvPr id="199" name="Picture 7"/>
          <p:cNvPicPr/>
          <p:nvPr/>
        </p:nvPicPr>
        <p:blipFill>
          <a:blip r:embed="rId2"/>
          <a:stretch/>
        </p:blipFill>
        <p:spPr>
          <a:xfrm>
            <a:off x="6300720" y="2205000"/>
            <a:ext cx="2843280" cy="4653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blinds(horizontal)">
                                      <p:cBhvr additive="repl">
                                        <p:cTn id="7" dur="500"/>
                                        <p:tgtEl>
                                          <p:spTgt spid="195">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196">
                                            <p:txEl>
                                              <p:pRg st="0" end="0"/>
                                            </p:txEl>
                                          </p:spTgt>
                                        </p:tgtEl>
                                        <p:attrNameLst>
                                          <p:attrName>style.visibility</p:attrName>
                                        </p:attrNameLst>
                                      </p:cBhvr>
                                      <p:to>
                                        <p:strVal val="visible"/>
                                      </p:to>
                                    </p:set>
                                    <p:anim calcmode="lin" valueType="num">
                                      <p:cBhvr additive="repl">
                                        <p:cTn id="11" dur="1000" fill="hold"/>
                                        <p:tgtEl>
                                          <p:spTgt spid="196">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196">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196">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box(out)">
                                      <p:cBhvr additive="repl">
                                        <p:cTn id="17" dur="500"/>
                                        <p:tgtEl>
                                          <p:spTgt spid="199"/>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55" presetClass="entr" fill="hold" nodeType="clickEffect">
                                  <p:stCondLst>
                                    <p:cond delay="0"/>
                                  </p:stCondLst>
                                  <p:childTnLst>
                                    <p:set>
                                      <p:cBhvr>
                                        <p:cTn id="21" dur="1" fill="hold">
                                          <p:stCondLst>
                                            <p:cond delay="0"/>
                                          </p:stCondLst>
                                        </p:cTn>
                                        <p:tgtEl>
                                          <p:spTgt spid="196">
                                            <p:txEl>
                                              <p:pRg st="1" end="1"/>
                                            </p:txEl>
                                          </p:spTgt>
                                        </p:tgtEl>
                                        <p:attrNameLst>
                                          <p:attrName>style.visibility</p:attrName>
                                        </p:attrNameLst>
                                      </p:cBhvr>
                                      <p:to>
                                        <p:strVal val="visible"/>
                                      </p:to>
                                    </p:set>
                                    <p:anim calcmode="lin" valueType="num">
                                      <p:cBhvr additive="repl">
                                        <p:cTn id="22" dur="1000" fill="hold"/>
                                        <p:tgtEl>
                                          <p:spTgt spid="196">
                                            <p:txEl>
                                              <p:pRg st="1" end="1"/>
                                            </p:txEl>
                                          </p:spTgt>
                                        </p:tgtEl>
                                        <p:attrNameLst>
                                          <p:attrName>ppt_w</p:attrName>
                                        </p:attrNameLst>
                                      </p:cBhvr>
                                      <p:tavLst>
                                        <p:tav tm="0">
                                          <p:val>
                                            <p:strVal val="#ppt_w*0.70"/>
                                          </p:val>
                                        </p:tav>
                                        <p:tav tm="100000">
                                          <p:val>
                                            <p:strVal val="#ppt_w"/>
                                          </p:val>
                                        </p:tav>
                                      </p:tavLst>
                                    </p:anim>
                                    <p:anim calcmode="lin" valueType="num">
                                      <p:cBhvr additive="repl">
                                        <p:cTn id="23" dur="1000" fill="hold"/>
                                        <p:tgtEl>
                                          <p:spTgt spid="196">
                                            <p:txEl>
                                              <p:pRg st="1" end="1"/>
                                            </p:txEl>
                                          </p:spTgt>
                                        </p:tgtEl>
                                        <p:attrNameLst>
                                          <p:attrName>ppt_h</p:attrName>
                                        </p:attrNameLst>
                                      </p:cBhvr>
                                      <p:tavLst>
                                        <p:tav tm="0">
                                          <p:val>
                                            <p:strVal val="#ppt_h"/>
                                          </p:val>
                                        </p:tav>
                                        <p:tav tm="100000">
                                          <p:val>
                                            <p:strVal val="#ppt_h"/>
                                          </p:val>
                                        </p:tav>
                                      </p:tavLst>
                                    </p:anim>
                                    <p:animEffect transition="in" filter="fade">
                                      <p:cBhvr additive="repl">
                                        <p:cTn id="24" dur="1000"/>
                                        <p:tgtEl>
                                          <p:spTgt spid="1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01"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της κίνησης των βαλβίδων ( </a:t>
            </a:r>
            <a:r>
              <a:rPr lang="en-US" sz="2000" b="1" strike="noStrike" spc="-1">
                <a:solidFill>
                  <a:srgbClr val="FFFF66"/>
                </a:solidFill>
                <a:latin typeface="Tahoma"/>
                <a:ea typeface="Tahoma"/>
              </a:rPr>
              <a:t>Honda</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202" name="Rectangle 4"/>
          <p:cNvSpPr/>
          <p:nvPr/>
        </p:nvSpPr>
        <p:spPr>
          <a:xfrm>
            <a:off x="971640" y="2276640"/>
            <a:ext cx="547200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Υπάρχουν τρία ζύγωθρα (κοκοράκια): το πρωτεύον, το μεσαίο και το δευτερεύον.</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Τα ζύγωθρα μπορούν να κινούνται ανεξάρτητα το ένα από το άλλο ή να παρακολουθούν την κίνηση του μεσαίου.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κίνησή τους συντονίζεται από ένα άξονα εμπλοκής, που κινείται με υδραυλική πίεση έτσι ώστε ανάλογα με τη θέση του να συμπλέκει ή να αποσυμπλέκει το μεσαίο με τα ακραία ζύγωθρα.</a:t>
            </a:r>
            <a:endParaRPr lang="en-US" sz="2300" b="0" strike="noStrike" spc="-1">
              <a:solidFill>
                <a:srgbClr val="000000"/>
              </a:solidFill>
              <a:latin typeface="Tahoma"/>
            </a:endParaRPr>
          </a:p>
        </p:txBody>
      </p:sp>
      <p:sp>
        <p:nvSpPr>
          <p:cNvPr id="203"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04"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14720EC-14B0-4498-A0B0-4F85F1747697}" type="slidenum">
              <a:rPr lang="el-GR" sz="1800" b="0" strike="noStrike" spc="-1">
                <a:solidFill>
                  <a:srgbClr val="66CCFF"/>
                </a:solidFill>
                <a:latin typeface="Tahoma"/>
                <a:ea typeface="Tahoma"/>
              </a:rPr>
              <a:t>16</a:t>
            </a:fld>
            <a:endParaRPr lang="en-US" sz="1800" b="0" strike="noStrike" spc="-1">
              <a:solidFill>
                <a:srgbClr val="000000"/>
              </a:solidFill>
              <a:latin typeface="Tahoma"/>
            </a:endParaRPr>
          </a:p>
        </p:txBody>
      </p:sp>
      <p:pic>
        <p:nvPicPr>
          <p:cNvPr id="205" name="Picture 7"/>
          <p:cNvPicPr/>
          <p:nvPr/>
        </p:nvPicPr>
        <p:blipFill>
          <a:blip r:embed="rId2"/>
          <a:stretch/>
        </p:blipFill>
        <p:spPr>
          <a:xfrm>
            <a:off x="6372360" y="2205000"/>
            <a:ext cx="2771640" cy="4653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 calcmode="lin" valueType="num">
                                      <p:cBhvr additive="repl">
                                        <p:cTn id="7" dur="1000" fill="hold"/>
                                        <p:tgtEl>
                                          <p:spTgt spid="20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0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02">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02">
                                            <p:txEl>
                                              <p:pRg st="1" end="1"/>
                                            </p:txEl>
                                          </p:spTgt>
                                        </p:tgtEl>
                                        <p:attrNameLst>
                                          <p:attrName>style.visibility</p:attrName>
                                        </p:attrNameLst>
                                      </p:cBhvr>
                                      <p:to>
                                        <p:strVal val="visible"/>
                                      </p:to>
                                    </p:set>
                                    <p:anim calcmode="lin" valueType="num">
                                      <p:cBhvr additive="repl">
                                        <p:cTn id="14" dur="1000" fill="hold"/>
                                        <p:tgtEl>
                                          <p:spTgt spid="202">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02">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02">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202">
                                            <p:txEl>
                                              <p:pRg st="2" end="2"/>
                                            </p:txEl>
                                          </p:spTgt>
                                        </p:tgtEl>
                                        <p:attrNameLst>
                                          <p:attrName>style.visibility</p:attrName>
                                        </p:attrNameLst>
                                      </p:cBhvr>
                                      <p:to>
                                        <p:strVal val="visible"/>
                                      </p:to>
                                    </p:set>
                                    <p:anim calcmode="lin" valueType="num">
                                      <p:cBhvr additive="repl">
                                        <p:cTn id="21" dur="1000" fill="hold"/>
                                        <p:tgtEl>
                                          <p:spTgt spid="202">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202">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07"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της κίνησης των βαλβίδων ( </a:t>
            </a:r>
            <a:r>
              <a:rPr lang="en-US" sz="2000" b="1" strike="noStrike" spc="-1">
                <a:solidFill>
                  <a:srgbClr val="FFFF66"/>
                </a:solidFill>
                <a:latin typeface="Tahoma"/>
                <a:ea typeface="Tahoma"/>
              </a:rPr>
              <a:t>Honda</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208" name="Rectangle 4"/>
          <p:cNvSpPr/>
          <p:nvPr/>
        </p:nvSpPr>
        <p:spPr>
          <a:xfrm>
            <a:off x="971640" y="2276640"/>
            <a:ext cx="53290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Το έκκεντρο που κινεί το μεσαίο ζύγωθρο έχει διαφορετικό ύψος και άλλη γωνία λειτουργίας σε σχέση με τα έκκεντρα που κινούν τα δύο ακραία.</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Στις χαμηλές στροφές οι βαλβίδες κινούνται από το πρωτεύον και το δευτερεύον ζύγωθρο. </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Το μεσαίο ταλαντώνεται ελεύθερα ενώ υπάρχει και ελατήριο που αποσβένει τη ταλάντωση. </a:t>
            </a:r>
            <a:endParaRPr lang="en-US" sz="2300" b="0" strike="noStrike" spc="-1">
              <a:solidFill>
                <a:srgbClr val="000000"/>
              </a:solidFill>
              <a:latin typeface="Tahoma"/>
            </a:endParaRPr>
          </a:p>
        </p:txBody>
      </p:sp>
      <p:sp>
        <p:nvSpPr>
          <p:cNvPr id="209"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10"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822670E-4030-4D78-9E3B-DAE64320DBE2}" type="slidenum">
              <a:rPr lang="el-GR" sz="1800" b="0" strike="noStrike" spc="-1">
                <a:solidFill>
                  <a:srgbClr val="66CCFF"/>
                </a:solidFill>
                <a:latin typeface="Tahoma"/>
                <a:ea typeface="Tahoma"/>
              </a:rPr>
              <a:t>17</a:t>
            </a:fld>
            <a:endParaRPr lang="en-US" sz="1800" b="0" strike="noStrike" spc="-1">
              <a:solidFill>
                <a:srgbClr val="000000"/>
              </a:solidFill>
              <a:latin typeface="Tahoma"/>
            </a:endParaRPr>
          </a:p>
        </p:txBody>
      </p:sp>
      <p:pic>
        <p:nvPicPr>
          <p:cNvPr id="211" name="Picture 7"/>
          <p:cNvPicPr/>
          <p:nvPr/>
        </p:nvPicPr>
        <p:blipFill>
          <a:blip r:embed="rId2"/>
          <a:stretch/>
        </p:blipFill>
        <p:spPr>
          <a:xfrm>
            <a:off x="6300720" y="2205000"/>
            <a:ext cx="2843280" cy="4653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 calcmode="lin" valueType="num">
                                      <p:cBhvr additive="repl">
                                        <p:cTn id="7" dur="1000" fill="hold"/>
                                        <p:tgtEl>
                                          <p:spTgt spid="208">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08">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08">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08">
                                            <p:txEl>
                                              <p:pRg st="1" end="1"/>
                                            </p:txEl>
                                          </p:spTgt>
                                        </p:tgtEl>
                                        <p:attrNameLst>
                                          <p:attrName>style.visibility</p:attrName>
                                        </p:attrNameLst>
                                      </p:cBhvr>
                                      <p:to>
                                        <p:strVal val="visible"/>
                                      </p:to>
                                    </p:set>
                                    <p:anim calcmode="lin" valueType="num">
                                      <p:cBhvr additive="repl">
                                        <p:cTn id="14" dur="1000" fill="hold"/>
                                        <p:tgtEl>
                                          <p:spTgt spid="208">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08">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08">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208">
                                            <p:txEl>
                                              <p:pRg st="2" end="2"/>
                                            </p:txEl>
                                          </p:spTgt>
                                        </p:tgtEl>
                                        <p:attrNameLst>
                                          <p:attrName>style.visibility</p:attrName>
                                        </p:attrNameLst>
                                      </p:cBhvr>
                                      <p:to>
                                        <p:strVal val="visible"/>
                                      </p:to>
                                    </p:set>
                                    <p:anim calcmode="lin" valueType="num">
                                      <p:cBhvr additive="repl">
                                        <p:cTn id="21" dur="1000" fill="hold"/>
                                        <p:tgtEl>
                                          <p:spTgt spid="208">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208">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2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13"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της κίνησης των βαλβίδων ( </a:t>
            </a:r>
            <a:r>
              <a:rPr lang="en-US" sz="2000" b="1" strike="noStrike" spc="-1">
                <a:solidFill>
                  <a:srgbClr val="FFFF66"/>
                </a:solidFill>
                <a:latin typeface="Tahoma"/>
                <a:ea typeface="Tahoma"/>
              </a:rPr>
              <a:t>Honda</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214" name="Rectangle 4"/>
          <p:cNvSpPr/>
          <p:nvPr/>
        </p:nvSpPr>
        <p:spPr>
          <a:xfrm>
            <a:off x="971640" y="2276640"/>
            <a:ext cx="532908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Στις υψηλές στροφές ενεργοποιείται η μαγνητική βαλβίδα και η πίεση του λαδιού του κινητήρα επενεργεί στο έμβολο Α, μετακινώντας τα έμβολα Α και Β προς τα δεξιά και αντίθετα προς το ελατήριο επαναφοράς τους και εμπλέκει τα τρία ζύγωθρα μεταξύ τους.</a:t>
            </a:r>
            <a:endParaRPr lang="en-US" sz="2300" b="0" strike="noStrike" spc="-1">
              <a:solidFill>
                <a:srgbClr val="000000"/>
              </a:solidFill>
              <a:latin typeface="Tahoma"/>
            </a:endParaRPr>
          </a:p>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Οι βαλβίδες τώρα ανοίγουν από το μεσαίο έκκεντρο, που δίνει μεγαλύτερη διάρκεια ανοίγματος και εξασφαλίζει το μέγιστο βύθισμα των βαλβίδων. </a:t>
            </a:r>
            <a:endParaRPr lang="en-US" sz="2300" b="0" strike="noStrike" spc="-1">
              <a:solidFill>
                <a:srgbClr val="000000"/>
              </a:solidFill>
              <a:latin typeface="Tahoma"/>
            </a:endParaRPr>
          </a:p>
        </p:txBody>
      </p:sp>
      <p:sp>
        <p:nvSpPr>
          <p:cNvPr id="215"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16"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8FF016-F01F-46CB-8830-86AEB2EAC25A}" type="slidenum">
              <a:rPr lang="el-GR" sz="1800" b="0" strike="noStrike" spc="-1">
                <a:solidFill>
                  <a:srgbClr val="66CCFF"/>
                </a:solidFill>
                <a:latin typeface="Tahoma"/>
                <a:ea typeface="Tahoma"/>
              </a:rPr>
              <a:t>18</a:t>
            </a:fld>
            <a:endParaRPr lang="en-US" sz="1800" b="0" strike="noStrike" spc="-1">
              <a:solidFill>
                <a:srgbClr val="000000"/>
              </a:solidFill>
              <a:latin typeface="Tahoma"/>
            </a:endParaRPr>
          </a:p>
        </p:txBody>
      </p:sp>
      <p:pic>
        <p:nvPicPr>
          <p:cNvPr id="217" name="Picture 7"/>
          <p:cNvPicPr/>
          <p:nvPr/>
        </p:nvPicPr>
        <p:blipFill>
          <a:blip r:embed="rId2"/>
          <a:stretch/>
        </p:blipFill>
        <p:spPr>
          <a:xfrm>
            <a:off x="6300720" y="2205000"/>
            <a:ext cx="2843280" cy="4653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repl">
                                        <p:cTn id="7" dur="1000" fill="hold"/>
                                        <p:tgtEl>
                                          <p:spTgt spid="214">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14">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14">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14">
                                            <p:txEl>
                                              <p:pRg st="1" end="1"/>
                                            </p:txEl>
                                          </p:spTgt>
                                        </p:tgtEl>
                                        <p:attrNameLst>
                                          <p:attrName>style.visibility</p:attrName>
                                        </p:attrNameLst>
                                      </p:cBhvr>
                                      <p:to>
                                        <p:strVal val="visible"/>
                                      </p:to>
                                    </p:set>
                                    <p:anim calcmode="lin" valueType="num">
                                      <p:cBhvr additive="repl">
                                        <p:cTn id="14" dur="1000" fill="hold"/>
                                        <p:tgtEl>
                                          <p:spTgt spid="214">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214">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2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19"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4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strike="noStrike" spc="-1">
                <a:solidFill>
                  <a:srgbClr val="FFFF66"/>
                </a:solidFill>
                <a:latin typeface="Tahoma"/>
                <a:ea typeface="Tahoma"/>
              </a:rPr>
              <a:t>Σύστημα μεταβολής της κίνησης των βαλβίδων ( </a:t>
            </a:r>
            <a:r>
              <a:rPr lang="en-US" sz="2000" b="1" strike="noStrike" spc="-1">
                <a:solidFill>
                  <a:srgbClr val="FFFF66"/>
                </a:solidFill>
                <a:latin typeface="Tahoma"/>
                <a:ea typeface="Tahoma"/>
              </a:rPr>
              <a:t>Honda</a:t>
            </a:r>
            <a:r>
              <a:rPr lang="el-GR" sz="2000" b="1" strike="noStrike" spc="-1">
                <a:solidFill>
                  <a:srgbClr val="FFFF66"/>
                </a:solidFill>
                <a:latin typeface="Tahoma"/>
                <a:ea typeface="Tahoma"/>
              </a:rPr>
              <a:t>):</a:t>
            </a:r>
            <a:endParaRPr lang="en-US" sz="2000" b="0" strike="noStrike" spc="-1">
              <a:solidFill>
                <a:srgbClr val="FFFFFF"/>
              </a:solidFill>
              <a:latin typeface="Tahoma"/>
            </a:endParaRPr>
          </a:p>
        </p:txBody>
      </p:sp>
      <p:sp>
        <p:nvSpPr>
          <p:cNvPr id="220" name="Rectangle 4"/>
          <p:cNvSpPr/>
          <p:nvPr/>
        </p:nvSpPr>
        <p:spPr>
          <a:xfrm>
            <a:off x="971640" y="2276640"/>
            <a:ext cx="3816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θέση του άξονα, που συμπλέκει και αποσυμπλέκει τα ζύγωθρα, ρυθμίζεται υδραυλικά μέσω μίας ηλεκτρομαγνητικής βαλβίδας.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λειτουργία της ηλεκτρομαγνητικής βαλβίδας, που με αυτό το σύστημα αλλάζει το βύθισμα των βαλβίδων του κινητήρα, εξαρτάται από τον αριθμό στροφών, το φορτίο και τη θερμοκρασία του κινητήρα.</a:t>
            </a:r>
            <a:endParaRPr lang="en-US" sz="2200" b="0" strike="noStrike" spc="-1">
              <a:solidFill>
                <a:srgbClr val="000000"/>
              </a:solidFill>
              <a:latin typeface="Tahoma"/>
            </a:endParaRPr>
          </a:p>
        </p:txBody>
      </p:sp>
      <p:sp>
        <p:nvSpPr>
          <p:cNvPr id="221"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22"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6A4FE0-3DBF-4F5B-AF08-B13599F6577C}" type="slidenum">
              <a:rPr lang="el-GR" sz="1800" b="0" strike="noStrike" spc="-1">
                <a:solidFill>
                  <a:srgbClr val="66CCFF"/>
                </a:solidFill>
                <a:latin typeface="Tahoma"/>
                <a:ea typeface="Tahoma"/>
              </a:rPr>
              <a:t>19</a:t>
            </a:fld>
            <a:endParaRPr lang="en-US" sz="1800" b="0" strike="noStrike" spc="-1">
              <a:solidFill>
                <a:srgbClr val="000000"/>
              </a:solidFill>
              <a:latin typeface="Tahoma"/>
            </a:endParaRPr>
          </a:p>
        </p:txBody>
      </p:sp>
      <p:pic>
        <p:nvPicPr>
          <p:cNvPr id="223" name="Picture 8"/>
          <p:cNvPicPr/>
          <p:nvPr/>
        </p:nvPicPr>
        <p:blipFill>
          <a:blip r:embed="rId2"/>
          <a:stretch/>
        </p:blipFill>
        <p:spPr>
          <a:xfrm>
            <a:off x="4724280" y="2421000"/>
            <a:ext cx="4419720" cy="4437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 calcmode="lin" valueType="num">
                                      <p:cBhvr additive="repl">
                                        <p:cTn id="7" dur="1000" fill="hold"/>
                                        <p:tgtEl>
                                          <p:spTgt spid="220">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20">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20">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223"/>
                                        </p:tgtEl>
                                        <p:attrNameLst>
                                          <p:attrName>style.visibility</p:attrName>
                                        </p:attrNameLst>
                                      </p:cBhvr>
                                      <p:to>
                                        <p:strVal val="visible"/>
                                      </p:to>
                                    </p:set>
                                    <p:animEffect transition="in" filter="box(out)">
                                      <p:cBhvr additive="repl">
                                        <p:cTn id="13" dur="500"/>
                                        <p:tgtEl>
                                          <p:spTgt spid="223"/>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20">
                                            <p:txEl>
                                              <p:pRg st="1" end="1"/>
                                            </p:txEl>
                                          </p:spTgt>
                                        </p:tgtEl>
                                        <p:attrNameLst>
                                          <p:attrName>style.visibility</p:attrName>
                                        </p:attrNameLst>
                                      </p:cBhvr>
                                      <p:to>
                                        <p:strVal val="visible"/>
                                      </p:to>
                                    </p:set>
                                    <p:anim calcmode="lin" valueType="num">
                                      <p:cBhvr additive="repl">
                                        <p:cTn id="18" dur="1000" fill="hold"/>
                                        <p:tgtEl>
                                          <p:spTgt spid="220">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20">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15" name="PlaceHolder 2"/>
          <p:cNvSpPr>
            <a:spLocks noGrp="1"/>
          </p:cNvSpPr>
          <p:nvPr>
            <p:ph type="subTitle"/>
          </p:nvPr>
        </p:nvSpPr>
        <p:spPr>
          <a:xfrm>
            <a:off x="971640" y="1700280"/>
            <a:ext cx="64008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Μεταβλητός χρονισμός, βαλβίδων:</a:t>
            </a:r>
            <a:endParaRPr lang="en-US" sz="2800" b="0" strike="noStrike" spc="-1">
              <a:solidFill>
                <a:srgbClr val="FFFFFF"/>
              </a:solidFill>
              <a:latin typeface="Tahoma"/>
            </a:endParaRPr>
          </a:p>
        </p:txBody>
      </p:sp>
      <p:sp>
        <p:nvSpPr>
          <p:cNvPr id="116" name="Rectangle 4"/>
          <p:cNvSpPr/>
          <p:nvPr/>
        </p:nvSpPr>
        <p:spPr>
          <a:xfrm>
            <a:off x="971640" y="2133720"/>
            <a:ext cx="8172360" cy="1942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Όπως φαίνεται και από τις καμπύλες χρονισμού των βαλβίδων με το πρόωρο άνοιγ­μα και το καθυστερημένο κλείσιμο των βαλβίδων δημιουργούνται επικαλύψεις που δεν ενοχλούν όμως την ομαλή λειτουργία του κινητήρα, όσο οι στροφές του είναι υψηλές. </a:t>
            </a:r>
            <a:endParaRPr lang="en-US" sz="2200" b="0" strike="noStrike" spc="-1">
              <a:solidFill>
                <a:srgbClr val="000000"/>
              </a:solidFill>
              <a:latin typeface="Tahoma"/>
            </a:endParaRPr>
          </a:p>
        </p:txBody>
      </p:sp>
      <p:sp>
        <p:nvSpPr>
          <p:cNvPr id="117"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18"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3EC623D-47B8-47CF-8C48-A2F59ED8736E}" type="slidenum">
              <a:rPr lang="el-GR" sz="1800" b="0" strike="noStrike" spc="-1">
                <a:solidFill>
                  <a:srgbClr val="66CCFF"/>
                </a:solidFill>
                <a:latin typeface="Tahoma"/>
                <a:ea typeface="Tahoma"/>
              </a:rPr>
              <a:t>2</a:t>
            </a:fld>
            <a:endParaRPr lang="en-US" sz="1800" b="0" strike="noStrike" spc="-1">
              <a:solidFill>
                <a:srgbClr val="000000"/>
              </a:solidFill>
              <a:latin typeface="Tahoma"/>
            </a:endParaRPr>
          </a:p>
        </p:txBody>
      </p:sp>
      <p:pic>
        <p:nvPicPr>
          <p:cNvPr id="119" name="Picture 7"/>
          <p:cNvPicPr/>
          <p:nvPr/>
        </p:nvPicPr>
        <p:blipFill>
          <a:blip r:embed="rId2"/>
          <a:stretch/>
        </p:blipFill>
        <p:spPr>
          <a:xfrm>
            <a:off x="2268360" y="3583080"/>
            <a:ext cx="6588360" cy="32749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 calcmode="lin" valueType="num">
                                      <p:cBhvr additive="repl">
                                        <p:cTn id="7" dur="1000" fill="hold"/>
                                        <p:tgtEl>
                                          <p:spTgt spid="116">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16">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16">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box(out)">
                                      <p:cBhvr additive="repl">
                                        <p:cTn id="1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25"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Συνεχής μεταβολή χρονισμού:</a:t>
            </a:r>
            <a:endParaRPr lang="en-US" sz="2400" b="0" strike="noStrike" spc="-1">
              <a:solidFill>
                <a:srgbClr val="FFFFFF"/>
              </a:solidFill>
              <a:latin typeface="Tahoma"/>
            </a:endParaRPr>
          </a:p>
        </p:txBody>
      </p:sp>
      <p:sp>
        <p:nvSpPr>
          <p:cNvPr id="226" name="Rectangle 4"/>
          <p:cNvSpPr/>
          <p:nvPr/>
        </p:nvSpPr>
        <p:spPr>
          <a:xfrm>
            <a:off x="900000" y="2205000"/>
            <a:ext cx="8099640" cy="907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Στο σύστημα αυτό, που απαιτεί πολύπλοκες κατασκευές για να πραγματοποιηθεί, οι εκκεντροφόροι έχουν μία τρισδιάστατη καμπυλότητα. </a:t>
            </a:r>
            <a:endParaRPr lang="en-US" sz="2200" b="0" strike="noStrike" spc="-1">
              <a:solidFill>
                <a:srgbClr val="000000"/>
              </a:solidFill>
              <a:latin typeface="Tahoma"/>
            </a:endParaRPr>
          </a:p>
        </p:txBody>
      </p:sp>
      <p:sp>
        <p:nvSpPr>
          <p:cNvPr id="227"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28"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D0A422F-72BB-4BD4-A1F0-95E304F43FCC}" type="slidenum">
              <a:rPr lang="el-GR" sz="1800" b="0" strike="noStrike" spc="-1">
                <a:solidFill>
                  <a:srgbClr val="66CCFF"/>
                </a:solidFill>
                <a:latin typeface="Tahoma"/>
                <a:ea typeface="Tahoma"/>
              </a:rPr>
              <a:t>20</a:t>
            </a:fld>
            <a:endParaRPr lang="en-US" sz="1800" b="0" strike="noStrike" spc="-1">
              <a:solidFill>
                <a:srgbClr val="000000"/>
              </a:solidFill>
              <a:latin typeface="Tahoma"/>
            </a:endParaRPr>
          </a:p>
        </p:txBody>
      </p:sp>
      <p:pic>
        <p:nvPicPr>
          <p:cNvPr id="229" name="Picture 7"/>
          <p:cNvPicPr/>
          <p:nvPr/>
        </p:nvPicPr>
        <p:blipFill>
          <a:blip r:embed="rId2"/>
          <a:stretch/>
        </p:blipFill>
        <p:spPr>
          <a:xfrm>
            <a:off x="4500720" y="2997360"/>
            <a:ext cx="4643280" cy="3716280"/>
          </a:xfrm>
          <a:prstGeom prst="rect">
            <a:avLst/>
          </a:prstGeom>
          <a:ln w="0">
            <a:noFill/>
          </a:ln>
        </p:spPr>
      </p:pic>
      <p:sp>
        <p:nvSpPr>
          <p:cNvPr id="230" name="Rectangle 8"/>
          <p:cNvSpPr/>
          <p:nvPr/>
        </p:nvSpPr>
        <p:spPr>
          <a:xfrm>
            <a:off x="900000" y="3141720"/>
            <a:ext cx="3672000" cy="37162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αξονική μετακίνησή τους μεταβάλλει το βύθισμα των βαλβίδων και το χρονισμό, ενώ απαιτείται όμως μία προσαρμογή της επιφάνειας των ωστηρίων στη τρισδιάστατη καμπυλότητα των έκκεντρων, που επιτυγχάνεται με κινητά εξαρτήματα που βρίσκονται επάνω στα ωστήρια.</a:t>
            </a:r>
            <a:endParaRPr lang="en-US" sz="22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blinds(horizontal)">
                                      <p:cBhvr additive="repl">
                                        <p:cTn id="7" dur="500"/>
                                        <p:tgtEl>
                                          <p:spTgt spid="225">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26">
                                            <p:txEl>
                                              <p:pRg st="0" end="0"/>
                                            </p:txEl>
                                          </p:spTgt>
                                        </p:tgtEl>
                                        <p:attrNameLst>
                                          <p:attrName>style.visibility</p:attrName>
                                        </p:attrNameLst>
                                      </p:cBhvr>
                                      <p:to>
                                        <p:strVal val="visible"/>
                                      </p:to>
                                    </p:set>
                                    <p:anim calcmode="lin" valueType="num">
                                      <p:cBhvr additive="repl">
                                        <p:cTn id="11" dur="1000" fill="hold"/>
                                        <p:tgtEl>
                                          <p:spTgt spid="226">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26">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26">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box(out)">
                                      <p:cBhvr additive="repl">
                                        <p:cTn id="17" dur="500"/>
                                        <p:tgtEl>
                                          <p:spTgt spid="229"/>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55" presetClass="entr" fill="hold" nodeType="clickEffect">
                                  <p:stCondLst>
                                    <p:cond delay="0"/>
                                  </p:stCondLst>
                                  <p:childTnLst>
                                    <p:set>
                                      <p:cBhvr>
                                        <p:cTn id="21" dur="1" fill="hold">
                                          <p:stCondLst>
                                            <p:cond delay="0"/>
                                          </p:stCondLst>
                                        </p:cTn>
                                        <p:tgtEl>
                                          <p:spTgt spid="230">
                                            <p:txEl>
                                              <p:pRg st="0" end="0"/>
                                            </p:txEl>
                                          </p:spTgt>
                                        </p:tgtEl>
                                        <p:attrNameLst>
                                          <p:attrName>style.visibility</p:attrName>
                                        </p:attrNameLst>
                                      </p:cBhvr>
                                      <p:to>
                                        <p:strVal val="visible"/>
                                      </p:to>
                                    </p:set>
                                    <p:anim calcmode="lin" valueType="num">
                                      <p:cBhvr additive="repl">
                                        <p:cTn id="22" dur="1000" fill="hold"/>
                                        <p:tgtEl>
                                          <p:spTgt spid="230">
                                            <p:txEl>
                                              <p:pRg st="0" end="0"/>
                                            </p:txEl>
                                          </p:spTgt>
                                        </p:tgtEl>
                                        <p:attrNameLst>
                                          <p:attrName>ppt_w</p:attrName>
                                        </p:attrNameLst>
                                      </p:cBhvr>
                                      <p:tavLst>
                                        <p:tav tm="0">
                                          <p:val>
                                            <p:strVal val="#ppt_w*0.70"/>
                                          </p:val>
                                        </p:tav>
                                        <p:tav tm="100000">
                                          <p:val>
                                            <p:strVal val="#ppt_w"/>
                                          </p:val>
                                        </p:tav>
                                      </p:tavLst>
                                    </p:anim>
                                    <p:anim calcmode="lin" valueType="num">
                                      <p:cBhvr additive="repl">
                                        <p:cTn id="23" dur="1000" fill="hold"/>
                                        <p:tgtEl>
                                          <p:spTgt spid="230">
                                            <p:txEl>
                                              <p:pRg st="0" end="0"/>
                                            </p:txEl>
                                          </p:spTgt>
                                        </p:tgtEl>
                                        <p:attrNameLst>
                                          <p:attrName>ppt_h</p:attrName>
                                        </p:attrNameLst>
                                      </p:cBhvr>
                                      <p:tavLst>
                                        <p:tav tm="0">
                                          <p:val>
                                            <p:strVal val="#ppt_h"/>
                                          </p:val>
                                        </p:tav>
                                        <p:tav tm="100000">
                                          <p:val>
                                            <p:strVal val="#ppt_h"/>
                                          </p:val>
                                        </p:tav>
                                      </p:tavLst>
                                    </p:anim>
                                    <p:animEffect transition="in" filter="fade">
                                      <p:cBhvr additive="repl">
                                        <p:cTn id="24" dur="1000"/>
                                        <p:tgtEl>
                                          <p:spTgt spid="2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32"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Συνεχής μεταβολή χρονισμού:</a:t>
            </a:r>
            <a:endParaRPr lang="en-US" sz="2400" b="0" strike="noStrike" spc="-1">
              <a:solidFill>
                <a:srgbClr val="FFFFFF"/>
              </a:solidFill>
              <a:latin typeface="Tahoma"/>
            </a:endParaRPr>
          </a:p>
        </p:txBody>
      </p:sp>
      <p:sp>
        <p:nvSpPr>
          <p:cNvPr id="233" name="Rectangle 4"/>
          <p:cNvSpPr/>
          <p:nvPr/>
        </p:nvSpPr>
        <p:spPr>
          <a:xfrm>
            <a:off x="971640" y="2997360"/>
            <a:ext cx="3456000" cy="3860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Με την κατασκευή αυτή επιτυγχάνεται μία συνεχής μεταβολή του βυθίσματος και η καλύτερη προσαρμογή της κίνησης των βαλβίδων στις ανάγκες των συνθηκών λειτουργίας του κινητήρα. </a:t>
            </a:r>
            <a:endParaRPr lang="en-US" sz="2200" b="0" strike="noStrike" spc="-1">
              <a:solidFill>
                <a:srgbClr val="000000"/>
              </a:solidFill>
              <a:latin typeface="Tahoma"/>
            </a:endParaRPr>
          </a:p>
        </p:txBody>
      </p:sp>
      <p:sp>
        <p:nvSpPr>
          <p:cNvPr id="234"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35"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AF6773-BF12-4BA2-8D86-D7BB29A881AA}" type="slidenum">
              <a:rPr lang="el-GR" sz="1800" b="0" strike="noStrike" spc="-1">
                <a:solidFill>
                  <a:srgbClr val="66CCFF"/>
                </a:solidFill>
                <a:latin typeface="Tahoma"/>
                <a:ea typeface="Tahoma"/>
              </a:rPr>
              <a:t>21</a:t>
            </a:fld>
            <a:endParaRPr lang="en-US" sz="1800" b="0" strike="noStrike" spc="-1">
              <a:solidFill>
                <a:srgbClr val="000000"/>
              </a:solidFill>
              <a:latin typeface="Tahoma"/>
            </a:endParaRPr>
          </a:p>
        </p:txBody>
      </p:sp>
      <p:pic>
        <p:nvPicPr>
          <p:cNvPr id="236" name="Picture 9"/>
          <p:cNvPicPr/>
          <p:nvPr/>
        </p:nvPicPr>
        <p:blipFill>
          <a:blip r:embed="rId2"/>
          <a:stretch/>
        </p:blipFill>
        <p:spPr>
          <a:xfrm>
            <a:off x="4500720" y="2997360"/>
            <a:ext cx="4643280" cy="37162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 calcmode="lin" valueType="num">
                                      <p:cBhvr additive="repl">
                                        <p:cTn id="7" dur="1000" fill="hold"/>
                                        <p:tgtEl>
                                          <p:spTgt spid="233">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33">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38"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Ηλεκτρομαγνητική κίνηση των βαλβίδων:</a:t>
            </a:r>
            <a:endParaRPr lang="en-US" sz="2400" b="0" strike="noStrike" spc="-1">
              <a:solidFill>
                <a:srgbClr val="FFFFFF"/>
              </a:solidFill>
              <a:latin typeface="Tahoma"/>
            </a:endParaRPr>
          </a:p>
        </p:txBody>
      </p:sp>
      <p:sp>
        <p:nvSpPr>
          <p:cNvPr id="239"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40"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F4E2AF2-D552-45E5-9A78-170EED762F31}" type="slidenum">
              <a:rPr lang="el-GR" sz="1800" b="0" strike="noStrike" spc="-1">
                <a:solidFill>
                  <a:srgbClr val="66CCFF"/>
                </a:solidFill>
                <a:latin typeface="Tahoma"/>
                <a:ea typeface="Tahoma"/>
              </a:rPr>
              <a:t>22</a:t>
            </a:fld>
            <a:endParaRPr lang="en-US" sz="1800" b="0" strike="noStrike" spc="-1">
              <a:solidFill>
                <a:srgbClr val="000000"/>
              </a:solidFill>
              <a:latin typeface="Tahoma"/>
            </a:endParaRPr>
          </a:p>
        </p:txBody>
      </p:sp>
      <p:sp>
        <p:nvSpPr>
          <p:cNvPr id="241" name="Rectangle 8"/>
          <p:cNvSpPr/>
          <p:nvPr/>
        </p:nvSpPr>
        <p:spPr>
          <a:xfrm>
            <a:off x="900000" y="2276640"/>
            <a:ext cx="824400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Μια νέα τεχνολογία που υπόσχεται σημαντική βελτίωση στην κίνηση των βαλβίδων χρησιμοποιεί ηλεκτρομαγνητικά στοιχεία που ανοίγουν τις βαλβίδες ενάντια σε ένα ελατήριο και με ρύθμιση του χρονισμού τους από τον κεντρικό ηλεκτρονικό εγκέφαλο (</a:t>
            </a:r>
            <a:r>
              <a:rPr lang="en-US" sz="2400" b="0" strike="noStrike" spc="-1">
                <a:solidFill>
                  <a:srgbClr val="FFFFFF"/>
                </a:solidFill>
                <a:latin typeface="Tahoma"/>
                <a:ea typeface="Tahoma"/>
              </a:rPr>
              <a:t>ECU</a:t>
            </a:r>
            <a:r>
              <a:rPr lang="el-GR" sz="2400" b="0" strike="noStrike" spc="-1">
                <a:solidFill>
                  <a:srgbClr val="FFFFFF"/>
                </a:solidFill>
                <a:latin typeface="Tahoma"/>
                <a:ea typeface="Tahoma"/>
              </a:rPr>
              <a:t>) του κινητήρα.</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Τα πλεονεκτήματα αυτής της κατασκευής είναι η ακρίβεια στην επικάλυψη του ανοίγματος των βαλβίδων ανάλογα με τις εκάστοτε στροφές του κινητήρα και σε ένα μεγάλο φάσμα ρυθμιστικών δυνατοτήτων και η πολύ μικρή απαίτηση σε ισχύ για την κίνηση των βαλβίδων, μια και δεν απαιτούνται πλέον εκκεντροφόροι, γρανάζια κλπ.</a:t>
            </a:r>
            <a:endParaRPr lang="en-US" sz="24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blinds(horizontal)">
                                      <p:cBhvr additive="repl">
                                        <p:cTn id="7" dur="500"/>
                                        <p:tgtEl>
                                          <p:spTgt spid="238">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41">
                                            <p:txEl>
                                              <p:pRg st="0" end="0"/>
                                            </p:txEl>
                                          </p:spTgt>
                                        </p:tgtEl>
                                        <p:attrNameLst>
                                          <p:attrName>style.visibility</p:attrName>
                                        </p:attrNameLst>
                                      </p:cBhvr>
                                      <p:to>
                                        <p:strVal val="visible"/>
                                      </p:to>
                                    </p:set>
                                    <p:anim calcmode="lin" valueType="num">
                                      <p:cBhvr additive="repl">
                                        <p:cTn id="11" dur="1000" fill="hold"/>
                                        <p:tgtEl>
                                          <p:spTgt spid="241">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41">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41">
                                            <p:txEl>
                                              <p:pRg st="0" end="0"/>
                                            </p:txEl>
                                          </p:spTgt>
                                        </p:tgtEl>
                                      </p:cBhvr>
                                    </p:animEffect>
                                  </p:childTnLst>
                                </p:cTn>
                              </p:par>
                            </p:childTnLst>
                          </p:cTn>
                        </p:par>
                      </p:childTnLst>
                    </p:cTn>
                  </p:par>
                  <p:par>
                    <p:cTn id="14" fill="hold" nodeType="clickEffect">
                      <p:stCondLst>
                        <p:cond delay="indefinite"/>
                      </p:stCondLst>
                      <p:childTnLst>
                        <p:par>
                          <p:cTn id="15" fill="hold" nodeType="withEffect">
                            <p:stCondLst>
                              <p:cond delay="0"/>
                            </p:stCondLst>
                            <p:childTnLst>
                              <p:par>
                                <p:cTn id="16" presetID="55" presetClass="entr" fill="hold" nodeType="clickEffect">
                                  <p:stCondLst>
                                    <p:cond delay="0"/>
                                  </p:stCondLst>
                                  <p:childTnLst>
                                    <p:set>
                                      <p:cBhvr>
                                        <p:cTn id="17" dur="1" fill="hold">
                                          <p:stCondLst>
                                            <p:cond delay="0"/>
                                          </p:stCondLst>
                                        </p:cTn>
                                        <p:tgtEl>
                                          <p:spTgt spid="241">
                                            <p:txEl>
                                              <p:pRg st="1" end="1"/>
                                            </p:txEl>
                                          </p:spTgt>
                                        </p:tgtEl>
                                        <p:attrNameLst>
                                          <p:attrName>style.visibility</p:attrName>
                                        </p:attrNameLst>
                                      </p:cBhvr>
                                      <p:to>
                                        <p:strVal val="visible"/>
                                      </p:to>
                                    </p:set>
                                    <p:anim calcmode="lin" valueType="num">
                                      <p:cBhvr additive="repl">
                                        <p:cTn id="18" dur="1000" fill="hold"/>
                                        <p:tgtEl>
                                          <p:spTgt spid="241">
                                            <p:txEl>
                                              <p:pRg st="1" end="1"/>
                                            </p:txEl>
                                          </p:spTgt>
                                        </p:tgtEl>
                                        <p:attrNameLst>
                                          <p:attrName>ppt_w</p:attrName>
                                        </p:attrNameLst>
                                      </p:cBhvr>
                                      <p:tavLst>
                                        <p:tav tm="0">
                                          <p:val>
                                            <p:strVal val="#ppt_w*0.70"/>
                                          </p:val>
                                        </p:tav>
                                        <p:tav tm="100000">
                                          <p:val>
                                            <p:strVal val="#ppt_w"/>
                                          </p:val>
                                        </p:tav>
                                      </p:tavLst>
                                    </p:anim>
                                    <p:anim calcmode="lin" valueType="num">
                                      <p:cBhvr additive="repl">
                                        <p:cTn id="19" dur="1000" fill="hold"/>
                                        <p:tgtEl>
                                          <p:spTgt spid="241">
                                            <p:txEl>
                                              <p:pRg st="1" end="1"/>
                                            </p:txEl>
                                          </p:spTgt>
                                        </p:tgtEl>
                                        <p:attrNameLst>
                                          <p:attrName>ppt_h</p:attrName>
                                        </p:attrNameLst>
                                      </p:cBhvr>
                                      <p:tavLst>
                                        <p:tav tm="0">
                                          <p:val>
                                            <p:strVal val="#ppt_h"/>
                                          </p:val>
                                        </p:tav>
                                        <p:tav tm="100000">
                                          <p:val>
                                            <p:strVal val="#ppt_h"/>
                                          </p:val>
                                        </p:tav>
                                      </p:tavLst>
                                    </p:anim>
                                    <p:animEffect transition="in" filter="fade">
                                      <p:cBhvr additive="repl">
                                        <p:cTn id="20" dur="10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43"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Υδραυλική κίνηση των βαλβίδων:</a:t>
            </a:r>
            <a:endParaRPr lang="en-US" sz="2400" b="0" strike="noStrike" spc="-1">
              <a:solidFill>
                <a:srgbClr val="FFFFFF"/>
              </a:solidFill>
              <a:latin typeface="Tahoma"/>
            </a:endParaRPr>
          </a:p>
        </p:txBody>
      </p:sp>
      <p:sp>
        <p:nvSpPr>
          <p:cNvPr id="244" name="Rectangle 4"/>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45"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970C98D-6BDE-4889-9298-723B6A3EA102}" type="slidenum">
              <a:rPr lang="el-GR" sz="1800" b="0" strike="noStrike" spc="-1">
                <a:solidFill>
                  <a:srgbClr val="66CCFF"/>
                </a:solidFill>
                <a:latin typeface="Tahoma"/>
                <a:ea typeface="Tahoma"/>
              </a:rPr>
              <a:t>23</a:t>
            </a:fld>
            <a:endParaRPr lang="en-US" sz="1800" b="0" strike="noStrike" spc="-1">
              <a:solidFill>
                <a:srgbClr val="000000"/>
              </a:solidFill>
              <a:latin typeface="Tahoma"/>
            </a:endParaRPr>
          </a:p>
        </p:txBody>
      </p:sp>
      <p:sp>
        <p:nvSpPr>
          <p:cNvPr id="246" name="Rectangle 6"/>
          <p:cNvSpPr/>
          <p:nvPr/>
        </p:nvSpPr>
        <p:spPr>
          <a:xfrm>
            <a:off x="900000" y="2276640"/>
            <a:ext cx="511200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Η άμεση κίνηση των βαλβίδων ενός κινητήρα από ένα υδραυλικό έμβολο παρουσιάζει μεγάλα πλεονεκτήματα, όταν με κατάλληλα ρυθμιστικά στοιχεία μπορεί να ενεργοποιηθεί από τον κεντρικό εγκέφαλο, έτσι ώστε το βύθισμα των βαλβίδων, η επικάλυψη μεταξύ τους, ακόμα και η ταχύτητα ανοίγματος να μπορούν να ρυθμιστούν απολύτως ανάλογα με τις ανάγκες λειτουργίας του κινητήρα. </a:t>
            </a:r>
            <a:endParaRPr lang="en-US" sz="2400" b="0" strike="noStrike" spc="-1">
              <a:solidFill>
                <a:srgbClr val="000000"/>
              </a:solidFill>
              <a:latin typeface="Tahoma"/>
            </a:endParaRPr>
          </a:p>
        </p:txBody>
      </p:sp>
      <p:pic>
        <p:nvPicPr>
          <p:cNvPr id="247" name="Picture 7"/>
          <p:cNvPicPr/>
          <p:nvPr/>
        </p:nvPicPr>
        <p:blipFill>
          <a:blip r:embed="rId2"/>
          <a:stretch/>
        </p:blipFill>
        <p:spPr>
          <a:xfrm>
            <a:off x="5975280" y="2349360"/>
            <a:ext cx="3090960" cy="40323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3" presetClass="entr" presetSubtype="10" fill="hold" nodeType="after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blinds(horizontal)">
                                      <p:cBhvr additive="repl">
                                        <p:cTn id="7" dur="500"/>
                                        <p:tgtEl>
                                          <p:spTgt spid="243">
                                            <p:txEl>
                                              <p:pRg st="0" end="0"/>
                                            </p:txEl>
                                          </p:spTgt>
                                        </p:tgtEl>
                                      </p:cBhvr>
                                    </p:animEffect>
                                  </p:childTnLst>
                                </p:cTn>
                              </p:par>
                            </p:childTnLst>
                          </p:cTn>
                        </p:par>
                        <p:par>
                          <p:cTn id="8" fill="hold" nodeType="afterEffect">
                            <p:stCondLst>
                              <p:cond delay="500"/>
                            </p:stCondLst>
                            <p:childTnLst>
                              <p:par>
                                <p:cTn id="9" presetID="55" presetClass="entr" fill="hold" nodeType="afterEffect">
                                  <p:stCondLst>
                                    <p:cond delay="0"/>
                                  </p:stCondLst>
                                  <p:childTnLst>
                                    <p:set>
                                      <p:cBhvr>
                                        <p:cTn id="10" dur="1" fill="hold">
                                          <p:stCondLst>
                                            <p:cond delay="0"/>
                                          </p:stCondLst>
                                        </p:cTn>
                                        <p:tgtEl>
                                          <p:spTgt spid="246">
                                            <p:txEl>
                                              <p:pRg st="0" end="0"/>
                                            </p:txEl>
                                          </p:spTgt>
                                        </p:tgtEl>
                                        <p:attrNameLst>
                                          <p:attrName>style.visibility</p:attrName>
                                        </p:attrNameLst>
                                      </p:cBhvr>
                                      <p:to>
                                        <p:strVal val="visible"/>
                                      </p:to>
                                    </p:set>
                                    <p:anim calcmode="lin" valueType="num">
                                      <p:cBhvr additive="repl">
                                        <p:cTn id="11" dur="1000" fill="hold"/>
                                        <p:tgtEl>
                                          <p:spTgt spid="246">
                                            <p:txEl>
                                              <p:pRg st="0" end="0"/>
                                            </p:txEl>
                                          </p:spTgt>
                                        </p:tgtEl>
                                        <p:attrNameLst>
                                          <p:attrName>ppt_w</p:attrName>
                                        </p:attrNameLst>
                                      </p:cBhvr>
                                      <p:tavLst>
                                        <p:tav tm="0">
                                          <p:val>
                                            <p:strVal val="#ppt_w*0.70"/>
                                          </p:val>
                                        </p:tav>
                                        <p:tav tm="100000">
                                          <p:val>
                                            <p:strVal val="#ppt_w"/>
                                          </p:val>
                                        </p:tav>
                                      </p:tavLst>
                                    </p:anim>
                                    <p:anim calcmode="lin" valueType="num">
                                      <p:cBhvr additive="repl">
                                        <p:cTn id="12" dur="1000" fill="hold"/>
                                        <p:tgtEl>
                                          <p:spTgt spid="246">
                                            <p:txEl>
                                              <p:pRg st="0" end="0"/>
                                            </p:txEl>
                                          </p:spTgt>
                                        </p:tgtEl>
                                        <p:attrNameLst>
                                          <p:attrName>ppt_h</p:attrName>
                                        </p:attrNameLst>
                                      </p:cBhvr>
                                      <p:tavLst>
                                        <p:tav tm="0">
                                          <p:val>
                                            <p:strVal val="#ppt_h"/>
                                          </p:val>
                                        </p:tav>
                                        <p:tav tm="100000">
                                          <p:val>
                                            <p:strVal val="#ppt_h"/>
                                          </p:val>
                                        </p:tav>
                                      </p:tavLst>
                                    </p:anim>
                                    <p:animEffect transition="in" filter="fade">
                                      <p:cBhvr additive="repl">
                                        <p:cTn id="13" dur="1000"/>
                                        <p:tgtEl>
                                          <p:spTgt spid="246">
                                            <p:txEl>
                                              <p:pRg st="0" end="0"/>
                                            </p:txEl>
                                          </p:spTgt>
                                        </p:tgtEl>
                                      </p:cBhvr>
                                    </p:animEffect>
                                  </p:childTnLst>
                                </p:cTn>
                              </p:par>
                            </p:childTnLst>
                          </p:cTn>
                        </p:par>
                        <p:par>
                          <p:cTn id="14" fill="hold" nodeType="afterEffect">
                            <p:stCondLst>
                              <p:cond delay="1500"/>
                            </p:stCondLst>
                            <p:childTnLst>
                              <p:par>
                                <p:cTn id="15" presetID="4" presetClass="entr" presetSubtype="32" fill="hold" nodeType="after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box(out)">
                                      <p:cBhvr additive="repl">
                                        <p:cTn id="17"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249"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Υδραυλική κίνηση των βαλβίδων:</a:t>
            </a:r>
            <a:endParaRPr lang="en-US" sz="2400" b="0" strike="noStrike" spc="-1">
              <a:solidFill>
                <a:srgbClr val="FFFFFF"/>
              </a:solidFill>
              <a:latin typeface="Tahoma"/>
            </a:endParaRPr>
          </a:p>
        </p:txBody>
      </p:sp>
      <p:sp>
        <p:nvSpPr>
          <p:cNvPr id="250" name="Rectangle 4"/>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251" name="Text Box 5"/>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12AB8C5-D98C-4CB9-BCFF-D05657AD38B5}" type="slidenum">
              <a:rPr lang="el-GR" sz="1800" b="0" strike="noStrike" spc="-1">
                <a:solidFill>
                  <a:srgbClr val="66CCFF"/>
                </a:solidFill>
                <a:latin typeface="Tahoma"/>
                <a:ea typeface="Tahoma"/>
              </a:rPr>
              <a:t>24</a:t>
            </a:fld>
            <a:endParaRPr lang="en-US" sz="1800" b="0" strike="noStrike" spc="-1">
              <a:solidFill>
                <a:srgbClr val="000000"/>
              </a:solidFill>
              <a:latin typeface="Tahoma"/>
            </a:endParaRPr>
          </a:p>
        </p:txBody>
      </p:sp>
      <p:sp>
        <p:nvSpPr>
          <p:cNvPr id="252" name="Rectangle 6"/>
          <p:cNvSpPr/>
          <p:nvPr/>
        </p:nvSpPr>
        <p:spPr>
          <a:xfrm>
            <a:off x="900000" y="2276640"/>
            <a:ext cx="518472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Ουσιαστικό εξάρτημα του συστήματος αυτού που, χρησιμοποιήθηκε αρχικά σε κινητήρες μοτοσυκλετών, είναι η ηλεκτρομαγνητική βαλβίδα που ρυθμίζει την είσοδο του λαδιού υπό πίεση στον κύλινδρο τη συγκεκριμένη στιγμή.</a:t>
            </a:r>
            <a:endParaRPr lang="en-US" sz="2400" b="0" strike="noStrike" spc="-1">
              <a:solidFill>
                <a:srgbClr val="000000"/>
              </a:solidFill>
              <a:latin typeface="Tahoma"/>
            </a:endParaRPr>
          </a:p>
        </p:txBody>
      </p:sp>
      <p:pic>
        <p:nvPicPr>
          <p:cNvPr id="253" name="Picture 8"/>
          <p:cNvPicPr/>
          <p:nvPr/>
        </p:nvPicPr>
        <p:blipFill>
          <a:blip r:embed="rId2"/>
          <a:stretch/>
        </p:blipFill>
        <p:spPr>
          <a:xfrm>
            <a:off x="5975280" y="2349360"/>
            <a:ext cx="3090960" cy="40323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 calcmode="lin" valueType="num">
                                      <p:cBhvr additive="repl">
                                        <p:cTn id="7" dur="1000" fill="hold"/>
                                        <p:tgtEl>
                                          <p:spTgt spid="25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25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2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21" name="PlaceHolder 2"/>
          <p:cNvSpPr>
            <a:spLocks noGrp="1"/>
          </p:cNvSpPr>
          <p:nvPr>
            <p:ph type="subTitle"/>
          </p:nvPr>
        </p:nvSpPr>
        <p:spPr>
          <a:xfrm>
            <a:off x="971640" y="1700280"/>
            <a:ext cx="64008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Μεταβλητός χρονισμός, βαλβίδων:</a:t>
            </a:r>
            <a:endParaRPr lang="en-US" sz="2800" b="0" strike="noStrike" spc="-1">
              <a:solidFill>
                <a:srgbClr val="FFFFFF"/>
              </a:solidFill>
              <a:latin typeface="Tahoma"/>
            </a:endParaRPr>
          </a:p>
        </p:txBody>
      </p:sp>
      <p:sp>
        <p:nvSpPr>
          <p:cNvPr id="122" name="Rectangle 4"/>
          <p:cNvSpPr/>
          <p:nvPr/>
        </p:nvSpPr>
        <p:spPr>
          <a:xfrm>
            <a:off x="971640" y="2133720"/>
            <a:ext cx="8172360" cy="47242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Αντίθετα, σε χαμηλές στροφές και στο ρελαντί η δυναμική της κίνησης των αερίων είναι μειωμένη και υπάρχει αρκετός χρόνος ώστε να διαφύγουν καυσαέρια προς την πολλαπλή εισαγωγής και μείγμα προς τη βαλβίδα εξαγωγής.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Το αποτέλεσμα μιας τέτοιας μη επιθυμητής διακίνησης των αερίων, που προέρχεται από την επικάλυψη του ανοίγματος των βαλβίδων στις χαμηλές στροφές, είναι ένα ασταθές ρελαντί και η κακή ανταπόκριση του κινητήρα στις επιταχύνσεις κάτω από ένα ορισμένο επίπεδο στροφών.</a:t>
            </a:r>
            <a:endParaRPr lang="en-US" sz="2400" b="0" strike="noStrike" spc="-1">
              <a:solidFill>
                <a:srgbClr val="000000"/>
              </a:solidFill>
              <a:latin typeface="Tahoma"/>
            </a:endParaRPr>
          </a:p>
        </p:txBody>
      </p:sp>
      <p:sp>
        <p:nvSpPr>
          <p:cNvPr id="123"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24"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BB46A39-81C8-4BCA-822A-9724B020F3FD}" type="slidenum">
              <a:rPr lang="el-GR" sz="1800" b="0" strike="noStrike" spc="-1">
                <a:solidFill>
                  <a:srgbClr val="66CCFF"/>
                </a:solidFill>
                <a:latin typeface="Tahoma"/>
                <a:ea typeface="Tahoma"/>
              </a:rPr>
              <a:t>3</a:t>
            </a:fld>
            <a:endParaRPr lang="en-US" sz="18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repl">
                                        <p:cTn id="7" dur="1000" fill="hold"/>
                                        <p:tgtEl>
                                          <p:spTgt spid="12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2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22">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22">
                                            <p:txEl>
                                              <p:pRg st="1" end="1"/>
                                            </p:txEl>
                                          </p:spTgt>
                                        </p:tgtEl>
                                        <p:attrNameLst>
                                          <p:attrName>style.visibility</p:attrName>
                                        </p:attrNameLst>
                                      </p:cBhvr>
                                      <p:to>
                                        <p:strVal val="visible"/>
                                      </p:to>
                                    </p:set>
                                    <p:anim calcmode="lin" valueType="num">
                                      <p:cBhvr additive="repl">
                                        <p:cTn id="14" dur="1000" fill="hold"/>
                                        <p:tgtEl>
                                          <p:spTgt spid="122">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22">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26" name="PlaceHolder 2"/>
          <p:cNvSpPr>
            <a:spLocks noGrp="1"/>
          </p:cNvSpPr>
          <p:nvPr>
            <p:ph type="subTitle"/>
          </p:nvPr>
        </p:nvSpPr>
        <p:spPr>
          <a:xfrm>
            <a:off x="971640" y="1700280"/>
            <a:ext cx="64008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Μεταβλητός χρονισμός, βαλβίδων:</a:t>
            </a:r>
            <a:endParaRPr lang="en-US" sz="2800" b="0" strike="noStrike" spc="-1">
              <a:solidFill>
                <a:srgbClr val="FFFFFF"/>
              </a:solidFill>
              <a:latin typeface="Tahoma"/>
            </a:endParaRPr>
          </a:p>
        </p:txBody>
      </p:sp>
      <p:sp>
        <p:nvSpPr>
          <p:cNvPr id="127" name="Rectangle 4"/>
          <p:cNvSpPr/>
          <p:nvPr/>
        </p:nvSpPr>
        <p:spPr>
          <a:xfrm>
            <a:off x="971640" y="2133720"/>
            <a:ext cx="8172360" cy="47242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Για το λόγο αυτό, οριακές επικαλύψεις στο άνοιγμα των βαλβίδων χρησιμοποιούνται σε αυτοκίνητα αγώνων, όπου η συνεχής λειτουργία του κινητήρα τους σε υψηλά επίπεδα στροφών είναι δεδομένη.</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Στις χαμηλές στροφές επομένως πρέπει να υπάρχει μικρή επικάλυψη, για μέγιστη απόδοση του κινητήρα και στις υψηλές μεγάλη για να έχουμε πάντοτε την καλύτερη δυνατή ροπή.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Ο μεταβλητός χρονισμός βαλβίδων επιτρέπει τη διαφοροποίηση των επικαλύψεων ανάλογα με τις στροφές του κινητήρα. </a:t>
            </a:r>
            <a:endParaRPr lang="en-US" sz="2400" b="0" strike="noStrike" spc="-1">
              <a:solidFill>
                <a:srgbClr val="000000"/>
              </a:solidFill>
              <a:latin typeface="Tahoma"/>
            </a:endParaRPr>
          </a:p>
        </p:txBody>
      </p:sp>
      <p:sp>
        <p:nvSpPr>
          <p:cNvPr id="128"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29"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CBD480-372E-4129-854D-796EDB36904D}" type="slidenum">
              <a:rPr lang="el-GR" sz="1800" b="0" strike="noStrike" spc="-1">
                <a:solidFill>
                  <a:srgbClr val="66CCFF"/>
                </a:solidFill>
                <a:latin typeface="Tahoma"/>
                <a:ea typeface="Tahoma"/>
              </a:rPr>
              <a:t>4</a:t>
            </a:fld>
            <a:endParaRPr lang="en-US" sz="18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 calcmode="lin" valueType="num">
                                      <p:cBhvr additive="repl">
                                        <p:cTn id="7" dur="1000" fill="hold"/>
                                        <p:tgtEl>
                                          <p:spTgt spid="12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2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27">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27">
                                            <p:txEl>
                                              <p:pRg st="1" end="1"/>
                                            </p:txEl>
                                          </p:spTgt>
                                        </p:tgtEl>
                                        <p:attrNameLst>
                                          <p:attrName>style.visibility</p:attrName>
                                        </p:attrNameLst>
                                      </p:cBhvr>
                                      <p:to>
                                        <p:strVal val="visible"/>
                                      </p:to>
                                    </p:set>
                                    <p:anim calcmode="lin" valueType="num">
                                      <p:cBhvr additive="repl">
                                        <p:cTn id="14" dur="1000" fill="hold"/>
                                        <p:tgtEl>
                                          <p:spTgt spid="127">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27">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27">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127">
                                            <p:txEl>
                                              <p:pRg st="2" end="2"/>
                                            </p:txEl>
                                          </p:spTgt>
                                        </p:tgtEl>
                                        <p:attrNameLst>
                                          <p:attrName>style.visibility</p:attrName>
                                        </p:attrNameLst>
                                      </p:cBhvr>
                                      <p:to>
                                        <p:strVal val="visible"/>
                                      </p:to>
                                    </p:set>
                                    <p:anim calcmode="lin" valueType="num">
                                      <p:cBhvr additive="repl">
                                        <p:cTn id="21" dur="1000" fill="hold"/>
                                        <p:tgtEl>
                                          <p:spTgt spid="127">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127">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31" name="PlaceHolder 2"/>
          <p:cNvSpPr>
            <a:spLocks noGrp="1"/>
          </p:cNvSpPr>
          <p:nvPr>
            <p:ph type="subTitle"/>
          </p:nvPr>
        </p:nvSpPr>
        <p:spPr>
          <a:xfrm>
            <a:off x="971640" y="1700280"/>
            <a:ext cx="64008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Μεταβλητός χρονισμός, βαλβίδων:</a:t>
            </a:r>
            <a:endParaRPr lang="en-US" sz="2800" b="0" strike="noStrike" spc="-1">
              <a:solidFill>
                <a:srgbClr val="FFFFFF"/>
              </a:solidFill>
              <a:latin typeface="Tahoma"/>
            </a:endParaRPr>
          </a:p>
        </p:txBody>
      </p:sp>
      <p:sp>
        <p:nvSpPr>
          <p:cNvPr id="132" name="Rectangle 4"/>
          <p:cNvSpPr/>
          <p:nvPr/>
        </p:nvSpPr>
        <p:spPr>
          <a:xfrm>
            <a:off x="971640" y="2133720"/>
            <a:ext cx="8172360" cy="47242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Χρησιμοποιείται σε σύγχρονους κινητήρες για να επιτύχουμε μεγαλύτερη ισχύ διατηρώντας σε ολόκληρο το φάσμα στροφών του κινητήρα τη ροπή στρέψης σε υψηλά επίπεδα.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Παράλληλα μας δίνεται η δυνατότητα να μειώσουμε την κατανάλωση καυσίμου και τους εκπεμπόμενους ρύπους. </a:t>
            </a:r>
            <a:endParaRPr lang="en-US" sz="2400" b="0" strike="noStrike" spc="-1">
              <a:solidFill>
                <a:srgbClr val="000000"/>
              </a:solidFill>
              <a:latin typeface="Tahoma"/>
            </a:endParaRPr>
          </a:p>
          <a:p>
            <a:pPr>
              <a:lnSpc>
                <a:spcPct val="100000"/>
              </a:lnSpc>
              <a:spcBef>
                <a:spcPts val="60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0" strike="noStrike" spc="-1">
                <a:solidFill>
                  <a:srgbClr val="FFFFFF"/>
                </a:solidFill>
                <a:latin typeface="Tahoma"/>
                <a:ea typeface="Tahoma"/>
              </a:rPr>
              <a:t>Με το μεταβλητό χρονισμό επιτυγχάνεται η μετατόπιση της στιγμής που ανοίγουν και κλείνουν οι βαλβίδες, η μείωση της επικάλυψης των βαλβίδων στις χαμηλές στροφές ή η αύξηση της επικάλυψης στις υψηλές, αλλά και το βύθισμα σε ορισμένες κατασκευές. </a:t>
            </a:r>
            <a:endParaRPr lang="en-US" sz="2400" b="0" strike="noStrike" spc="-1">
              <a:solidFill>
                <a:srgbClr val="000000"/>
              </a:solidFill>
              <a:latin typeface="Tahoma"/>
            </a:endParaRPr>
          </a:p>
        </p:txBody>
      </p:sp>
      <p:sp>
        <p:nvSpPr>
          <p:cNvPr id="133"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34"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DB591FE-4517-4258-AC13-B02BE8BB9B26}" type="slidenum">
              <a:rPr lang="el-GR" sz="1800" b="0" strike="noStrike" spc="-1">
                <a:solidFill>
                  <a:srgbClr val="66CCFF"/>
                </a:solidFill>
                <a:latin typeface="Tahoma"/>
                <a:ea typeface="Tahoma"/>
              </a:rPr>
              <a:t>5</a:t>
            </a:fld>
            <a:endParaRPr lang="en-US" sz="18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repl">
                                        <p:cTn id="7" dur="1000" fill="hold"/>
                                        <p:tgtEl>
                                          <p:spTgt spid="13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3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32">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32">
                                            <p:txEl>
                                              <p:pRg st="1" end="1"/>
                                            </p:txEl>
                                          </p:spTgt>
                                        </p:tgtEl>
                                        <p:attrNameLst>
                                          <p:attrName>style.visibility</p:attrName>
                                        </p:attrNameLst>
                                      </p:cBhvr>
                                      <p:to>
                                        <p:strVal val="visible"/>
                                      </p:to>
                                    </p:set>
                                    <p:anim calcmode="lin" valueType="num">
                                      <p:cBhvr additive="repl">
                                        <p:cTn id="14" dur="1000" fill="hold"/>
                                        <p:tgtEl>
                                          <p:spTgt spid="132">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32">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32">
                                            <p:txEl>
                                              <p:pRg st="1" end="1"/>
                                            </p:txEl>
                                          </p:spTgt>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132">
                                            <p:txEl>
                                              <p:pRg st="2" end="2"/>
                                            </p:txEl>
                                          </p:spTgt>
                                        </p:tgtEl>
                                        <p:attrNameLst>
                                          <p:attrName>style.visibility</p:attrName>
                                        </p:attrNameLst>
                                      </p:cBhvr>
                                      <p:to>
                                        <p:strVal val="visible"/>
                                      </p:to>
                                    </p:set>
                                    <p:anim calcmode="lin" valueType="num">
                                      <p:cBhvr additive="repl">
                                        <p:cTn id="21" dur="1000" fill="hold"/>
                                        <p:tgtEl>
                                          <p:spTgt spid="132">
                                            <p:txEl>
                                              <p:pRg st="2" end="2"/>
                                            </p:txEl>
                                          </p:spTgt>
                                        </p:tgtEl>
                                        <p:attrNameLst>
                                          <p:attrName>ppt_w</p:attrName>
                                        </p:attrNameLst>
                                      </p:cBhvr>
                                      <p:tavLst>
                                        <p:tav tm="0">
                                          <p:val>
                                            <p:strVal val="#ppt_w*0.70"/>
                                          </p:val>
                                        </p:tav>
                                        <p:tav tm="100000">
                                          <p:val>
                                            <p:strVal val="#ppt_w"/>
                                          </p:val>
                                        </p:tav>
                                      </p:tavLst>
                                    </p:anim>
                                    <p:anim calcmode="lin" valueType="num">
                                      <p:cBhvr additive="repl">
                                        <p:cTn id="22" dur="1000" fill="hold"/>
                                        <p:tgtEl>
                                          <p:spTgt spid="132">
                                            <p:txEl>
                                              <p:pRg st="2" end="2"/>
                                            </p:txEl>
                                          </p:spTgt>
                                        </p:tgtEl>
                                        <p:attrNameLst>
                                          <p:attrName>ppt_h</p:attrName>
                                        </p:attrNameLst>
                                      </p:cBhvr>
                                      <p:tavLst>
                                        <p:tav tm="0">
                                          <p:val>
                                            <p:strVal val="#ppt_h"/>
                                          </p:val>
                                        </p:tav>
                                        <p:tav tm="100000">
                                          <p:val>
                                            <p:strVal val="#ppt_h"/>
                                          </p:val>
                                        </p:tav>
                                      </p:tavLst>
                                    </p:anim>
                                    <p:animEffect transition="in" filter="fade">
                                      <p:cBhvr additive="repl">
                                        <p:cTn id="23" dur="1000"/>
                                        <p:tgtEl>
                                          <p:spTgt spid="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36" name="PlaceHolder 2"/>
          <p:cNvSpPr>
            <a:spLocks noGrp="1"/>
          </p:cNvSpPr>
          <p:nvPr>
            <p:ph type="subTitle"/>
          </p:nvPr>
        </p:nvSpPr>
        <p:spPr>
          <a:xfrm>
            <a:off x="971640" y="1700280"/>
            <a:ext cx="6400800" cy="504720"/>
          </a:xfrm>
          <a:prstGeom prst="rect">
            <a:avLst/>
          </a:prstGeom>
          <a:noFill/>
          <a:ln w="0">
            <a:noFill/>
          </a:ln>
        </p:spPr>
        <p:txBody>
          <a:bodyPr anchor="t">
            <a:noAutofit/>
          </a:bodyPr>
          <a:lstStyle/>
          <a:p>
            <a:pPr indent="0">
              <a:lnSpc>
                <a:spcPct val="90000"/>
              </a:lnSpc>
              <a:spcBef>
                <a:spcPts val="7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strike="noStrike" spc="-1">
                <a:solidFill>
                  <a:srgbClr val="FFFF66"/>
                </a:solidFill>
                <a:latin typeface="Tahoma"/>
                <a:ea typeface="Tahoma"/>
              </a:rPr>
              <a:t>Μεταβλητός χρονισμός, βαλβίδων:</a:t>
            </a:r>
            <a:endParaRPr lang="en-US" sz="2800" b="0" strike="noStrike" spc="-1">
              <a:solidFill>
                <a:srgbClr val="FFFFFF"/>
              </a:solidFill>
              <a:latin typeface="Tahoma"/>
            </a:endParaRPr>
          </a:p>
        </p:txBody>
      </p:sp>
      <p:sp>
        <p:nvSpPr>
          <p:cNvPr id="137" name="Rectangle 4"/>
          <p:cNvSpPr/>
          <p:nvPr/>
        </p:nvSpPr>
        <p:spPr>
          <a:xfrm>
            <a:off x="971640" y="2276640"/>
            <a:ext cx="8172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Η γωνιακή μετατόπιση της αντιστοιχίας του εκκεντροφόρου εισαγωγής σε σχέση με τον εκκεντροφόρο εξαγωγής (ή το γρανάζι του εκκεντροφόρου) που στις περιπτώσεις αυτές συνήθως βρίσκονται στην κυλινδροκεφαλή, γίνεται με τους παρακάτω τρόπους, με ορισμένους από τους οποίους μεταβάλλεται και το βύθισμα των βαλβίδων.</a:t>
            </a:r>
            <a:endParaRPr lang="en-US" sz="2300" b="0" strike="noStrike" spc="-1">
              <a:solidFill>
                <a:srgbClr val="000000"/>
              </a:solidFill>
              <a:latin typeface="Tahoma"/>
            </a:endParaRPr>
          </a:p>
          <a:p>
            <a:pPr>
              <a:lnSpc>
                <a:spcPct val="100000"/>
              </a:lnSpc>
              <a:spcBef>
                <a:spcPts val="575"/>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  Με ρυθμιζόμενο τεντωτήρα αλυσίδας </a:t>
            </a:r>
            <a:endParaRPr lang="en-US" sz="2300" b="0" strike="noStrike" spc="-1">
              <a:solidFill>
                <a:srgbClr val="000000"/>
              </a:solidFill>
              <a:latin typeface="Tahoma"/>
            </a:endParaRPr>
          </a:p>
          <a:p>
            <a:pPr>
              <a:lnSpc>
                <a:spcPct val="100000"/>
              </a:lnSpc>
              <a:spcBef>
                <a:spcPts val="575"/>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  Με σύστημα μεταβολής της κίνησης των βαλβίδων </a:t>
            </a:r>
            <a:endParaRPr lang="en-US" sz="2300" b="0" strike="noStrike" spc="-1">
              <a:solidFill>
                <a:srgbClr val="000000"/>
              </a:solidFill>
              <a:latin typeface="Tahoma"/>
            </a:endParaRPr>
          </a:p>
          <a:p>
            <a:pPr>
              <a:lnSpc>
                <a:spcPct val="100000"/>
              </a:lnSpc>
              <a:spcBef>
                <a:spcPts val="575"/>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  Με συνεχή μεταβολή χρονισμού</a:t>
            </a:r>
            <a:endParaRPr lang="en-US" sz="2300" b="0" strike="noStrike" spc="-1">
              <a:solidFill>
                <a:srgbClr val="000000"/>
              </a:solidFill>
              <a:latin typeface="Tahoma"/>
            </a:endParaRPr>
          </a:p>
          <a:p>
            <a:pPr>
              <a:lnSpc>
                <a:spcPct val="100000"/>
              </a:lnSpc>
              <a:spcBef>
                <a:spcPts val="575"/>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  Με ηλεκτρομαγνητική κίνηση των βαλβίδων</a:t>
            </a:r>
            <a:endParaRPr lang="en-US" sz="2300" b="0" strike="noStrike" spc="-1">
              <a:solidFill>
                <a:srgbClr val="000000"/>
              </a:solidFill>
              <a:latin typeface="Tahoma"/>
            </a:endParaRPr>
          </a:p>
          <a:p>
            <a:pPr>
              <a:lnSpc>
                <a:spcPct val="100000"/>
              </a:lnSpc>
              <a:spcBef>
                <a:spcPts val="575"/>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  Με υδραυλική κίνηση των βαλβίδων </a:t>
            </a:r>
            <a:endParaRPr lang="en-US" sz="2300" b="0" strike="noStrike" spc="-1">
              <a:solidFill>
                <a:srgbClr val="000000"/>
              </a:solidFill>
              <a:latin typeface="Tahoma"/>
            </a:endParaRPr>
          </a:p>
        </p:txBody>
      </p:sp>
      <p:sp>
        <p:nvSpPr>
          <p:cNvPr id="138"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39"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B8C4017-4668-4396-9795-7FA4C2011F96}" type="slidenum">
              <a:rPr lang="el-GR" sz="1800" b="0" strike="noStrike" spc="-1">
                <a:solidFill>
                  <a:srgbClr val="66CCFF"/>
                </a:solidFill>
                <a:latin typeface="Tahoma"/>
                <a:ea typeface="Tahoma"/>
              </a:rPr>
              <a:t>6</a:t>
            </a:fld>
            <a:endParaRPr lang="en-US" sz="1800" b="0" strike="noStrike" spc="-1">
              <a:solidFill>
                <a:srgbClr val="000000"/>
              </a:solidFill>
              <a:latin typeface="Tahoma"/>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 calcmode="lin" valueType="num">
                                      <p:cBhvr additive="repl">
                                        <p:cTn id="7" dur="1000" fill="hold"/>
                                        <p:tgtEl>
                                          <p:spTgt spid="137">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37">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37">
                                            <p:txEl>
                                              <p:pRg st="0" end="0"/>
                                            </p:txEl>
                                          </p:spTgt>
                                        </p:tgtEl>
                                      </p:cBhvr>
                                    </p:animEffect>
                                  </p:childTnLst>
                                </p:cTn>
                              </p:par>
                            </p:childTnLst>
                          </p:cTn>
                        </p:par>
                        <p:par>
                          <p:cTn id="10" fill="hold" nodeType="afterEffect">
                            <p:stCondLst>
                              <p:cond delay="1000"/>
                            </p:stCondLst>
                            <p:childTnLst>
                              <p:par>
                                <p:cTn id="11" presetID="55" presetClass="entr" fill="hold" nodeType="afterEffect">
                                  <p:stCondLst>
                                    <p:cond delay="0"/>
                                  </p:stCondLst>
                                  <p:childTnLst>
                                    <p:set>
                                      <p:cBhvr>
                                        <p:cTn id="12" dur="1" fill="hold">
                                          <p:stCondLst>
                                            <p:cond delay="0"/>
                                          </p:stCondLst>
                                        </p:cTn>
                                        <p:tgtEl>
                                          <p:spTgt spid="137">
                                            <p:txEl>
                                              <p:pRg st="1" end="1"/>
                                            </p:txEl>
                                          </p:spTgt>
                                        </p:tgtEl>
                                        <p:attrNameLst>
                                          <p:attrName>style.visibility</p:attrName>
                                        </p:attrNameLst>
                                      </p:cBhvr>
                                      <p:to>
                                        <p:strVal val="visible"/>
                                      </p:to>
                                    </p:set>
                                    <p:anim calcmode="lin" valueType="num">
                                      <p:cBhvr additive="repl">
                                        <p:cTn id="13" dur="1000" fill="hold"/>
                                        <p:tgtEl>
                                          <p:spTgt spid="137">
                                            <p:txEl>
                                              <p:pRg st="1" end="1"/>
                                            </p:txEl>
                                          </p:spTgt>
                                        </p:tgtEl>
                                        <p:attrNameLst>
                                          <p:attrName>ppt_w</p:attrName>
                                        </p:attrNameLst>
                                      </p:cBhvr>
                                      <p:tavLst>
                                        <p:tav tm="0">
                                          <p:val>
                                            <p:strVal val="#ppt_w*0.70"/>
                                          </p:val>
                                        </p:tav>
                                        <p:tav tm="100000">
                                          <p:val>
                                            <p:strVal val="#ppt_w"/>
                                          </p:val>
                                        </p:tav>
                                      </p:tavLst>
                                    </p:anim>
                                    <p:anim calcmode="lin" valueType="num">
                                      <p:cBhvr additive="repl">
                                        <p:cTn id="14" dur="1000" fill="hold"/>
                                        <p:tgtEl>
                                          <p:spTgt spid="137">
                                            <p:txEl>
                                              <p:pRg st="1" end="1"/>
                                            </p:txEl>
                                          </p:spTgt>
                                        </p:tgtEl>
                                        <p:attrNameLst>
                                          <p:attrName>ppt_h</p:attrName>
                                        </p:attrNameLst>
                                      </p:cBhvr>
                                      <p:tavLst>
                                        <p:tav tm="0">
                                          <p:val>
                                            <p:strVal val="#ppt_h"/>
                                          </p:val>
                                        </p:tav>
                                        <p:tav tm="100000">
                                          <p:val>
                                            <p:strVal val="#ppt_h"/>
                                          </p:val>
                                        </p:tav>
                                      </p:tavLst>
                                    </p:anim>
                                    <p:animEffect transition="in" filter="fade">
                                      <p:cBhvr additive="repl">
                                        <p:cTn id="15" dur="1000"/>
                                        <p:tgtEl>
                                          <p:spTgt spid="137">
                                            <p:txEl>
                                              <p:pRg st="1" end="1"/>
                                            </p:txEl>
                                          </p:spTgt>
                                        </p:tgtEl>
                                      </p:cBhvr>
                                    </p:animEffect>
                                  </p:childTnLst>
                                </p:cTn>
                              </p:par>
                            </p:childTnLst>
                          </p:cTn>
                        </p:par>
                        <p:par>
                          <p:cTn id="16" fill="hold" nodeType="afterEffect">
                            <p:stCondLst>
                              <p:cond delay="2000"/>
                            </p:stCondLst>
                            <p:childTnLst>
                              <p:par>
                                <p:cTn id="17" presetID="55" presetClass="entr" fill="hold" nodeType="afterEffect">
                                  <p:stCondLst>
                                    <p:cond delay="0"/>
                                  </p:stCondLst>
                                  <p:childTnLst>
                                    <p:set>
                                      <p:cBhvr>
                                        <p:cTn id="18" dur="1" fill="hold">
                                          <p:stCondLst>
                                            <p:cond delay="0"/>
                                          </p:stCondLst>
                                        </p:cTn>
                                        <p:tgtEl>
                                          <p:spTgt spid="137">
                                            <p:txEl>
                                              <p:pRg st="2" end="2"/>
                                            </p:txEl>
                                          </p:spTgt>
                                        </p:tgtEl>
                                        <p:attrNameLst>
                                          <p:attrName>style.visibility</p:attrName>
                                        </p:attrNameLst>
                                      </p:cBhvr>
                                      <p:to>
                                        <p:strVal val="visible"/>
                                      </p:to>
                                    </p:set>
                                    <p:anim calcmode="lin" valueType="num">
                                      <p:cBhvr additive="repl">
                                        <p:cTn id="19" dur="1000" fill="hold"/>
                                        <p:tgtEl>
                                          <p:spTgt spid="137">
                                            <p:txEl>
                                              <p:pRg st="2" end="2"/>
                                            </p:txEl>
                                          </p:spTgt>
                                        </p:tgtEl>
                                        <p:attrNameLst>
                                          <p:attrName>ppt_w</p:attrName>
                                        </p:attrNameLst>
                                      </p:cBhvr>
                                      <p:tavLst>
                                        <p:tav tm="0">
                                          <p:val>
                                            <p:strVal val="#ppt_w*0.70"/>
                                          </p:val>
                                        </p:tav>
                                        <p:tav tm="100000">
                                          <p:val>
                                            <p:strVal val="#ppt_w"/>
                                          </p:val>
                                        </p:tav>
                                      </p:tavLst>
                                    </p:anim>
                                    <p:anim calcmode="lin" valueType="num">
                                      <p:cBhvr additive="repl">
                                        <p:cTn id="20" dur="1000" fill="hold"/>
                                        <p:tgtEl>
                                          <p:spTgt spid="137">
                                            <p:txEl>
                                              <p:pRg st="2" end="2"/>
                                            </p:txEl>
                                          </p:spTgt>
                                        </p:tgtEl>
                                        <p:attrNameLst>
                                          <p:attrName>ppt_h</p:attrName>
                                        </p:attrNameLst>
                                      </p:cBhvr>
                                      <p:tavLst>
                                        <p:tav tm="0">
                                          <p:val>
                                            <p:strVal val="#ppt_h"/>
                                          </p:val>
                                        </p:tav>
                                        <p:tav tm="100000">
                                          <p:val>
                                            <p:strVal val="#ppt_h"/>
                                          </p:val>
                                        </p:tav>
                                      </p:tavLst>
                                    </p:anim>
                                    <p:animEffect transition="in" filter="fade">
                                      <p:cBhvr additive="repl">
                                        <p:cTn id="21" dur="1000"/>
                                        <p:tgtEl>
                                          <p:spTgt spid="137">
                                            <p:txEl>
                                              <p:pRg st="2" end="2"/>
                                            </p:txEl>
                                          </p:spTgt>
                                        </p:tgtEl>
                                      </p:cBhvr>
                                    </p:animEffect>
                                  </p:childTnLst>
                                </p:cTn>
                              </p:par>
                            </p:childTnLst>
                          </p:cTn>
                        </p:par>
                        <p:par>
                          <p:cTn id="22" fill="hold" nodeType="afterEffect">
                            <p:stCondLst>
                              <p:cond delay="3000"/>
                            </p:stCondLst>
                            <p:childTnLst>
                              <p:par>
                                <p:cTn id="23" presetID="55" presetClass="entr" fill="hold" nodeType="afterEffect">
                                  <p:stCondLst>
                                    <p:cond delay="0"/>
                                  </p:stCondLst>
                                  <p:childTnLst>
                                    <p:set>
                                      <p:cBhvr>
                                        <p:cTn id="24" dur="1" fill="hold">
                                          <p:stCondLst>
                                            <p:cond delay="0"/>
                                          </p:stCondLst>
                                        </p:cTn>
                                        <p:tgtEl>
                                          <p:spTgt spid="137">
                                            <p:txEl>
                                              <p:pRg st="3" end="3"/>
                                            </p:txEl>
                                          </p:spTgt>
                                        </p:tgtEl>
                                        <p:attrNameLst>
                                          <p:attrName>style.visibility</p:attrName>
                                        </p:attrNameLst>
                                      </p:cBhvr>
                                      <p:to>
                                        <p:strVal val="visible"/>
                                      </p:to>
                                    </p:set>
                                    <p:anim calcmode="lin" valueType="num">
                                      <p:cBhvr additive="repl">
                                        <p:cTn id="25" dur="1000" fill="hold"/>
                                        <p:tgtEl>
                                          <p:spTgt spid="137">
                                            <p:txEl>
                                              <p:pRg st="3" end="3"/>
                                            </p:txEl>
                                          </p:spTgt>
                                        </p:tgtEl>
                                        <p:attrNameLst>
                                          <p:attrName>ppt_w</p:attrName>
                                        </p:attrNameLst>
                                      </p:cBhvr>
                                      <p:tavLst>
                                        <p:tav tm="0">
                                          <p:val>
                                            <p:strVal val="#ppt_w*0.70"/>
                                          </p:val>
                                        </p:tav>
                                        <p:tav tm="100000">
                                          <p:val>
                                            <p:strVal val="#ppt_w"/>
                                          </p:val>
                                        </p:tav>
                                      </p:tavLst>
                                    </p:anim>
                                    <p:anim calcmode="lin" valueType="num">
                                      <p:cBhvr additive="repl">
                                        <p:cTn id="26" dur="1000" fill="hold"/>
                                        <p:tgtEl>
                                          <p:spTgt spid="137">
                                            <p:txEl>
                                              <p:pRg st="3" end="3"/>
                                            </p:txEl>
                                          </p:spTgt>
                                        </p:tgtEl>
                                        <p:attrNameLst>
                                          <p:attrName>ppt_h</p:attrName>
                                        </p:attrNameLst>
                                      </p:cBhvr>
                                      <p:tavLst>
                                        <p:tav tm="0">
                                          <p:val>
                                            <p:strVal val="#ppt_h"/>
                                          </p:val>
                                        </p:tav>
                                        <p:tav tm="100000">
                                          <p:val>
                                            <p:strVal val="#ppt_h"/>
                                          </p:val>
                                        </p:tav>
                                      </p:tavLst>
                                    </p:anim>
                                    <p:animEffect transition="in" filter="fade">
                                      <p:cBhvr additive="repl">
                                        <p:cTn id="27" dur="1000"/>
                                        <p:tgtEl>
                                          <p:spTgt spid="137">
                                            <p:txEl>
                                              <p:pRg st="3" end="3"/>
                                            </p:txEl>
                                          </p:spTgt>
                                        </p:tgtEl>
                                      </p:cBhvr>
                                    </p:animEffect>
                                  </p:childTnLst>
                                </p:cTn>
                              </p:par>
                            </p:childTnLst>
                          </p:cTn>
                        </p:par>
                        <p:par>
                          <p:cTn id="28" fill="hold" nodeType="afterEffect">
                            <p:stCondLst>
                              <p:cond delay="4000"/>
                            </p:stCondLst>
                            <p:childTnLst>
                              <p:par>
                                <p:cTn id="29" presetID="55" presetClass="entr" fill="hold" nodeType="afterEffect">
                                  <p:stCondLst>
                                    <p:cond delay="0"/>
                                  </p:stCondLst>
                                  <p:childTnLst>
                                    <p:set>
                                      <p:cBhvr>
                                        <p:cTn id="30" dur="1" fill="hold">
                                          <p:stCondLst>
                                            <p:cond delay="0"/>
                                          </p:stCondLst>
                                        </p:cTn>
                                        <p:tgtEl>
                                          <p:spTgt spid="137">
                                            <p:txEl>
                                              <p:pRg st="4" end="4"/>
                                            </p:txEl>
                                          </p:spTgt>
                                        </p:tgtEl>
                                        <p:attrNameLst>
                                          <p:attrName>style.visibility</p:attrName>
                                        </p:attrNameLst>
                                      </p:cBhvr>
                                      <p:to>
                                        <p:strVal val="visible"/>
                                      </p:to>
                                    </p:set>
                                    <p:anim calcmode="lin" valueType="num">
                                      <p:cBhvr additive="repl">
                                        <p:cTn id="31" dur="1000" fill="hold"/>
                                        <p:tgtEl>
                                          <p:spTgt spid="137">
                                            <p:txEl>
                                              <p:pRg st="4" end="4"/>
                                            </p:txEl>
                                          </p:spTgt>
                                        </p:tgtEl>
                                        <p:attrNameLst>
                                          <p:attrName>ppt_w</p:attrName>
                                        </p:attrNameLst>
                                      </p:cBhvr>
                                      <p:tavLst>
                                        <p:tav tm="0">
                                          <p:val>
                                            <p:strVal val="#ppt_w*0.70"/>
                                          </p:val>
                                        </p:tav>
                                        <p:tav tm="100000">
                                          <p:val>
                                            <p:strVal val="#ppt_w"/>
                                          </p:val>
                                        </p:tav>
                                      </p:tavLst>
                                    </p:anim>
                                    <p:anim calcmode="lin" valueType="num">
                                      <p:cBhvr additive="repl">
                                        <p:cTn id="32" dur="1000" fill="hold"/>
                                        <p:tgtEl>
                                          <p:spTgt spid="137">
                                            <p:txEl>
                                              <p:pRg st="4" end="4"/>
                                            </p:txEl>
                                          </p:spTgt>
                                        </p:tgtEl>
                                        <p:attrNameLst>
                                          <p:attrName>ppt_h</p:attrName>
                                        </p:attrNameLst>
                                      </p:cBhvr>
                                      <p:tavLst>
                                        <p:tav tm="0">
                                          <p:val>
                                            <p:strVal val="#ppt_h"/>
                                          </p:val>
                                        </p:tav>
                                        <p:tav tm="100000">
                                          <p:val>
                                            <p:strVal val="#ppt_h"/>
                                          </p:val>
                                        </p:tav>
                                      </p:tavLst>
                                    </p:anim>
                                    <p:animEffect transition="in" filter="fade">
                                      <p:cBhvr additive="repl">
                                        <p:cTn id="33" dur="1000"/>
                                        <p:tgtEl>
                                          <p:spTgt spid="137">
                                            <p:txEl>
                                              <p:pRg st="4" end="4"/>
                                            </p:txEl>
                                          </p:spTgt>
                                        </p:tgtEl>
                                      </p:cBhvr>
                                    </p:animEffect>
                                  </p:childTnLst>
                                </p:cTn>
                              </p:par>
                            </p:childTnLst>
                          </p:cTn>
                        </p:par>
                        <p:par>
                          <p:cTn id="34" fill="hold" nodeType="afterEffect">
                            <p:stCondLst>
                              <p:cond delay="5000"/>
                            </p:stCondLst>
                            <p:childTnLst>
                              <p:par>
                                <p:cTn id="35" presetID="55" presetClass="entr" fill="hold" nodeType="afterEffect">
                                  <p:stCondLst>
                                    <p:cond delay="0"/>
                                  </p:stCondLst>
                                  <p:childTnLst>
                                    <p:set>
                                      <p:cBhvr>
                                        <p:cTn id="36" dur="1" fill="hold">
                                          <p:stCondLst>
                                            <p:cond delay="0"/>
                                          </p:stCondLst>
                                        </p:cTn>
                                        <p:tgtEl>
                                          <p:spTgt spid="137">
                                            <p:txEl>
                                              <p:pRg st="5" end="5"/>
                                            </p:txEl>
                                          </p:spTgt>
                                        </p:tgtEl>
                                        <p:attrNameLst>
                                          <p:attrName>style.visibility</p:attrName>
                                        </p:attrNameLst>
                                      </p:cBhvr>
                                      <p:to>
                                        <p:strVal val="visible"/>
                                      </p:to>
                                    </p:set>
                                    <p:anim calcmode="lin" valueType="num">
                                      <p:cBhvr additive="repl">
                                        <p:cTn id="37" dur="1000" fill="hold"/>
                                        <p:tgtEl>
                                          <p:spTgt spid="137">
                                            <p:txEl>
                                              <p:pRg st="5" end="5"/>
                                            </p:txEl>
                                          </p:spTgt>
                                        </p:tgtEl>
                                        <p:attrNameLst>
                                          <p:attrName>ppt_w</p:attrName>
                                        </p:attrNameLst>
                                      </p:cBhvr>
                                      <p:tavLst>
                                        <p:tav tm="0">
                                          <p:val>
                                            <p:strVal val="#ppt_w*0.70"/>
                                          </p:val>
                                        </p:tav>
                                        <p:tav tm="100000">
                                          <p:val>
                                            <p:strVal val="#ppt_w"/>
                                          </p:val>
                                        </p:tav>
                                      </p:tavLst>
                                    </p:anim>
                                    <p:anim calcmode="lin" valueType="num">
                                      <p:cBhvr additive="repl">
                                        <p:cTn id="38" dur="1000" fill="hold"/>
                                        <p:tgtEl>
                                          <p:spTgt spid="137">
                                            <p:txEl>
                                              <p:pRg st="5" end="5"/>
                                            </p:txEl>
                                          </p:spTgt>
                                        </p:tgtEl>
                                        <p:attrNameLst>
                                          <p:attrName>ppt_h</p:attrName>
                                        </p:attrNameLst>
                                      </p:cBhvr>
                                      <p:tavLst>
                                        <p:tav tm="0">
                                          <p:val>
                                            <p:strVal val="#ppt_h"/>
                                          </p:val>
                                        </p:tav>
                                        <p:tav tm="100000">
                                          <p:val>
                                            <p:strVal val="#ppt_h"/>
                                          </p:val>
                                        </p:tav>
                                      </p:tavLst>
                                    </p:anim>
                                    <p:animEffect transition="in" filter="fade">
                                      <p:cBhvr additive="repl">
                                        <p:cTn id="39" dur="1000"/>
                                        <p:tgtEl>
                                          <p:spTgt spid="1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41"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Ρυθμιζόμενος τεντωτήρας αλυσίδας (</a:t>
            </a:r>
            <a:r>
              <a:rPr lang="en-US" sz="2400" b="1" strike="noStrike" spc="-1">
                <a:solidFill>
                  <a:srgbClr val="FFFF66"/>
                </a:solidFill>
                <a:latin typeface="Tahoma"/>
                <a:ea typeface="Tahoma"/>
              </a:rPr>
              <a:t>Vario Cam</a:t>
            </a:r>
            <a:r>
              <a:rPr lang="el-GR" sz="2400" b="1" strike="noStrike" spc="-1">
                <a:solidFill>
                  <a:srgbClr val="FFFF66"/>
                </a:solidFill>
                <a:latin typeface="Tahoma"/>
                <a:ea typeface="Tahoma"/>
              </a:rPr>
              <a:t>):</a:t>
            </a:r>
            <a:endParaRPr lang="en-US" sz="2400" b="0" strike="noStrike" spc="-1">
              <a:solidFill>
                <a:srgbClr val="FFFFFF"/>
              </a:solidFill>
              <a:latin typeface="Tahoma"/>
            </a:endParaRPr>
          </a:p>
        </p:txBody>
      </p:sp>
      <p:sp>
        <p:nvSpPr>
          <p:cNvPr id="142" name="Rectangle 4"/>
          <p:cNvSpPr/>
          <p:nvPr/>
        </p:nvSpPr>
        <p:spPr>
          <a:xfrm>
            <a:off x="971640" y="2276640"/>
            <a:ext cx="8172360" cy="1439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300" b="0" strike="noStrike" spc="-1">
                <a:solidFill>
                  <a:srgbClr val="FFFFFF"/>
                </a:solidFill>
                <a:latin typeface="Tahoma"/>
                <a:ea typeface="Tahoma"/>
              </a:rPr>
              <a:t>Στο σύστημα αυτό οι δύο εκκεντροφόροι συνδέονται μεταξύ τους με μία αλυσίδα (καδένα) με την οποία ο εκκεντροφόρος εξαγωγής κινεί τον εκκεντροφόρο εισαγωγής. </a:t>
            </a:r>
            <a:endParaRPr lang="en-US" sz="2300" b="0" strike="noStrike" spc="-1">
              <a:solidFill>
                <a:srgbClr val="000000"/>
              </a:solidFill>
              <a:latin typeface="Tahoma"/>
            </a:endParaRPr>
          </a:p>
        </p:txBody>
      </p:sp>
      <p:sp>
        <p:nvSpPr>
          <p:cNvPr id="143"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44"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02E1B75-1E18-47C6-B333-AD6987BCDA40}" type="slidenum">
              <a:rPr lang="el-GR" sz="1800" b="0" strike="noStrike" spc="-1">
                <a:solidFill>
                  <a:srgbClr val="66CCFF"/>
                </a:solidFill>
                <a:latin typeface="Tahoma"/>
                <a:ea typeface="Tahoma"/>
              </a:rPr>
              <a:t>7</a:t>
            </a:fld>
            <a:endParaRPr lang="en-US" sz="1800" b="0" strike="noStrike" spc="-1">
              <a:solidFill>
                <a:srgbClr val="000000"/>
              </a:solidFill>
              <a:latin typeface="Tahoma"/>
            </a:endParaRPr>
          </a:p>
        </p:txBody>
      </p:sp>
      <p:grpSp>
        <p:nvGrpSpPr>
          <p:cNvPr id="145" name="Group 10"/>
          <p:cNvGrpSpPr/>
          <p:nvPr/>
        </p:nvGrpSpPr>
        <p:grpSpPr>
          <a:xfrm>
            <a:off x="1042920" y="3573360"/>
            <a:ext cx="8100360" cy="3063600"/>
            <a:chOff x="1042920" y="3573360"/>
            <a:chExt cx="8100360" cy="3063600"/>
          </a:xfrm>
        </p:grpSpPr>
        <p:pic>
          <p:nvPicPr>
            <p:cNvPr id="146" name="Picture 7"/>
            <p:cNvPicPr/>
            <p:nvPr/>
          </p:nvPicPr>
          <p:blipFill>
            <a:blip r:embed="rId2"/>
            <a:stretch/>
          </p:blipFill>
          <p:spPr>
            <a:xfrm>
              <a:off x="1042920" y="3573360"/>
              <a:ext cx="4975920" cy="3063600"/>
            </a:xfrm>
            <a:prstGeom prst="rect">
              <a:avLst/>
            </a:prstGeom>
            <a:ln w="0">
              <a:noFill/>
            </a:ln>
          </p:spPr>
        </p:pic>
        <p:pic>
          <p:nvPicPr>
            <p:cNvPr id="147" name="Picture 9"/>
            <p:cNvPicPr/>
            <p:nvPr/>
          </p:nvPicPr>
          <p:blipFill>
            <a:blip r:embed="rId3"/>
            <a:stretch/>
          </p:blipFill>
          <p:spPr>
            <a:xfrm>
              <a:off x="6013440" y="3573360"/>
              <a:ext cx="3129840" cy="3040560"/>
            </a:xfrm>
            <a:prstGeom prst="rect">
              <a:avLst/>
            </a:prstGeom>
            <a:ln w="0">
              <a:noFill/>
            </a:ln>
          </p:spPr>
        </p:pic>
      </p:gr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 calcmode="lin" valueType="num">
                                      <p:cBhvr additive="repl">
                                        <p:cTn id="7" dur="1000" fill="hold"/>
                                        <p:tgtEl>
                                          <p:spTgt spid="142">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42">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42">
                                            <p:txEl>
                                              <p:pRg st="0" end="0"/>
                                            </p:txEl>
                                          </p:spTgt>
                                        </p:tgtEl>
                                      </p:cBhvr>
                                    </p:animEffect>
                                  </p:childTnLst>
                                </p:cTn>
                              </p:par>
                            </p:childTnLst>
                          </p:cTn>
                        </p:par>
                        <p:par>
                          <p:cTn id="10" fill="hold" nodeType="afterEffect">
                            <p:stCondLst>
                              <p:cond delay="1000"/>
                            </p:stCondLst>
                            <p:childTnLst>
                              <p:par>
                                <p:cTn id="11" presetID="4" presetClass="entr" presetSubtype="32" fill="hold" nodeType="after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box(out)">
                                      <p:cBhvr additive="repl">
                                        <p:cTn id="1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49"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Ρυθμιζόμενος τεντωτήρας αλυσίδας (</a:t>
            </a:r>
            <a:r>
              <a:rPr lang="en-US" sz="2400" b="1" strike="noStrike" spc="-1">
                <a:solidFill>
                  <a:srgbClr val="FFFF66"/>
                </a:solidFill>
                <a:latin typeface="Tahoma"/>
                <a:ea typeface="Tahoma"/>
              </a:rPr>
              <a:t>Vario Cam</a:t>
            </a:r>
            <a:r>
              <a:rPr lang="el-GR" sz="2400" b="1" strike="noStrike" spc="-1">
                <a:solidFill>
                  <a:srgbClr val="FFFF66"/>
                </a:solidFill>
                <a:latin typeface="Tahoma"/>
                <a:ea typeface="Tahoma"/>
              </a:rPr>
              <a:t>):</a:t>
            </a:r>
            <a:endParaRPr lang="en-US" sz="2400" b="0" strike="noStrike" spc="-1">
              <a:solidFill>
                <a:srgbClr val="FFFFFF"/>
              </a:solidFill>
              <a:latin typeface="Tahoma"/>
            </a:endParaRPr>
          </a:p>
        </p:txBody>
      </p:sp>
      <p:sp>
        <p:nvSpPr>
          <p:cNvPr id="150" name="Rectangle 4"/>
          <p:cNvSpPr/>
          <p:nvPr/>
        </p:nvSpPr>
        <p:spPr>
          <a:xfrm>
            <a:off x="971640" y="2276640"/>
            <a:ext cx="8172360" cy="2376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Η γωνιακή μετατόπιση του ενός εκκεντροφόρου ως προς τον άλλο επιτυγχάνεται με την υδραυλική μετατόπιση του τεντωτήρα της αλυσίδας από την επάνω θέση, όπου βρίσκεται στις χαμηλές στροφές, προς την κάτω. Με τον τρόπο αυτόν το μήκος της αλυσίδας στο επάνω μέρος από μεγαλύτερο γίνεται μικρότερο από αυτό της κάτω πλευράς, ώστε να αλλάζει γωνιακά η θέση των δύο εκκεντροφόρων μεταξύ τους.</a:t>
            </a:r>
            <a:endParaRPr lang="en-US" sz="2200" b="0" strike="noStrike" spc="-1">
              <a:solidFill>
                <a:srgbClr val="000000"/>
              </a:solidFill>
              <a:latin typeface="Tahoma"/>
            </a:endParaRPr>
          </a:p>
        </p:txBody>
      </p:sp>
      <p:sp>
        <p:nvSpPr>
          <p:cNvPr id="151"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52"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E741F8-6F78-4BC7-B624-84BA6ACFBD3E}" type="slidenum">
              <a:rPr lang="el-GR" sz="1800" b="0" strike="noStrike" spc="-1">
                <a:solidFill>
                  <a:srgbClr val="66CCFF"/>
                </a:solidFill>
                <a:latin typeface="Tahoma"/>
                <a:ea typeface="Tahoma"/>
              </a:rPr>
              <a:t>8</a:t>
            </a:fld>
            <a:endParaRPr lang="en-US" sz="1800" b="0" strike="noStrike" spc="-1">
              <a:solidFill>
                <a:srgbClr val="000000"/>
              </a:solidFill>
              <a:latin typeface="Tahoma"/>
            </a:endParaRPr>
          </a:p>
        </p:txBody>
      </p:sp>
      <p:grpSp>
        <p:nvGrpSpPr>
          <p:cNvPr id="153" name="Group 10"/>
          <p:cNvGrpSpPr/>
          <p:nvPr/>
        </p:nvGrpSpPr>
        <p:grpSpPr>
          <a:xfrm>
            <a:off x="2195640" y="4651200"/>
            <a:ext cx="5831640" cy="2206440"/>
            <a:chOff x="2195640" y="4651200"/>
            <a:chExt cx="5831640" cy="2206440"/>
          </a:xfrm>
        </p:grpSpPr>
        <p:pic>
          <p:nvPicPr>
            <p:cNvPr id="154" name="Picture 11"/>
            <p:cNvPicPr/>
            <p:nvPr/>
          </p:nvPicPr>
          <p:blipFill>
            <a:blip r:embed="rId2"/>
            <a:stretch/>
          </p:blipFill>
          <p:spPr>
            <a:xfrm>
              <a:off x="2195640" y="4651200"/>
              <a:ext cx="3582360" cy="2206440"/>
            </a:xfrm>
            <a:prstGeom prst="rect">
              <a:avLst/>
            </a:prstGeom>
            <a:ln w="0">
              <a:noFill/>
            </a:ln>
          </p:spPr>
        </p:pic>
        <p:pic>
          <p:nvPicPr>
            <p:cNvPr id="155" name="Picture 12"/>
            <p:cNvPicPr/>
            <p:nvPr/>
          </p:nvPicPr>
          <p:blipFill>
            <a:blip r:embed="rId3"/>
            <a:stretch/>
          </p:blipFill>
          <p:spPr>
            <a:xfrm>
              <a:off x="5774040" y="4651200"/>
              <a:ext cx="2253240" cy="2189880"/>
            </a:xfrm>
            <a:prstGeom prst="rect">
              <a:avLst/>
            </a:prstGeom>
            <a:ln w="0">
              <a:noFill/>
            </a:ln>
          </p:spPr>
        </p:pic>
      </p:gr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repl">
                                        <p:cTn id="7" dur="1000" fill="hold"/>
                                        <p:tgtEl>
                                          <p:spTgt spid="150">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50">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1066320" y="0"/>
            <a:ext cx="7086600" cy="792000"/>
          </a:xfrm>
          <a:prstGeom prst="rect">
            <a:avLst/>
          </a:prstGeom>
          <a:noFill/>
          <a:ln w="0">
            <a:noFill/>
          </a:ln>
        </p:spPr>
        <p:txBody>
          <a:bodyPr anchor="b">
            <a:noAutofit/>
          </a:bodyPr>
          <a:lstStyle/>
          <a:p>
            <a:pPr indent="0">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400" b="1" strike="noStrike" spc="-1">
                <a:solidFill>
                  <a:srgbClr val="FF0066"/>
                </a:solidFill>
                <a:latin typeface="Tahoma"/>
                <a:ea typeface="Tahoma"/>
              </a:rPr>
              <a:t>Μ.Ε.Κ. </a:t>
            </a:r>
            <a:r>
              <a:rPr lang="en-US" sz="4400" b="1" strike="noStrike" spc="-1">
                <a:solidFill>
                  <a:srgbClr val="FF0066"/>
                </a:solidFill>
                <a:latin typeface="Tahoma"/>
                <a:ea typeface="Tahoma"/>
              </a:rPr>
              <a:t>I</a:t>
            </a:r>
            <a:r>
              <a:rPr lang="el-GR" sz="4400" b="1" strike="noStrike" spc="-1">
                <a:solidFill>
                  <a:srgbClr val="FF0066"/>
                </a:solidFill>
                <a:latin typeface="Tahoma"/>
                <a:ea typeface="Tahoma"/>
              </a:rPr>
              <a:t>Ι - ΘΕΩΡΙΑ</a:t>
            </a:r>
            <a:endParaRPr lang="en-US" sz="4400" b="1" strike="noStrike" spc="-1">
              <a:solidFill>
                <a:srgbClr val="EAEAEA"/>
              </a:solidFill>
              <a:latin typeface="Tahoma"/>
            </a:endParaRPr>
          </a:p>
        </p:txBody>
      </p:sp>
      <p:sp>
        <p:nvSpPr>
          <p:cNvPr id="157" name="PlaceHolder 2"/>
          <p:cNvSpPr>
            <a:spLocks noGrp="1"/>
          </p:cNvSpPr>
          <p:nvPr>
            <p:ph type="subTitle"/>
          </p:nvPr>
        </p:nvSpPr>
        <p:spPr>
          <a:xfrm>
            <a:off x="971280" y="1844640"/>
            <a:ext cx="8172360" cy="432000"/>
          </a:xfrm>
          <a:prstGeom prst="rect">
            <a:avLst/>
          </a:prstGeom>
          <a:noFill/>
          <a:ln w="0">
            <a:noFill/>
          </a:ln>
        </p:spPr>
        <p:txBody>
          <a:bodyPr anchor="t">
            <a:noAutofit/>
          </a:bodyPr>
          <a:lstStyle/>
          <a:p>
            <a:pPr indent="0">
              <a:lnSpc>
                <a:spcPct val="80000"/>
              </a:lnSpc>
              <a:spcBef>
                <a:spcPts val="601"/>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FFFF66"/>
                </a:solidFill>
                <a:latin typeface="Tahoma"/>
                <a:ea typeface="Tahoma"/>
              </a:rPr>
              <a:t>Ρυθμιζόμενος τεντωτήρας αλυσίδας (</a:t>
            </a:r>
            <a:r>
              <a:rPr lang="en-US" sz="2400" b="1" strike="noStrike" spc="-1">
                <a:solidFill>
                  <a:srgbClr val="FFFF66"/>
                </a:solidFill>
                <a:latin typeface="Tahoma"/>
                <a:ea typeface="Tahoma"/>
              </a:rPr>
              <a:t>Vario Cam</a:t>
            </a:r>
            <a:r>
              <a:rPr lang="el-GR" sz="2400" b="1" strike="noStrike" spc="-1">
                <a:solidFill>
                  <a:srgbClr val="FFFF66"/>
                </a:solidFill>
                <a:latin typeface="Tahoma"/>
                <a:ea typeface="Tahoma"/>
              </a:rPr>
              <a:t>):</a:t>
            </a:r>
            <a:endParaRPr lang="en-US" sz="2400" b="0" strike="noStrike" spc="-1">
              <a:solidFill>
                <a:srgbClr val="FFFFFF"/>
              </a:solidFill>
              <a:latin typeface="Tahoma"/>
            </a:endParaRPr>
          </a:p>
        </p:txBody>
      </p:sp>
      <p:sp>
        <p:nvSpPr>
          <p:cNvPr id="158" name="Rectangle 4"/>
          <p:cNvSpPr/>
          <p:nvPr/>
        </p:nvSpPr>
        <p:spPr>
          <a:xfrm>
            <a:off x="971640" y="2276640"/>
            <a:ext cx="8172360" cy="4581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Όταν ο κινητήρας λειτουργεί σε υψηλές στροφές, η μαγνητική βαλβίδα κλείνει τον έναν αγωγό του λαδιού. Το λάδι πιέζει το πίρο και τον κινεί αντίθετα προς τη δύναμη του ελατηρίου. </a:t>
            </a:r>
            <a:endParaRPr lang="en-US" sz="2200" b="0" strike="noStrike" spc="-1">
              <a:solidFill>
                <a:srgbClr val="000000"/>
              </a:solidFill>
              <a:latin typeface="Tahoma"/>
            </a:endParaRPr>
          </a:p>
          <a:p>
            <a:pPr>
              <a:lnSpc>
                <a:spcPct val="100000"/>
              </a:lnSpc>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b="0" strike="noStrike" spc="-1">
                <a:solidFill>
                  <a:srgbClr val="FFFFFF"/>
                </a:solidFill>
                <a:latin typeface="Tahoma"/>
                <a:ea typeface="Tahoma"/>
              </a:rPr>
              <a:t>Ο πίρος ελευθερώνει το ρυθμιστικό έμβολο το οποίο κινείται προς τα κάτω. Ο χώρος παροχής λαδιού έχει μία οπή εξαέρωσης στο πάνω του άκρο, από την οποία λαδώνεται συγχρόνως η αλυσίδα.</a:t>
            </a:r>
            <a:endParaRPr lang="en-US" sz="2200" b="0" strike="noStrike" spc="-1">
              <a:solidFill>
                <a:srgbClr val="000000"/>
              </a:solidFill>
              <a:latin typeface="Tahoma"/>
            </a:endParaRPr>
          </a:p>
        </p:txBody>
      </p:sp>
      <p:sp>
        <p:nvSpPr>
          <p:cNvPr id="159" name="Rectangle 5"/>
          <p:cNvSpPr/>
          <p:nvPr/>
        </p:nvSpPr>
        <p:spPr>
          <a:xfrm>
            <a:off x="1042920" y="836640"/>
            <a:ext cx="7921800" cy="792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b="1" strike="noStrike" spc="-1">
                <a:solidFill>
                  <a:srgbClr val="99CC00"/>
                </a:solidFill>
                <a:latin typeface="Tahoma"/>
                <a:ea typeface="Tahoma"/>
              </a:rPr>
              <a:t>Αυτορυθμιζόμενες βαλβίδες – Μεταβλητός χρονισμός βαλβίδων.</a:t>
            </a:r>
            <a:endParaRPr lang="en-US" sz="2400" b="0" strike="noStrike" spc="-1">
              <a:solidFill>
                <a:srgbClr val="000000"/>
              </a:solidFill>
              <a:latin typeface="Tahoma"/>
            </a:endParaRPr>
          </a:p>
        </p:txBody>
      </p:sp>
      <p:sp>
        <p:nvSpPr>
          <p:cNvPr id="160" name="Text Box 6"/>
          <p:cNvSpPr/>
          <p:nvPr/>
        </p:nvSpPr>
        <p:spPr>
          <a:xfrm>
            <a:off x="8675640" y="0"/>
            <a:ext cx="468360" cy="405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43D9D8D-73E0-4E88-81ED-E2F903148A48}" type="slidenum">
              <a:rPr lang="el-GR" sz="1800" b="0" strike="noStrike" spc="-1">
                <a:solidFill>
                  <a:srgbClr val="66CCFF"/>
                </a:solidFill>
                <a:latin typeface="Tahoma"/>
                <a:ea typeface="Tahoma"/>
              </a:rPr>
              <a:t>9</a:t>
            </a:fld>
            <a:endParaRPr lang="en-US" sz="1800" b="0" strike="noStrike" spc="-1">
              <a:solidFill>
                <a:srgbClr val="000000"/>
              </a:solidFill>
              <a:latin typeface="Tahoma"/>
            </a:endParaRPr>
          </a:p>
        </p:txBody>
      </p:sp>
      <p:grpSp>
        <p:nvGrpSpPr>
          <p:cNvPr id="161" name="Group 7"/>
          <p:cNvGrpSpPr/>
          <p:nvPr/>
        </p:nvGrpSpPr>
        <p:grpSpPr>
          <a:xfrm>
            <a:off x="2700360" y="4437000"/>
            <a:ext cx="6190920" cy="2420640"/>
            <a:chOff x="2700360" y="4437000"/>
            <a:chExt cx="6190920" cy="2420640"/>
          </a:xfrm>
        </p:grpSpPr>
        <p:pic>
          <p:nvPicPr>
            <p:cNvPr id="162" name="Picture 8"/>
            <p:cNvPicPr/>
            <p:nvPr/>
          </p:nvPicPr>
          <p:blipFill>
            <a:blip r:embed="rId2"/>
            <a:stretch/>
          </p:blipFill>
          <p:spPr>
            <a:xfrm>
              <a:off x="2700360" y="4437000"/>
              <a:ext cx="3803040" cy="2420640"/>
            </a:xfrm>
            <a:prstGeom prst="rect">
              <a:avLst/>
            </a:prstGeom>
            <a:ln w="0">
              <a:noFill/>
            </a:ln>
          </p:spPr>
        </p:pic>
        <p:pic>
          <p:nvPicPr>
            <p:cNvPr id="163" name="Picture 9"/>
            <p:cNvPicPr/>
            <p:nvPr/>
          </p:nvPicPr>
          <p:blipFill>
            <a:blip r:embed="rId3"/>
            <a:stretch/>
          </p:blipFill>
          <p:spPr>
            <a:xfrm>
              <a:off x="6499080" y="4437000"/>
              <a:ext cx="2392200" cy="2402640"/>
            </a:xfrm>
            <a:prstGeom prst="rect">
              <a:avLst/>
            </a:prstGeom>
            <a:ln w="0">
              <a:noFill/>
            </a:ln>
          </p:spPr>
        </p:pic>
      </p:gr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afterEffect">
                            <p:stCondLst>
                              <p:cond delay="0"/>
                            </p:stCondLst>
                            <p:childTnLst>
                              <p:par>
                                <p:cTn id="5" presetID="55" presetClass="entr" fill="hold" nodeType="after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repl">
                                        <p:cTn id="7" dur="1000" fill="hold"/>
                                        <p:tgtEl>
                                          <p:spTgt spid="158">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158">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158">
                                            <p:txEl>
                                              <p:pRg st="0" end="0"/>
                                            </p:txEl>
                                          </p:spTgt>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58">
                                            <p:txEl>
                                              <p:pRg st="1" end="1"/>
                                            </p:txEl>
                                          </p:spTgt>
                                        </p:tgtEl>
                                        <p:attrNameLst>
                                          <p:attrName>style.visibility</p:attrName>
                                        </p:attrNameLst>
                                      </p:cBhvr>
                                      <p:to>
                                        <p:strVal val="visible"/>
                                      </p:to>
                                    </p:set>
                                    <p:anim calcmode="lin" valueType="num">
                                      <p:cBhvr additive="repl">
                                        <p:cTn id="14" dur="1000" fill="hold"/>
                                        <p:tgtEl>
                                          <p:spTgt spid="158">
                                            <p:txEl>
                                              <p:pRg st="1" end="1"/>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158">
                                            <p:txEl>
                                              <p:pRg st="1" end="1"/>
                                            </p:txEl>
                                          </p:spTgt>
                                        </p:tgtEl>
                                        <p:attrNameLst>
                                          <p:attrName>ppt_h</p:attrName>
                                        </p:attrNameLst>
                                      </p:cBhvr>
                                      <p:tavLst>
                                        <p:tav tm="0">
                                          <p:val>
                                            <p:strVal val="#ppt_h"/>
                                          </p:val>
                                        </p:tav>
                                        <p:tav tm="100000">
                                          <p:val>
                                            <p:strVal val="#ppt_h"/>
                                          </p:val>
                                        </p:tav>
                                      </p:tavLst>
                                    </p:anim>
                                    <p:animEffect transition="in" filter="fade">
                                      <p:cBhvr additive="repl">
                                        <p:cTn id="16"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1103</TotalTime>
  <Words>2042</Words>
  <Application>Microsoft Macintosh PowerPoint</Application>
  <PresentationFormat>Προβολή στην οθόνη (4:3)</PresentationFormat>
  <Paragraphs>147</Paragraphs>
  <Slides>24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24</vt:i4>
      </vt:variant>
    </vt:vector>
  </HeadingPairs>
  <TitlesOfParts>
    <vt:vector size="30" baseType="lpstr">
      <vt:lpstr>Arial</vt:lpstr>
      <vt:lpstr>Tahoma</vt:lpstr>
      <vt:lpstr>Times New Roman</vt:lpstr>
      <vt:lpstr>Wingdings</vt:lpstr>
      <vt:lpstr>Office Theme</vt:lpstr>
      <vt:lpstr>Office Theme</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lpstr>Μ.Ε.Κ. IΙ - ΘΕΩΡΙΑ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ΣΤΟΙΧΕΙΑ ΜΗΧΑΝΩΝ</dc:title>
  <dc:subject/>
  <dc:creator>Golden</dc:creator>
  <dc:description/>
  <cp:lastModifiedBy>GEORGIA GEORGATZOGLOU</cp:lastModifiedBy>
  <cp:revision>34</cp:revision>
  <dcterms:created xsi:type="dcterms:W3CDTF">2009-10-15T07:24:46Z</dcterms:created>
  <dcterms:modified xsi:type="dcterms:W3CDTF">2024-02-03T15:35:06Z</dcterms:modified>
  <dc:language>en-US</dc:language>
</cp:coreProperties>
</file>