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63"/>
  </p:normalViewPr>
  <p:slideViewPr>
    <p:cSldViewPr snapToGrid="0">
      <p:cViewPr varScale="1">
        <p:scale>
          <a:sx n="86" d="100"/>
          <a:sy n="86" d="100"/>
        </p:scale>
        <p:origin x="186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41E8E8D6-689D-4C10-90F5-95488861223B}" type="slidenum">
              <a:t>‹#›</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40" name="PlaceHolder 2"/>
          <p:cNvSpPr>
            <a:spLocks noGrp="1"/>
          </p:cNvSpPr>
          <p:nvPr>
            <p:ph/>
          </p:nvPr>
        </p:nvSpPr>
        <p:spPr>
          <a:xfrm>
            <a:off x="1066320" y="1981080"/>
            <a:ext cx="754380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1" name="PlaceHolder 3"/>
          <p:cNvSpPr>
            <a:spLocks noGrp="1"/>
          </p:cNvSpPr>
          <p:nvPr>
            <p:ph/>
          </p:nvPr>
        </p:nvSpPr>
        <p:spPr>
          <a:xfrm>
            <a:off x="1066320" y="4130640"/>
            <a:ext cx="754380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F3E7BDC8-AF8E-4E81-9F2F-7B03FBAA18DC}"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43" name="PlaceHolder 2"/>
          <p:cNvSpPr>
            <a:spLocks noGrp="1"/>
          </p:cNvSpPr>
          <p:nvPr>
            <p:ph/>
          </p:nvPr>
        </p:nvSpPr>
        <p:spPr>
          <a:xfrm>
            <a:off x="106632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4" name="PlaceHolder 3"/>
          <p:cNvSpPr>
            <a:spLocks noGrp="1"/>
          </p:cNvSpPr>
          <p:nvPr>
            <p:ph/>
          </p:nvPr>
        </p:nvSpPr>
        <p:spPr>
          <a:xfrm>
            <a:off x="493200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5" name="PlaceHolder 4"/>
          <p:cNvSpPr>
            <a:spLocks noGrp="1"/>
          </p:cNvSpPr>
          <p:nvPr>
            <p:ph/>
          </p:nvPr>
        </p:nvSpPr>
        <p:spPr>
          <a:xfrm>
            <a:off x="1066320" y="413064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6" name="PlaceHolder 5"/>
          <p:cNvSpPr>
            <a:spLocks noGrp="1"/>
          </p:cNvSpPr>
          <p:nvPr>
            <p:ph/>
          </p:nvPr>
        </p:nvSpPr>
        <p:spPr>
          <a:xfrm>
            <a:off x="4932000" y="413064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C1326F10-7602-425E-A8A1-2A65938432C9}" type="slidenum">
              <a:t>‹#›</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48" name="PlaceHolder 2"/>
          <p:cNvSpPr>
            <a:spLocks noGrp="1"/>
          </p:cNvSpPr>
          <p:nvPr>
            <p:ph/>
          </p:nvPr>
        </p:nvSpPr>
        <p:spPr>
          <a:xfrm>
            <a:off x="1066320" y="198108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9" name="PlaceHolder 3"/>
          <p:cNvSpPr>
            <a:spLocks noGrp="1"/>
          </p:cNvSpPr>
          <p:nvPr>
            <p:ph/>
          </p:nvPr>
        </p:nvSpPr>
        <p:spPr>
          <a:xfrm>
            <a:off x="3616920" y="198108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50" name="PlaceHolder 4"/>
          <p:cNvSpPr>
            <a:spLocks noGrp="1"/>
          </p:cNvSpPr>
          <p:nvPr>
            <p:ph/>
          </p:nvPr>
        </p:nvSpPr>
        <p:spPr>
          <a:xfrm>
            <a:off x="6167880" y="198108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51" name="PlaceHolder 5"/>
          <p:cNvSpPr>
            <a:spLocks noGrp="1"/>
          </p:cNvSpPr>
          <p:nvPr>
            <p:ph/>
          </p:nvPr>
        </p:nvSpPr>
        <p:spPr>
          <a:xfrm>
            <a:off x="1066320" y="413064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52" name="PlaceHolder 6"/>
          <p:cNvSpPr>
            <a:spLocks noGrp="1"/>
          </p:cNvSpPr>
          <p:nvPr>
            <p:ph/>
          </p:nvPr>
        </p:nvSpPr>
        <p:spPr>
          <a:xfrm>
            <a:off x="3616920" y="413064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53" name="PlaceHolder 7"/>
          <p:cNvSpPr>
            <a:spLocks noGrp="1"/>
          </p:cNvSpPr>
          <p:nvPr>
            <p:ph/>
          </p:nvPr>
        </p:nvSpPr>
        <p:spPr>
          <a:xfrm>
            <a:off x="6167880" y="413064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CE10DE70-CD11-45B5-87C8-AABCE7BBBD52}" type="slidenum">
              <a:t>‹#›</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6"/>
          </p:nvPr>
        </p:nvSpPr>
        <p:spPr/>
        <p:txBody>
          <a:bodyPr/>
          <a:lstStyle/>
          <a:p>
            <a:r>
              <a:t>Footer</a:t>
            </a:r>
          </a:p>
        </p:txBody>
      </p:sp>
      <p:sp>
        <p:nvSpPr>
          <p:cNvPr id="3" name="PlaceHolder 2"/>
          <p:cNvSpPr>
            <a:spLocks noGrp="1"/>
          </p:cNvSpPr>
          <p:nvPr>
            <p:ph type="sldNum" idx="4"/>
          </p:nvPr>
        </p:nvSpPr>
        <p:spPr/>
        <p:txBody>
          <a:bodyPr/>
          <a:lstStyle/>
          <a:p>
            <a:fld id="{A10C7D9A-6AC0-4D33-842F-7000D77838FF}" type="slidenum">
              <a:t>‹#›</a:t>
            </a:fld>
            <a:endParaRPr/>
          </a:p>
        </p:txBody>
      </p:sp>
      <p:sp>
        <p:nvSpPr>
          <p:cNvPr id="4" name="PlaceHolder 3"/>
          <p:cNvSpPr>
            <a:spLocks noGrp="1"/>
          </p:cNvSpPr>
          <p:nvPr>
            <p:ph type="dt" idx="5"/>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3"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74" name="PlaceHolder 2"/>
          <p:cNvSpPr>
            <a:spLocks noGrp="1"/>
          </p:cNvSpPr>
          <p:nvPr>
            <p:ph type="subTitle"/>
          </p:nvPr>
        </p:nvSpPr>
        <p:spPr>
          <a:xfrm>
            <a:off x="1066320" y="1981080"/>
            <a:ext cx="7543800" cy="4114800"/>
          </a:xfrm>
          <a:prstGeom prst="rect">
            <a:avLst/>
          </a:prstGeom>
          <a:noFill/>
          <a:ln w="0">
            <a:noFill/>
          </a:ln>
        </p:spPr>
        <p:txBody>
          <a:bodyPr lIns="0" tIns="0" rIns="0" bIns="0" anchor="ctr">
            <a:noAutofit/>
          </a:bodyPr>
          <a:lstStyle/>
          <a:p>
            <a:pPr indent="0" algn="ctr">
              <a:spcBef>
                <a:spcPts val="799"/>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 name="PlaceHolder 3"/>
          <p:cNvSpPr>
            <a:spLocks noGrp="1"/>
          </p:cNvSpPr>
          <p:nvPr>
            <p:ph type="ftr" idx="6"/>
          </p:nvPr>
        </p:nvSpPr>
        <p:spPr/>
        <p:txBody>
          <a:bodyPr/>
          <a:lstStyle/>
          <a:p>
            <a:r>
              <a:t>Footer</a:t>
            </a:r>
          </a:p>
        </p:txBody>
      </p:sp>
      <p:sp>
        <p:nvSpPr>
          <p:cNvPr id="5" name="PlaceHolder 4"/>
          <p:cNvSpPr>
            <a:spLocks noGrp="1"/>
          </p:cNvSpPr>
          <p:nvPr>
            <p:ph type="sldNum" idx="4"/>
          </p:nvPr>
        </p:nvSpPr>
        <p:spPr/>
        <p:txBody>
          <a:bodyPr/>
          <a:lstStyle/>
          <a:p>
            <a:fld id="{FF5B38AF-F106-4AA6-A9C7-9B407B1CDA16}" type="slidenum">
              <a:t>‹#›</a:t>
            </a:fld>
            <a:endParaRPr/>
          </a:p>
        </p:txBody>
      </p:sp>
      <p:sp>
        <p:nvSpPr>
          <p:cNvPr id="6" name="PlaceHolder 5"/>
          <p:cNvSpPr>
            <a:spLocks noGrp="1"/>
          </p:cNvSpPr>
          <p:nvPr>
            <p:ph type="dt" idx="5"/>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76" name="PlaceHolder 2"/>
          <p:cNvSpPr>
            <a:spLocks noGrp="1"/>
          </p:cNvSpPr>
          <p:nvPr>
            <p:ph/>
          </p:nvPr>
        </p:nvSpPr>
        <p:spPr>
          <a:xfrm>
            <a:off x="1066320" y="1981080"/>
            <a:ext cx="754380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 name="PlaceHolder 3"/>
          <p:cNvSpPr>
            <a:spLocks noGrp="1"/>
          </p:cNvSpPr>
          <p:nvPr>
            <p:ph type="ftr" idx="6"/>
          </p:nvPr>
        </p:nvSpPr>
        <p:spPr/>
        <p:txBody>
          <a:bodyPr/>
          <a:lstStyle/>
          <a:p>
            <a:r>
              <a:t>Footer</a:t>
            </a:r>
          </a:p>
        </p:txBody>
      </p:sp>
      <p:sp>
        <p:nvSpPr>
          <p:cNvPr id="5" name="PlaceHolder 4"/>
          <p:cNvSpPr>
            <a:spLocks noGrp="1"/>
          </p:cNvSpPr>
          <p:nvPr>
            <p:ph type="sldNum" idx="4"/>
          </p:nvPr>
        </p:nvSpPr>
        <p:spPr/>
        <p:txBody>
          <a:bodyPr/>
          <a:lstStyle/>
          <a:p>
            <a:fld id="{02E6080E-E21D-40D9-A7BC-283AD2C49460}" type="slidenum">
              <a:t>‹#›</a:t>
            </a:fld>
            <a:endParaRPr/>
          </a:p>
        </p:txBody>
      </p:sp>
      <p:sp>
        <p:nvSpPr>
          <p:cNvPr id="6" name="PlaceHolder 5"/>
          <p:cNvSpPr>
            <a:spLocks noGrp="1"/>
          </p:cNvSpPr>
          <p:nvPr>
            <p:ph type="dt" idx="5"/>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78" name="PlaceHolder 2"/>
          <p:cNvSpPr>
            <a:spLocks noGrp="1"/>
          </p:cNvSpPr>
          <p:nvPr>
            <p:ph/>
          </p:nvPr>
        </p:nvSpPr>
        <p:spPr>
          <a:xfrm>
            <a:off x="1066320" y="1981080"/>
            <a:ext cx="368136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79" name="PlaceHolder 3"/>
          <p:cNvSpPr>
            <a:spLocks noGrp="1"/>
          </p:cNvSpPr>
          <p:nvPr>
            <p:ph/>
          </p:nvPr>
        </p:nvSpPr>
        <p:spPr>
          <a:xfrm>
            <a:off x="4932000" y="1981080"/>
            <a:ext cx="368136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5" name="PlaceHolder 4"/>
          <p:cNvSpPr>
            <a:spLocks noGrp="1"/>
          </p:cNvSpPr>
          <p:nvPr>
            <p:ph type="ftr" idx="6"/>
          </p:nvPr>
        </p:nvSpPr>
        <p:spPr/>
        <p:txBody>
          <a:bodyPr/>
          <a:lstStyle/>
          <a:p>
            <a:r>
              <a:t>Footer</a:t>
            </a:r>
          </a:p>
        </p:txBody>
      </p:sp>
      <p:sp>
        <p:nvSpPr>
          <p:cNvPr id="6" name="PlaceHolder 5"/>
          <p:cNvSpPr>
            <a:spLocks noGrp="1"/>
          </p:cNvSpPr>
          <p:nvPr>
            <p:ph type="sldNum" idx="4"/>
          </p:nvPr>
        </p:nvSpPr>
        <p:spPr/>
        <p:txBody>
          <a:bodyPr/>
          <a:lstStyle/>
          <a:p>
            <a:fld id="{CEA6BFAC-CA0D-40BA-ACF4-750522E9608E}" type="slidenum">
              <a:t>‹#›</a:t>
            </a:fld>
            <a:endParaRPr/>
          </a:p>
        </p:txBody>
      </p:sp>
      <p:sp>
        <p:nvSpPr>
          <p:cNvPr id="7" name="PlaceHolder 6"/>
          <p:cNvSpPr>
            <a:spLocks noGrp="1"/>
          </p:cNvSpPr>
          <p:nvPr>
            <p:ph type="dt" idx="5"/>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0"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3" name="PlaceHolder 2"/>
          <p:cNvSpPr>
            <a:spLocks noGrp="1"/>
          </p:cNvSpPr>
          <p:nvPr>
            <p:ph type="ftr" idx="6"/>
          </p:nvPr>
        </p:nvSpPr>
        <p:spPr/>
        <p:txBody>
          <a:bodyPr/>
          <a:lstStyle/>
          <a:p>
            <a:r>
              <a:t>Footer</a:t>
            </a:r>
          </a:p>
        </p:txBody>
      </p:sp>
      <p:sp>
        <p:nvSpPr>
          <p:cNvPr id="4" name="PlaceHolder 3"/>
          <p:cNvSpPr>
            <a:spLocks noGrp="1"/>
          </p:cNvSpPr>
          <p:nvPr>
            <p:ph type="sldNum" idx="4"/>
          </p:nvPr>
        </p:nvSpPr>
        <p:spPr/>
        <p:txBody>
          <a:bodyPr/>
          <a:lstStyle/>
          <a:p>
            <a:fld id="{4280407B-1A21-41A8-948B-C36398C044B4}" type="slidenum">
              <a:t>‹#›</a:t>
            </a:fld>
            <a:endParaRPr/>
          </a:p>
        </p:txBody>
      </p:sp>
      <p:sp>
        <p:nvSpPr>
          <p:cNvPr id="5" name="PlaceHolder 4"/>
          <p:cNvSpPr>
            <a:spLocks noGrp="1"/>
          </p:cNvSpPr>
          <p:nvPr>
            <p:ph type="dt" idx="5"/>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1" name="PlaceHolder 1"/>
          <p:cNvSpPr>
            <a:spLocks noGrp="1"/>
          </p:cNvSpPr>
          <p:nvPr>
            <p:ph type="subTitle"/>
          </p:nvPr>
        </p:nvSpPr>
        <p:spPr>
          <a:xfrm>
            <a:off x="1066320" y="304560"/>
            <a:ext cx="7543800" cy="6638040"/>
          </a:xfrm>
          <a:prstGeom prst="rect">
            <a:avLst/>
          </a:prstGeom>
          <a:noFill/>
          <a:ln w="0">
            <a:noFill/>
          </a:ln>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3" name="PlaceHolder 2"/>
          <p:cNvSpPr>
            <a:spLocks noGrp="1"/>
          </p:cNvSpPr>
          <p:nvPr>
            <p:ph type="ftr" idx="6"/>
          </p:nvPr>
        </p:nvSpPr>
        <p:spPr/>
        <p:txBody>
          <a:bodyPr/>
          <a:lstStyle/>
          <a:p>
            <a:r>
              <a:t>Footer</a:t>
            </a:r>
          </a:p>
        </p:txBody>
      </p:sp>
      <p:sp>
        <p:nvSpPr>
          <p:cNvPr id="4" name="PlaceHolder 3"/>
          <p:cNvSpPr>
            <a:spLocks noGrp="1"/>
          </p:cNvSpPr>
          <p:nvPr>
            <p:ph type="sldNum" idx="4"/>
          </p:nvPr>
        </p:nvSpPr>
        <p:spPr/>
        <p:txBody>
          <a:bodyPr/>
          <a:lstStyle/>
          <a:p>
            <a:fld id="{41B5258A-C094-411B-9B39-0610DA09A027}" type="slidenum">
              <a:t>‹#›</a:t>
            </a:fld>
            <a:endParaRPr/>
          </a:p>
        </p:txBody>
      </p:sp>
      <p:sp>
        <p:nvSpPr>
          <p:cNvPr id="5" name="PlaceHolder 4"/>
          <p:cNvSpPr>
            <a:spLocks noGrp="1"/>
          </p:cNvSpPr>
          <p:nvPr>
            <p:ph type="dt" idx="5"/>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83" name="PlaceHolder 2"/>
          <p:cNvSpPr>
            <a:spLocks noGrp="1"/>
          </p:cNvSpPr>
          <p:nvPr>
            <p:ph/>
          </p:nvPr>
        </p:nvSpPr>
        <p:spPr>
          <a:xfrm>
            <a:off x="106632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84" name="PlaceHolder 3"/>
          <p:cNvSpPr>
            <a:spLocks noGrp="1"/>
          </p:cNvSpPr>
          <p:nvPr>
            <p:ph/>
          </p:nvPr>
        </p:nvSpPr>
        <p:spPr>
          <a:xfrm>
            <a:off x="4932000" y="1981080"/>
            <a:ext cx="368136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85" name="PlaceHolder 4"/>
          <p:cNvSpPr>
            <a:spLocks noGrp="1"/>
          </p:cNvSpPr>
          <p:nvPr>
            <p:ph/>
          </p:nvPr>
        </p:nvSpPr>
        <p:spPr>
          <a:xfrm>
            <a:off x="1066320" y="413064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6" name="PlaceHolder 5"/>
          <p:cNvSpPr>
            <a:spLocks noGrp="1"/>
          </p:cNvSpPr>
          <p:nvPr>
            <p:ph type="ftr" idx="6"/>
          </p:nvPr>
        </p:nvSpPr>
        <p:spPr/>
        <p:txBody>
          <a:bodyPr/>
          <a:lstStyle/>
          <a:p>
            <a:r>
              <a:t>Footer</a:t>
            </a:r>
          </a:p>
        </p:txBody>
      </p:sp>
      <p:sp>
        <p:nvSpPr>
          <p:cNvPr id="7" name="PlaceHolder 6"/>
          <p:cNvSpPr>
            <a:spLocks noGrp="1"/>
          </p:cNvSpPr>
          <p:nvPr>
            <p:ph type="sldNum" idx="4"/>
          </p:nvPr>
        </p:nvSpPr>
        <p:spPr/>
        <p:txBody>
          <a:bodyPr/>
          <a:lstStyle/>
          <a:p>
            <a:fld id="{4D32EBA7-F0F2-4FD7-839E-6A97D90ADCF0}" type="slidenum">
              <a:t>‹#›</a:t>
            </a:fld>
            <a:endParaRPr/>
          </a:p>
        </p:txBody>
      </p:sp>
      <p:sp>
        <p:nvSpPr>
          <p:cNvPr id="8" name="PlaceHolder 7"/>
          <p:cNvSpPr>
            <a:spLocks noGrp="1"/>
          </p:cNvSpPr>
          <p:nvPr>
            <p:ph type="dt" idx="5"/>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8"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19" name="PlaceHolder 2"/>
          <p:cNvSpPr>
            <a:spLocks noGrp="1"/>
          </p:cNvSpPr>
          <p:nvPr>
            <p:ph type="subTitle"/>
          </p:nvPr>
        </p:nvSpPr>
        <p:spPr>
          <a:xfrm>
            <a:off x="1066320" y="1981080"/>
            <a:ext cx="7543800" cy="4114800"/>
          </a:xfrm>
          <a:prstGeom prst="rect">
            <a:avLst/>
          </a:prstGeom>
          <a:noFill/>
          <a:ln w="0">
            <a:noFill/>
          </a:ln>
        </p:spPr>
        <p:txBody>
          <a:bodyPr lIns="0" tIns="0" rIns="0" bIns="0" anchor="ctr">
            <a:noAutofit/>
          </a:bodyPr>
          <a:lstStyle/>
          <a:p>
            <a:pPr indent="0" algn="ctr">
              <a:spcBef>
                <a:spcPts val="799"/>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C8A2413A-34E1-4231-9149-162D0308709E}" type="slidenum">
              <a:t>‹#›</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87" name="PlaceHolder 2"/>
          <p:cNvSpPr>
            <a:spLocks noGrp="1"/>
          </p:cNvSpPr>
          <p:nvPr>
            <p:ph/>
          </p:nvPr>
        </p:nvSpPr>
        <p:spPr>
          <a:xfrm>
            <a:off x="1066320" y="1981080"/>
            <a:ext cx="368136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88" name="PlaceHolder 3"/>
          <p:cNvSpPr>
            <a:spLocks noGrp="1"/>
          </p:cNvSpPr>
          <p:nvPr>
            <p:ph/>
          </p:nvPr>
        </p:nvSpPr>
        <p:spPr>
          <a:xfrm>
            <a:off x="493200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89" name="PlaceHolder 4"/>
          <p:cNvSpPr>
            <a:spLocks noGrp="1"/>
          </p:cNvSpPr>
          <p:nvPr>
            <p:ph/>
          </p:nvPr>
        </p:nvSpPr>
        <p:spPr>
          <a:xfrm>
            <a:off x="4932000" y="413064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6" name="PlaceHolder 5"/>
          <p:cNvSpPr>
            <a:spLocks noGrp="1"/>
          </p:cNvSpPr>
          <p:nvPr>
            <p:ph type="ftr" idx="6"/>
          </p:nvPr>
        </p:nvSpPr>
        <p:spPr/>
        <p:txBody>
          <a:bodyPr/>
          <a:lstStyle/>
          <a:p>
            <a:r>
              <a:t>Footer</a:t>
            </a:r>
          </a:p>
        </p:txBody>
      </p:sp>
      <p:sp>
        <p:nvSpPr>
          <p:cNvPr id="7" name="PlaceHolder 6"/>
          <p:cNvSpPr>
            <a:spLocks noGrp="1"/>
          </p:cNvSpPr>
          <p:nvPr>
            <p:ph type="sldNum" idx="4"/>
          </p:nvPr>
        </p:nvSpPr>
        <p:spPr/>
        <p:txBody>
          <a:bodyPr/>
          <a:lstStyle/>
          <a:p>
            <a:fld id="{39742215-51EE-4CE3-990E-8182FD9B611F}" type="slidenum">
              <a:t>‹#›</a:t>
            </a:fld>
            <a:endParaRPr/>
          </a:p>
        </p:txBody>
      </p:sp>
      <p:sp>
        <p:nvSpPr>
          <p:cNvPr id="8" name="PlaceHolder 7"/>
          <p:cNvSpPr>
            <a:spLocks noGrp="1"/>
          </p:cNvSpPr>
          <p:nvPr>
            <p:ph type="dt" idx="5"/>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91" name="PlaceHolder 2"/>
          <p:cNvSpPr>
            <a:spLocks noGrp="1"/>
          </p:cNvSpPr>
          <p:nvPr>
            <p:ph/>
          </p:nvPr>
        </p:nvSpPr>
        <p:spPr>
          <a:xfrm>
            <a:off x="106632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92" name="PlaceHolder 3"/>
          <p:cNvSpPr>
            <a:spLocks noGrp="1"/>
          </p:cNvSpPr>
          <p:nvPr>
            <p:ph/>
          </p:nvPr>
        </p:nvSpPr>
        <p:spPr>
          <a:xfrm>
            <a:off x="493200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93" name="PlaceHolder 4"/>
          <p:cNvSpPr>
            <a:spLocks noGrp="1"/>
          </p:cNvSpPr>
          <p:nvPr>
            <p:ph/>
          </p:nvPr>
        </p:nvSpPr>
        <p:spPr>
          <a:xfrm>
            <a:off x="1066320" y="4130640"/>
            <a:ext cx="754380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6" name="PlaceHolder 5"/>
          <p:cNvSpPr>
            <a:spLocks noGrp="1"/>
          </p:cNvSpPr>
          <p:nvPr>
            <p:ph type="ftr" idx="6"/>
          </p:nvPr>
        </p:nvSpPr>
        <p:spPr/>
        <p:txBody>
          <a:bodyPr/>
          <a:lstStyle/>
          <a:p>
            <a:r>
              <a:t>Footer</a:t>
            </a:r>
          </a:p>
        </p:txBody>
      </p:sp>
      <p:sp>
        <p:nvSpPr>
          <p:cNvPr id="7" name="PlaceHolder 6"/>
          <p:cNvSpPr>
            <a:spLocks noGrp="1"/>
          </p:cNvSpPr>
          <p:nvPr>
            <p:ph type="sldNum" idx="4"/>
          </p:nvPr>
        </p:nvSpPr>
        <p:spPr/>
        <p:txBody>
          <a:bodyPr/>
          <a:lstStyle/>
          <a:p>
            <a:fld id="{5B4E84E1-9B18-42EF-96EC-C38BD0E37128}" type="slidenum">
              <a:t>‹#›</a:t>
            </a:fld>
            <a:endParaRPr/>
          </a:p>
        </p:txBody>
      </p:sp>
      <p:sp>
        <p:nvSpPr>
          <p:cNvPr id="8" name="PlaceHolder 7"/>
          <p:cNvSpPr>
            <a:spLocks noGrp="1"/>
          </p:cNvSpPr>
          <p:nvPr>
            <p:ph type="dt" idx="5"/>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95" name="PlaceHolder 2"/>
          <p:cNvSpPr>
            <a:spLocks noGrp="1"/>
          </p:cNvSpPr>
          <p:nvPr>
            <p:ph/>
          </p:nvPr>
        </p:nvSpPr>
        <p:spPr>
          <a:xfrm>
            <a:off x="1066320" y="1981080"/>
            <a:ext cx="754380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96" name="PlaceHolder 3"/>
          <p:cNvSpPr>
            <a:spLocks noGrp="1"/>
          </p:cNvSpPr>
          <p:nvPr>
            <p:ph/>
          </p:nvPr>
        </p:nvSpPr>
        <p:spPr>
          <a:xfrm>
            <a:off x="1066320" y="4130640"/>
            <a:ext cx="754380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5" name="PlaceHolder 4"/>
          <p:cNvSpPr>
            <a:spLocks noGrp="1"/>
          </p:cNvSpPr>
          <p:nvPr>
            <p:ph type="ftr" idx="6"/>
          </p:nvPr>
        </p:nvSpPr>
        <p:spPr/>
        <p:txBody>
          <a:bodyPr/>
          <a:lstStyle/>
          <a:p>
            <a:r>
              <a:t>Footer</a:t>
            </a:r>
          </a:p>
        </p:txBody>
      </p:sp>
      <p:sp>
        <p:nvSpPr>
          <p:cNvPr id="6" name="PlaceHolder 5"/>
          <p:cNvSpPr>
            <a:spLocks noGrp="1"/>
          </p:cNvSpPr>
          <p:nvPr>
            <p:ph type="sldNum" idx="4"/>
          </p:nvPr>
        </p:nvSpPr>
        <p:spPr/>
        <p:txBody>
          <a:bodyPr/>
          <a:lstStyle/>
          <a:p>
            <a:fld id="{0D2A1080-B356-40AC-8671-22AB16682308}" type="slidenum">
              <a:t>‹#›</a:t>
            </a:fld>
            <a:endParaRPr/>
          </a:p>
        </p:txBody>
      </p:sp>
      <p:sp>
        <p:nvSpPr>
          <p:cNvPr id="7" name="PlaceHolder 6"/>
          <p:cNvSpPr>
            <a:spLocks noGrp="1"/>
          </p:cNvSpPr>
          <p:nvPr>
            <p:ph type="dt" idx="5"/>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98" name="PlaceHolder 2"/>
          <p:cNvSpPr>
            <a:spLocks noGrp="1"/>
          </p:cNvSpPr>
          <p:nvPr>
            <p:ph/>
          </p:nvPr>
        </p:nvSpPr>
        <p:spPr>
          <a:xfrm>
            <a:off x="106632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99" name="PlaceHolder 3"/>
          <p:cNvSpPr>
            <a:spLocks noGrp="1"/>
          </p:cNvSpPr>
          <p:nvPr>
            <p:ph/>
          </p:nvPr>
        </p:nvSpPr>
        <p:spPr>
          <a:xfrm>
            <a:off x="493200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100" name="PlaceHolder 4"/>
          <p:cNvSpPr>
            <a:spLocks noGrp="1"/>
          </p:cNvSpPr>
          <p:nvPr>
            <p:ph/>
          </p:nvPr>
        </p:nvSpPr>
        <p:spPr>
          <a:xfrm>
            <a:off x="1066320" y="413064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101" name="PlaceHolder 5"/>
          <p:cNvSpPr>
            <a:spLocks noGrp="1"/>
          </p:cNvSpPr>
          <p:nvPr>
            <p:ph/>
          </p:nvPr>
        </p:nvSpPr>
        <p:spPr>
          <a:xfrm>
            <a:off x="4932000" y="413064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7" name="PlaceHolder 6"/>
          <p:cNvSpPr>
            <a:spLocks noGrp="1"/>
          </p:cNvSpPr>
          <p:nvPr>
            <p:ph type="ftr" idx="6"/>
          </p:nvPr>
        </p:nvSpPr>
        <p:spPr/>
        <p:txBody>
          <a:bodyPr/>
          <a:lstStyle/>
          <a:p>
            <a:r>
              <a:t>Footer</a:t>
            </a:r>
          </a:p>
        </p:txBody>
      </p:sp>
      <p:sp>
        <p:nvSpPr>
          <p:cNvPr id="8" name="PlaceHolder 7"/>
          <p:cNvSpPr>
            <a:spLocks noGrp="1"/>
          </p:cNvSpPr>
          <p:nvPr>
            <p:ph type="sldNum" idx="4"/>
          </p:nvPr>
        </p:nvSpPr>
        <p:spPr/>
        <p:txBody>
          <a:bodyPr/>
          <a:lstStyle/>
          <a:p>
            <a:fld id="{75BFF923-B62B-42B2-AFCB-20CD5553C03C}" type="slidenum">
              <a:t>‹#›</a:t>
            </a:fld>
            <a:endParaRPr/>
          </a:p>
        </p:txBody>
      </p:sp>
      <p:sp>
        <p:nvSpPr>
          <p:cNvPr id="9" name="PlaceHolder 8"/>
          <p:cNvSpPr>
            <a:spLocks noGrp="1"/>
          </p:cNvSpPr>
          <p:nvPr>
            <p:ph type="dt" idx="5"/>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103" name="PlaceHolder 2"/>
          <p:cNvSpPr>
            <a:spLocks noGrp="1"/>
          </p:cNvSpPr>
          <p:nvPr>
            <p:ph/>
          </p:nvPr>
        </p:nvSpPr>
        <p:spPr>
          <a:xfrm>
            <a:off x="1066320" y="198108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104" name="PlaceHolder 3"/>
          <p:cNvSpPr>
            <a:spLocks noGrp="1"/>
          </p:cNvSpPr>
          <p:nvPr>
            <p:ph/>
          </p:nvPr>
        </p:nvSpPr>
        <p:spPr>
          <a:xfrm>
            <a:off x="3616920" y="198108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105" name="PlaceHolder 4"/>
          <p:cNvSpPr>
            <a:spLocks noGrp="1"/>
          </p:cNvSpPr>
          <p:nvPr>
            <p:ph/>
          </p:nvPr>
        </p:nvSpPr>
        <p:spPr>
          <a:xfrm>
            <a:off x="6167880" y="198108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106" name="PlaceHolder 5"/>
          <p:cNvSpPr>
            <a:spLocks noGrp="1"/>
          </p:cNvSpPr>
          <p:nvPr>
            <p:ph/>
          </p:nvPr>
        </p:nvSpPr>
        <p:spPr>
          <a:xfrm>
            <a:off x="1066320" y="413064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107" name="PlaceHolder 6"/>
          <p:cNvSpPr>
            <a:spLocks noGrp="1"/>
          </p:cNvSpPr>
          <p:nvPr>
            <p:ph/>
          </p:nvPr>
        </p:nvSpPr>
        <p:spPr>
          <a:xfrm>
            <a:off x="3616920" y="413064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108" name="PlaceHolder 7"/>
          <p:cNvSpPr>
            <a:spLocks noGrp="1"/>
          </p:cNvSpPr>
          <p:nvPr>
            <p:ph/>
          </p:nvPr>
        </p:nvSpPr>
        <p:spPr>
          <a:xfrm>
            <a:off x="6167880" y="413064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9" name="PlaceHolder 8"/>
          <p:cNvSpPr>
            <a:spLocks noGrp="1"/>
          </p:cNvSpPr>
          <p:nvPr>
            <p:ph type="ftr" idx="6"/>
          </p:nvPr>
        </p:nvSpPr>
        <p:spPr/>
        <p:txBody>
          <a:bodyPr/>
          <a:lstStyle/>
          <a:p>
            <a:r>
              <a:t>Footer</a:t>
            </a:r>
          </a:p>
        </p:txBody>
      </p:sp>
      <p:sp>
        <p:nvSpPr>
          <p:cNvPr id="10" name="PlaceHolder 9"/>
          <p:cNvSpPr>
            <a:spLocks noGrp="1"/>
          </p:cNvSpPr>
          <p:nvPr>
            <p:ph type="sldNum" idx="4"/>
          </p:nvPr>
        </p:nvSpPr>
        <p:spPr/>
        <p:txBody>
          <a:bodyPr/>
          <a:lstStyle/>
          <a:p>
            <a:fld id="{5F8D5724-C224-42FC-A1C3-645E497B3B6D}" type="slidenum">
              <a:t>‹#›</a:t>
            </a:fld>
            <a:endParaRPr/>
          </a:p>
        </p:txBody>
      </p:sp>
      <p:sp>
        <p:nvSpPr>
          <p:cNvPr id="11" name="PlaceHolder 10"/>
          <p:cNvSpPr>
            <a:spLocks noGrp="1"/>
          </p:cNvSpPr>
          <p:nvPr>
            <p:ph type="dt" idx="5"/>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21" name="PlaceHolder 2"/>
          <p:cNvSpPr>
            <a:spLocks noGrp="1"/>
          </p:cNvSpPr>
          <p:nvPr>
            <p:ph/>
          </p:nvPr>
        </p:nvSpPr>
        <p:spPr>
          <a:xfrm>
            <a:off x="1066320" y="1981080"/>
            <a:ext cx="754380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3D930326-FFD0-4167-9759-D76320E7BE55}" type="slidenum">
              <a:t>‹#›</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23" name="PlaceHolder 2"/>
          <p:cNvSpPr>
            <a:spLocks noGrp="1"/>
          </p:cNvSpPr>
          <p:nvPr>
            <p:ph/>
          </p:nvPr>
        </p:nvSpPr>
        <p:spPr>
          <a:xfrm>
            <a:off x="1066320" y="1981080"/>
            <a:ext cx="368136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24" name="PlaceHolder 3"/>
          <p:cNvSpPr>
            <a:spLocks noGrp="1"/>
          </p:cNvSpPr>
          <p:nvPr>
            <p:ph/>
          </p:nvPr>
        </p:nvSpPr>
        <p:spPr>
          <a:xfrm>
            <a:off x="4932000" y="1981080"/>
            <a:ext cx="368136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CA01137E-FB66-4778-B169-A1702F6253CC}"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5"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2FC16AAD-7F5F-4D02-B5D9-0188F31DB2F0}"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6" name="PlaceHolder 1"/>
          <p:cNvSpPr>
            <a:spLocks noGrp="1"/>
          </p:cNvSpPr>
          <p:nvPr>
            <p:ph type="subTitle"/>
          </p:nvPr>
        </p:nvSpPr>
        <p:spPr>
          <a:xfrm>
            <a:off x="1066320" y="304560"/>
            <a:ext cx="7543800" cy="6638040"/>
          </a:xfrm>
          <a:prstGeom prst="rect">
            <a:avLst/>
          </a:prstGeom>
          <a:noFill/>
          <a:ln w="0">
            <a:noFill/>
          </a:ln>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C0517E85-DE55-4451-B35B-C1323786096D}"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28" name="PlaceHolder 2"/>
          <p:cNvSpPr>
            <a:spLocks noGrp="1"/>
          </p:cNvSpPr>
          <p:nvPr>
            <p:ph/>
          </p:nvPr>
        </p:nvSpPr>
        <p:spPr>
          <a:xfrm>
            <a:off x="106632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29" name="PlaceHolder 3"/>
          <p:cNvSpPr>
            <a:spLocks noGrp="1"/>
          </p:cNvSpPr>
          <p:nvPr>
            <p:ph/>
          </p:nvPr>
        </p:nvSpPr>
        <p:spPr>
          <a:xfrm>
            <a:off x="4932000" y="1981080"/>
            <a:ext cx="368136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30" name="PlaceHolder 4"/>
          <p:cNvSpPr>
            <a:spLocks noGrp="1"/>
          </p:cNvSpPr>
          <p:nvPr>
            <p:ph/>
          </p:nvPr>
        </p:nvSpPr>
        <p:spPr>
          <a:xfrm>
            <a:off x="1066320" y="413064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3F36056B-50CA-4DC0-9128-6D3017D2BECA}"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32" name="PlaceHolder 2"/>
          <p:cNvSpPr>
            <a:spLocks noGrp="1"/>
          </p:cNvSpPr>
          <p:nvPr>
            <p:ph/>
          </p:nvPr>
        </p:nvSpPr>
        <p:spPr>
          <a:xfrm>
            <a:off x="1066320" y="1981080"/>
            <a:ext cx="368136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33" name="PlaceHolder 3"/>
          <p:cNvSpPr>
            <a:spLocks noGrp="1"/>
          </p:cNvSpPr>
          <p:nvPr>
            <p:ph/>
          </p:nvPr>
        </p:nvSpPr>
        <p:spPr>
          <a:xfrm>
            <a:off x="493200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34" name="PlaceHolder 4"/>
          <p:cNvSpPr>
            <a:spLocks noGrp="1"/>
          </p:cNvSpPr>
          <p:nvPr>
            <p:ph/>
          </p:nvPr>
        </p:nvSpPr>
        <p:spPr>
          <a:xfrm>
            <a:off x="4932000" y="413064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7BC6292F-9828-4418-A7A2-243D001A878C}"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36" name="PlaceHolder 2"/>
          <p:cNvSpPr>
            <a:spLocks noGrp="1"/>
          </p:cNvSpPr>
          <p:nvPr>
            <p:ph/>
          </p:nvPr>
        </p:nvSpPr>
        <p:spPr>
          <a:xfrm>
            <a:off x="106632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37" name="PlaceHolder 3"/>
          <p:cNvSpPr>
            <a:spLocks noGrp="1"/>
          </p:cNvSpPr>
          <p:nvPr>
            <p:ph/>
          </p:nvPr>
        </p:nvSpPr>
        <p:spPr>
          <a:xfrm>
            <a:off x="493200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38" name="PlaceHolder 4"/>
          <p:cNvSpPr>
            <a:spLocks noGrp="1"/>
          </p:cNvSpPr>
          <p:nvPr>
            <p:ph/>
          </p:nvPr>
        </p:nvSpPr>
        <p:spPr>
          <a:xfrm>
            <a:off x="1066320" y="4130640"/>
            <a:ext cx="754380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8A6E292A-0CC3-4675-84D7-76D77F881295}"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grpSp>
        <p:nvGrpSpPr>
          <p:cNvPr id="18" name="Group 2"/>
          <p:cNvGrpSpPr/>
          <p:nvPr/>
        </p:nvGrpSpPr>
        <p:grpSpPr>
          <a:xfrm>
            <a:off x="0" y="6480"/>
            <a:ext cx="9140760" cy="6851520"/>
            <a:chOff x="0" y="6480"/>
            <a:chExt cx="9140760" cy="6851520"/>
          </a:xfrm>
        </p:grpSpPr>
        <p:sp>
          <p:nvSpPr>
            <p:cNvPr id="19" name="Freeform 3"/>
            <p:cNvSpPr/>
            <p:nvPr/>
          </p:nvSpPr>
          <p:spPr>
            <a:xfrm>
              <a:off x="885960" y="1843200"/>
              <a:ext cx="8254800" cy="5014800"/>
            </a:xfrm>
            <a:custGeom>
              <a:avLst/>
              <a:gdLst/>
              <a:ahLst/>
              <a:cxnLst/>
              <a:rect l="l" t="t" r="r" b="b"/>
              <a:pathLst>
                <a:path w="5184" h="3159">
                  <a:moveTo>
                    <a:pt x="0" y="3159"/>
                  </a:moveTo>
                  <a:lnTo>
                    <a:pt x="5184" y="3159"/>
                  </a:lnTo>
                  <a:lnTo>
                    <a:pt x="5184" y="0"/>
                  </a:lnTo>
                  <a:lnTo>
                    <a:pt x="0" y="0"/>
                  </a:lnTo>
                  <a:lnTo>
                    <a:pt x="0" y="3159"/>
                  </a:lnTo>
                  <a:lnTo>
                    <a:pt x="0" y="3159"/>
                  </a:lnTo>
                  <a:close/>
                </a:path>
              </a:pathLst>
            </a:custGeom>
            <a:gradFill rotWithShape="0">
              <a:gsLst>
                <a:gs pos="0">
                  <a:srgbClr val="000066"/>
                </a:gs>
                <a:gs pos="100000">
                  <a:srgbClr val="000099"/>
                </a:gs>
              </a:gsLst>
              <a:lin ang="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2" name="Freeform 4"/>
            <p:cNvSpPr/>
            <p:nvPr/>
          </p:nvSpPr>
          <p:spPr>
            <a:xfrm>
              <a:off x="0" y="1843200"/>
              <a:ext cx="885960" cy="5014800"/>
            </a:xfrm>
            <a:custGeom>
              <a:avLst/>
              <a:gdLst/>
              <a:ahLst/>
              <a:cxnLst/>
              <a:rect l="l" t="t" r="r" b="b"/>
              <a:pathLst>
                <a:path w="556" h="3159">
                  <a:moveTo>
                    <a:pt x="0" y="0"/>
                  </a:moveTo>
                  <a:lnTo>
                    <a:pt x="0" y="3159"/>
                  </a:lnTo>
                  <a:lnTo>
                    <a:pt x="556" y="3159"/>
                  </a:lnTo>
                  <a:lnTo>
                    <a:pt x="556" y="0"/>
                  </a:lnTo>
                  <a:lnTo>
                    <a:pt x="0" y="0"/>
                  </a:lnTo>
                  <a:lnTo>
                    <a:pt x="0" y="0"/>
                  </a:lnTo>
                  <a:close/>
                </a:path>
              </a:pathLst>
            </a:custGeom>
            <a:gradFill rotWithShape="0">
              <a:gsLst>
                <a:gs pos="0">
                  <a:srgbClr val="000066"/>
                </a:gs>
                <a:gs pos="100000">
                  <a:srgbClr val="000099"/>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grpSp>
          <p:nvGrpSpPr>
            <p:cNvPr id="3" name="Group 5"/>
            <p:cNvGrpSpPr/>
            <p:nvPr/>
          </p:nvGrpSpPr>
          <p:grpSpPr>
            <a:xfrm>
              <a:off x="0" y="6480"/>
              <a:ext cx="9140760" cy="6851520"/>
              <a:chOff x="0" y="6480"/>
              <a:chExt cx="9140760" cy="6851520"/>
            </a:xfrm>
          </p:grpSpPr>
          <p:sp>
            <p:nvSpPr>
              <p:cNvPr id="4" name="Freeform 6"/>
              <p:cNvSpPr/>
              <p:nvPr/>
            </p:nvSpPr>
            <p:spPr>
              <a:xfrm>
                <a:off x="876240" y="6480"/>
                <a:ext cx="19080" cy="1103040"/>
              </a:xfrm>
              <a:custGeom>
                <a:avLst/>
                <a:gdLst/>
                <a:ahLst/>
                <a:cxnLst/>
                <a:rect l="l" t="t" r="r" b="b"/>
                <a:pathLst>
                  <a:path w="12" h="695">
                    <a:moveTo>
                      <a:pt x="12" y="0"/>
                    </a:moveTo>
                    <a:lnTo>
                      <a:pt x="0" y="0"/>
                    </a:lnTo>
                    <a:lnTo>
                      <a:pt x="0" y="695"/>
                    </a:lnTo>
                    <a:lnTo>
                      <a:pt x="12" y="695"/>
                    </a:lnTo>
                    <a:lnTo>
                      <a:pt x="12" y="0"/>
                    </a:lnTo>
                    <a:lnTo>
                      <a:pt x="12" y="0"/>
                    </a:lnTo>
                    <a:close/>
                  </a:path>
                </a:pathLst>
              </a:custGeom>
              <a:gradFill rotWithShape="0">
                <a:gsLst>
                  <a:gs pos="0">
                    <a:srgbClr val="000066"/>
                  </a:gs>
                  <a:gs pos="100000">
                    <a:srgbClr val="000099"/>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5" name="Freeform 7"/>
              <p:cNvSpPr/>
              <p:nvPr/>
            </p:nvSpPr>
            <p:spPr>
              <a:xfrm>
                <a:off x="876240" y="2576520"/>
                <a:ext cx="19080" cy="4281480"/>
              </a:xfrm>
              <a:custGeom>
                <a:avLst/>
                <a:gdLst/>
                <a:ahLst/>
                <a:cxnLst/>
                <a:rect l="l" t="t" r="r" b="b"/>
                <a:pathLst>
                  <a:path w="12" h="2697">
                    <a:moveTo>
                      <a:pt x="0" y="2697"/>
                    </a:moveTo>
                    <a:lnTo>
                      <a:pt x="12" y="2697"/>
                    </a:lnTo>
                    <a:lnTo>
                      <a:pt x="12" y="0"/>
                    </a:lnTo>
                    <a:lnTo>
                      <a:pt x="0" y="0"/>
                    </a:lnTo>
                    <a:lnTo>
                      <a:pt x="0" y="2697"/>
                    </a:lnTo>
                    <a:lnTo>
                      <a:pt x="0" y="2697"/>
                    </a:lnTo>
                    <a:close/>
                  </a:path>
                </a:pathLst>
              </a:custGeom>
              <a:gradFill rotWithShape="0">
                <a:gsLst>
                  <a:gs pos="0">
                    <a:srgbClr val="000099"/>
                  </a:gs>
                  <a:gs pos="100000">
                    <a:srgbClr val="000066"/>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6" name="Freeform 8"/>
              <p:cNvSpPr/>
              <p:nvPr/>
            </p:nvSpPr>
            <p:spPr>
              <a:xfrm>
                <a:off x="1617840" y="1833480"/>
                <a:ext cx="7522920" cy="19080"/>
              </a:xfrm>
              <a:custGeom>
                <a:avLst/>
                <a:gdLst/>
                <a:ahLst/>
                <a:cxnLst/>
                <a:rect l="l" t="t" r="r" b="b"/>
                <a:pathLst>
                  <a:path w="4724" h="12">
                    <a:moveTo>
                      <a:pt x="4724" y="0"/>
                    </a:moveTo>
                    <a:lnTo>
                      <a:pt x="0" y="0"/>
                    </a:lnTo>
                    <a:lnTo>
                      <a:pt x="0" y="12"/>
                    </a:lnTo>
                    <a:lnTo>
                      <a:pt x="4724" y="12"/>
                    </a:lnTo>
                    <a:lnTo>
                      <a:pt x="4724" y="0"/>
                    </a:lnTo>
                    <a:lnTo>
                      <a:pt x="4724" y="0"/>
                    </a:lnTo>
                    <a:close/>
                  </a:path>
                </a:pathLst>
              </a:custGeom>
              <a:gradFill rotWithShape="0">
                <a:gsLst>
                  <a:gs pos="0">
                    <a:srgbClr val="000099"/>
                  </a:gs>
                  <a:gs pos="100000">
                    <a:srgbClr val="000066"/>
                  </a:gs>
                </a:gsLst>
                <a:lin ang="0"/>
              </a:gradFill>
              <a:ln w="0">
                <a:noFill/>
              </a:ln>
            </p:spPr>
            <p:style>
              <a:lnRef idx="0">
                <a:scrgbClr r="0" g="0" b="0"/>
              </a:lnRef>
              <a:fillRef idx="0">
                <a:scrgbClr r="0" g="0" b="0"/>
              </a:fillRef>
              <a:effectRef idx="0">
                <a:scrgbClr r="0" g="0" b="0"/>
              </a:effectRef>
              <a:fontRef idx="minor"/>
            </p:style>
            <p:txBody>
              <a:bodyPr lIns="90000" tIns="-27720" rIns="90000" bIns="-2772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7" name="Freeform 9"/>
              <p:cNvSpPr/>
              <p:nvPr/>
            </p:nvSpPr>
            <p:spPr>
              <a:xfrm>
                <a:off x="876240" y="2176560"/>
                <a:ext cx="19080" cy="399960"/>
              </a:xfrm>
              <a:custGeom>
                <a:avLst/>
                <a:gdLst/>
                <a:ahLst/>
                <a:cxnLst/>
                <a:rect l="l" t="t" r="r" b="b"/>
                <a:pathLst>
                  <a:path w="12" h="252">
                    <a:moveTo>
                      <a:pt x="0" y="252"/>
                    </a:moveTo>
                    <a:lnTo>
                      <a:pt x="12" y="252"/>
                    </a:lnTo>
                    <a:lnTo>
                      <a:pt x="12" y="0"/>
                    </a:lnTo>
                    <a:lnTo>
                      <a:pt x="0" y="0"/>
                    </a:lnTo>
                    <a:lnTo>
                      <a:pt x="0" y="252"/>
                    </a:lnTo>
                    <a:lnTo>
                      <a:pt x="0" y="252"/>
                    </a:lnTo>
                    <a:close/>
                  </a:path>
                </a:pathLst>
              </a:custGeom>
              <a:gradFill rotWithShape="0">
                <a:gsLst>
                  <a:gs pos="0">
                    <a:srgbClr val="0066FF"/>
                  </a:gs>
                  <a:gs pos="100000">
                    <a:srgbClr val="000099"/>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8" name="Freeform 10"/>
              <p:cNvSpPr/>
              <p:nvPr/>
            </p:nvSpPr>
            <p:spPr>
              <a:xfrm>
                <a:off x="876240" y="1109520"/>
                <a:ext cx="19080" cy="400320"/>
              </a:xfrm>
              <a:custGeom>
                <a:avLst/>
                <a:gdLst/>
                <a:ahLst/>
                <a:cxnLst/>
                <a:rect l="l" t="t" r="r" b="b"/>
                <a:pathLst>
                  <a:path w="12" h="252">
                    <a:moveTo>
                      <a:pt x="12" y="0"/>
                    </a:moveTo>
                    <a:lnTo>
                      <a:pt x="0" y="0"/>
                    </a:lnTo>
                    <a:lnTo>
                      <a:pt x="0" y="252"/>
                    </a:lnTo>
                    <a:lnTo>
                      <a:pt x="12" y="252"/>
                    </a:lnTo>
                    <a:lnTo>
                      <a:pt x="12" y="0"/>
                    </a:lnTo>
                    <a:lnTo>
                      <a:pt x="12" y="0"/>
                    </a:lnTo>
                    <a:close/>
                  </a:path>
                </a:pathLst>
              </a:custGeom>
              <a:gradFill rotWithShape="0">
                <a:gsLst>
                  <a:gs pos="0">
                    <a:srgbClr val="000099"/>
                  </a:gs>
                  <a:gs pos="100000">
                    <a:srgbClr val="0066FF"/>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9" name="Freeform 11"/>
              <p:cNvSpPr/>
              <p:nvPr/>
            </p:nvSpPr>
            <p:spPr>
              <a:xfrm>
                <a:off x="876240" y="1509840"/>
                <a:ext cx="19080" cy="666720"/>
              </a:xfrm>
              <a:custGeom>
                <a:avLst/>
                <a:gdLst/>
                <a:ahLst/>
                <a:cxnLst/>
                <a:rect l="l" t="t" r="r" b="b"/>
                <a:pathLst>
                  <a:path w="12" h="420">
                    <a:moveTo>
                      <a:pt x="0" y="0"/>
                    </a:moveTo>
                    <a:lnTo>
                      <a:pt x="0" y="420"/>
                    </a:lnTo>
                    <a:lnTo>
                      <a:pt x="12" y="420"/>
                    </a:lnTo>
                    <a:lnTo>
                      <a:pt x="12" y="0"/>
                    </a:lnTo>
                    <a:lnTo>
                      <a:pt x="0" y="0"/>
                    </a:lnTo>
                    <a:lnTo>
                      <a:pt x="0" y="0"/>
                    </a:lnTo>
                    <a:close/>
                  </a:path>
                </a:pathLst>
              </a:custGeom>
              <a:gradFill rotWithShape="0">
                <a:gsLst>
                  <a:gs pos="0">
                    <a:srgbClr val="0066FF"/>
                  </a:gs>
                  <a:gs pos="100000">
                    <a:srgbClr val="0066FF"/>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10" name="Freeform 12"/>
              <p:cNvSpPr/>
              <p:nvPr/>
            </p:nvSpPr>
            <p:spPr>
              <a:xfrm>
                <a:off x="0" y="1833480"/>
                <a:ext cx="557280" cy="19080"/>
              </a:xfrm>
              <a:custGeom>
                <a:avLst/>
                <a:gdLst/>
                <a:ahLst/>
                <a:cxnLst/>
                <a:rect l="l" t="t" r="r" b="b"/>
                <a:pathLst>
                  <a:path w="251" h="12">
                    <a:moveTo>
                      <a:pt x="0" y="0"/>
                    </a:moveTo>
                    <a:lnTo>
                      <a:pt x="0" y="12"/>
                    </a:lnTo>
                    <a:lnTo>
                      <a:pt x="251" y="12"/>
                    </a:lnTo>
                    <a:lnTo>
                      <a:pt x="251" y="0"/>
                    </a:lnTo>
                    <a:lnTo>
                      <a:pt x="0" y="0"/>
                    </a:lnTo>
                    <a:lnTo>
                      <a:pt x="0" y="0"/>
                    </a:lnTo>
                    <a:close/>
                  </a:path>
                </a:pathLst>
              </a:custGeom>
              <a:gradFill rotWithShape="0">
                <a:gsLst>
                  <a:gs pos="0">
                    <a:srgbClr val="000099"/>
                  </a:gs>
                  <a:gs pos="100000">
                    <a:srgbClr val="0066FF"/>
                  </a:gs>
                </a:gsLst>
                <a:lin ang="0"/>
              </a:gradFill>
              <a:ln w="0">
                <a:noFill/>
              </a:ln>
            </p:spPr>
            <p:style>
              <a:lnRef idx="0">
                <a:scrgbClr r="0" g="0" b="0"/>
              </a:lnRef>
              <a:fillRef idx="0">
                <a:scrgbClr r="0" g="0" b="0"/>
              </a:fillRef>
              <a:effectRef idx="0">
                <a:scrgbClr r="0" g="0" b="0"/>
              </a:effectRef>
              <a:fontRef idx="minor"/>
            </p:style>
            <p:txBody>
              <a:bodyPr lIns="90000" tIns="-27720" rIns="90000" bIns="-2772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11" name="Freeform 13"/>
              <p:cNvSpPr/>
              <p:nvPr/>
            </p:nvSpPr>
            <p:spPr>
              <a:xfrm>
                <a:off x="1217520" y="1833480"/>
                <a:ext cx="400320" cy="19080"/>
              </a:xfrm>
              <a:custGeom>
                <a:avLst/>
                <a:gdLst/>
                <a:ahLst/>
                <a:cxnLst/>
                <a:rect l="l" t="t" r="r" b="b"/>
                <a:pathLst>
                  <a:path w="251" h="12">
                    <a:moveTo>
                      <a:pt x="251" y="0"/>
                    </a:moveTo>
                    <a:lnTo>
                      <a:pt x="0" y="0"/>
                    </a:lnTo>
                    <a:lnTo>
                      <a:pt x="0" y="12"/>
                    </a:lnTo>
                    <a:lnTo>
                      <a:pt x="251" y="12"/>
                    </a:lnTo>
                    <a:lnTo>
                      <a:pt x="251" y="0"/>
                    </a:lnTo>
                    <a:lnTo>
                      <a:pt x="251" y="0"/>
                    </a:lnTo>
                    <a:close/>
                  </a:path>
                </a:pathLst>
              </a:custGeom>
              <a:gradFill rotWithShape="0">
                <a:gsLst>
                  <a:gs pos="0">
                    <a:srgbClr val="0066FF"/>
                  </a:gs>
                  <a:gs pos="100000">
                    <a:srgbClr val="000099"/>
                  </a:gs>
                </a:gsLst>
                <a:lin ang="0"/>
              </a:gradFill>
              <a:ln w="0">
                <a:noFill/>
              </a:ln>
            </p:spPr>
            <p:style>
              <a:lnRef idx="0">
                <a:scrgbClr r="0" g="0" b="0"/>
              </a:lnRef>
              <a:fillRef idx="0">
                <a:scrgbClr r="0" g="0" b="0"/>
              </a:fillRef>
              <a:effectRef idx="0">
                <a:scrgbClr r="0" g="0" b="0"/>
              </a:effectRef>
              <a:fontRef idx="minor"/>
            </p:style>
            <p:txBody>
              <a:bodyPr lIns="90000" tIns="-27720" rIns="90000" bIns="-2772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12" name="Freeform 14"/>
              <p:cNvSpPr/>
              <p:nvPr/>
            </p:nvSpPr>
            <p:spPr>
              <a:xfrm>
                <a:off x="552600" y="1833480"/>
                <a:ext cx="664920" cy="19080"/>
              </a:xfrm>
              <a:custGeom>
                <a:avLst/>
                <a:gdLst/>
                <a:ahLst/>
                <a:cxnLst/>
                <a:rect l="l" t="t" r="r" b="b"/>
                <a:pathLst>
                  <a:path w="418" h="12">
                    <a:moveTo>
                      <a:pt x="0" y="0"/>
                    </a:moveTo>
                    <a:lnTo>
                      <a:pt x="0" y="12"/>
                    </a:lnTo>
                    <a:lnTo>
                      <a:pt x="418" y="12"/>
                    </a:lnTo>
                    <a:lnTo>
                      <a:pt x="418" y="0"/>
                    </a:lnTo>
                    <a:lnTo>
                      <a:pt x="0" y="0"/>
                    </a:lnTo>
                    <a:lnTo>
                      <a:pt x="0" y="0"/>
                    </a:lnTo>
                    <a:close/>
                  </a:path>
                </a:pathLst>
              </a:custGeom>
              <a:gradFill rotWithShape="0">
                <a:gsLst>
                  <a:gs pos="0">
                    <a:srgbClr val="0066FF"/>
                  </a:gs>
                  <a:gs pos="100000">
                    <a:srgbClr val="0066FF"/>
                  </a:gs>
                </a:gsLst>
                <a:lin ang="0"/>
              </a:gradFill>
              <a:ln w="0">
                <a:noFill/>
              </a:ln>
            </p:spPr>
            <p:style>
              <a:lnRef idx="0">
                <a:scrgbClr r="0" g="0" b="0"/>
              </a:lnRef>
              <a:fillRef idx="0">
                <a:scrgbClr r="0" g="0" b="0"/>
              </a:fillRef>
              <a:effectRef idx="0">
                <a:scrgbClr r="0" g="0" b="0"/>
              </a:effectRef>
              <a:fontRef idx="minor"/>
            </p:style>
            <p:txBody>
              <a:bodyPr lIns="90000" tIns="-27720" rIns="90000" bIns="-2772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grpSp>
      </p:grpSp>
      <p:sp>
        <p:nvSpPr>
          <p:cNvPr id="13"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b="1" strike="noStrike" spc="-1">
                <a:solidFill>
                  <a:srgbClr val="EAEAEA"/>
                </a:solidFill>
                <a:latin typeface="Tahoma"/>
              </a:rPr>
              <a:t>Click to edit the title text format</a:t>
            </a:r>
          </a:p>
        </p:txBody>
      </p:sp>
      <p:sp>
        <p:nvSpPr>
          <p:cNvPr id="14" name="PlaceHolder 2"/>
          <p:cNvSpPr>
            <a:spLocks noGrp="1"/>
          </p:cNvSpPr>
          <p:nvPr>
            <p:ph type="body"/>
          </p:nvPr>
        </p:nvSpPr>
        <p:spPr>
          <a:xfrm>
            <a:off x="1066320" y="1981080"/>
            <a:ext cx="7543800" cy="4114800"/>
          </a:xfrm>
          <a:prstGeom prst="rect">
            <a:avLst/>
          </a:prstGeom>
          <a:noFill/>
          <a:ln w="0">
            <a:noFill/>
          </a:ln>
        </p:spPr>
        <p:txBody>
          <a:bodyPr anchor="t">
            <a:normAutofit fontScale="99000"/>
          </a:bodyPr>
          <a:lstStyle/>
          <a:p>
            <a:pPr marL="339480" indent="-339480">
              <a:spcBef>
                <a:spcPts val="799"/>
              </a:spcBef>
              <a:buClr>
                <a:srgbClr val="FFFFCC"/>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Click to edit the outline text format</a:t>
            </a:r>
          </a:p>
          <a:p>
            <a:pPr marL="735480" lvl="1" indent="-282960">
              <a:spcBef>
                <a:spcPts val="799"/>
              </a:spcBef>
              <a:buClr>
                <a:srgbClr val="FFFFFF"/>
              </a:buClr>
              <a:buFont typeface="Tahoma"/>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Second Outline Level</a:t>
            </a:r>
          </a:p>
          <a:p>
            <a:pPr marL="1131480" lvl="2" indent="-226080">
              <a:spcBef>
                <a:spcPts val="799"/>
              </a:spcBef>
              <a:buClr>
                <a:srgbClr val="FFFFCC"/>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Third Outline Level</a:t>
            </a:r>
          </a:p>
          <a:p>
            <a:pPr marL="1584000" lvl="3" indent="-226080">
              <a:spcBef>
                <a:spcPts val="799"/>
              </a:spcBef>
              <a:buClr>
                <a:srgbClr val="FFFFFF"/>
              </a:buClr>
              <a:buFont typeface="Tahoma"/>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Fourth Outline Level</a:t>
            </a:r>
          </a:p>
          <a:p>
            <a:pPr marL="2036520" lvl="4" indent="-226080">
              <a:spcBef>
                <a:spcPts val="799"/>
              </a:spcBef>
              <a:buClr>
                <a:srgbClr val="FFFFCC"/>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Fifth Outline Level</a:t>
            </a:r>
          </a:p>
          <a:p>
            <a:pPr marL="2036520" lvl="5" indent="-226080">
              <a:spcBef>
                <a:spcPts val="799"/>
              </a:spcBef>
              <a:buClr>
                <a:srgbClr val="FFFFFF"/>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Sixth Outline Level</a:t>
            </a:r>
          </a:p>
          <a:p>
            <a:pPr marL="2036520" lvl="6" indent="-226080">
              <a:spcBef>
                <a:spcPts val="799"/>
              </a:spcBef>
              <a:buClr>
                <a:srgbClr val="FFFFFF"/>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Seventh Outline Level</a:t>
            </a:r>
          </a:p>
        </p:txBody>
      </p:sp>
      <p:sp>
        <p:nvSpPr>
          <p:cNvPr id="15" name="PlaceHolder 3"/>
          <p:cNvSpPr>
            <a:spLocks noGrp="1"/>
          </p:cNvSpPr>
          <p:nvPr>
            <p:ph type="dt" idx="1"/>
          </p:nvPr>
        </p:nvSpPr>
        <p:spPr>
          <a:xfrm>
            <a:off x="1066680" y="6248520"/>
            <a:ext cx="1905120" cy="457200"/>
          </a:xfrm>
          <a:prstGeom prst="rect">
            <a:avLst/>
          </a:prstGeom>
          <a:noFill/>
          <a:ln w="0">
            <a:noFill/>
          </a:ln>
        </p:spPr>
        <p:txBody>
          <a:bodyPr anchor="t">
            <a:noAutofit/>
          </a:bodyPr>
          <a:lstStyle/>
          <a:p>
            <a:pPr indent="0">
              <a:lnSpc>
                <a:spcPct val="90000"/>
              </a:lnSpc>
              <a:spcBef>
                <a:spcPts val="24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16" name="PlaceHolder 4"/>
          <p:cNvSpPr>
            <a:spLocks noGrp="1"/>
          </p:cNvSpPr>
          <p:nvPr>
            <p:ph type="ftr" idx="2"/>
          </p:nvPr>
        </p:nvSpPr>
        <p:spPr>
          <a:xfrm>
            <a:off x="3428640" y="6248520"/>
            <a:ext cx="2895480" cy="457200"/>
          </a:xfrm>
          <a:prstGeom prst="rect">
            <a:avLst/>
          </a:prstGeom>
          <a:noFill/>
          <a:ln w="0">
            <a:noFill/>
          </a:ln>
        </p:spPr>
        <p:txBody>
          <a:bodyPr anchor="t">
            <a:noAutofit/>
          </a:bodyPr>
          <a:lstStyle/>
          <a:p>
            <a:pPr indent="0">
              <a:lnSpc>
                <a:spcPct val="90000"/>
              </a:lnSpc>
              <a:spcBef>
                <a:spcPts val="24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17" name="PlaceHolder 5"/>
          <p:cNvSpPr>
            <a:spLocks noGrp="1"/>
          </p:cNvSpPr>
          <p:nvPr>
            <p:ph type="sldNum" idx="3"/>
          </p:nvPr>
        </p:nvSpPr>
        <p:spPr>
          <a:xfrm>
            <a:off x="6705360" y="6248520"/>
            <a:ext cx="1904760" cy="457200"/>
          </a:xfrm>
          <a:prstGeom prst="rect">
            <a:avLst/>
          </a:prstGeom>
          <a:noFill/>
          <a:ln w="0">
            <a:noFill/>
          </a:ln>
        </p:spPr>
        <p:txBody>
          <a:bodyPr lIns="90000" tIns="46800" rIns="90000" bIns="46800" anchor="t">
            <a:noAutofit/>
          </a:bodyPr>
          <a:lstStyle>
            <a:lvl1pPr indent="0"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l-GR" sz="1000" b="0" strike="noStrike" spc="-1">
                <a:solidFill>
                  <a:srgbClr val="FFFFFF"/>
                </a:solidFill>
                <a:latin typeface="Times New Roman"/>
              </a:defRPr>
            </a:lvl1pPr>
          </a:lstStyle>
          <a:p>
            <a:pPr indent="0"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1C96C7F-DD4A-43F6-9409-04B896768555}" type="slidenum">
              <a:rPr lang="el-GR" sz="1000" b="0" strike="noStrike" spc="-1">
                <a:solidFill>
                  <a:srgbClr val="FFFFFF"/>
                </a:solidFill>
                <a:latin typeface="Times New Roman"/>
              </a:rPr>
              <a:t>‹#›</a:t>
            </a:fld>
            <a:endParaRPr lang="en-US" sz="1000" b="0" strike="noStrike" spc="-1">
              <a:solidFill>
                <a:srgbClr val="FFFFFF"/>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grpSp>
        <p:nvGrpSpPr>
          <p:cNvPr id="54" name="Group 2"/>
          <p:cNvGrpSpPr/>
          <p:nvPr/>
        </p:nvGrpSpPr>
        <p:grpSpPr>
          <a:xfrm>
            <a:off x="0" y="6480"/>
            <a:ext cx="9140760" cy="6851520"/>
            <a:chOff x="0" y="6480"/>
            <a:chExt cx="9140760" cy="6851520"/>
          </a:xfrm>
        </p:grpSpPr>
        <p:grpSp>
          <p:nvGrpSpPr>
            <p:cNvPr id="55" name="Group 3"/>
            <p:cNvGrpSpPr/>
            <p:nvPr/>
          </p:nvGrpSpPr>
          <p:grpSpPr>
            <a:xfrm>
              <a:off x="0" y="1843200"/>
              <a:ext cx="9140760" cy="5014800"/>
              <a:chOff x="0" y="1843200"/>
              <a:chExt cx="9140760" cy="5014800"/>
            </a:xfrm>
          </p:grpSpPr>
          <p:sp>
            <p:nvSpPr>
              <p:cNvPr id="56" name="Freeform 4"/>
              <p:cNvSpPr/>
              <p:nvPr/>
            </p:nvSpPr>
            <p:spPr>
              <a:xfrm>
                <a:off x="885960" y="1843200"/>
                <a:ext cx="8254800" cy="5014800"/>
              </a:xfrm>
              <a:custGeom>
                <a:avLst/>
                <a:gdLst/>
                <a:ahLst/>
                <a:cxnLst/>
                <a:rect l="l" t="t" r="r" b="b"/>
                <a:pathLst>
                  <a:path w="5184" h="3159">
                    <a:moveTo>
                      <a:pt x="0" y="3159"/>
                    </a:moveTo>
                    <a:lnTo>
                      <a:pt x="5184" y="3159"/>
                    </a:lnTo>
                    <a:lnTo>
                      <a:pt x="5184" y="0"/>
                    </a:lnTo>
                    <a:lnTo>
                      <a:pt x="0" y="0"/>
                    </a:lnTo>
                    <a:lnTo>
                      <a:pt x="0" y="3159"/>
                    </a:lnTo>
                    <a:lnTo>
                      <a:pt x="0" y="3159"/>
                    </a:lnTo>
                    <a:close/>
                  </a:path>
                </a:pathLst>
              </a:custGeom>
              <a:gradFill rotWithShape="0">
                <a:gsLst>
                  <a:gs pos="0">
                    <a:srgbClr val="000066"/>
                  </a:gs>
                  <a:gs pos="100000">
                    <a:srgbClr val="000099"/>
                  </a:gs>
                </a:gsLst>
                <a:lin ang="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57" name="Freeform 5"/>
              <p:cNvSpPr/>
              <p:nvPr/>
            </p:nvSpPr>
            <p:spPr>
              <a:xfrm>
                <a:off x="0" y="1843200"/>
                <a:ext cx="885960" cy="5014800"/>
              </a:xfrm>
              <a:custGeom>
                <a:avLst/>
                <a:gdLst/>
                <a:ahLst/>
                <a:cxnLst/>
                <a:rect l="l" t="t" r="r" b="b"/>
                <a:pathLst>
                  <a:path w="556" h="3159">
                    <a:moveTo>
                      <a:pt x="0" y="0"/>
                    </a:moveTo>
                    <a:lnTo>
                      <a:pt x="0" y="3159"/>
                    </a:lnTo>
                    <a:lnTo>
                      <a:pt x="556" y="3159"/>
                    </a:lnTo>
                    <a:lnTo>
                      <a:pt x="556" y="0"/>
                    </a:lnTo>
                    <a:lnTo>
                      <a:pt x="0" y="0"/>
                    </a:lnTo>
                    <a:lnTo>
                      <a:pt x="0" y="0"/>
                    </a:lnTo>
                    <a:close/>
                  </a:path>
                </a:pathLst>
              </a:custGeom>
              <a:gradFill rotWithShape="0">
                <a:gsLst>
                  <a:gs pos="0">
                    <a:srgbClr val="000066"/>
                  </a:gs>
                  <a:gs pos="100000">
                    <a:srgbClr val="000099"/>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grpSp>
        <p:sp>
          <p:nvSpPr>
            <p:cNvPr id="58" name="Freeform 6"/>
            <p:cNvSpPr/>
            <p:nvPr/>
          </p:nvSpPr>
          <p:spPr>
            <a:xfrm>
              <a:off x="876240" y="1509840"/>
              <a:ext cx="19080" cy="666720"/>
            </a:xfrm>
            <a:custGeom>
              <a:avLst/>
              <a:gdLst/>
              <a:ahLst/>
              <a:cxnLst/>
              <a:rect l="l" t="t" r="r" b="b"/>
              <a:pathLst>
                <a:path w="12" h="420">
                  <a:moveTo>
                    <a:pt x="0" y="0"/>
                  </a:moveTo>
                  <a:lnTo>
                    <a:pt x="0" y="420"/>
                  </a:lnTo>
                  <a:lnTo>
                    <a:pt x="12" y="420"/>
                  </a:lnTo>
                  <a:lnTo>
                    <a:pt x="12" y="0"/>
                  </a:lnTo>
                  <a:lnTo>
                    <a:pt x="0" y="0"/>
                  </a:lnTo>
                  <a:lnTo>
                    <a:pt x="0" y="0"/>
                  </a:lnTo>
                  <a:close/>
                </a:path>
              </a:pathLst>
            </a:custGeom>
            <a:gradFill rotWithShape="0">
              <a:gsLst>
                <a:gs pos="0">
                  <a:srgbClr val="0066FF"/>
                </a:gs>
                <a:gs pos="100000">
                  <a:srgbClr val="0066FF"/>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59" name="Freeform 7"/>
            <p:cNvSpPr/>
            <p:nvPr/>
          </p:nvSpPr>
          <p:spPr>
            <a:xfrm>
              <a:off x="1217520" y="1833480"/>
              <a:ext cx="400320" cy="19080"/>
            </a:xfrm>
            <a:custGeom>
              <a:avLst/>
              <a:gdLst/>
              <a:ahLst/>
              <a:cxnLst/>
              <a:rect l="l" t="t" r="r" b="b"/>
              <a:pathLst>
                <a:path w="251" h="12">
                  <a:moveTo>
                    <a:pt x="251" y="0"/>
                  </a:moveTo>
                  <a:lnTo>
                    <a:pt x="0" y="0"/>
                  </a:lnTo>
                  <a:lnTo>
                    <a:pt x="0" y="12"/>
                  </a:lnTo>
                  <a:lnTo>
                    <a:pt x="251" y="12"/>
                  </a:lnTo>
                  <a:lnTo>
                    <a:pt x="251" y="0"/>
                  </a:lnTo>
                  <a:lnTo>
                    <a:pt x="251" y="0"/>
                  </a:lnTo>
                  <a:close/>
                </a:path>
              </a:pathLst>
            </a:custGeom>
            <a:gradFill rotWithShape="0">
              <a:gsLst>
                <a:gs pos="0">
                  <a:srgbClr val="0066FF"/>
                </a:gs>
                <a:gs pos="100000">
                  <a:srgbClr val="000099"/>
                </a:gs>
              </a:gsLst>
              <a:lin ang="0"/>
            </a:gradFill>
            <a:ln w="0">
              <a:noFill/>
            </a:ln>
          </p:spPr>
          <p:style>
            <a:lnRef idx="0">
              <a:scrgbClr r="0" g="0" b="0"/>
            </a:lnRef>
            <a:fillRef idx="0">
              <a:scrgbClr r="0" g="0" b="0"/>
            </a:fillRef>
            <a:effectRef idx="0">
              <a:scrgbClr r="0" g="0" b="0"/>
            </a:effectRef>
            <a:fontRef idx="minor"/>
          </p:style>
          <p:txBody>
            <a:bodyPr lIns="90000" tIns="-27720" rIns="90000" bIns="-2772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60" name="Freeform 8"/>
            <p:cNvSpPr/>
            <p:nvPr/>
          </p:nvSpPr>
          <p:spPr>
            <a:xfrm>
              <a:off x="0" y="1833480"/>
              <a:ext cx="557280" cy="19080"/>
            </a:xfrm>
            <a:custGeom>
              <a:avLst/>
              <a:gdLst/>
              <a:ahLst/>
              <a:cxnLst/>
              <a:rect l="l" t="t" r="r" b="b"/>
              <a:pathLst>
                <a:path w="251" h="12">
                  <a:moveTo>
                    <a:pt x="0" y="0"/>
                  </a:moveTo>
                  <a:lnTo>
                    <a:pt x="0" y="12"/>
                  </a:lnTo>
                  <a:lnTo>
                    <a:pt x="251" y="12"/>
                  </a:lnTo>
                  <a:lnTo>
                    <a:pt x="251" y="0"/>
                  </a:lnTo>
                  <a:lnTo>
                    <a:pt x="0" y="0"/>
                  </a:lnTo>
                  <a:lnTo>
                    <a:pt x="0" y="0"/>
                  </a:lnTo>
                  <a:close/>
                </a:path>
              </a:pathLst>
            </a:custGeom>
            <a:gradFill rotWithShape="0">
              <a:gsLst>
                <a:gs pos="0">
                  <a:srgbClr val="000099"/>
                </a:gs>
                <a:gs pos="100000">
                  <a:srgbClr val="0066FF"/>
                </a:gs>
              </a:gsLst>
              <a:lin ang="0"/>
            </a:gradFill>
            <a:ln w="0">
              <a:noFill/>
            </a:ln>
          </p:spPr>
          <p:style>
            <a:lnRef idx="0">
              <a:scrgbClr r="0" g="0" b="0"/>
            </a:lnRef>
            <a:fillRef idx="0">
              <a:scrgbClr r="0" g="0" b="0"/>
            </a:fillRef>
            <a:effectRef idx="0">
              <a:scrgbClr r="0" g="0" b="0"/>
            </a:effectRef>
            <a:fontRef idx="minor"/>
          </p:style>
          <p:txBody>
            <a:bodyPr lIns="90000" tIns="-27720" rIns="90000" bIns="-2772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grpSp>
          <p:nvGrpSpPr>
            <p:cNvPr id="61" name="Group 9"/>
            <p:cNvGrpSpPr/>
            <p:nvPr/>
          </p:nvGrpSpPr>
          <p:grpSpPr>
            <a:xfrm>
              <a:off x="552600" y="6480"/>
              <a:ext cx="8588160" cy="6851520"/>
              <a:chOff x="552600" y="6480"/>
              <a:chExt cx="8588160" cy="6851520"/>
            </a:xfrm>
          </p:grpSpPr>
          <p:sp>
            <p:nvSpPr>
              <p:cNvPr id="62" name="Freeform 10"/>
              <p:cNvSpPr/>
              <p:nvPr/>
            </p:nvSpPr>
            <p:spPr>
              <a:xfrm>
                <a:off x="876240" y="6480"/>
                <a:ext cx="19080" cy="1103040"/>
              </a:xfrm>
              <a:custGeom>
                <a:avLst/>
                <a:gdLst/>
                <a:ahLst/>
                <a:cxnLst/>
                <a:rect l="l" t="t" r="r" b="b"/>
                <a:pathLst>
                  <a:path w="12" h="695">
                    <a:moveTo>
                      <a:pt x="12" y="0"/>
                    </a:moveTo>
                    <a:lnTo>
                      <a:pt x="0" y="0"/>
                    </a:lnTo>
                    <a:lnTo>
                      <a:pt x="0" y="695"/>
                    </a:lnTo>
                    <a:lnTo>
                      <a:pt x="12" y="695"/>
                    </a:lnTo>
                    <a:lnTo>
                      <a:pt x="12" y="0"/>
                    </a:lnTo>
                    <a:lnTo>
                      <a:pt x="12" y="0"/>
                    </a:lnTo>
                    <a:close/>
                  </a:path>
                </a:pathLst>
              </a:custGeom>
              <a:gradFill rotWithShape="0">
                <a:gsLst>
                  <a:gs pos="0">
                    <a:srgbClr val="000066"/>
                  </a:gs>
                  <a:gs pos="100000">
                    <a:srgbClr val="000099"/>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63" name="Freeform 11"/>
              <p:cNvSpPr/>
              <p:nvPr/>
            </p:nvSpPr>
            <p:spPr>
              <a:xfrm>
                <a:off x="876240" y="2576520"/>
                <a:ext cx="19080" cy="4281480"/>
              </a:xfrm>
              <a:custGeom>
                <a:avLst/>
                <a:gdLst/>
                <a:ahLst/>
                <a:cxnLst/>
                <a:rect l="l" t="t" r="r" b="b"/>
                <a:pathLst>
                  <a:path w="12" h="2697">
                    <a:moveTo>
                      <a:pt x="0" y="2697"/>
                    </a:moveTo>
                    <a:lnTo>
                      <a:pt x="12" y="2697"/>
                    </a:lnTo>
                    <a:lnTo>
                      <a:pt x="12" y="0"/>
                    </a:lnTo>
                    <a:lnTo>
                      <a:pt x="0" y="0"/>
                    </a:lnTo>
                    <a:lnTo>
                      <a:pt x="0" y="2697"/>
                    </a:lnTo>
                    <a:lnTo>
                      <a:pt x="0" y="2697"/>
                    </a:lnTo>
                    <a:close/>
                  </a:path>
                </a:pathLst>
              </a:custGeom>
              <a:gradFill rotWithShape="0">
                <a:gsLst>
                  <a:gs pos="0">
                    <a:srgbClr val="000099"/>
                  </a:gs>
                  <a:gs pos="100000">
                    <a:srgbClr val="000066"/>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64" name="Freeform 12"/>
              <p:cNvSpPr/>
              <p:nvPr/>
            </p:nvSpPr>
            <p:spPr>
              <a:xfrm>
                <a:off x="1617840" y="1833480"/>
                <a:ext cx="7522920" cy="19080"/>
              </a:xfrm>
              <a:custGeom>
                <a:avLst/>
                <a:gdLst/>
                <a:ahLst/>
                <a:cxnLst/>
                <a:rect l="l" t="t" r="r" b="b"/>
                <a:pathLst>
                  <a:path w="4724" h="12">
                    <a:moveTo>
                      <a:pt x="4724" y="0"/>
                    </a:moveTo>
                    <a:lnTo>
                      <a:pt x="0" y="0"/>
                    </a:lnTo>
                    <a:lnTo>
                      <a:pt x="0" y="12"/>
                    </a:lnTo>
                    <a:lnTo>
                      <a:pt x="4724" y="12"/>
                    </a:lnTo>
                    <a:lnTo>
                      <a:pt x="4724" y="0"/>
                    </a:lnTo>
                    <a:lnTo>
                      <a:pt x="4724" y="0"/>
                    </a:lnTo>
                    <a:close/>
                  </a:path>
                </a:pathLst>
              </a:custGeom>
              <a:gradFill rotWithShape="0">
                <a:gsLst>
                  <a:gs pos="0">
                    <a:srgbClr val="000099"/>
                  </a:gs>
                  <a:gs pos="100000">
                    <a:srgbClr val="000066"/>
                  </a:gs>
                </a:gsLst>
                <a:lin ang="0"/>
              </a:gradFill>
              <a:ln w="0">
                <a:noFill/>
              </a:ln>
            </p:spPr>
            <p:style>
              <a:lnRef idx="0">
                <a:scrgbClr r="0" g="0" b="0"/>
              </a:lnRef>
              <a:fillRef idx="0">
                <a:scrgbClr r="0" g="0" b="0"/>
              </a:fillRef>
              <a:effectRef idx="0">
                <a:scrgbClr r="0" g="0" b="0"/>
              </a:effectRef>
              <a:fontRef idx="minor"/>
            </p:style>
            <p:txBody>
              <a:bodyPr lIns="90000" tIns="-27720" rIns="90000" bIns="-2772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65" name="Freeform 13"/>
              <p:cNvSpPr/>
              <p:nvPr/>
            </p:nvSpPr>
            <p:spPr>
              <a:xfrm>
                <a:off x="876240" y="2176560"/>
                <a:ext cx="19080" cy="399960"/>
              </a:xfrm>
              <a:custGeom>
                <a:avLst/>
                <a:gdLst/>
                <a:ahLst/>
                <a:cxnLst/>
                <a:rect l="l" t="t" r="r" b="b"/>
                <a:pathLst>
                  <a:path w="12" h="252">
                    <a:moveTo>
                      <a:pt x="0" y="252"/>
                    </a:moveTo>
                    <a:lnTo>
                      <a:pt x="12" y="252"/>
                    </a:lnTo>
                    <a:lnTo>
                      <a:pt x="12" y="0"/>
                    </a:lnTo>
                    <a:lnTo>
                      <a:pt x="0" y="0"/>
                    </a:lnTo>
                    <a:lnTo>
                      <a:pt x="0" y="252"/>
                    </a:lnTo>
                    <a:lnTo>
                      <a:pt x="0" y="252"/>
                    </a:lnTo>
                    <a:close/>
                  </a:path>
                </a:pathLst>
              </a:custGeom>
              <a:gradFill rotWithShape="0">
                <a:gsLst>
                  <a:gs pos="0">
                    <a:srgbClr val="0066FF"/>
                  </a:gs>
                  <a:gs pos="100000">
                    <a:srgbClr val="000099"/>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66" name="Freeform 14"/>
              <p:cNvSpPr/>
              <p:nvPr/>
            </p:nvSpPr>
            <p:spPr>
              <a:xfrm>
                <a:off x="876240" y="1109520"/>
                <a:ext cx="19080" cy="400320"/>
              </a:xfrm>
              <a:custGeom>
                <a:avLst/>
                <a:gdLst/>
                <a:ahLst/>
                <a:cxnLst/>
                <a:rect l="l" t="t" r="r" b="b"/>
                <a:pathLst>
                  <a:path w="12" h="252">
                    <a:moveTo>
                      <a:pt x="12" y="0"/>
                    </a:moveTo>
                    <a:lnTo>
                      <a:pt x="0" y="0"/>
                    </a:lnTo>
                    <a:lnTo>
                      <a:pt x="0" y="252"/>
                    </a:lnTo>
                    <a:lnTo>
                      <a:pt x="12" y="252"/>
                    </a:lnTo>
                    <a:lnTo>
                      <a:pt x="12" y="0"/>
                    </a:lnTo>
                    <a:lnTo>
                      <a:pt x="12" y="0"/>
                    </a:lnTo>
                    <a:close/>
                  </a:path>
                </a:pathLst>
              </a:custGeom>
              <a:gradFill rotWithShape="0">
                <a:gsLst>
                  <a:gs pos="0">
                    <a:srgbClr val="000099"/>
                  </a:gs>
                  <a:gs pos="100000">
                    <a:srgbClr val="0066FF"/>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67" name="Freeform 15"/>
              <p:cNvSpPr/>
              <p:nvPr/>
            </p:nvSpPr>
            <p:spPr>
              <a:xfrm>
                <a:off x="552600" y="1833480"/>
                <a:ext cx="664920" cy="19080"/>
              </a:xfrm>
              <a:custGeom>
                <a:avLst/>
                <a:gdLst/>
                <a:ahLst/>
                <a:cxnLst/>
                <a:rect l="l" t="t" r="r" b="b"/>
                <a:pathLst>
                  <a:path w="418" h="12">
                    <a:moveTo>
                      <a:pt x="0" y="0"/>
                    </a:moveTo>
                    <a:lnTo>
                      <a:pt x="0" y="12"/>
                    </a:lnTo>
                    <a:lnTo>
                      <a:pt x="418" y="12"/>
                    </a:lnTo>
                    <a:lnTo>
                      <a:pt x="418" y="0"/>
                    </a:lnTo>
                    <a:lnTo>
                      <a:pt x="0" y="0"/>
                    </a:lnTo>
                    <a:lnTo>
                      <a:pt x="0" y="0"/>
                    </a:lnTo>
                    <a:close/>
                  </a:path>
                </a:pathLst>
              </a:custGeom>
              <a:gradFill rotWithShape="0">
                <a:gsLst>
                  <a:gs pos="0">
                    <a:srgbClr val="0066FF"/>
                  </a:gs>
                  <a:gs pos="100000">
                    <a:srgbClr val="0066FF"/>
                  </a:gs>
                </a:gsLst>
                <a:lin ang="0"/>
              </a:gradFill>
              <a:ln w="0">
                <a:noFill/>
              </a:ln>
            </p:spPr>
            <p:style>
              <a:lnRef idx="0">
                <a:scrgbClr r="0" g="0" b="0"/>
              </a:lnRef>
              <a:fillRef idx="0">
                <a:scrgbClr r="0" g="0" b="0"/>
              </a:fillRef>
              <a:effectRef idx="0">
                <a:scrgbClr r="0" g="0" b="0"/>
              </a:effectRef>
              <a:fontRef idx="minor"/>
            </p:style>
            <p:txBody>
              <a:bodyPr lIns="90000" tIns="-27720" rIns="90000" bIns="-2772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grpSp>
      </p:grpSp>
      <p:sp>
        <p:nvSpPr>
          <p:cNvPr id="68" name="PlaceHolder 1"/>
          <p:cNvSpPr>
            <a:spLocks noGrp="1"/>
          </p:cNvSpPr>
          <p:nvPr>
            <p:ph type="sldNum" idx="4"/>
          </p:nvPr>
        </p:nvSpPr>
        <p:spPr>
          <a:xfrm>
            <a:off x="6705360" y="6248520"/>
            <a:ext cx="1904760" cy="457200"/>
          </a:xfrm>
          <a:prstGeom prst="rect">
            <a:avLst/>
          </a:prstGeom>
          <a:noFill/>
          <a:ln w="0">
            <a:noFill/>
          </a:ln>
        </p:spPr>
        <p:txBody>
          <a:bodyPr anchor="t">
            <a:noAutofit/>
          </a:bodyPr>
          <a:lstStyle>
            <a:lvl1pPr indent="0"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l-GR" sz="1000" b="0" strike="noStrike" spc="-1">
                <a:solidFill>
                  <a:srgbClr val="FFFFFF"/>
                </a:solidFill>
                <a:latin typeface="Times New Roman"/>
              </a:defRPr>
            </a:lvl1pPr>
          </a:lstStyle>
          <a:p>
            <a:pPr indent="0"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5154A5A-9D14-4B5D-BC1D-25EEFE8FA33A}" type="slidenum">
              <a:rPr lang="el-GR" sz="1000" b="0" strike="noStrike" spc="-1">
                <a:solidFill>
                  <a:srgbClr val="FFFFFF"/>
                </a:solidFill>
                <a:latin typeface="Times New Roman"/>
              </a:rPr>
              <a:t>‹#›</a:t>
            </a:fld>
            <a:endParaRPr lang="en-US" sz="1000" b="0" strike="noStrike" spc="-1">
              <a:solidFill>
                <a:srgbClr val="FFFFFF"/>
              </a:solidFill>
              <a:latin typeface="Times New Roman"/>
            </a:endParaRPr>
          </a:p>
        </p:txBody>
      </p:sp>
      <p:sp>
        <p:nvSpPr>
          <p:cNvPr id="69" name="PlaceHolder 2"/>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b="1" strike="noStrike" spc="-1">
                <a:solidFill>
                  <a:srgbClr val="EAEAEA"/>
                </a:solidFill>
                <a:latin typeface="Tahoma"/>
              </a:rPr>
              <a:t>Click to edit the title text format</a:t>
            </a:r>
          </a:p>
        </p:txBody>
      </p:sp>
      <p:sp>
        <p:nvSpPr>
          <p:cNvPr id="70" name="PlaceHolder 3"/>
          <p:cNvSpPr>
            <a:spLocks noGrp="1"/>
          </p:cNvSpPr>
          <p:nvPr>
            <p:ph type="body"/>
          </p:nvPr>
        </p:nvSpPr>
        <p:spPr>
          <a:xfrm>
            <a:off x="1066320" y="1981080"/>
            <a:ext cx="7543800" cy="4114800"/>
          </a:xfrm>
          <a:prstGeom prst="rect">
            <a:avLst/>
          </a:prstGeom>
          <a:noFill/>
          <a:ln w="0">
            <a:noFill/>
          </a:ln>
        </p:spPr>
        <p:txBody>
          <a:bodyPr anchor="t">
            <a:normAutofit fontScale="99000"/>
          </a:bodyPr>
          <a:lstStyle/>
          <a:p>
            <a:pPr marL="339480" indent="-339480">
              <a:spcBef>
                <a:spcPts val="799"/>
              </a:spcBef>
              <a:buClr>
                <a:srgbClr val="FFFFCC"/>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Click to edit the outline text format</a:t>
            </a:r>
          </a:p>
          <a:p>
            <a:pPr marL="735480" lvl="1" indent="-282960">
              <a:spcBef>
                <a:spcPts val="799"/>
              </a:spcBef>
              <a:buClr>
                <a:srgbClr val="FFFFFF"/>
              </a:buClr>
              <a:buFont typeface="Tahoma"/>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Second Outline Level</a:t>
            </a:r>
          </a:p>
          <a:p>
            <a:pPr marL="1131480" lvl="2" indent="-226080">
              <a:spcBef>
                <a:spcPts val="799"/>
              </a:spcBef>
              <a:buClr>
                <a:srgbClr val="FFFFCC"/>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Third Outline Level</a:t>
            </a:r>
          </a:p>
          <a:p>
            <a:pPr marL="1584000" lvl="3" indent="-226080">
              <a:spcBef>
                <a:spcPts val="799"/>
              </a:spcBef>
              <a:buClr>
                <a:srgbClr val="FFFFFF"/>
              </a:buClr>
              <a:buFont typeface="Tahoma"/>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Fourth Outline Level</a:t>
            </a:r>
          </a:p>
          <a:p>
            <a:pPr marL="2036520" lvl="4" indent="-226080">
              <a:spcBef>
                <a:spcPts val="799"/>
              </a:spcBef>
              <a:buClr>
                <a:srgbClr val="FFFFCC"/>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Fifth Outline Level</a:t>
            </a:r>
          </a:p>
          <a:p>
            <a:pPr marL="2036520" lvl="5" indent="-226080">
              <a:spcBef>
                <a:spcPts val="799"/>
              </a:spcBef>
              <a:buClr>
                <a:srgbClr val="FFFFFF"/>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Sixth Outline Level</a:t>
            </a:r>
          </a:p>
          <a:p>
            <a:pPr marL="2036520" lvl="6" indent="-226080">
              <a:spcBef>
                <a:spcPts val="799"/>
              </a:spcBef>
              <a:buClr>
                <a:srgbClr val="FFFFFF"/>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Seventh Outline Level</a:t>
            </a:r>
          </a:p>
        </p:txBody>
      </p:sp>
      <p:sp>
        <p:nvSpPr>
          <p:cNvPr id="71" name="PlaceHolder 4"/>
          <p:cNvSpPr>
            <a:spLocks noGrp="1"/>
          </p:cNvSpPr>
          <p:nvPr>
            <p:ph type="dt" idx="5"/>
          </p:nvPr>
        </p:nvSpPr>
        <p:spPr>
          <a:xfrm>
            <a:off x="1066680" y="6248520"/>
            <a:ext cx="1905120" cy="457200"/>
          </a:xfrm>
          <a:prstGeom prst="rect">
            <a:avLst/>
          </a:prstGeom>
          <a:noFill/>
          <a:ln w="0">
            <a:noFill/>
          </a:ln>
        </p:spPr>
        <p:txBody>
          <a:bodyPr anchor="t">
            <a:noAutofit/>
          </a:bodyPr>
          <a:lstStyle/>
          <a:p>
            <a:pPr indent="0">
              <a:lnSpc>
                <a:spcPct val="90000"/>
              </a:lnSpc>
              <a:spcBef>
                <a:spcPts val="24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72" name="PlaceHolder 5"/>
          <p:cNvSpPr>
            <a:spLocks noGrp="1"/>
          </p:cNvSpPr>
          <p:nvPr>
            <p:ph type="ftr" idx="6"/>
          </p:nvPr>
        </p:nvSpPr>
        <p:spPr>
          <a:xfrm>
            <a:off x="3352680" y="6248520"/>
            <a:ext cx="2895840" cy="457200"/>
          </a:xfrm>
          <a:prstGeom prst="rect">
            <a:avLst/>
          </a:prstGeom>
          <a:noFill/>
          <a:ln w="0">
            <a:noFill/>
          </a:ln>
        </p:spPr>
        <p:txBody>
          <a:bodyPr anchor="t">
            <a:noAutofit/>
          </a:bodyPr>
          <a:lstStyle/>
          <a:p>
            <a:pPr indent="0">
              <a:lnSpc>
                <a:spcPct val="90000"/>
              </a:lnSpc>
              <a:spcBef>
                <a:spcPts val="24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10" name="PlaceHolder 2"/>
          <p:cNvSpPr>
            <a:spLocks noGrp="1"/>
          </p:cNvSpPr>
          <p:nvPr>
            <p:ph type="subTitle"/>
          </p:nvPr>
        </p:nvSpPr>
        <p:spPr>
          <a:xfrm>
            <a:off x="900000" y="1844640"/>
            <a:ext cx="6400800" cy="432000"/>
          </a:xfrm>
          <a:prstGeom prst="rect">
            <a:avLst/>
          </a:prstGeom>
          <a:noFill/>
          <a:ln w="0">
            <a:noFill/>
          </a:ln>
        </p:spPr>
        <p:txBody>
          <a:bodyPr anchor="t">
            <a:noAutofit/>
          </a:bodyPr>
          <a:lstStyle/>
          <a:p>
            <a:pPr indent="0">
              <a:lnSpc>
                <a:spcPct val="90000"/>
              </a:lnSpc>
              <a:spcBef>
                <a:spcPts val="6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FFFF66"/>
                </a:solidFill>
                <a:latin typeface="Tahoma"/>
                <a:ea typeface="Tahoma"/>
              </a:rPr>
              <a:t>Γενικά:</a:t>
            </a:r>
            <a:endParaRPr lang="en-US" sz="2400" b="0" strike="noStrike" spc="-1">
              <a:solidFill>
                <a:srgbClr val="FFFFFF"/>
              </a:solidFill>
              <a:latin typeface="Tahoma"/>
            </a:endParaRPr>
          </a:p>
        </p:txBody>
      </p:sp>
      <p:sp>
        <p:nvSpPr>
          <p:cNvPr id="111" name="Rectangle 4"/>
          <p:cNvSpPr/>
          <p:nvPr/>
        </p:nvSpPr>
        <p:spPr>
          <a:xfrm>
            <a:off x="900000" y="2205000"/>
            <a:ext cx="4392720" cy="4508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Το σύστημα τροφοδοσίας καυσίμου σκοπό έχει τη μεταφορά του καυσίμου από το ρεζερβουάρ προς τα μπεκ σε όλες τις φάσεις λειτουργίας του κινητήρα, καθώς και την επιστροφή από τα μπεκ προς το ρεζερβουάρ της ποσότητας που δεν ψεκάζεται από τα μπεκ στους θαλάμους καύσης.</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Η ροή του καυσίμου προς τα μπεκ είναι η εξής:</a:t>
            </a:r>
            <a:endParaRPr lang="en-US" sz="2400" b="0" strike="noStrike" spc="-1">
              <a:solidFill>
                <a:srgbClr val="000000"/>
              </a:solidFill>
              <a:latin typeface="Tahoma"/>
            </a:endParaRPr>
          </a:p>
        </p:txBody>
      </p:sp>
      <p:sp>
        <p:nvSpPr>
          <p:cNvPr id="112"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113"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0504D51-90A3-433A-B99F-0499187C3ED6}" type="slidenum">
              <a:rPr lang="el-GR" sz="1800" b="0" strike="noStrike" spc="-1">
                <a:solidFill>
                  <a:srgbClr val="66CCFF"/>
                </a:solidFill>
                <a:latin typeface="Tahoma"/>
                <a:ea typeface="Tahoma"/>
              </a:rPr>
              <a:t>1</a:t>
            </a:fld>
            <a:endParaRPr lang="en-US" sz="1800" b="0" strike="noStrike" spc="-1">
              <a:solidFill>
                <a:srgbClr val="000000"/>
              </a:solidFill>
              <a:latin typeface="Tahoma"/>
            </a:endParaRPr>
          </a:p>
        </p:txBody>
      </p:sp>
      <p:sp>
        <p:nvSpPr>
          <p:cNvPr id="114"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115" name="Picture 8"/>
          <p:cNvPicPr/>
          <p:nvPr/>
        </p:nvPicPr>
        <p:blipFill>
          <a:blip r:embed="rId2"/>
          <a:stretch/>
        </p:blipFill>
        <p:spPr>
          <a:xfrm>
            <a:off x="5327640" y="2637000"/>
            <a:ext cx="3816360" cy="367812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3" presetClass="entr" presetSubtype="10" fill="hold" nodeType="afterEffect">
                                  <p:stCondLst>
                                    <p:cond delay="0"/>
                                  </p:stCondLst>
                                  <p:childTnLst>
                                    <p:set>
                                      <p:cBhvr>
                                        <p:cTn id="6" dur="1" fill="hold">
                                          <p:stCondLst>
                                            <p:cond delay="0"/>
                                          </p:stCondLst>
                                        </p:cTn>
                                        <p:tgtEl>
                                          <p:spTgt spid="110">
                                            <p:txEl>
                                              <p:pRg st="0" end="0"/>
                                            </p:txEl>
                                          </p:spTgt>
                                        </p:tgtEl>
                                        <p:attrNameLst>
                                          <p:attrName>style.visibility</p:attrName>
                                        </p:attrNameLst>
                                      </p:cBhvr>
                                      <p:to>
                                        <p:strVal val="visible"/>
                                      </p:to>
                                    </p:set>
                                    <p:animEffect transition="in" filter="blinds(horizontal)">
                                      <p:cBhvr additive="repl">
                                        <p:cTn id="7" dur="500"/>
                                        <p:tgtEl>
                                          <p:spTgt spid="110">
                                            <p:txEl>
                                              <p:pRg st="0" end="0"/>
                                            </p:txEl>
                                          </p:spTgt>
                                        </p:tgtEl>
                                      </p:cBhvr>
                                    </p:animEffect>
                                  </p:childTnLst>
                                </p:cTn>
                              </p:par>
                            </p:childTnLst>
                          </p:cTn>
                        </p:par>
                        <p:par>
                          <p:cTn id="8" fill="hold" nodeType="afterEffect">
                            <p:stCondLst>
                              <p:cond delay="500"/>
                            </p:stCondLst>
                            <p:childTnLst>
                              <p:par>
                                <p:cTn id="9" presetID="55" presetClass="entr" fill="hold" nodeType="afterEffect">
                                  <p:stCondLst>
                                    <p:cond delay="0"/>
                                  </p:stCondLst>
                                  <p:childTnLst>
                                    <p:set>
                                      <p:cBhvr>
                                        <p:cTn id="10" dur="1" fill="hold">
                                          <p:stCondLst>
                                            <p:cond delay="0"/>
                                          </p:stCondLst>
                                        </p:cTn>
                                        <p:tgtEl>
                                          <p:spTgt spid="111">
                                            <p:txEl>
                                              <p:pRg st="0" end="0"/>
                                            </p:txEl>
                                          </p:spTgt>
                                        </p:tgtEl>
                                        <p:attrNameLst>
                                          <p:attrName>style.visibility</p:attrName>
                                        </p:attrNameLst>
                                      </p:cBhvr>
                                      <p:to>
                                        <p:strVal val="visible"/>
                                      </p:to>
                                    </p:set>
                                    <p:anim calcmode="lin" valueType="num">
                                      <p:cBhvr additive="repl">
                                        <p:cTn id="11" dur="1000" fill="hold"/>
                                        <p:tgtEl>
                                          <p:spTgt spid="111">
                                            <p:txEl>
                                              <p:pRg st="0" end="0"/>
                                            </p:txEl>
                                          </p:spTgt>
                                        </p:tgtEl>
                                        <p:attrNameLst>
                                          <p:attrName>ppt_w</p:attrName>
                                        </p:attrNameLst>
                                      </p:cBhvr>
                                      <p:tavLst>
                                        <p:tav tm="0">
                                          <p:val>
                                            <p:strVal val="#ppt_w*0.70"/>
                                          </p:val>
                                        </p:tav>
                                        <p:tav tm="100000">
                                          <p:val>
                                            <p:strVal val="#ppt_w"/>
                                          </p:val>
                                        </p:tav>
                                      </p:tavLst>
                                    </p:anim>
                                    <p:anim calcmode="lin" valueType="num">
                                      <p:cBhvr additive="repl">
                                        <p:cTn id="12" dur="1000" fill="hold"/>
                                        <p:tgtEl>
                                          <p:spTgt spid="111">
                                            <p:txEl>
                                              <p:pRg st="0" end="0"/>
                                            </p:txEl>
                                          </p:spTgt>
                                        </p:tgtEl>
                                        <p:attrNameLst>
                                          <p:attrName>ppt_h</p:attrName>
                                        </p:attrNameLst>
                                      </p:cBhvr>
                                      <p:tavLst>
                                        <p:tav tm="0">
                                          <p:val>
                                            <p:strVal val="#ppt_h"/>
                                          </p:val>
                                        </p:tav>
                                        <p:tav tm="100000">
                                          <p:val>
                                            <p:strVal val="#ppt_h"/>
                                          </p:val>
                                        </p:tav>
                                      </p:tavLst>
                                    </p:anim>
                                    <p:animEffect transition="in" filter="fade">
                                      <p:cBhvr additive="repl">
                                        <p:cTn id="13" dur="1000"/>
                                        <p:tgtEl>
                                          <p:spTgt spid="111">
                                            <p:txEl>
                                              <p:pRg st="0" end="0"/>
                                            </p:txEl>
                                          </p:spTgt>
                                        </p:tgtEl>
                                      </p:cBhvr>
                                    </p:animEffect>
                                  </p:childTnLst>
                                </p:cTn>
                              </p:par>
                            </p:childTnLst>
                          </p:cTn>
                        </p:par>
                      </p:childTnLst>
                    </p:cTn>
                  </p:par>
                  <p:par>
                    <p:cTn id="14" fill="hold" nodeType="clickEffect">
                      <p:stCondLst>
                        <p:cond delay="indefinite"/>
                      </p:stCondLst>
                      <p:childTnLst>
                        <p:par>
                          <p:cTn id="15" fill="hold" nodeType="withEffect">
                            <p:stCondLst>
                              <p:cond delay="0"/>
                            </p:stCondLst>
                            <p:childTnLst>
                              <p:par>
                                <p:cTn id="16" presetID="55" presetClass="entr" fill="hold" nodeType="clickEffect">
                                  <p:stCondLst>
                                    <p:cond delay="0"/>
                                  </p:stCondLst>
                                  <p:childTnLst>
                                    <p:set>
                                      <p:cBhvr>
                                        <p:cTn id="17" dur="1" fill="hold">
                                          <p:stCondLst>
                                            <p:cond delay="0"/>
                                          </p:stCondLst>
                                        </p:cTn>
                                        <p:tgtEl>
                                          <p:spTgt spid="111">
                                            <p:txEl>
                                              <p:pRg st="1" end="1"/>
                                            </p:txEl>
                                          </p:spTgt>
                                        </p:tgtEl>
                                        <p:attrNameLst>
                                          <p:attrName>style.visibility</p:attrName>
                                        </p:attrNameLst>
                                      </p:cBhvr>
                                      <p:to>
                                        <p:strVal val="visible"/>
                                      </p:to>
                                    </p:set>
                                    <p:anim calcmode="lin" valueType="num">
                                      <p:cBhvr additive="repl">
                                        <p:cTn id="18" dur="1000" fill="hold"/>
                                        <p:tgtEl>
                                          <p:spTgt spid="111">
                                            <p:txEl>
                                              <p:pRg st="1" end="1"/>
                                            </p:txEl>
                                          </p:spTgt>
                                        </p:tgtEl>
                                        <p:attrNameLst>
                                          <p:attrName>ppt_w</p:attrName>
                                        </p:attrNameLst>
                                      </p:cBhvr>
                                      <p:tavLst>
                                        <p:tav tm="0">
                                          <p:val>
                                            <p:strVal val="#ppt_w*0.70"/>
                                          </p:val>
                                        </p:tav>
                                        <p:tav tm="100000">
                                          <p:val>
                                            <p:strVal val="#ppt_w"/>
                                          </p:val>
                                        </p:tav>
                                      </p:tavLst>
                                    </p:anim>
                                    <p:anim calcmode="lin" valueType="num">
                                      <p:cBhvr additive="repl">
                                        <p:cTn id="19" dur="1000" fill="hold"/>
                                        <p:tgtEl>
                                          <p:spTgt spid="111">
                                            <p:txEl>
                                              <p:pRg st="1" end="1"/>
                                            </p:txEl>
                                          </p:spTgt>
                                        </p:tgtEl>
                                        <p:attrNameLst>
                                          <p:attrName>ppt_h</p:attrName>
                                        </p:attrNameLst>
                                      </p:cBhvr>
                                      <p:tavLst>
                                        <p:tav tm="0">
                                          <p:val>
                                            <p:strVal val="#ppt_h"/>
                                          </p:val>
                                        </p:tav>
                                        <p:tav tm="100000">
                                          <p:val>
                                            <p:strVal val="#ppt_h"/>
                                          </p:val>
                                        </p:tav>
                                      </p:tavLst>
                                    </p:anim>
                                    <p:animEffect transition="in" filter="fade">
                                      <p:cBhvr additive="repl">
                                        <p:cTn id="20" dur="1000"/>
                                        <p:tgtEl>
                                          <p:spTgt spid="111">
                                            <p:txEl>
                                              <p:pRg st="1" end="1"/>
                                            </p:txEl>
                                          </p:spTgt>
                                        </p:tgtEl>
                                      </p:cBhvr>
                                    </p:animEffect>
                                  </p:childTnLst>
                                </p:cTn>
                              </p:par>
                            </p:childTnLst>
                          </p:cTn>
                        </p:par>
                        <p:par>
                          <p:cTn id="21" fill="hold" nodeType="afterEffect">
                            <p:stCondLst>
                              <p:cond delay="1000"/>
                            </p:stCondLst>
                            <p:childTnLst>
                              <p:par>
                                <p:cTn id="22" presetID="4" presetClass="entr" presetSubtype="32" fill="hold" nodeType="afterEffect">
                                  <p:stCondLst>
                                    <p:cond delay="0"/>
                                  </p:stCondLst>
                                  <p:childTnLst>
                                    <p:set>
                                      <p:cBhvr>
                                        <p:cTn id="23" dur="1" fill="hold">
                                          <p:stCondLst>
                                            <p:cond delay="0"/>
                                          </p:stCondLst>
                                        </p:cTn>
                                        <p:tgtEl>
                                          <p:spTgt spid="115"/>
                                        </p:tgtEl>
                                        <p:attrNameLst>
                                          <p:attrName>style.visibility</p:attrName>
                                        </p:attrNameLst>
                                      </p:cBhvr>
                                      <p:to>
                                        <p:strVal val="visible"/>
                                      </p:to>
                                    </p:set>
                                    <p:animEffect transition="in" filter="box(out)">
                                      <p:cBhvr additive="repl">
                                        <p:cTn id="24" dur="500"/>
                                        <p:tgtEl>
                                          <p:spTgt spid="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73" name="PlaceHolder 2"/>
          <p:cNvSpPr>
            <a:spLocks noGrp="1"/>
          </p:cNvSpPr>
          <p:nvPr>
            <p:ph type="subTitle"/>
          </p:nvPr>
        </p:nvSpPr>
        <p:spPr>
          <a:xfrm>
            <a:off x="900000" y="1844640"/>
            <a:ext cx="6400800" cy="432000"/>
          </a:xfrm>
          <a:prstGeom prst="rect">
            <a:avLst/>
          </a:prstGeom>
          <a:noFill/>
          <a:ln w="0">
            <a:noFill/>
          </a:ln>
        </p:spPr>
        <p:txBody>
          <a:bodyPr anchor="t">
            <a:noAutofit/>
          </a:bodyPr>
          <a:lstStyle/>
          <a:p>
            <a:pPr indent="0">
              <a:lnSpc>
                <a:spcPct val="80000"/>
              </a:lnSpc>
              <a:spcBef>
                <a:spcPts val="6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FFFF66"/>
                </a:solidFill>
                <a:latin typeface="Tahoma"/>
                <a:ea typeface="Tahoma"/>
              </a:rPr>
              <a:t>Ηλεκτρική αντλία βενζίνης:</a:t>
            </a:r>
            <a:endParaRPr lang="en-US" sz="2400" b="0" strike="noStrike" spc="-1">
              <a:solidFill>
                <a:srgbClr val="FFFFFF"/>
              </a:solidFill>
              <a:latin typeface="Tahoma"/>
            </a:endParaRPr>
          </a:p>
        </p:txBody>
      </p:sp>
      <p:sp>
        <p:nvSpPr>
          <p:cNvPr id="174" name="Rectangle 4"/>
          <p:cNvSpPr/>
          <p:nvPr/>
        </p:nvSpPr>
        <p:spPr>
          <a:xfrm>
            <a:off x="900000" y="2205000"/>
            <a:ext cx="8244000" cy="4653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Ο αισθητήρας στάθμης καυσίμου έχει μια μεταβλητή αντίσταση, που δίνει ένδειξη στο αντίστοιχο όργανο του πίνακα ελέγχου του οδηγού.</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Οι εμβαπτιζόμενες αντλίες έχουν καλύτερη ψύξη, μικρότερο θόρυβο και τοποθετούνται σε ειδική βάση μέσα στη δεξαμενή. Όσες αντλίες είναι τοποθετημένες έξω από το ρεζερβουάρ, πρέπει να προστατεύονται από χαλίκια και πέτρες στα οποία είναι εκτεθειμένες.</a:t>
            </a:r>
            <a:endParaRPr lang="en-US" sz="2400" b="0" strike="noStrike" spc="-1">
              <a:solidFill>
                <a:srgbClr val="000000"/>
              </a:solidFill>
              <a:latin typeface="Tahoma"/>
            </a:endParaRPr>
          </a:p>
        </p:txBody>
      </p:sp>
      <p:sp>
        <p:nvSpPr>
          <p:cNvPr id="175"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176"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04F3F7A-F37E-4A4B-A83A-64207CA861CD}" type="slidenum">
              <a:rPr lang="el-GR" sz="1800" b="0" strike="noStrike" spc="-1">
                <a:solidFill>
                  <a:srgbClr val="66CCFF"/>
                </a:solidFill>
                <a:latin typeface="Tahoma"/>
                <a:ea typeface="Tahoma"/>
              </a:rPr>
              <a:t>10</a:t>
            </a:fld>
            <a:endParaRPr lang="en-US" sz="1800" b="0" strike="noStrike" spc="-1">
              <a:solidFill>
                <a:srgbClr val="000000"/>
              </a:solidFill>
              <a:latin typeface="Tahoma"/>
            </a:endParaRPr>
          </a:p>
        </p:txBody>
      </p:sp>
      <p:sp>
        <p:nvSpPr>
          <p:cNvPr id="177"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74">
                                            <p:txEl>
                                              <p:pRg st="1" end="1"/>
                                            </p:txEl>
                                          </p:spTgt>
                                        </p:tgtEl>
                                        <p:attrNameLst>
                                          <p:attrName>style.visibility</p:attrName>
                                        </p:attrNameLst>
                                      </p:cBhvr>
                                      <p:to>
                                        <p:strVal val="visible"/>
                                      </p:to>
                                    </p:set>
                                    <p:anim calcmode="lin" valueType="num">
                                      <p:cBhvr additive="repl">
                                        <p:cTn id="7" dur="1000" fill="hold"/>
                                        <p:tgtEl>
                                          <p:spTgt spid="174">
                                            <p:txEl>
                                              <p:pRg st="1" end="1"/>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74">
                                            <p:txEl>
                                              <p:pRg st="1" end="1"/>
                                            </p:txEl>
                                          </p:spTgt>
                                        </p:tgtEl>
                                        <p:attrNameLst>
                                          <p:attrName>ppt_h</p:attrName>
                                        </p:attrNameLst>
                                      </p:cBhvr>
                                      <p:tavLst>
                                        <p:tav tm="0">
                                          <p:val>
                                            <p:strVal val="#ppt_h"/>
                                          </p:val>
                                        </p:tav>
                                        <p:tav tm="100000">
                                          <p:val>
                                            <p:strVal val="#ppt_h"/>
                                          </p:val>
                                        </p:tav>
                                      </p:tavLst>
                                    </p:anim>
                                    <p:animEffect transition="in" filter="fade">
                                      <p:cBhvr additive="repl">
                                        <p:cTn id="9" dur="1000"/>
                                        <p:tgtEl>
                                          <p:spTgt spid="174">
                                            <p:txEl>
                                              <p:pRg st="1" end="1"/>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174">
                                            <p:txEl>
                                              <p:pRg st="2" end="2"/>
                                            </p:txEl>
                                          </p:spTgt>
                                        </p:tgtEl>
                                        <p:attrNameLst>
                                          <p:attrName>style.visibility</p:attrName>
                                        </p:attrNameLst>
                                      </p:cBhvr>
                                      <p:to>
                                        <p:strVal val="visible"/>
                                      </p:to>
                                    </p:set>
                                    <p:anim calcmode="lin" valueType="num">
                                      <p:cBhvr additive="repl">
                                        <p:cTn id="14" dur="1000" fill="hold"/>
                                        <p:tgtEl>
                                          <p:spTgt spid="174">
                                            <p:txEl>
                                              <p:pRg st="2" end="2"/>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174">
                                            <p:txEl>
                                              <p:pRg st="2" end="2"/>
                                            </p:txEl>
                                          </p:spTgt>
                                        </p:tgtEl>
                                        <p:attrNameLst>
                                          <p:attrName>ppt_h</p:attrName>
                                        </p:attrNameLst>
                                      </p:cBhvr>
                                      <p:tavLst>
                                        <p:tav tm="0">
                                          <p:val>
                                            <p:strVal val="#ppt_h"/>
                                          </p:val>
                                        </p:tav>
                                        <p:tav tm="100000">
                                          <p:val>
                                            <p:strVal val="#ppt_h"/>
                                          </p:val>
                                        </p:tav>
                                      </p:tavLst>
                                    </p:anim>
                                    <p:animEffect transition="in" filter="fade">
                                      <p:cBhvr additive="repl">
                                        <p:cTn id="16" dur="1000"/>
                                        <p:tgtEl>
                                          <p:spTgt spid="17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79" name="PlaceHolder 2"/>
          <p:cNvSpPr>
            <a:spLocks noGrp="1"/>
          </p:cNvSpPr>
          <p:nvPr>
            <p:ph type="subTitle"/>
          </p:nvPr>
        </p:nvSpPr>
        <p:spPr>
          <a:xfrm>
            <a:off x="900000" y="1844640"/>
            <a:ext cx="6400800" cy="432000"/>
          </a:xfrm>
          <a:prstGeom prst="rect">
            <a:avLst/>
          </a:prstGeom>
          <a:noFill/>
          <a:ln w="0">
            <a:noFill/>
          </a:ln>
        </p:spPr>
        <p:txBody>
          <a:bodyPr anchor="t">
            <a:noAutofit/>
          </a:bodyPr>
          <a:lstStyle/>
          <a:p>
            <a:pPr indent="0">
              <a:lnSpc>
                <a:spcPct val="80000"/>
              </a:lnSpc>
              <a:spcBef>
                <a:spcPts val="6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FFFF66"/>
                </a:solidFill>
                <a:latin typeface="Tahoma"/>
                <a:ea typeface="Tahoma"/>
              </a:rPr>
              <a:t>Ηλεκτρική αντλία βενζίνης:</a:t>
            </a:r>
            <a:endParaRPr lang="en-US" sz="2400" b="0" strike="noStrike" spc="-1">
              <a:solidFill>
                <a:srgbClr val="FFFFFF"/>
              </a:solidFill>
              <a:latin typeface="Tahoma"/>
            </a:endParaRPr>
          </a:p>
        </p:txBody>
      </p:sp>
      <p:sp>
        <p:nvSpPr>
          <p:cNvPr id="180" name="Rectangle 4"/>
          <p:cNvSpPr/>
          <p:nvPr/>
        </p:nvSpPr>
        <p:spPr>
          <a:xfrm>
            <a:off x="900000" y="2349360"/>
            <a:ext cx="8244000" cy="4508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Ανάλογα με την εσωτερική δομή τους έχουμε αντλίες:</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α) με οδοντωτούς τροχούς </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β) με δίσκο και κυλίνδρους </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γ) με πτερύγια</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Η περιστροφική αντλία είναι εξοπλισμένη με βαλβίδες πίεσης και διακοπής ροής. Σε πολλά σύγχρονα αυτοκίνητα υπάρχει ένας διακόπτης αδρανείας που ενεργοποιείται σε περίπτωση ατυχήματος και διακόπτει την τροφοδοσία τάσης στην αντλία, διακόπτοντας τη λειτουργία της.</a:t>
            </a:r>
            <a:endParaRPr lang="en-US" sz="2400" b="0" strike="noStrike" spc="-1">
              <a:solidFill>
                <a:srgbClr val="000000"/>
              </a:solidFill>
              <a:latin typeface="Tahoma"/>
            </a:endParaRPr>
          </a:p>
        </p:txBody>
      </p:sp>
      <p:sp>
        <p:nvSpPr>
          <p:cNvPr id="181"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182"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0F114EB-F073-417B-8A76-5B313CCD3FFA}" type="slidenum">
              <a:rPr lang="el-GR" sz="1800" b="0" strike="noStrike" spc="-1">
                <a:solidFill>
                  <a:srgbClr val="66CCFF"/>
                </a:solidFill>
                <a:latin typeface="Tahoma"/>
                <a:ea typeface="Tahoma"/>
              </a:rPr>
              <a:t>11</a:t>
            </a:fld>
            <a:endParaRPr lang="en-US" sz="1800" b="0" strike="noStrike" spc="-1">
              <a:solidFill>
                <a:srgbClr val="000000"/>
              </a:solidFill>
              <a:latin typeface="Tahoma"/>
            </a:endParaRPr>
          </a:p>
        </p:txBody>
      </p:sp>
      <p:sp>
        <p:nvSpPr>
          <p:cNvPr id="183"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80">
                                            <p:txEl>
                                              <p:pRg st="0" end="0"/>
                                            </p:txEl>
                                          </p:spTgt>
                                        </p:tgtEl>
                                        <p:attrNameLst>
                                          <p:attrName>style.visibility</p:attrName>
                                        </p:attrNameLst>
                                      </p:cBhvr>
                                      <p:to>
                                        <p:strVal val="visible"/>
                                      </p:to>
                                    </p:set>
                                    <p:anim calcmode="lin" valueType="num">
                                      <p:cBhvr additive="repl">
                                        <p:cTn id="7" dur="1000" fill="hold"/>
                                        <p:tgtEl>
                                          <p:spTgt spid="180">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80">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80">
                                            <p:txEl>
                                              <p:pRg st="0" end="0"/>
                                            </p:txEl>
                                          </p:spTgt>
                                        </p:tgtEl>
                                      </p:cBhvr>
                                    </p:animEffect>
                                  </p:childTnLst>
                                </p:cTn>
                              </p:par>
                            </p:childTnLst>
                          </p:cTn>
                        </p:par>
                        <p:par>
                          <p:cTn id="10" fill="hold" nodeType="afterEffect">
                            <p:stCondLst>
                              <p:cond delay="1000"/>
                            </p:stCondLst>
                            <p:childTnLst>
                              <p:par>
                                <p:cTn id="11" presetID="55" presetClass="entr" fill="hold" nodeType="afterEffect">
                                  <p:stCondLst>
                                    <p:cond delay="0"/>
                                  </p:stCondLst>
                                  <p:childTnLst>
                                    <p:set>
                                      <p:cBhvr>
                                        <p:cTn id="12" dur="1" fill="hold">
                                          <p:stCondLst>
                                            <p:cond delay="0"/>
                                          </p:stCondLst>
                                        </p:cTn>
                                        <p:tgtEl>
                                          <p:spTgt spid="180">
                                            <p:txEl>
                                              <p:pRg st="1" end="1"/>
                                            </p:txEl>
                                          </p:spTgt>
                                        </p:tgtEl>
                                        <p:attrNameLst>
                                          <p:attrName>style.visibility</p:attrName>
                                        </p:attrNameLst>
                                      </p:cBhvr>
                                      <p:to>
                                        <p:strVal val="visible"/>
                                      </p:to>
                                    </p:set>
                                    <p:anim calcmode="lin" valueType="num">
                                      <p:cBhvr additive="repl">
                                        <p:cTn id="13" dur="1000" fill="hold"/>
                                        <p:tgtEl>
                                          <p:spTgt spid="180">
                                            <p:txEl>
                                              <p:pRg st="1" end="1"/>
                                            </p:txEl>
                                          </p:spTgt>
                                        </p:tgtEl>
                                        <p:attrNameLst>
                                          <p:attrName>ppt_w</p:attrName>
                                        </p:attrNameLst>
                                      </p:cBhvr>
                                      <p:tavLst>
                                        <p:tav tm="0">
                                          <p:val>
                                            <p:strVal val="#ppt_w*0.70"/>
                                          </p:val>
                                        </p:tav>
                                        <p:tav tm="100000">
                                          <p:val>
                                            <p:strVal val="#ppt_w"/>
                                          </p:val>
                                        </p:tav>
                                      </p:tavLst>
                                    </p:anim>
                                    <p:anim calcmode="lin" valueType="num">
                                      <p:cBhvr additive="repl">
                                        <p:cTn id="14" dur="1000" fill="hold"/>
                                        <p:tgtEl>
                                          <p:spTgt spid="180">
                                            <p:txEl>
                                              <p:pRg st="1" end="1"/>
                                            </p:txEl>
                                          </p:spTgt>
                                        </p:tgtEl>
                                        <p:attrNameLst>
                                          <p:attrName>ppt_h</p:attrName>
                                        </p:attrNameLst>
                                      </p:cBhvr>
                                      <p:tavLst>
                                        <p:tav tm="0">
                                          <p:val>
                                            <p:strVal val="#ppt_h"/>
                                          </p:val>
                                        </p:tav>
                                        <p:tav tm="100000">
                                          <p:val>
                                            <p:strVal val="#ppt_h"/>
                                          </p:val>
                                        </p:tav>
                                      </p:tavLst>
                                    </p:anim>
                                    <p:animEffect transition="in" filter="fade">
                                      <p:cBhvr additive="repl">
                                        <p:cTn id="15" dur="1000"/>
                                        <p:tgtEl>
                                          <p:spTgt spid="180">
                                            <p:txEl>
                                              <p:pRg st="1" end="1"/>
                                            </p:txEl>
                                          </p:spTgt>
                                        </p:tgtEl>
                                      </p:cBhvr>
                                    </p:animEffect>
                                  </p:childTnLst>
                                </p:cTn>
                              </p:par>
                            </p:childTnLst>
                          </p:cTn>
                        </p:par>
                        <p:par>
                          <p:cTn id="16" fill="hold" nodeType="afterEffect">
                            <p:stCondLst>
                              <p:cond delay="2000"/>
                            </p:stCondLst>
                            <p:childTnLst>
                              <p:par>
                                <p:cTn id="17" presetID="55" presetClass="entr" fill="hold" nodeType="afterEffect">
                                  <p:stCondLst>
                                    <p:cond delay="0"/>
                                  </p:stCondLst>
                                  <p:childTnLst>
                                    <p:set>
                                      <p:cBhvr>
                                        <p:cTn id="18" dur="1" fill="hold">
                                          <p:stCondLst>
                                            <p:cond delay="0"/>
                                          </p:stCondLst>
                                        </p:cTn>
                                        <p:tgtEl>
                                          <p:spTgt spid="180">
                                            <p:txEl>
                                              <p:pRg st="2" end="2"/>
                                            </p:txEl>
                                          </p:spTgt>
                                        </p:tgtEl>
                                        <p:attrNameLst>
                                          <p:attrName>style.visibility</p:attrName>
                                        </p:attrNameLst>
                                      </p:cBhvr>
                                      <p:to>
                                        <p:strVal val="visible"/>
                                      </p:to>
                                    </p:set>
                                    <p:anim calcmode="lin" valueType="num">
                                      <p:cBhvr additive="repl">
                                        <p:cTn id="19" dur="1000" fill="hold"/>
                                        <p:tgtEl>
                                          <p:spTgt spid="180">
                                            <p:txEl>
                                              <p:pRg st="2" end="2"/>
                                            </p:txEl>
                                          </p:spTgt>
                                        </p:tgtEl>
                                        <p:attrNameLst>
                                          <p:attrName>ppt_w</p:attrName>
                                        </p:attrNameLst>
                                      </p:cBhvr>
                                      <p:tavLst>
                                        <p:tav tm="0">
                                          <p:val>
                                            <p:strVal val="#ppt_w*0.70"/>
                                          </p:val>
                                        </p:tav>
                                        <p:tav tm="100000">
                                          <p:val>
                                            <p:strVal val="#ppt_w"/>
                                          </p:val>
                                        </p:tav>
                                      </p:tavLst>
                                    </p:anim>
                                    <p:anim calcmode="lin" valueType="num">
                                      <p:cBhvr additive="repl">
                                        <p:cTn id="20" dur="1000" fill="hold"/>
                                        <p:tgtEl>
                                          <p:spTgt spid="180">
                                            <p:txEl>
                                              <p:pRg st="2" end="2"/>
                                            </p:txEl>
                                          </p:spTgt>
                                        </p:tgtEl>
                                        <p:attrNameLst>
                                          <p:attrName>ppt_h</p:attrName>
                                        </p:attrNameLst>
                                      </p:cBhvr>
                                      <p:tavLst>
                                        <p:tav tm="0">
                                          <p:val>
                                            <p:strVal val="#ppt_h"/>
                                          </p:val>
                                        </p:tav>
                                        <p:tav tm="100000">
                                          <p:val>
                                            <p:strVal val="#ppt_h"/>
                                          </p:val>
                                        </p:tav>
                                      </p:tavLst>
                                    </p:anim>
                                    <p:animEffect transition="in" filter="fade">
                                      <p:cBhvr additive="repl">
                                        <p:cTn id="21" dur="1000"/>
                                        <p:tgtEl>
                                          <p:spTgt spid="180">
                                            <p:txEl>
                                              <p:pRg st="2" end="2"/>
                                            </p:txEl>
                                          </p:spTgt>
                                        </p:tgtEl>
                                      </p:cBhvr>
                                    </p:animEffect>
                                  </p:childTnLst>
                                </p:cTn>
                              </p:par>
                            </p:childTnLst>
                          </p:cTn>
                        </p:par>
                        <p:par>
                          <p:cTn id="22" fill="hold" nodeType="afterEffect">
                            <p:stCondLst>
                              <p:cond delay="3000"/>
                            </p:stCondLst>
                            <p:childTnLst>
                              <p:par>
                                <p:cTn id="23" presetID="55" presetClass="entr" fill="hold" nodeType="afterEffect">
                                  <p:stCondLst>
                                    <p:cond delay="0"/>
                                  </p:stCondLst>
                                  <p:childTnLst>
                                    <p:set>
                                      <p:cBhvr>
                                        <p:cTn id="24" dur="1" fill="hold">
                                          <p:stCondLst>
                                            <p:cond delay="0"/>
                                          </p:stCondLst>
                                        </p:cTn>
                                        <p:tgtEl>
                                          <p:spTgt spid="180">
                                            <p:txEl>
                                              <p:pRg st="3" end="3"/>
                                            </p:txEl>
                                          </p:spTgt>
                                        </p:tgtEl>
                                        <p:attrNameLst>
                                          <p:attrName>style.visibility</p:attrName>
                                        </p:attrNameLst>
                                      </p:cBhvr>
                                      <p:to>
                                        <p:strVal val="visible"/>
                                      </p:to>
                                    </p:set>
                                    <p:anim calcmode="lin" valueType="num">
                                      <p:cBhvr additive="repl">
                                        <p:cTn id="25" dur="1000" fill="hold"/>
                                        <p:tgtEl>
                                          <p:spTgt spid="180">
                                            <p:txEl>
                                              <p:pRg st="3" end="3"/>
                                            </p:txEl>
                                          </p:spTgt>
                                        </p:tgtEl>
                                        <p:attrNameLst>
                                          <p:attrName>ppt_w</p:attrName>
                                        </p:attrNameLst>
                                      </p:cBhvr>
                                      <p:tavLst>
                                        <p:tav tm="0">
                                          <p:val>
                                            <p:strVal val="#ppt_w*0.70"/>
                                          </p:val>
                                        </p:tav>
                                        <p:tav tm="100000">
                                          <p:val>
                                            <p:strVal val="#ppt_w"/>
                                          </p:val>
                                        </p:tav>
                                      </p:tavLst>
                                    </p:anim>
                                    <p:anim calcmode="lin" valueType="num">
                                      <p:cBhvr additive="repl">
                                        <p:cTn id="26" dur="1000" fill="hold"/>
                                        <p:tgtEl>
                                          <p:spTgt spid="180">
                                            <p:txEl>
                                              <p:pRg st="3" end="3"/>
                                            </p:txEl>
                                          </p:spTgt>
                                        </p:tgtEl>
                                        <p:attrNameLst>
                                          <p:attrName>ppt_h</p:attrName>
                                        </p:attrNameLst>
                                      </p:cBhvr>
                                      <p:tavLst>
                                        <p:tav tm="0">
                                          <p:val>
                                            <p:strVal val="#ppt_h"/>
                                          </p:val>
                                        </p:tav>
                                        <p:tav tm="100000">
                                          <p:val>
                                            <p:strVal val="#ppt_h"/>
                                          </p:val>
                                        </p:tav>
                                      </p:tavLst>
                                    </p:anim>
                                    <p:animEffect transition="in" filter="fade">
                                      <p:cBhvr additive="repl">
                                        <p:cTn id="27" dur="1000"/>
                                        <p:tgtEl>
                                          <p:spTgt spid="180">
                                            <p:txEl>
                                              <p:pRg st="3" end="3"/>
                                            </p:txEl>
                                          </p:spTgt>
                                        </p:tgtEl>
                                      </p:cBhvr>
                                    </p:animEffect>
                                  </p:childTnLst>
                                </p:cTn>
                              </p:par>
                            </p:childTnLst>
                          </p:cTn>
                        </p:par>
                      </p:childTnLst>
                    </p:cTn>
                  </p:par>
                  <p:par>
                    <p:cTn id="28" fill="hold" nodeType="clickEffect">
                      <p:stCondLst>
                        <p:cond delay="indefinite"/>
                      </p:stCondLst>
                      <p:childTnLst>
                        <p:par>
                          <p:cTn id="29" fill="hold" nodeType="withEffect">
                            <p:stCondLst>
                              <p:cond delay="0"/>
                            </p:stCondLst>
                            <p:childTnLst>
                              <p:par>
                                <p:cTn id="30" presetID="55" presetClass="entr" fill="hold" nodeType="clickEffect">
                                  <p:stCondLst>
                                    <p:cond delay="0"/>
                                  </p:stCondLst>
                                  <p:childTnLst>
                                    <p:set>
                                      <p:cBhvr>
                                        <p:cTn id="31" dur="1" fill="hold">
                                          <p:stCondLst>
                                            <p:cond delay="0"/>
                                          </p:stCondLst>
                                        </p:cTn>
                                        <p:tgtEl>
                                          <p:spTgt spid="180">
                                            <p:txEl>
                                              <p:pRg st="4" end="4"/>
                                            </p:txEl>
                                          </p:spTgt>
                                        </p:tgtEl>
                                        <p:attrNameLst>
                                          <p:attrName>style.visibility</p:attrName>
                                        </p:attrNameLst>
                                      </p:cBhvr>
                                      <p:to>
                                        <p:strVal val="visible"/>
                                      </p:to>
                                    </p:set>
                                    <p:anim calcmode="lin" valueType="num">
                                      <p:cBhvr additive="repl">
                                        <p:cTn id="32" dur="1000" fill="hold"/>
                                        <p:tgtEl>
                                          <p:spTgt spid="180">
                                            <p:txEl>
                                              <p:pRg st="4" end="4"/>
                                            </p:txEl>
                                          </p:spTgt>
                                        </p:tgtEl>
                                        <p:attrNameLst>
                                          <p:attrName>ppt_w</p:attrName>
                                        </p:attrNameLst>
                                      </p:cBhvr>
                                      <p:tavLst>
                                        <p:tav tm="0">
                                          <p:val>
                                            <p:strVal val="#ppt_w*0.70"/>
                                          </p:val>
                                        </p:tav>
                                        <p:tav tm="100000">
                                          <p:val>
                                            <p:strVal val="#ppt_w"/>
                                          </p:val>
                                        </p:tav>
                                      </p:tavLst>
                                    </p:anim>
                                    <p:anim calcmode="lin" valueType="num">
                                      <p:cBhvr additive="repl">
                                        <p:cTn id="33" dur="1000" fill="hold"/>
                                        <p:tgtEl>
                                          <p:spTgt spid="180">
                                            <p:txEl>
                                              <p:pRg st="4" end="4"/>
                                            </p:txEl>
                                          </p:spTgt>
                                        </p:tgtEl>
                                        <p:attrNameLst>
                                          <p:attrName>ppt_h</p:attrName>
                                        </p:attrNameLst>
                                      </p:cBhvr>
                                      <p:tavLst>
                                        <p:tav tm="0">
                                          <p:val>
                                            <p:strVal val="#ppt_h"/>
                                          </p:val>
                                        </p:tav>
                                        <p:tav tm="100000">
                                          <p:val>
                                            <p:strVal val="#ppt_h"/>
                                          </p:val>
                                        </p:tav>
                                      </p:tavLst>
                                    </p:anim>
                                    <p:animEffect transition="in" filter="fade">
                                      <p:cBhvr additive="repl">
                                        <p:cTn id="34" dur="1000"/>
                                        <p:tgtEl>
                                          <p:spTgt spid="18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85" name="PlaceHolder 2"/>
          <p:cNvSpPr>
            <a:spLocks noGrp="1"/>
          </p:cNvSpPr>
          <p:nvPr>
            <p:ph type="subTitle"/>
          </p:nvPr>
        </p:nvSpPr>
        <p:spPr>
          <a:xfrm>
            <a:off x="900000" y="1844640"/>
            <a:ext cx="6400800" cy="432000"/>
          </a:xfrm>
          <a:prstGeom prst="rect">
            <a:avLst/>
          </a:prstGeom>
          <a:noFill/>
          <a:ln w="0">
            <a:noFill/>
          </a:ln>
        </p:spPr>
        <p:txBody>
          <a:bodyPr anchor="t">
            <a:noAutofit/>
          </a:bodyPr>
          <a:lstStyle/>
          <a:p>
            <a:pPr indent="0">
              <a:lnSpc>
                <a:spcPct val="80000"/>
              </a:lnSpc>
              <a:spcBef>
                <a:spcPts val="6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FFFF66"/>
                </a:solidFill>
                <a:latin typeface="Tahoma"/>
                <a:ea typeface="Tahoma"/>
              </a:rPr>
              <a:t>Ηλεκτρική αντλία βενζίνης:</a:t>
            </a:r>
            <a:endParaRPr lang="en-US" sz="2400" b="0" strike="noStrike" spc="-1">
              <a:solidFill>
                <a:srgbClr val="FFFFFF"/>
              </a:solidFill>
              <a:latin typeface="Tahoma"/>
            </a:endParaRPr>
          </a:p>
        </p:txBody>
      </p:sp>
      <p:sp>
        <p:nvSpPr>
          <p:cNvPr id="186" name="Rectangle 4"/>
          <p:cNvSpPr/>
          <p:nvPr/>
        </p:nvSpPr>
        <p:spPr>
          <a:xfrm>
            <a:off x="900000" y="2205000"/>
            <a:ext cx="8244000" cy="1871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Στο εσωτερικό της αντλίας υπάρχει περιστρεφόμενος δίσκος με περιφερειακές εγκοπές στις οποίες υπάρχει μία μπίλια (ή κύλινδρος). Καθώς περιστρέφεται ο δίσκος της αντλίας, η φυγόκεντρη δύναμη φέρνει τις μπίλιες σε επαφή με το εσωτερικό του κελύφους και συμπιέζεται το καύσιμο.</a:t>
            </a:r>
            <a:endParaRPr lang="en-US" sz="2400" b="0" strike="noStrike" spc="-1">
              <a:solidFill>
                <a:srgbClr val="000000"/>
              </a:solidFill>
              <a:latin typeface="Tahoma"/>
            </a:endParaRPr>
          </a:p>
        </p:txBody>
      </p:sp>
      <p:sp>
        <p:nvSpPr>
          <p:cNvPr id="187"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188"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238FB63-F677-4429-AC1A-5787CA96E1E5}" type="slidenum">
              <a:rPr lang="el-GR" sz="1800" b="0" strike="noStrike" spc="-1">
                <a:solidFill>
                  <a:srgbClr val="66CCFF"/>
                </a:solidFill>
                <a:latin typeface="Tahoma"/>
                <a:ea typeface="Tahoma"/>
              </a:rPr>
              <a:t>12</a:t>
            </a:fld>
            <a:endParaRPr lang="en-US" sz="1800" b="0" strike="noStrike" spc="-1">
              <a:solidFill>
                <a:srgbClr val="000000"/>
              </a:solidFill>
              <a:latin typeface="Tahoma"/>
            </a:endParaRPr>
          </a:p>
        </p:txBody>
      </p:sp>
      <p:sp>
        <p:nvSpPr>
          <p:cNvPr id="189"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190" name="Picture 8"/>
          <p:cNvPicPr/>
          <p:nvPr/>
        </p:nvPicPr>
        <p:blipFill>
          <a:blip r:embed="rId2"/>
          <a:stretch/>
        </p:blipFill>
        <p:spPr>
          <a:xfrm>
            <a:off x="971640" y="4221000"/>
            <a:ext cx="8172360" cy="262260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86">
                                            <p:txEl>
                                              <p:pRg st="0" end="0"/>
                                            </p:txEl>
                                          </p:spTgt>
                                        </p:tgtEl>
                                        <p:attrNameLst>
                                          <p:attrName>style.visibility</p:attrName>
                                        </p:attrNameLst>
                                      </p:cBhvr>
                                      <p:to>
                                        <p:strVal val="visible"/>
                                      </p:to>
                                    </p:set>
                                    <p:anim calcmode="lin" valueType="num">
                                      <p:cBhvr additive="repl">
                                        <p:cTn id="7" dur="1000" fill="hold"/>
                                        <p:tgtEl>
                                          <p:spTgt spid="186">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86">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86">
                                            <p:txEl>
                                              <p:pRg st="0" end="0"/>
                                            </p:txEl>
                                          </p:spTgt>
                                        </p:tgtEl>
                                      </p:cBhvr>
                                    </p:animEffect>
                                  </p:childTnLst>
                                </p:cTn>
                              </p:par>
                            </p:childTnLst>
                          </p:cTn>
                        </p:par>
                        <p:par>
                          <p:cTn id="10" fill="hold" nodeType="afterEffect">
                            <p:stCondLst>
                              <p:cond delay="1000"/>
                            </p:stCondLst>
                            <p:childTnLst>
                              <p:par>
                                <p:cTn id="11" presetID="10" presetClass="entr" fill="hold" nodeType="afterEffect">
                                  <p:stCondLst>
                                    <p:cond delay="0"/>
                                  </p:stCondLst>
                                  <p:childTnLst>
                                    <p:set>
                                      <p:cBhvr>
                                        <p:cTn id="12" dur="1" fill="hold">
                                          <p:stCondLst>
                                            <p:cond delay="0"/>
                                          </p:stCondLst>
                                        </p:cTn>
                                        <p:tgtEl>
                                          <p:spTgt spid="190"/>
                                        </p:tgtEl>
                                        <p:attrNameLst>
                                          <p:attrName>style.visibility</p:attrName>
                                        </p:attrNameLst>
                                      </p:cBhvr>
                                      <p:to>
                                        <p:strVal val="visible"/>
                                      </p:to>
                                    </p:set>
                                    <p:animEffect transition="in" filter="fade">
                                      <p:cBhvr additive="repl">
                                        <p:cTn id="13" dur="500"/>
                                        <p:tgtEl>
                                          <p:spTgt spid="1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92" name="PlaceHolder 2"/>
          <p:cNvSpPr>
            <a:spLocks noGrp="1"/>
          </p:cNvSpPr>
          <p:nvPr>
            <p:ph type="subTitle"/>
          </p:nvPr>
        </p:nvSpPr>
        <p:spPr>
          <a:xfrm>
            <a:off x="900000" y="1844640"/>
            <a:ext cx="6400800" cy="432000"/>
          </a:xfrm>
          <a:prstGeom prst="rect">
            <a:avLst/>
          </a:prstGeom>
          <a:noFill/>
          <a:ln w="0">
            <a:noFill/>
          </a:ln>
        </p:spPr>
        <p:txBody>
          <a:bodyPr anchor="t">
            <a:noAutofit/>
          </a:bodyPr>
          <a:lstStyle/>
          <a:p>
            <a:pPr indent="0">
              <a:lnSpc>
                <a:spcPct val="80000"/>
              </a:lnSpc>
              <a:spcBef>
                <a:spcPts val="6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FFFF66"/>
                </a:solidFill>
                <a:latin typeface="Tahoma"/>
                <a:ea typeface="Tahoma"/>
              </a:rPr>
              <a:t>Ηλεκτρική αντλία βενζίνης:</a:t>
            </a:r>
            <a:endParaRPr lang="en-US" sz="2400" b="0" strike="noStrike" spc="-1">
              <a:solidFill>
                <a:srgbClr val="FFFFFF"/>
              </a:solidFill>
              <a:latin typeface="Tahoma"/>
            </a:endParaRPr>
          </a:p>
        </p:txBody>
      </p:sp>
      <p:sp>
        <p:nvSpPr>
          <p:cNvPr id="193" name="Rectangle 4"/>
          <p:cNvSpPr/>
          <p:nvPr/>
        </p:nvSpPr>
        <p:spPr>
          <a:xfrm>
            <a:off x="900000" y="2349360"/>
            <a:ext cx="8244000" cy="4508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Η αντλία δύο βαθμίδων διαθέτει πλευρικά κανάλια στην πρώτη βαθμίδα, η οποία είναι η βοηθητική. Η δεύτερη βαθμίδα, η περιφερειακή, είναι η κύρια βαθμίδα της αντλίας.</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Με το άνοιγμα του διακόπτη ανάφλεξης ή αντλία ενεργοποιείται και συνεχίζει να λειτουργεί για λίγα δευτερόλεπτα, έως ότου ο κινητήρας τεθεί σε λειτουργία. Εάν για οποιονδήποτε λόγο η λειτουργία του κινητήρα διακοπεί, η αντλία σταματάει την παροχή.</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Με την περιστροφή της αντλίας δημιουργείται διαφορά πίεσης εμπρός και πίσω από τη φτερωτή. </a:t>
            </a:r>
            <a:endParaRPr lang="en-US" sz="2400" b="0" strike="noStrike" spc="-1">
              <a:solidFill>
                <a:srgbClr val="000000"/>
              </a:solidFill>
              <a:latin typeface="Tahoma"/>
            </a:endParaRPr>
          </a:p>
        </p:txBody>
      </p:sp>
      <p:sp>
        <p:nvSpPr>
          <p:cNvPr id="194"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195"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EC41FED-ACB3-4B6F-A681-345AE6016CD1}" type="slidenum">
              <a:rPr lang="el-GR" sz="1800" b="0" strike="noStrike" spc="-1">
                <a:solidFill>
                  <a:srgbClr val="66CCFF"/>
                </a:solidFill>
                <a:latin typeface="Tahoma"/>
                <a:ea typeface="Tahoma"/>
              </a:rPr>
              <a:t>13</a:t>
            </a:fld>
            <a:endParaRPr lang="en-US" sz="1800" b="0" strike="noStrike" spc="-1">
              <a:solidFill>
                <a:srgbClr val="000000"/>
              </a:solidFill>
              <a:latin typeface="Tahoma"/>
            </a:endParaRPr>
          </a:p>
        </p:txBody>
      </p:sp>
      <p:sp>
        <p:nvSpPr>
          <p:cNvPr id="196"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93">
                                            <p:txEl>
                                              <p:pRg st="0" end="0"/>
                                            </p:txEl>
                                          </p:spTgt>
                                        </p:tgtEl>
                                        <p:attrNameLst>
                                          <p:attrName>style.visibility</p:attrName>
                                        </p:attrNameLst>
                                      </p:cBhvr>
                                      <p:to>
                                        <p:strVal val="visible"/>
                                      </p:to>
                                    </p:set>
                                    <p:anim calcmode="lin" valueType="num">
                                      <p:cBhvr additive="repl">
                                        <p:cTn id="7" dur="1000" fill="hold"/>
                                        <p:tgtEl>
                                          <p:spTgt spid="193">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93">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93">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193">
                                            <p:txEl>
                                              <p:pRg st="1" end="1"/>
                                            </p:txEl>
                                          </p:spTgt>
                                        </p:tgtEl>
                                        <p:attrNameLst>
                                          <p:attrName>style.visibility</p:attrName>
                                        </p:attrNameLst>
                                      </p:cBhvr>
                                      <p:to>
                                        <p:strVal val="visible"/>
                                      </p:to>
                                    </p:set>
                                    <p:anim calcmode="lin" valueType="num">
                                      <p:cBhvr additive="repl">
                                        <p:cTn id="14" dur="1000" fill="hold"/>
                                        <p:tgtEl>
                                          <p:spTgt spid="193">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193">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193">
                                            <p:txEl>
                                              <p:pRg st="1" end="1"/>
                                            </p:txEl>
                                          </p:spTgt>
                                        </p:tgtEl>
                                      </p:cBhvr>
                                    </p:animEffect>
                                  </p:childTnLst>
                                </p:cTn>
                              </p:par>
                            </p:childTnLst>
                          </p:cTn>
                        </p:par>
                      </p:childTnLst>
                    </p:cTn>
                  </p:par>
                  <p:par>
                    <p:cTn id="17" fill="hold" nodeType="clickEffect">
                      <p:stCondLst>
                        <p:cond delay="indefinite"/>
                      </p:stCondLst>
                      <p:childTnLst>
                        <p:par>
                          <p:cTn id="18" fill="hold" nodeType="withEffect">
                            <p:stCondLst>
                              <p:cond delay="0"/>
                            </p:stCondLst>
                            <p:childTnLst>
                              <p:par>
                                <p:cTn id="19" presetID="55" presetClass="entr" fill="hold" nodeType="clickEffect">
                                  <p:stCondLst>
                                    <p:cond delay="0"/>
                                  </p:stCondLst>
                                  <p:childTnLst>
                                    <p:set>
                                      <p:cBhvr>
                                        <p:cTn id="20" dur="1" fill="hold">
                                          <p:stCondLst>
                                            <p:cond delay="0"/>
                                          </p:stCondLst>
                                        </p:cTn>
                                        <p:tgtEl>
                                          <p:spTgt spid="193">
                                            <p:txEl>
                                              <p:pRg st="2" end="2"/>
                                            </p:txEl>
                                          </p:spTgt>
                                        </p:tgtEl>
                                        <p:attrNameLst>
                                          <p:attrName>style.visibility</p:attrName>
                                        </p:attrNameLst>
                                      </p:cBhvr>
                                      <p:to>
                                        <p:strVal val="visible"/>
                                      </p:to>
                                    </p:set>
                                    <p:anim calcmode="lin" valueType="num">
                                      <p:cBhvr additive="repl">
                                        <p:cTn id="21" dur="1000" fill="hold"/>
                                        <p:tgtEl>
                                          <p:spTgt spid="193">
                                            <p:txEl>
                                              <p:pRg st="2" end="2"/>
                                            </p:txEl>
                                          </p:spTgt>
                                        </p:tgtEl>
                                        <p:attrNameLst>
                                          <p:attrName>ppt_w</p:attrName>
                                        </p:attrNameLst>
                                      </p:cBhvr>
                                      <p:tavLst>
                                        <p:tav tm="0">
                                          <p:val>
                                            <p:strVal val="#ppt_w*0.70"/>
                                          </p:val>
                                        </p:tav>
                                        <p:tav tm="100000">
                                          <p:val>
                                            <p:strVal val="#ppt_w"/>
                                          </p:val>
                                        </p:tav>
                                      </p:tavLst>
                                    </p:anim>
                                    <p:anim calcmode="lin" valueType="num">
                                      <p:cBhvr additive="repl">
                                        <p:cTn id="22" dur="1000" fill="hold"/>
                                        <p:tgtEl>
                                          <p:spTgt spid="193">
                                            <p:txEl>
                                              <p:pRg st="2" end="2"/>
                                            </p:txEl>
                                          </p:spTgt>
                                        </p:tgtEl>
                                        <p:attrNameLst>
                                          <p:attrName>ppt_h</p:attrName>
                                        </p:attrNameLst>
                                      </p:cBhvr>
                                      <p:tavLst>
                                        <p:tav tm="0">
                                          <p:val>
                                            <p:strVal val="#ppt_h"/>
                                          </p:val>
                                        </p:tav>
                                        <p:tav tm="100000">
                                          <p:val>
                                            <p:strVal val="#ppt_h"/>
                                          </p:val>
                                        </p:tav>
                                      </p:tavLst>
                                    </p:anim>
                                    <p:animEffect transition="in" filter="fade">
                                      <p:cBhvr additive="repl">
                                        <p:cTn id="23" dur="1000"/>
                                        <p:tgtEl>
                                          <p:spTgt spid="19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98" name="PlaceHolder 2"/>
          <p:cNvSpPr>
            <a:spLocks noGrp="1"/>
          </p:cNvSpPr>
          <p:nvPr>
            <p:ph type="subTitle"/>
          </p:nvPr>
        </p:nvSpPr>
        <p:spPr>
          <a:xfrm>
            <a:off x="900000" y="1844640"/>
            <a:ext cx="6400800" cy="432000"/>
          </a:xfrm>
          <a:prstGeom prst="rect">
            <a:avLst/>
          </a:prstGeom>
          <a:noFill/>
          <a:ln w="0">
            <a:noFill/>
          </a:ln>
        </p:spPr>
        <p:txBody>
          <a:bodyPr anchor="t">
            <a:noAutofit/>
          </a:bodyPr>
          <a:lstStyle/>
          <a:p>
            <a:pPr indent="0">
              <a:lnSpc>
                <a:spcPct val="80000"/>
              </a:lnSpc>
              <a:spcBef>
                <a:spcPts val="6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FFFF66"/>
                </a:solidFill>
                <a:latin typeface="Tahoma"/>
                <a:ea typeface="Tahoma"/>
              </a:rPr>
              <a:t>Ηλεκτρική αντλία βενζίνης:</a:t>
            </a:r>
            <a:endParaRPr lang="en-US" sz="2400" b="0" strike="noStrike" spc="-1">
              <a:solidFill>
                <a:srgbClr val="FFFFFF"/>
              </a:solidFill>
              <a:latin typeface="Tahoma"/>
            </a:endParaRPr>
          </a:p>
        </p:txBody>
      </p:sp>
      <p:sp>
        <p:nvSpPr>
          <p:cNvPr id="199" name="Rectangle 4"/>
          <p:cNvSpPr/>
          <p:nvPr/>
        </p:nvSpPr>
        <p:spPr>
          <a:xfrm>
            <a:off x="900000" y="2349360"/>
            <a:ext cx="8244000" cy="4508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Η βενζίνη αναρροφάται στην εισαγωγή και βγαίνει με πίεση στην εξαγωγή (κατάθλιψη). Η αντλία διαθέτει και μία βαλβίδα ανακούφισης, για να αποφευχθεί η υπερβολική αύξηση της πίεσης εξόδου. </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Υπάρχει και αντεπίστροφη βαλβίδα για να παραμένει βενζίνη στο κύκλωμα τροφοδοσίας, ακόμα και όταν η αντλία σταματήσει να λειτουργεί.</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Η αντλία μεταφέρει πάντοτε μεγαλύτερη ποσότητα από τη μέγιστη απαιτούμενη. Το καύσιμο που περισσεύει επιστρέφει στο ρεζερβουάρ.</a:t>
            </a:r>
            <a:endParaRPr lang="en-US" sz="2400" b="0" strike="noStrike" spc="-1">
              <a:solidFill>
                <a:srgbClr val="000000"/>
              </a:solidFill>
              <a:latin typeface="Tahoma"/>
            </a:endParaRPr>
          </a:p>
        </p:txBody>
      </p:sp>
      <p:sp>
        <p:nvSpPr>
          <p:cNvPr id="200"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201"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CC635EF-377C-4272-BC51-33E06F20455A}" type="slidenum">
              <a:rPr lang="el-GR" sz="1800" b="0" strike="noStrike" spc="-1">
                <a:solidFill>
                  <a:srgbClr val="66CCFF"/>
                </a:solidFill>
                <a:latin typeface="Tahoma"/>
                <a:ea typeface="Tahoma"/>
              </a:rPr>
              <a:t>14</a:t>
            </a:fld>
            <a:endParaRPr lang="en-US" sz="1800" b="0" strike="noStrike" spc="-1">
              <a:solidFill>
                <a:srgbClr val="000000"/>
              </a:solidFill>
              <a:latin typeface="Tahoma"/>
            </a:endParaRPr>
          </a:p>
        </p:txBody>
      </p:sp>
      <p:sp>
        <p:nvSpPr>
          <p:cNvPr id="202"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99">
                                            <p:txEl>
                                              <p:pRg st="0" end="0"/>
                                            </p:txEl>
                                          </p:spTgt>
                                        </p:tgtEl>
                                        <p:attrNameLst>
                                          <p:attrName>style.visibility</p:attrName>
                                        </p:attrNameLst>
                                      </p:cBhvr>
                                      <p:to>
                                        <p:strVal val="visible"/>
                                      </p:to>
                                    </p:set>
                                    <p:anim calcmode="lin" valueType="num">
                                      <p:cBhvr additive="repl">
                                        <p:cTn id="7" dur="1000" fill="hold"/>
                                        <p:tgtEl>
                                          <p:spTgt spid="199">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99">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99">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199">
                                            <p:txEl>
                                              <p:pRg st="1" end="1"/>
                                            </p:txEl>
                                          </p:spTgt>
                                        </p:tgtEl>
                                        <p:attrNameLst>
                                          <p:attrName>style.visibility</p:attrName>
                                        </p:attrNameLst>
                                      </p:cBhvr>
                                      <p:to>
                                        <p:strVal val="visible"/>
                                      </p:to>
                                    </p:set>
                                    <p:anim calcmode="lin" valueType="num">
                                      <p:cBhvr additive="repl">
                                        <p:cTn id="14" dur="1000" fill="hold"/>
                                        <p:tgtEl>
                                          <p:spTgt spid="199">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199">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199">
                                            <p:txEl>
                                              <p:pRg st="1" end="1"/>
                                            </p:txEl>
                                          </p:spTgt>
                                        </p:tgtEl>
                                      </p:cBhvr>
                                    </p:animEffect>
                                  </p:childTnLst>
                                </p:cTn>
                              </p:par>
                            </p:childTnLst>
                          </p:cTn>
                        </p:par>
                      </p:childTnLst>
                    </p:cTn>
                  </p:par>
                  <p:par>
                    <p:cTn id="17" fill="hold" nodeType="clickEffect">
                      <p:stCondLst>
                        <p:cond delay="indefinite"/>
                      </p:stCondLst>
                      <p:childTnLst>
                        <p:par>
                          <p:cTn id="18" fill="hold" nodeType="withEffect">
                            <p:stCondLst>
                              <p:cond delay="0"/>
                            </p:stCondLst>
                            <p:childTnLst>
                              <p:par>
                                <p:cTn id="19" presetID="55" presetClass="entr" fill="hold" nodeType="clickEffect">
                                  <p:stCondLst>
                                    <p:cond delay="0"/>
                                  </p:stCondLst>
                                  <p:childTnLst>
                                    <p:set>
                                      <p:cBhvr>
                                        <p:cTn id="20" dur="1" fill="hold">
                                          <p:stCondLst>
                                            <p:cond delay="0"/>
                                          </p:stCondLst>
                                        </p:cTn>
                                        <p:tgtEl>
                                          <p:spTgt spid="199">
                                            <p:txEl>
                                              <p:pRg st="2" end="2"/>
                                            </p:txEl>
                                          </p:spTgt>
                                        </p:tgtEl>
                                        <p:attrNameLst>
                                          <p:attrName>style.visibility</p:attrName>
                                        </p:attrNameLst>
                                      </p:cBhvr>
                                      <p:to>
                                        <p:strVal val="visible"/>
                                      </p:to>
                                    </p:set>
                                    <p:anim calcmode="lin" valueType="num">
                                      <p:cBhvr additive="repl">
                                        <p:cTn id="21" dur="1000" fill="hold"/>
                                        <p:tgtEl>
                                          <p:spTgt spid="199">
                                            <p:txEl>
                                              <p:pRg st="2" end="2"/>
                                            </p:txEl>
                                          </p:spTgt>
                                        </p:tgtEl>
                                        <p:attrNameLst>
                                          <p:attrName>ppt_w</p:attrName>
                                        </p:attrNameLst>
                                      </p:cBhvr>
                                      <p:tavLst>
                                        <p:tav tm="0">
                                          <p:val>
                                            <p:strVal val="#ppt_w*0.70"/>
                                          </p:val>
                                        </p:tav>
                                        <p:tav tm="100000">
                                          <p:val>
                                            <p:strVal val="#ppt_w"/>
                                          </p:val>
                                        </p:tav>
                                      </p:tavLst>
                                    </p:anim>
                                    <p:anim calcmode="lin" valueType="num">
                                      <p:cBhvr additive="repl">
                                        <p:cTn id="22" dur="1000" fill="hold"/>
                                        <p:tgtEl>
                                          <p:spTgt spid="199">
                                            <p:txEl>
                                              <p:pRg st="2" end="2"/>
                                            </p:txEl>
                                          </p:spTgt>
                                        </p:tgtEl>
                                        <p:attrNameLst>
                                          <p:attrName>ppt_h</p:attrName>
                                        </p:attrNameLst>
                                      </p:cBhvr>
                                      <p:tavLst>
                                        <p:tav tm="0">
                                          <p:val>
                                            <p:strVal val="#ppt_h"/>
                                          </p:val>
                                        </p:tav>
                                        <p:tav tm="100000">
                                          <p:val>
                                            <p:strVal val="#ppt_h"/>
                                          </p:val>
                                        </p:tav>
                                      </p:tavLst>
                                    </p:anim>
                                    <p:animEffect transition="in" filter="fade">
                                      <p:cBhvr additive="repl">
                                        <p:cTn id="23" dur="1000"/>
                                        <p:tgtEl>
                                          <p:spTgt spid="1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204" name="PlaceHolder 2"/>
          <p:cNvSpPr>
            <a:spLocks noGrp="1"/>
          </p:cNvSpPr>
          <p:nvPr>
            <p:ph type="subTitle"/>
          </p:nvPr>
        </p:nvSpPr>
        <p:spPr>
          <a:xfrm>
            <a:off x="900000" y="1844640"/>
            <a:ext cx="6400800" cy="432000"/>
          </a:xfrm>
          <a:prstGeom prst="rect">
            <a:avLst/>
          </a:prstGeom>
          <a:noFill/>
          <a:ln w="0">
            <a:noFill/>
          </a:ln>
        </p:spPr>
        <p:txBody>
          <a:bodyPr anchor="t">
            <a:noAutofit/>
          </a:bodyPr>
          <a:lstStyle/>
          <a:p>
            <a:pPr indent="0">
              <a:lnSpc>
                <a:spcPct val="80000"/>
              </a:lnSpc>
              <a:spcBef>
                <a:spcPts val="6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FFFF66"/>
                </a:solidFill>
                <a:latin typeface="Tahoma"/>
                <a:ea typeface="Tahoma"/>
              </a:rPr>
              <a:t>Φίλτρα:</a:t>
            </a:r>
            <a:endParaRPr lang="en-US" sz="2400" b="0" strike="noStrike" spc="-1">
              <a:solidFill>
                <a:srgbClr val="FFFFFF"/>
              </a:solidFill>
              <a:latin typeface="Tahoma"/>
            </a:endParaRPr>
          </a:p>
        </p:txBody>
      </p:sp>
      <p:sp>
        <p:nvSpPr>
          <p:cNvPr id="205" name="Rectangle 4"/>
          <p:cNvSpPr/>
          <p:nvPr/>
        </p:nvSpPr>
        <p:spPr>
          <a:xfrm>
            <a:off x="900000" y="2205000"/>
            <a:ext cx="5400720" cy="4653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Συγκρατούν τα ξένα σώματα που θα έφραζαν τα μπεκ. Κατασκευάζονται από ειδικό χαρτί με πόρους της τάξης μεγέθους 10-15 μ</a:t>
            </a:r>
            <a:r>
              <a:rPr lang="en-US" sz="2200" b="0" strike="noStrike" spc="-1">
                <a:solidFill>
                  <a:srgbClr val="FFFFFF"/>
                </a:solidFill>
                <a:latin typeface="Tahoma"/>
                <a:ea typeface="Tahoma"/>
              </a:rPr>
              <a:t>m</a:t>
            </a:r>
            <a:r>
              <a:rPr lang="el-GR" sz="2200" b="0" strike="noStrike" spc="-1">
                <a:solidFill>
                  <a:srgbClr val="FFFFFF"/>
                </a:solidFill>
                <a:latin typeface="Tahoma"/>
                <a:ea typeface="Tahoma"/>
              </a:rPr>
              <a:t> που περιβάλλεται από έναν χνουδωτό διάτρητο κύλινδρο, ο οποίος περικλείεται από ένα μεταλλικό κυλινδρικό διάτρητο δοχείο.</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Η θήκη του φίλτρου είναι κυλινδρική μεταλλική ή και πλαστική.</a:t>
            </a:r>
            <a:r>
              <a:rPr lang="en-US" sz="2200" b="0" strike="noStrike" spc="-1">
                <a:solidFill>
                  <a:srgbClr val="FFFFFF"/>
                </a:solidFill>
                <a:latin typeface="Tahoma"/>
                <a:ea typeface="Tahoma"/>
              </a:rPr>
              <a:t> </a:t>
            </a:r>
            <a:r>
              <a:rPr lang="el-GR" sz="2200" b="0" strike="noStrike" spc="-1">
                <a:solidFill>
                  <a:srgbClr val="FFFFFF"/>
                </a:solidFill>
                <a:latin typeface="Tahoma"/>
                <a:ea typeface="Tahoma"/>
              </a:rPr>
              <a:t>Έχει έναν αγωγό για την είσοδο και έναν άλλο για την έξοδο. Το φίλτρο είναι τοποθετημένο κάτω από το όχημα κοντά στο ρεζερβουάρ ή στο χώρο του κινητήρα.</a:t>
            </a:r>
            <a:endParaRPr lang="en-US" sz="2200" b="0" strike="noStrike" spc="-1">
              <a:solidFill>
                <a:srgbClr val="000000"/>
              </a:solidFill>
              <a:latin typeface="Tahoma"/>
            </a:endParaRPr>
          </a:p>
        </p:txBody>
      </p:sp>
      <p:sp>
        <p:nvSpPr>
          <p:cNvPr id="206"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207"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B809AF0-C9A4-44C6-ACFB-461ECC4F5A42}" type="slidenum">
              <a:rPr lang="el-GR" sz="1800" b="0" strike="noStrike" spc="-1">
                <a:solidFill>
                  <a:srgbClr val="66CCFF"/>
                </a:solidFill>
                <a:latin typeface="Tahoma"/>
                <a:ea typeface="Tahoma"/>
              </a:rPr>
              <a:t>15</a:t>
            </a:fld>
            <a:endParaRPr lang="en-US" sz="1800" b="0" strike="noStrike" spc="-1">
              <a:solidFill>
                <a:srgbClr val="000000"/>
              </a:solidFill>
              <a:latin typeface="Tahoma"/>
            </a:endParaRPr>
          </a:p>
        </p:txBody>
      </p:sp>
      <p:sp>
        <p:nvSpPr>
          <p:cNvPr id="208"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209" name="Picture 8"/>
          <p:cNvPicPr/>
          <p:nvPr/>
        </p:nvPicPr>
        <p:blipFill>
          <a:blip r:embed="rId2"/>
          <a:stretch/>
        </p:blipFill>
        <p:spPr>
          <a:xfrm>
            <a:off x="6442200" y="2781360"/>
            <a:ext cx="2701800" cy="355608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3" presetClass="entr" presetSubtype="10" fill="hold" nodeType="afterEffect">
                                  <p:stCondLst>
                                    <p:cond delay="0"/>
                                  </p:stCondLst>
                                  <p:childTnLst>
                                    <p:set>
                                      <p:cBhvr>
                                        <p:cTn id="6" dur="1" fill="hold">
                                          <p:stCondLst>
                                            <p:cond delay="0"/>
                                          </p:stCondLst>
                                        </p:cTn>
                                        <p:tgtEl>
                                          <p:spTgt spid="204">
                                            <p:txEl>
                                              <p:pRg st="0" end="0"/>
                                            </p:txEl>
                                          </p:spTgt>
                                        </p:tgtEl>
                                        <p:attrNameLst>
                                          <p:attrName>style.visibility</p:attrName>
                                        </p:attrNameLst>
                                      </p:cBhvr>
                                      <p:to>
                                        <p:strVal val="visible"/>
                                      </p:to>
                                    </p:set>
                                    <p:animEffect transition="in" filter="blinds(horizontal)">
                                      <p:cBhvr additive="repl">
                                        <p:cTn id="7" dur="500"/>
                                        <p:tgtEl>
                                          <p:spTgt spid="204">
                                            <p:txEl>
                                              <p:pRg st="0" end="0"/>
                                            </p:txEl>
                                          </p:spTgt>
                                        </p:tgtEl>
                                      </p:cBhvr>
                                    </p:animEffect>
                                  </p:childTnLst>
                                </p:cTn>
                              </p:par>
                            </p:childTnLst>
                          </p:cTn>
                        </p:par>
                        <p:par>
                          <p:cTn id="8" fill="hold" nodeType="afterEffect">
                            <p:stCondLst>
                              <p:cond delay="500"/>
                            </p:stCondLst>
                            <p:childTnLst>
                              <p:par>
                                <p:cTn id="9" presetID="55" presetClass="entr" fill="hold" nodeType="afterEffect">
                                  <p:stCondLst>
                                    <p:cond delay="0"/>
                                  </p:stCondLst>
                                  <p:childTnLst>
                                    <p:set>
                                      <p:cBhvr>
                                        <p:cTn id="10" dur="1" fill="hold">
                                          <p:stCondLst>
                                            <p:cond delay="0"/>
                                          </p:stCondLst>
                                        </p:cTn>
                                        <p:tgtEl>
                                          <p:spTgt spid="205">
                                            <p:txEl>
                                              <p:pRg st="0" end="0"/>
                                            </p:txEl>
                                          </p:spTgt>
                                        </p:tgtEl>
                                        <p:attrNameLst>
                                          <p:attrName>style.visibility</p:attrName>
                                        </p:attrNameLst>
                                      </p:cBhvr>
                                      <p:to>
                                        <p:strVal val="visible"/>
                                      </p:to>
                                    </p:set>
                                    <p:anim calcmode="lin" valueType="num">
                                      <p:cBhvr additive="repl">
                                        <p:cTn id="11" dur="1000" fill="hold"/>
                                        <p:tgtEl>
                                          <p:spTgt spid="205">
                                            <p:txEl>
                                              <p:pRg st="0" end="0"/>
                                            </p:txEl>
                                          </p:spTgt>
                                        </p:tgtEl>
                                        <p:attrNameLst>
                                          <p:attrName>ppt_w</p:attrName>
                                        </p:attrNameLst>
                                      </p:cBhvr>
                                      <p:tavLst>
                                        <p:tav tm="0">
                                          <p:val>
                                            <p:strVal val="#ppt_w*0.70"/>
                                          </p:val>
                                        </p:tav>
                                        <p:tav tm="100000">
                                          <p:val>
                                            <p:strVal val="#ppt_w"/>
                                          </p:val>
                                        </p:tav>
                                      </p:tavLst>
                                    </p:anim>
                                    <p:anim calcmode="lin" valueType="num">
                                      <p:cBhvr additive="repl">
                                        <p:cTn id="12" dur="1000" fill="hold"/>
                                        <p:tgtEl>
                                          <p:spTgt spid="205">
                                            <p:txEl>
                                              <p:pRg st="0" end="0"/>
                                            </p:txEl>
                                          </p:spTgt>
                                        </p:tgtEl>
                                        <p:attrNameLst>
                                          <p:attrName>ppt_h</p:attrName>
                                        </p:attrNameLst>
                                      </p:cBhvr>
                                      <p:tavLst>
                                        <p:tav tm="0">
                                          <p:val>
                                            <p:strVal val="#ppt_h"/>
                                          </p:val>
                                        </p:tav>
                                        <p:tav tm="100000">
                                          <p:val>
                                            <p:strVal val="#ppt_h"/>
                                          </p:val>
                                        </p:tav>
                                      </p:tavLst>
                                    </p:anim>
                                    <p:animEffect transition="in" filter="fade">
                                      <p:cBhvr additive="repl">
                                        <p:cTn id="13" dur="1000"/>
                                        <p:tgtEl>
                                          <p:spTgt spid="205">
                                            <p:txEl>
                                              <p:pRg st="0" end="0"/>
                                            </p:txEl>
                                          </p:spTgt>
                                        </p:tgtEl>
                                      </p:cBhvr>
                                    </p:animEffect>
                                  </p:childTnLst>
                                </p:cTn>
                              </p:par>
                            </p:childTnLst>
                          </p:cTn>
                        </p:par>
                        <p:par>
                          <p:cTn id="14" fill="hold" nodeType="afterEffect">
                            <p:stCondLst>
                              <p:cond delay="1500"/>
                            </p:stCondLst>
                            <p:childTnLst>
                              <p:par>
                                <p:cTn id="15" presetID="4" presetClass="entr" presetSubtype="32" fill="hold" nodeType="afterEffect">
                                  <p:stCondLst>
                                    <p:cond delay="0"/>
                                  </p:stCondLst>
                                  <p:childTnLst>
                                    <p:set>
                                      <p:cBhvr>
                                        <p:cTn id="16" dur="1" fill="hold">
                                          <p:stCondLst>
                                            <p:cond delay="0"/>
                                          </p:stCondLst>
                                        </p:cTn>
                                        <p:tgtEl>
                                          <p:spTgt spid="209"/>
                                        </p:tgtEl>
                                        <p:attrNameLst>
                                          <p:attrName>style.visibility</p:attrName>
                                        </p:attrNameLst>
                                      </p:cBhvr>
                                      <p:to>
                                        <p:strVal val="visible"/>
                                      </p:to>
                                    </p:set>
                                    <p:animEffect transition="in" filter="box(out)">
                                      <p:cBhvr additive="repl">
                                        <p:cTn id="17" dur="500"/>
                                        <p:tgtEl>
                                          <p:spTgt spid="209"/>
                                        </p:tgtEl>
                                      </p:cBhvr>
                                    </p:animEffect>
                                  </p:childTnLst>
                                </p:cTn>
                              </p:par>
                            </p:childTnLst>
                          </p:cTn>
                        </p:par>
                      </p:childTnLst>
                    </p:cTn>
                  </p:par>
                  <p:par>
                    <p:cTn id="18" fill="hold" nodeType="clickEffect">
                      <p:stCondLst>
                        <p:cond delay="indefinite"/>
                      </p:stCondLst>
                      <p:childTnLst>
                        <p:par>
                          <p:cTn id="19" fill="hold" nodeType="withEffect">
                            <p:stCondLst>
                              <p:cond delay="0"/>
                            </p:stCondLst>
                            <p:childTnLst>
                              <p:par>
                                <p:cTn id="20" presetID="55" presetClass="entr" fill="hold" nodeType="clickEffect">
                                  <p:stCondLst>
                                    <p:cond delay="0"/>
                                  </p:stCondLst>
                                  <p:childTnLst>
                                    <p:set>
                                      <p:cBhvr>
                                        <p:cTn id="21" dur="1" fill="hold">
                                          <p:stCondLst>
                                            <p:cond delay="0"/>
                                          </p:stCondLst>
                                        </p:cTn>
                                        <p:tgtEl>
                                          <p:spTgt spid="205">
                                            <p:txEl>
                                              <p:pRg st="1" end="1"/>
                                            </p:txEl>
                                          </p:spTgt>
                                        </p:tgtEl>
                                        <p:attrNameLst>
                                          <p:attrName>style.visibility</p:attrName>
                                        </p:attrNameLst>
                                      </p:cBhvr>
                                      <p:to>
                                        <p:strVal val="visible"/>
                                      </p:to>
                                    </p:set>
                                    <p:anim calcmode="lin" valueType="num">
                                      <p:cBhvr additive="repl">
                                        <p:cTn id="22" dur="1000" fill="hold"/>
                                        <p:tgtEl>
                                          <p:spTgt spid="205">
                                            <p:txEl>
                                              <p:pRg st="1" end="1"/>
                                            </p:txEl>
                                          </p:spTgt>
                                        </p:tgtEl>
                                        <p:attrNameLst>
                                          <p:attrName>ppt_w</p:attrName>
                                        </p:attrNameLst>
                                      </p:cBhvr>
                                      <p:tavLst>
                                        <p:tav tm="0">
                                          <p:val>
                                            <p:strVal val="#ppt_w*0.70"/>
                                          </p:val>
                                        </p:tav>
                                        <p:tav tm="100000">
                                          <p:val>
                                            <p:strVal val="#ppt_w"/>
                                          </p:val>
                                        </p:tav>
                                      </p:tavLst>
                                    </p:anim>
                                    <p:anim calcmode="lin" valueType="num">
                                      <p:cBhvr additive="repl">
                                        <p:cTn id="23" dur="1000" fill="hold"/>
                                        <p:tgtEl>
                                          <p:spTgt spid="205">
                                            <p:txEl>
                                              <p:pRg st="1" end="1"/>
                                            </p:txEl>
                                          </p:spTgt>
                                        </p:tgtEl>
                                        <p:attrNameLst>
                                          <p:attrName>ppt_h</p:attrName>
                                        </p:attrNameLst>
                                      </p:cBhvr>
                                      <p:tavLst>
                                        <p:tav tm="0">
                                          <p:val>
                                            <p:strVal val="#ppt_h"/>
                                          </p:val>
                                        </p:tav>
                                        <p:tav tm="100000">
                                          <p:val>
                                            <p:strVal val="#ppt_h"/>
                                          </p:val>
                                        </p:tav>
                                      </p:tavLst>
                                    </p:anim>
                                    <p:animEffect transition="in" filter="fade">
                                      <p:cBhvr additive="repl">
                                        <p:cTn id="24" dur="1000"/>
                                        <p:tgtEl>
                                          <p:spTgt spid="20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211" name="PlaceHolder 2"/>
          <p:cNvSpPr>
            <a:spLocks noGrp="1"/>
          </p:cNvSpPr>
          <p:nvPr>
            <p:ph type="subTitle"/>
          </p:nvPr>
        </p:nvSpPr>
        <p:spPr>
          <a:xfrm>
            <a:off x="900000" y="1844640"/>
            <a:ext cx="6400800" cy="432000"/>
          </a:xfrm>
          <a:prstGeom prst="rect">
            <a:avLst/>
          </a:prstGeom>
          <a:noFill/>
          <a:ln w="0">
            <a:noFill/>
          </a:ln>
        </p:spPr>
        <p:txBody>
          <a:bodyPr anchor="t">
            <a:noAutofit/>
          </a:bodyPr>
          <a:lstStyle/>
          <a:p>
            <a:pPr indent="0">
              <a:lnSpc>
                <a:spcPct val="80000"/>
              </a:lnSpc>
              <a:spcBef>
                <a:spcPts val="6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FFFF66"/>
                </a:solidFill>
                <a:latin typeface="Tahoma"/>
                <a:ea typeface="Tahoma"/>
              </a:rPr>
              <a:t>Διακλαδωτήρας ή μπεκιέρα:</a:t>
            </a:r>
            <a:endParaRPr lang="en-US" sz="2400" b="0" strike="noStrike" spc="-1">
              <a:solidFill>
                <a:srgbClr val="FFFFFF"/>
              </a:solidFill>
              <a:latin typeface="Tahoma"/>
            </a:endParaRPr>
          </a:p>
        </p:txBody>
      </p:sp>
      <p:sp>
        <p:nvSpPr>
          <p:cNvPr id="212" name="Rectangle 4"/>
          <p:cNvSpPr/>
          <p:nvPr/>
        </p:nvSpPr>
        <p:spPr>
          <a:xfrm>
            <a:off x="900000" y="2205000"/>
            <a:ext cx="8064720" cy="1584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Είναι ο σωλήνας διανομής του καυσίμου, που αποθηκεύει και εξασφαλίζει την ίδια πίεση για κάθε μπεκ. Πάνω του βρίσκονται τα μπεκ και ο ρυθμιστής πίεσης του καυσίμου. Λέγεται και φλογέρα. </a:t>
            </a:r>
            <a:endParaRPr lang="en-US" sz="2400" b="0" strike="noStrike" spc="-1">
              <a:solidFill>
                <a:srgbClr val="000000"/>
              </a:solidFill>
              <a:latin typeface="Tahoma"/>
            </a:endParaRPr>
          </a:p>
        </p:txBody>
      </p:sp>
      <p:sp>
        <p:nvSpPr>
          <p:cNvPr id="213"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214"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6B33315-E33E-45EB-BD90-CFA99153C542}" type="slidenum">
              <a:rPr lang="el-GR" sz="1800" b="0" strike="noStrike" spc="-1">
                <a:solidFill>
                  <a:srgbClr val="66CCFF"/>
                </a:solidFill>
                <a:latin typeface="Tahoma"/>
                <a:ea typeface="Tahoma"/>
              </a:rPr>
              <a:t>16</a:t>
            </a:fld>
            <a:endParaRPr lang="en-US" sz="1800" b="0" strike="noStrike" spc="-1">
              <a:solidFill>
                <a:srgbClr val="000000"/>
              </a:solidFill>
              <a:latin typeface="Tahoma"/>
            </a:endParaRPr>
          </a:p>
        </p:txBody>
      </p:sp>
      <p:sp>
        <p:nvSpPr>
          <p:cNvPr id="215"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216" name="Picture 10"/>
          <p:cNvPicPr/>
          <p:nvPr/>
        </p:nvPicPr>
        <p:blipFill>
          <a:blip r:embed="rId2"/>
          <a:stretch/>
        </p:blipFill>
        <p:spPr>
          <a:xfrm>
            <a:off x="4427640" y="3429000"/>
            <a:ext cx="4537080" cy="339876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3" presetClass="entr" presetSubtype="10" fill="hold" nodeType="afterEffect">
                                  <p:stCondLst>
                                    <p:cond delay="0"/>
                                  </p:stCondLst>
                                  <p:childTnLst>
                                    <p:set>
                                      <p:cBhvr>
                                        <p:cTn id="6" dur="1" fill="hold">
                                          <p:stCondLst>
                                            <p:cond delay="0"/>
                                          </p:stCondLst>
                                        </p:cTn>
                                        <p:tgtEl>
                                          <p:spTgt spid="211">
                                            <p:txEl>
                                              <p:pRg st="0" end="0"/>
                                            </p:txEl>
                                          </p:spTgt>
                                        </p:tgtEl>
                                        <p:attrNameLst>
                                          <p:attrName>style.visibility</p:attrName>
                                        </p:attrNameLst>
                                      </p:cBhvr>
                                      <p:to>
                                        <p:strVal val="visible"/>
                                      </p:to>
                                    </p:set>
                                    <p:animEffect transition="in" filter="blinds(horizontal)">
                                      <p:cBhvr additive="repl">
                                        <p:cTn id="7" dur="500"/>
                                        <p:tgtEl>
                                          <p:spTgt spid="211">
                                            <p:txEl>
                                              <p:pRg st="0" end="0"/>
                                            </p:txEl>
                                          </p:spTgt>
                                        </p:tgtEl>
                                      </p:cBhvr>
                                    </p:animEffect>
                                  </p:childTnLst>
                                </p:cTn>
                              </p:par>
                            </p:childTnLst>
                          </p:cTn>
                        </p:par>
                        <p:par>
                          <p:cTn id="8" fill="hold" nodeType="afterEffect">
                            <p:stCondLst>
                              <p:cond delay="500"/>
                            </p:stCondLst>
                            <p:childTnLst>
                              <p:par>
                                <p:cTn id="9" presetID="55" presetClass="entr" fill="hold" nodeType="afterEffect">
                                  <p:stCondLst>
                                    <p:cond delay="0"/>
                                  </p:stCondLst>
                                  <p:childTnLst>
                                    <p:set>
                                      <p:cBhvr>
                                        <p:cTn id="10" dur="1" fill="hold">
                                          <p:stCondLst>
                                            <p:cond delay="0"/>
                                          </p:stCondLst>
                                        </p:cTn>
                                        <p:tgtEl>
                                          <p:spTgt spid="212">
                                            <p:txEl>
                                              <p:pRg st="0" end="0"/>
                                            </p:txEl>
                                          </p:spTgt>
                                        </p:tgtEl>
                                        <p:attrNameLst>
                                          <p:attrName>style.visibility</p:attrName>
                                        </p:attrNameLst>
                                      </p:cBhvr>
                                      <p:to>
                                        <p:strVal val="visible"/>
                                      </p:to>
                                    </p:set>
                                    <p:anim calcmode="lin" valueType="num">
                                      <p:cBhvr additive="repl">
                                        <p:cTn id="11" dur="1000" fill="hold"/>
                                        <p:tgtEl>
                                          <p:spTgt spid="212">
                                            <p:txEl>
                                              <p:pRg st="0" end="0"/>
                                            </p:txEl>
                                          </p:spTgt>
                                        </p:tgtEl>
                                        <p:attrNameLst>
                                          <p:attrName>ppt_w</p:attrName>
                                        </p:attrNameLst>
                                      </p:cBhvr>
                                      <p:tavLst>
                                        <p:tav tm="0">
                                          <p:val>
                                            <p:strVal val="#ppt_w*0.70"/>
                                          </p:val>
                                        </p:tav>
                                        <p:tav tm="100000">
                                          <p:val>
                                            <p:strVal val="#ppt_w"/>
                                          </p:val>
                                        </p:tav>
                                      </p:tavLst>
                                    </p:anim>
                                    <p:anim calcmode="lin" valueType="num">
                                      <p:cBhvr additive="repl">
                                        <p:cTn id="12" dur="1000" fill="hold"/>
                                        <p:tgtEl>
                                          <p:spTgt spid="212">
                                            <p:txEl>
                                              <p:pRg st="0" end="0"/>
                                            </p:txEl>
                                          </p:spTgt>
                                        </p:tgtEl>
                                        <p:attrNameLst>
                                          <p:attrName>ppt_h</p:attrName>
                                        </p:attrNameLst>
                                      </p:cBhvr>
                                      <p:tavLst>
                                        <p:tav tm="0">
                                          <p:val>
                                            <p:strVal val="#ppt_h"/>
                                          </p:val>
                                        </p:tav>
                                        <p:tav tm="100000">
                                          <p:val>
                                            <p:strVal val="#ppt_h"/>
                                          </p:val>
                                        </p:tav>
                                      </p:tavLst>
                                    </p:anim>
                                    <p:animEffect transition="in" filter="fade">
                                      <p:cBhvr additive="repl">
                                        <p:cTn id="13" dur="1000"/>
                                        <p:tgtEl>
                                          <p:spTgt spid="212">
                                            <p:txEl>
                                              <p:pRg st="0" end="0"/>
                                            </p:txEl>
                                          </p:spTgt>
                                        </p:tgtEl>
                                      </p:cBhvr>
                                    </p:animEffect>
                                  </p:childTnLst>
                                </p:cTn>
                              </p:par>
                            </p:childTnLst>
                          </p:cTn>
                        </p:par>
                        <p:par>
                          <p:cTn id="14" fill="hold" nodeType="afterEffect">
                            <p:stCondLst>
                              <p:cond delay="1500"/>
                            </p:stCondLst>
                            <p:childTnLst>
                              <p:par>
                                <p:cTn id="15" presetID="4" presetClass="entr" presetSubtype="32" fill="hold" nodeType="afterEffect">
                                  <p:stCondLst>
                                    <p:cond delay="0"/>
                                  </p:stCondLst>
                                  <p:childTnLst>
                                    <p:set>
                                      <p:cBhvr>
                                        <p:cTn id="16" dur="1" fill="hold">
                                          <p:stCondLst>
                                            <p:cond delay="0"/>
                                          </p:stCondLst>
                                        </p:cTn>
                                        <p:tgtEl>
                                          <p:spTgt spid="216"/>
                                        </p:tgtEl>
                                        <p:attrNameLst>
                                          <p:attrName>style.visibility</p:attrName>
                                        </p:attrNameLst>
                                      </p:cBhvr>
                                      <p:to>
                                        <p:strVal val="visible"/>
                                      </p:to>
                                    </p:set>
                                    <p:animEffect transition="in" filter="box(out)">
                                      <p:cBhvr additive="repl">
                                        <p:cTn id="17" dur="500"/>
                                        <p:tgtEl>
                                          <p:spTgt spid="2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218" name="PlaceHolder 2"/>
          <p:cNvSpPr>
            <a:spLocks noGrp="1"/>
          </p:cNvSpPr>
          <p:nvPr>
            <p:ph type="subTitle"/>
          </p:nvPr>
        </p:nvSpPr>
        <p:spPr>
          <a:xfrm>
            <a:off x="899640" y="1844640"/>
            <a:ext cx="6551640" cy="504720"/>
          </a:xfrm>
          <a:prstGeom prst="rect">
            <a:avLst/>
          </a:prstGeom>
          <a:noFill/>
          <a:ln w="0">
            <a:noFill/>
          </a:ln>
        </p:spPr>
        <p:txBody>
          <a:bodyPr anchor="t">
            <a:noAutofit/>
          </a:bodyPr>
          <a:lstStyle/>
          <a:p>
            <a:pPr indent="0">
              <a:lnSpc>
                <a:spcPct val="9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Ρυθμιστής πίεσης:</a:t>
            </a:r>
            <a:endParaRPr lang="en-US" sz="2800" b="0" strike="noStrike" spc="-1">
              <a:solidFill>
                <a:srgbClr val="FFFFFF"/>
              </a:solidFill>
              <a:latin typeface="Tahoma"/>
            </a:endParaRPr>
          </a:p>
        </p:txBody>
      </p:sp>
      <p:sp>
        <p:nvSpPr>
          <p:cNvPr id="219" name="Rectangle 4"/>
          <p:cNvSpPr/>
          <p:nvPr/>
        </p:nvSpPr>
        <p:spPr>
          <a:xfrm>
            <a:off x="900000" y="2276640"/>
            <a:ext cx="4103640" cy="4581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Εξασφαλίζει μια σταθερή διαφορά μεταξύ της πίεσης του καυσίμου και της πίεσης που επικρατεί στην πολλαπλή εισαγωγής.</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Μία ελαστική μεμβράνη χωρίζει το ρυθμιστή στον κάτω θάλαμο εισαγωγής καυσίμου και στον πάνω θάλαμο, μέσα στον οποίο ένα προφορτισμένο ελατήριο πιέζει τη μεμβράνη. </a:t>
            </a:r>
            <a:endParaRPr lang="en-US" sz="2400" b="0" strike="noStrike" spc="-1">
              <a:solidFill>
                <a:srgbClr val="000000"/>
              </a:solidFill>
              <a:latin typeface="Tahoma"/>
            </a:endParaRPr>
          </a:p>
        </p:txBody>
      </p:sp>
      <p:sp>
        <p:nvSpPr>
          <p:cNvPr id="220"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221"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226FC6F4-2CE1-44F5-BDDB-A069035E40C8}" type="slidenum">
              <a:rPr lang="el-GR" sz="1800" b="0" strike="noStrike" spc="-1">
                <a:solidFill>
                  <a:srgbClr val="66CCFF"/>
                </a:solidFill>
                <a:latin typeface="Tahoma"/>
                <a:ea typeface="Tahoma"/>
              </a:rPr>
              <a:t>17</a:t>
            </a:fld>
            <a:endParaRPr lang="en-US" sz="1800" b="0" strike="noStrike" spc="-1">
              <a:solidFill>
                <a:srgbClr val="000000"/>
              </a:solidFill>
              <a:latin typeface="Tahoma"/>
            </a:endParaRPr>
          </a:p>
        </p:txBody>
      </p:sp>
      <p:sp>
        <p:nvSpPr>
          <p:cNvPr id="222"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223" name="Picture 8"/>
          <p:cNvPicPr/>
          <p:nvPr/>
        </p:nvPicPr>
        <p:blipFill>
          <a:blip r:embed="rId2"/>
          <a:stretch/>
        </p:blipFill>
        <p:spPr>
          <a:xfrm>
            <a:off x="4932360" y="2492280"/>
            <a:ext cx="4103640" cy="297648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3" presetClass="entr" presetSubtype="10" fill="hold" nodeType="afterEffect">
                                  <p:stCondLst>
                                    <p:cond delay="0"/>
                                  </p:stCondLst>
                                  <p:childTnLst>
                                    <p:set>
                                      <p:cBhvr>
                                        <p:cTn id="6" dur="1" fill="hold">
                                          <p:stCondLst>
                                            <p:cond delay="0"/>
                                          </p:stCondLst>
                                        </p:cTn>
                                        <p:tgtEl>
                                          <p:spTgt spid="218">
                                            <p:txEl>
                                              <p:pRg st="0" end="0"/>
                                            </p:txEl>
                                          </p:spTgt>
                                        </p:tgtEl>
                                        <p:attrNameLst>
                                          <p:attrName>style.visibility</p:attrName>
                                        </p:attrNameLst>
                                      </p:cBhvr>
                                      <p:to>
                                        <p:strVal val="visible"/>
                                      </p:to>
                                    </p:set>
                                    <p:animEffect transition="in" filter="blinds(horizontal)">
                                      <p:cBhvr additive="repl">
                                        <p:cTn id="7" dur="500"/>
                                        <p:tgtEl>
                                          <p:spTgt spid="218">
                                            <p:txEl>
                                              <p:pRg st="0" end="0"/>
                                            </p:txEl>
                                          </p:spTgt>
                                        </p:tgtEl>
                                      </p:cBhvr>
                                    </p:animEffect>
                                  </p:childTnLst>
                                </p:cTn>
                              </p:par>
                            </p:childTnLst>
                          </p:cTn>
                        </p:par>
                        <p:par>
                          <p:cTn id="8" fill="hold" nodeType="afterEffect">
                            <p:stCondLst>
                              <p:cond delay="500"/>
                            </p:stCondLst>
                            <p:childTnLst>
                              <p:par>
                                <p:cTn id="9" presetID="55" presetClass="entr" fill="hold" nodeType="afterEffect">
                                  <p:stCondLst>
                                    <p:cond delay="0"/>
                                  </p:stCondLst>
                                  <p:childTnLst>
                                    <p:set>
                                      <p:cBhvr>
                                        <p:cTn id="10" dur="1" fill="hold">
                                          <p:stCondLst>
                                            <p:cond delay="0"/>
                                          </p:stCondLst>
                                        </p:cTn>
                                        <p:tgtEl>
                                          <p:spTgt spid="219">
                                            <p:txEl>
                                              <p:pRg st="0" end="0"/>
                                            </p:txEl>
                                          </p:spTgt>
                                        </p:tgtEl>
                                        <p:attrNameLst>
                                          <p:attrName>style.visibility</p:attrName>
                                        </p:attrNameLst>
                                      </p:cBhvr>
                                      <p:to>
                                        <p:strVal val="visible"/>
                                      </p:to>
                                    </p:set>
                                    <p:anim calcmode="lin" valueType="num">
                                      <p:cBhvr additive="repl">
                                        <p:cTn id="11" dur="1000" fill="hold"/>
                                        <p:tgtEl>
                                          <p:spTgt spid="219">
                                            <p:txEl>
                                              <p:pRg st="0" end="0"/>
                                            </p:txEl>
                                          </p:spTgt>
                                        </p:tgtEl>
                                        <p:attrNameLst>
                                          <p:attrName>ppt_w</p:attrName>
                                        </p:attrNameLst>
                                      </p:cBhvr>
                                      <p:tavLst>
                                        <p:tav tm="0">
                                          <p:val>
                                            <p:strVal val="#ppt_w*0.70"/>
                                          </p:val>
                                        </p:tav>
                                        <p:tav tm="100000">
                                          <p:val>
                                            <p:strVal val="#ppt_w"/>
                                          </p:val>
                                        </p:tav>
                                      </p:tavLst>
                                    </p:anim>
                                    <p:anim calcmode="lin" valueType="num">
                                      <p:cBhvr additive="repl">
                                        <p:cTn id="12" dur="1000" fill="hold"/>
                                        <p:tgtEl>
                                          <p:spTgt spid="219">
                                            <p:txEl>
                                              <p:pRg st="0" end="0"/>
                                            </p:txEl>
                                          </p:spTgt>
                                        </p:tgtEl>
                                        <p:attrNameLst>
                                          <p:attrName>ppt_h</p:attrName>
                                        </p:attrNameLst>
                                      </p:cBhvr>
                                      <p:tavLst>
                                        <p:tav tm="0">
                                          <p:val>
                                            <p:strVal val="#ppt_h"/>
                                          </p:val>
                                        </p:tav>
                                        <p:tav tm="100000">
                                          <p:val>
                                            <p:strVal val="#ppt_h"/>
                                          </p:val>
                                        </p:tav>
                                      </p:tavLst>
                                    </p:anim>
                                    <p:animEffect transition="in" filter="fade">
                                      <p:cBhvr additive="repl">
                                        <p:cTn id="13" dur="1000"/>
                                        <p:tgtEl>
                                          <p:spTgt spid="219">
                                            <p:txEl>
                                              <p:pRg st="0" end="0"/>
                                            </p:txEl>
                                          </p:spTgt>
                                        </p:tgtEl>
                                      </p:cBhvr>
                                    </p:animEffect>
                                  </p:childTnLst>
                                </p:cTn>
                              </p:par>
                            </p:childTnLst>
                          </p:cTn>
                        </p:par>
                        <p:par>
                          <p:cTn id="14" fill="hold" nodeType="afterEffect">
                            <p:stCondLst>
                              <p:cond delay="1500"/>
                            </p:stCondLst>
                            <p:childTnLst>
                              <p:par>
                                <p:cTn id="15" presetID="4" presetClass="entr" presetSubtype="32" fill="hold" nodeType="afterEffect">
                                  <p:stCondLst>
                                    <p:cond delay="0"/>
                                  </p:stCondLst>
                                  <p:childTnLst>
                                    <p:set>
                                      <p:cBhvr>
                                        <p:cTn id="16" dur="1" fill="hold">
                                          <p:stCondLst>
                                            <p:cond delay="0"/>
                                          </p:stCondLst>
                                        </p:cTn>
                                        <p:tgtEl>
                                          <p:spTgt spid="223"/>
                                        </p:tgtEl>
                                        <p:attrNameLst>
                                          <p:attrName>style.visibility</p:attrName>
                                        </p:attrNameLst>
                                      </p:cBhvr>
                                      <p:to>
                                        <p:strVal val="visible"/>
                                      </p:to>
                                    </p:set>
                                    <p:animEffect transition="in" filter="box(out)">
                                      <p:cBhvr additive="repl">
                                        <p:cTn id="17" dur="500"/>
                                        <p:tgtEl>
                                          <p:spTgt spid="223"/>
                                        </p:tgtEl>
                                      </p:cBhvr>
                                    </p:animEffect>
                                  </p:childTnLst>
                                </p:cTn>
                              </p:par>
                            </p:childTnLst>
                          </p:cTn>
                        </p:par>
                      </p:childTnLst>
                    </p:cTn>
                  </p:par>
                  <p:par>
                    <p:cTn id="18" fill="hold" nodeType="clickEffect">
                      <p:stCondLst>
                        <p:cond delay="indefinite"/>
                      </p:stCondLst>
                      <p:childTnLst>
                        <p:par>
                          <p:cTn id="19" fill="hold" nodeType="withEffect">
                            <p:stCondLst>
                              <p:cond delay="0"/>
                            </p:stCondLst>
                            <p:childTnLst>
                              <p:par>
                                <p:cTn id="20" presetID="55" presetClass="entr" fill="hold" nodeType="clickEffect">
                                  <p:stCondLst>
                                    <p:cond delay="0"/>
                                  </p:stCondLst>
                                  <p:childTnLst>
                                    <p:set>
                                      <p:cBhvr>
                                        <p:cTn id="21" dur="1" fill="hold">
                                          <p:stCondLst>
                                            <p:cond delay="0"/>
                                          </p:stCondLst>
                                        </p:cTn>
                                        <p:tgtEl>
                                          <p:spTgt spid="219">
                                            <p:txEl>
                                              <p:pRg st="1" end="1"/>
                                            </p:txEl>
                                          </p:spTgt>
                                        </p:tgtEl>
                                        <p:attrNameLst>
                                          <p:attrName>style.visibility</p:attrName>
                                        </p:attrNameLst>
                                      </p:cBhvr>
                                      <p:to>
                                        <p:strVal val="visible"/>
                                      </p:to>
                                    </p:set>
                                    <p:anim calcmode="lin" valueType="num">
                                      <p:cBhvr additive="repl">
                                        <p:cTn id="22" dur="1000" fill="hold"/>
                                        <p:tgtEl>
                                          <p:spTgt spid="219">
                                            <p:txEl>
                                              <p:pRg st="1" end="1"/>
                                            </p:txEl>
                                          </p:spTgt>
                                        </p:tgtEl>
                                        <p:attrNameLst>
                                          <p:attrName>ppt_w</p:attrName>
                                        </p:attrNameLst>
                                      </p:cBhvr>
                                      <p:tavLst>
                                        <p:tav tm="0">
                                          <p:val>
                                            <p:strVal val="#ppt_w*0.70"/>
                                          </p:val>
                                        </p:tav>
                                        <p:tav tm="100000">
                                          <p:val>
                                            <p:strVal val="#ppt_w"/>
                                          </p:val>
                                        </p:tav>
                                      </p:tavLst>
                                    </p:anim>
                                    <p:anim calcmode="lin" valueType="num">
                                      <p:cBhvr additive="repl">
                                        <p:cTn id="23" dur="1000" fill="hold"/>
                                        <p:tgtEl>
                                          <p:spTgt spid="219">
                                            <p:txEl>
                                              <p:pRg st="1" end="1"/>
                                            </p:txEl>
                                          </p:spTgt>
                                        </p:tgtEl>
                                        <p:attrNameLst>
                                          <p:attrName>ppt_h</p:attrName>
                                        </p:attrNameLst>
                                      </p:cBhvr>
                                      <p:tavLst>
                                        <p:tav tm="0">
                                          <p:val>
                                            <p:strVal val="#ppt_h"/>
                                          </p:val>
                                        </p:tav>
                                        <p:tav tm="100000">
                                          <p:val>
                                            <p:strVal val="#ppt_h"/>
                                          </p:val>
                                        </p:tav>
                                      </p:tavLst>
                                    </p:anim>
                                    <p:animEffect transition="in" filter="fade">
                                      <p:cBhvr additive="repl">
                                        <p:cTn id="24" dur="1000"/>
                                        <p:tgtEl>
                                          <p:spTgt spid="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225" name="PlaceHolder 2"/>
          <p:cNvSpPr>
            <a:spLocks noGrp="1"/>
          </p:cNvSpPr>
          <p:nvPr>
            <p:ph type="subTitle"/>
          </p:nvPr>
        </p:nvSpPr>
        <p:spPr>
          <a:xfrm>
            <a:off x="899640" y="1844640"/>
            <a:ext cx="6551640" cy="504720"/>
          </a:xfrm>
          <a:prstGeom prst="rect">
            <a:avLst/>
          </a:prstGeom>
          <a:noFill/>
          <a:ln w="0">
            <a:noFill/>
          </a:ln>
        </p:spPr>
        <p:txBody>
          <a:bodyPr anchor="t">
            <a:noAutofit/>
          </a:bodyPr>
          <a:lstStyle/>
          <a:p>
            <a:pPr indent="0">
              <a:lnSpc>
                <a:spcPct val="9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Ρυθμιστής πίεσης:</a:t>
            </a:r>
            <a:endParaRPr lang="en-US" sz="2800" b="0" strike="noStrike" spc="-1">
              <a:solidFill>
                <a:srgbClr val="FFFFFF"/>
              </a:solidFill>
              <a:latin typeface="Tahoma"/>
            </a:endParaRPr>
          </a:p>
        </p:txBody>
      </p:sp>
      <p:sp>
        <p:nvSpPr>
          <p:cNvPr id="226" name="Rectangle 4"/>
          <p:cNvSpPr/>
          <p:nvPr/>
        </p:nvSpPr>
        <p:spPr>
          <a:xfrm>
            <a:off x="900000" y="2349360"/>
            <a:ext cx="4248360" cy="4508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Μία επίπεδη βαλβίδα, που συνδέεται με τη μεμβράνη μέσω του σώματος της βαλβίδας, πιέζε­ται από το ελατήριο πάνω στην έδρα της. Όταν η δύναμη που εξασκεί η πίεση του καυσίμου πάνω στην επιφάνεια της μεμβράνης υπερνικήσει την αντίθετη δύναμη του ελατηρίου, τότε ανασηκώνεται η βαλβίδα από την έδρα της και το καύσιμο επιστρέφει μέσω του ανοίγματος στη δεξαμενή.</a:t>
            </a:r>
            <a:endParaRPr lang="en-US" sz="2200" b="0" strike="noStrike" spc="-1">
              <a:solidFill>
                <a:srgbClr val="000000"/>
              </a:solidFill>
              <a:latin typeface="Tahoma"/>
            </a:endParaRPr>
          </a:p>
        </p:txBody>
      </p:sp>
      <p:sp>
        <p:nvSpPr>
          <p:cNvPr id="227"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228"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93E030E-F09C-4E5B-92C9-F53ACC5F0165}" type="slidenum">
              <a:rPr lang="el-GR" sz="1800" b="0" strike="noStrike" spc="-1">
                <a:solidFill>
                  <a:srgbClr val="66CCFF"/>
                </a:solidFill>
                <a:latin typeface="Tahoma"/>
                <a:ea typeface="Tahoma"/>
              </a:rPr>
              <a:t>18</a:t>
            </a:fld>
            <a:endParaRPr lang="en-US" sz="1800" b="0" strike="noStrike" spc="-1">
              <a:solidFill>
                <a:srgbClr val="000000"/>
              </a:solidFill>
              <a:latin typeface="Tahoma"/>
            </a:endParaRPr>
          </a:p>
        </p:txBody>
      </p:sp>
      <p:sp>
        <p:nvSpPr>
          <p:cNvPr id="229"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230" name="Picture 10"/>
          <p:cNvPicPr/>
          <p:nvPr/>
        </p:nvPicPr>
        <p:blipFill>
          <a:blip r:embed="rId2"/>
          <a:stretch/>
        </p:blipFill>
        <p:spPr>
          <a:xfrm>
            <a:off x="5076720" y="1844640"/>
            <a:ext cx="4067280" cy="3957840"/>
          </a:xfrm>
          <a:prstGeom prst="rect">
            <a:avLst/>
          </a:prstGeom>
          <a:ln w="0">
            <a:noFill/>
          </a:ln>
        </p:spPr>
      </p:pic>
      <p:pic>
        <p:nvPicPr>
          <p:cNvPr id="231" name="Picture 11"/>
          <p:cNvPicPr/>
          <p:nvPr/>
        </p:nvPicPr>
        <p:blipFill>
          <a:blip r:embed="rId3"/>
          <a:stretch/>
        </p:blipFill>
        <p:spPr>
          <a:xfrm>
            <a:off x="5076720" y="5872320"/>
            <a:ext cx="4067280" cy="98568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226">
                                            <p:txEl>
                                              <p:pRg st="0" end="0"/>
                                            </p:txEl>
                                          </p:spTgt>
                                        </p:tgtEl>
                                        <p:attrNameLst>
                                          <p:attrName>style.visibility</p:attrName>
                                        </p:attrNameLst>
                                      </p:cBhvr>
                                      <p:to>
                                        <p:strVal val="visible"/>
                                      </p:to>
                                    </p:set>
                                    <p:anim calcmode="lin" valueType="num">
                                      <p:cBhvr additive="repl">
                                        <p:cTn id="7" dur="1000" fill="hold"/>
                                        <p:tgtEl>
                                          <p:spTgt spid="226">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226">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226">
                                            <p:txEl>
                                              <p:pRg st="0" end="0"/>
                                            </p:txEl>
                                          </p:spTgt>
                                        </p:tgtEl>
                                      </p:cBhvr>
                                    </p:animEffect>
                                  </p:childTnLst>
                                </p:cTn>
                              </p:par>
                            </p:childTnLst>
                          </p:cTn>
                        </p:par>
                        <p:par>
                          <p:cTn id="10" fill="hold" nodeType="afterEffect">
                            <p:stCondLst>
                              <p:cond delay="1000"/>
                            </p:stCondLst>
                            <p:childTnLst>
                              <p:par>
                                <p:cTn id="11" presetID="4" presetClass="entr" presetSubtype="32" fill="hold" nodeType="afterEffect">
                                  <p:stCondLst>
                                    <p:cond delay="0"/>
                                  </p:stCondLst>
                                  <p:childTnLst>
                                    <p:set>
                                      <p:cBhvr>
                                        <p:cTn id="12" dur="1" fill="hold">
                                          <p:stCondLst>
                                            <p:cond delay="0"/>
                                          </p:stCondLst>
                                        </p:cTn>
                                        <p:tgtEl>
                                          <p:spTgt spid="230"/>
                                        </p:tgtEl>
                                        <p:attrNameLst>
                                          <p:attrName>style.visibility</p:attrName>
                                        </p:attrNameLst>
                                      </p:cBhvr>
                                      <p:to>
                                        <p:strVal val="visible"/>
                                      </p:to>
                                    </p:set>
                                    <p:animEffect transition="in" filter="box(out)">
                                      <p:cBhvr additive="repl">
                                        <p:cTn id="13" dur="500"/>
                                        <p:tgtEl>
                                          <p:spTgt spid="230"/>
                                        </p:tgtEl>
                                      </p:cBhvr>
                                    </p:animEffect>
                                  </p:childTnLst>
                                </p:cTn>
                              </p:par>
                              <p:par>
                                <p:cTn id="14" presetID="4" presetClass="entr" presetSubtype="32" fill="hold" nodeType="withEffect">
                                  <p:stCondLst>
                                    <p:cond delay="0"/>
                                  </p:stCondLst>
                                  <p:childTnLst>
                                    <p:set>
                                      <p:cBhvr>
                                        <p:cTn id="15" dur="1" fill="hold">
                                          <p:stCondLst>
                                            <p:cond delay="0"/>
                                          </p:stCondLst>
                                        </p:cTn>
                                        <p:tgtEl>
                                          <p:spTgt spid="231"/>
                                        </p:tgtEl>
                                        <p:attrNameLst>
                                          <p:attrName>style.visibility</p:attrName>
                                        </p:attrNameLst>
                                      </p:cBhvr>
                                      <p:to>
                                        <p:strVal val="visible"/>
                                      </p:to>
                                    </p:set>
                                    <p:animEffect transition="in" filter="box(out)">
                                      <p:cBhvr additive="repl">
                                        <p:cTn id="16" dur="500"/>
                                        <p:tgtEl>
                                          <p:spTgt spid="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233" name="PlaceHolder 2"/>
          <p:cNvSpPr>
            <a:spLocks noGrp="1"/>
          </p:cNvSpPr>
          <p:nvPr>
            <p:ph type="subTitle"/>
          </p:nvPr>
        </p:nvSpPr>
        <p:spPr>
          <a:xfrm>
            <a:off x="899640" y="1844640"/>
            <a:ext cx="6551640" cy="504720"/>
          </a:xfrm>
          <a:prstGeom prst="rect">
            <a:avLst/>
          </a:prstGeom>
          <a:noFill/>
          <a:ln w="0">
            <a:noFill/>
          </a:ln>
        </p:spPr>
        <p:txBody>
          <a:bodyPr anchor="t">
            <a:noAutofit/>
          </a:bodyPr>
          <a:lstStyle/>
          <a:p>
            <a:pPr indent="0">
              <a:lnSpc>
                <a:spcPct val="9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Ρυθμιστής πίεσης:</a:t>
            </a:r>
            <a:endParaRPr lang="en-US" sz="2800" b="0" strike="noStrike" spc="-1">
              <a:solidFill>
                <a:srgbClr val="FFFFFF"/>
              </a:solidFill>
              <a:latin typeface="Tahoma"/>
            </a:endParaRPr>
          </a:p>
        </p:txBody>
      </p:sp>
      <p:sp>
        <p:nvSpPr>
          <p:cNvPr id="234" name="Rectangle 4"/>
          <p:cNvSpPr/>
          <p:nvPr/>
        </p:nvSpPr>
        <p:spPr>
          <a:xfrm>
            <a:off x="900000" y="2349360"/>
            <a:ext cx="4248360" cy="4508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Στη μια πλευρά του διαφράγματος επενεργεί η πίεση του καυσίμου, στην άλλη πλευρά η πίεση του ελατηρίου και η υποπίεση της πολλαπλής εισαγωγής. </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Σ' αυτή την κατάσταση ισορροπίας, η διαφορά πίεσης μεταξύ του πάνω και κάτω θαλάμου είναι π.χ. 100 </a:t>
            </a:r>
            <a:r>
              <a:rPr lang="en-US" sz="2400" b="0" strike="noStrike" spc="-1">
                <a:solidFill>
                  <a:srgbClr val="FFFFFF"/>
                </a:solidFill>
                <a:latin typeface="Tahoma"/>
                <a:ea typeface="Tahoma"/>
              </a:rPr>
              <a:t>KPa</a:t>
            </a:r>
            <a:r>
              <a:rPr lang="el-GR" sz="2400" b="0" strike="noStrike" spc="-1">
                <a:solidFill>
                  <a:srgbClr val="FFFFFF"/>
                </a:solidFill>
                <a:latin typeface="Tahoma"/>
                <a:ea typeface="Tahoma"/>
              </a:rPr>
              <a:t>.</a:t>
            </a:r>
            <a:endParaRPr lang="en-US" sz="2400" b="0" strike="noStrike" spc="-1">
              <a:solidFill>
                <a:srgbClr val="000000"/>
              </a:solidFill>
              <a:latin typeface="Tahoma"/>
            </a:endParaRPr>
          </a:p>
        </p:txBody>
      </p:sp>
      <p:sp>
        <p:nvSpPr>
          <p:cNvPr id="235"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236"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8B51F1E-7E08-4285-ACD0-192953E20A80}" type="slidenum">
              <a:rPr lang="el-GR" sz="1800" b="0" strike="noStrike" spc="-1">
                <a:solidFill>
                  <a:srgbClr val="66CCFF"/>
                </a:solidFill>
                <a:latin typeface="Tahoma"/>
                <a:ea typeface="Tahoma"/>
              </a:rPr>
              <a:t>19</a:t>
            </a:fld>
            <a:endParaRPr lang="en-US" sz="1800" b="0" strike="noStrike" spc="-1">
              <a:solidFill>
                <a:srgbClr val="000000"/>
              </a:solidFill>
              <a:latin typeface="Tahoma"/>
            </a:endParaRPr>
          </a:p>
        </p:txBody>
      </p:sp>
      <p:sp>
        <p:nvSpPr>
          <p:cNvPr id="237"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238" name="Picture 8"/>
          <p:cNvPicPr/>
          <p:nvPr/>
        </p:nvPicPr>
        <p:blipFill>
          <a:blip r:embed="rId2"/>
          <a:stretch/>
        </p:blipFill>
        <p:spPr>
          <a:xfrm>
            <a:off x="5076720" y="1844640"/>
            <a:ext cx="4067280" cy="3957840"/>
          </a:xfrm>
          <a:prstGeom prst="rect">
            <a:avLst/>
          </a:prstGeom>
          <a:ln w="0">
            <a:noFill/>
          </a:ln>
        </p:spPr>
      </p:pic>
      <p:pic>
        <p:nvPicPr>
          <p:cNvPr id="239" name="Picture 9"/>
          <p:cNvPicPr/>
          <p:nvPr/>
        </p:nvPicPr>
        <p:blipFill>
          <a:blip r:embed="rId3"/>
          <a:stretch/>
        </p:blipFill>
        <p:spPr>
          <a:xfrm>
            <a:off x="5076720" y="5872320"/>
            <a:ext cx="4067280" cy="98568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234">
                                            <p:txEl>
                                              <p:pRg st="0" end="0"/>
                                            </p:txEl>
                                          </p:spTgt>
                                        </p:tgtEl>
                                        <p:attrNameLst>
                                          <p:attrName>style.visibility</p:attrName>
                                        </p:attrNameLst>
                                      </p:cBhvr>
                                      <p:to>
                                        <p:strVal val="visible"/>
                                      </p:to>
                                    </p:set>
                                    <p:anim calcmode="lin" valueType="num">
                                      <p:cBhvr additive="repl">
                                        <p:cTn id="7" dur="1000" fill="hold"/>
                                        <p:tgtEl>
                                          <p:spTgt spid="234">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234">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234">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234">
                                            <p:txEl>
                                              <p:pRg st="1" end="1"/>
                                            </p:txEl>
                                          </p:spTgt>
                                        </p:tgtEl>
                                        <p:attrNameLst>
                                          <p:attrName>style.visibility</p:attrName>
                                        </p:attrNameLst>
                                      </p:cBhvr>
                                      <p:to>
                                        <p:strVal val="visible"/>
                                      </p:to>
                                    </p:set>
                                    <p:anim calcmode="lin" valueType="num">
                                      <p:cBhvr additive="repl">
                                        <p:cTn id="14" dur="1000" fill="hold"/>
                                        <p:tgtEl>
                                          <p:spTgt spid="234">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234">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23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17" name="PlaceHolder 2"/>
          <p:cNvSpPr>
            <a:spLocks noGrp="1"/>
          </p:cNvSpPr>
          <p:nvPr>
            <p:ph type="subTitle"/>
          </p:nvPr>
        </p:nvSpPr>
        <p:spPr>
          <a:xfrm>
            <a:off x="900000" y="1844640"/>
            <a:ext cx="6400800" cy="432000"/>
          </a:xfrm>
          <a:prstGeom prst="rect">
            <a:avLst/>
          </a:prstGeom>
          <a:noFill/>
          <a:ln w="0">
            <a:noFill/>
          </a:ln>
        </p:spPr>
        <p:txBody>
          <a:bodyPr anchor="t">
            <a:noAutofit/>
          </a:bodyPr>
          <a:lstStyle/>
          <a:p>
            <a:pPr indent="0">
              <a:lnSpc>
                <a:spcPct val="90000"/>
              </a:lnSpc>
              <a:spcBef>
                <a:spcPts val="6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FFFF66"/>
                </a:solidFill>
                <a:latin typeface="Tahoma"/>
                <a:ea typeface="Tahoma"/>
              </a:rPr>
              <a:t>Γενικά:</a:t>
            </a:r>
            <a:endParaRPr lang="en-US" sz="2400" b="0" strike="noStrike" spc="-1">
              <a:solidFill>
                <a:srgbClr val="FFFFFF"/>
              </a:solidFill>
              <a:latin typeface="Tahoma"/>
            </a:endParaRPr>
          </a:p>
        </p:txBody>
      </p:sp>
      <p:sp>
        <p:nvSpPr>
          <p:cNvPr id="118" name="Rectangle 4"/>
          <p:cNvSpPr/>
          <p:nvPr/>
        </p:nvSpPr>
        <p:spPr>
          <a:xfrm>
            <a:off x="900000" y="2205000"/>
            <a:ext cx="3311640" cy="4653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1. μπεκ </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2. σωλήνας μεταφοράς καυσίμου </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3. ρυθμιστής πίεσης καυσίμου</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4. γραμμή τροφοδοσίας</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5. γραμμή επιστροφής</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6.</a:t>
            </a:r>
            <a:r>
              <a:rPr lang="en-US" sz="2400" b="0" strike="noStrike" spc="-1">
                <a:solidFill>
                  <a:srgbClr val="FFFFFF"/>
                </a:solidFill>
                <a:latin typeface="Tahoma"/>
                <a:ea typeface="Tahoma"/>
              </a:rPr>
              <a:t> </a:t>
            </a:r>
            <a:r>
              <a:rPr lang="el-GR" sz="2400" b="0" strike="noStrike" spc="-1">
                <a:solidFill>
                  <a:srgbClr val="FFFFFF"/>
                </a:solidFill>
                <a:latin typeface="Tahoma"/>
                <a:ea typeface="Tahoma"/>
              </a:rPr>
              <a:t>ρεζερβουάρ (δεξαμενή καυσίμου)</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7.</a:t>
            </a:r>
            <a:r>
              <a:rPr lang="en-US" sz="2400" b="0" strike="noStrike" spc="-1">
                <a:solidFill>
                  <a:srgbClr val="FFFFFF"/>
                </a:solidFill>
                <a:latin typeface="Tahoma"/>
                <a:ea typeface="Tahoma"/>
              </a:rPr>
              <a:t> </a:t>
            </a:r>
            <a:r>
              <a:rPr lang="el-GR" sz="2400" b="0" strike="noStrike" spc="-1">
                <a:solidFill>
                  <a:srgbClr val="FFFFFF"/>
                </a:solidFill>
                <a:latin typeface="Tahoma"/>
                <a:ea typeface="Tahoma"/>
              </a:rPr>
              <a:t>αντλία βενζίνης.</a:t>
            </a:r>
            <a:endParaRPr lang="en-US" sz="2400" b="0" strike="noStrike" spc="-1">
              <a:solidFill>
                <a:srgbClr val="000000"/>
              </a:solidFill>
              <a:latin typeface="Tahoma"/>
            </a:endParaRPr>
          </a:p>
        </p:txBody>
      </p:sp>
      <p:sp>
        <p:nvSpPr>
          <p:cNvPr id="119"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120"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57B7816-896A-45E2-91AE-9D4095ED43EB}" type="slidenum">
              <a:rPr lang="el-GR" sz="1800" b="0" strike="noStrike" spc="-1">
                <a:solidFill>
                  <a:srgbClr val="66CCFF"/>
                </a:solidFill>
                <a:latin typeface="Tahoma"/>
                <a:ea typeface="Tahoma"/>
              </a:rPr>
              <a:t>2</a:t>
            </a:fld>
            <a:endParaRPr lang="en-US" sz="1800" b="0" strike="noStrike" spc="-1">
              <a:solidFill>
                <a:srgbClr val="000000"/>
              </a:solidFill>
              <a:latin typeface="Tahoma"/>
            </a:endParaRPr>
          </a:p>
        </p:txBody>
      </p:sp>
      <p:sp>
        <p:nvSpPr>
          <p:cNvPr id="121" name="Rectangle 8"/>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122" name="Picture 10"/>
          <p:cNvPicPr/>
          <p:nvPr/>
        </p:nvPicPr>
        <p:blipFill>
          <a:blip r:embed="rId2"/>
          <a:stretch/>
        </p:blipFill>
        <p:spPr>
          <a:xfrm>
            <a:off x="4140360" y="2133720"/>
            <a:ext cx="5003640" cy="448776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4" presetClass="entr" presetSubtype="32" fill="hold" nodeType="afterEffect">
                                  <p:stCondLst>
                                    <p:cond delay="0"/>
                                  </p:stCondLst>
                                  <p:childTnLst>
                                    <p:set>
                                      <p:cBhvr>
                                        <p:cTn id="6" dur="1" fill="hold">
                                          <p:stCondLst>
                                            <p:cond delay="0"/>
                                          </p:stCondLst>
                                        </p:cTn>
                                        <p:tgtEl>
                                          <p:spTgt spid="122"/>
                                        </p:tgtEl>
                                        <p:attrNameLst>
                                          <p:attrName>style.visibility</p:attrName>
                                        </p:attrNameLst>
                                      </p:cBhvr>
                                      <p:to>
                                        <p:strVal val="visible"/>
                                      </p:to>
                                    </p:set>
                                    <p:animEffect transition="in" filter="box(out)">
                                      <p:cBhvr additive="repl">
                                        <p:cTn id="7" dur="500"/>
                                        <p:tgtEl>
                                          <p:spTgt spid="122"/>
                                        </p:tgtEl>
                                      </p:cBhvr>
                                    </p:animEffect>
                                  </p:childTnLst>
                                </p:cTn>
                              </p:par>
                            </p:childTnLst>
                          </p:cTn>
                        </p:par>
                        <p:par>
                          <p:cTn id="8" fill="hold" nodeType="afterEffect">
                            <p:stCondLst>
                              <p:cond delay="500"/>
                            </p:stCondLst>
                            <p:childTnLst>
                              <p:par>
                                <p:cTn id="9" presetID="55" presetClass="entr" fill="hold" nodeType="afterEffect">
                                  <p:stCondLst>
                                    <p:cond delay="0"/>
                                  </p:stCondLst>
                                  <p:childTnLst>
                                    <p:set>
                                      <p:cBhvr>
                                        <p:cTn id="10" dur="1" fill="hold">
                                          <p:stCondLst>
                                            <p:cond delay="0"/>
                                          </p:stCondLst>
                                        </p:cTn>
                                        <p:tgtEl>
                                          <p:spTgt spid="118">
                                            <p:txEl>
                                              <p:pRg st="0" end="0"/>
                                            </p:txEl>
                                          </p:spTgt>
                                        </p:tgtEl>
                                        <p:attrNameLst>
                                          <p:attrName>style.visibility</p:attrName>
                                        </p:attrNameLst>
                                      </p:cBhvr>
                                      <p:to>
                                        <p:strVal val="visible"/>
                                      </p:to>
                                    </p:set>
                                    <p:anim calcmode="lin" valueType="num">
                                      <p:cBhvr additive="repl">
                                        <p:cTn id="11" dur="1000" fill="hold"/>
                                        <p:tgtEl>
                                          <p:spTgt spid="118">
                                            <p:txEl>
                                              <p:pRg st="0" end="0"/>
                                            </p:txEl>
                                          </p:spTgt>
                                        </p:tgtEl>
                                        <p:attrNameLst>
                                          <p:attrName>ppt_w</p:attrName>
                                        </p:attrNameLst>
                                      </p:cBhvr>
                                      <p:tavLst>
                                        <p:tav tm="0">
                                          <p:val>
                                            <p:strVal val="#ppt_w*0.70"/>
                                          </p:val>
                                        </p:tav>
                                        <p:tav tm="100000">
                                          <p:val>
                                            <p:strVal val="#ppt_w"/>
                                          </p:val>
                                        </p:tav>
                                      </p:tavLst>
                                    </p:anim>
                                    <p:anim calcmode="lin" valueType="num">
                                      <p:cBhvr additive="repl">
                                        <p:cTn id="12" dur="1000" fill="hold"/>
                                        <p:tgtEl>
                                          <p:spTgt spid="118">
                                            <p:txEl>
                                              <p:pRg st="0" end="0"/>
                                            </p:txEl>
                                          </p:spTgt>
                                        </p:tgtEl>
                                        <p:attrNameLst>
                                          <p:attrName>ppt_h</p:attrName>
                                        </p:attrNameLst>
                                      </p:cBhvr>
                                      <p:tavLst>
                                        <p:tav tm="0">
                                          <p:val>
                                            <p:strVal val="#ppt_h"/>
                                          </p:val>
                                        </p:tav>
                                        <p:tav tm="100000">
                                          <p:val>
                                            <p:strVal val="#ppt_h"/>
                                          </p:val>
                                        </p:tav>
                                      </p:tavLst>
                                    </p:anim>
                                    <p:animEffect transition="in" filter="fade">
                                      <p:cBhvr additive="repl">
                                        <p:cTn id="13" dur="1000"/>
                                        <p:tgtEl>
                                          <p:spTgt spid="118">
                                            <p:txEl>
                                              <p:pRg st="0" end="0"/>
                                            </p:txEl>
                                          </p:spTgt>
                                        </p:tgtEl>
                                      </p:cBhvr>
                                    </p:animEffect>
                                  </p:childTnLst>
                                </p:cTn>
                              </p:par>
                            </p:childTnLst>
                          </p:cTn>
                        </p:par>
                        <p:par>
                          <p:cTn id="14" fill="hold" nodeType="afterEffect">
                            <p:stCondLst>
                              <p:cond delay="1500"/>
                            </p:stCondLst>
                            <p:childTnLst>
                              <p:par>
                                <p:cTn id="15" presetID="55" presetClass="entr" fill="hold" nodeType="afterEffect">
                                  <p:stCondLst>
                                    <p:cond delay="0"/>
                                  </p:stCondLst>
                                  <p:childTnLst>
                                    <p:set>
                                      <p:cBhvr>
                                        <p:cTn id="16" dur="1" fill="hold">
                                          <p:stCondLst>
                                            <p:cond delay="0"/>
                                          </p:stCondLst>
                                        </p:cTn>
                                        <p:tgtEl>
                                          <p:spTgt spid="118">
                                            <p:txEl>
                                              <p:pRg st="1" end="1"/>
                                            </p:txEl>
                                          </p:spTgt>
                                        </p:tgtEl>
                                        <p:attrNameLst>
                                          <p:attrName>style.visibility</p:attrName>
                                        </p:attrNameLst>
                                      </p:cBhvr>
                                      <p:to>
                                        <p:strVal val="visible"/>
                                      </p:to>
                                    </p:set>
                                    <p:anim calcmode="lin" valueType="num">
                                      <p:cBhvr additive="repl">
                                        <p:cTn id="17" dur="1000" fill="hold"/>
                                        <p:tgtEl>
                                          <p:spTgt spid="118">
                                            <p:txEl>
                                              <p:pRg st="1" end="1"/>
                                            </p:txEl>
                                          </p:spTgt>
                                        </p:tgtEl>
                                        <p:attrNameLst>
                                          <p:attrName>ppt_w</p:attrName>
                                        </p:attrNameLst>
                                      </p:cBhvr>
                                      <p:tavLst>
                                        <p:tav tm="0">
                                          <p:val>
                                            <p:strVal val="#ppt_w*0.70"/>
                                          </p:val>
                                        </p:tav>
                                        <p:tav tm="100000">
                                          <p:val>
                                            <p:strVal val="#ppt_w"/>
                                          </p:val>
                                        </p:tav>
                                      </p:tavLst>
                                    </p:anim>
                                    <p:anim calcmode="lin" valueType="num">
                                      <p:cBhvr additive="repl">
                                        <p:cTn id="18" dur="1000" fill="hold"/>
                                        <p:tgtEl>
                                          <p:spTgt spid="118">
                                            <p:txEl>
                                              <p:pRg st="1" end="1"/>
                                            </p:txEl>
                                          </p:spTgt>
                                        </p:tgtEl>
                                        <p:attrNameLst>
                                          <p:attrName>ppt_h</p:attrName>
                                        </p:attrNameLst>
                                      </p:cBhvr>
                                      <p:tavLst>
                                        <p:tav tm="0">
                                          <p:val>
                                            <p:strVal val="#ppt_h"/>
                                          </p:val>
                                        </p:tav>
                                        <p:tav tm="100000">
                                          <p:val>
                                            <p:strVal val="#ppt_h"/>
                                          </p:val>
                                        </p:tav>
                                      </p:tavLst>
                                    </p:anim>
                                    <p:animEffect transition="in" filter="fade">
                                      <p:cBhvr additive="repl">
                                        <p:cTn id="19" dur="1000"/>
                                        <p:tgtEl>
                                          <p:spTgt spid="118">
                                            <p:txEl>
                                              <p:pRg st="1" end="1"/>
                                            </p:txEl>
                                          </p:spTgt>
                                        </p:tgtEl>
                                      </p:cBhvr>
                                    </p:animEffect>
                                  </p:childTnLst>
                                </p:cTn>
                              </p:par>
                            </p:childTnLst>
                          </p:cTn>
                        </p:par>
                        <p:par>
                          <p:cTn id="20" fill="hold" nodeType="afterEffect">
                            <p:stCondLst>
                              <p:cond delay="2500"/>
                            </p:stCondLst>
                            <p:childTnLst>
                              <p:par>
                                <p:cTn id="21" presetID="55" presetClass="entr" fill="hold" nodeType="afterEffect">
                                  <p:stCondLst>
                                    <p:cond delay="0"/>
                                  </p:stCondLst>
                                  <p:childTnLst>
                                    <p:set>
                                      <p:cBhvr>
                                        <p:cTn id="22" dur="1" fill="hold">
                                          <p:stCondLst>
                                            <p:cond delay="0"/>
                                          </p:stCondLst>
                                        </p:cTn>
                                        <p:tgtEl>
                                          <p:spTgt spid="118">
                                            <p:txEl>
                                              <p:pRg st="2" end="2"/>
                                            </p:txEl>
                                          </p:spTgt>
                                        </p:tgtEl>
                                        <p:attrNameLst>
                                          <p:attrName>style.visibility</p:attrName>
                                        </p:attrNameLst>
                                      </p:cBhvr>
                                      <p:to>
                                        <p:strVal val="visible"/>
                                      </p:to>
                                    </p:set>
                                    <p:anim calcmode="lin" valueType="num">
                                      <p:cBhvr additive="repl">
                                        <p:cTn id="23" dur="1000" fill="hold"/>
                                        <p:tgtEl>
                                          <p:spTgt spid="118">
                                            <p:txEl>
                                              <p:pRg st="2" end="2"/>
                                            </p:txEl>
                                          </p:spTgt>
                                        </p:tgtEl>
                                        <p:attrNameLst>
                                          <p:attrName>ppt_w</p:attrName>
                                        </p:attrNameLst>
                                      </p:cBhvr>
                                      <p:tavLst>
                                        <p:tav tm="0">
                                          <p:val>
                                            <p:strVal val="#ppt_w*0.70"/>
                                          </p:val>
                                        </p:tav>
                                        <p:tav tm="100000">
                                          <p:val>
                                            <p:strVal val="#ppt_w"/>
                                          </p:val>
                                        </p:tav>
                                      </p:tavLst>
                                    </p:anim>
                                    <p:anim calcmode="lin" valueType="num">
                                      <p:cBhvr additive="repl">
                                        <p:cTn id="24" dur="1000" fill="hold"/>
                                        <p:tgtEl>
                                          <p:spTgt spid="118">
                                            <p:txEl>
                                              <p:pRg st="2" end="2"/>
                                            </p:txEl>
                                          </p:spTgt>
                                        </p:tgtEl>
                                        <p:attrNameLst>
                                          <p:attrName>ppt_h</p:attrName>
                                        </p:attrNameLst>
                                      </p:cBhvr>
                                      <p:tavLst>
                                        <p:tav tm="0">
                                          <p:val>
                                            <p:strVal val="#ppt_h"/>
                                          </p:val>
                                        </p:tav>
                                        <p:tav tm="100000">
                                          <p:val>
                                            <p:strVal val="#ppt_h"/>
                                          </p:val>
                                        </p:tav>
                                      </p:tavLst>
                                    </p:anim>
                                    <p:animEffect transition="in" filter="fade">
                                      <p:cBhvr additive="repl">
                                        <p:cTn id="25" dur="1000"/>
                                        <p:tgtEl>
                                          <p:spTgt spid="118">
                                            <p:txEl>
                                              <p:pRg st="2" end="2"/>
                                            </p:txEl>
                                          </p:spTgt>
                                        </p:tgtEl>
                                      </p:cBhvr>
                                    </p:animEffect>
                                  </p:childTnLst>
                                </p:cTn>
                              </p:par>
                            </p:childTnLst>
                          </p:cTn>
                        </p:par>
                        <p:par>
                          <p:cTn id="26" fill="hold" nodeType="afterEffect">
                            <p:stCondLst>
                              <p:cond delay="3500"/>
                            </p:stCondLst>
                            <p:childTnLst>
                              <p:par>
                                <p:cTn id="27" presetID="55" presetClass="entr" fill="hold" nodeType="afterEffect">
                                  <p:stCondLst>
                                    <p:cond delay="0"/>
                                  </p:stCondLst>
                                  <p:childTnLst>
                                    <p:set>
                                      <p:cBhvr>
                                        <p:cTn id="28" dur="1" fill="hold">
                                          <p:stCondLst>
                                            <p:cond delay="0"/>
                                          </p:stCondLst>
                                        </p:cTn>
                                        <p:tgtEl>
                                          <p:spTgt spid="118">
                                            <p:txEl>
                                              <p:pRg st="3" end="3"/>
                                            </p:txEl>
                                          </p:spTgt>
                                        </p:tgtEl>
                                        <p:attrNameLst>
                                          <p:attrName>style.visibility</p:attrName>
                                        </p:attrNameLst>
                                      </p:cBhvr>
                                      <p:to>
                                        <p:strVal val="visible"/>
                                      </p:to>
                                    </p:set>
                                    <p:anim calcmode="lin" valueType="num">
                                      <p:cBhvr additive="repl">
                                        <p:cTn id="29" dur="1000" fill="hold"/>
                                        <p:tgtEl>
                                          <p:spTgt spid="118">
                                            <p:txEl>
                                              <p:pRg st="3" end="3"/>
                                            </p:txEl>
                                          </p:spTgt>
                                        </p:tgtEl>
                                        <p:attrNameLst>
                                          <p:attrName>ppt_w</p:attrName>
                                        </p:attrNameLst>
                                      </p:cBhvr>
                                      <p:tavLst>
                                        <p:tav tm="0">
                                          <p:val>
                                            <p:strVal val="#ppt_w*0.70"/>
                                          </p:val>
                                        </p:tav>
                                        <p:tav tm="100000">
                                          <p:val>
                                            <p:strVal val="#ppt_w"/>
                                          </p:val>
                                        </p:tav>
                                      </p:tavLst>
                                    </p:anim>
                                    <p:anim calcmode="lin" valueType="num">
                                      <p:cBhvr additive="repl">
                                        <p:cTn id="30" dur="1000" fill="hold"/>
                                        <p:tgtEl>
                                          <p:spTgt spid="118">
                                            <p:txEl>
                                              <p:pRg st="3" end="3"/>
                                            </p:txEl>
                                          </p:spTgt>
                                        </p:tgtEl>
                                        <p:attrNameLst>
                                          <p:attrName>ppt_h</p:attrName>
                                        </p:attrNameLst>
                                      </p:cBhvr>
                                      <p:tavLst>
                                        <p:tav tm="0">
                                          <p:val>
                                            <p:strVal val="#ppt_h"/>
                                          </p:val>
                                        </p:tav>
                                        <p:tav tm="100000">
                                          <p:val>
                                            <p:strVal val="#ppt_h"/>
                                          </p:val>
                                        </p:tav>
                                      </p:tavLst>
                                    </p:anim>
                                    <p:animEffect transition="in" filter="fade">
                                      <p:cBhvr additive="repl">
                                        <p:cTn id="31" dur="1000"/>
                                        <p:tgtEl>
                                          <p:spTgt spid="118">
                                            <p:txEl>
                                              <p:pRg st="3" end="3"/>
                                            </p:txEl>
                                          </p:spTgt>
                                        </p:tgtEl>
                                      </p:cBhvr>
                                    </p:animEffect>
                                  </p:childTnLst>
                                </p:cTn>
                              </p:par>
                            </p:childTnLst>
                          </p:cTn>
                        </p:par>
                        <p:par>
                          <p:cTn id="32" fill="hold" nodeType="afterEffect">
                            <p:stCondLst>
                              <p:cond delay="4500"/>
                            </p:stCondLst>
                            <p:childTnLst>
                              <p:par>
                                <p:cTn id="33" presetID="55" presetClass="entr" fill="hold" nodeType="afterEffect">
                                  <p:stCondLst>
                                    <p:cond delay="0"/>
                                  </p:stCondLst>
                                  <p:childTnLst>
                                    <p:set>
                                      <p:cBhvr>
                                        <p:cTn id="34" dur="1" fill="hold">
                                          <p:stCondLst>
                                            <p:cond delay="0"/>
                                          </p:stCondLst>
                                        </p:cTn>
                                        <p:tgtEl>
                                          <p:spTgt spid="118">
                                            <p:txEl>
                                              <p:pRg st="4" end="4"/>
                                            </p:txEl>
                                          </p:spTgt>
                                        </p:tgtEl>
                                        <p:attrNameLst>
                                          <p:attrName>style.visibility</p:attrName>
                                        </p:attrNameLst>
                                      </p:cBhvr>
                                      <p:to>
                                        <p:strVal val="visible"/>
                                      </p:to>
                                    </p:set>
                                    <p:anim calcmode="lin" valueType="num">
                                      <p:cBhvr additive="repl">
                                        <p:cTn id="35" dur="1000" fill="hold"/>
                                        <p:tgtEl>
                                          <p:spTgt spid="118">
                                            <p:txEl>
                                              <p:pRg st="4" end="4"/>
                                            </p:txEl>
                                          </p:spTgt>
                                        </p:tgtEl>
                                        <p:attrNameLst>
                                          <p:attrName>ppt_w</p:attrName>
                                        </p:attrNameLst>
                                      </p:cBhvr>
                                      <p:tavLst>
                                        <p:tav tm="0">
                                          <p:val>
                                            <p:strVal val="#ppt_w*0.70"/>
                                          </p:val>
                                        </p:tav>
                                        <p:tav tm="100000">
                                          <p:val>
                                            <p:strVal val="#ppt_w"/>
                                          </p:val>
                                        </p:tav>
                                      </p:tavLst>
                                    </p:anim>
                                    <p:anim calcmode="lin" valueType="num">
                                      <p:cBhvr additive="repl">
                                        <p:cTn id="36" dur="1000" fill="hold"/>
                                        <p:tgtEl>
                                          <p:spTgt spid="118">
                                            <p:txEl>
                                              <p:pRg st="4" end="4"/>
                                            </p:txEl>
                                          </p:spTgt>
                                        </p:tgtEl>
                                        <p:attrNameLst>
                                          <p:attrName>ppt_h</p:attrName>
                                        </p:attrNameLst>
                                      </p:cBhvr>
                                      <p:tavLst>
                                        <p:tav tm="0">
                                          <p:val>
                                            <p:strVal val="#ppt_h"/>
                                          </p:val>
                                        </p:tav>
                                        <p:tav tm="100000">
                                          <p:val>
                                            <p:strVal val="#ppt_h"/>
                                          </p:val>
                                        </p:tav>
                                      </p:tavLst>
                                    </p:anim>
                                    <p:animEffect transition="in" filter="fade">
                                      <p:cBhvr additive="repl">
                                        <p:cTn id="37" dur="1000"/>
                                        <p:tgtEl>
                                          <p:spTgt spid="118">
                                            <p:txEl>
                                              <p:pRg st="4" end="4"/>
                                            </p:txEl>
                                          </p:spTgt>
                                        </p:tgtEl>
                                      </p:cBhvr>
                                    </p:animEffect>
                                  </p:childTnLst>
                                </p:cTn>
                              </p:par>
                            </p:childTnLst>
                          </p:cTn>
                        </p:par>
                        <p:par>
                          <p:cTn id="38" fill="hold" nodeType="afterEffect">
                            <p:stCondLst>
                              <p:cond delay="5500"/>
                            </p:stCondLst>
                            <p:childTnLst>
                              <p:par>
                                <p:cTn id="39" presetID="55" presetClass="entr" fill="hold" nodeType="afterEffect">
                                  <p:stCondLst>
                                    <p:cond delay="0"/>
                                  </p:stCondLst>
                                  <p:childTnLst>
                                    <p:set>
                                      <p:cBhvr>
                                        <p:cTn id="40" dur="1" fill="hold">
                                          <p:stCondLst>
                                            <p:cond delay="0"/>
                                          </p:stCondLst>
                                        </p:cTn>
                                        <p:tgtEl>
                                          <p:spTgt spid="118">
                                            <p:txEl>
                                              <p:pRg st="5" end="5"/>
                                            </p:txEl>
                                          </p:spTgt>
                                        </p:tgtEl>
                                        <p:attrNameLst>
                                          <p:attrName>style.visibility</p:attrName>
                                        </p:attrNameLst>
                                      </p:cBhvr>
                                      <p:to>
                                        <p:strVal val="visible"/>
                                      </p:to>
                                    </p:set>
                                    <p:anim calcmode="lin" valueType="num">
                                      <p:cBhvr additive="repl">
                                        <p:cTn id="41" dur="1000" fill="hold"/>
                                        <p:tgtEl>
                                          <p:spTgt spid="118">
                                            <p:txEl>
                                              <p:pRg st="5" end="5"/>
                                            </p:txEl>
                                          </p:spTgt>
                                        </p:tgtEl>
                                        <p:attrNameLst>
                                          <p:attrName>ppt_w</p:attrName>
                                        </p:attrNameLst>
                                      </p:cBhvr>
                                      <p:tavLst>
                                        <p:tav tm="0">
                                          <p:val>
                                            <p:strVal val="#ppt_w*0.70"/>
                                          </p:val>
                                        </p:tav>
                                        <p:tav tm="100000">
                                          <p:val>
                                            <p:strVal val="#ppt_w"/>
                                          </p:val>
                                        </p:tav>
                                      </p:tavLst>
                                    </p:anim>
                                    <p:anim calcmode="lin" valueType="num">
                                      <p:cBhvr additive="repl">
                                        <p:cTn id="42" dur="1000" fill="hold"/>
                                        <p:tgtEl>
                                          <p:spTgt spid="118">
                                            <p:txEl>
                                              <p:pRg st="5" end="5"/>
                                            </p:txEl>
                                          </p:spTgt>
                                        </p:tgtEl>
                                        <p:attrNameLst>
                                          <p:attrName>ppt_h</p:attrName>
                                        </p:attrNameLst>
                                      </p:cBhvr>
                                      <p:tavLst>
                                        <p:tav tm="0">
                                          <p:val>
                                            <p:strVal val="#ppt_h"/>
                                          </p:val>
                                        </p:tav>
                                        <p:tav tm="100000">
                                          <p:val>
                                            <p:strVal val="#ppt_h"/>
                                          </p:val>
                                        </p:tav>
                                      </p:tavLst>
                                    </p:anim>
                                    <p:animEffect transition="in" filter="fade">
                                      <p:cBhvr additive="repl">
                                        <p:cTn id="43" dur="1000"/>
                                        <p:tgtEl>
                                          <p:spTgt spid="118">
                                            <p:txEl>
                                              <p:pRg st="5" end="5"/>
                                            </p:txEl>
                                          </p:spTgt>
                                        </p:tgtEl>
                                      </p:cBhvr>
                                    </p:animEffect>
                                  </p:childTnLst>
                                </p:cTn>
                              </p:par>
                            </p:childTnLst>
                          </p:cTn>
                        </p:par>
                        <p:par>
                          <p:cTn id="44" fill="hold" nodeType="afterEffect">
                            <p:stCondLst>
                              <p:cond delay="6500"/>
                            </p:stCondLst>
                            <p:childTnLst>
                              <p:par>
                                <p:cTn id="45" presetID="55" presetClass="entr" fill="hold" nodeType="afterEffect">
                                  <p:stCondLst>
                                    <p:cond delay="0"/>
                                  </p:stCondLst>
                                  <p:childTnLst>
                                    <p:set>
                                      <p:cBhvr>
                                        <p:cTn id="46" dur="1" fill="hold">
                                          <p:stCondLst>
                                            <p:cond delay="0"/>
                                          </p:stCondLst>
                                        </p:cTn>
                                        <p:tgtEl>
                                          <p:spTgt spid="118">
                                            <p:txEl>
                                              <p:pRg st="6" end="6"/>
                                            </p:txEl>
                                          </p:spTgt>
                                        </p:tgtEl>
                                        <p:attrNameLst>
                                          <p:attrName>style.visibility</p:attrName>
                                        </p:attrNameLst>
                                      </p:cBhvr>
                                      <p:to>
                                        <p:strVal val="visible"/>
                                      </p:to>
                                    </p:set>
                                    <p:anim calcmode="lin" valueType="num">
                                      <p:cBhvr additive="repl">
                                        <p:cTn id="47" dur="1000" fill="hold"/>
                                        <p:tgtEl>
                                          <p:spTgt spid="118">
                                            <p:txEl>
                                              <p:pRg st="6" end="6"/>
                                            </p:txEl>
                                          </p:spTgt>
                                        </p:tgtEl>
                                        <p:attrNameLst>
                                          <p:attrName>ppt_w</p:attrName>
                                        </p:attrNameLst>
                                      </p:cBhvr>
                                      <p:tavLst>
                                        <p:tav tm="0">
                                          <p:val>
                                            <p:strVal val="#ppt_w*0.70"/>
                                          </p:val>
                                        </p:tav>
                                        <p:tav tm="100000">
                                          <p:val>
                                            <p:strVal val="#ppt_w"/>
                                          </p:val>
                                        </p:tav>
                                      </p:tavLst>
                                    </p:anim>
                                    <p:anim calcmode="lin" valueType="num">
                                      <p:cBhvr additive="repl">
                                        <p:cTn id="48" dur="1000" fill="hold"/>
                                        <p:tgtEl>
                                          <p:spTgt spid="118">
                                            <p:txEl>
                                              <p:pRg st="6" end="6"/>
                                            </p:txEl>
                                          </p:spTgt>
                                        </p:tgtEl>
                                        <p:attrNameLst>
                                          <p:attrName>ppt_h</p:attrName>
                                        </p:attrNameLst>
                                      </p:cBhvr>
                                      <p:tavLst>
                                        <p:tav tm="0">
                                          <p:val>
                                            <p:strVal val="#ppt_h"/>
                                          </p:val>
                                        </p:tav>
                                        <p:tav tm="100000">
                                          <p:val>
                                            <p:strVal val="#ppt_h"/>
                                          </p:val>
                                        </p:tav>
                                      </p:tavLst>
                                    </p:anim>
                                    <p:animEffect transition="in" filter="fade">
                                      <p:cBhvr additive="repl">
                                        <p:cTn id="49" dur="1000"/>
                                        <p:tgtEl>
                                          <p:spTgt spid="11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241" name="PlaceHolder 2"/>
          <p:cNvSpPr>
            <a:spLocks noGrp="1"/>
          </p:cNvSpPr>
          <p:nvPr>
            <p:ph type="subTitle"/>
          </p:nvPr>
        </p:nvSpPr>
        <p:spPr>
          <a:xfrm>
            <a:off x="899640" y="1844640"/>
            <a:ext cx="6551640" cy="504720"/>
          </a:xfrm>
          <a:prstGeom prst="rect">
            <a:avLst/>
          </a:prstGeom>
          <a:noFill/>
          <a:ln w="0">
            <a:noFill/>
          </a:ln>
        </p:spPr>
        <p:txBody>
          <a:bodyPr anchor="t">
            <a:noAutofit/>
          </a:bodyPr>
          <a:lstStyle/>
          <a:p>
            <a:pPr indent="0">
              <a:lnSpc>
                <a:spcPct val="9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Ρυθμιστής πίεσης:</a:t>
            </a:r>
            <a:endParaRPr lang="en-US" sz="2800" b="0" strike="noStrike" spc="-1">
              <a:solidFill>
                <a:srgbClr val="FFFFFF"/>
              </a:solidFill>
              <a:latin typeface="Tahoma"/>
            </a:endParaRPr>
          </a:p>
        </p:txBody>
      </p:sp>
      <p:sp>
        <p:nvSpPr>
          <p:cNvPr id="242" name="Rectangle 4"/>
          <p:cNvSpPr/>
          <p:nvPr/>
        </p:nvSpPr>
        <p:spPr>
          <a:xfrm>
            <a:off x="900000" y="2349360"/>
            <a:ext cx="4248360" cy="4508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Όταν η υποπίεση στην πολλαπλή εισαγωγής μεταβληθεί, τότε υπερνικάται η δύναμη του ελατηρίου και ανοίγει η δίοδος προς την επιστροφή του καυσίμου στο ρεζερβουάρ, ώστε να διατηρηθεί σταθερή η διαφορά μεταξύ της πίεσης του καυσίμου και της πολλαπλής εισαγωγής.</a:t>
            </a:r>
            <a:endParaRPr lang="en-US" sz="2400" b="0" strike="noStrike" spc="-1">
              <a:solidFill>
                <a:srgbClr val="000000"/>
              </a:solidFill>
              <a:latin typeface="Tahoma"/>
            </a:endParaRPr>
          </a:p>
        </p:txBody>
      </p:sp>
      <p:sp>
        <p:nvSpPr>
          <p:cNvPr id="243"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244"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E0CFDDA1-7413-42E7-943F-528E39B58D47}" type="slidenum">
              <a:rPr lang="el-GR" sz="1800" b="0" strike="noStrike" spc="-1">
                <a:solidFill>
                  <a:srgbClr val="66CCFF"/>
                </a:solidFill>
                <a:latin typeface="Tahoma"/>
                <a:ea typeface="Tahoma"/>
              </a:rPr>
              <a:t>20</a:t>
            </a:fld>
            <a:endParaRPr lang="en-US" sz="1800" b="0" strike="noStrike" spc="-1">
              <a:solidFill>
                <a:srgbClr val="000000"/>
              </a:solidFill>
              <a:latin typeface="Tahoma"/>
            </a:endParaRPr>
          </a:p>
        </p:txBody>
      </p:sp>
      <p:sp>
        <p:nvSpPr>
          <p:cNvPr id="245"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246" name="Picture 8"/>
          <p:cNvPicPr/>
          <p:nvPr/>
        </p:nvPicPr>
        <p:blipFill>
          <a:blip r:embed="rId2"/>
          <a:stretch/>
        </p:blipFill>
        <p:spPr>
          <a:xfrm>
            <a:off x="5076720" y="1844640"/>
            <a:ext cx="4067280" cy="3957840"/>
          </a:xfrm>
          <a:prstGeom prst="rect">
            <a:avLst/>
          </a:prstGeom>
          <a:ln w="0">
            <a:noFill/>
          </a:ln>
        </p:spPr>
      </p:pic>
      <p:pic>
        <p:nvPicPr>
          <p:cNvPr id="247" name="Picture 9"/>
          <p:cNvPicPr/>
          <p:nvPr/>
        </p:nvPicPr>
        <p:blipFill>
          <a:blip r:embed="rId3"/>
          <a:stretch/>
        </p:blipFill>
        <p:spPr>
          <a:xfrm>
            <a:off x="5076720" y="5872320"/>
            <a:ext cx="4067280" cy="98568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242">
                                            <p:txEl>
                                              <p:pRg st="0" end="0"/>
                                            </p:txEl>
                                          </p:spTgt>
                                        </p:tgtEl>
                                        <p:attrNameLst>
                                          <p:attrName>style.visibility</p:attrName>
                                        </p:attrNameLst>
                                      </p:cBhvr>
                                      <p:to>
                                        <p:strVal val="visible"/>
                                      </p:to>
                                    </p:set>
                                    <p:anim calcmode="lin" valueType="num">
                                      <p:cBhvr additive="repl">
                                        <p:cTn id="7" dur="1000" fill="hold"/>
                                        <p:tgtEl>
                                          <p:spTgt spid="242">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242">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24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249" name="PlaceHolder 2"/>
          <p:cNvSpPr>
            <a:spLocks noGrp="1"/>
          </p:cNvSpPr>
          <p:nvPr>
            <p:ph type="subTitle"/>
          </p:nvPr>
        </p:nvSpPr>
        <p:spPr>
          <a:xfrm>
            <a:off x="899640" y="1844640"/>
            <a:ext cx="6551640" cy="504720"/>
          </a:xfrm>
          <a:prstGeom prst="rect">
            <a:avLst/>
          </a:prstGeom>
          <a:noFill/>
          <a:ln w="0">
            <a:noFill/>
          </a:ln>
        </p:spPr>
        <p:txBody>
          <a:bodyPr anchor="t">
            <a:noAutofit/>
          </a:bodyPr>
          <a:lstStyle/>
          <a:p>
            <a:pPr indent="0">
              <a:lnSpc>
                <a:spcPct val="9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Ρυθμιστής πίεσης:</a:t>
            </a:r>
            <a:endParaRPr lang="en-US" sz="2800" b="0" strike="noStrike" spc="-1">
              <a:solidFill>
                <a:srgbClr val="FFFFFF"/>
              </a:solidFill>
              <a:latin typeface="Tahoma"/>
            </a:endParaRPr>
          </a:p>
        </p:txBody>
      </p:sp>
      <p:sp>
        <p:nvSpPr>
          <p:cNvPr id="250" name="Rectangle 4"/>
          <p:cNvSpPr/>
          <p:nvPr/>
        </p:nvSpPr>
        <p:spPr>
          <a:xfrm>
            <a:off x="900000" y="2349360"/>
            <a:ext cx="4248360" cy="4508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Η υποπίεση στην πολλαπλή εισαγωγής του κινητήρα μεταβάλλεται σύμφωνα με το φορτίο του κινητήρα και τη θέση της πεταλούδας γκαζιού.</a:t>
            </a:r>
            <a:endParaRPr lang="en-US" sz="2400" b="0" strike="noStrike" spc="-1">
              <a:solidFill>
                <a:srgbClr val="000000"/>
              </a:solidFill>
              <a:latin typeface="Tahoma"/>
            </a:endParaRPr>
          </a:p>
        </p:txBody>
      </p:sp>
      <p:sp>
        <p:nvSpPr>
          <p:cNvPr id="251"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252"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CA8D69B-9A9C-4B68-9329-A32DEA4A2E44}" type="slidenum">
              <a:rPr lang="el-GR" sz="1800" b="0" strike="noStrike" spc="-1">
                <a:solidFill>
                  <a:srgbClr val="66CCFF"/>
                </a:solidFill>
                <a:latin typeface="Tahoma"/>
                <a:ea typeface="Tahoma"/>
              </a:rPr>
              <a:t>21</a:t>
            </a:fld>
            <a:endParaRPr lang="en-US" sz="1800" b="0" strike="noStrike" spc="-1">
              <a:solidFill>
                <a:srgbClr val="000000"/>
              </a:solidFill>
              <a:latin typeface="Tahoma"/>
            </a:endParaRPr>
          </a:p>
        </p:txBody>
      </p:sp>
      <p:sp>
        <p:nvSpPr>
          <p:cNvPr id="253"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254" name="Picture 8"/>
          <p:cNvPicPr/>
          <p:nvPr/>
        </p:nvPicPr>
        <p:blipFill>
          <a:blip r:embed="rId2"/>
          <a:stretch/>
        </p:blipFill>
        <p:spPr>
          <a:xfrm>
            <a:off x="5076720" y="1844640"/>
            <a:ext cx="4067280" cy="3957840"/>
          </a:xfrm>
          <a:prstGeom prst="rect">
            <a:avLst/>
          </a:prstGeom>
          <a:ln w="0">
            <a:noFill/>
          </a:ln>
        </p:spPr>
      </p:pic>
      <p:pic>
        <p:nvPicPr>
          <p:cNvPr id="255" name="Picture 9"/>
          <p:cNvPicPr/>
          <p:nvPr/>
        </p:nvPicPr>
        <p:blipFill>
          <a:blip r:embed="rId3"/>
          <a:stretch/>
        </p:blipFill>
        <p:spPr>
          <a:xfrm>
            <a:off x="5076720" y="5872320"/>
            <a:ext cx="4067280" cy="98568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250">
                                            <p:txEl>
                                              <p:pRg st="0" end="0"/>
                                            </p:txEl>
                                          </p:spTgt>
                                        </p:tgtEl>
                                        <p:attrNameLst>
                                          <p:attrName>style.visibility</p:attrName>
                                        </p:attrNameLst>
                                      </p:cBhvr>
                                      <p:to>
                                        <p:strVal val="visible"/>
                                      </p:to>
                                    </p:set>
                                    <p:anim calcmode="lin" valueType="num">
                                      <p:cBhvr additive="repl">
                                        <p:cTn id="7" dur="1000" fill="hold"/>
                                        <p:tgtEl>
                                          <p:spTgt spid="250">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250">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2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257" name="PlaceHolder 2"/>
          <p:cNvSpPr>
            <a:spLocks noGrp="1"/>
          </p:cNvSpPr>
          <p:nvPr>
            <p:ph type="subTitle"/>
          </p:nvPr>
        </p:nvSpPr>
        <p:spPr>
          <a:xfrm>
            <a:off x="899640" y="1844640"/>
            <a:ext cx="6551640" cy="504720"/>
          </a:xfrm>
          <a:prstGeom prst="rect">
            <a:avLst/>
          </a:prstGeom>
          <a:noFill/>
          <a:ln w="0">
            <a:noFill/>
          </a:ln>
        </p:spPr>
        <p:txBody>
          <a:bodyPr anchor="t">
            <a:noAutofit/>
          </a:bodyPr>
          <a:lstStyle/>
          <a:p>
            <a:pPr indent="0">
              <a:lnSpc>
                <a:spcPct val="9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Ηλεκτρομαγνητικά μπεκ:</a:t>
            </a:r>
            <a:endParaRPr lang="en-US" sz="2800" b="0" strike="noStrike" spc="-1">
              <a:solidFill>
                <a:srgbClr val="FFFFFF"/>
              </a:solidFill>
              <a:latin typeface="Tahoma"/>
            </a:endParaRPr>
          </a:p>
        </p:txBody>
      </p:sp>
      <p:sp>
        <p:nvSpPr>
          <p:cNvPr id="258" name="Rectangle 4"/>
          <p:cNvSpPr/>
          <p:nvPr/>
        </p:nvSpPr>
        <p:spPr>
          <a:xfrm>
            <a:off x="900000" y="2276640"/>
            <a:ext cx="8244000" cy="2376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Είναι ηλεκτρομαγνητικές βαλβίδες, που ανοιγοκλείνουν ανάλογα με τα ηλεκτρικά σήματα που δέχονται από τον εγκέφαλο, στην περίπτωση του διακοπτόμενου ψεκασμού.</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Το μπεκ περικλείεται από τη θήκη και αποτελείται από την υποδοχή εισόδου του καυσίμου, το φίλτρο, το πηνίο και το ακροφύσιο.</a:t>
            </a:r>
            <a:endParaRPr lang="en-US" sz="2400" b="0" strike="noStrike" spc="-1">
              <a:solidFill>
                <a:srgbClr val="000000"/>
              </a:solidFill>
              <a:latin typeface="Tahoma"/>
            </a:endParaRPr>
          </a:p>
        </p:txBody>
      </p:sp>
      <p:sp>
        <p:nvSpPr>
          <p:cNvPr id="259"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260"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F9C4029-010A-4248-B8CE-25C66E1A19A6}" type="slidenum">
              <a:rPr lang="el-GR" sz="1800" b="0" strike="noStrike" spc="-1">
                <a:solidFill>
                  <a:srgbClr val="66CCFF"/>
                </a:solidFill>
                <a:latin typeface="Tahoma"/>
                <a:ea typeface="Tahoma"/>
              </a:rPr>
              <a:t>22</a:t>
            </a:fld>
            <a:endParaRPr lang="en-US" sz="1800" b="0" strike="noStrike" spc="-1">
              <a:solidFill>
                <a:srgbClr val="000000"/>
              </a:solidFill>
              <a:latin typeface="Tahoma"/>
            </a:endParaRPr>
          </a:p>
        </p:txBody>
      </p:sp>
      <p:sp>
        <p:nvSpPr>
          <p:cNvPr id="261"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262" name="Picture 10"/>
          <p:cNvPicPr/>
          <p:nvPr/>
        </p:nvPicPr>
        <p:blipFill>
          <a:blip r:embed="rId2"/>
          <a:stretch/>
        </p:blipFill>
        <p:spPr>
          <a:xfrm>
            <a:off x="2771640" y="4311720"/>
            <a:ext cx="5400720" cy="251280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3" presetClass="entr" presetSubtype="10" fill="hold" nodeType="afterEffect">
                                  <p:stCondLst>
                                    <p:cond delay="0"/>
                                  </p:stCondLst>
                                  <p:childTnLst>
                                    <p:set>
                                      <p:cBhvr>
                                        <p:cTn id="6" dur="1" fill="hold">
                                          <p:stCondLst>
                                            <p:cond delay="0"/>
                                          </p:stCondLst>
                                        </p:cTn>
                                        <p:tgtEl>
                                          <p:spTgt spid="257">
                                            <p:txEl>
                                              <p:pRg st="0" end="0"/>
                                            </p:txEl>
                                          </p:spTgt>
                                        </p:tgtEl>
                                        <p:attrNameLst>
                                          <p:attrName>style.visibility</p:attrName>
                                        </p:attrNameLst>
                                      </p:cBhvr>
                                      <p:to>
                                        <p:strVal val="visible"/>
                                      </p:to>
                                    </p:set>
                                    <p:animEffect transition="in" filter="blinds(horizontal)">
                                      <p:cBhvr additive="repl">
                                        <p:cTn id="7" dur="500"/>
                                        <p:tgtEl>
                                          <p:spTgt spid="257">
                                            <p:txEl>
                                              <p:pRg st="0" end="0"/>
                                            </p:txEl>
                                          </p:spTgt>
                                        </p:tgtEl>
                                      </p:cBhvr>
                                    </p:animEffect>
                                  </p:childTnLst>
                                </p:cTn>
                              </p:par>
                            </p:childTnLst>
                          </p:cTn>
                        </p:par>
                        <p:par>
                          <p:cTn id="8" fill="hold" nodeType="afterEffect">
                            <p:stCondLst>
                              <p:cond delay="500"/>
                            </p:stCondLst>
                            <p:childTnLst>
                              <p:par>
                                <p:cTn id="9" presetID="55" presetClass="entr" fill="hold" nodeType="afterEffect">
                                  <p:stCondLst>
                                    <p:cond delay="0"/>
                                  </p:stCondLst>
                                  <p:childTnLst>
                                    <p:set>
                                      <p:cBhvr>
                                        <p:cTn id="10" dur="1" fill="hold">
                                          <p:stCondLst>
                                            <p:cond delay="0"/>
                                          </p:stCondLst>
                                        </p:cTn>
                                        <p:tgtEl>
                                          <p:spTgt spid="258">
                                            <p:txEl>
                                              <p:pRg st="0" end="0"/>
                                            </p:txEl>
                                          </p:spTgt>
                                        </p:tgtEl>
                                        <p:attrNameLst>
                                          <p:attrName>style.visibility</p:attrName>
                                        </p:attrNameLst>
                                      </p:cBhvr>
                                      <p:to>
                                        <p:strVal val="visible"/>
                                      </p:to>
                                    </p:set>
                                    <p:anim calcmode="lin" valueType="num">
                                      <p:cBhvr additive="repl">
                                        <p:cTn id="11" dur="1000" fill="hold"/>
                                        <p:tgtEl>
                                          <p:spTgt spid="258">
                                            <p:txEl>
                                              <p:pRg st="0" end="0"/>
                                            </p:txEl>
                                          </p:spTgt>
                                        </p:tgtEl>
                                        <p:attrNameLst>
                                          <p:attrName>ppt_w</p:attrName>
                                        </p:attrNameLst>
                                      </p:cBhvr>
                                      <p:tavLst>
                                        <p:tav tm="0">
                                          <p:val>
                                            <p:strVal val="#ppt_w*0.70"/>
                                          </p:val>
                                        </p:tav>
                                        <p:tav tm="100000">
                                          <p:val>
                                            <p:strVal val="#ppt_w"/>
                                          </p:val>
                                        </p:tav>
                                      </p:tavLst>
                                    </p:anim>
                                    <p:anim calcmode="lin" valueType="num">
                                      <p:cBhvr additive="repl">
                                        <p:cTn id="12" dur="1000" fill="hold"/>
                                        <p:tgtEl>
                                          <p:spTgt spid="258">
                                            <p:txEl>
                                              <p:pRg st="0" end="0"/>
                                            </p:txEl>
                                          </p:spTgt>
                                        </p:tgtEl>
                                        <p:attrNameLst>
                                          <p:attrName>ppt_h</p:attrName>
                                        </p:attrNameLst>
                                      </p:cBhvr>
                                      <p:tavLst>
                                        <p:tav tm="0">
                                          <p:val>
                                            <p:strVal val="#ppt_h"/>
                                          </p:val>
                                        </p:tav>
                                        <p:tav tm="100000">
                                          <p:val>
                                            <p:strVal val="#ppt_h"/>
                                          </p:val>
                                        </p:tav>
                                      </p:tavLst>
                                    </p:anim>
                                    <p:animEffect transition="in" filter="fade">
                                      <p:cBhvr additive="repl">
                                        <p:cTn id="13" dur="1000"/>
                                        <p:tgtEl>
                                          <p:spTgt spid="258">
                                            <p:txEl>
                                              <p:pRg st="0" end="0"/>
                                            </p:txEl>
                                          </p:spTgt>
                                        </p:tgtEl>
                                      </p:cBhvr>
                                    </p:animEffect>
                                  </p:childTnLst>
                                </p:cTn>
                              </p:par>
                            </p:childTnLst>
                          </p:cTn>
                        </p:par>
                        <p:par>
                          <p:cTn id="14" fill="hold" nodeType="afterEffect">
                            <p:stCondLst>
                              <p:cond delay="1500"/>
                            </p:stCondLst>
                            <p:childTnLst>
                              <p:par>
                                <p:cTn id="15" presetID="4" presetClass="entr" presetSubtype="32" fill="hold" nodeType="afterEffect">
                                  <p:stCondLst>
                                    <p:cond delay="0"/>
                                  </p:stCondLst>
                                  <p:childTnLst>
                                    <p:set>
                                      <p:cBhvr>
                                        <p:cTn id="16" dur="1" fill="hold">
                                          <p:stCondLst>
                                            <p:cond delay="0"/>
                                          </p:stCondLst>
                                        </p:cTn>
                                        <p:tgtEl>
                                          <p:spTgt spid="262"/>
                                        </p:tgtEl>
                                        <p:attrNameLst>
                                          <p:attrName>style.visibility</p:attrName>
                                        </p:attrNameLst>
                                      </p:cBhvr>
                                      <p:to>
                                        <p:strVal val="visible"/>
                                      </p:to>
                                    </p:set>
                                    <p:animEffect transition="in" filter="box(out)">
                                      <p:cBhvr additive="repl">
                                        <p:cTn id="17" dur="500"/>
                                        <p:tgtEl>
                                          <p:spTgt spid="262"/>
                                        </p:tgtEl>
                                      </p:cBhvr>
                                    </p:animEffect>
                                  </p:childTnLst>
                                </p:cTn>
                              </p:par>
                            </p:childTnLst>
                          </p:cTn>
                        </p:par>
                      </p:childTnLst>
                    </p:cTn>
                  </p:par>
                  <p:par>
                    <p:cTn id="18" fill="hold" nodeType="clickEffect">
                      <p:stCondLst>
                        <p:cond delay="indefinite"/>
                      </p:stCondLst>
                      <p:childTnLst>
                        <p:par>
                          <p:cTn id="19" fill="hold" nodeType="withEffect">
                            <p:stCondLst>
                              <p:cond delay="0"/>
                            </p:stCondLst>
                            <p:childTnLst>
                              <p:par>
                                <p:cTn id="20" presetID="55" presetClass="entr" fill="hold" nodeType="clickEffect">
                                  <p:stCondLst>
                                    <p:cond delay="0"/>
                                  </p:stCondLst>
                                  <p:childTnLst>
                                    <p:set>
                                      <p:cBhvr>
                                        <p:cTn id="21" dur="1" fill="hold">
                                          <p:stCondLst>
                                            <p:cond delay="0"/>
                                          </p:stCondLst>
                                        </p:cTn>
                                        <p:tgtEl>
                                          <p:spTgt spid="258">
                                            <p:txEl>
                                              <p:pRg st="1" end="1"/>
                                            </p:txEl>
                                          </p:spTgt>
                                        </p:tgtEl>
                                        <p:attrNameLst>
                                          <p:attrName>style.visibility</p:attrName>
                                        </p:attrNameLst>
                                      </p:cBhvr>
                                      <p:to>
                                        <p:strVal val="visible"/>
                                      </p:to>
                                    </p:set>
                                    <p:anim calcmode="lin" valueType="num">
                                      <p:cBhvr additive="repl">
                                        <p:cTn id="22" dur="1000" fill="hold"/>
                                        <p:tgtEl>
                                          <p:spTgt spid="258">
                                            <p:txEl>
                                              <p:pRg st="1" end="1"/>
                                            </p:txEl>
                                          </p:spTgt>
                                        </p:tgtEl>
                                        <p:attrNameLst>
                                          <p:attrName>ppt_w</p:attrName>
                                        </p:attrNameLst>
                                      </p:cBhvr>
                                      <p:tavLst>
                                        <p:tav tm="0">
                                          <p:val>
                                            <p:strVal val="#ppt_w*0.70"/>
                                          </p:val>
                                        </p:tav>
                                        <p:tav tm="100000">
                                          <p:val>
                                            <p:strVal val="#ppt_w"/>
                                          </p:val>
                                        </p:tav>
                                      </p:tavLst>
                                    </p:anim>
                                    <p:anim calcmode="lin" valueType="num">
                                      <p:cBhvr additive="repl">
                                        <p:cTn id="23" dur="1000" fill="hold"/>
                                        <p:tgtEl>
                                          <p:spTgt spid="258">
                                            <p:txEl>
                                              <p:pRg st="1" end="1"/>
                                            </p:txEl>
                                          </p:spTgt>
                                        </p:tgtEl>
                                        <p:attrNameLst>
                                          <p:attrName>ppt_h</p:attrName>
                                        </p:attrNameLst>
                                      </p:cBhvr>
                                      <p:tavLst>
                                        <p:tav tm="0">
                                          <p:val>
                                            <p:strVal val="#ppt_h"/>
                                          </p:val>
                                        </p:tav>
                                        <p:tav tm="100000">
                                          <p:val>
                                            <p:strVal val="#ppt_h"/>
                                          </p:val>
                                        </p:tav>
                                      </p:tavLst>
                                    </p:anim>
                                    <p:animEffect transition="in" filter="fade">
                                      <p:cBhvr additive="repl">
                                        <p:cTn id="24" dur="1000"/>
                                        <p:tgtEl>
                                          <p:spTgt spid="25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264" name="PlaceHolder 2"/>
          <p:cNvSpPr>
            <a:spLocks noGrp="1"/>
          </p:cNvSpPr>
          <p:nvPr>
            <p:ph type="subTitle"/>
          </p:nvPr>
        </p:nvSpPr>
        <p:spPr>
          <a:xfrm>
            <a:off x="899640" y="1844640"/>
            <a:ext cx="6551640" cy="504720"/>
          </a:xfrm>
          <a:prstGeom prst="rect">
            <a:avLst/>
          </a:prstGeom>
          <a:noFill/>
          <a:ln w="0">
            <a:noFill/>
          </a:ln>
        </p:spPr>
        <p:txBody>
          <a:bodyPr anchor="t">
            <a:noAutofit/>
          </a:bodyPr>
          <a:lstStyle/>
          <a:p>
            <a:pPr indent="0">
              <a:lnSpc>
                <a:spcPct val="9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Ηλεκτρομαγνητικά μπεκ:</a:t>
            </a:r>
            <a:endParaRPr lang="en-US" sz="2800" b="0" strike="noStrike" spc="-1">
              <a:solidFill>
                <a:srgbClr val="FFFFFF"/>
              </a:solidFill>
              <a:latin typeface="Tahoma"/>
            </a:endParaRPr>
          </a:p>
        </p:txBody>
      </p:sp>
      <p:sp>
        <p:nvSpPr>
          <p:cNvPr id="265" name="Rectangle 4"/>
          <p:cNvSpPr/>
          <p:nvPr/>
        </p:nvSpPr>
        <p:spPr>
          <a:xfrm>
            <a:off x="900000" y="2276640"/>
            <a:ext cx="8244000" cy="2376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b="0" strike="noStrike" spc="-1">
                <a:solidFill>
                  <a:srgbClr val="FFFFFF"/>
                </a:solidFill>
                <a:latin typeface="Tahoma"/>
                <a:ea typeface="Tahoma"/>
              </a:rPr>
              <a:t>O</a:t>
            </a:r>
            <a:r>
              <a:rPr lang="el-GR" sz="2400" b="0" strike="noStrike" spc="-1">
                <a:solidFill>
                  <a:srgbClr val="FFFFFF"/>
                </a:solidFill>
                <a:latin typeface="Tahoma"/>
                <a:ea typeface="Tahoma"/>
              </a:rPr>
              <a:t> ηλεκτρομαγνήτης ελέγχει την κίνηση της βελόνας που φράζει την έξοδο του μπεκ. Όταν το μπεκ δεχθεί ένα παλμό ρεύματος, ενεργοποιείται ο μαγνήτης, ανασηκώνεται η βελόνα και το καύσιμο ψεκάζεται στον κύλινδρο. </a:t>
            </a:r>
            <a:r>
              <a:rPr lang="en-US" sz="2400" b="0" strike="noStrike" spc="-1">
                <a:solidFill>
                  <a:srgbClr val="FFFFFF"/>
                </a:solidFill>
                <a:latin typeface="Tahoma"/>
                <a:ea typeface="Tahoma"/>
              </a:rPr>
              <a:t>O</a:t>
            </a:r>
            <a:r>
              <a:rPr lang="el-GR" sz="2400" b="0" strike="noStrike" spc="-1">
                <a:solidFill>
                  <a:srgbClr val="FFFFFF"/>
                </a:solidFill>
                <a:latin typeface="Tahoma"/>
                <a:ea typeface="Tahoma"/>
              </a:rPr>
              <a:t> ψεκασμός διαρκεί για όσο χρονικό διάστημα το μπεκ τροφοδοτείται με τάση.</a:t>
            </a:r>
            <a:endParaRPr lang="en-US" sz="2400" b="0" strike="noStrike" spc="-1">
              <a:solidFill>
                <a:srgbClr val="000000"/>
              </a:solidFill>
              <a:latin typeface="Tahoma"/>
            </a:endParaRPr>
          </a:p>
        </p:txBody>
      </p:sp>
      <p:sp>
        <p:nvSpPr>
          <p:cNvPr id="266"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267"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54735E5-0BE7-4522-9B3E-6F863C91178A}" type="slidenum">
              <a:rPr lang="el-GR" sz="1800" b="0" strike="noStrike" spc="-1">
                <a:solidFill>
                  <a:srgbClr val="66CCFF"/>
                </a:solidFill>
                <a:latin typeface="Tahoma"/>
                <a:ea typeface="Tahoma"/>
              </a:rPr>
              <a:t>23</a:t>
            </a:fld>
            <a:endParaRPr lang="en-US" sz="1800" b="0" strike="noStrike" spc="-1">
              <a:solidFill>
                <a:srgbClr val="000000"/>
              </a:solidFill>
              <a:latin typeface="Tahoma"/>
            </a:endParaRPr>
          </a:p>
        </p:txBody>
      </p:sp>
      <p:sp>
        <p:nvSpPr>
          <p:cNvPr id="268"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269" name="Picture 8"/>
          <p:cNvPicPr/>
          <p:nvPr/>
        </p:nvPicPr>
        <p:blipFill>
          <a:blip r:embed="rId2"/>
          <a:stretch/>
        </p:blipFill>
        <p:spPr>
          <a:xfrm>
            <a:off x="2843280" y="4546440"/>
            <a:ext cx="4968720" cy="231156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265">
                                            <p:txEl>
                                              <p:pRg st="0" end="0"/>
                                            </p:txEl>
                                          </p:spTgt>
                                        </p:tgtEl>
                                        <p:attrNameLst>
                                          <p:attrName>style.visibility</p:attrName>
                                        </p:attrNameLst>
                                      </p:cBhvr>
                                      <p:to>
                                        <p:strVal val="visible"/>
                                      </p:to>
                                    </p:set>
                                    <p:anim calcmode="lin" valueType="num">
                                      <p:cBhvr additive="repl">
                                        <p:cTn id="7" dur="1000" fill="hold"/>
                                        <p:tgtEl>
                                          <p:spTgt spid="265">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265">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26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271" name="PlaceHolder 2"/>
          <p:cNvSpPr>
            <a:spLocks noGrp="1"/>
          </p:cNvSpPr>
          <p:nvPr>
            <p:ph type="subTitle"/>
          </p:nvPr>
        </p:nvSpPr>
        <p:spPr>
          <a:xfrm>
            <a:off x="899640" y="1844640"/>
            <a:ext cx="6551640" cy="504720"/>
          </a:xfrm>
          <a:prstGeom prst="rect">
            <a:avLst/>
          </a:prstGeom>
          <a:noFill/>
          <a:ln w="0">
            <a:noFill/>
          </a:ln>
        </p:spPr>
        <p:txBody>
          <a:bodyPr anchor="t">
            <a:noAutofit/>
          </a:bodyPr>
          <a:lstStyle/>
          <a:p>
            <a:pPr indent="0">
              <a:lnSpc>
                <a:spcPct val="9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Ηλεκτρομαγνητικά μπεκ:</a:t>
            </a:r>
            <a:endParaRPr lang="en-US" sz="2800" b="0" strike="noStrike" spc="-1">
              <a:solidFill>
                <a:srgbClr val="FFFFFF"/>
              </a:solidFill>
              <a:latin typeface="Tahoma"/>
            </a:endParaRPr>
          </a:p>
        </p:txBody>
      </p:sp>
      <p:sp>
        <p:nvSpPr>
          <p:cNvPr id="272" name="Rectangle 4"/>
          <p:cNvSpPr/>
          <p:nvPr/>
        </p:nvSpPr>
        <p:spPr>
          <a:xfrm>
            <a:off x="900000" y="2276640"/>
            <a:ext cx="8244000" cy="2376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Τα μπεκ διαθέτουν ελαστική μόνωση, για να μη σχηματίζονται φυσαλίδες από την εξάτμιση του καυσίμου εξαιτίας των υψηλών θερμοκρασιών και για να προστατεύεται το ακραίο τμήμα του. </a:t>
            </a:r>
            <a:r>
              <a:rPr lang="en-US" sz="2400" b="0" strike="noStrike" spc="-1">
                <a:solidFill>
                  <a:srgbClr val="FFFFFF"/>
                </a:solidFill>
                <a:latin typeface="Tahoma"/>
                <a:ea typeface="Tahoma"/>
              </a:rPr>
              <a:t>O</a:t>
            </a:r>
            <a:r>
              <a:rPr lang="el-GR" sz="2400" b="0" strike="noStrike" spc="-1">
                <a:solidFill>
                  <a:srgbClr val="FFFFFF"/>
                </a:solidFill>
                <a:latin typeface="Tahoma"/>
                <a:ea typeface="Tahoma"/>
              </a:rPr>
              <a:t> σχηματισμός φυσαλίδων εμποδίζει την εκκίνηση όταν ο κινητήρας είναι θερμός.</a:t>
            </a:r>
            <a:endParaRPr lang="en-US" sz="2400" b="0" strike="noStrike" spc="-1">
              <a:solidFill>
                <a:srgbClr val="000000"/>
              </a:solidFill>
              <a:latin typeface="Tahoma"/>
            </a:endParaRPr>
          </a:p>
        </p:txBody>
      </p:sp>
      <p:sp>
        <p:nvSpPr>
          <p:cNvPr id="273"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274"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827CA44-A19E-4C76-A5EB-24A82CAFA402}" type="slidenum">
              <a:rPr lang="el-GR" sz="1800" b="0" strike="noStrike" spc="-1">
                <a:solidFill>
                  <a:srgbClr val="66CCFF"/>
                </a:solidFill>
                <a:latin typeface="Tahoma"/>
                <a:ea typeface="Tahoma"/>
              </a:rPr>
              <a:t>24</a:t>
            </a:fld>
            <a:endParaRPr lang="en-US" sz="1800" b="0" strike="noStrike" spc="-1">
              <a:solidFill>
                <a:srgbClr val="000000"/>
              </a:solidFill>
              <a:latin typeface="Tahoma"/>
            </a:endParaRPr>
          </a:p>
        </p:txBody>
      </p:sp>
      <p:sp>
        <p:nvSpPr>
          <p:cNvPr id="275"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276" name="Picture 8"/>
          <p:cNvPicPr/>
          <p:nvPr/>
        </p:nvPicPr>
        <p:blipFill>
          <a:blip r:embed="rId2"/>
          <a:stretch/>
        </p:blipFill>
        <p:spPr>
          <a:xfrm>
            <a:off x="2843280" y="4546440"/>
            <a:ext cx="4968720" cy="231156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272">
                                            <p:txEl>
                                              <p:pRg st="0" end="0"/>
                                            </p:txEl>
                                          </p:spTgt>
                                        </p:tgtEl>
                                        <p:attrNameLst>
                                          <p:attrName>style.visibility</p:attrName>
                                        </p:attrNameLst>
                                      </p:cBhvr>
                                      <p:to>
                                        <p:strVal val="visible"/>
                                      </p:to>
                                    </p:set>
                                    <p:anim calcmode="lin" valueType="num">
                                      <p:cBhvr additive="repl">
                                        <p:cTn id="7" dur="1000" fill="hold"/>
                                        <p:tgtEl>
                                          <p:spTgt spid="272">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272">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27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278" name="PlaceHolder 2"/>
          <p:cNvSpPr>
            <a:spLocks noGrp="1"/>
          </p:cNvSpPr>
          <p:nvPr>
            <p:ph type="subTitle"/>
          </p:nvPr>
        </p:nvSpPr>
        <p:spPr>
          <a:xfrm>
            <a:off x="899640" y="1844640"/>
            <a:ext cx="6551640" cy="504720"/>
          </a:xfrm>
          <a:prstGeom prst="rect">
            <a:avLst/>
          </a:prstGeom>
          <a:noFill/>
          <a:ln w="0">
            <a:noFill/>
          </a:ln>
        </p:spPr>
        <p:txBody>
          <a:bodyPr anchor="t">
            <a:noAutofit/>
          </a:bodyPr>
          <a:lstStyle/>
          <a:p>
            <a:pPr indent="0">
              <a:lnSpc>
                <a:spcPct val="9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Ηλεκτρομαγνητικά μπεκ:</a:t>
            </a:r>
            <a:endParaRPr lang="en-US" sz="2800" b="0" strike="noStrike" spc="-1">
              <a:solidFill>
                <a:srgbClr val="FFFFFF"/>
              </a:solidFill>
              <a:latin typeface="Tahoma"/>
            </a:endParaRPr>
          </a:p>
        </p:txBody>
      </p:sp>
      <p:sp>
        <p:nvSpPr>
          <p:cNvPr id="279" name="Rectangle 4"/>
          <p:cNvSpPr/>
          <p:nvPr/>
        </p:nvSpPr>
        <p:spPr>
          <a:xfrm>
            <a:off x="900000" y="2276640"/>
            <a:ext cx="8244000" cy="4392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Από πλευράς κατασκευής τα μπεκ ταξινομούνται στις εξής κατηγορίες:</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α) Μπεκ κάθετης ή πλευρικής τροφοδοσίας της βενζίνης</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β) Μπεκ με βαλβίδα ανοίγματος που έχει σχήμα βελόνας ή  κώνου ή επίπεδο.</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γ) Μπεκ υψηλής και χαμηλής ηλεκτρικής αντίστασης</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δ) Μπεκ με ολόσωμη ή διαιρούμενη δέσμη ψεκασμού.</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Στα συστήματα ψεκασμού πρώτης γενιάς χρησιμοποιούνταν μηχανικά μπεκ.</a:t>
            </a:r>
            <a:endParaRPr lang="en-US" sz="2400" b="0" strike="noStrike" spc="-1">
              <a:solidFill>
                <a:srgbClr val="000000"/>
              </a:solidFill>
              <a:latin typeface="Tahoma"/>
            </a:endParaRPr>
          </a:p>
        </p:txBody>
      </p:sp>
      <p:sp>
        <p:nvSpPr>
          <p:cNvPr id="280"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281"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7FB30E2-5627-4C6D-9658-1D6BB1628EB8}" type="slidenum">
              <a:rPr lang="el-GR" sz="1800" b="0" strike="noStrike" spc="-1">
                <a:solidFill>
                  <a:srgbClr val="66CCFF"/>
                </a:solidFill>
                <a:latin typeface="Tahoma"/>
                <a:ea typeface="Tahoma"/>
              </a:rPr>
              <a:t>25</a:t>
            </a:fld>
            <a:endParaRPr lang="en-US" sz="1800" b="0" strike="noStrike" spc="-1">
              <a:solidFill>
                <a:srgbClr val="000000"/>
              </a:solidFill>
              <a:latin typeface="Tahoma"/>
            </a:endParaRPr>
          </a:p>
        </p:txBody>
      </p:sp>
      <p:sp>
        <p:nvSpPr>
          <p:cNvPr id="282"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279">
                                            <p:txEl>
                                              <p:pRg st="0" end="0"/>
                                            </p:txEl>
                                          </p:spTgt>
                                        </p:tgtEl>
                                        <p:attrNameLst>
                                          <p:attrName>style.visibility</p:attrName>
                                        </p:attrNameLst>
                                      </p:cBhvr>
                                      <p:to>
                                        <p:strVal val="visible"/>
                                      </p:to>
                                    </p:set>
                                    <p:anim calcmode="lin" valueType="num">
                                      <p:cBhvr additive="repl">
                                        <p:cTn id="7" dur="1000" fill="hold"/>
                                        <p:tgtEl>
                                          <p:spTgt spid="279">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279">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279">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279">
                                            <p:txEl>
                                              <p:pRg st="1" end="1"/>
                                            </p:txEl>
                                          </p:spTgt>
                                        </p:tgtEl>
                                        <p:attrNameLst>
                                          <p:attrName>style.visibility</p:attrName>
                                        </p:attrNameLst>
                                      </p:cBhvr>
                                      <p:to>
                                        <p:strVal val="visible"/>
                                      </p:to>
                                    </p:set>
                                    <p:anim calcmode="lin" valueType="num">
                                      <p:cBhvr additive="repl">
                                        <p:cTn id="14" dur="1000" fill="hold"/>
                                        <p:tgtEl>
                                          <p:spTgt spid="279">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279">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279">
                                            <p:txEl>
                                              <p:pRg st="1" end="1"/>
                                            </p:txEl>
                                          </p:spTgt>
                                        </p:tgtEl>
                                      </p:cBhvr>
                                    </p:animEffect>
                                  </p:childTnLst>
                                </p:cTn>
                              </p:par>
                            </p:childTnLst>
                          </p:cTn>
                        </p:par>
                      </p:childTnLst>
                    </p:cTn>
                  </p:par>
                  <p:par>
                    <p:cTn id="17" fill="hold" nodeType="clickEffect">
                      <p:stCondLst>
                        <p:cond delay="indefinite"/>
                      </p:stCondLst>
                      <p:childTnLst>
                        <p:par>
                          <p:cTn id="18" fill="hold" nodeType="withEffect">
                            <p:stCondLst>
                              <p:cond delay="0"/>
                            </p:stCondLst>
                            <p:childTnLst>
                              <p:par>
                                <p:cTn id="19" presetID="55" presetClass="entr" fill="hold" nodeType="clickEffect">
                                  <p:stCondLst>
                                    <p:cond delay="0"/>
                                  </p:stCondLst>
                                  <p:childTnLst>
                                    <p:set>
                                      <p:cBhvr>
                                        <p:cTn id="20" dur="1" fill="hold">
                                          <p:stCondLst>
                                            <p:cond delay="0"/>
                                          </p:stCondLst>
                                        </p:cTn>
                                        <p:tgtEl>
                                          <p:spTgt spid="279">
                                            <p:txEl>
                                              <p:pRg st="2" end="2"/>
                                            </p:txEl>
                                          </p:spTgt>
                                        </p:tgtEl>
                                        <p:attrNameLst>
                                          <p:attrName>style.visibility</p:attrName>
                                        </p:attrNameLst>
                                      </p:cBhvr>
                                      <p:to>
                                        <p:strVal val="visible"/>
                                      </p:to>
                                    </p:set>
                                    <p:anim calcmode="lin" valueType="num">
                                      <p:cBhvr additive="repl">
                                        <p:cTn id="21" dur="1000" fill="hold"/>
                                        <p:tgtEl>
                                          <p:spTgt spid="279">
                                            <p:txEl>
                                              <p:pRg st="2" end="2"/>
                                            </p:txEl>
                                          </p:spTgt>
                                        </p:tgtEl>
                                        <p:attrNameLst>
                                          <p:attrName>ppt_w</p:attrName>
                                        </p:attrNameLst>
                                      </p:cBhvr>
                                      <p:tavLst>
                                        <p:tav tm="0">
                                          <p:val>
                                            <p:strVal val="#ppt_w*0.70"/>
                                          </p:val>
                                        </p:tav>
                                        <p:tav tm="100000">
                                          <p:val>
                                            <p:strVal val="#ppt_w"/>
                                          </p:val>
                                        </p:tav>
                                      </p:tavLst>
                                    </p:anim>
                                    <p:anim calcmode="lin" valueType="num">
                                      <p:cBhvr additive="repl">
                                        <p:cTn id="22" dur="1000" fill="hold"/>
                                        <p:tgtEl>
                                          <p:spTgt spid="279">
                                            <p:txEl>
                                              <p:pRg st="2" end="2"/>
                                            </p:txEl>
                                          </p:spTgt>
                                        </p:tgtEl>
                                        <p:attrNameLst>
                                          <p:attrName>ppt_h</p:attrName>
                                        </p:attrNameLst>
                                      </p:cBhvr>
                                      <p:tavLst>
                                        <p:tav tm="0">
                                          <p:val>
                                            <p:strVal val="#ppt_h"/>
                                          </p:val>
                                        </p:tav>
                                        <p:tav tm="100000">
                                          <p:val>
                                            <p:strVal val="#ppt_h"/>
                                          </p:val>
                                        </p:tav>
                                      </p:tavLst>
                                    </p:anim>
                                    <p:animEffect transition="in" filter="fade">
                                      <p:cBhvr additive="repl">
                                        <p:cTn id="23" dur="1000"/>
                                        <p:tgtEl>
                                          <p:spTgt spid="279">
                                            <p:txEl>
                                              <p:pRg st="2" end="2"/>
                                            </p:txEl>
                                          </p:spTgt>
                                        </p:tgtEl>
                                      </p:cBhvr>
                                    </p:animEffect>
                                  </p:childTnLst>
                                </p:cTn>
                              </p:par>
                            </p:childTnLst>
                          </p:cTn>
                        </p:par>
                      </p:childTnLst>
                    </p:cTn>
                  </p:par>
                  <p:par>
                    <p:cTn id="24" fill="hold" nodeType="clickEffect">
                      <p:stCondLst>
                        <p:cond delay="indefinite"/>
                      </p:stCondLst>
                      <p:childTnLst>
                        <p:par>
                          <p:cTn id="25" fill="hold" nodeType="withEffect">
                            <p:stCondLst>
                              <p:cond delay="0"/>
                            </p:stCondLst>
                            <p:childTnLst>
                              <p:par>
                                <p:cTn id="26" presetID="55" presetClass="entr" fill="hold" nodeType="clickEffect">
                                  <p:stCondLst>
                                    <p:cond delay="0"/>
                                  </p:stCondLst>
                                  <p:childTnLst>
                                    <p:set>
                                      <p:cBhvr>
                                        <p:cTn id="27" dur="1" fill="hold">
                                          <p:stCondLst>
                                            <p:cond delay="0"/>
                                          </p:stCondLst>
                                        </p:cTn>
                                        <p:tgtEl>
                                          <p:spTgt spid="279">
                                            <p:txEl>
                                              <p:pRg st="3" end="3"/>
                                            </p:txEl>
                                          </p:spTgt>
                                        </p:tgtEl>
                                        <p:attrNameLst>
                                          <p:attrName>style.visibility</p:attrName>
                                        </p:attrNameLst>
                                      </p:cBhvr>
                                      <p:to>
                                        <p:strVal val="visible"/>
                                      </p:to>
                                    </p:set>
                                    <p:anim calcmode="lin" valueType="num">
                                      <p:cBhvr additive="repl">
                                        <p:cTn id="28" dur="1000" fill="hold"/>
                                        <p:tgtEl>
                                          <p:spTgt spid="279">
                                            <p:txEl>
                                              <p:pRg st="3" end="3"/>
                                            </p:txEl>
                                          </p:spTgt>
                                        </p:tgtEl>
                                        <p:attrNameLst>
                                          <p:attrName>ppt_w</p:attrName>
                                        </p:attrNameLst>
                                      </p:cBhvr>
                                      <p:tavLst>
                                        <p:tav tm="0">
                                          <p:val>
                                            <p:strVal val="#ppt_w*0.70"/>
                                          </p:val>
                                        </p:tav>
                                        <p:tav tm="100000">
                                          <p:val>
                                            <p:strVal val="#ppt_w"/>
                                          </p:val>
                                        </p:tav>
                                      </p:tavLst>
                                    </p:anim>
                                    <p:anim calcmode="lin" valueType="num">
                                      <p:cBhvr additive="repl">
                                        <p:cTn id="29" dur="1000" fill="hold"/>
                                        <p:tgtEl>
                                          <p:spTgt spid="279">
                                            <p:txEl>
                                              <p:pRg st="3" end="3"/>
                                            </p:txEl>
                                          </p:spTgt>
                                        </p:tgtEl>
                                        <p:attrNameLst>
                                          <p:attrName>ppt_h</p:attrName>
                                        </p:attrNameLst>
                                      </p:cBhvr>
                                      <p:tavLst>
                                        <p:tav tm="0">
                                          <p:val>
                                            <p:strVal val="#ppt_h"/>
                                          </p:val>
                                        </p:tav>
                                        <p:tav tm="100000">
                                          <p:val>
                                            <p:strVal val="#ppt_h"/>
                                          </p:val>
                                        </p:tav>
                                      </p:tavLst>
                                    </p:anim>
                                    <p:animEffect transition="in" filter="fade">
                                      <p:cBhvr additive="repl">
                                        <p:cTn id="30" dur="1000"/>
                                        <p:tgtEl>
                                          <p:spTgt spid="279">
                                            <p:txEl>
                                              <p:pRg st="3" end="3"/>
                                            </p:txEl>
                                          </p:spTgt>
                                        </p:tgtEl>
                                      </p:cBhvr>
                                    </p:animEffect>
                                  </p:childTnLst>
                                </p:cTn>
                              </p:par>
                            </p:childTnLst>
                          </p:cTn>
                        </p:par>
                      </p:childTnLst>
                    </p:cTn>
                  </p:par>
                  <p:par>
                    <p:cTn id="31" fill="hold" nodeType="clickEffect">
                      <p:stCondLst>
                        <p:cond delay="indefinite"/>
                      </p:stCondLst>
                      <p:childTnLst>
                        <p:par>
                          <p:cTn id="32" fill="hold" nodeType="withEffect">
                            <p:stCondLst>
                              <p:cond delay="0"/>
                            </p:stCondLst>
                            <p:childTnLst>
                              <p:par>
                                <p:cTn id="33" presetID="55" presetClass="entr" fill="hold" nodeType="clickEffect">
                                  <p:stCondLst>
                                    <p:cond delay="0"/>
                                  </p:stCondLst>
                                  <p:childTnLst>
                                    <p:set>
                                      <p:cBhvr>
                                        <p:cTn id="34" dur="1" fill="hold">
                                          <p:stCondLst>
                                            <p:cond delay="0"/>
                                          </p:stCondLst>
                                        </p:cTn>
                                        <p:tgtEl>
                                          <p:spTgt spid="279">
                                            <p:txEl>
                                              <p:pRg st="4" end="4"/>
                                            </p:txEl>
                                          </p:spTgt>
                                        </p:tgtEl>
                                        <p:attrNameLst>
                                          <p:attrName>style.visibility</p:attrName>
                                        </p:attrNameLst>
                                      </p:cBhvr>
                                      <p:to>
                                        <p:strVal val="visible"/>
                                      </p:to>
                                    </p:set>
                                    <p:anim calcmode="lin" valueType="num">
                                      <p:cBhvr additive="repl">
                                        <p:cTn id="35" dur="1000" fill="hold"/>
                                        <p:tgtEl>
                                          <p:spTgt spid="279">
                                            <p:txEl>
                                              <p:pRg st="4" end="4"/>
                                            </p:txEl>
                                          </p:spTgt>
                                        </p:tgtEl>
                                        <p:attrNameLst>
                                          <p:attrName>ppt_w</p:attrName>
                                        </p:attrNameLst>
                                      </p:cBhvr>
                                      <p:tavLst>
                                        <p:tav tm="0">
                                          <p:val>
                                            <p:strVal val="#ppt_w*0.70"/>
                                          </p:val>
                                        </p:tav>
                                        <p:tav tm="100000">
                                          <p:val>
                                            <p:strVal val="#ppt_w"/>
                                          </p:val>
                                        </p:tav>
                                      </p:tavLst>
                                    </p:anim>
                                    <p:anim calcmode="lin" valueType="num">
                                      <p:cBhvr additive="repl">
                                        <p:cTn id="36" dur="1000" fill="hold"/>
                                        <p:tgtEl>
                                          <p:spTgt spid="279">
                                            <p:txEl>
                                              <p:pRg st="4" end="4"/>
                                            </p:txEl>
                                          </p:spTgt>
                                        </p:tgtEl>
                                        <p:attrNameLst>
                                          <p:attrName>ppt_h</p:attrName>
                                        </p:attrNameLst>
                                      </p:cBhvr>
                                      <p:tavLst>
                                        <p:tav tm="0">
                                          <p:val>
                                            <p:strVal val="#ppt_h"/>
                                          </p:val>
                                        </p:tav>
                                        <p:tav tm="100000">
                                          <p:val>
                                            <p:strVal val="#ppt_h"/>
                                          </p:val>
                                        </p:tav>
                                      </p:tavLst>
                                    </p:anim>
                                    <p:animEffect transition="in" filter="fade">
                                      <p:cBhvr additive="repl">
                                        <p:cTn id="37" dur="1000"/>
                                        <p:tgtEl>
                                          <p:spTgt spid="279">
                                            <p:txEl>
                                              <p:pRg st="4" end="4"/>
                                            </p:txEl>
                                          </p:spTgt>
                                        </p:tgtEl>
                                      </p:cBhvr>
                                    </p:animEffect>
                                  </p:childTnLst>
                                </p:cTn>
                              </p:par>
                            </p:childTnLst>
                          </p:cTn>
                        </p:par>
                      </p:childTnLst>
                    </p:cTn>
                  </p:par>
                  <p:par>
                    <p:cTn id="38" fill="hold" nodeType="clickEffect">
                      <p:stCondLst>
                        <p:cond delay="indefinite"/>
                      </p:stCondLst>
                      <p:childTnLst>
                        <p:par>
                          <p:cTn id="39" fill="hold" nodeType="withEffect">
                            <p:stCondLst>
                              <p:cond delay="0"/>
                            </p:stCondLst>
                            <p:childTnLst>
                              <p:par>
                                <p:cTn id="40" presetID="55" presetClass="entr" fill="hold" nodeType="clickEffect">
                                  <p:stCondLst>
                                    <p:cond delay="0"/>
                                  </p:stCondLst>
                                  <p:childTnLst>
                                    <p:set>
                                      <p:cBhvr>
                                        <p:cTn id="41" dur="1" fill="hold">
                                          <p:stCondLst>
                                            <p:cond delay="0"/>
                                          </p:stCondLst>
                                        </p:cTn>
                                        <p:tgtEl>
                                          <p:spTgt spid="279">
                                            <p:txEl>
                                              <p:pRg st="5" end="5"/>
                                            </p:txEl>
                                          </p:spTgt>
                                        </p:tgtEl>
                                        <p:attrNameLst>
                                          <p:attrName>style.visibility</p:attrName>
                                        </p:attrNameLst>
                                      </p:cBhvr>
                                      <p:to>
                                        <p:strVal val="visible"/>
                                      </p:to>
                                    </p:set>
                                    <p:anim calcmode="lin" valueType="num">
                                      <p:cBhvr additive="repl">
                                        <p:cTn id="42" dur="1000" fill="hold"/>
                                        <p:tgtEl>
                                          <p:spTgt spid="279">
                                            <p:txEl>
                                              <p:pRg st="5" end="5"/>
                                            </p:txEl>
                                          </p:spTgt>
                                        </p:tgtEl>
                                        <p:attrNameLst>
                                          <p:attrName>ppt_w</p:attrName>
                                        </p:attrNameLst>
                                      </p:cBhvr>
                                      <p:tavLst>
                                        <p:tav tm="0">
                                          <p:val>
                                            <p:strVal val="#ppt_w*0.70"/>
                                          </p:val>
                                        </p:tav>
                                        <p:tav tm="100000">
                                          <p:val>
                                            <p:strVal val="#ppt_w"/>
                                          </p:val>
                                        </p:tav>
                                      </p:tavLst>
                                    </p:anim>
                                    <p:anim calcmode="lin" valueType="num">
                                      <p:cBhvr additive="repl">
                                        <p:cTn id="43" dur="1000" fill="hold"/>
                                        <p:tgtEl>
                                          <p:spTgt spid="279">
                                            <p:txEl>
                                              <p:pRg st="5" end="5"/>
                                            </p:txEl>
                                          </p:spTgt>
                                        </p:tgtEl>
                                        <p:attrNameLst>
                                          <p:attrName>ppt_h</p:attrName>
                                        </p:attrNameLst>
                                      </p:cBhvr>
                                      <p:tavLst>
                                        <p:tav tm="0">
                                          <p:val>
                                            <p:strVal val="#ppt_h"/>
                                          </p:val>
                                        </p:tav>
                                        <p:tav tm="100000">
                                          <p:val>
                                            <p:strVal val="#ppt_h"/>
                                          </p:val>
                                        </p:tav>
                                      </p:tavLst>
                                    </p:anim>
                                    <p:animEffect transition="in" filter="fade">
                                      <p:cBhvr additive="repl">
                                        <p:cTn id="44" dur="1000"/>
                                        <p:tgtEl>
                                          <p:spTgt spid="2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284" name="PlaceHolder 2"/>
          <p:cNvSpPr>
            <a:spLocks noGrp="1"/>
          </p:cNvSpPr>
          <p:nvPr>
            <p:ph type="subTitle"/>
          </p:nvPr>
        </p:nvSpPr>
        <p:spPr>
          <a:xfrm>
            <a:off x="899640" y="1844640"/>
            <a:ext cx="6551640" cy="504720"/>
          </a:xfrm>
          <a:prstGeom prst="rect">
            <a:avLst/>
          </a:prstGeom>
          <a:noFill/>
          <a:ln w="0">
            <a:noFill/>
          </a:ln>
        </p:spPr>
        <p:txBody>
          <a:bodyPr anchor="t">
            <a:noAutofit/>
          </a:bodyPr>
          <a:lstStyle/>
          <a:p>
            <a:pPr indent="0">
              <a:lnSpc>
                <a:spcPct val="9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Ηλεκτρομαγνητικά μπεκ:</a:t>
            </a:r>
            <a:endParaRPr lang="en-US" sz="2800" b="0" strike="noStrike" spc="-1">
              <a:solidFill>
                <a:srgbClr val="FFFFFF"/>
              </a:solidFill>
              <a:latin typeface="Tahoma"/>
            </a:endParaRPr>
          </a:p>
        </p:txBody>
      </p:sp>
      <p:sp>
        <p:nvSpPr>
          <p:cNvPr id="285" name="Rectangle 4"/>
          <p:cNvSpPr/>
          <p:nvPr/>
        </p:nvSpPr>
        <p:spPr>
          <a:xfrm>
            <a:off x="900000" y="2276640"/>
            <a:ext cx="3959280" cy="44654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Για να επιλέξουμε ένα μπεκ πρέπει να γνωρίζουμε:</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α. την πίεση ψεκασμού,</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β. την ποσότητα του ψεκαζόμενου καυσίμου σε </a:t>
            </a:r>
            <a:r>
              <a:rPr lang="en-US" sz="2400" b="0" strike="noStrike" spc="-1">
                <a:solidFill>
                  <a:srgbClr val="FFFFFF"/>
                </a:solidFill>
                <a:latin typeface="Tahoma"/>
                <a:ea typeface="Tahoma"/>
              </a:rPr>
              <a:t>cm</a:t>
            </a:r>
            <a:r>
              <a:rPr lang="el-GR" sz="2400" b="0" strike="noStrike" spc="-1" baseline="30000">
                <a:solidFill>
                  <a:srgbClr val="FFFFFF"/>
                </a:solidFill>
                <a:latin typeface="Tahoma"/>
                <a:ea typeface="Tahoma"/>
              </a:rPr>
              <a:t>3</a:t>
            </a:r>
            <a:r>
              <a:rPr lang="el-GR" sz="2400" b="0" strike="noStrike" spc="-1">
                <a:solidFill>
                  <a:srgbClr val="FFFFFF"/>
                </a:solidFill>
                <a:latin typeface="Tahoma"/>
                <a:ea typeface="Tahoma"/>
              </a:rPr>
              <a:t>/</a:t>
            </a:r>
            <a:r>
              <a:rPr lang="en-US" sz="2400" b="0" strike="noStrike" spc="-1">
                <a:solidFill>
                  <a:srgbClr val="FFFFFF"/>
                </a:solidFill>
                <a:latin typeface="Tahoma"/>
                <a:ea typeface="Tahoma"/>
              </a:rPr>
              <a:t>min</a:t>
            </a:r>
            <a:r>
              <a:rPr lang="el-GR" sz="2400" b="0" strike="noStrike" spc="-1">
                <a:solidFill>
                  <a:srgbClr val="FFFFFF"/>
                </a:solidFill>
                <a:latin typeface="Tahoma"/>
                <a:ea typeface="Tahoma"/>
              </a:rPr>
              <a:t> και</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γ. τη γωνία ψεκασμού που ορίζει ο κατασκευαστής.</a:t>
            </a:r>
            <a:endParaRPr lang="en-US" sz="2400" b="0" strike="noStrike" spc="-1">
              <a:solidFill>
                <a:srgbClr val="000000"/>
              </a:solidFill>
              <a:latin typeface="Tahoma"/>
            </a:endParaRPr>
          </a:p>
        </p:txBody>
      </p:sp>
      <p:sp>
        <p:nvSpPr>
          <p:cNvPr id="286"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287"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0D3061B1-44DE-4231-9BF1-5CE7369CB4AC}" type="slidenum">
              <a:rPr lang="el-GR" sz="1800" b="0" strike="noStrike" spc="-1">
                <a:solidFill>
                  <a:srgbClr val="66CCFF"/>
                </a:solidFill>
                <a:latin typeface="Tahoma"/>
                <a:ea typeface="Tahoma"/>
              </a:rPr>
              <a:t>26</a:t>
            </a:fld>
            <a:endParaRPr lang="en-US" sz="1800" b="0" strike="noStrike" spc="-1">
              <a:solidFill>
                <a:srgbClr val="000000"/>
              </a:solidFill>
              <a:latin typeface="Tahoma"/>
            </a:endParaRPr>
          </a:p>
        </p:txBody>
      </p:sp>
      <p:sp>
        <p:nvSpPr>
          <p:cNvPr id="288"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289" name="Picture 8"/>
          <p:cNvPicPr/>
          <p:nvPr/>
        </p:nvPicPr>
        <p:blipFill>
          <a:blip r:embed="rId2"/>
          <a:stretch/>
        </p:blipFill>
        <p:spPr>
          <a:xfrm>
            <a:off x="5334120" y="2276640"/>
            <a:ext cx="3809880" cy="458136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285">
                                            <p:txEl>
                                              <p:pRg st="0" end="0"/>
                                            </p:txEl>
                                          </p:spTgt>
                                        </p:tgtEl>
                                        <p:attrNameLst>
                                          <p:attrName>style.visibility</p:attrName>
                                        </p:attrNameLst>
                                      </p:cBhvr>
                                      <p:to>
                                        <p:strVal val="visible"/>
                                      </p:to>
                                    </p:set>
                                    <p:anim calcmode="lin" valueType="num">
                                      <p:cBhvr additive="repl">
                                        <p:cTn id="7" dur="1000" fill="hold"/>
                                        <p:tgtEl>
                                          <p:spTgt spid="285">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285">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285">
                                            <p:txEl>
                                              <p:pRg st="0" end="0"/>
                                            </p:txEl>
                                          </p:spTgt>
                                        </p:tgtEl>
                                      </p:cBhvr>
                                    </p:animEffect>
                                  </p:childTnLst>
                                </p:cTn>
                              </p:par>
                            </p:childTnLst>
                          </p:cTn>
                        </p:par>
                        <p:par>
                          <p:cTn id="10" fill="hold" nodeType="afterEffect">
                            <p:stCondLst>
                              <p:cond delay="1000"/>
                            </p:stCondLst>
                            <p:childTnLst>
                              <p:par>
                                <p:cTn id="11" presetID="4" presetClass="entr" presetSubtype="32" fill="hold" nodeType="afterEffect">
                                  <p:stCondLst>
                                    <p:cond delay="0"/>
                                  </p:stCondLst>
                                  <p:childTnLst>
                                    <p:set>
                                      <p:cBhvr>
                                        <p:cTn id="12" dur="1" fill="hold">
                                          <p:stCondLst>
                                            <p:cond delay="0"/>
                                          </p:stCondLst>
                                        </p:cTn>
                                        <p:tgtEl>
                                          <p:spTgt spid="289"/>
                                        </p:tgtEl>
                                        <p:attrNameLst>
                                          <p:attrName>style.visibility</p:attrName>
                                        </p:attrNameLst>
                                      </p:cBhvr>
                                      <p:to>
                                        <p:strVal val="visible"/>
                                      </p:to>
                                    </p:set>
                                    <p:animEffect transition="in" filter="box(out)">
                                      <p:cBhvr additive="repl">
                                        <p:cTn id="13" dur="500"/>
                                        <p:tgtEl>
                                          <p:spTgt spid="289"/>
                                        </p:tgtEl>
                                      </p:cBhvr>
                                    </p:animEffect>
                                  </p:childTnLst>
                                </p:cTn>
                              </p:par>
                            </p:childTnLst>
                          </p:cTn>
                        </p:par>
                      </p:childTnLst>
                    </p:cTn>
                  </p:par>
                  <p:par>
                    <p:cTn id="14" fill="hold" nodeType="clickEffect">
                      <p:stCondLst>
                        <p:cond delay="indefinite"/>
                      </p:stCondLst>
                      <p:childTnLst>
                        <p:par>
                          <p:cTn id="15" fill="hold" nodeType="withEffect">
                            <p:stCondLst>
                              <p:cond delay="0"/>
                            </p:stCondLst>
                            <p:childTnLst>
                              <p:par>
                                <p:cTn id="16" presetID="55" presetClass="entr" fill="hold" nodeType="clickEffect">
                                  <p:stCondLst>
                                    <p:cond delay="0"/>
                                  </p:stCondLst>
                                  <p:childTnLst>
                                    <p:set>
                                      <p:cBhvr>
                                        <p:cTn id="17" dur="1" fill="hold">
                                          <p:stCondLst>
                                            <p:cond delay="0"/>
                                          </p:stCondLst>
                                        </p:cTn>
                                        <p:tgtEl>
                                          <p:spTgt spid="285">
                                            <p:txEl>
                                              <p:pRg st="1" end="1"/>
                                            </p:txEl>
                                          </p:spTgt>
                                        </p:tgtEl>
                                        <p:attrNameLst>
                                          <p:attrName>style.visibility</p:attrName>
                                        </p:attrNameLst>
                                      </p:cBhvr>
                                      <p:to>
                                        <p:strVal val="visible"/>
                                      </p:to>
                                    </p:set>
                                    <p:anim calcmode="lin" valueType="num">
                                      <p:cBhvr additive="repl">
                                        <p:cTn id="18" dur="1000" fill="hold"/>
                                        <p:tgtEl>
                                          <p:spTgt spid="285">
                                            <p:txEl>
                                              <p:pRg st="1" end="1"/>
                                            </p:txEl>
                                          </p:spTgt>
                                        </p:tgtEl>
                                        <p:attrNameLst>
                                          <p:attrName>ppt_w</p:attrName>
                                        </p:attrNameLst>
                                      </p:cBhvr>
                                      <p:tavLst>
                                        <p:tav tm="0">
                                          <p:val>
                                            <p:strVal val="#ppt_w*0.70"/>
                                          </p:val>
                                        </p:tav>
                                        <p:tav tm="100000">
                                          <p:val>
                                            <p:strVal val="#ppt_w"/>
                                          </p:val>
                                        </p:tav>
                                      </p:tavLst>
                                    </p:anim>
                                    <p:anim calcmode="lin" valueType="num">
                                      <p:cBhvr additive="repl">
                                        <p:cTn id="19" dur="1000" fill="hold"/>
                                        <p:tgtEl>
                                          <p:spTgt spid="285">
                                            <p:txEl>
                                              <p:pRg st="1" end="1"/>
                                            </p:txEl>
                                          </p:spTgt>
                                        </p:tgtEl>
                                        <p:attrNameLst>
                                          <p:attrName>ppt_h</p:attrName>
                                        </p:attrNameLst>
                                      </p:cBhvr>
                                      <p:tavLst>
                                        <p:tav tm="0">
                                          <p:val>
                                            <p:strVal val="#ppt_h"/>
                                          </p:val>
                                        </p:tav>
                                        <p:tav tm="100000">
                                          <p:val>
                                            <p:strVal val="#ppt_h"/>
                                          </p:val>
                                        </p:tav>
                                      </p:tavLst>
                                    </p:anim>
                                    <p:animEffect transition="in" filter="fade">
                                      <p:cBhvr additive="repl">
                                        <p:cTn id="20" dur="1000"/>
                                        <p:tgtEl>
                                          <p:spTgt spid="285">
                                            <p:txEl>
                                              <p:pRg st="1" end="1"/>
                                            </p:txEl>
                                          </p:spTgt>
                                        </p:tgtEl>
                                      </p:cBhvr>
                                    </p:animEffect>
                                  </p:childTnLst>
                                </p:cTn>
                              </p:par>
                            </p:childTnLst>
                          </p:cTn>
                        </p:par>
                      </p:childTnLst>
                    </p:cTn>
                  </p:par>
                  <p:par>
                    <p:cTn id="21" fill="hold" nodeType="clickEffect">
                      <p:stCondLst>
                        <p:cond delay="indefinite"/>
                      </p:stCondLst>
                      <p:childTnLst>
                        <p:par>
                          <p:cTn id="22" fill="hold" nodeType="withEffect">
                            <p:stCondLst>
                              <p:cond delay="0"/>
                            </p:stCondLst>
                            <p:childTnLst>
                              <p:par>
                                <p:cTn id="23" presetID="55" presetClass="entr" fill="hold" nodeType="clickEffect">
                                  <p:stCondLst>
                                    <p:cond delay="0"/>
                                  </p:stCondLst>
                                  <p:childTnLst>
                                    <p:set>
                                      <p:cBhvr>
                                        <p:cTn id="24" dur="1" fill="hold">
                                          <p:stCondLst>
                                            <p:cond delay="0"/>
                                          </p:stCondLst>
                                        </p:cTn>
                                        <p:tgtEl>
                                          <p:spTgt spid="285">
                                            <p:txEl>
                                              <p:pRg st="2" end="2"/>
                                            </p:txEl>
                                          </p:spTgt>
                                        </p:tgtEl>
                                        <p:attrNameLst>
                                          <p:attrName>style.visibility</p:attrName>
                                        </p:attrNameLst>
                                      </p:cBhvr>
                                      <p:to>
                                        <p:strVal val="visible"/>
                                      </p:to>
                                    </p:set>
                                    <p:anim calcmode="lin" valueType="num">
                                      <p:cBhvr additive="repl">
                                        <p:cTn id="25" dur="1000" fill="hold"/>
                                        <p:tgtEl>
                                          <p:spTgt spid="285">
                                            <p:txEl>
                                              <p:pRg st="2" end="2"/>
                                            </p:txEl>
                                          </p:spTgt>
                                        </p:tgtEl>
                                        <p:attrNameLst>
                                          <p:attrName>ppt_w</p:attrName>
                                        </p:attrNameLst>
                                      </p:cBhvr>
                                      <p:tavLst>
                                        <p:tav tm="0">
                                          <p:val>
                                            <p:strVal val="#ppt_w*0.70"/>
                                          </p:val>
                                        </p:tav>
                                        <p:tav tm="100000">
                                          <p:val>
                                            <p:strVal val="#ppt_w"/>
                                          </p:val>
                                        </p:tav>
                                      </p:tavLst>
                                    </p:anim>
                                    <p:anim calcmode="lin" valueType="num">
                                      <p:cBhvr additive="repl">
                                        <p:cTn id="26" dur="1000" fill="hold"/>
                                        <p:tgtEl>
                                          <p:spTgt spid="285">
                                            <p:txEl>
                                              <p:pRg st="2" end="2"/>
                                            </p:txEl>
                                          </p:spTgt>
                                        </p:tgtEl>
                                        <p:attrNameLst>
                                          <p:attrName>ppt_h</p:attrName>
                                        </p:attrNameLst>
                                      </p:cBhvr>
                                      <p:tavLst>
                                        <p:tav tm="0">
                                          <p:val>
                                            <p:strVal val="#ppt_h"/>
                                          </p:val>
                                        </p:tav>
                                        <p:tav tm="100000">
                                          <p:val>
                                            <p:strVal val="#ppt_h"/>
                                          </p:val>
                                        </p:tav>
                                      </p:tavLst>
                                    </p:anim>
                                    <p:animEffect transition="in" filter="fade">
                                      <p:cBhvr additive="repl">
                                        <p:cTn id="27" dur="1000"/>
                                        <p:tgtEl>
                                          <p:spTgt spid="285">
                                            <p:txEl>
                                              <p:pRg st="2" end="2"/>
                                            </p:txEl>
                                          </p:spTgt>
                                        </p:tgtEl>
                                      </p:cBhvr>
                                    </p:animEffect>
                                  </p:childTnLst>
                                </p:cTn>
                              </p:par>
                            </p:childTnLst>
                          </p:cTn>
                        </p:par>
                      </p:childTnLst>
                    </p:cTn>
                  </p:par>
                  <p:par>
                    <p:cTn id="28" fill="hold" nodeType="clickEffect">
                      <p:stCondLst>
                        <p:cond delay="indefinite"/>
                      </p:stCondLst>
                      <p:childTnLst>
                        <p:par>
                          <p:cTn id="29" fill="hold" nodeType="withEffect">
                            <p:stCondLst>
                              <p:cond delay="0"/>
                            </p:stCondLst>
                            <p:childTnLst>
                              <p:par>
                                <p:cTn id="30" presetID="55" presetClass="entr" fill="hold" nodeType="clickEffect">
                                  <p:stCondLst>
                                    <p:cond delay="0"/>
                                  </p:stCondLst>
                                  <p:childTnLst>
                                    <p:set>
                                      <p:cBhvr>
                                        <p:cTn id="31" dur="1" fill="hold">
                                          <p:stCondLst>
                                            <p:cond delay="0"/>
                                          </p:stCondLst>
                                        </p:cTn>
                                        <p:tgtEl>
                                          <p:spTgt spid="285">
                                            <p:txEl>
                                              <p:pRg st="3" end="3"/>
                                            </p:txEl>
                                          </p:spTgt>
                                        </p:tgtEl>
                                        <p:attrNameLst>
                                          <p:attrName>style.visibility</p:attrName>
                                        </p:attrNameLst>
                                      </p:cBhvr>
                                      <p:to>
                                        <p:strVal val="visible"/>
                                      </p:to>
                                    </p:set>
                                    <p:anim calcmode="lin" valueType="num">
                                      <p:cBhvr additive="repl">
                                        <p:cTn id="32" dur="1000" fill="hold"/>
                                        <p:tgtEl>
                                          <p:spTgt spid="285">
                                            <p:txEl>
                                              <p:pRg st="3" end="3"/>
                                            </p:txEl>
                                          </p:spTgt>
                                        </p:tgtEl>
                                        <p:attrNameLst>
                                          <p:attrName>ppt_w</p:attrName>
                                        </p:attrNameLst>
                                      </p:cBhvr>
                                      <p:tavLst>
                                        <p:tav tm="0">
                                          <p:val>
                                            <p:strVal val="#ppt_w*0.70"/>
                                          </p:val>
                                        </p:tav>
                                        <p:tav tm="100000">
                                          <p:val>
                                            <p:strVal val="#ppt_w"/>
                                          </p:val>
                                        </p:tav>
                                      </p:tavLst>
                                    </p:anim>
                                    <p:anim calcmode="lin" valueType="num">
                                      <p:cBhvr additive="repl">
                                        <p:cTn id="33" dur="1000" fill="hold"/>
                                        <p:tgtEl>
                                          <p:spTgt spid="285">
                                            <p:txEl>
                                              <p:pRg st="3" end="3"/>
                                            </p:txEl>
                                          </p:spTgt>
                                        </p:tgtEl>
                                        <p:attrNameLst>
                                          <p:attrName>ppt_h</p:attrName>
                                        </p:attrNameLst>
                                      </p:cBhvr>
                                      <p:tavLst>
                                        <p:tav tm="0">
                                          <p:val>
                                            <p:strVal val="#ppt_h"/>
                                          </p:val>
                                        </p:tav>
                                        <p:tav tm="100000">
                                          <p:val>
                                            <p:strVal val="#ppt_h"/>
                                          </p:val>
                                        </p:tav>
                                      </p:tavLst>
                                    </p:anim>
                                    <p:animEffect transition="in" filter="fade">
                                      <p:cBhvr additive="repl">
                                        <p:cTn id="34" dur="1000"/>
                                        <p:tgtEl>
                                          <p:spTgt spid="28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291" name="PlaceHolder 2"/>
          <p:cNvSpPr>
            <a:spLocks noGrp="1"/>
          </p:cNvSpPr>
          <p:nvPr>
            <p:ph type="subTitle"/>
          </p:nvPr>
        </p:nvSpPr>
        <p:spPr>
          <a:xfrm>
            <a:off x="899640" y="1844640"/>
            <a:ext cx="6551640" cy="504720"/>
          </a:xfrm>
          <a:prstGeom prst="rect">
            <a:avLst/>
          </a:prstGeom>
          <a:noFill/>
          <a:ln w="0">
            <a:noFill/>
          </a:ln>
        </p:spPr>
        <p:txBody>
          <a:bodyPr anchor="t">
            <a:noAutofit/>
          </a:bodyPr>
          <a:lstStyle/>
          <a:p>
            <a:pPr indent="0">
              <a:lnSpc>
                <a:spcPct val="9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Μπεκ ψυχρής εκκίνησης:</a:t>
            </a:r>
            <a:endParaRPr lang="en-US" sz="2800" b="0" strike="noStrike" spc="-1">
              <a:solidFill>
                <a:srgbClr val="FFFFFF"/>
              </a:solidFill>
              <a:latin typeface="Tahoma"/>
            </a:endParaRPr>
          </a:p>
        </p:txBody>
      </p:sp>
      <p:sp>
        <p:nvSpPr>
          <p:cNvPr id="292" name="Rectangle 4"/>
          <p:cNvSpPr/>
          <p:nvPr/>
        </p:nvSpPr>
        <p:spPr>
          <a:xfrm>
            <a:off x="900000" y="2276640"/>
            <a:ext cx="8244000" cy="4581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300" b="0" strike="noStrike" spc="-1">
                <a:solidFill>
                  <a:srgbClr val="FFFFFF"/>
                </a:solidFill>
                <a:latin typeface="Tahoma"/>
                <a:ea typeface="Tahoma"/>
              </a:rPr>
              <a:t>Στα παλαιότερα συστήματα χρησιμοποιόταν πέμπτο μπεκ που εμπλούτιζε το μείγμα κατά την ψυχρή εκκίνηση. Στον κρύο κινητήρα μία μικρή ποσότητα βενζίνης συμπυκνώνεται στα τοιχώματα των κυλίνδρων και των αυλών εισαγωγής.</a:t>
            </a:r>
            <a:endParaRPr lang="en-US" sz="2300" b="0" strike="noStrike" spc="-1">
              <a:solidFill>
                <a:srgbClr val="000000"/>
              </a:solidFill>
              <a:latin typeface="Tahoma"/>
            </a:endParaRPr>
          </a:p>
          <a:p>
            <a:pPr>
              <a:lnSpc>
                <a:spcPct val="100000"/>
              </a:lnSpc>
              <a:spcBef>
                <a:spcPts val="5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300" b="0" strike="noStrike" spc="-1">
                <a:solidFill>
                  <a:srgbClr val="FFFFFF"/>
                </a:solidFill>
                <a:latin typeface="Tahoma"/>
                <a:ea typeface="Tahoma"/>
              </a:rPr>
              <a:t>Για να αναπληρωθεί αυτή η ποσότητα που δεν μπορεί να αναφλεγεί, ψεκάζεται μία επιπλέον ποσότητα καυσίμου. Αυτός ο ψεκασμός διαρκεί για ένα συγκεκριμένο χρονικό διάστημα που εξαρτάται από τη θερμοκρασία του κινητήρα.</a:t>
            </a:r>
            <a:endParaRPr lang="en-US" sz="2300" b="0" strike="noStrike" spc="-1">
              <a:solidFill>
                <a:srgbClr val="000000"/>
              </a:solidFill>
              <a:latin typeface="Tahoma"/>
            </a:endParaRPr>
          </a:p>
          <a:p>
            <a:pPr>
              <a:lnSpc>
                <a:spcPct val="100000"/>
              </a:lnSpc>
              <a:spcBef>
                <a:spcPts val="5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300" b="0" strike="noStrike" spc="-1">
                <a:solidFill>
                  <a:srgbClr val="FFFFFF"/>
                </a:solidFill>
                <a:latin typeface="Tahoma"/>
                <a:ea typeface="Tahoma"/>
              </a:rPr>
              <a:t>Ο χρόνος ψεκασμού της πρόσθετης ποσότητας καθορίζεται από ένα θερμικό χρονοδιακόπτη που ενεργοποιεί το μπεκ, μέχρις ότου θερμανθεί ο κινητήρας (θερμοκρασία ψυκτικού υγρού 40°</a:t>
            </a:r>
            <a:r>
              <a:rPr lang="en-US" sz="2300" b="0" strike="noStrike" spc="-1">
                <a:solidFill>
                  <a:srgbClr val="FFFFFF"/>
                </a:solidFill>
                <a:latin typeface="Tahoma"/>
                <a:ea typeface="Tahoma"/>
              </a:rPr>
              <a:t>C</a:t>
            </a:r>
            <a:r>
              <a:rPr lang="el-GR" sz="2300" b="0" strike="noStrike" spc="-1">
                <a:solidFill>
                  <a:srgbClr val="FFFFFF"/>
                </a:solidFill>
                <a:latin typeface="Tahoma"/>
                <a:ea typeface="Tahoma"/>
              </a:rPr>
              <a:t>). </a:t>
            </a:r>
            <a:endParaRPr lang="en-US" sz="2300" b="0" strike="noStrike" spc="-1">
              <a:solidFill>
                <a:srgbClr val="000000"/>
              </a:solidFill>
              <a:latin typeface="Tahoma"/>
            </a:endParaRPr>
          </a:p>
        </p:txBody>
      </p:sp>
      <p:sp>
        <p:nvSpPr>
          <p:cNvPr id="293"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294"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08E1440-72D2-484E-ABE0-23A502F22432}" type="slidenum">
              <a:rPr lang="el-GR" sz="1800" b="0" strike="noStrike" spc="-1">
                <a:solidFill>
                  <a:srgbClr val="66CCFF"/>
                </a:solidFill>
                <a:latin typeface="Tahoma"/>
                <a:ea typeface="Tahoma"/>
              </a:rPr>
              <a:t>27</a:t>
            </a:fld>
            <a:endParaRPr lang="en-US" sz="1800" b="0" strike="noStrike" spc="-1">
              <a:solidFill>
                <a:srgbClr val="000000"/>
              </a:solidFill>
              <a:latin typeface="Tahoma"/>
            </a:endParaRPr>
          </a:p>
        </p:txBody>
      </p:sp>
      <p:sp>
        <p:nvSpPr>
          <p:cNvPr id="295"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3" presetClass="entr" presetSubtype="10" fill="hold" nodeType="afterEffect">
                                  <p:stCondLst>
                                    <p:cond delay="0"/>
                                  </p:stCondLst>
                                  <p:childTnLst>
                                    <p:set>
                                      <p:cBhvr>
                                        <p:cTn id="6" dur="1" fill="hold">
                                          <p:stCondLst>
                                            <p:cond delay="0"/>
                                          </p:stCondLst>
                                        </p:cTn>
                                        <p:tgtEl>
                                          <p:spTgt spid="291">
                                            <p:txEl>
                                              <p:pRg st="0" end="0"/>
                                            </p:txEl>
                                          </p:spTgt>
                                        </p:tgtEl>
                                        <p:attrNameLst>
                                          <p:attrName>style.visibility</p:attrName>
                                        </p:attrNameLst>
                                      </p:cBhvr>
                                      <p:to>
                                        <p:strVal val="visible"/>
                                      </p:to>
                                    </p:set>
                                    <p:animEffect transition="in" filter="blinds(horizontal)">
                                      <p:cBhvr additive="repl">
                                        <p:cTn id="7" dur="500"/>
                                        <p:tgtEl>
                                          <p:spTgt spid="291">
                                            <p:txEl>
                                              <p:pRg st="0" end="0"/>
                                            </p:txEl>
                                          </p:spTgt>
                                        </p:tgtEl>
                                      </p:cBhvr>
                                    </p:animEffect>
                                  </p:childTnLst>
                                </p:cTn>
                              </p:par>
                            </p:childTnLst>
                          </p:cTn>
                        </p:par>
                        <p:par>
                          <p:cTn id="8" fill="hold" nodeType="afterEffect">
                            <p:stCondLst>
                              <p:cond delay="500"/>
                            </p:stCondLst>
                            <p:childTnLst>
                              <p:par>
                                <p:cTn id="9" presetID="55" presetClass="entr" fill="hold" nodeType="afterEffect">
                                  <p:stCondLst>
                                    <p:cond delay="0"/>
                                  </p:stCondLst>
                                  <p:childTnLst>
                                    <p:set>
                                      <p:cBhvr>
                                        <p:cTn id="10" dur="1" fill="hold">
                                          <p:stCondLst>
                                            <p:cond delay="0"/>
                                          </p:stCondLst>
                                        </p:cTn>
                                        <p:tgtEl>
                                          <p:spTgt spid="292">
                                            <p:txEl>
                                              <p:pRg st="0" end="0"/>
                                            </p:txEl>
                                          </p:spTgt>
                                        </p:tgtEl>
                                        <p:attrNameLst>
                                          <p:attrName>style.visibility</p:attrName>
                                        </p:attrNameLst>
                                      </p:cBhvr>
                                      <p:to>
                                        <p:strVal val="visible"/>
                                      </p:to>
                                    </p:set>
                                    <p:anim calcmode="lin" valueType="num">
                                      <p:cBhvr additive="repl">
                                        <p:cTn id="11" dur="1000" fill="hold"/>
                                        <p:tgtEl>
                                          <p:spTgt spid="292">
                                            <p:txEl>
                                              <p:pRg st="0" end="0"/>
                                            </p:txEl>
                                          </p:spTgt>
                                        </p:tgtEl>
                                        <p:attrNameLst>
                                          <p:attrName>ppt_w</p:attrName>
                                        </p:attrNameLst>
                                      </p:cBhvr>
                                      <p:tavLst>
                                        <p:tav tm="0">
                                          <p:val>
                                            <p:strVal val="#ppt_w*0.70"/>
                                          </p:val>
                                        </p:tav>
                                        <p:tav tm="100000">
                                          <p:val>
                                            <p:strVal val="#ppt_w"/>
                                          </p:val>
                                        </p:tav>
                                      </p:tavLst>
                                    </p:anim>
                                    <p:anim calcmode="lin" valueType="num">
                                      <p:cBhvr additive="repl">
                                        <p:cTn id="12" dur="1000" fill="hold"/>
                                        <p:tgtEl>
                                          <p:spTgt spid="292">
                                            <p:txEl>
                                              <p:pRg st="0" end="0"/>
                                            </p:txEl>
                                          </p:spTgt>
                                        </p:tgtEl>
                                        <p:attrNameLst>
                                          <p:attrName>ppt_h</p:attrName>
                                        </p:attrNameLst>
                                      </p:cBhvr>
                                      <p:tavLst>
                                        <p:tav tm="0">
                                          <p:val>
                                            <p:strVal val="#ppt_h"/>
                                          </p:val>
                                        </p:tav>
                                        <p:tav tm="100000">
                                          <p:val>
                                            <p:strVal val="#ppt_h"/>
                                          </p:val>
                                        </p:tav>
                                      </p:tavLst>
                                    </p:anim>
                                    <p:animEffect transition="in" filter="fade">
                                      <p:cBhvr additive="repl">
                                        <p:cTn id="13" dur="1000"/>
                                        <p:tgtEl>
                                          <p:spTgt spid="292">
                                            <p:txEl>
                                              <p:pRg st="0" end="0"/>
                                            </p:txEl>
                                          </p:spTgt>
                                        </p:tgtEl>
                                      </p:cBhvr>
                                    </p:animEffect>
                                  </p:childTnLst>
                                </p:cTn>
                              </p:par>
                            </p:childTnLst>
                          </p:cTn>
                        </p:par>
                      </p:childTnLst>
                    </p:cTn>
                  </p:par>
                  <p:par>
                    <p:cTn id="14" fill="hold" nodeType="clickEffect">
                      <p:stCondLst>
                        <p:cond delay="indefinite"/>
                      </p:stCondLst>
                      <p:childTnLst>
                        <p:par>
                          <p:cTn id="15" fill="hold" nodeType="withEffect">
                            <p:stCondLst>
                              <p:cond delay="0"/>
                            </p:stCondLst>
                            <p:childTnLst>
                              <p:par>
                                <p:cTn id="16" presetID="55" presetClass="entr" fill="hold" nodeType="clickEffect">
                                  <p:stCondLst>
                                    <p:cond delay="0"/>
                                  </p:stCondLst>
                                  <p:childTnLst>
                                    <p:set>
                                      <p:cBhvr>
                                        <p:cTn id="17" dur="1" fill="hold">
                                          <p:stCondLst>
                                            <p:cond delay="0"/>
                                          </p:stCondLst>
                                        </p:cTn>
                                        <p:tgtEl>
                                          <p:spTgt spid="292">
                                            <p:txEl>
                                              <p:pRg st="1" end="1"/>
                                            </p:txEl>
                                          </p:spTgt>
                                        </p:tgtEl>
                                        <p:attrNameLst>
                                          <p:attrName>style.visibility</p:attrName>
                                        </p:attrNameLst>
                                      </p:cBhvr>
                                      <p:to>
                                        <p:strVal val="visible"/>
                                      </p:to>
                                    </p:set>
                                    <p:anim calcmode="lin" valueType="num">
                                      <p:cBhvr additive="repl">
                                        <p:cTn id="18" dur="1000" fill="hold"/>
                                        <p:tgtEl>
                                          <p:spTgt spid="292">
                                            <p:txEl>
                                              <p:pRg st="1" end="1"/>
                                            </p:txEl>
                                          </p:spTgt>
                                        </p:tgtEl>
                                        <p:attrNameLst>
                                          <p:attrName>ppt_w</p:attrName>
                                        </p:attrNameLst>
                                      </p:cBhvr>
                                      <p:tavLst>
                                        <p:tav tm="0">
                                          <p:val>
                                            <p:strVal val="#ppt_w*0.70"/>
                                          </p:val>
                                        </p:tav>
                                        <p:tav tm="100000">
                                          <p:val>
                                            <p:strVal val="#ppt_w"/>
                                          </p:val>
                                        </p:tav>
                                      </p:tavLst>
                                    </p:anim>
                                    <p:anim calcmode="lin" valueType="num">
                                      <p:cBhvr additive="repl">
                                        <p:cTn id="19" dur="1000" fill="hold"/>
                                        <p:tgtEl>
                                          <p:spTgt spid="292">
                                            <p:txEl>
                                              <p:pRg st="1" end="1"/>
                                            </p:txEl>
                                          </p:spTgt>
                                        </p:tgtEl>
                                        <p:attrNameLst>
                                          <p:attrName>ppt_h</p:attrName>
                                        </p:attrNameLst>
                                      </p:cBhvr>
                                      <p:tavLst>
                                        <p:tav tm="0">
                                          <p:val>
                                            <p:strVal val="#ppt_h"/>
                                          </p:val>
                                        </p:tav>
                                        <p:tav tm="100000">
                                          <p:val>
                                            <p:strVal val="#ppt_h"/>
                                          </p:val>
                                        </p:tav>
                                      </p:tavLst>
                                    </p:anim>
                                    <p:animEffect transition="in" filter="fade">
                                      <p:cBhvr additive="repl">
                                        <p:cTn id="20" dur="1000"/>
                                        <p:tgtEl>
                                          <p:spTgt spid="292">
                                            <p:txEl>
                                              <p:pRg st="1" end="1"/>
                                            </p:txEl>
                                          </p:spTgt>
                                        </p:tgtEl>
                                      </p:cBhvr>
                                    </p:animEffect>
                                  </p:childTnLst>
                                </p:cTn>
                              </p:par>
                            </p:childTnLst>
                          </p:cTn>
                        </p:par>
                      </p:childTnLst>
                    </p:cTn>
                  </p:par>
                  <p:par>
                    <p:cTn id="21" fill="hold" nodeType="clickEffect">
                      <p:stCondLst>
                        <p:cond delay="indefinite"/>
                      </p:stCondLst>
                      <p:childTnLst>
                        <p:par>
                          <p:cTn id="22" fill="hold" nodeType="withEffect">
                            <p:stCondLst>
                              <p:cond delay="0"/>
                            </p:stCondLst>
                            <p:childTnLst>
                              <p:par>
                                <p:cTn id="23" presetID="55" presetClass="entr" fill="hold" nodeType="clickEffect">
                                  <p:stCondLst>
                                    <p:cond delay="0"/>
                                  </p:stCondLst>
                                  <p:childTnLst>
                                    <p:set>
                                      <p:cBhvr>
                                        <p:cTn id="24" dur="1" fill="hold">
                                          <p:stCondLst>
                                            <p:cond delay="0"/>
                                          </p:stCondLst>
                                        </p:cTn>
                                        <p:tgtEl>
                                          <p:spTgt spid="292">
                                            <p:txEl>
                                              <p:pRg st="2" end="2"/>
                                            </p:txEl>
                                          </p:spTgt>
                                        </p:tgtEl>
                                        <p:attrNameLst>
                                          <p:attrName>style.visibility</p:attrName>
                                        </p:attrNameLst>
                                      </p:cBhvr>
                                      <p:to>
                                        <p:strVal val="visible"/>
                                      </p:to>
                                    </p:set>
                                    <p:anim calcmode="lin" valueType="num">
                                      <p:cBhvr additive="repl">
                                        <p:cTn id="25" dur="1000" fill="hold"/>
                                        <p:tgtEl>
                                          <p:spTgt spid="292">
                                            <p:txEl>
                                              <p:pRg st="2" end="2"/>
                                            </p:txEl>
                                          </p:spTgt>
                                        </p:tgtEl>
                                        <p:attrNameLst>
                                          <p:attrName>ppt_w</p:attrName>
                                        </p:attrNameLst>
                                      </p:cBhvr>
                                      <p:tavLst>
                                        <p:tav tm="0">
                                          <p:val>
                                            <p:strVal val="#ppt_w*0.70"/>
                                          </p:val>
                                        </p:tav>
                                        <p:tav tm="100000">
                                          <p:val>
                                            <p:strVal val="#ppt_w"/>
                                          </p:val>
                                        </p:tav>
                                      </p:tavLst>
                                    </p:anim>
                                    <p:anim calcmode="lin" valueType="num">
                                      <p:cBhvr additive="repl">
                                        <p:cTn id="26" dur="1000" fill="hold"/>
                                        <p:tgtEl>
                                          <p:spTgt spid="292">
                                            <p:txEl>
                                              <p:pRg st="2" end="2"/>
                                            </p:txEl>
                                          </p:spTgt>
                                        </p:tgtEl>
                                        <p:attrNameLst>
                                          <p:attrName>ppt_h</p:attrName>
                                        </p:attrNameLst>
                                      </p:cBhvr>
                                      <p:tavLst>
                                        <p:tav tm="0">
                                          <p:val>
                                            <p:strVal val="#ppt_h"/>
                                          </p:val>
                                        </p:tav>
                                        <p:tav tm="100000">
                                          <p:val>
                                            <p:strVal val="#ppt_h"/>
                                          </p:val>
                                        </p:tav>
                                      </p:tavLst>
                                    </p:anim>
                                    <p:animEffect transition="in" filter="fade">
                                      <p:cBhvr additive="repl">
                                        <p:cTn id="27" dur="1000"/>
                                        <p:tgtEl>
                                          <p:spTgt spid="29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297" name="PlaceHolder 2"/>
          <p:cNvSpPr>
            <a:spLocks noGrp="1"/>
          </p:cNvSpPr>
          <p:nvPr>
            <p:ph type="subTitle"/>
          </p:nvPr>
        </p:nvSpPr>
        <p:spPr>
          <a:xfrm>
            <a:off x="899640" y="1844640"/>
            <a:ext cx="6551640" cy="504720"/>
          </a:xfrm>
          <a:prstGeom prst="rect">
            <a:avLst/>
          </a:prstGeom>
          <a:noFill/>
          <a:ln w="0">
            <a:noFill/>
          </a:ln>
        </p:spPr>
        <p:txBody>
          <a:bodyPr anchor="t">
            <a:noAutofit/>
          </a:bodyPr>
          <a:lstStyle/>
          <a:p>
            <a:pPr indent="0">
              <a:lnSpc>
                <a:spcPct val="9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Μπεκ ψυχρής εκκίνησης:</a:t>
            </a:r>
            <a:endParaRPr lang="en-US" sz="2800" b="0" strike="noStrike" spc="-1">
              <a:solidFill>
                <a:srgbClr val="FFFFFF"/>
              </a:solidFill>
              <a:latin typeface="Tahoma"/>
            </a:endParaRPr>
          </a:p>
        </p:txBody>
      </p:sp>
      <p:sp>
        <p:nvSpPr>
          <p:cNvPr id="298" name="Rectangle 4"/>
          <p:cNvSpPr/>
          <p:nvPr/>
        </p:nvSpPr>
        <p:spPr>
          <a:xfrm>
            <a:off x="900000" y="2276640"/>
            <a:ext cx="8244000" cy="4581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Ο θερμικός χρονοδιακόπτης ελέγχει το ρεύμα του μπεκ εκκίνησης και αποτελείται από μία διμεταλλική επαφή που, όταν ζεσταίνεται από το ψυκτικό υγρό της μηχανής, λυγίζει και ανοίγει με αποτέλεσμα τη διακοπή του ηλεκτρικού κυκλώματος τροφοδοσίας του μπεκ ψυχρής εκκίνησης.</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Για την καλύτερη λειτουργία υπάρχει πηνίο προθέρμανσης για να μην έχουμε υπερβολικό ψεκασμό.</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Ανεξάρτητα από το αν θερμανθεί η μηχανή, το κύκλωμα διακόπτεται μετά από συγκεκριμένο χρονικό διάστημα π.χ. 8-10 δευτερολέπτων. Όταν η μηχανή είναι ζεστή, οι επαφές μένουν μόνιμα ανοιχτές.</a:t>
            </a:r>
            <a:endParaRPr lang="en-US" sz="2400" b="0" strike="noStrike" spc="-1">
              <a:solidFill>
                <a:srgbClr val="000000"/>
              </a:solidFill>
              <a:latin typeface="Tahoma"/>
            </a:endParaRPr>
          </a:p>
        </p:txBody>
      </p:sp>
      <p:sp>
        <p:nvSpPr>
          <p:cNvPr id="299"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300"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D869B05-BDC3-450F-B534-41FF1FF00416}" type="slidenum">
              <a:rPr lang="el-GR" sz="1800" b="0" strike="noStrike" spc="-1">
                <a:solidFill>
                  <a:srgbClr val="66CCFF"/>
                </a:solidFill>
                <a:latin typeface="Tahoma"/>
                <a:ea typeface="Tahoma"/>
              </a:rPr>
              <a:t>28</a:t>
            </a:fld>
            <a:endParaRPr lang="en-US" sz="1800" b="0" strike="noStrike" spc="-1">
              <a:solidFill>
                <a:srgbClr val="000000"/>
              </a:solidFill>
              <a:latin typeface="Tahoma"/>
            </a:endParaRPr>
          </a:p>
        </p:txBody>
      </p:sp>
      <p:sp>
        <p:nvSpPr>
          <p:cNvPr id="301"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298">
                                            <p:txEl>
                                              <p:pRg st="0" end="0"/>
                                            </p:txEl>
                                          </p:spTgt>
                                        </p:tgtEl>
                                        <p:attrNameLst>
                                          <p:attrName>style.visibility</p:attrName>
                                        </p:attrNameLst>
                                      </p:cBhvr>
                                      <p:to>
                                        <p:strVal val="visible"/>
                                      </p:to>
                                    </p:set>
                                    <p:anim calcmode="lin" valueType="num">
                                      <p:cBhvr additive="repl">
                                        <p:cTn id="7" dur="1000" fill="hold"/>
                                        <p:tgtEl>
                                          <p:spTgt spid="298">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298">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298">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298">
                                            <p:txEl>
                                              <p:pRg st="1" end="1"/>
                                            </p:txEl>
                                          </p:spTgt>
                                        </p:tgtEl>
                                        <p:attrNameLst>
                                          <p:attrName>style.visibility</p:attrName>
                                        </p:attrNameLst>
                                      </p:cBhvr>
                                      <p:to>
                                        <p:strVal val="visible"/>
                                      </p:to>
                                    </p:set>
                                    <p:anim calcmode="lin" valueType="num">
                                      <p:cBhvr additive="repl">
                                        <p:cTn id="14" dur="1000" fill="hold"/>
                                        <p:tgtEl>
                                          <p:spTgt spid="298">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298">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298">
                                            <p:txEl>
                                              <p:pRg st="1" end="1"/>
                                            </p:txEl>
                                          </p:spTgt>
                                        </p:tgtEl>
                                      </p:cBhvr>
                                    </p:animEffect>
                                  </p:childTnLst>
                                </p:cTn>
                              </p:par>
                            </p:childTnLst>
                          </p:cTn>
                        </p:par>
                      </p:childTnLst>
                    </p:cTn>
                  </p:par>
                  <p:par>
                    <p:cTn id="17" fill="hold" nodeType="clickEffect">
                      <p:stCondLst>
                        <p:cond delay="indefinite"/>
                      </p:stCondLst>
                      <p:childTnLst>
                        <p:par>
                          <p:cTn id="18" fill="hold" nodeType="withEffect">
                            <p:stCondLst>
                              <p:cond delay="0"/>
                            </p:stCondLst>
                            <p:childTnLst>
                              <p:par>
                                <p:cTn id="19" presetID="55" presetClass="entr" fill="hold" nodeType="clickEffect">
                                  <p:stCondLst>
                                    <p:cond delay="0"/>
                                  </p:stCondLst>
                                  <p:childTnLst>
                                    <p:set>
                                      <p:cBhvr>
                                        <p:cTn id="20" dur="1" fill="hold">
                                          <p:stCondLst>
                                            <p:cond delay="0"/>
                                          </p:stCondLst>
                                        </p:cTn>
                                        <p:tgtEl>
                                          <p:spTgt spid="298">
                                            <p:txEl>
                                              <p:pRg st="2" end="2"/>
                                            </p:txEl>
                                          </p:spTgt>
                                        </p:tgtEl>
                                        <p:attrNameLst>
                                          <p:attrName>style.visibility</p:attrName>
                                        </p:attrNameLst>
                                      </p:cBhvr>
                                      <p:to>
                                        <p:strVal val="visible"/>
                                      </p:to>
                                    </p:set>
                                    <p:anim calcmode="lin" valueType="num">
                                      <p:cBhvr additive="repl">
                                        <p:cTn id="21" dur="1000" fill="hold"/>
                                        <p:tgtEl>
                                          <p:spTgt spid="298">
                                            <p:txEl>
                                              <p:pRg st="2" end="2"/>
                                            </p:txEl>
                                          </p:spTgt>
                                        </p:tgtEl>
                                        <p:attrNameLst>
                                          <p:attrName>ppt_w</p:attrName>
                                        </p:attrNameLst>
                                      </p:cBhvr>
                                      <p:tavLst>
                                        <p:tav tm="0">
                                          <p:val>
                                            <p:strVal val="#ppt_w*0.70"/>
                                          </p:val>
                                        </p:tav>
                                        <p:tav tm="100000">
                                          <p:val>
                                            <p:strVal val="#ppt_w"/>
                                          </p:val>
                                        </p:tav>
                                      </p:tavLst>
                                    </p:anim>
                                    <p:anim calcmode="lin" valueType="num">
                                      <p:cBhvr additive="repl">
                                        <p:cTn id="22" dur="1000" fill="hold"/>
                                        <p:tgtEl>
                                          <p:spTgt spid="298">
                                            <p:txEl>
                                              <p:pRg st="2" end="2"/>
                                            </p:txEl>
                                          </p:spTgt>
                                        </p:tgtEl>
                                        <p:attrNameLst>
                                          <p:attrName>ppt_h</p:attrName>
                                        </p:attrNameLst>
                                      </p:cBhvr>
                                      <p:tavLst>
                                        <p:tav tm="0">
                                          <p:val>
                                            <p:strVal val="#ppt_h"/>
                                          </p:val>
                                        </p:tav>
                                        <p:tav tm="100000">
                                          <p:val>
                                            <p:strVal val="#ppt_h"/>
                                          </p:val>
                                        </p:tav>
                                      </p:tavLst>
                                    </p:anim>
                                    <p:animEffect transition="in" filter="fade">
                                      <p:cBhvr additive="repl">
                                        <p:cTn id="23" dur="1000"/>
                                        <p:tgtEl>
                                          <p:spTgt spid="29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303" name="PlaceHolder 2"/>
          <p:cNvSpPr>
            <a:spLocks noGrp="1"/>
          </p:cNvSpPr>
          <p:nvPr>
            <p:ph type="subTitle"/>
          </p:nvPr>
        </p:nvSpPr>
        <p:spPr>
          <a:xfrm>
            <a:off x="899640" y="1844640"/>
            <a:ext cx="6551640" cy="504720"/>
          </a:xfrm>
          <a:prstGeom prst="rect">
            <a:avLst/>
          </a:prstGeom>
          <a:noFill/>
          <a:ln w="0">
            <a:noFill/>
          </a:ln>
        </p:spPr>
        <p:txBody>
          <a:bodyPr anchor="t">
            <a:noAutofit/>
          </a:bodyPr>
          <a:lstStyle/>
          <a:p>
            <a:pPr indent="0">
              <a:lnSpc>
                <a:spcPct val="9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Μπεκ ψυχρής εκκίνησης:</a:t>
            </a:r>
            <a:endParaRPr lang="en-US" sz="2800" b="0" strike="noStrike" spc="-1">
              <a:solidFill>
                <a:srgbClr val="FFFFFF"/>
              </a:solidFill>
              <a:latin typeface="Tahoma"/>
            </a:endParaRPr>
          </a:p>
        </p:txBody>
      </p:sp>
      <p:sp>
        <p:nvSpPr>
          <p:cNvPr id="304" name="Rectangle 4"/>
          <p:cNvSpPr/>
          <p:nvPr/>
        </p:nvSpPr>
        <p:spPr>
          <a:xfrm>
            <a:off x="900000" y="2276640"/>
            <a:ext cx="3240360" cy="4581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Ο εμπλουτισμός του μείγματος μειώνεται σταδιακά ανάλογα με την αύξηση της θερμοκρασίας.</a:t>
            </a:r>
            <a:endParaRPr lang="en-US" sz="2400" b="0" strike="noStrike" spc="-1">
              <a:solidFill>
                <a:srgbClr val="000000"/>
              </a:solidFill>
              <a:latin typeface="Tahoma"/>
            </a:endParaRPr>
          </a:p>
        </p:txBody>
      </p:sp>
      <p:sp>
        <p:nvSpPr>
          <p:cNvPr id="305"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306"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8B2D306-E380-4B9A-A649-663568AAA394}" type="slidenum">
              <a:rPr lang="el-GR" sz="1800" b="0" strike="noStrike" spc="-1">
                <a:solidFill>
                  <a:srgbClr val="66CCFF"/>
                </a:solidFill>
                <a:latin typeface="Tahoma"/>
                <a:ea typeface="Tahoma"/>
              </a:rPr>
              <a:t>29</a:t>
            </a:fld>
            <a:endParaRPr lang="en-US" sz="1800" b="0" strike="noStrike" spc="-1">
              <a:solidFill>
                <a:srgbClr val="000000"/>
              </a:solidFill>
              <a:latin typeface="Tahoma"/>
            </a:endParaRPr>
          </a:p>
        </p:txBody>
      </p:sp>
      <p:sp>
        <p:nvSpPr>
          <p:cNvPr id="307"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308" name="Picture 8"/>
          <p:cNvPicPr/>
          <p:nvPr/>
        </p:nvPicPr>
        <p:blipFill>
          <a:blip r:embed="rId2"/>
          <a:stretch/>
        </p:blipFill>
        <p:spPr>
          <a:xfrm>
            <a:off x="4586400" y="2276640"/>
            <a:ext cx="4557600" cy="4581360"/>
          </a:xfrm>
          <a:prstGeom prst="rect">
            <a:avLst/>
          </a:prstGeom>
          <a:ln w="0">
            <a:noFill/>
          </a:ln>
        </p:spPr>
      </p:pic>
      <p:pic>
        <p:nvPicPr>
          <p:cNvPr id="309" name="Picture 9"/>
          <p:cNvPicPr/>
          <p:nvPr/>
        </p:nvPicPr>
        <p:blipFill>
          <a:blip r:embed="rId3"/>
          <a:stretch/>
        </p:blipFill>
        <p:spPr>
          <a:xfrm>
            <a:off x="179280" y="4917960"/>
            <a:ext cx="4334040" cy="117504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304">
                                            <p:txEl>
                                              <p:pRg st="0" end="0"/>
                                            </p:txEl>
                                          </p:spTgt>
                                        </p:tgtEl>
                                        <p:attrNameLst>
                                          <p:attrName>style.visibility</p:attrName>
                                        </p:attrNameLst>
                                      </p:cBhvr>
                                      <p:to>
                                        <p:strVal val="visible"/>
                                      </p:to>
                                    </p:set>
                                    <p:anim calcmode="lin" valueType="num">
                                      <p:cBhvr additive="repl">
                                        <p:cTn id="7" dur="1000" fill="hold"/>
                                        <p:tgtEl>
                                          <p:spTgt spid="304">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304">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304">
                                            <p:txEl>
                                              <p:pRg st="0" end="0"/>
                                            </p:txEl>
                                          </p:spTgt>
                                        </p:tgtEl>
                                      </p:cBhvr>
                                    </p:animEffect>
                                  </p:childTnLst>
                                </p:cTn>
                              </p:par>
                            </p:childTnLst>
                          </p:cTn>
                        </p:par>
                        <p:par>
                          <p:cTn id="10" fill="hold" nodeType="afterEffect">
                            <p:stCondLst>
                              <p:cond delay="1000"/>
                            </p:stCondLst>
                            <p:childTnLst>
                              <p:par>
                                <p:cTn id="11" presetID="4" presetClass="entr" presetSubtype="32" fill="hold" nodeType="afterEffect">
                                  <p:stCondLst>
                                    <p:cond delay="0"/>
                                  </p:stCondLst>
                                  <p:childTnLst>
                                    <p:set>
                                      <p:cBhvr>
                                        <p:cTn id="12" dur="1" fill="hold">
                                          <p:stCondLst>
                                            <p:cond delay="0"/>
                                          </p:stCondLst>
                                        </p:cTn>
                                        <p:tgtEl>
                                          <p:spTgt spid="308"/>
                                        </p:tgtEl>
                                        <p:attrNameLst>
                                          <p:attrName>style.visibility</p:attrName>
                                        </p:attrNameLst>
                                      </p:cBhvr>
                                      <p:to>
                                        <p:strVal val="visible"/>
                                      </p:to>
                                    </p:set>
                                    <p:animEffect transition="in" filter="box(out)">
                                      <p:cBhvr additive="repl">
                                        <p:cTn id="13" dur="500"/>
                                        <p:tgtEl>
                                          <p:spTgt spid="308"/>
                                        </p:tgtEl>
                                      </p:cBhvr>
                                    </p:animEffect>
                                  </p:childTnLst>
                                </p:cTn>
                              </p:par>
                              <p:par>
                                <p:cTn id="14" presetID="4" presetClass="entr" presetSubtype="32" fill="hold" nodeType="withEffect">
                                  <p:stCondLst>
                                    <p:cond delay="0"/>
                                  </p:stCondLst>
                                  <p:childTnLst>
                                    <p:set>
                                      <p:cBhvr>
                                        <p:cTn id="15" dur="1" fill="hold">
                                          <p:stCondLst>
                                            <p:cond delay="0"/>
                                          </p:stCondLst>
                                        </p:cTn>
                                        <p:tgtEl>
                                          <p:spTgt spid="309"/>
                                        </p:tgtEl>
                                        <p:attrNameLst>
                                          <p:attrName>style.visibility</p:attrName>
                                        </p:attrNameLst>
                                      </p:cBhvr>
                                      <p:to>
                                        <p:strVal val="visible"/>
                                      </p:to>
                                    </p:set>
                                    <p:animEffect transition="in" filter="box(out)">
                                      <p:cBhvr additive="repl">
                                        <p:cTn id="16" dur="500"/>
                                        <p:tgtEl>
                                          <p:spTgt spid="3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24" name="PlaceHolder 2"/>
          <p:cNvSpPr>
            <a:spLocks noGrp="1"/>
          </p:cNvSpPr>
          <p:nvPr>
            <p:ph type="subTitle"/>
          </p:nvPr>
        </p:nvSpPr>
        <p:spPr>
          <a:xfrm>
            <a:off x="900000" y="1844640"/>
            <a:ext cx="6400800" cy="432000"/>
          </a:xfrm>
          <a:prstGeom prst="rect">
            <a:avLst/>
          </a:prstGeom>
          <a:noFill/>
          <a:ln w="0">
            <a:noFill/>
          </a:ln>
        </p:spPr>
        <p:txBody>
          <a:bodyPr anchor="t">
            <a:noAutofit/>
          </a:bodyPr>
          <a:lstStyle/>
          <a:p>
            <a:pPr indent="0">
              <a:lnSpc>
                <a:spcPct val="90000"/>
              </a:lnSpc>
              <a:spcBef>
                <a:spcPts val="6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FFFF66"/>
                </a:solidFill>
                <a:latin typeface="Tahoma"/>
                <a:ea typeface="Tahoma"/>
              </a:rPr>
              <a:t>Ρεζερβουάρ:</a:t>
            </a:r>
            <a:endParaRPr lang="en-US" sz="2400" b="0" strike="noStrike" spc="-1">
              <a:solidFill>
                <a:srgbClr val="FFFFFF"/>
              </a:solidFill>
              <a:latin typeface="Tahoma"/>
            </a:endParaRPr>
          </a:p>
        </p:txBody>
      </p:sp>
      <p:sp>
        <p:nvSpPr>
          <p:cNvPr id="125" name="Rectangle 4"/>
          <p:cNvSpPr/>
          <p:nvPr/>
        </p:nvSpPr>
        <p:spPr>
          <a:xfrm>
            <a:off x="900000" y="2352600"/>
            <a:ext cx="5400720" cy="22543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Ρεζερβουάρ είναι ο χώρος αποθήκευσης και επιστροφής της περίσσειας του καυσίμου. Είναι στεγανό και κατασκευασμένο από αντιδιαβρωτικά υλικά, έχει δε βαλβίδες ασφαλείας για: </a:t>
            </a:r>
            <a:endParaRPr lang="en-US" sz="2200" b="0" strike="noStrike" spc="-1">
              <a:solidFill>
                <a:srgbClr val="000000"/>
              </a:solidFill>
              <a:latin typeface="Tahoma"/>
            </a:endParaRPr>
          </a:p>
        </p:txBody>
      </p:sp>
      <p:sp>
        <p:nvSpPr>
          <p:cNvPr id="126"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127"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CB014B7-E991-4E51-A650-D2BA529CEDD6}" type="slidenum">
              <a:rPr lang="el-GR" sz="1800" b="0" strike="noStrike" spc="-1">
                <a:solidFill>
                  <a:srgbClr val="66CCFF"/>
                </a:solidFill>
                <a:latin typeface="Tahoma"/>
                <a:ea typeface="Tahoma"/>
              </a:rPr>
              <a:t>3</a:t>
            </a:fld>
            <a:endParaRPr lang="en-US" sz="1800" b="0" strike="noStrike" spc="-1">
              <a:solidFill>
                <a:srgbClr val="000000"/>
              </a:solidFill>
              <a:latin typeface="Tahoma"/>
            </a:endParaRPr>
          </a:p>
        </p:txBody>
      </p:sp>
      <p:sp>
        <p:nvSpPr>
          <p:cNvPr id="128"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129" name="Picture 9" descr="C:\Users\Golden\Desktop\mC0UAkOq1ORQIBq6wH8ENoA.jpg"/>
          <p:cNvPicPr/>
          <p:nvPr/>
        </p:nvPicPr>
        <p:blipFill>
          <a:blip r:embed="rId2"/>
          <a:stretch/>
        </p:blipFill>
        <p:spPr>
          <a:xfrm>
            <a:off x="5856120" y="2152800"/>
            <a:ext cx="3054600" cy="1927080"/>
          </a:xfrm>
          <a:prstGeom prst="rect">
            <a:avLst/>
          </a:prstGeom>
          <a:ln w="0">
            <a:noFill/>
          </a:ln>
        </p:spPr>
      </p:pic>
      <p:sp>
        <p:nvSpPr>
          <p:cNvPr id="130" name="Rectangle 4"/>
          <p:cNvSpPr/>
          <p:nvPr/>
        </p:nvSpPr>
        <p:spPr>
          <a:xfrm>
            <a:off x="933480" y="4079880"/>
            <a:ext cx="8080200" cy="25891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α) την εκτόνωση της υπερβολικής πίεσης,</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β) την αποφυγή της διαρροής καυσίμου από την τάπα γεμίσματος σε περίπτωση ανατροπής του αυτοκινήτου και </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γ) την αποφυγή της διαρροής σε περίπτωση ατυχήματος ή σε κίνηση του αυτοκινήτου σε δρόμους με μεγάλες κλίσεις, σε απότομες στροφές και απότομα σταματήματα.</a:t>
            </a:r>
            <a:endParaRPr lang="en-US" sz="22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3" presetClass="entr" presetSubtype="10" fill="hold" nodeType="afterEffect">
                                  <p:stCondLst>
                                    <p:cond delay="0"/>
                                  </p:stCondLst>
                                  <p:childTnLst>
                                    <p:set>
                                      <p:cBhvr>
                                        <p:cTn id="6" dur="1" fill="hold">
                                          <p:stCondLst>
                                            <p:cond delay="0"/>
                                          </p:stCondLst>
                                        </p:cTn>
                                        <p:tgtEl>
                                          <p:spTgt spid="124">
                                            <p:txEl>
                                              <p:pRg st="0" end="0"/>
                                            </p:txEl>
                                          </p:spTgt>
                                        </p:tgtEl>
                                        <p:attrNameLst>
                                          <p:attrName>style.visibility</p:attrName>
                                        </p:attrNameLst>
                                      </p:cBhvr>
                                      <p:to>
                                        <p:strVal val="visible"/>
                                      </p:to>
                                    </p:set>
                                    <p:animEffect transition="in" filter="blinds(horizontal)">
                                      <p:cBhvr additive="repl">
                                        <p:cTn id="7" dur="500"/>
                                        <p:tgtEl>
                                          <p:spTgt spid="124">
                                            <p:txEl>
                                              <p:pRg st="0" end="0"/>
                                            </p:txEl>
                                          </p:spTgt>
                                        </p:tgtEl>
                                      </p:cBhvr>
                                    </p:animEffect>
                                  </p:childTnLst>
                                </p:cTn>
                              </p:par>
                            </p:childTnLst>
                          </p:cTn>
                        </p:par>
                        <p:par>
                          <p:cTn id="8" fill="hold" nodeType="afterEffect">
                            <p:stCondLst>
                              <p:cond delay="500"/>
                            </p:stCondLst>
                            <p:childTnLst>
                              <p:par>
                                <p:cTn id="9" presetID="55" presetClass="entr" fill="hold" nodeType="afterEffect">
                                  <p:stCondLst>
                                    <p:cond delay="0"/>
                                  </p:stCondLst>
                                  <p:childTnLst>
                                    <p:set>
                                      <p:cBhvr>
                                        <p:cTn id="10" dur="1" fill="hold">
                                          <p:stCondLst>
                                            <p:cond delay="0"/>
                                          </p:stCondLst>
                                        </p:cTn>
                                        <p:tgtEl>
                                          <p:spTgt spid="125">
                                            <p:txEl>
                                              <p:pRg st="0" end="0"/>
                                            </p:txEl>
                                          </p:spTgt>
                                        </p:tgtEl>
                                        <p:attrNameLst>
                                          <p:attrName>style.visibility</p:attrName>
                                        </p:attrNameLst>
                                      </p:cBhvr>
                                      <p:to>
                                        <p:strVal val="visible"/>
                                      </p:to>
                                    </p:set>
                                    <p:anim calcmode="lin" valueType="num">
                                      <p:cBhvr additive="repl">
                                        <p:cTn id="11" dur="1000" fill="hold"/>
                                        <p:tgtEl>
                                          <p:spTgt spid="125">
                                            <p:txEl>
                                              <p:pRg st="0" end="0"/>
                                            </p:txEl>
                                          </p:spTgt>
                                        </p:tgtEl>
                                        <p:attrNameLst>
                                          <p:attrName>ppt_w</p:attrName>
                                        </p:attrNameLst>
                                      </p:cBhvr>
                                      <p:tavLst>
                                        <p:tav tm="0">
                                          <p:val>
                                            <p:strVal val="#ppt_w*0.70"/>
                                          </p:val>
                                        </p:tav>
                                        <p:tav tm="100000">
                                          <p:val>
                                            <p:strVal val="#ppt_w"/>
                                          </p:val>
                                        </p:tav>
                                      </p:tavLst>
                                    </p:anim>
                                    <p:anim calcmode="lin" valueType="num">
                                      <p:cBhvr additive="repl">
                                        <p:cTn id="12" dur="1000" fill="hold"/>
                                        <p:tgtEl>
                                          <p:spTgt spid="125">
                                            <p:txEl>
                                              <p:pRg st="0" end="0"/>
                                            </p:txEl>
                                          </p:spTgt>
                                        </p:tgtEl>
                                        <p:attrNameLst>
                                          <p:attrName>ppt_h</p:attrName>
                                        </p:attrNameLst>
                                      </p:cBhvr>
                                      <p:tavLst>
                                        <p:tav tm="0">
                                          <p:val>
                                            <p:strVal val="#ppt_h"/>
                                          </p:val>
                                        </p:tav>
                                        <p:tav tm="100000">
                                          <p:val>
                                            <p:strVal val="#ppt_h"/>
                                          </p:val>
                                        </p:tav>
                                      </p:tavLst>
                                    </p:anim>
                                    <p:animEffect transition="in" filter="fade">
                                      <p:cBhvr additive="repl">
                                        <p:cTn id="13" dur="1000"/>
                                        <p:tgtEl>
                                          <p:spTgt spid="125">
                                            <p:txEl>
                                              <p:pRg st="0" end="0"/>
                                            </p:txEl>
                                          </p:spTgt>
                                        </p:tgtEl>
                                      </p:cBhvr>
                                    </p:animEffect>
                                  </p:childTnLst>
                                </p:cTn>
                              </p:par>
                            </p:childTnLst>
                          </p:cTn>
                        </p:par>
                        <p:par>
                          <p:cTn id="14" fill="hold" nodeType="afterEffect">
                            <p:stCondLst>
                              <p:cond delay="1500"/>
                            </p:stCondLst>
                            <p:childTnLst>
                              <p:par>
                                <p:cTn id="15" presetID="10" presetClass="entr" fill="hold" nodeType="afterEffect">
                                  <p:stCondLst>
                                    <p:cond delay="0"/>
                                  </p:stCondLst>
                                  <p:childTnLst>
                                    <p:set>
                                      <p:cBhvr>
                                        <p:cTn id="16" dur="1" fill="hold">
                                          <p:stCondLst>
                                            <p:cond delay="0"/>
                                          </p:stCondLst>
                                        </p:cTn>
                                        <p:tgtEl>
                                          <p:spTgt spid="129"/>
                                        </p:tgtEl>
                                        <p:attrNameLst>
                                          <p:attrName>style.visibility</p:attrName>
                                        </p:attrNameLst>
                                      </p:cBhvr>
                                      <p:to>
                                        <p:strVal val="visible"/>
                                      </p:to>
                                    </p:set>
                                    <p:animEffect transition="in" filter="fade">
                                      <p:cBhvr additive="repl">
                                        <p:cTn id="17" dur="500"/>
                                        <p:tgtEl>
                                          <p:spTgt spid="129"/>
                                        </p:tgtEl>
                                      </p:cBhvr>
                                    </p:animEffect>
                                  </p:childTnLst>
                                </p:cTn>
                              </p:par>
                            </p:childTnLst>
                          </p:cTn>
                        </p:par>
                      </p:childTnLst>
                    </p:cTn>
                  </p:par>
                  <p:par>
                    <p:cTn id="18" fill="hold" nodeType="clickEffect">
                      <p:stCondLst>
                        <p:cond delay="indefinite"/>
                      </p:stCondLst>
                      <p:childTnLst>
                        <p:par>
                          <p:cTn id="19" fill="hold" nodeType="withEffect">
                            <p:stCondLst>
                              <p:cond delay="0"/>
                            </p:stCondLst>
                            <p:childTnLst>
                              <p:par>
                                <p:cTn id="20" presetID="55" presetClass="entr" fill="hold" nodeType="clickEffect">
                                  <p:stCondLst>
                                    <p:cond delay="0"/>
                                  </p:stCondLst>
                                  <p:childTnLst>
                                    <p:set>
                                      <p:cBhvr>
                                        <p:cTn id="21" dur="1" fill="hold">
                                          <p:stCondLst>
                                            <p:cond delay="0"/>
                                          </p:stCondLst>
                                        </p:cTn>
                                        <p:tgtEl>
                                          <p:spTgt spid="130">
                                            <p:txEl>
                                              <p:pRg st="0" end="0"/>
                                            </p:txEl>
                                          </p:spTgt>
                                        </p:tgtEl>
                                        <p:attrNameLst>
                                          <p:attrName>style.visibility</p:attrName>
                                        </p:attrNameLst>
                                      </p:cBhvr>
                                      <p:to>
                                        <p:strVal val="visible"/>
                                      </p:to>
                                    </p:set>
                                    <p:anim calcmode="lin" valueType="num">
                                      <p:cBhvr additive="repl">
                                        <p:cTn id="22" dur="1000" fill="hold"/>
                                        <p:tgtEl>
                                          <p:spTgt spid="130">
                                            <p:txEl>
                                              <p:pRg st="0" end="0"/>
                                            </p:txEl>
                                          </p:spTgt>
                                        </p:tgtEl>
                                        <p:attrNameLst>
                                          <p:attrName>ppt_w</p:attrName>
                                        </p:attrNameLst>
                                      </p:cBhvr>
                                      <p:tavLst>
                                        <p:tav tm="0">
                                          <p:val>
                                            <p:strVal val="#ppt_w*0.70"/>
                                          </p:val>
                                        </p:tav>
                                        <p:tav tm="100000">
                                          <p:val>
                                            <p:strVal val="#ppt_w"/>
                                          </p:val>
                                        </p:tav>
                                      </p:tavLst>
                                    </p:anim>
                                    <p:anim calcmode="lin" valueType="num">
                                      <p:cBhvr additive="repl">
                                        <p:cTn id="23" dur="1000" fill="hold"/>
                                        <p:tgtEl>
                                          <p:spTgt spid="130">
                                            <p:txEl>
                                              <p:pRg st="0" end="0"/>
                                            </p:txEl>
                                          </p:spTgt>
                                        </p:tgtEl>
                                        <p:attrNameLst>
                                          <p:attrName>ppt_h</p:attrName>
                                        </p:attrNameLst>
                                      </p:cBhvr>
                                      <p:tavLst>
                                        <p:tav tm="0">
                                          <p:val>
                                            <p:strVal val="#ppt_h"/>
                                          </p:val>
                                        </p:tav>
                                        <p:tav tm="100000">
                                          <p:val>
                                            <p:strVal val="#ppt_h"/>
                                          </p:val>
                                        </p:tav>
                                      </p:tavLst>
                                    </p:anim>
                                    <p:animEffect transition="in" filter="fade">
                                      <p:cBhvr additive="repl">
                                        <p:cTn id="24" dur="1000"/>
                                        <p:tgtEl>
                                          <p:spTgt spid="130">
                                            <p:txEl>
                                              <p:pRg st="0" end="0"/>
                                            </p:txEl>
                                          </p:spTgt>
                                        </p:tgtEl>
                                      </p:cBhvr>
                                    </p:animEffect>
                                  </p:childTnLst>
                                </p:cTn>
                              </p:par>
                            </p:childTnLst>
                          </p:cTn>
                        </p:par>
                        <p:par>
                          <p:cTn id="25" fill="hold" nodeType="afterEffect">
                            <p:stCondLst>
                              <p:cond delay="1000"/>
                            </p:stCondLst>
                            <p:childTnLst>
                              <p:par>
                                <p:cTn id="26" presetID="55" presetClass="entr" fill="hold" nodeType="afterEffect">
                                  <p:stCondLst>
                                    <p:cond delay="0"/>
                                  </p:stCondLst>
                                  <p:childTnLst>
                                    <p:set>
                                      <p:cBhvr>
                                        <p:cTn id="27" dur="1" fill="hold">
                                          <p:stCondLst>
                                            <p:cond delay="0"/>
                                          </p:stCondLst>
                                        </p:cTn>
                                        <p:tgtEl>
                                          <p:spTgt spid="130">
                                            <p:txEl>
                                              <p:pRg st="1" end="1"/>
                                            </p:txEl>
                                          </p:spTgt>
                                        </p:tgtEl>
                                        <p:attrNameLst>
                                          <p:attrName>style.visibility</p:attrName>
                                        </p:attrNameLst>
                                      </p:cBhvr>
                                      <p:to>
                                        <p:strVal val="visible"/>
                                      </p:to>
                                    </p:set>
                                    <p:anim calcmode="lin" valueType="num">
                                      <p:cBhvr additive="repl">
                                        <p:cTn id="28" dur="1000" fill="hold"/>
                                        <p:tgtEl>
                                          <p:spTgt spid="130">
                                            <p:txEl>
                                              <p:pRg st="1" end="1"/>
                                            </p:txEl>
                                          </p:spTgt>
                                        </p:tgtEl>
                                        <p:attrNameLst>
                                          <p:attrName>ppt_w</p:attrName>
                                        </p:attrNameLst>
                                      </p:cBhvr>
                                      <p:tavLst>
                                        <p:tav tm="0">
                                          <p:val>
                                            <p:strVal val="#ppt_w*0.70"/>
                                          </p:val>
                                        </p:tav>
                                        <p:tav tm="100000">
                                          <p:val>
                                            <p:strVal val="#ppt_w"/>
                                          </p:val>
                                        </p:tav>
                                      </p:tavLst>
                                    </p:anim>
                                    <p:anim calcmode="lin" valueType="num">
                                      <p:cBhvr additive="repl">
                                        <p:cTn id="29" dur="1000" fill="hold"/>
                                        <p:tgtEl>
                                          <p:spTgt spid="130">
                                            <p:txEl>
                                              <p:pRg st="1" end="1"/>
                                            </p:txEl>
                                          </p:spTgt>
                                        </p:tgtEl>
                                        <p:attrNameLst>
                                          <p:attrName>ppt_h</p:attrName>
                                        </p:attrNameLst>
                                      </p:cBhvr>
                                      <p:tavLst>
                                        <p:tav tm="0">
                                          <p:val>
                                            <p:strVal val="#ppt_h"/>
                                          </p:val>
                                        </p:tav>
                                        <p:tav tm="100000">
                                          <p:val>
                                            <p:strVal val="#ppt_h"/>
                                          </p:val>
                                        </p:tav>
                                      </p:tavLst>
                                    </p:anim>
                                    <p:animEffect transition="in" filter="fade">
                                      <p:cBhvr additive="repl">
                                        <p:cTn id="30" dur="1000"/>
                                        <p:tgtEl>
                                          <p:spTgt spid="130">
                                            <p:txEl>
                                              <p:pRg st="1" end="1"/>
                                            </p:txEl>
                                          </p:spTgt>
                                        </p:tgtEl>
                                      </p:cBhvr>
                                    </p:animEffect>
                                  </p:childTnLst>
                                </p:cTn>
                              </p:par>
                            </p:childTnLst>
                          </p:cTn>
                        </p:par>
                        <p:par>
                          <p:cTn id="31" fill="hold" nodeType="afterEffect">
                            <p:stCondLst>
                              <p:cond delay="2000"/>
                            </p:stCondLst>
                            <p:childTnLst>
                              <p:par>
                                <p:cTn id="32" presetID="55" presetClass="entr" fill="hold" nodeType="afterEffect">
                                  <p:stCondLst>
                                    <p:cond delay="0"/>
                                  </p:stCondLst>
                                  <p:childTnLst>
                                    <p:set>
                                      <p:cBhvr>
                                        <p:cTn id="33" dur="1" fill="hold">
                                          <p:stCondLst>
                                            <p:cond delay="0"/>
                                          </p:stCondLst>
                                        </p:cTn>
                                        <p:tgtEl>
                                          <p:spTgt spid="130">
                                            <p:txEl>
                                              <p:pRg st="2" end="2"/>
                                            </p:txEl>
                                          </p:spTgt>
                                        </p:tgtEl>
                                        <p:attrNameLst>
                                          <p:attrName>style.visibility</p:attrName>
                                        </p:attrNameLst>
                                      </p:cBhvr>
                                      <p:to>
                                        <p:strVal val="visible"/>
                                      </p:to>
                                    </p:set>
                                    <p:anim calcmode="lin" valueType="num">
                                      <p:cBhvr additive="repl">
                                        <p:cTn id="34" dur="1000" fill="hold"/>
                                        <p:tgtEl>
                                          <p:spTgt spid="130">
                                            <p:txEl>
                                              <p:pRg st="2" end="2"/>
                                            </p:txEl>
                                          </p:spTgt>
                                        </p:tgtEl>
                                        <p:attrNameLst>
                                          <p:attrName>ppt_w</p:attrName>
                                        </p:attrNameLst>
                                      </p:cBhvr>
                                      <p:tavLst>
                                        <p:tav tm="0">
                                          <p:val>
                                            <p:strVal val="#ppt_w*0.70"/>
                                          </p:val>
                                        </p:tav>
                                        <p:tav tm="100000">
                                          <p:val>
                                            <p:strVal val="#ppt_w"/>
                                          </p:val>
                                        </p:tav>
                                      </p:tavLst>
                                    </p:anim>
                                    <p:anim calcmode="lin" valueType="num">
                                      <p:cBhvr additive="repl">
                                        <p:cTn id="35" dur="1000" fill="hold"/>
                                        <p:tgtEl>
                                          <p:spTgt spid="130">
                                            <p:txEl>
                                              <p:pRg st="2" end="2"/>
                                            </p:txEl>
                                          </p:spTgt>
                                        </p:tgtEl>
                                        <p:attrNameLst>
                                          <p:attrName>ppt_h</p:attrName>
                                        </p:attrNameLst>
                                      </p:cBhvr>
                                      <p:tavLst>
                                        <p:tav tm="0">
                                          <p:val>
                                            <p:strVal val="#ppt_h"/>
                                          </p:val>
                                        </p:tav>
                                        <p:tav tm="100000">
                                          <p:val>
                                            <p:strVal val="#ppt_h"/>
                                          </p:val>
                                        </p:tav>
                                      </p:tavLst>
                                    </p:anim>
                                    <p:animEffect transition="in" filter="fade">
                                      <p:cBhvr additive="repl">
                                        <p:cTn id="36" dur="1000"/>
                                        <p:tgtEl>
                                          <p:spTgt spid="13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311" name="PlaceHolder 2"/>
          <p:cNvSpPr>
            <a:spLocks noGrp="1"/>
          </p:cNvSpPr>
          <p:nvPr>
            <p:ph type="subTitle"/>
          </p:nvPr>
        </p:nvSpPr>
        <p:spPr>
          <a:xfrm>
            <a:off x="900000" y="1844640"/>
            <a:ext cx="8244000" cy="504720"/>
          </a:xfrm>
          <a:prstGeom prst="rect">
            <a:avLst/>
          </a:prstGeom>
          <a:noFill/>
          <a:ln w="0">
            <a:noFill/>
          </a:ln>
        </p:spPr>
        <p:txBody>
          <a:bodyPr anchor="t">
            <a:noAutofit/>
          </a:bodyPr>
          <a:lstStyle/>
          <a:p>
            <a:pPr indent="0">
              <a:lnSpc>
                <a:spcPct val="9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Αισθητήρας θερμοκρασίας ψυκτικού υγρού:</a:t>
            </a:r>
            <a:endParaRPr lang="en-US" sz="2800" b="0" strike="noStrike" spc="-1">
              <a:solidFill>
                <a:srgbClr val="FFFFFF"/>
              </a:solidFill>
              <a:latin typeface="Tahoma"/>
            </a:endParaRPr>
          </a:p>
        </p:txBody>
      </p:sp>
      <p:sp>
        <p:nvSpPr>
          <p:cNvPr id="312" name="Rectangle 4"/>
          <p:cNvSpPr/>
          <p:nvPr/>
        </p:nvSpPr>
        <p:spPr>
          <a:xfrm>
            <a:off x="900000" y="2276640"/>
            <a:ext cx="8244000" cy="4581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300" b="0" strike="noStrike" spc="-1">
                <a:solidFill>
                  <a:srgbClr val="FFFFFF"/>
                </a:solidFill>
                <a:latin typeface="Tahoma"/>
                <a:ea typeface="Tahoma"/>
              </a:rPr>
              <a:t>Βρίσκεται βυθισμένος στο ψυκτικό υγρό της μηχανής κοντά στο θερμοστάτη. Ο αισθητήρας είναι μια αντίσταση τύπου </a:t>
            </a:r>
            <a:r>
              <a:rPr lang="en-US" sz="2300" b="0" strike="noStrike" spc="-1">
                <a:solidFill>
                  <a:srgbClr val="FFFFFF"/>
                </a:solidFill>
                <a:latin typeface="Tahoma"/>
                <a:ea typeface="Tahoma"/>
              </a:rPr>
              <a:t>NTC</a:t>
            </a:r>
            <a:r>
              <a:rPr lang="el-GR" sz="2300" b="0" strike="noStrike" spc="-1">
                <a:solidFill>
                  <a:srgbClr val="FFFFFF"/>
                </a:solidFill>
                <a:latin typeface="Tahoma"/>
                <a:ea typeface="Tahoma"/>
              </a:rPr>
              <a:t> (αρνητικού συντελεστή θερμοκρασίας). Όσο αυξάνεται η θερμοκρασία τόσο μειώνεται η τιμή της ηλεκτρικής του αντίστασης </a:t>
            </a:r>
            <a:r>
              <a:rPr lang="en-US" sz="2300" b="0" strike="noStrike" spc="-1">
                <a:solidFill>
                  <a:srgbClr val="FFFFFF"/>
                </a:solidFill>
                <a:latin typeface="Tahoma"/>
                <a:ea typeface="Tahoma"/>
              </a:rPr>
              <a:t>R</a:t>
            </a:r>
            <a:r>
              <a:rPr lang="el-GR" sz="2300" b="0" strike="noStrike" spc="-1">
                <a:solidFill>
                  <a:srgbClr val="FFFFFF"/>
                </a:solidFill>
                <a:latin typeface="Tahoma"/>
                <a:ea typeface="Tahoma"/>
              </a:rPr>
              <a:t>.</a:t>
            </a:r>
            <a:endParaRPr lang="en-US" sz="2300" b="0" strike="noStrike" spc="-1">
              <a:solidFill>
                <a:srgbClr val="000000"/>
              </a:solidFill>
              <a:latin typeface="Tahoma"/>
            </a:endParaRPr>
          </a:p>
          <a:p>
            <a:pPr>
              <a:lnSpc>
                <a:spcPct val="100000"/>
              </a:lnSpc>
              <a:spcBef>
                <a:spcPts val="5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300" b="0" strike="noStrike" spc="-1">
                <a:solidFill>
                  <a:srgbClr val="FFFFFF"/>
                </a:solidFill>
                <a:latin typeface="Tahoma"/>
                <a:ea typeface="Tahoma"/>
              </a:rPr>
              <a:t>Ο αισθητήρας βρίσκεται σε μια μεταλλική υποδοχή και βιδώνεται στο μπλοκ του κινητήρα ή στην κυλινδροκεφαλή.</a:t>
            </a:r>
            <a:endParaRPr lang="en-US" sz="2300" b="0" strike="noStrike" spc="-1">
              <a:solidFill>
                <a:srgbClr val="000000"/>
              </a:solidFill>
              <a:latin typeface="Tahoma"/>
            </a:endParaRPr>
          </a:p>
          <a:p>
            <a:pPr>
              <a:lnSpc>
                <a:spcPct val="100000"/>
              </a:lnSpc>
              <a:spcBef>
                <a:spcPts val="5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300" b="0" strike="noStrike" spc="-1">
                <a:solidFill>
                  <a:srgbClr val="FFFFFF"/>
                </a:solidFill>
                <a:latin typeface="Tahoma"/>
                <a:ea typeface="Tahoma"/>
              </a:rPr>
              <a:t>Ο εγκέφαλος στέλνει ηλεκτρική τάση 5 V (τυπική τιμή) και δέχεται πίσω τη μεταβολή της τάσης. Έτσι υπολογίζει τη θερμοκρασία του κινητήρα και προσαρμόζει την ποσότητα του καυσίμου που ψεκάζεται - ιδίως κατά την εκκίνηση.</a:t>
            </a:r>
            <a:endParaRPr lang="en-US" sz="2300" b="0" strike="noStrike" spc="-1">
              <a:solidFill>
                <a:srgbClr val="000000"/>
              </a:solidFill>
              <a:latin typeface="Tahoma"/>
            </a:endParaRPr>
          </a:p>
        </p:txBody>
      </p:sp>
      <p:sp>
        <p:nvSpPr>
          <p:cNvPr id="313"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314"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E214862-6959-4786-9F61-7E52B8C9C935}" type="slidenum">
              <a:rPr lang="el-GR" sz="1800" b="0" strike="noStrike" spc="-1">
                <a:solidFill>
                  <a:srgbClr val="66CCFF"/>
                </a:solidFill>
                <a:latin typeface="Tahoma"/>
                <a:ea typeface="Tahoma"/>
              </a:rPr>
              <a:t>30</a:t>
            </a:fld>
            <a:endParaRPr lang="en-US" sz="1800" b="0" strike="noStrike" spc="-1">
              <a:solidFill>
                <a:srgbClr val="000000"/>
              </a:solidFill>
              <a:latin typeface="Tahoma"/>
            </a:endParaRPr>
          </a:p>
        </p:txBody>
      </p:sp>
      <p:sp>
        <p:nvSpPr>
          <p:cNvPr id="315"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3" presetClass="entr" presetSubtype="10" fill="hold" nodeType="afterEffect">
                                  <p:stCondLst>
                                    <p:cond delay="0"/>
                                  </p:stCondLst>
                                  <p:childTnLst>
                                    <p:set>
                                      <p:cBhvr>
                                        <p:cTn id="6" dur="1" fill="hold">
                                          <p:stCondLst>
                                            <p:cond delay="0"/>
                                          </p:stCondLst>
                                        </p:cTn>
                                        <p:tgtEl>
                                          <p:spTgt spid="311">
                                            <p:txEl>
                                              <p:pRg st="0" end="0"/>
                                            </p:txEl>
                                          </p:spTgt>
                                        </p:tgtEl>
                                        <p:attrNameLst>
                                          <p:attrName>style.visibility</p:attrName>
                                        </p:attrNameLst>
                                      </p:cBhvr>
                                      <p:to>
                                        <p:strVal val="visible"/>
                                      </p:to>
                                    </p:set>
                                    <p:animEffect transition="in" filter="blinds(horizontal)">
                                      <p:cBhvr additive="repl">
                                        <p:cTn id="7" dur="500"/>
                                        <p:tgtEl>
                                          <p:spTgt spid="311">
                                            <p:txEl>
                                              <p:pRg st="0" end="0"/>
                                            </p:txEl>
                                          </p:spTgt>
                                        </p:tgtEl>
                                      </p:cBhvr>
                                    </p:animEffect>
                                  </p:childTnLst>
                                </p:cTn>
                              </p:par>
                            </p:childTnLst>
                          </p:cTn>
                        </p:par>
                        <p:par>
                          <p:cTn id="8" fill="hold" nodeType="afterEffect">
                            <p:stCondLst>
                              <p:cond delay="500"/>
                            </p:stCondLst>
                            <p:childTnLst>
                              <p:par>
                                <p:cTn id="9" presetID="55" presetClass="entr" fill="hold" nodeType="afterEffect">
                                  <p:stCondLst>
                                    <p:cond delay="0"/>
                                  </p:stCondLst>
                                  <p:childTnLst>
                                    <p:set>
                                      <p:cBhvr>
                                        <p:cTn id="10" dur="1" fill="hold">
                                          <p:stCondLst>
                                            <p:cond delay="0"/>
                                          </p:stCondLst>
                                        </p:cTn>
                                        <p:tgtEl>
                                          <p:spTgt spid="312">
                                            <p:txEl>
                                              <p:pRg st="0" end="0"/>
                                            </p:txEl>
                                          </p:spTgt>
                                        </p:tgtEl>
                                        <p:attrNameLst>
                                          <p:attrName>style.visibility</p:attrName>
                                        </p:attrNameLst>
                                      </p:cBhvr>
                                      <p:to>
                                        <p:strVal val="visible"/>
                                      </p:to>
                                    </p:set>
                                    <p:anim calcmode="lin" valueType="num">
                                      <p:cBhvr additive="repl">
                                        <p:cTn id="11" dur="1000" fill="hold"/>
                                        <p:tgtEl>
                                          <p:spTgt spid="312">
                                            <p:txEl>
                                              <p:pRg st="0" end="0"/>
                                            </p:txEl>
                                          </p:spTgt>
                                        </p:tgtEl>
                                        <p:attrNameLst>
                                          <p:attrName>ppt_w</p:attrName>
                                        </p:attrNameLst>
                                      </p:cBhvr>
                                      <p:tavLst>
                                        <p:tav tm="0">
                                          <p:val>
                                            <p:strVal val="#ppt_w*0.70"/>
                                          </p:val>
                                        </p:tav>
                                        <p:tav tm="100000">
                                          <p:val>
                                            <p:strVal val="#ppt_w"/>
                                          </p:val>
                                        </p:tav>
                                      </p:tavLst>
                                    </p:anim>
                                    <p:anim calcmode="lin" valueType="num">
                                      <p:cBhvr additive="repl">
                                        <p:cTn id="12" dur="1000" fill="hold"/>
                                        <p:tgtEl>
                                          <p:spTgt spid="312">
                                            <p:txEl>
                                              <p:pRg st="0" end="0"/>
                                            </p:txEl>
                                          </p:spTgt>
                                        </p:tgtEl>
                                        <p:attrNameLst>
                                          <p:attrName>ppt_h</p:attrName>
                                        </p:attrNameLst>
                                      </p:cBhvr>
                                      <p:tavLst>
                                        <p:tav tm="0">
                                          <p:val>
                                            <p:strVal val="#ppt_h"/>
                                          </p:val>
                                        </p:tav>
                                        <p:tav tm="100000">
                                          <p:val>
                                            <p:strVal val="#ppt_h"/>
                                          </p:val>
                                        </p:tav>
                                      </p:tavLst>
                                    </p:anim>
                                    <p:animEffect transition="in" filter="fade">
                                      <p:cBhvr additive="repl">
                                        <p:cTn id="13" dur="1000"/>
                                        <p:tgtEl>
                                          <p:spTgt spid="312">
                                            <p:txEl>
                                              <p:pRg st="0" end="0"/>
                                            </p:txEl>
                                          </p:spTgt>
                                        </p:tgtEl>
                                      </p:cBhvr>
                                    </p:animEffect>
                                  </p:childTnLst>
                                </p:cTn>
                              </p:par>
                            </p:childTnLst>
                          </p:cTn>
                        </p:par>
                      </p:childTnLst>
                    </p:cTn>
                  </p:par>
                  <p:par>
                    <p:cTn id="14" fill="hold" nodeType="clickEffect">
                      <p:stCondLst>
                        <p:cond delay="indefinite"/>
                      </p:stCondLst>
                      <p:childTnLst>
                        <p:par>
                          <p:cTn id="15" fill="hold" nodeType="withEffect">
                            <p:stCondLst>
                              <p:cond delay="0"/>
                            </p:stCondLst>
                            <p:childTnLst>
                              <p:par>
                                <p:cTn id="16" presetID="55" presetClass="entr" fill="hold" nodeType="clickEffect">
                                  <p:stCondLst>
                                    <p:cond delay="0"/>
                                  </p:stCondLst>
                                  <p:childTnLst>
                                    <p:set>
                                      <p:cBhvr>
                                        <p:cTn id="17" dur="1" fill="hold">
                                          <p:stCondLst>
                                            <p:cond delay="0"/>
                                          </p:stCondLst>
                                        </p:cTn>
                                        <p:tgtEl>
                                          <p:spTgt spid="312">
                                            <p:txEl>
                                              <p:pRg st="1" end="1"/>
                                            </p:txEl>
                                          </p:spTgt>
                                        </p:tgtEl>
                                        <p:attrNameLst>
                                          <p:attrName>style.visibility</p:attrName>
                                        </p:attrNameLst>
                                      </p:cBhvr>
                                      <p:to>
                                        <p:strVal val="visible"/>
                                      </p:to>
                                    </p:set>
                                    <p:anim calcmode="lin" valueType="num">
                                      <p:cBhvr additive="repl">
                                        <p:cTn id="18" dur="1000" fill="hold"/>
                                        <p:tgtEl>
                                          <p:spTgt spid="312">
                                            <p:txEl>
                                              <p:pRg st="1" end="1"/>
                                            </p:txEl>
                                          </p:spTgt>
                                        </p:tgtEl>
                                        <p:attrNameLst>
                                          <p:attrName>ppt_w</p:attrName>
                                        </p:attrNameLst>
                                      </p:cBhvr>
                                      <p:tavLst>
                                        <p:tav tm="0">
                                          <p:val>
                                            <p:strVal val="#ppt_w*0.70"/>
                                          </p:val>
                                        </p:tav>
                                        <p:tav tm="100000">
                                          <p:val>
                                            <p:strVal val="#ppt_w"/>
                                          </p:val>
                                        </p:tav>
                                      </p:tavLst>
                                    </p:anim>
                                    <p:anim calcmode="lin" valueType="num">
                                      <p:cBhvr additive="repl">
                                        <p:cTn id="19" dur="1000" fill="hold"/>
                                        <p:tgtEl>
                                          <p:spTgt spid="312">
                                            <p:txEl>
                                              <p:pRg st="1" end="1"/>
                                            </p:txEl>
                                          </p:spTgt>
                                        </p:tgtEl>
                                        <p:attrNameLst>
                                          <p:attrName>ppt_h</p:attrName>
                                        </p:attrNameLst>
                                      </p:cBhvr>
                                      <p:tavLst>
                                        <p:tav tm="0">
                                          <p:val>
                                            <p:strVal val="#ppt_h"/>
                                          </p:val>
                                        </p:tav>
                                        <p:tav tm="100000">
                                          <p:val>
                                            <p:strVal val="#ppt_h"/>
                                          </p:val>
                                        </p:tav>
                                      </p:tavLst>
                                    </p:anim>
                                    <p:animEffect transition="in" filter="fade">
                                      <p:cBhvr additive="repl">
                                        <p:cTn id="20" dur="1000"/>
                                        <p:tgtEl>
                                          <p:spTgt spid="312">
                                            <p:txEl>
                                              <p:pRg st="1" end="1"/>
                                            </p:txEl>
                                          </p:spTgt>
                                        </p:tgtEl>
                                      </p:cBhvr>
                                    </p:animEffect>
                                  </p:childTnLst>
                                </p:cTn>
                              </p:par>
                            </p:childTnLst>
                          </p:cTn>
                        </p:par>
                      </p:childTnLst>
                    </p:cTn>
                  </p:par>
                  <p:par>
                    <p:cTn id="21" fill="hold" nodeType="clickEffect">
                      <p:stCondLst>
                        <p:cond delay="indefinite"/>
                      </p:stCondLst>
                      <p:childTnLst>
                        <p:par>
                          <p:cTn id="22" fill="hold" nodeType="withEffect">
                            <p:stCondLst>
                              <p:cond delay="0"/>
                            </p:stCondLst>
                            <p:childTnLst>
                              <p:par>
                                <p:cTn id="23" presetID="55" presetClass="entr" fill="hold" nodeType="clickEffect">
                                  <p:stCondLst>
                                    <p:cond delay="0"/>
                                  </p:stCondLst>
                                  <p:childTnLst>
                                    <p:set>
                                      <p:cBhvr>
                                        <p:cTn id="24" dur="1" fill="hold">
                                          <p:stCondLst>
                                            <p:cond delay="0"/>
                                          </p:stCondLst>
                                        </p:cTn>
                                        <p:tgtEl>
                                          <p:spTgt spid="312">
                                            <p:txEl>
                                              <p:pRg st="2" end="2"/>
                                            </p:txEl>
                                          </p:spTgt>
                                        </p:tgtEl>
                                        <p:attrNameLst>
                                          <p:attrName>style.visibility</p:attrName>
                                        </p:attrNameLst>
                                      </p:cBhvr>
                                      <p:to>
                                        <p:strVal val="visible"/>
                                      </p:to>
                                    </p:set>
                                    <p:anim calcmode="lin" valueType="num">
                                      <p:cBhvr additive="repl">
                                        <p:cTn id="25" dur="1000" fill="hold"/>
                                        <p:tgtEl>
                                          <p:spTgt spid="312">
                                            <p:txEl>
                                              <p:pRg st="2" end="2"/>
                                            </p:txEl>
                                          </p:spTgt>
                                        </p:tgtEl>
                                        <p:attrNameLst>
                                          <p:attrName>ppt_w</p:attrName>
                                        </p:attrNameLst>
                                      </p:cBhvr>
                                      <p:tavLst>
                                        <p:tav tm="0">
                                          <p:val>
                                            <p:strVal val="#ppt_w*0.70"/>
                                          </p:val>
                                        </p:tav>
                                        <p:tav tm="100000">
                                          <p:val>
                                            <p:strVal val="#ppt_w"/>
                                          </p:val>
                                        </p:tav>
                                      </p:tavLst>
                                    </p:anim>
                                    <p:anim calcmode="lin" valueType="num">
                                      <p:cBhvr additive="repl">
                                        <p:cTn id="26" dur="1000" fill="hold"/>
                                        <p:tgtEl>
                                          <p:spTgt spid="312">
                                            <p:txEl>
                                              <p:pRg st="2" end="2"/>
                                            </p:txEl>
                                          </p:spTgt>
                                        </p:tgtEl>
                                        <p:attrNameLst>
                                          <p:attrName>ppt_h</p:attrName>
                                        </p:attrNameLst>
                                      </p:cBhvr>
                                      <p:tavLst>
                                        <p:tav tm="0">
                                          <p:val>
                                            <p:strVal val="#ppt_h"/>
                                          </p:val>
                                        </p:tav>
                                        <p:tav tm="100000">
                                          <p:val>
                                            <p:strVal val="#ppt_h"/>
                                          </p:val>
                                        </p:tav>
                                      </p:tavLst>
                                    </p:anim>
                                    <p:animEffect transition="in" filter="fade">
                                      <p:cBhvr additive="repl">
                                        <p:cTn id="27" dur="1000"/>
                                        <p:tgtEl>
                                          <p:spTgt spid="3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317" name="PlaceHolder 2"/>
          <p:cNvSpPr>
            <a:spLocks noGrp="1"/>
          </p:cNvSpPr>
          <p:nvPr>
            <p:ph type="subTitle"/>
          </p:nvPr>
        </p:nvSpPr>
        <p:spPr>
          <a:xfrm>
            <a:off x="900000" y="1844640"/>
            <a:ext cx="8244000" cy="504720"/>
          </a:xfrm>
          <a:prstGeom prst="rect">
            <a:avLst/>
          </a:prstGeom>
          <a:noFill/>
          <a:ln w="0">
            <a:noFill/>
          </a:ln>
        </p:spPr>
        <p:txBody>
          <a:bodyPr anchor="t">
            <a:noAutofit/>
          </a:bodyPr>
          <a:lstStyle/>
          <a:p>
            <a:pPr indent="0">
              <a:lnSpc>
                <a:spcPct val="9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Αισθητήρας θερμοκρασίας ψυκτικού υγρού:</a:t>
            </a:r>
            <a:endParaRPr lang="en-US" sz="2800" b="0" strike="noStrike" spc="-1">
              <a:solidFill>
                <a:srgbClr val="FFFFFF"/>
              </a:solidFill>
              <a:latin typeface="Tahoma"/>
            </a:endParaRPr>
          </a:p>
        </p:txBody>
      </p:sp>
      <p:sp>
        <p:nvSpPr>
          <p:cNvPr id="318" name="Rectangle 4"/>
          <p:cNvSpPr/>
          <p:nvPr/>
        </p:nvSpPr>
        <p:spPr>
          <a:xfrm>
            <a:off x="900000" y="2276640"/>
            <a:ext cx="8244000" cy="2160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Σε θερμοκρασία κανονικής λειτουργίας του κινητήρα, η αντίσταση του αισθητήρα είναι 300Ω.</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Αν υπάρχει βλάβη στον αισθητήρα, ο εγκέφαλος χρησιμοποιεί μια τάση που αναλογεί στη θερμοκρασία των 60° - 80°</a:t>
            </a:r>
            <a:r>
              <a:rPr lang="en-US" sz="2200" b="0" strike="noStrike" spc="-1">
                <a:solidFill>
                  <a:srgbClr val="FFFFFF"/>
                </a:solidFill>
                <a:latin typeface="Tahoma"/>
                <a:ea typeface="Tahoma"/>
              </a:rPr>
              <a:t>C</a:t>
            </a:r>
            <a:r>
              <a:rPr lang="el-GR" sz="2200" b="0" strike="noStrike" spc="-1">
                <a:solidFill>
                  <a:srgbClr val="FFFFFF"/>
                </a:solidFill>
                <a:latin typeface="Tahoma"/>
                <a:ea typeface="Tahoma"/>
              </a:rPr>
              <a:t>. Αν η θερμοκρασία είναι κοντά στους 0°</a:t>
            </a:r>
            <a:r>
              <a:rPr lang="en-US" sz="2200" b="0" strike="noStrike" spc="-1">
                <a:solidFill>
                  <a:srgbClr val="FFFFFF"/>
                </a:solidFill>
                <a:latin typeface="Tahoma"/>
                <a:ea typeface="Tahoma"/>
              </a:rPr>
              <a:t>C</a:t>
            </a:r>
            <a:r>
              <a:rPr lang="el-GR" sz="2200" b="0" strike="noStrike" spc="-1">
                <a:solidFill>
                  <a:srgbClr val="FFFFFF"/>
                </a:solidFill>
                <a:latin typeface="Tahoma"/>
                <a:ea typeface="Tahoma"/>
              </a:rPr>
              <a:t> χρησιμοποιείται η θερμοκρασία του αέρα.</a:t>
            </a:r>
            <a:endParaRPr lang="en-US" sz="2200" b="0" strike="noStrike" spc="-1">
              <a:solidFill>
                <a:srgbClr val="000000"/>
              </a:solidFill>
              <a:latin typeface="Tahoma"/>
            </a:endParaRPr>
          </a:p>
        </p:txBody>
      </p:sp>
      <p:sp>
        <p:nvSpPr>
          <p:cNvPr id="319"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320"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815087F-6DD1-4988-97D0-AD2D2A86F824}" type="slidenum">
              <a:rPr lang="el-GR" sz="1800" b="0" strike="noStrike" spc="-1">
                <a:solidFill>
                  <a:srgbClr val="66CCFF"/>
                </a:solidFill>
                <a:latin typeface="Tahoma"/>
                <a:ea typeface="Tahoma"/>
              </a:rPr>
              <a:t>31</a:t>
            </a:fld>
            <a:endParaRPr lang="en-US" sz="1800" b="0" strike="noStrike" spc="-1">
              <a:solidFill>
                <a:srgbClr val="000000"/>
              </a:solidFill>
              <a:latin typeface="Tahoma"/>
            </a:endParaRPr>
          </a:p>
        </p:txBody>
      </p:sp>
      <p:sp>
        <p:nvSpPr>
          <p:cNvPr id="321"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322" name="Rectangle 8"/>
          <p:cNvSpPr/>
          <p:nvPr/>
        </p:nvSpPr>
        <p:spPr>
          <a:xfrm>
            <a:off x="900000" y="4437000"/>
            <a:ext cx="4535640" cy="2421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Ανάλογα με την τιμή του ηλεκτρικού σήματος που λαμβάνει ο εγκέφαλος δίνεται εντολή για τη ρύθμιση του μίγματος ή του αβάνς, ώστε να μην παρατηρείται κρουστική καύση.</a:t>
            </a:r>
            <a:endParaRPr lang="en-US" sz="2200" b="0" strike="noStrike" spc="-1">
              <a:solidFill>
                <a:srgbClr val="000000"/>
              </a:solidFill>
              <a:latin typeface="Tahoma"/>
            </a:endParaRPr>
          </a:p>
        </p:txBody>
      </p:sp>
      <p:pic>
        <p:nvPicPr>
          <p:cNvPr id="323" name="Picture 9"/>
          <p:cNvPicPr/>
          <p:nvPr/>
        </p:nvPicPr>
        <p:blipFill>
          <a:blip r:embed="rId2"/>
          <a:stretch/>
        </p:blipFill>
        <p:spPr>
          <a:xfrm>
            <a:off x="5508720" y="4240080"/>
            <a:ext cx="3635280" cy="261792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318">
                                            <p:txEl>
                                              <p:pRg st="0" end="0"/>
                                            </p:txEl>
                                          </p:spTgt>
                                        </p:tgtEl>
                                        <p:attrNameLst>
                                          <p:attrName>style.visibility</p:attrName>
                                        </p:attrNameLst>
                                      </p:cBhvr>
                                      <p:to>
                                        <p:strVal val="visible"/>
                                      </p:to>
                                    </p:set>
                                    <p:anim calcmode="lin" valueType="num">
                                      <p:cBhvr additive="repl">
                                        <p:cTn id="7" dur="1000" fill="hold"/>
                                        <p:tgtEl>
                                          <p:spTgt spid="318">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318">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318">
                                            <p:txEl>
                                              <p:pRg st="0" end="0"/>
                                            </p:txEl>
                                          </p:spTgt>
                                        </p:tgtEl>
                                      </p:cBhvr>
                                    </p:animEffect>
                                  </p:childTnLst>
                                </p:cTn>
                              </p:par>
                            </p:childTnLst>
                          </p:cTn>
                        </p:par>
                        <p:par>
                          <p:cTn id="10" fill="hold" nodeType="afterEffect">
                            <p:stCondLst>
                              <p:cond delay="1000"/>
                            </p:stCondLst>
                            <p:childTnLst>
                              <p:par>
                                <p:cTn id="11" presetID="4" presetClass="entr" presetSubtype="32" fill="hold" nodeType="afterEffect">
                                  <p:stCondLst>
                                    <p:cond delay="0"/>
                                  </p:stCondLst>
                                  <p:childTnLst>
                                    <p:set>
                                      <p:cBhvr>
                                        <p:cTn id="12" dur="1" fill="hold">
                                          <p:stCondLst>
                                            <p:cond delay="0"/>
                                          </p:stCondLst>
                                        </p:cTn>
                                        <p:tgtEl>
                                          <p:spTgt spid="323"/>
                                        </p:tgtEl>
                                        <p:attrNameLst>
                                          <p:attrName>style.visibility</p:attrName>
                                        </p:attrNameLst>
                                      </p:cBhvr>
                                      <p:to>
                                        <p:strVal val="visible"/>
                                      </p:to>
                                    </p:set>
                                    <p:animEffect transition="in" filter="box(out)">
                                      <p:cBhvr additive="repl">
                                        <p:cTn id="13" dur="500"/>
                                        <p:tgtEl>
                                          <p:spTgt spid="323"/>
                                        </p:tgtEl>
                                      </p:cBhvr>
                                    </p:animEffect>
                                  </p:childTnLst>
                                </p:cTn>
                              </p:par>
                            </p:childTnLst>
                          </p:cTn>
                        </p:par>
                      </p:childTnLst>
                    </p:cTn>
                  </p:par>
                  <p:par>
                    <p:cTn id="14" fill="hold" nodeType="clickEffect">
                      <p:stCondLst>
                        <p:cond delay="indefinite"/>
                      </p:stCondLst>
                      <p:childTnLst>
                        <p:par>
                          <p:cTn id="15" fill="hold" nodeType="withEffect">
                            <p:stCondLst>
                              <p:cond delay="0"/>
                            </p:stCondLst>
                            <p:childTnLst>
                              <p:par>
                                <p:cTn id="16" presetID="55" presetClass="entr" fill="hold" nodeType="clickEffect">
                                  <p:stCondLst>
                                    <p:cond delay="0"/>
                                  </p:stCondLst>
                                  <p:childTnLst>
                                    <p:set>
                                      <p:cBhvr>
                                        <p:cTn id="17" dur="1" fill="hold">
                                          <p:stCondLst>
                                            <p:cond delay="0"/>
                                          </p:stCondLst>
                                        </p:cTn>
                                        <p:tgtEl>
                                          <p:spTgt spid="318">
                                            <p:txEl>
                                              <p:pRg st="1" end="1"/>
                                            </p:txEl>
                                          </p:spTgt>
                                        </p:tgtEl>
                                        <p:attrNameLst>
                                          <p:attrName>style.visibility</p:attrName>
                                        </p:attrNameLst>
                                      </p:cBhvr>
                                      <p:to>
                                        <p:strVal val="visible"/>
                                      </p:to>
                                    </p:set>
                                    <p:anim calcmode="lin" valueType="num">
                                      <p:cBhvr additive="repl">
                                        <p:cTn id="18" dur="1000" fill="hold"/>
                                        <p:tgtEl>
                                          <p:spTgt spid="318">
                                            <p:txEl>
                                              <p:pRg st="1" end="1"/>
                                            </p:txEl>
                                          </p:spTgt>
                                        </p:tgtEl>
                                        <p:attrNameLst>
                                          <p:attrName>ppt_w</p:attrName>
                                        </p:attrNameLst>
                                      </p:cBhvr>
                                      <p:tavLst>
                                        <p:tav tm="0">
                                          <p:val>
                                            <p:strVal val="#ppt_w*0.70"/>
                                          </p:val>
                                        </p:tav>
                                        <p:tav tm="100000">
                                          <p:val>
                                            <p:strVal val="#ppt_w"/>
                                          </p:val>
                                        </p:tav>
                                      </p:tavLst>
                                    </p:anim>
                                    <p:anim calcmode="lin" valueType="num">
                                      <p:cBhvr additive="repl">
                                        <p:cTn id="19" dur="1000" fill="hold"/>
                                        <p:tgtEl>
                                          <p:spTgt spid="318">
                                            <p:txEl>
                                              <p:pRg st="1" end="1"/>
                                            </p:txEl>
                                          </p:spTgt>
                                        </p:tgtEl>
                                        <p:attrNameLst>
                                          <p:attrName>ppt_h</p:attrName>
                                        </p:attrNameLst>
                                      </p:cBhvr>
                                      <p:tavLst>
                                        <p:tav tm="0">
                                          <p:val>
                                            <p:strVal val="#ppt_h"/>
                                          </p:val>
                                        </p:tav>
                                        <p:tav tm="100000">
                                          <p:val>
                                            <p:strVal val="#ppt_h"/>
                                          </p:val>
                                        </p:tav>
                                      </p:tavLst>
                                    </p:anim>
                                    <p:animEffect transition="in" filter="fade">
                                      <p:cBhvr additive="repl">
                                        <p:cTn id="20" dur="1000"/>
                                        <p:tgtEl>
                                          <p:spTgt spid="318">
                                            <p:txEl>
                                              <p:pRg st="1" end="1"/>
                                            </p:txEl>
                                          </p:spTgt>
                                        </p:tgtEl>
                                      </p:cBhvr>
                                    </p:animEffect>
                                  </p:childTnLst>
                                </p:cTn>
                              </p:par>
                            </p:childTnLst>
                          </p:cTn>
                        </p:par>
                      </p:childTnLst>
                    </p:cTn>
                  </p:par>
                  <p:par>
                    <p:cTn id="21" fill="hold" nodeType="clickEffect">
                      <p:stCondLst>
                        <p:cond delay="indefinite"/>
                      </p:stCondLst>
                      <p:childTnLst>
                        <p:par>
                          <p:cTn id="22" fill="hold" nodeType="withEffect">
                            <p:stCondLst>
                              <p:cond delay="0"/>
                            </p:stCondLst>
                            <p:childTnLst>
                              <p:par>
                                <p:cTn id="23" presetID="55" presetClass="entr" fill="hold" nodeType="clickEffect">
                                  <p:stCondLst>
                                    <p:cond delay="0"/>
                                  </p:stCondLst>
                                  <p:childTnLst>
                                    <p:set>
                                      <p:cBhvr>
                                        <p:cTn id="24" dur="1" fill="hold">
                                          <p:stCondLst>
                                            <p:cond delay="0"/>
                                          </p:stCondLst>
                                        </p:cTn>
                                        <p:tgtEl>
                                          <p:spTgt spid="322">
                                            <p:txEl>
                                              <p:pRg st="0" end="0"/>
                                            </p:txEl>
                                          </p:spTgt>
                                        </p:tgtEl>
                                        <p:attrNameLst>
                                          <p:attrName>style.visibility</p:attrName>
                                        </p:attrNameLst>
                                      </p:cBhvr>
                                      <p:to>
                                        <p:strVal val="visible"/>
                                      </p:to>
                                    </p:set>
                                    <p:anim calcmode="lin" valueType="num">
                                      <p:cBhvr additive="repl">
                                        <p:cTn id="25" dur="1000" fill="hold"/>
                                        <p:tgtEl>
                                          <p:spTgt spid="322">
                                            <p:txEl>
                                              <p:pRg st="0" end="0"/>
                                            </p:txEl>
                                          </p:spTgt>
                                        </p:tgtEl>
                                        <p:attrNameLst>
                                          <p:attrName>ppt_w</p:attrName>
                                        </p:attrNameLst>
                                      </p:cBhvr>
                                      <p:tavLst>
                                        <p:tav tm="0">
                                          <p:val>
                                            <p:strVal val="#ppt_w*0.70"/>
                                          </p:val>
                                        </p:tav>
                                        <p:tav tm="100000">
                                          <p:val>
                                            <p:strVal val="#ppt_w"/>
                                          </p:val>
                                        </p:tav>
                                      </p:tavLst>
                                    </p:anim>
                                    <p:anim calcmode="lin" valueType="num">
                                      <p:cBhvr additive="repl">
                                        <p:cTn id="26" dur="1000" fill="hold"/>
                                        <p:tgtEl>
                                          <p:spTgt spid="322">
                                            <p:txEl>
                                              <p:pRg st="0" end="0"/>
                                            </p:txEl>
                                          </p:spTgt>
                                        </p:tgtEl>
                                        <p:attrNameLst>
                                          <p:attrName>ppt_h</p:attrName>
                                        </p:attrNameLst>
                                      </p:cBhvr>
                                      <p:tavLst>
                                        <p:tav tm="0">
                                          <p:val>
                                            <p:strVal val="#ppt_h"/>
                                          </p:val>
                                        </p:tav>
                                        <p:tav tm="100000">
                                          <p:val>
                                            <p:strVal val="#ppt_h"/>
                                          </p:val>
                                        </p:tav>
                                      </p:tavLst>
                                    </p:anim>
                                    <p:animEffect transition="in" filter="fade">
                                      <p:cBhvr additive="repl">
                                        <p:cTn id="27" dur="1000"/>
                                        <p:tgtEl>
                                          <p:spTgt spid="3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325" name="PlaceHolder 2"/>
          <p:cNvSpPr>
            <a:spLocks noGrp="1"/>
          </p:cNvSpPr>
          <p:nvPr>
            <p:ph type="subTitle"/>
          </p:nvPr>
        </p:nvSpPr>
        <p:spPr>
          <a:xfrm>
            <a:off x="900000" y="1844280"/>
            <a:ext cx="8244000" cy="792360"/>
          </a:xfrm>
          <a:prstGeom prst="rect">
            <a:avLst/>
          </a:prstGeom>
          <a:noFill/>
          <a:ln w="0">
            <a:noFill/>
          </a:ln>
        </p:spPr>
        <p:txBody>
          <a:bodyPr anchor="t">
            <a:noAutofit/>
          </a:bodyPr>
          <a:lstStyle/>
          <a:p>
            <a:pPr indent="0">
              <a:lnSpc>
                <a:spcPct val="8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Σύστημα παρασκευής καύσιμου μείγματος μονού ψεκασμού:</a:t>
            </a:r>
            <a:endParaRPr lang="en-US" sz="2800" b="0" strike="noStrike" spc="-1">
              <a:solidFill>
                <a:srgbClr val="FFFFFF"/>
              </a:solidFill>
              <a:latin typeface="Tahoma"/>
            </a:endParaRPr>
          </a:p>
        </p:txBody>
      </p:sp>
      <p:sp>
        <p:nvSpPr>
          <p:cNvPr id="326" name="Rectangle 4"/>
          <p:cNvSpPr/>
          <p:nvPr/>
        </p:nvSpPr>
        <p:spPr>
          <a:xfrm>
            <a:off x="900000" y="2565360"/>
            <a:ext cx="8244000" cy="4292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Ένα μέρος των σταγονιδίων της βενζίνης παρασύρεται από τη ροή του αέρα τροφοδοσίας και μέσω της πολλαπλής εισαγωγής πηγαίνει προς τους κυλίνδρους. </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Κάποια σταγονίδια επικάθονται στην πεταλούδα και πάνω στη πολλαπλή εισαγωγής. Με τη βοήθεια της θερμότητας και του ρεύματος του αέρα τα σταγονίδια εξαερώνονται και διασκορπίζονται πάλι.</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Το σύστημα ψεκασμού πρέπει να τροφοδοτεί τον κινητήρα τόσο με την ελάχιστη, όσο και με την μέγιστη ποσότητα του καυσίμου, ανάλογα με τη λειτουργία του.</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Τα πιο γνωστά συστήματα είναι το </a:t>
            </a:r>
            <a:r>
              <a:rPr lang="en-US" sz="2200" b="0" strike="noStrike" spc="-1">
                <a:solidFill>
                  <a:srgbClr val="FFFFFF"/>
                </a:solidFill>
                <a:latin typeface="Tahoma"/>
                <a:ea typeface="Tahoma"/>
              </a:rPr>
              <a:t>Mono</a:t>
            </a:r>
            <a:r>
              <a:rPr lang="el-GR" sz="2200" b="0" strike="noStrike" spc="-1">
                <a:solidFill>
                  <a:srgbClr val="FFFFFF"/>
                </a:solidFill>
                <a:latin typeface="Tahoma"/>
                <a:ea typeface="Tahoma"/>
              </a:rPr>
              <a:t>-</a:t>
            </a:r>
            <a:r>
              <a:rPr lang="en-US" sz="2200" b="0" strike="noStrike" spc="-1">
                <a:solidFill>
                  <a:srgbClr val="FFFFFF"/>
                </a:solidFill>
                <a:latin typeface="Tahoma"/>
                <a:ea typeface="Tahoma"/>
              </a:rPr>
              <a:t>Motronic</a:t>
            </a:r>
            <a:r>
              <a:rPr lang="el-GR" sz="2200" b="0" strike="noStrike" spc="-1">
                <a:solidFill>
                  <a:srgbClr val="FFFFFF"/>
                </a:solidFill>
                <a:latin typeface="Tahoma"/>
                <a:ea typeface="Tahoma"/>
              </a:rPr>
              <a:t> και το </a:t>
            </a:r>
            <a:r>
              <a:rPr lang="en-US" sz="2200" b="0" strike="noStrike" spc="-1">
                <a:solidFill>
                  <a:srgbClr val="FFFFFF"/>
                </a:solidFill>
                <a:latin typeface="Tahoma"/>
                <a:ea typeface="Tahoma"/>
              </a:rPr>
              <a:t>Mono</a:t>
            </a:r>
            <a:r>
              <a:rPr lang="el-GR" sz="2200" b="0" strike="noStrike" spc="-1">
                <a:solidFill>
                  <a:srgbClr val="FFFFFF"/>
                </a:solidFill>
                <a:latin typeface="Tahoma"/>
                <a:ea typeface="Tahoma"/>
              </a:rPr>
              <a:t>-</a:t>
            </a:r>
            <a:r>
              <a:rPr lang="en-US" sz="2200" b="0" strike="noStrike" spc="-1">
                <a:solidFill>
                  <a:srgbClr val="FFFFFF"/>
                </a:solidFill>
                <a:latin typeface="Tahoma"/>
                <a:ea typeface="Tahoma"/>
              </a:rPr>
              <a:t>Jetronic</a:t>
            </a:r>
            <a:r>
              <a:rPr lang="el-GR" sz="2200" b="0" strike="noStrike" spc="-1">
                <a:solidFill>
                  <a:srgbClr val="FFFFFF"/>
                </a:solidFill>
                <a:latin typeface="Tahoma"/>
                <a:ea typeface="Tahoma"/>
              </a:rPr>
              <a:t>.</a:t>
            </a:r>
            <a:endParaRPr lang="en-US" sz="2200" b="0" strike="noStrike" spc="-1">
              <a:solidFill>
                <a:srgbClr val="000000"/>
              </a:solidFill>
              <a:latin typeface="Tahoma"/>
            </a:endParaRPr>
          </a:p>
        </p:txBody>
      </p:sp>
      <p:sp>
        <p:nvSpPr>
          <p:cNvPr id="327"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328"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E222F39-FA90-4CF1-BBA3-BC5591AD8754}" type="slidenum">
              <a:rPr lang="el-GR" sz="1800" b="0" strike="noStrike" spc="-1">
                <a:solidFill>
                  <a:srgbClr val="66CCFF"/>
                </a:solidFill>
                <a:latin typeface="Tahoma"/>
                <a:ea typeface="Tahoma"/>
              </a:rPr>
              <a:t>32</a:t>
            </a:fld>
            <a:endParaRPr lang="en-US" sz="1800" b="0" strike="noStrike" spc="-1">
              <a:solidFill>
                <a:srgbClr val="000000"/>
              </a:solidFill>
              <a:latin typeface="Tahoma"/>
            </a:endParaRPr>
          </a:p>
        </p:txBody>
      </p:sp>
      <p:sp>
        <p:nvSpPr>
          <p:cNvPr id="329"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3" presetClass="entr" presetSubtype="10" fill="hold" nodeType="afterEffect">
                                  <p:stCondLst>
                                    <p:cond delay="0"/>
                                  </p:stCondLst>
                                  <p:childTnLst>
                                    <p:set>
                                      <p:cBhvr>
                                        <p:cTn id="6" dur="1" fill="hold">
                                          <p:stCondLst>
                                            <p:cond delay="0"/>
                                          </p:stCondLst>
                                        </p:cTn>
                                        <p:tgtEl>
                                          <p:spTgt spid="325">
                                            <p:txEl>
                                              <p:pRg st="0" end="0"/>
                                            </p:txEl>
                                          </p:spTgt>
                                        </p:tgtEl>
                                        <p:attrNameLst>
                                          <p:attrName>style.visibility</p:attrName>
                                        </p:attrNameLst>
                                      </p:cBhvr>
                                      <p:to>
                                        <p:strVal val="visible"/>
                                      </p:to>
                                    </p:set>
                                    <p:animEffect transition="in" filter="blinds(horizontal)">
                                      <p:cBhvr additive="repl">
                                        <p:cTn id="7" dur="500"/>
                                        <p:tgtEl>
                                          <p:spTgt spid="325">
                                            <p:txEl>
                                              <p:pRg st="0" end="0"/>
                                            </p:txEl>
                                          </p:spTgt>
                                        </p:tgtEl>
                                      </p:cBhvr>
                                    </p:animEffect>
                                  </p:childTnLst>
                                </p:cTn>
                              </p:par>
                            </p:childTnLst>
                          </p:cTn>
                        </p:par>
                        <p:par>
                          <p:cTn id="8" fill="hold" nodeType="afterEffect">
                            <p:stCondLst>
                              <p:cond delay="500"/>
                            </p:stCondLst>
                            <p:childTnLst>
                              <p:par>
                                <p:cTn id="9" presetID="55" presetClass="entr" fill="hold" nodeType="afterEffect">
                                  <p:stCondLst>
                                    <p:cond delay="0"/>
                                  </p:stCondLst>
                                  <p:childTnLst>
                                    <p:set>
                                      <p:cBhvr>
                                        <p:cTn id="10" dur="1" fill="hold">
                                          <p:stCondLst>
                                            <p:cond delay="0"/>
                                          </p:stCondLst>
                                        </p:cTn>
                                        <p:tgtEl>
                                          <p:spTgt spid="326">
                                            <p:txEl>
                                              <p:pRg st="0" end="0"/>
                                            </p:txEl>
                                          </p:spTgt>
                                        </p:tgtEl>
                                        <p:attrNameLst>
                                          <p:attrName>style.visibility</p:attrName>
                                        </p:attrNameLst>
                                      </p:cBhvr>
                                      <p:to>
                                        <p:strVal val="visible"/>
                                      </p:to>
                                    </p:set>
                                    <p:anim calcmode="lin" valueType="num">
                                      <p:cBhvr additive="repl">
                                        <p:cTn id="11" dur="1000" fill="hold"/>
                                        <p:tgtEl>
                                          <p:spTgt spid="326">
                                            <p:txEl>
                                              <p:pRg st="0" end="0"/>
                                            </p:txEl>
                                          </p:spTgt>
                                        </p:tgtEl>
                                        <p:attrNameLst>
                                          <p:attrName>ppt_w</p:attrName>
                                        </p:attrNameLst>
                                      </p:cBhvr>
                                      <p:tavLst>
                                        <p:tav tm="0">
                                          <p:val>
                                            <p:strVal val="#ppt_w*0.70"/>
                                          </p:val>
                                        </p:tav>
                                        <p:tav tm="100000">
                                          <p:val>
                                            <p:strVal val="#ppt_w"/>
                                          </p:val>
                                        </p:tav>
                                      </p:tavLst>
                                    </p:anim>
                                    <p:anim calcmode="lin" valueType="num">
                                      <p:cBhvr additive="repl">
                                        <p:cTn id="12" dur="1000" fill="hold"/>
                                        <p:tgtEl>
                                          <p:spTgt spid="326">
                                            <p:txEl>
                                              <p:pRg st="0" end="0"/>
                                            </p:txEl>
                                          </p:spTgt>
                                        </p:tgtEl>
                                        <p:attrNameLst>
                                          <p:attrName>ppt_h</p:attrName>
                                        </p:attrNameLst>
                                      </p:cBhvr>
                                      <p:tavLst>
                                        <p:tav tm="0">
                                          <p:val>
                                            <p:strVal val="#ppt_h"/>
                                          </p:val>
                                        </p:tav>
                                        <p:tav tm="100000">
                                          <p:val>
                                            <p:strVal val="#ppt_h"/>
                                          </p:val>
                                        </p:tav>
                                      </p:tavLst>
                                    </p:anim>
                                    <p:animEffect transition="in" filter="fade">
                                      <p:cBhvr additive="repl">
                                        <p:cTn id="13" dur="1000"/>
                                        <p:tgtEl>
                                          <p:spTgt spid="326">
                                            <p:txEl>
                                              <p:pRg st="0" end="0"/>
                                            </p:txEl>
                                          </p:spTgt>
                                        </p:tgtEl>
                                      </p:cBhvr>
                                    </p:animEffect>
                                  </p:childTnLst>
                                </p:cTn>
                              </p:par>
                            </p:childTnLst>
                          </p:cTn>
                        </p:par>
                      </p:childTnLst>
                    </p:cTn>
                  </p:par>
                  <p:par>
                    <p:cTn id="14" fill="hold" nodeType="clickEffect">
                      <p:stCondLst>
                        <p:cond delay="indefinite"/>
                      </p:stCondLst>
                      <p:childTnLst>
                        <p:par>
                          <p:cTn id="15" fill="hold" nodeType="withEffect">
                            <p:stCondLst>
                              <p:cond delay="0"/>
                            </p:stCondLst>
                            <p:childTnLst>
                              <p:par>
                                <p:cTn id="16" presetID="55" presetClass="entr" fill="hold" nodeType="clickEffect">
                                  <p:stCondLst>
                                    <p:cond delay="0"/>
                                  </p:stCondLst>
                                  <p:childTnLst>
                                    <p:set>
                                      <p:cBhvr>
                                        <p:cTn id="17" dur="1" fill="hold">
                                          <p:stCondLst>
                                            <p:cond delay="0"/>
                                          </p:stCondLst>
                                        </p:cTn>
                                        <p:tgtEl>
                                          <p:spTgt spid="326">
                                            <p:txEl>
                                              <p:pRg st="1" end="1"/>
                                            </p:txEl>
                                          </p:spTgt>
                                        </p:tgtEl>
                                        <p:attrNameLst>
                                          <p:attrName>style.visibility</p:attrName>
                                        </p:attrNameLst>
                                      </p:cBhvr>
                                      <p:to>
                                        <p:strVal val="visible"/>
                                      </p:to>
                                    </p:set>
                                    <p:anim calcmode="lin" valueType="num">
                                      <p:cBhvr additive="repl">
                                        <p:cTn id="18" dur="1000" fill="hold"/>
                                        <p:tgtEl>
                                          <p:spTgt spid="326">
                                            <p:txEl>
                                              <p:pRg st="1" end="1"/>
                                            </p:txEl>
                                          </p:spTgt>
                                        </p:tgtEl>
                                        <p:attrNameLst>
                                          <p:attrName>ppt_w</p:attrName>
                                        </p:attrNameLst>
                                      </p:cBhvr>
                                      <p:tavLst>
                                        <p:tav tm="0">
                                          <p:val>
                                            <p:strVal val="#ppt_w*0.70"/>
                                          </p:val>
                                        </p:tav>
                                        <p:tav tm="100000">
                                          <p:val>
                                            <p:strVal val="#ppt_w"/>
                                          </p:val>
                                        </p:tav>
                                      </p:tavLst>
                                    </p:anim>
                                    <p:anim calcmode="lin" valueType="num">
                                      <p:cBhvr additive="repl">
                                        <p:cTn id="19" dur="1000" fill="hold"/>
                                        <p:tgtEl>
                                          <p:spTgt spid="326">
                                            <p:txEl>
                                              <p:pRg st="1" end="1"/>
                                            </p:txEl>
                                          </p:spTgt>
                                        </p:tgtEl>
                                        <p:attrNameLst>
                                          <p:attrName>ppt_h</p:attrName>
                                        </p:attrNameLst>
                                      </p:cBhvr>
                                      <p:tavLst>
                                        <p:tav tm="0">
                                          <p:val>
                                            <p:strVal val="#ppt_h"/>
                                          </p:val>
                                        </p:tav>
                                        <p:tav tm="100000">
                                          <p:val>
                                            <p:strVal val="#ppt_h"/>
                                          </p:val>
                                        </p:tav>
                                      </p:tavLst>
                                    </p:anim>
                                    <p:animEffect transition="in" filter="fade">
                                      <p:cBhvr additive="repl">
                                        <p:cTn id="20" dur="1000"/>
                                        <p:tgtEl>
                                          <p:spTgt spid="326">
                                            <p:txEl>
                                              <p:pRg st="1" end="1"/>
                                            </p:txEl>
                                          </p:spTgt>
                                        </p:tgtEl>
                                      </p:cBhvr>
                                    </p:animEffect>
                                  </p:childTnLst>
                                </p:cTn>
                              </p:par>
                            </p:childTnLst>
                          </p:cTn>
                        </p:par>
                      </p:childTnLst>
                    </p:cTn>
                  </p:par>
                  <p:par>
                    <p:cTn id="21" fill="hold" nodeType="clickEffect">
                      <p:stCondLst>
                        <p:cond delay="indefinite"/>
                      </p:stCondLst>
                      <p:childTnLst>
                        <p:par>
                          <p:cTn id="22" fill="hold" nodeType="withEffect">
                            <p:stCondLst>
                              <p:cond delay="0"/>
                            </p:stCondLst>
                            <p:childTnLst>
                              <p:par>
                                <p:cTn id="23" presetID="55" presetClass="entr" fill="hold" nodeType="clickEffect">
                                  <p:stCondLst>
                                    <p:cond delay="0"/>
                                  </p:stCondLst>
                                  <p:childTnLst>
                                    <p:set>
                                      <p:cBhvr>
                                        <p:cTn id="24" dur="1" fill="hold">
                                          <p:stCondLst>
                                            <p:cond delay="0"/>
                                          </p:stCondLst>
                                        </p:cTn>
                                        <p:tgtEl>
                                          <p:spTgt spid="326">
                                            <p:txEl>
                                              <p:pRg st="2" end="2"/>
                                            </p:txEl>
                                          </p:spTgt>
                                        </p:tgtEl>
                                        <p:attrNameLst>
                                          <p:attrName>style.visibility</p:attrName>
                                        </p:attrNameLst>
                                      </p:cBhvr>
                                      <p:to>
                                        <p:strVal val="visible"/>
                                      </p:to>
                                    </p:set>
                                    <p:anim calcmode="lin" valueType="num">
                                      <p:cBhvr additive="repl">
                                        <p:cTn id="25" dur="1000" fill="hold"/>
                                        <p:tgtEl>
                                          <p:spTgt spid="326">
                                            <p:txEl>
                                              <p:pRg st="2" end="2"/>
                                            </p:txEl>
                                          </p:spTgt>
                                        </p:tgtEl>
                                        <p:attrNameLst>
                                          <p:attrName>ppt_w</p:attrName>
                                        </p:attrNameLst>
                                      </p:cBhvr>
                                      <p:tavLst>
                                        <p:tav tm="0">
                                          <p:val>
                                            <p:strVal val="#ppt_w*0.70"/>
                                          </p:val>
                                        </p:tav>
                                        <p:tav tm="100000">
                                          <p:val>
                                            <p:strVal val="#ppt_w"/>
                                          </p:val>
                                        </p:tav>
                                      </p:tavLst>
                                    </p:anim>
                                    <p:anim calcmode="lin" valueType="num">
                                      <p:cBhvr additive="repl">
                                        <p:cTn id="26" dur="1000" fill="hold"/>
                                        <p:tgtEl>
                                          <p:spTgt spid="326">
                                            <p:txEl>
                                              <p:pRg st="2" end="2"/>
                                            </p:txEl>
                                          </p:spTgt>
                                        </p:tgtEl>
                                        <p:attrNameLst>
                                          <p:attrName>ppt_h</p:attrName>
                                        </p:attrNameLst>
                                      </p:cBhvr>
                                      <p:tavLst>
                                        <p:tav tm="0">
                                          <p:val>
                                            <p:strVal val="#ppt_h"/>
                                          </p:val>
                                        </p:tav>
                                        <p:tav tm="100000">
                                          <p:val>
                                            <p:strVal val="#ppt_h"/>
                                          </p:val>
                                        </p:tav>
                                      </p:tavLst>
                                    </p:anim>
                                    <p:animEffect transition="in" filter="fade">
                                      <p:cBhvr additive="repl">
                                        <p:cTn id="27" dur="1000"/>
                                        <p:tgtEl>
                                          <p:spTgt spid="326">
                                            <p:txEl>
                                              <p:pRg st="2" end="2"/>
                                            </p:txEl>
                                          </p:spTgt>
                                        </p:tgtEl>
                                      </p:cBhvr>
                                    </p:animEffect>
                                  </p:childTnLst>
                                </p:cTn>
                              </p:par>
                            </p:childTnLst>
                          </p:cTn>
                        </p:par>
                      </p:childTnLst>
                    </p:cTn>
                  </p:par>
                  <p:par>
                    <p:cTn id="28" fill="hold" nodeType="clickEffect">
                      <p:stCondLst>
                        <p:cond delay="indefinite"/>
                      </p:stCondLst>
                      <p:childTnLst>
                        <p:par>
                          <p:cTn id="29" fill="hold" nodeType="withEffect">
                            <p:stCondLst>
                              <p:cond delay="0"/>
                            </p:stCondLst>
                            <p:childTnLst>
                              <p:par>
                                <p:cTn id="30" presetID="55" presetClass="entr" fill="hold" nodeType="clickEffect">
                                  <p:stCondLst>
                                    <p:cond delay="0"/>
                                  </p:stCondLst>
                                  <p:childTnLst>
                                    <p:set>
                                      <p:cBhvr>
                                        <p:cTn id="31" dur="1" fill="hold">
                                          <p:stCondLst>
                                            <p:cond delay="0"/>
                                          </p:stCondLst>
                                        </p:cTn>
                                        <p:tgtEl>
                                          <p:spTgt spid="326">
                                            <p:txEl>
                                              <p:pRg st="3" end="3"/>
                                            </p:txEl>
                                          </p:spTgt>
                                        </p:tgtEl>
                                        <p:attrNameLst>
                                          <p:attrName>style.visibility</p:attrName>
                                        </p:attrNameLst>
                                      </p:cBhvr>
                                      <p:to>
                                        <p:strVal val="visible"/>
                                      </p:to>
                                    </p:set>
                                    <p:anim calcmode="lin" valueType="num">
                                      <p:cBhvr additive="repl">
                                        <p:cTn id="32" dur="1000" fill="hold"/>
                                        <p:tgtEl>
                                          <p:spTgt spid="326">
                                            <p:txEl>
                                              <p:pRg st="3" end="3"/>
                                            </p:txEl>
                                          </p:spTgt>
                                        </p:tgtEl>
                                        <p:attrNameLst>
                                          <p:attrName>ppt_w</p:attrName>
                                        </p:attrNameLst>
                                      </p:cBhvr>
                                      <p:tavLst>
                                        <p:tav tm="0">
                                          <p:val>
                                            <p:strVal val="#ppt_w*0.70"/>
                                          </p:val>
                                        </p:tav>
                                        <p:tav tm="100000">
                                          <p:val>
                                            <p:strVal val="#ppt_w"/>
                                          </p:val>
                                        </p:tav>
                                      </p:tavLst>
                                    </p:anim>
                                    <p:anim calcmode="lin" valueType="num">
                                      <p:cBhvr additive="repl">
                                        <p:cTn id="33" dur="1000" fill="hold"/>
                                        <p:tgtEl>
                                          <p:spTgt spid="326">
                                            <p:txEl>
                                              <p:pRg st="3" end="3"/>
                                            </p:txEl>
                                          </p:spTgt>
                                        </p:tgtEl>
                                        <p:attrNameLst>
                                          <p:attrName>ppt_h</p:attrName>
                                        </p:attrNameLst>
                                      </p:cBhvr>
                                      <p:tavLst>
                                        <p:tav tm="0">
                                          <p:val>
                                            <p:strVal val="#ppt_h"/>
                                          </p:val>
                                        </p:tav>
                                        <p:tav tm="100000">
                                          <p:val>
                                            <p:strVal val="#ppt_h"/>
                                          </p:val>
                                        </p:tav>
                                      </p:tavLst>
                                    </p:anim>
                                    <p:animEffect transition="in" filter="fade">
                                      <p:cBhvr additive="repl">
                                        <p:cTn id="34" dur="1000"/>
                                        <p:tgtEl>
                                          <p:spTgt spid="32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331" name="PlaceHolder 2"/>
          <p:cNvSpPr>
            <a:spLocks noGrp="1"/>
          </p:cNvSpPr>
          <p:nvPr>
            <p:ph type="subTitle"/>
          </p:nvPr>
        </p:nvSpPr>
        <p:spPr>
          <a:xfrm>
            <a:off x="900000" y="1844280"/>
            <a:ext cx="8244000" cy="792360"/>
          </a:xfrm>
          <a:prstGeom prst="rect">
            <a:avLst/>
          </a:prstGeom>
          <a:noFill/>
          <a:ln w="0">
            <a:noFill/>
          </a:ln>
        </p:spPr>
        <p:txBody>
          <a:bodyPr anchor="t">
            <a:noAutofit/>
          </a:bodyPr>
          <a:lstStyle/>
          <a:p>
            <a:pPr indent="0">
              <a:lnSpc>
                <a:spcPct val="8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Σύστημα παρασκευής καύσιμου μείγματος μονού ψεκασμού:</a:t>
            </a:r>
            <a:endParaRPr lang="en-US" sz="2800" b="0" strike="noStrike" spc="-1">
              <a:solidFill>
                <a:srgbClr val="FFFFFF"/>
              </a:solidFill>
              <a:latin typeface="Tahoma"/>
            </a:endParaRPr>
          </a:p>
        </p:txBody>
      </p:sp>
      <p:sp>
        <p:nvSpPr>
          <p:cNvPr id="332" name="Rectangle 4"/>
          <p:cNvSpPr/>
          <p:nvPr/>
        </p:nvSpPr>
        <p:spPr>
          <a:xfrm>
            <a:off x="900000" y="2565360"/>
            <a:ext cx="8244000" cy="4292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Το σύστημα παροχής καύσιμου αποτελείται από το ρεζερβουάρ, την ηλεκτρική αντλία, το φίλτρο, το ρυθμιστή πίεσης και το μπεκ.</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Η αντλία είναι δύο βαθμίδων και είναι τοποθετημένη στο ρεζερβουάρ, για να ψύχεται. Η πρώτη βαθμίδα λειτουργεί με πίεση 0,25 </a:t>
            </a:r>
            <a:r>
              <a:rPr lang="en-US" sz="2400" b="0" strike="noStrike" spc="-1">
                <a:solidFill>
                  <a:srgbClr val="FFFFFF"/>
                </a:solidFill>
                <a:latin typeface="Tahoma"/>
                <a:ea typeface="Tahoma"/>
              </a:rPr>
              <a:t>bar</a:t>
            </a:r>
            <a:r>
              <a:rPr lang="el-GR" sz="2400" b="0" strike="noStrike" spc="-1">
                <a:solidFill>
                  <a:srgbClr val="FFFFFF"/>
                </a:solidFill>
                <a:latin typeface="Tahoma"/>
                <a:ea typeface="Tahoma"/>
              </a:rPr>
              <a:t>, τάση12 V και ένταση 5Α.</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Στην έξοδο της αντλίας υπάρχει βαλβίδα εκτόνωσης για να εξαερώνεται το καύσιμο. Στην αναρρόφηση υπάρχει οπή εξαέρωσης, για να ανακυκλώνεται η βενζίνη και για να απομακρύνονται οι φυσαλίδες, που δημιουργούνται από τις υψηλές θερμοκρασίες κατά την επιστροφή του καυσίμου. </a:t>
            </a:r>
            <a:endParaRPr lang="en-US" sz="2400" b="0" strike="noStrike" spc="-1">
              <a:solidFill>
                <a:srgbClr val="000000"/>
              </a:solidFill>
              <a:latin typeface="Tahoma"/>
            </a:endParaRPr>
          </a:p>
        </p:txBody>
      </p:sp>
      <p:sp>
        <p:nvSpPr>
          <p:cNvPr id="333"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334"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7E34EDC-B107-4F3A-9C1F-393A145AB47B}" type="slidenum">
              <a:rPr lang="el-GR" sz="1800" b="0" strike="noStrike" spc="-1">
                <a:solidFill>
                  <a:srgbClr val="66CCFF"/>
                </a:solidFill>
                <a:latin typeface="Tahoma"/>
                <a:ea typeface="Tahoma"/>
              </a:rPr>
              <a:t>33</a:t>
            </a:fld>
            <a:endParaRPr lang="en-US" sz="1800" b="0" strike="noStrike" spc="-1">
              <a:solidFill>
                <a:srgbClr val="000000"/>
              </a:solidFill>
              <a:latin typeface="Tahoma"/>
            </a:endParaRPr>
          </a:p>
        </p:txBody>
      </p:sp>
      <p:sp>
        <p:nvSpPr>
          <p:cNvPr id="335"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332">
                                            <p:txEl>
                                              <p:pRg st="0" end="0"/>
                                            </p:txEl>
                                          </p:spTgt>
                                        </p:tgtEl>
                                        <p:attrNameLst>
                                          <p:attrName>style.visibility</p:attrName>
                                        </p:attrNameLst>
                                      </p:cBhvr>
                                      <p:to>
                                        <p:strVal val="visible"/>
                                      </p:to>
                                    </p:set>
                                    <p:anim calcmode="lin" valueType="num">
                                      <p:cBhvr additive="repl">
                                        <p:cTn id="7" dur="1000" fill="hold"/>
                                        <p:tgtEl>
                                          <p:spTgt spid="332">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332">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332">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332">
                                            <p:txEl>
                                              <p:pRg st="1" end="1"/>
                                            </p:txEl>
                                          </p:spTgt>
                                        </p:tgtEl>
                                        <p:attrNameLst>
                                          <p:attrName>style.visibility</p:attrName>
                                        </p:attrNameLst>
                                      </p:cBhvr>
                                      <p:to>
                                        <p:strVal val="visible"/>
                                      </p:to>
                                    </p:set>
                                    <p:anim calcmode="lin" valueType="num">
                                      <p:cBhvr additive="repl">
                                        <p:cTn id="14" dur="1000" fill="hold"/>
                                        <p:tgtEl>
                                          <p:spTgt spid="332">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332">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332">
                                            <p:txEl>
                                              <p:pRg st="1" end="1"/>
                                            </p:txEl>
                                          </p:spTgt>
                                        </p:tgtEl>
                                      </p:cBhvr>
                                    </p:animEffect>
                                  </p:childTnLst>
                                </p:cTn>
                              </p:par>
                            </p:childTnLst>
                          </p:cTn>
                        </p:par>
                      </p:childTnLst>
                    </p:cTn>
                  </p:par>
                  <p:par>
                    <p:cTn id="17" fill="hold" nodeType="clickEffect">
                      <p:stCondLst>
                        <p:cond delay="indefinite"/>
                      </p:stCondLst>
                      <p:childTnLst>
                        <p:par>
                          <p:cTn id="18" fill="hold" nodeType="withEffect">
                            <p:stCondLst>
                              <p:cond delay="0"/>
                            </p:stCondLst>
                            <p:childTnLst>
                              <p:par>
                                <p:cTn id="19" presetID="55" presetClass="entr" fill="hold" nodeType="clickEffect">
                                  <p:stCondLst>
                                    <p:cond delay="0"/>
                                  </p:stCondLst>
                                  <p:childTnLst>
                                    <p:set>
                                      <p:cBhvr>
                                        <p:cTn id="20" dur="1" fill="hold">
                                          <p:stCondLst>
                                            <p:cond delay="0"/>
                                          </p:stCondLst>
                                        </p:cTn>
                                        <p:tgtEl>
                                          <p:spTgt spid="332">
                                            <p:txEl>
                                              <p:pRg st="2" end="2"/>
                                            </p:txEl>
                                          </p:spTgt>
                                        </p:tgtEl>
                                        <p:attrNameLst>
                                          <p:attrName>style.visibility</p:attrName>
                                        </p:attrNameLst>
                                      </p:cBhvr>
                                      <p:to>
                                        <p:strVal val="visible"/>
                                      </p:to>
                                    </p:set>
                                    <p:anim calcmode="lin" valueType="num">
                                      <p:cBhvr additive="repl">
                                        <p:cTn id="21" dur="1000" fill="hold"/>
                                        <p:tgtEl>
                                          <p:spTgt spid="332">
                                            <p:txEl>
                                              <p:pRg st="2" end="2"/>
                                            </p:txEl>
                                          </p:spTgt>
                                        </p:tgtEl>
                                        <p:attrNameLst>
                                          <p:attrName>ppt_w</p:attrName>
                                        </p:attrNameLst>
                                      </p:cBhvr>
                                      <p:tavLst>
                                        <p:tav tm="0">
                                          <p:val>
                                            <p:strVal val="#ppt_w*0.70"/>
                                          </p:val>
                                        </p:tav>
                                        <p:tav tm="100000">
                                          <p:val>
                                            <p:strVal val="#ppt_w"/>
                                          </p:val>
                                        </p:tav>
                                      </p:tavLst>
                                    </p:anim>
                                    <p:anim calcmode="lin" valueType="num">
                                      <p:cBhvr additive="repl">
                                        <p:cTn id="22" dur="1000" fill="hold"/>
                                        <p:tgtEl>
                                          <p:spTgt spid="332">
                                            <p:txEl>
                                              <p:pRg st="2" end="2"/>
                                            </p:txEl>
                                          </p:spTgt>
                                        </p:tgtEl>
                                        <p:attrNameLst>
                                          <p:attrName>ppt_h</p:attrName>
                                        </p:attrNameLst>
                                      </p:cBhvr>
                                      <p:tavLst>
                                        <p:tav tm="0">
                                          <p:val>
                                            <p:strVal val="#ppt_h"/>
                                          </p:val>
                                        </p:tav>
                                        <p:tav tm="100000">
                                          <p:val>
                                            <p:strVal val="#ppt_h"/>
                                          </p:val>
                                        </p:tav>
                                      </p:tavLst>
                                    </p:anim>
                                    <p:animEffect transition="in" filter="fade">
                                      <p:cBhvr additive="repl">
                                        <p:cTn id="23" dur="1000"/>
                                        <p:tgtEl>
                                          <p:spTgt spid="33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337" name="PlaceHolder 2"/>
          <p:cNvSpPr>
            <a:spLocks noGrp="1"/>
          </p:cNvSpPr>
          <p:nvPr>
            <p:ph type="subTitle"/>
          </p:nvPr>
        </p:nvSpPr>
        <p:spPr>
          <a:xfrm>
            <a:off x="900000" y="1844280"/>
            <a:ext cx="8244000" cy="792360"/>
          </a:xfrm>
          <a:prstGeom prst="rect">
            <a:avLst/>
          </a:prstGeom>
          <a:noFill/>
          <a:ln w="0">
            <a:noFill/>
          </a:ln>
        </p:spPr>
        <p:txBody>
          <a:bodyPr anchor="t">
            <a:noAutofit/>
          </a:bodyPr>
          <a:lstStyle/>
          <a:p>
            <a:pPr indent="0">
              <a:lnSpc>
                <a:spcPct val="8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Σύστημα παρασκευής καύσιμου μείγματος μονού ψεκασμού:</a:t>
            </a:r>
            <a:endParaRPr lang="en-US" sz="2800" b="0" strike="noStrike" spc="-1">
              <a:solidFill>
                <a:srgbClr val="FFFFFF"/>
              </a:solidFill>
              <a:latin typeface="Tahoma"/>
            </a:endParaRPr>
          </a:p>
        </p:txBody>
      </p:sp>
      <p:sp>
        <p:nvSpPr>
          <p:cNvPr id="338" name="Rectangle 4"/>
          <p:cNvSpPr/>
          <p:nvPr/>
        </p:nvSpPr>
        <p:spPr>
          <a:xfrm>
            <a:off x="900000" y="2852640"/>
            <a:ext cx="8244000" cy="4005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Με το διαχωρισμό των ατμών από το υγρό καύσιμο αποφεύγουμε τις δονήσεις και το θόρυβο της αντλίας.</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Σε παλαιότερα μοντέλα υπήρχαν δύο αντλίες: μία στο ρεζερβουάρ όπου μέσω φίλτρου τροφοδοτούσε δεύτερη αντλία που βρισκόταν έξω από το ρεζερβουάρ και είχε αντεπίστροφη βαλβίδα.</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Η συσκευή του ψεκασμού αποτελείται από δύο μέρη: το πάνω και κάτω. Το πάνω μέρος περιλαμβάνει το μπεκ, το ρυθμιστή πίεσης και τα κανάλια καυσίμου.</a:t>
            </a:r>
            <a:endParaRPr lang="en-US" sz="2400" b="0" strike="noStrike" spc="-1">
              <a:solidFill>
                <a:srgbClr val="000000"/>
              </a:solidFill>
              <a:latin typeface="Tahoma"/>
            </a:endParaRPr>
          </a:p>
        </p:txBody>
      </p:sp>
      <p:sp>
        <p:nvSpPr>
          <p:cNvPr id="339"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340"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2D145CE4-6B25-458E-B99F-DC31C8E69A3C}" type="slidenum">
              <a:rPr lang="el-GR" sz="1800" b="0" strike="noStrike" spc="-1">
                <a:solidFill>
                  <a:srgbClr val="66CCFF"/>
                </a:solidFill>
                <a:latin typeface="Tahoma"/>
                <a:ea typeface="Tahoma"/>
              </a:rPr>
              <a:t>34</a:t>
            </a:fld>
            <a:endParaRPr lang="en-US" sz="1800" b="0" strike="noStrike" spc="-1">
              <a:solidFill>
                <a:srgbClr val="000000"/>
              </a:solidFill>
              <a:latin typeface="Tahoma"/>
            </a:endParaRPr>
          </a:p>
        </p:txBody>
      </p:sp>
      <p:sp>
        <p:nvSpPr>
          <p:cNvPr id="341"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338">
                                            <p:txEl>
                                              <p:pRg st="0" end="0"/>
                                            </p:txEl>
                                          </p:spTgt>
                                        </p:tgtEl>
                                        <p:attrNameLst>
                                          <p:attrName>style.visibility</p:attrName>
                                        </p:attrNameLst>
                                      </p:cBhvr>
                                      <p:to>
                                        <p:strVal val="visible"/>
                                      </p:to>
                                    </p:set>
                                    <p:anim calcmode="lin" valueType="num">
                                      <p:cBhvr additive="repl">
                                        <p:cTn id="7" dur="1000" fill="hold"/>
                                        <p:tgtEl>
                                          <p:spTgt spid="338">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338">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338">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338">
                                            <p:txEl>
                                              <p:pRg st="1" end="1"/>
                                            </p:txEl>
                                          </p:spTgt>
                                        </p:tgtEl>
                                        <p:attrNameLst>
                                          <p:attrName>style.visibility</p:attrName>
                                        </p:attrNameLst>
                                      </p:cBhvr>
                                      <p:to>
                                        <p:strVal val="visible"/>
                                      </p:to>
                                    </p:set>
                                    <p:anim calcmode="lin" valueType="num">
                                      <p:cBhvr additive="repl">
                                        <p:cTn id="14" dur="1000" fill="hold"/>
                                        <p:tgtEl>
                                          <p:spTgt spid="338">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338">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338">
                                            <p:txEl>
                                              <p:pRg st="1" end="1"/>
                                            </p:txEl>
                                          </p:spTgt>
                                        </p:tgtEl>
                                      </p:cBhvr>
                                    </p:animEffect>
                                  </p:childTnLst>
                                </p:cTn>
                              </p:par>
                            </p:childTnLst>
                          </p:cTn>
                        </p:par>
                      </p:childTnLst>
                    </p:cTn>
                  </p:par>
                  <p:par>
                    <p:cTn id="17" fill="hold" nodeType="clickEffect">
                      <p:stCondLst>
                        <p:cond delay="indefinite"/>
                      </p:stCondLst>
                      <p:childTnLst>
                        <p:par>
                          <p:cTn id="18" fill="hold" nodeType="withEffect">
                            <p:stCondLst>
                              <p:cond delay="0"/>
                            </p:stCondLst>
                            <p:childTnLst>
                              <p:par>
                                <p:cTn id="19" presetID="55" presetClass="entr" fill="hold" nodeType="clickEffect">
                                  <p:stCondLst>
                                    <p:cond delay="0"/>
                                  </p:stCondLst>
                                  <p:childTnLst>
                                    <p:set>
                                      <p:cBhvr>
                                        <p:cTn id="20" dur="1" fill="hold">
                                          <p:stCondLst>
                                            <p:cond delay="0"/>
                                          </p:stCondLst>
                                        </p:cTn>
                                        <p:tgtEl>
                                          <p:spTgt spid="338">
                                            <p:txEl>
                                              <p:pRg st="2" end="2"/>
                                            </p:txEl>
                                          </p:spTgt>
                                        </p:tgtEl>
                                        <p:attrNameLst>
                                          <p:attrName>style.visibility</p:attrName>
                                        </p:attrNameLst>
                                      </p:cBhvr>
                                      <p:to>
                                        <p:strVal val="visible"/>
                                      </p:to>
                                    </p:set>
                                    <p:anim calcmode="lin" valueType="num">
                                      <p:cBhvr additive="repl">
                                        <p:cTn id="21" dur="1000" fill="hold"/>
                                        <p:tgtEl>
                                          <p:spTgt spid="338">
                                            <p:txEl>
                                              <p:pRg st="2" end="2"/>
                                            </p:txEl>
                                          </p:spTgt>
                                        </p:tgtEl>
                                        <p:attrNameLst>
                                          <p:attrName>ppt_w</p:attrName>
                                        </p:attrNameLst>
                                      </p:cBhvr>
                                      <p:tavLst>
                                        <p:tav tm="0">
                                          <p:val>
                                            <p:strVal val="#ppt_w*0.70"/>
                                          </p:val>
                                        </p:tav>
                                        <p:tav tm="100000">
                                          <p:val>
                                            <p:strVal val="#ppt_w"/>
                                          </p:val>
                                        </p:tav>
                                      </p:tavLst>
                                    </p:anim>
                                    <p:anim calcmode="lin" valueType="num">
                                      <p:cBhvr additive="repl">
                                        <p:cTn id="22" dur="1000" fill="hold"/>
                                        <p:tgtEl>
                                          <p:spTgt spid="338">
                                            <p:txEl>
                                              <p:pRg st="2" end="2"/>
                                            </p:txEl>
                                          </p:spTgt>
                                        </p:tgtEl>
                                        <p:attrNameLst>
                                          <p:attrName>ppt_h</p:attrName>
                                        </p:attrNameLst>
                                      </p:cBhvr>
                                      <p:tavLst>
                                        <p:tav tm="0">
                                          <p:val>
                                            <p:strVal val="#ppt_h"/>
                                          </p:val>
                                        </p:tav>
                                        <p:tav tm="100000">
                                          <p:val>
                                            <p:strVal val="#ppt_h"/>
                                          </p:val>
                                        </p:tav>
                                      </p:tavLst>
                                    </p:anim>
                                    <p:animEffect transition="in" filter="fade">
                                      <p:cBhvr additive="repl">
                                        <p:cTn id="23" dur="1000"/>
                                        <p:tgtEl>
                                          <p:spTgt spid="3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343" name="PlaceHolder 2"/>
          <p:cNvSpPr>
            <a:spLocks noGrp="1"/>
          </p:cNvSpPr>
          <p:nvPr>
            <p:ph type="subTitle"/>
          </p:nvPr>
        </p:nvSpPr>
        <p:spPr>
          <a:xfrm>
            <a:off x="900000" y="1844280"/>
            <a:ext cx="8244000" cy="792360"/>
          </a:xfrm>
          <a:prstGeom prst="rect">
            <a:avLst/>
          </a:prstGeom>
          <a:noFill/>
          <a:ln w="0">
            <a:noFill/>
          </a:ln>
        </p:spPr>
        <p:txBody>
          <a:bodyPr anchor="t">
            <a:noAutofit/>
          </a:bodyPr>
          <a:lstStyle/>
          <a:p>
            <a:pPr indent="0">
              <a:lnSpc>
                <a:spcPct val="8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Σύστημα παρασκευής καύσιμου μείγματος μονού ψεκασμού:</a:t>
            </a:r>
            <a:endParaRPr lang="en-US" sz="2800" b="0" strike="noStrike" spc="-1">
              <a:solidFill>
                <a:srgbClr val="FFFFFF"/>
              </a:solidFill>
              <a:latin typeface="Tahoma"/>
            </a:endParaRPr>
          </a:p>
        </p:txBody>
      </p:sp>
      <p:sp>
        <p:nvSpPr>
          <p:cNvPr id="344" name="Rectangle 4"/>
          <p:cNvSpPr/>
          <p:nvPr/>
        </p:nvSpPr>
        <p:spPr>
          <a:xfrm>
            <a:off x="900000" y="2565360"/>
            <a:ext cx="8244000" cy="4292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Ο ρυθμιστής πίεσης διατηρεί σταθερή τη διαφορά πίεσης μεταξύ της πίεσης καυσίμου και της πίεσης της πολλαπλής εισαγωγής.</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Η πίεση του συστήματος πρέπει να διατηρείται σταθερή ανεξάρτητα από την ατμοσφαιρική πίεση και την παροχή της αντλίας.</a:t>
            </a:r>
            <a:endParaRPr lang="en-US" sz="2200" b="0" strike="noStrike" spc="-1">
              <a:solidFill>
                <a:srgbClr val="000000"/>
              </a:solidFill>
              <a:latin typeface="Tahoma"/>
            </a:endParaRPr>
          </a:p>
        </p:txBody>
      </p:sp>
      <p:sp>
        <p:nvSpPr>
          <p:cNvPr id="345"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346"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E264071-EDCE-4155-AF20-54576B9DF35B}" type="slidenum">
              <a:rPr lang="el-GR" sz="1800" b="0" strike="noStrike" spc="-1">
                <a:solidFill>
                  <a:srgbClr val="66CCFF"/>
                </a:solidFill>
                <a:latin typeface="Tahoma"/>
                <a:ea typeface="Tahoma"/>
              </a:rPr>
              <a:t>35</a:t>
            </a:fld>
            <a:endParaRPr lang="en-US" sz="1800" b="0" strike="noStrike" spc="-1">
              <a:solidFill>
                <a:srgbClr val="000000"/>
              </a:solidFill>
              <a:latin typeface="Tahoma"/>
            </a:endParaRPr>
          </a:p>
        </p:txBody>
      </p:sp>
      <p:sp>
        <p:nvSpPr>
          <p:cNvPr id="347"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348" name="Picture 8"/>
          <p:cNvPicPr/>
          <p:nvPr/>
        </p:nvPicPr>
        <p:blipFill>
          <a:blip r:embed="rId2"/>
          <a:srcRect b="4287"/>
          <a:stretch/>
        </p:blipFill>
        <p:spPr>
          <a:xfrm>
            <a:off x="2700360" y="4138560"/>
            <a:ext cx="3960720" cy="267516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344">
                                            <p:txEl>
                                              <p:pRg st="0" end="0"/>
                                            </p:txEl>
                                          </p:spTgt>
                                        </p:tgtEl>
                                        <p:attrNameLst>
                                          <p:attrName>style.visibility</p:attrName>
                                        </p:attrNameLst>
                                      </p:cBhvr>
                                      <p:to>
                                        <p:strVal val="visible"/>
                                      </p:to>
                                    </p:set>
                                    <p:anim calcmode="lin" valueType="num">
                                      <p:cBhvr additive="repl">
                                        <p:cTn id="7" dur="1000" fill="hold"/>
                                        <p:tgtEl>
                                          <p:spTgt spid="344">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344">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344">
                                            <p:txEl>
                                              <p:pRg st="0" end="0"/>
                                            </p:txEl>
                                          </p:spTgt>
                                        </p:tgtEl>
                                      </p:cBhvr>
                                    </p:animEffect>
                                  </p:childTnLst>
                                </p:cTn>
                              </p:par>
                            </p:childTnLst>
                          </p:cTn>
                        </p:par>
                        <p:par>
                          <p:cTn id="10" fill="hold" nodeType="afterEffect">
                            <p:stCondLst>
                              <p:cond delay="1000"/>
                            </p:stCondLst>
                            <p:childTnLst>
                              <p:par>
                                <p:cTn id="11" presetID="4" presetClass="entr" presetSubtype="32" fill="hold" nodeType="afterEffect">
                                  <p:stCondLst>
                                    <p:cond delay="0"/>
                                  </p:stCondLst>
                                  <p:childTnLst>
                                    <p:set>
                                      <p:cBhvr>
                                        <p:cTn id="12" dur="1" fill="hold">
                                          <p:stCondLst>
                                            <p:cond delay="0"/>
                                          </p:stCondLst>
                                        </p:cTn>
                                        <p:tgtEl>
                                          <p:spTgt spid="348"/>
                                        </p:tgtEl>
                                        <p:attrNameLst>
                                          <p:attrName>style.visibility</p:attrName>
                                        </p:attrNameLst>
                                      </p:cBhvr>
                                      <p:to>
                                        <p:strVal val="visible"/>
                                      </p:to>
                                    </p:set>
                                    <p:animEffect transition="in" filter="box(out)">
                                      <p:cBhvr additive="repl">
                                        <p:cTn id="13" dur="500"/>
                                        <p:tgtEl>
                                          <p:spTgt spid="348"/>
                                        </p:tgtEl>
                                      </p:cBhvr>
                                    </p:animEffect>
                                  </p:childTnLst>
                                </p:cTn>
                              </p:par>
                            </p:childTnLst>
                          </p:cTn>
                        </p:par>
                      </p:childTnLst>
                    </p:cTn>
                  </p:par>
                  <p:par>
                    <p:cTn id="14" fill="hold" nodeType="clickEffect">
                      <p:stCondLst>
                        <p:cond delay="indefinite"/>
                      </p:stCondLst>
                      <p:childTnLst>
                        <p:par>
                          <p:cTn id="15" fill="hold" nodeType="withEffect">
                            <p:stCondLst>
                              <p:cond delay="0"/>
                            </p:stCondLst>
                            <p:childTnLst>
                              <p:par>
                                <p:cTn id="16" presetID="55" presetClass="entr" fill="hold" nodeType="clickEffect">
                                  <p:stCondLst>
                                    <p:cond delay="0"/>
                                  </p:stCondLst>
                                  <p:childTnLst>
                                    <p:set>
                                      <p:cBhvr>
                                        <p:cTn id="17" dur="1" fill="hold">
                                          <p:stCondLst>
                                            <p:cond delay="0"/>
                                          </p:stCondLst>
                                        </p:cTn>
                                        <p:tgtEl>
                                          <p:spTgt spid="344">
                                            <p:txEl>
                                              <p:pRg st="1" end="1"/>
                                            </p:txEl>
                                          </p:spTgt>
                                        </p:tgtEl>
                                        <p:attrNameLst>
                                          <p:attrName>style.visibility</p:attrName>
                                        </p:attrNameLst>
                                      </p:cBhvr>
                                      <p:to>
                                        <p:strVal val="visible"/>
                                      </p:to>
                                    </p:set>
                                    <p:anim calcmode="lin" valueType="num">
                                      <p:cBhvr additive="repl">
                                        <p:cTn id="18" dur="1000" fill="hold"/>
                                        <p:tgtEl>
                                          <p:spTgt spid="344">
                                            <p:txEl>
                                              <p:pRg st="1" end="1"/>
                                            </p:txEl>
                                          </p:spTgt>
                                        </p:tgtEl>
                                        <p:attrNameLst>
                                          <p:attrName>ppt_w</p:attrName>
                                        </p:attrNameLst>
                                      </p:cBhvr>
                                      <p:tavLst>
                                        <p:tav tm="0">
                                          <p:val>
                                            <p:strVal val="#ppt_w*0.70"/>
                                          </p:val>
                                        </p:tav>
                                        <p:tav tm="100000">
                                          <p:val>
                                            <p:strVal val="#ppt_w"/>
                                          </p:val>
                                        </p:tav>
                                      </p:tavLst>
                                    </p:anim>
                                    <p:anim calcmode="lin" valueType="num">
                                      <p:cBhvr additive="repl">
                                        <p:cTn id="19" dur="1000" fill="hold"/>
                                        <p:tgtEl>
                                          <p:spTgt spid="344">
                                            <p:txEl>
                                              <p:pRg st="1" end="1"/>
                                            </p:txEl>
                                          </p:spTgt>
                                        </p:tgtEl>
                                        <p:attrNameLst>
                                          <p:attrName>ppt_h</p:attrName>
                                        </p:attrNameLst>
                                      </p:cBhvr>
                                      <p:tavLst>
                                        <p:tav tm="0">
                                          <p:val>
                                            <p:strVal val="#ppt_h"/>
                                          </p:val>
                                        </p:tav>
                                        <p:tav tm="100000">
                                          <p:val>
                                            <p:strVal val="#ppt_h"/>
                                          </p:val>
                                        </p:tav>
                                      </p:tavLst>
                                    </p:anim>
                                    <p:animEffect transition="in" filter="fade">
                                      <p:cBhvr additive="repl">
                                        <p:cTn id="20" dur="1000"/>
                                        <p:tgtEl>
                                          <p:spTgt spid="34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350" name="PlaceHolder 2"/>
          <p:cNvSpPr>
            <a:spLocks noGrp="1"/>
          </p:cNvSpPr>
          <p:nvPr>
            <p:ph type="subTitle"/>
          </p:nvPr>
        </p:nvSpPr>
        <p:spPr>
          <a:xfrm>
            <a:off x="900000" y="1844280"/>
            <a:ext cx="8244000" cy="792360"/>
          </a:xfrm>
          <a:prstGeom prst="rect">
            <a:avLst/>
          </a:prstGeom>
          <a:noFill/>
          <a:ln w="0">
            <a:noFill/>
          </a:ln>
        </p:spPr>
        <p:txBody>
          <a:bodyPr anchor="t">
            <a:noAutofit/>
          </a:bodyPr>
          <a:lstStyle/>
          <a:p>
            <a:pPr indent="0">
              <a:lnSpc>
                <a:spcPct val="8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Σύστημα παρασκευής καύσιμου μείγματος μονού ψεκασμού:</a:t>
            </a:r>
            <a:endParaRPr lang="en-US" sz="2800" b="0" strike="noStrike" spc="-1">
              <a:solidFill>
                <a:srgbClr val="FFFFFF"/>
              </a:solidFill>
              <a:latin typeface="Tahoma"/>
            </a:endParaRPr>
          </a:p>
        </p:txBody>
      </p:sp>
      <p:sp>
        <p:nvSpPr>
          <p:cNvPr id="351"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352"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45A56E9-9510-4F8B-9AC0-27D308426D5F}" type="slidenum">
              <a:rPr lang="el-GR" sz="1800" b="0" strike="noStrike" spc="-1">
                <a:solidFill>
                  <a:srgbClr val="66CCFF"/>
                </a:solidFill>
                <a:latin typeface="Tahoma"/>
                <a:ea typeface="Tahoma"/>
              </a:rPr>
              <a:t>36</a:t>
            </a:fld>
            <a:endParaRPr lang="en-US" sz="1800" b="0" strike="noStrike" spc="-1">
              <a:solidFill>
                <a:srgbClr val="000000"/>
              </a:solidFill>
              <a:latin typeface="Tahoma"/>
            </a:endParaRPr>
          </a:p>
        </p:txBody>
      </p:sp>
      <p:sp>
        <p:nvSpPr>
          <p:cNvPr id="353"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354" name="Picture 9"/>
          <p:cNvPicPr/>
          <p:nvPr/>
        </p:nvPicPr>
        <p:blipFill>
          <a:blip r:embed="rId2"/>
          <a:stretch/>
        </p:blipFill>
        <p:spPr>
          <a:xfrm>
            <a:off x="0" y="2637000"/>
            <a:ext cx="3903840" cy="4221000"/>
          </a:xfrm>
          <a:prstGeom prst="rect">
            <a:avLst/>
          </a:prstGeom>
          <a:ln w="0">
            <a:noFill/>
          </a:ln>
        </p:spPr>
      </p:pic>
      <p:pic>
        <p:nvPicPr>
          <p:cNvPr id="355" name="Picture 11"/>
          <p:cNvPicPr/>
          <p:nvPr/>
        </p:nvPicPr>
        <p:blipFill>
          <a:blip r:embed="rId3"/>
          <a:stretch/>
        </p:blipFill>
        <p:spPr>
          <a:xfrm>
            <a:off x="3924360" y="2852640"/>
            <a:ext cx="5219640" cy="375120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10" presetClass="entr" fill="hold" nodeType="afterEffect">
                                  <p:stCondLst>
                                    <p:cond delay="0"/>
                                  </p:stCondLst>
                                  <p:childTnLst>
                                    <p:set>
                                      <p:cBhvr>
                                        <p:cTn id="6" dur="1" fill="hold">
                                          <p:stCondLst>
                                            <p:cond delay="0"/>
                                          </p:stCondLst>
                                        </p:cTn>
                                        <p:tgtEl>
                                          <p:spTgt spid="354"/>
                                        </p:tgtEl>
                                        <p:attrNameLst>
                                          <p:attrName>style.visibility</p:attrName>
                                        </p:attrNameLst>
                                      </p:cBhvr>
                                      <p:to>
                                        <p:strVal val="visible"/>
                                      </p:to>
                                    </p:set>
                                    <p:animEffect transition="in" filter="fade">
                                      <p:cBhvr additive="repl">
                                        <p:cTn id="7" dur="500"/>
                                        <p:tgtEl>
                                          <p:spTgt spid="354"/>
                                        </p:tgtEl>
                                      </p:cBhvr>
                                    </p:animEffect>
                                  </p:childTnLst>
                                </p:cTn>
                              </p:par>
                              <p:par>
                                <p:cTn id="8" presetID="10" presetClass="entr" fill="hold" nodeType="withEffect">
                                  <p:stCondLst>
                                    <p:cond delay="0"/>
                                  </p:stCondLst>
                                  <p:childTnLst>
                                    <p:set>
                                      <p:cBhvr>
                                        <p:cTn id="9" dur="1" fill="hold">
                                          <p:stCondLst>
                                            <p:cond delay="0"/>
                                          </p:stCondLst>
                                        </p:cTn>
                                        <p:tgtEl>
                                          <p:spTgt spid="355"/>
                                        </p:tgtEl>
                                        <p:attrNameLst>
                                          <p:attrName>style.visibility</p:attrName>
                                        </p:attrNameLst>
                                      </p:cBhvr>
                                      <p:to>
                                        <p:strVal val="visible"/>
                                      </p:to>
                                    </p:set>
                                    <p:animEffect transition="in" filter="fade">
                                      <p:cBhvr additive="repl">
                                        <p:cTn id="10" dur="500"/>
                                        <p:tgtEl>
                                          <p:spTgt spid="3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357" name="PlaceHolder 2"/>
          <p:cNvSpPr>
            <a:spLocks noGrp="1"/>
          </p:cNvSpPr>
          <p:nvPr>
            <p:ph type="subTitle"/>
          </p:nvPr>
        </p:nvSpPr>
        <p:spPr>
          <a:xfrm>
            <a:off x="900000" y="1844280"/>
            <a:ext cx="8244000" cy="792360"/>
          </a:xfrm>
          <a:prstGeom prst="rect">
            <a:avLst/>
          </a:prstGeom>
          <a:noFill/>
          <a:ln w="0">
            <a:noFill/>
          </a:ln>
        </p:spPr>
        <p:txBody>
          <a:bodyPr anchor="t">
            <a:noAutofit/>
          </a:bodyPr>
          <a:lstStyle/>
          <a:p>
            <a:pPr indent="0">
              <a:lnSpc>
                <a:spcPct val="8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Σύστημα παρασκευής καύσιμου μείγματος μονού ψεκασμού:</a:t>
            </a:r>
            <a:endParaRPr lang="en-US" sz="2800" b="0" strike="noStrike" spc="-1">
              <a:solidFill>
                <a:srgbClr val="FFFFFF"/>
              </a:solidFill>
              <a:latin typeface="Tahoma"/>
            </a:endParaRPr>
          </a:p>
        </p:txBody>
      </p:sp>
      <p:sp>
        <p:nvSpPr>
          <p:cNvPr id="358" name="Rectangle 4"/>
          <p:cNvSpPr/>
          <p:nvPr/>
        </p:nvSpPr>
        <p:spPr>
          <a:xfrm>
            <a:off x="900000" y="2565360"/>
            <a:ext cx="3959280" cy="4292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Το μπεκ ψεκάζει με κωνική δέσμη (βεντάλια) πάνω στη πεταλούδα. Για να μη σχηματίζονται φυσαλίδες λόγω της χαμηλής πίεσης του καυσίμου και της υψηλής θερμοκρασίας, το μπεκ περιβρέχεται συνεχώς με νέες ποσότητες βενζίνης.</a:t>
            </a:r>
            <a:endParaRPr lang="en-US" sz="2400" b="0" strike="noStrike" spc="-1">
              <a:solidFill>
                <a:srgbClr val="000000"/>
              </a:solidFill>
              <a:latin typeface="Tahoma"/>
            </a:endParaRPr>
          </a:p>
        </p:txBody>
      </p:sp>
      <p:sp>
        <p:nvSpPr>
          <p:cNvPr id="359"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360"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29E7D9AB-31A0-447C-AF01-705C311AE44A}" type="slidenum">
              <a:rPr lang="el-GR" sz="1800" b="0" strike="noStrike" spc="-1">
                <a:solidFill>
                  <a:srgbClr val="66CCFF"/>
                </a:solidFill>
                <a:latin typeface="Tahoma"/>
                <a:ea typeface="Tahoma"/>
              </a:rPr>
              <a:t>37</a:t>
            </a:fld>
            <a:endParaRPr lang="en-US" sz="1800" b="0" strike="noStrike" spc="-1">
              <a:solidFill>
                <a:srgbClr val="000000"/>
              </a:solidFill>
              <a:latin typeface="Tahoma"/>
            </a:endParaRPr>
          </a:p>
        </p:txBody>
      </p:sp>
      <p:sp>
        <p:nvSpPr>
          <p:cNvPr id="361"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362" name="Picture 9"/>
          <p:cNvPicPr/>
          <p:nvPr/>
        </p:nvPicPr>
        <p:blipFill>
          <a:blip r:embed="rId2"/>
          <a:stretch/>
        </p:blipFill>
        <p:spPr>
          <a:xfrm>
            <a:off x="4859280" y="2852640"/>
            <a:ext cx="4284720" cy="307980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358">
                                            <p:txEl>
                                              <p:pRg st="0" end="0"/>
                                            </p:txEl>
                                          </p:spTgt>
                                        </p:tgtEl>
                                        <p:attrNameLst>
                                          <p:attrName>style.visibility</p:attrName>
                                        </p:attrNameLst>
                                      </p:cBhvr>
                                      <p:to>
                                        <p:strVal val="visible"/>
                                      </p:to>
                                    </p:set>
                                    <p:anim calcmode="lin" valueType="num">
                                      <p:cBhvr additive="repl">
                                        <p:cTn id="7" dur="1000" fill="hold"/>
                                        <p:tgtEl>
                                          <p:spTgt spid="358">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358">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358">
                                            <p:txEl>
                                              <p:pRg st="0" end="0"/>
                                            </p:txEl>
                                          </p:spTgt>
                                        </p:tgtEl>
                                      </p:cBhvr>
                                    </p:animEffect>
                                  </p:childTnLst>
                                </p:cTn>
                              </p:par>
                            </p:childTnLst>
                          </p:cTn>
                        </p:par>
                        <p:par>
                          <p:cTn id="10" fill="hold" nodeType="afterEffect">
                            <p:stCondLst>
                              <p:cond delay="1000"/>
                            </p:stCondLst>
                            <p:childTnLst>
                              <p:par>
                                <p:cTn id="11" presetID="4" presetClass="entr" presetSubtype="32" fill="hold" nodeType="afterEffect">
                                  <p:stCondLst>
                                    <p:cond delay="0"/>
                                  </p:stCondLst>
                                  <p:childTnLst>
                                    <p:set>
                                      <p:cBhvr>
                                        <p:cTn id="12" dur="1" fill="hold">
                                          <p:stCondLst>
                                            <p:cond delay="0"/>
                                          </p:stCondLst>
                                        </p:cTn>
                                        <p:tgtEl>
                                          <p:spTgt spid="362"/>
                                        </p:tgtEl>
                                        <p:attrNameLst>
                                          <p:attrName>style.visibility</p:attrName>
                                        </p:attrNameLst>
                                      </p:cBhvr>
                                      <p:to>
                                        <p:strVal val="visible"/>
                                      </p:to>
                                    </p:set>
                                    <p:animEffect transition="in" filter="box(out)">
                                      <p:cBhvr additive="repl">
                                        <p:cTn id="13" dur="500"/>
                                        <p:tgtEl>
                                          <p:spTgt spid="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364" name="PlaceHolder 2"/>
          <p:cNvSpPr>
            <a:spLocks noGrp="1"/>
          </p:cNvSpPr>
          <p:nvPr>
            <p:ph type="subTitle"/>
          </p:nvPr>
        </p:nvSpPr>
        <p:spPr>
          <a:xfrm>
            <a:off x="900000" y="1844280"/>
            <a:ext cx="8244000" cy="792360"/>
          </a:xfrm>
          <a:prstGeom prst="rect">
            <a:avLst/>
          </a:prstGeom>
          <a:noFill/>
          <a:ln w="0">
            <a:noFill/>
          </a:ln>
        </p:spPr>
        <p:txBody>
          <a:bodyPr anchor="t">
            <a:noAutofit/>
          </a:bodyPr>
          <a:lstStyle/>
          <a:p>
            <a:pPr indent="0">
              <a:lnSpc>
                <a:spcPct val="8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Σύστημα παρασκευής καύσιμου μείγματος μονού ψεκασμού:</a:t>
            </a:r>
            <a:endParaRPr lang="en-US" sz="2800" b="0" strike="noStrike" spc="-1">
              <a:solidFill>
                <a:srgbClr val="FFFFFF"/>
              </a:solidFill>
              <a:latin typeface="Tahoma"/>
            </a:endParaRPr>
          </a:p>
        </p:txBody>
      </p:sp>
      <p:sp>
        <p:nvSpPr>
          <p:cNvPr id="365" name="Rectangle 4"/>
          <p:cNvSpPr/>
          <p:nvPr/>
        </p:nvSpPr>
        <p:spPr>
          <a:xfrm>
            <a:off x="900000" y="2565360"/>
            <a:ext cx="3888000" cy="4292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Η παροχή γίνεται από το κάτω μέρος και η επιστροφή της ποσότητας που περισσεύει γίνεται από το πάνω μέρος του μπεκ. Το πάνω κανάλι συνδέεται με τον κάτω θάλαμο του ρυθμιστή πίεσης από τον οποίο επιστρέφει το πλεόνασμα στο ρεζερβουάρ.</a:t>
            </a:r>
            <a:endParaRPr lang="en-US" sz="2400" b="0" strike="noStrike" spc="-1">
              <a:solidFill>
                <a:srgbClr val="000000"/>
              </a:solidFill>
              <a:latin typeface="Tahoma"/>
            </a:endParaRPr>
          </a:p>
        </p:txBody>
      </p:sp>
      <p:sp>
        <p:nvSpPr>
          <p:cNvPr id="366"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367"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178D40E-7442-4D67-9585-0844C84642AA}" type="slidenum">
              <a:rPr lang="el-GR" sz="1800" b="0" strike="noStrike" spc="-1">
                <a:solidFill>
                  <a:srgbClr val="66CCFF"/>
                </a:solidFill>
                <a:latin typeface="Tahoma"/>
                <a:ea typeface="Tahoma"/>
              </a:rPr>
              <a:t>38</a:t>
            </a:fld>
            <a:endParaRPr lang="en-US" sz="1800" b="0" strike="noStrike" spc="-1">
              <a:solidFill>
                <a:srgbClr val="000000"/>
              </a:solidFill>
              <a:latin typeface="Tahoma"/>
            </a:endParaRPr>
          </a:p>
        </p:txBody>
      </p:sp>
      <p:sp>
        <p:nvSpPr>
          <p:cNvPr id="368"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369" name="Picture 8"/>
          <p:cNvPicPr/>
          <p:nvPr/>
        </p:nvPicPr>
        <p:blipFill>
          <a:blip r:embed="rId2"/>
          <a:stretch/>
        </p:blipFill>
        <p:spPr>
          <a:xfrm>
            <a:off x="4716360" y="2852640"/>
            <a:ext cx="4284720" cy="307980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365">
                                            <p:txEl>
                                              <p:pRg st="0" end="0"/>
                                            </p:txEl>
                                          </p:spTgt>
                                        </p:tgtEl>
                                        <p:attrNameLst>
                                          <p:attrName>style.visibility</p:attrName>
                                        </p:attrNameLst>
                                      </p:cBhvr>
                                      <p:to>
                                        <p:strVal val="visible"/>
                                      </p:to>
                                    </p:set>
                                    <p:anim calcmode="lin" valueType="num">
                                      <p:cBhvr additive="repl">
                                        <p:cTn id="7" dur="1000" fill="hold"/>
                                        <p:tgtEl>
                                          <p:spTgt spid="365">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365">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36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371" name="PlaceHolder 2"/>
          <p:cNvSpPr>
            <a:spLocks noGrp="1"/>
          </p:cNvSpPr>
          <p:nvPr>
            <p:ph type="subTitle"/>
          </p:nvPr>
        </p:nvSpPr>
        <p:spPr>
          <a:xfrm>
            <a:off x="900000" y="1844280"/>
            <a:ext cx="8244000" cy="792360"/>
          </a:xfrm>
          <a:prstGeom prst="rect">
            <a:avLst/>
          </a:prstGeom>
          <a:noFill/>
          <a:ln w="0">
            <a:noFill/>
          </a:ln>
        </p:spPr>
        <p:txBody>
          <a:bodyPr anchor="t">
            <a:noAutofit/>
          </a:bodyPr>
          <a:lstStyle/>
          <a:p>
            <a:pPr indent="0">
              <a:lnSpc>
                <a:spcPct val="8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Σύστημα παρασκευής καύσιμου μείγματος μονού ψεκασμού:</a:t>
            </a:r>
            <a:endParaRPr lang="en-US" sz="2800" b="0" strike="noStrike" spc="-1">
              <a:solidFill>
                <a:srgbClr val="FFFFFF"/>
              </a:solidFill>
              <a:latin typeface="Tahoma"/>
            </a:endParaRPr>
          </a:p>
        </p:txBody>
      </p:sp>
      <p:sp>
        <p:nvSpPr>
          <p:cNvPr id="372"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373"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7D5C93D-CC1F-40C7-8ECF-AF8CAFEC7609}" type="slidenum">
              <a:rPr lang="el-GR" sz="1800" b="0" strike="noStrike" spc="-1">
                <a:solidFill>
                  <a:srgbClr val="66CCFF"/>
                </a:solidFill>
                <a:latin typeface="Tahoma"/>
                <a:ea typeface="Tahoma"/>
              </a:rPr>
              <a:t>39</a:t>
            </a:fld>
            <a:endParaRPr lang="en-US" sz="1800" b="0" strike="noStrike" spc="-1">
              <a:solidFill>
                <a:srgbClr val="000000"/>
              </a:solidFill>
              <a:latin typeface="Tahoma"/>
            </a:endParaRPr>
          </a:p>
        </p:txBody>
      </p:sp>
      <p:sp>
        <p:nvSpPr>
          <p:cNvPr id="374"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375" name="Rectangle 9"/>
          <p:cNvSpPr/>
          <p:nvPr/>
        </p:nvSpPr>
        <p:spPr>
          <a:xfrm>
            <a:off x="900000" y="2565360"/>
            <a:ext cx="4464000" cy="4292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Η επιστροφή διαχωρίζεται σε δύο ρεύματα. Το ένα ρεύμα διαρρέει και το δεύτερο περιβρέχει το μπεκ.</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Με την ελεγχόμενη ψύξη του μπεκ πετυχαίνουμε καλή λειτουργία και κατά την ψυχρή εκκίνηση του κινητήρα.</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Στο καπάκι του πάνω μέρους βρίσκεται τοποθετημένος ο αισθητήρας θερμοκρασίας του αέρα.</a:t>
            </a:r>
            <a:endParaRPr lang="en-US" sz="2200" b="0" strike="noStrike" spc="-1">
              <a:solidFill>
                <a:srgbClr val="000000"/>
              </a:solidFill>
              <a:latin typeface="Tahoma"/>
            </a:endParaRPr>
          </a:p>
        </p:txBody>
      </p:sp>
      <p:pic>
        <p:nvPicPr>
          <p:cNvPr id="376" name="Picture 11"/>
          <p:cNvPicPr/>
          <p:nvPr/>
        </p:nvPicPr>
        <p:blipFill>
          <a:blip r:embed="rId2"/>
          <a:stretch/>
        </p:blipFill>
        <p:spPr>
          <a:xfrm>
            <a:off x="5614920" y="2349360"/>
            <a:ext cx="3529080" cy="2962440"/>
          </a:xfrm>
          <a:prstGeom prst="rect">
            <a:avLst/>
          </a:prstGeom>
          <a:ln w="0">
            <a:noFill/>
          </a:ln>
        </p:spPr>
      </p:pic>
      <p:pic>
        <p:nvPicPr>
          <p:cNvPr id="377" name="Picture 13"/>
          <p:cNvPicPr/>
          <p:nvPr/>
        </p:nvPicPr>
        <p:blipFill>
          <a:blip r:embed="rId3"/>
          <a:stretch/>
        </p:blipFill>
        <p:spPr>
          <a:xfrm>
            <a:off x="5580000" y="5373720"/>
            <a:ext cx="3564000" cy="148104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375">
                                            <p:txEl>
                                              <p:pRg st="0" end="0"/>
                                            </p:txEl>
                                          </p:spTgt>
                                        </p:tgtEl>
                                        <p:attrNameLst>
                                          <p:attrName>style.visibility</p:attrName>
                                        </p:attrNameLst>
                                      </p:cBhvr>
                                      <p:to>
                                        <p:strVal val="visible"/>
                                      </p:to>
                                    </p:set>
                                    <p:anim calcmode="lin" valueType="num">
                                      <p:cBhvr additive="repl">
                                        <p:cTn id="7" dur="1000" fill="hold"/>
                                        <p:tgtEl>
                                          <p:spTgt spid="375">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375">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375">
                                            <p:txEl>
                                              <p:pRg st="0" end="0"/>
                                            </p:txEl>
                                          </p:spTgt>
                                        </p:tgtEl>
                                      </p:cBhvr>
                                    </p:animEffect>
                                  </p:childTnLst>
                                </p:cTn>
                              </p:par>
                            </p:childTnLst>
                          </p:cTn>
                        </p:par>
                        <p:par>
                          <p:cTn id="10" fill="hold" nodeType="afterEffect">
                            <p:stCondLst>
                              <p:cond delay="1000"/>
                            </p:stCondLst>
                            <p:childTnLst>
                              <p:par>
                                <p:cTn id="11" presetID="4" presetClass="entr" presetSubtype="32" fill="hold" nodeType="afterEffect">
                                  <p:stCondLst>
                                    <p:cond delay="0"/>
                                  </p:stCondLst>
                                  <p:childTnLst>
                                    <p:set>
                                      <p:cBhvr>
                                        <p:cTn id="12" dur="1" fill="hold">
                                          <p:stCondLst>
                                            <p:cond delay="0"/>
                                          </p:stCondLst>
                                        </p:cTn>
                                        <p:tgtEl>
                                          <p:spTgt spid="377"/>
                                        </p:tgtEl>
                                        <p:attrNameLst>
                                          <p:attrName>style.visibility</p:attrName>
                                        </p:attrNameLst>
                                      </p:cBhvr>
                                      <p:to>
                                        <p:strVal val="visible"/>
                                      </p:to>
                                    </p:set>
                                    <p:animEffect transition="in" filter="box(out)">
                                      <p:cBhvr additive="repl">
                                        <p:cTn id="13" dur="500"/>
                                        <p:tgtEl>
                                          <p:spTgt spid="377"/>
                                        </p:tgtEl>
                                      </p:cBhvr>
                                    </p:animEffect>
                                  </p:childTnLst>
                                </p:cTn>
                              </p:par>
                              <p:par>
                                <p:cTn id="14" presetID="4" presetClass="entr" presetSubtype="32" fill="hold" nodeType="withEffect">
                                  <p:stCondLst>
                                    <p:cond delay="0"/>
                                  </p:stCondLst>
                                  <p:childTnLst>
                                    <p:set>
                                      <p:cBhvr>
                                        <p:cTn id="15" dur="1" fill="hold">
                                          <p:stCondLst>
                                            <p:cond delay="0"/>
                                          </p:stCondLst>
                                        </p:cTn>
                                        <p:tgtEl>
                                          <p:spTgt spid="376"/>
                                        </p:tgtEl>
                                        <p:attrNameLst>
                                          <p:attrName>style.visibility</p:attrName>
                                        </p:attrNameLst>
                                      </p:cBhvr>
                                      <p:to>
                                        <p:strVal val="visible"/>
                                      </p:to>
                                    </p:set>
                                    <p:animEffect transition="in" filter="box(out)">
                                      <p:cBhvr additive="repl">
                                        <p:cTn id="16" dur="500"/>
                                        <p:tgtEl>
                                          <p:spTgt spid="376"/>
                                        </p:tgtEl>
                                      </p:cBhvr>
                                    </p:animEffect>
                                  </p:childTnLst>
                                </p:cTn>
                              </p:par>
                            </p:childTnLst>
                          </p:cTn>
                        </p:par>
                      </p:childTnLst>
                    </p:cTn>
                  </p:par>
                  <p:par>
                    <p:cTn id="17" fill="hold" nodeType="clickEffect">
                      <p:stCondLst>
                        <p:cond delay="indefinite"/>
                      </p:stCondLst>
                      <p:childTnLst>
                        <p:par>
                          <p:cTn id="18" fill="hold" nodeType="withEffect">
                            <p:stCondLst>
                              <p:cond delay="0"/>
                            </p:stCondLst>
                            <p:childTnLst>
                              <p:par>
                                <p:cTn id="19" presetID="55" presetClass="entr" fill="hold" nodeType="clickEffect">
                                  <p:stCondLst>
                                    <p:cond delay="0"/>
                                  </p:stCondLst>
                                  <p:childTnLst>
                                    <p:set>
                                      <p:cBhvr>
                                        <p:cTn id="20" dur="1" fill="hold">
                                          <p:stCondLst>
                                            <p:cond delay="0"/>
                                          </p:stCondLst>
                                        </p:cTn>
                                        <p:tgtEl>
                                          <p:spTgt spid="375">
                                            <p:txEl>
                                              <p:pRg st="1" end="1"/>
                                            </p:txEl>
                                          </p:spTgt>
                                        </p:tgtEl>
                                        <p:attrNameLst>
                                          <p:attrName>style.visibility</p:attrName>
                                        </p:attrNameLst>
                                      </p:cBhvr>
                                      <p:to>
                                        <p:strVal val="visible"/>
                                      </p:to>
                                    </p:set>
                                    <p:anim calcmode="lin" valueType="num">
                                      <p:cBhvr additive="repl">
                                        <p:cTn id="21" dur="1000" fill="hold"/>
                                        <p:tgtEl>
                                          <p:spTgt spid="375">
                                            <p:txEl>
                                              <p:pRg st="1" end="1"/>
                                            </p:txEl>
                                          </p:spTgt>
                                        </p:tgtEl>
                                        <p:attrNameLst>
                                          <p:attrName>ppt_w</p:attrName>
                                        </p:attrNameLst>
                                      </p:cBhvr>
                                      <p:tavLst>
                                        <p:tav tm="0">
                                          <p:val>
                                            <p:strVal val="#ppt_w*0.70"/>
                                          </p:val>
                                        </p:tav>
                                        <p:tav tm="100000">
                                          <p:val>
                                            <p:strVal val="#ppt_w"/>
                                          </p:val>
                                        </p:tav>
                                      </p:tavLst>
                                    </p:anim>
                                    <p:anim calcmode="lin" valueType="num">
                                      <p:cBhvr additive="repl">
                                        <p:cTn id="22" dur="1000" fill="hold"/>
                                        <p:tgtEl>
                                          <p:spTgt spid="375">
                                            <p:txEl>
                                              <p:pRg st="1" end="1"/>
                                            </p:txEl>
                                          </p:spTgt>
                                        </p:tgtEl>
                                        <p:attrNameLst>
                                          <p:attrName>ppt_h</p:attrName>
                                        </p:attrNameLst>
                                      </p:cBhvr>
                                      <p:tavLst>
                                        <p:tav tm="0">
                                          <p:val>
                                            <p:strVal val="#ppt_h"/>
                                          </p:val>
                                        </p:tav>
                                        <p:tav tm="100000">
                                          <p:val>
                                            <p:strVal val="#ppt_h"/>
                                          </p:val>
                                        </p:tav>
                                      </p:tavLst>
                                    </p:anim>
                                    <p:animEffect transition="in" filter="fade">
                                      <p:cBhvr additive="repl">
                                        <p:cTn id="23" dur="1000"/>
                                        <p:tgtEl>
                                          <p:spTgt spid="375">
                                            <p:txEl>
                                              <p:pRg st="1" end="1"/>
                                            </p:txEl>
                                          </p:spTgt>
                                        </p:tgtEl>
                                      </p:cBhvr>
                                    </p:animEffect>
                                  </p:childTnLst>
                                </p:cTn>
                              </p:par>
                            </p:childTnLst>
                          </p:cTn>
                        </p:par>
                      </p:childTnLst>
                    </p:cTn>
                  </p:par>
                  <p:par>
                    <p:cTn id="24" fill="hold" nodeType="clickEffect">
                      <p:stCondLst>
                        <p:cond delay="indefinite"/>
                      </p:stCondLst>
                      <p:childTnLst>
                        <p:par>
                          <p:cTn id="25" fill="hold" nodeType="withEffect">
                            <p:stCondLst>
                              <p:cond delay="0"/>
                            </p:stCondLst>
                            <p:childTnLst>
                              <p:par>
                                <p:cTn id="26" presetID="55" presetClass="entr" fill="hold" nodeType="clickEffect">
                                  <p:stCondLst>
                                    <p:cond delay="0"/>
                                  </p:stCondLst>
                                  <p:childTnLst>
                                    <p:set>
                                      <p:cBhvr>
                                        <p:cTn id="27" dur="1" fill="hold">
                                          <p:stCondLst>
                                            <p:cond delay="0"/>
                                          </p:stCondLst>
                                        </p:cTn>
                                        <p:tgtEl>
                                          <p:spTgt spid="375">
                                            <p:txEl>
                                              <p:pRg st="2" end="2"/>
                                            </p:txEl>
                                          </p:spTgt>
                                        </p:tgtEl>
                                        <p:attrNameLst>
                                          <p:attrName>style.visibility</p:attrName>
                                        </p:attrNameLst>
                                      </p:cBhvr>
                                      <p:to>
                                        <p:strVal val="visible"/>
                                      </p:to>
                                    </p:set>
                                    <p:anim calcmode="lin" valueType="num">
                                      <p:cBhvr additive="repl">
                                        <p:cTn id="28" dur="1000" fill="hold"/>
                                        <p:tgtEl>
                                          <p:spTgt spid="375">
                                            <p:txEl>
                                              <p:pRg st="2" end="2"/>
                                            </p:txEl>
                                          </p:spTgt>
                                        </p:tgtEl>
                                        <p:attrNameLst>
                                          <p:attrName>ppt_w</p:attrName>
                                        </p:attrNameLst>
                                      </p:cBhvr>
                                      <p:tavLst>
                                        <p:tav tm="0">
                                          <p:val>
                                            <p:strVal val="#ppt_w*0.70"/>
                                          </p:val>
                                        </p:tav>
                                        <p:tav tm="100000">
                                          <p:val>
                                            <p:strVal val="#ppt_w"/>
                                          </p:val>
                                        </p:tav>
                                      </p:tavLst>
                                    </p:anim>
                                    <p:anim calcmode="lin" valueType="num">
                                      <p:cBhvr additive="repl">
                                        <p:cTn id="29" dur="1000" fill="hold"/>
                                        <p:tgtEl>
                                          <p:spTgt spid="375">
                                            <p:txEl>
                                              <p:pRg st="2" end="2"/>
                                            </p:txEl>
                                          </p:spTgt>
                                        </p:tgtEl>
                                        <p:attrNameLst>
                                          <p:attrName>ppt_h</p:attrName>
                                        </p:attrNameLst>
                                      </p:cBhvr>
                                      <p:tavLst>
                                        <p:tav tm="0">
                                          <p:val>
                                            <p:strVal val="#ppt_h"/>
                                          </p:val>
                                        </p:tav>
                                        <p:tav tm="100000">
                                          <p:val>
                                            <p:strVal val="#ppt_h"/>
                                          </p:val>
                                        </p:tav>
                                      </p:tavLst>
                                    </p:anim>
                                    <p:animEffect transition="in" filter="fade">
                                      <p:cBhvr additive="repl">
                                        <p:cTn id="30" dur="1000"/>
                                        <p:tgtEl>
                                          <p:spTgt spid="3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32" name="PlaceHolder 2"/>
          <p:cNvSpPr>
            <a:spLocks noGrp="1"/>
          </p:cNvSpPr>
          <p:nvPr>
            <p:ph type="subTitle"/>
          </p:nvPr>
        </p:nvSpPr>
        <p:spPr>
          <a:xfrm>
            <a:off x="900000" y="1844640"/>
            <a:ext cx="6400800" cy="432000"/>
          </a:xfrm>
          <a:prstGeom prst="rect">
            <a:avLst/>
          </a:prstGeom>
          <a:noFill/>
          <a:ln w="0">
            <a:noFill/>
          </a:ln>
        </p:spPr>
        <p:txBody>
          <a:bodyPr anchor="t">
            <a:noAutofit/>
          </a:bodyPr>
          <a:lstStyle/>
          <a:p>
            <a:pPr indent="0">
              <a:lnSpc>
                <a:spcPct val="80000"/>
              </a:lnSpc>
              <a:spcBef>
                <a:spcPts val="6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FFFF66"/>
                </a:solidFill>
                <a:latin typeface="Tahoma"/>
                <a:ea typeface="Tahoma"/>
              </a:rPr>
              <a:t>Ρεζερβουάρ:</a:t>
            </a:r>
            <a:endParaRPr lang="en-US" sz="2400" b="0" strike="noStrike" spc="-1">
              <a:solidFill>
                <a:srgbClr val="FFFFFF"/>
              </a:solidFill>
              <a:latin typeface="Tahoma"/>
            </a:endParaRPr>
          </a:p>
        </p:txBody>
      </p:sp>
      <p:sp>
        <p:nvSpPr>
          <p:cNvPr id="133" name="Rectangle 4"/>
          <p:cNvSpPr/>
          <p:nvPr/>
        </p:nvSpPr>
        <p:spPr>
          <a:xfrm>
            <a:off x="900000" y="2205000"/>
            <a:ext cx="8244000" cy="4653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Τα μεγάλα ρεζερβουάρ έχουν διαφράγματα, για να εμποδίζουν την απότομη μετακίνηση του καυσίμου.</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Σε κάθε ρεζερβουάρ υπάρχει μια βαλβίδα αντεπιστροφής που είναι μια μηχανική βαλβίδα και επιτρέπει τη ροή του καυσίμου από τη δεξαμενή προς την αντλία και όχι αντίστροφα.</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Στο πάνω μέρος του ρεζερβουάρ υπάρχει διάταξη αντεπιστροφής και δεν επιτρέπει τη διαρροή καυσίμου σε περίπτωση ανατροπής. Οι αναθυμιάσεις του καυσίμου οδηγούνται σε ένα φίλτρο από ενεργό άνθρακα (κάνιστρο), όπου και κατακρατούνται. Όταν ο κινητήρας λειτουργεί, οδηγούνται στο χώρο καύσης.</a:t>
            </a:r>
            <a:endParaRPr lang="en-US" sz="2400" b="0" strike="noStrike" spc="-1">
              <a:solidFill>
                <a:srgbClr val="000000"/>
              </a:solidFill>
              <a:latin typeface="Tahoma"/>
            </a:endParaRPr>
          </a:p>
        </p:txBody>
      </p:sp>
      <p:sp>
        <p:nvSpPr>
          <p:cNvPr id="134"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135"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F1DED5C-E8E4-4654-9FC2-411FF41B0A93}" type="slidenum">
              <a:rPr lang="el-GR" sz="1800" b="0" strike="noStrike" spc="-1">
                <a:solidFill>
                  <a:srgbClr val="66CCFF"/>
                </a:solidFill>
                <a:latin typeface="Tahoma"/>
                <a:ea typeface="Tahoma"/>
              </a:rPr>
              <a:t>4</a:t>
            </a:fld>
            <a:endParaRPr lang="en-US" sz="1800" b="0" strike="noStrike" spc="-1">
              <a:solidFill>
                <a:srgbClr val="000000"/>
              </a:solidFill>
              <a:latin typeface="Tahoma"/>
            </a:endParaRPr>
          </a:p>
        </p:txBody>
      </p:sp>
      <p:sp>
        <p:nvSpPr>
          <p:cNvPr id="136"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anim calcmode="lin" valueType="num">
                                      <p:cBhvr additive="repl">
                                        <p:cTn id="7" dur="1000" fill="hold"/>
                                        <p:tgtEl>
                                          <p:spTgt spid="133">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33">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33">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133">
                                            <p:txEl>
                                              <p:pRg st="1" end="1"/>
                                            </p:txEl>
                                          </p:spTgt>
                                        </p:tgtEl>
                                        <p:attrNameLst>
                                          <p:attrName>style.visibility</p:attrName>
                                        </p:attrNameLst>
                                      </p:cBhvr>
                                      <p:to>
                                        <p:strVal val="visible"/>
                                      </p:to>
                                    </p:set>
                                    <p:anim calcmode="lin" valueType="num">
                                      <p:cBhvr additive="repl">
                                        <p:cTn id="14" dur="1000" fill="hold"/>
                                        <p:tgtEl>
                                          <p:spTgt spid="133">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133">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133">
                                            <p:txEl>
                                              <p:pRg st="1" end="1"/>
                                            </p:txEl>
                                          </p:spTgt>
                                        </p:tgtEl>
                                      </p:cBhvr>
                                    </p:animEffect>
                                  </p:childTnLst>
                                </p:cTn>
                              </p:par>
                            </p:childTnLst>
                          </p:cTn>
                        </p:par>
                      </p:childTnLst>
                    </p:cTn>
                  </p:par>
                  <p:par>
                    <p:cTn id="17" fill="hold" nodeType="clickEffect">
                      <p:stCondLst>
                        <p:cond delay="indefinite"/>
                      </p:stCondLst>
                      <p:childTnLst>
                        <p:par>
                          <p:cTn id="18" fill="hold" nodeType="withEffect">
                            <p:stCondLst>
                              <p:cond delay="0"/>
                            </p:stCondLst>
                            <p:childTnLst>
                              <p:par>
                                <p:cTn id="19" presetID="55" presetClass="entr" fill="hold" nodeType="clickEffect">
                                  <p:stCondLst>
                                    <p:cond delay="0"/>
                                  </p:stCondLst>
                                  <p:childTnLst>
                                    <p:set>
                                      <p:cBhvr>
                                        <p:cTn id="20" dur="1" fill="hold">
                                          <p:stCondLst>
                                            <p:cond delay="0"/>
                                          </p:stCondLst>
                                        </p:cTn>
                                        <p:tgtEl>
                                          <p:spTgt spid="133">
                                            <p:txEl>
                                              <p:pRg st="2" end="2"/>
                                            </p:txEl>
                                          </p:spTgt>
                                        </p:tgtEl>
                                        <p:attrNameLst>
                                          <p:attrName>style.visibility</p:attrName>
                                        </p:attrNameLst>
                                      </p:cBhvr>
                                      <p:to>
                                        <p:strVal val="visible"/>
                                      </p:to>
                                    </p:set>
                                    <p:anim calcmode="lin" valueType="num">
                                      <p:cBhvr additive="repl">
                                        <p:cTn id="21" dur="1000" fill="hold"/>
                                        <p:tgtEl>
                                          <p:spTgt spid="133">
                                            <p:txEl>
                                              <p:pRg st="2" end="2"/>
                                            </p:txEl>
                                          </p:spTgt>
                                        </p:tgtEl>
                                        <p:attrNameLst>
                                          <p:attrName>ppt_w</p:attrName>
                                        </p:attrNameLst>
                                      </p:cBhvr>
                                      <p:tavLst>
                                        <p:tav tm="0">
                                          <p:val>
                                            <p:strVal val="#ppt_w*0.70"/>
                                          </p:val>
                                        </p:tav>
                                        <p:tav tm="100000">
                                          <p:val>
                                            <p:strVal val="#ppt_w"/>
                                          </p:val>
                                        </p:tav>
                                      </p:tavLst>
                                    </p:anim>
                                    <p:anim calcmode="lin" valueType="num">
                                      <p:cBhvr additive="repl">
                                        <p:cTn id="22" dur="1000" fill="hold"/>
                                        <p:tgtEl>
                                          <p:spTgt spid="133">
                                            <p:txEl>
                                              <p:pRg st="2" end="2"/>
                                            </p:txEl>
                                          </p:spTgt>
                                        </p:tgtEl>
                                        <p:attrNameLst>
                                          <p:attrName>ppt_h</p:attrName>
                                        </p:attrNameLst>
                                      </p:cBhvr>
                                      <p:tavLst>
                                        <p:tav tm="0">
                                          <p:val>
                                            <p:strVal val="#ppt_h"/>
                                          </p:val>
                                        </p:tav>
                                        <p:tav tm="100000">
                                          <p:val>
                                            <p:strVal val="#ppt_h"/>
                                          </p:val>
                                        </p:tav>
                                      </p:tavLst>
                                    </p:anim>
                                    <p:animEffect transition="in" filter="fade">
                                      <p:cBhvr additive="repl">
                                        <p:cTn id="23" dur="1000"/>
                                        <p:tgtEl>
                                          <p:spTgt spid="13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379" name="PlaceHolder 2"/>
          <p:cNvSpPr>
            <a:spLocks noGrp="1"/>
          </p:cNvSpPr>
          <p:nvPr>
            <p:ph type="subTitle"/>
          </p:nvPr>
        </p:nvSpPr>
        <p:spPr>
          <a:xfrm>
            <a:off x="900000" y="1844280"/>
            <a:ext cx="8244000" cy="792360"/>
          </a:xfrm>
          <a:prstGeom prst="rect">
            <a:avLst/>
          </a:prstGeom>
          <a:noFill/>
          <a:ln w="0">
            <a:noFill/>
          </a:ln>
        </p:spPr>
        <p:txBody>
          <a:bodyPr anchor="t">
            <a:noAutofit/>
          </a:bodyPr>
          <a:lstStyle/>
          <a:p>
            <a:pPr indent="0">
              <a:lnSpc>
                <a:spcPct val="8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Σύστημα παρασκευής καύσιμου μείγματος μονού ψεκασμού:</a:t>
            </a:r>
            <a:endParaRPr lang="en-US" sz="2800" b="0" strike="noStrike" spc="-1">
              <a:solidFill>
                <a:srgbClr val="FFFFFF"/>
              </a:solidFill>
              <a:latin typeface="Tahoma"/>
            </a:endParaRPr>
          </a:p>
        </p:txBody>
      </p:sp>
      <p:sp>
        <p:nvSpPr>
          <p:cNvPr id="380" name="Rectangle 4"/>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381" name="Text Box 5"/>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C10EE75-0660-4449-9C1D-8FA89A14F198}" type="slidenum">
              <a:rPr lang="el-GR" sz="1800" b="0" strike="noStrike" spc="-1">
                <a:solidFill>
                  <a:srgbClr val="66CCFF"/>
                </a:solidFill>
                <a:latin typeface="Tahoma"/>
                <a:ea typeface="Tahoma"/>
              </a:rPr>
              <a:t>40</a:t>
            </a:fld>
            <a:endParaRPr lang="en-US" sz="1800" b="0" strike="noStrike" spc="-1">
              <a:solidFill>
                <a:srgbClr val="000000"/>
              </a:solidFill>
              <a:latin typeface="Tahoma"/>
            </a:endParaRPr>
          </a:p>
        </p:txBody>
      </p:sp>
      <p:sp>
        <p:nvSpPr>
          <p:cNvPr id="382" name="Rectangle 6"/>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383" name="Rectangle 7"/>
          <p:cNvSpPr/>
          <p:nvPr/>
        </p:nvSpPr>
        <p:spPr>
          <a:xfrm>
            <a:off x="900000" y="2565360"/>
            <a:ext cx="5112000" cy="4292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Ο αισθητήρας της θερμοκρασίας του αέρα εισαγωγής έχει στην άκρη του μία αντίσταση και βρίσκεται στο κέντρο της ροής του αέρα. </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Ο αισθητήρας μετράει μέσω της αντίστασης τη θερμοκρασία και επομένως την πυκνότητα του αέρα. </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Όσο αυξάνει η θερμοκρασία τόσο μικραίνει η μάζα του αέρα για ένα συγκεκριμένο όγκο. </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Δηλαδή, παρακολουθεί τη θερμοκρασία που επηρεάζει τη μάζα του αέρα.</a:t>
            </a:r>
            <a:endParaRPr lang="en-US" sz="2200" b="0" strike="noStrike" spc="-1">
              <a:solidFill>
                <a:srgbClr val="000000"/>
              </a:solidFill>
              <a:latin typeface="Tahoma"/>
            </a:endParaRPr>
          </a:p>
        </p:txBody>
      </p:sp>
      <p:pic>
        <p:nvPicPr>
          <p:cNvPr id="384" name="Picture 10"/>
          <p:cNvPicPr/>
          <p:nvPr/>
        </p:nvPicPr>
        <p:blipFill>
          <a:blip r:embed="rId2"/>
          <a:stretch/>
        </p:blipFill>
        <p:spPr>
          <a:xfrm>
            <a:off x="6012000" y="2276640"/>
            <a:ext cx="3132000" cy="3114360"/>
          </a:xfrm>
          <a:prstGeom prst="rect">
            <a:avLst/>
          </a:prstGeom>
          <a:ln w="0">
            <a:noFill/>
          </a:ln>
        </p:spPr>
      </p:pic>
      <p:pic>
        <p:nvPicPr>
          <p:cNvPr id="385" name="Picture 11"/>
          <p:cNvPicPr/>
          <p:nvPr/>
        </p:nvPicPr>
        <p:blipFill>
          <a:blip r:embed="rId3"/>
          <a:stretch/>
        </p:blipFill>
        <p:spPr>
          <a:xfrm>
            <a:off x="6012000" y="5437080"/>
            <a:ext cx="3132000" cy="142092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383">
                                            <p:txEl>
                                              <p:pRg st="0" end="0"/>
                                            </p:txEl>
                                          </p:spTgt>
                                        </p:tgtEl>
                                        <p:attrNameLst>
                                          <p:attrName>style.visibility</p:attrName>
                                        </p:attrNameLst>
                                      </p:cBhvr>
                                      <p:to>
                                        <p:strVal val="visible"/>
                                      </p:to>
                                    </p:set>
                                    <p:anim calcmode="lin" valueType="num">
                                      <p:cBhvr additive="repl">
                                        <p:cTn id="7" dur="1000" fill="hold"/>
                                        <p:tgtEl>
                                          <p:spTgt spid="383">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383">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383">
                                            <p:txEl>
                                              <p:pRg st="0" end="0"/>
                                            </p:txEl>
                                          </p:spTgt>
                                        </p:tgtEl>
                                      </p:cBhvr>
                                    </p:animEffect>
                                  </p:childTnLst>
                                </p:cTn>
                              </p:par>
                            </p:childTnLst>
                          </p:cTn>
                        </p:par>
                        <p:par>
                          <p:cTn id="10" fill="hold" nodeType="afterEffect">
                            <p:stCondLst>
                              <p:cond delay="1000"/>
                            </p:stCondLst>
                            <p:childTnLst>
                              <p:par>
                                <p:cTn id="11" presetID="4" presetClass="entr" presetSubtype="32" fill="hold" nodeType="afterEffect">
                                  <p:stCondLst>
                                    <p:cond delay="0"/>
                                  </p:stCondLst>
                                  <p:childTnLst>
                                    <p:set>
                                      <p:cBhvr>
                                        <p:cTn id="12" dur="1" fill="hold">
                                          <p:stCondLst>
                                            <p:cond delay="0"/>
                                          </p:stCondLst>
                                        </p:cTn>
                                        <p:tgtEl>
                                          <p:spTgt spid="384"/>
                                        </p:tgtEl>
                                        <p:attrNameLst>
                                          <p:attrName>style.visibility</p:attrName>
                                        </p:attrNameLst>
                                      </p:cBhvr>
                                      <p:to>
                                        <p:strVal val="visible"/>
                                      </p:to>
                                    </p:set>
                                    <p:animEffect transition="in" filter="box(out)">
                                      <p:cBhvr additive="repl">
                                        <p:cTn id="13" dur="500"/>
                                        <p:tgtEl>
                                          <p:spTgt spid="384"/>
                                        </p:tgtEl>
                                      </p:cBhvr>
                                    </p:animEffect>
                                  </p:childTnLst>
                                </p:cTn>
                              </p:par>
                              <p:par>
                                <p:cTn id="14" presetID="4" presetClass="entr" presetSubtype="32" fill="hold" nodeType="withEffect">
                                  <p:stCondLst>
                                    <p:cond delay="0"/>
                                  </p:stCondLst>
                                  <p:childTnLst>
                                    <p:set>
                                      <p:cBhvr>
                                        <p:cTn id="15" dur="1" fill="hold">
                                          <p:stCondLst>
                                            <p:cond delay="0"/>
                                          </p:stCondLst>
                                        </p:cTn>
                                        <p:tgtEl>
                                          <p:spTgt spid="385"/>
                                        </p:tgtEl>
                                        <p:attrNameLst>
                                          <p:attrName>style.visibility</p:attrName>
                                        </p:attrNameLst>
                                      </p:cBhvr>
                                      <p:to>
                                        <p:strVal val="visible"/>
                                      </p:to>
                                    </p:set>
                                    <p:animEffect transition="in" filter="box(out)">
                                      <p:cBhvr additive="repl">
                                        <p:cTn id="16" dur="500"/>
                                        <p:tgtEl>
                                          <p:spTgt spid="385"/>
                                        </p:tgtEl>
                                      </p:cBhvr>
                                    </p:animEffect>
                                  </p:childTnLst>
                                </p:cTn>
                              </p:par>
                            </p:childTnLst>
                          </p:cTn>
                        </p:par>
                      </p:childTnLst>
                    </p:cTn>
                  </p:par>
                  <p:par>
                    <p:cTn id="17" fill="hold" nodeType="clickEffect">
                      <p:stCondLst>
                        <p:cond delay="indefinite"/>
                      </p:stCondLst>
                      <p:childTnLst>
                        <p:par>
                          <p:cTn id="18" fill="hold" nodeType="withEffect">
                            <p:stCondLst>
                              <p:cond delay="0"/>
                            </p:stCondLst>
                            <p:childTnLst>
                              <p:par>
                                <p:cTn id="19" presetID="55" presetClass="entr" fill="hold" nodeType="clickEffect">
                                  <p:stCondLst>
                                    <p:cond delay="0"/>
                                  </p:stCondLst>
                                  <p:childTnLst>
                                    <p:set>
                                      <p:cBhvr>
                                        <p:cTn id="20" dur="1" fill="hold">
                                          <p:stCondLst>
                                            <p:cond delay="0"/>
                                          </p:stCondLst>
                                        </p:cTn>
                                        <p:tgtEl>
                                          <p:spTgt spid="383">
                                            <p:txEl>
                                              <p:pRg st="1" end="1"/>
                                            </p:txEl>
                                          </p:spTgt>
                                        </p:tgtEl>
                                        <p:attrNameLst>
                                          <p:attrName>style.visibility</p:attrName>
                                        </p:attrNameLst>
                                      </p:cBhvr>
                                      <p:to>
                                        <p:strVal val="visible"/>
                                      </p:to>
                                    </p:set>
                                    <p:anim calcmode="lin" valueType="num">
                                      <p:cBhvr additive="repl">
                                        <p:cTn id="21" dur="1000" fill="hold"/>
                                        <p:tgtEl>
                                          <p:spTgt spid="383">
                                            <p:txEl>
                                              <p:pRg st="1" end="1"/>
                                            </p:txEl>
                                          </p:spTgt>
                                        </p:tgtEl>
                                        <p:attrNameLst>
                                          <p:attrName>ppt_w</p:attrName>
                                        </p:attrNameLst>
                                      </p:cBhvr>
                                      <p:tavLst>
                                        <p:tav tm="0">
                                          <p:val>
                                            <p:strVal val="#ppt_w*0.70"/>
                                          </p:val>
                                        </p:tav>
                                        <p:tav tm="100000">
                                          <p:val>
                                            <p:strVal val="#ppt_w"/>
                                          </p:val>
                                        </p:tav>
                                      </p:tavLst>
                                    </p:anim>
                                    <p:anim calcmode="lin" valueType="num">
                                      <p:cBhvr additive="repl">
                                        <p:cTn id="22" dur="1000" fill="hold"/>
                                        <p:tgtEl>
                                          <p:spTgt spid="383">
                                            <p:txEl>
                                              <p:pRg st="1" end="1"/>
                                            </p:txEl>
                                          </p:spTgt>
                                        </p:tgtEl>
                                        <p:attrNameLst>
                                          <p:attrName>ppt_h</p:attrName>
                                        </p:attrNameLst>
                                      </p:cBhvr>
                                      <p:tavLst>
                                        <p:tav tm="0">
                                          <p:val>
                                            <p:strVal val="#ppt_h"/>
                                          </p:val>
                                        </p:tav>
                                        <p:tav tm="100000">
                                          <p:val>
                                            <p:strVal val="#ppt_h"/>
                                          </p:val>
                                        </p:tav>
                                      </p:tavLst>
                                    </p:anim>
                                    <p:animEffect transition="in" filter="fade">
                                      <p:cBhvr additive="repl">
                                        <p:cTn id="23" dur="1000"/>
                                        <p:tgtEl>
                                          <p:spTgt spid="383">
                                            <p:txEl>
                                              <p:pRg st="1" end="1"/>
                                            </p:txEl>
                                          </p:spTgt>
                                        </p:tgtEl>
                                      </p:cBhvr>
                                    </p:animEffect>
                                  </p:childTnLst>
                                </p:cTn>
                              </p:par>
                            </p:childTnLst>
                          </p:cTn>
                        </p:par>
                      </p:childTnLst>
                    </p:cTn>
                  </p:par>
                  <p:par>
                    <p:cTn id="24" fill="hold" nodeType="clickEffect">
                      <p:stCondLst>
                        <p:cond delay="indefinite"/>
                      </p:stCondLst>
                      <p:childTnLst>
                        <p:par>
                          <p:cTn id="25" fill="hold" nodeType="withEffect">
                            <p:stCondLst>
                              <p:cond delay="0"/>
                            </p:stCondLst>
                            <p:childTnLst>
                              <p:par>
                                <p:cTn id="26" presetID="55" presetClass="entr" fill="hold" nodeType="clickEffect">
                                  <p:stCondLst>
                                    <p:cond delay="0"/>
                                  </p:stCondLst>
                                  <p:childTnLst>
                                    <p:set>
                                      <p:cBhvr>
                                        <p:cTn id="27" dur="1" fill="hold">
                                          <p:stCondLst>
                                            <p:cond delay="0"/>
                                          </p:stCondLst>
                                        </p:cTn>
                                        <p:tgtEl>
                                          <p:spTgt spid="383">
                                            <p:txEl>
                                              <p:pRg st="2" end="2"/>
                                            </p:txEl>
                                          </p:spTgt>
                                        </p:tgtEl>
                                        <p:attrNameLst>
                                          <p:attrName>style.visibility</p:attrName>
                                        </p:attrNameLst>
                                      </p:cBhvr>
                                      <p:to>
                                        <p:strVal val="visible"/>
                                      </p:to>
                                    </p:set>
                                    <p:anim calcmode="lin" valueType="num">
                                      <p:cBhvr additive="repl">
                                        <p:cTn id="28" dur="1000" fill="hold"/>
                                        <p:tgtEl>
                                          <p:spTgt spid="383">
                                            <p:txEl>
                                              <p:pRg st="2" end="2"/>
                                            </p:txEl>
                                          </p:spTgt>
                                        </p:tgtEl>
                                        <p:attrNameLst>
                                          <p:attrName>ppt_w</p:attrName>
                                        </p:attrNameLst>
                                      </p:cBhvr>
                                      <p:tavLst>
                                        <p:tav tm="0">
                                          <p:val>
                                            <p:strVal val="#ppt_w*0.70"/>
                                          </p:val>
                                        </p:tav>
                                        <p:tav tm="100000">
                                          <p:val>
                                            <p:strVal val="#ppt_w"/>
                                          </p:val>
                                        </p:tav>
                                      </p:tavLst>
                                    </p:anim>
                                    <p:anim calcmode="lin" valueType="num">
                                      <p:cBhvr additive="repl">
                                        <p:cTn id="29" dur="1000" fill="hold"/>
                                        <p:tgtEl>
                                          <p:spTgt spid="383">
                                            <p:txEl>
                                              <p:pRg st="2" end="2"/>
                                            </p:txEl>
                                          </p:spTgt>
                                        </p:tgtEl>
                                        <p:attrNameLst>
                                          <p:attrName>ppt_h</p:attrName>
                                        </p:attrNameLst>
                                      </p:cBhvr>
                                      <p:tavLst>
                                        <p:tav tm="0">
                                          <p:val>
                                            <p:strVal val="#ppt_h"/>
                                          </p:val>
                                        </p:tav>
                                        <p:tav tm="100000">
                                          <p:val>
                                            <p:strVal val="#ppt_h"/>
                                          </p:val>
                                        </p:tav>
                                      </p:tavLst>
                                    </p:anim>
                                    <p:animEffect transition="in" filter="fade">
                                      <p:cBhvr additive="repl">
                                        <p:cTn id="30" dur="1000"/>
                                        <p:tgtEl>
                                          <p:spTgt spid="383">
                                            <p:txEl>
                                              <p:pRg st="2" end="2"/>
                                            </p:txEl>
                                          </p:spTgt>
                                        </p:tgtEl>
                                      </p:cBhvr>
                                    </p:animEffect>
                                  </p:childTnLst>
                                </p:cTn>
                              </p:par>
                            </p:childTnLst>
                          </p:cTn>
                        </p:par>
                      </p:childTnLst>
                    </p:cTn>
                  </p:par>
                  <p:par>
                    <p:cTn id="31" fill="hold" nodeType="clickEffect">
                      <p:stCondLst>
                        <p:cond delay="indefinite"/>
                      </p:stCondLst>
                      <p:childTnLst>
                        <p:par>
                          <p:cTn id="32" fill="hold" nodeType="withEffect">
                            <p:stCondLst>
                              <p:cond delay="0"/>
                            </p:stCondLst>
                            <p:childTnLst>
                              <p:par>
                                <p:cTn id="33" presetID="55" presetClass="entr" fill="hold" nodeType="clickEffect">
                                  <p:stCondLst>
                                    <p:cond delay="0"/>
                                  </p:stCondLst>
                                  <p:childTnLst>
                                    <p:set>
                                      <p:cBhvr>
                                        <p:cTn id="34" dur="1" fill="hold">
                                          <p:stCondLst>
                                            <p:cond delay="0"/>
                                          </p:stCondLst>
                                        </p:cTn>
                                        <p:tgtEl>
                                          <p:spTgt spid="383">
                                            <p:txEl>
                                              <p:pRg st="3" end="3"/>
                                            </p:txEl>
                                          </p:spTgt>
                                        </p:tgtEl>
                                        <p:attrNameLst>
                                          <p:attrName>style.visibility</p:attrName>
                                        </p:attrNameLst>
                                      </p:cBhvr>
                                      <p:to>
                                        <p:strVal val="visible"/>
                                      </p:to>
                                    </p:set>
                                    <p:anim calcmode="lin" valueType="num">
                                      <p:cBhvr additive="repl">
                                        <p:cTn id="35" dur="1000" fill="hold"/>
                                        <p:tgtEl>
                                          <p:spTgt spid="383">
                                            <p:txEl>
                                              <p:pRg st="3" end="3"/>
                                            </p:txEl>
                                          </p:spTgt>
                                        </p:tgtEl>
                                        <p:attrNameLst>
                                          <p:attrName>ppt_w</p:attrName>
                                        </p:attrNameLst>
                                      </p:cBhvr>
                                      <p:tavLst>
                                        <p:tav tm="0">
                                          <p:val>
                                            <p:strVal val="#ppt_w*0.70"/>
                                          </p:val>
                                        </p:tav>
                                        <p:tav tm="100000">
                                          <p:val>
                                            <p:strVal val="#ppt_w"/>
                                          </p:val>
                                        </p:tav>
                                      </p:tavLst>
                                    </p:anim>
                                    <p:anim calcmode="lin" valueType="num">
                                      <p:cBhvr additive="repl">
                                        <p:cTn id="36" dur="1000" fill="hold"/>
                                        <p:tgtEl>
                                          <p:spTgt spid="383">
                                            <p:txEl>
                                              <p:pRg st="3" end="3"/>
                                            </p:txEl>
                                          </p:spTgt>
                                        </p:tgtEl>
                                        <p:attrNameLst>
                                          <p:attrName>ppt_h</p:attrName>
                                        </p:attrNameLst>
                                      </p:cBhvr>
                                      <p:tavLst>
                                        <p:tav tm="0">
                                          <p:val>
                                            <p:strVal val="#ppt_h"/>
                                          </p:val>
                                        </p:tav>
                                        <p:tav tm="100000">
                                          <p:val>
                                            <p:strVal val="#ppt_h"/>
                                          </p:val>
                                        </p:tav>
                                      </p:tavLst>
                                    </p:anim>
                                    <p:animEffect transition="in" filter="fade">
                                      <p:cBhvr additive="repl">
                                        <p:cTn id="37" dur="1000"/>
                                        <p:tgtEl>
                                          <p:spTgt spid="3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387" name="PlaceHolder 2"/>
          <p:cNvSpPr>
            <a:spLocks noGrp="1"/>
          </p:cNvSpPr>
          <p:nvPr>
            <p:ph type="subTitle"/>
          </p:nvPr>
        </p:nvSpPr>
        <p:spPr>
          <a:xfrm>
            <a:off x="900000" y="1844280"/>
            <a:ext cx="8244000" cy="792360"/>
          </a:xfrm>
          <a:prstGeom prst="rect">
            <a:avLst/>
          </a:prstGeom>
          <a:noFill/>
          <a:ln w="0">
            <a:noFill/>
          </a:ln>
        </p:spPr>
        <p:txBody>
          <a:bodyPr anchor="t">
            <a:noAutofit/>
          </a:bodyPr>
          <a:lstStyle/>
          <a:p>
            <a:pPr indent="0">
              <a:lnSpc>
                <a:spcPct val="8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Σύστημα παρασκευής καύσιμου μείγματος μονού ψεκασμού:</a:t>
            </a:r>
            <a:endParaRPr lang="en-US" sz="2800" b="0" strike="noStrike" spc="-1">
              <a:solidFill>
                <a:srgbClr val="FFFFFF"/>
              </a:solidFill>
              <a:latin typeface="Tahoma"/>
            </a:endParaRPr>
          </a:p>
        </p:txBody>
      </p:sp>
      <p:sp>
        <p:nvSpPr>
          <p:cNvPr id="388" name="Rectangle 4"/>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389" name="Text Box 5"/>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8473E758-B6D9-404B-8BD5-73EDD07B93BF}" type="slidenum">
              <a:rPr lang="el-GR" sz="1800" b="0" strike="noStrike" spc="-1">
                <a:solidFill>
                  <a:srgbClr val="66CCFF"/>
                </a:solidFill>
                <a:latin typeface="Tahoma"/>
                <a:ea typeface="Tahoma"/>
              </a:rPr>
              <a:t>41</a:t>
            </a:fld>
            <a:endParaRPr lang="en-US" sz="1800" b="0" strike="noStrike" spc="-1">
              <a:solidFill>
                <a:srgbClr val="000000"/>
              </a:solidFill>
              <a:latin typeface="Tahoma"/>
            </a:endParaRPr>
          </a:p>
        </p:txBody>
      </p:sp>
      <p:sp>
        <p:nvSpPr>
          <p:cNvPr id="390" name="Rectangle 6"/>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391" name="Rectangle 7"/>
          <p:cNvSpPr/>
          <p:nvPr/>
        </p:nvSpPr>
        <p:spPr>
          <a:xfrm>
            <a:off x="900000" y="2708280"/>
            <a:ext cx="8244000" cy="4149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Το κάτω μέρος της συσκευής ψεκασμού περιλαμβάνει την πεταλούδα με το ποτενσιόμετρο για τη μέτρηση της γωνίας του ανοίγματος της πεταλούδας.</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Στη βάση που είναι τοποθετημένη στο κάτω μέρος, βρίσκεται ο ρυθμιστής της πεταλούδας για τη ρύθμιση των στροφών κατά το ρελαντί.</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Ο άξονας της πεταλούδας του γκαζιού συνδέεται με ένα ποτενσιόμετρο που τροφοδοτείται με τάση 5</a:t>
            </a:r>
            <a:r>
              <a:rPr lang="en-US" sz="2400" b="0" strike="noStrike" spc="-1">
                <a:solidFill>
                  <a:srgbClr val="FFFFFF"/>
                </a:solidFill>
                <a:latin typeface="Tahoma"/>
                <a:ea typeface="Tahoma"/>
              </a:rPr>
              <a:t>V</a:t>
            </a:r>
            <a:r>
              <a:rPr lang="el-GR" sz="2400" b="0" strike="noStrike" spc="-1">
                <a:solidFill>
                  <a:srgbClr val="FFFFFF"/>
                </a:solidFill>
                <a:latin typeface="Tahoma"/>
                <a:ea typeface="Tahoma"/>
              </a:rPr>
              <a:t> και έχει δύο ζευγάρια αντιστάσεων που καλύπτουν όλο το φάσμα λειτουργίας στροφών του κινητήρα.</a:t>
            </a: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391">
                                            <p:txEl>
                                              <p:pRg st="0" end="0"/>
                                            </p:txEl>
                                          </p:spTgt>
                                        </p:tgtEl>
                                        <p:attrNameLst>
                                          <p:attrName>style.visibility</p:attrName>
                                        </p:attrNameLst>
                                      </p:cBhvr>
                                      <p:to>
                                        <p:strVal val="visible"/>
                                      </p:to>
                                    </p:set>
                                    <p:anim calcmode="lin" valueType="num">
                                      <p:cBhvr additive="repl">
                                        <p:cTn id="7" dur="1000" fill="hold"/>
                                        <p:tgtEl>
                                          <p:spTgt spid="391">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391">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391">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391">
                                            <p:txEl>
                                              <p:pRg st="1" end="1"/>
                                            </p:txEl>
                                          </p:spTgt>
                                        </p:tgtEl>
                                        <p:attrNameLst>
                                          <p:attrName>style.visibility</p:attrName>
                                        </p:attrNameLst>
                                      </p:cBhvr>
                                      <p:to>
                                        <p:strVal val="visible"/>
                                      </p:to>
                                    </p:set>
                                    <p:anim calcmode="lin" valueType="num">
                                      <p:cBhvr additive="repl">
                                        <p:cTn id="14" dur="1000" fill="hold"/>
                                        <p:tgtEl>
                                          <p:spTgt spid="391">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391">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391">
                                            <p:txEl>
                                              <p:pRg st="1" end="1"/>
                                            </p:txEl>
                                          </p:spTgt>
                                        </p:tgtEl>
                                      </p:cBhvr>
                                    </p:animEffect>
                                  </p:childTnLst>
                                </p:cTn>
                              </p:par>
                            </p:childTnLst>
                          </p:cTn>
                        </p:par>
                      </p:childTnLst>
                    </p:cTn>
                  </p:par>
                  <p:par>
                    <p:cTn id="17" fill="hold" nodeType="clickEffect">
                      <p:stCondLst>
                        <p:cond delay="indefinite"/>
                      </p:stCondLst>
                      <p:childTnLst>
                        <p:par>
                          <p:cTn id="18" fill="hold" nodeType="withEffect">
                            <p:stCondLst>
                              <p:cond delay="0"/>
                            </p:stCondLst>
                            <p:childTnLst>
                              <p:par>
                                <p:cTn id="19" presetID="55" presetClass="entr" fill="hold" nodeType="clickEffect">
                                  <p:stCondLst>
                                    <p:cond delay="0"/>
                                  </p:stCondLst>
                                  <p:childTnLst>
                                    <p:set>
                                      <p:cBhvr>
                                        <p:cTn id="20" dur="1" fill="hold">
                                          <p:stCondLst>
                                            <p:cond delay="0"/>
                                          </p:stCondLst>
                                        </p:cTn>
                                        <p:tgtEl>
                                          <p:spTgt spid="391">
                                            <p:txEl>
                                              <p:pRg st="2" end="2"/>
                                            </p:txEl>
                                          </p:spTgt>
                                        </p:tgtEl>
                                        <p:attrNameLst>
                                          <p:attrName>style.visibility</p:attrName>
                                        </p:attrNameLst>
                                      </p:cBhvr>
                                      <p:to>
                                        <p:strVal val="visible"/>
                                      </p:to>
                                    </p:set>
                                    <p:anim calcmode="lin" valueType="num">
                                      <p:cBhvr additive="repl">
                                        <p:cTn id="21" dur="1000" fill="hold"/>
                                        <p:tgtEl>
                                          <p:spTgt spid="391">
                                            <p:txEl>
                                              <p:pRg st="2" end="2"/>
                                            </p:txEl>
                                          </p:spTgt>
                                        </p:tgtEl>
                                        <p:attrNameLst>
                                          <p:attrName>ppt_w</p:attrName>
                                        </p:attrNameLst>
                                      </p:cBhvr>
                                      <p:tavLst>
                                        <p:tav tm="0">
                                          <p:val>
                                            <p:strVal val="#ppt_w*0.70"/>
                                          </p:val>
                                        </p:tav>
                                        <p:tav tm="100000">
                                          <p:val>
                                            <p:strVal val="#ppt_w"/>
                                          </p:val>
                                        </p:tav>
                                      </p:tavLst>
                                    </p:anim>
                                    <p:anim calcmode="lin" valueType="num">
                                      <p:cBhvr additive="repl">
                                        <p:cTn id="22" dur="1000" fill="hold"/>
                                        <p:tgtEl>
                                          <p:spTgt spid="391">
                                            <p:txEl>
                                              <p:pRg st="2" end="2"/>
                                            </p:txEl>
                                          </p:spTgt>
                                        </p:tgtEl>
                                        <p:attrNameLst>
                                          <p:attrName>ppt_h</p:attrName>
                                        </p:attrNameLst>
                                      </p:cBhvr>
                                      <p:tavLst>
                                        <p:tav tm="0">
                                          <p:val>
                                            <p:strVal val="#ppt_h"/>
                                          </p:val>
                                        </p:tav>
                                        <p:tav tm="100000">
                                          <p:val>
                                            <p:strVal val="#ppt_h"/>
                                          </p:val>
                                        </p:tav>
                                      </p:tavLst>
                                    </p:anim>
                                    <p:animEffect transition="in" filter="fade">
                                      <p:cBhvr additive="repl">
                                        <p:cTn id="23" dur="1000"/>
                                        <p:tgtEl>
                                          <p:spTgt spid="3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393" name="PlaceHolder 2"/>
          <p:cNvSpPr>
            <a:spLocks noGrp="1"/>
          </p:cNvSpPr>
          <p:nvPr>
            <p:ph type="subTitle"/>
          </p:nvPr>
        </p:nvSpPr>
        <p:spPr>
          <a:xfrm>
            <a:off x="900000" y="1844280"/>
            <a:ext cx="8244000" cy="792360"/>
          </a:xfrm>
          <a:prstGeom prst="rect">
            <a:avLst/>
          </a:prstGeom>
          <a:noFill/>
          <a:ln w="0">
            <a:noFill/>
          </a:ln>
        </p:spPr>
        <p:txBody>
          <a:bodyPr anchor="t">
            <a:noAutofit/>
          </a:bodyPr>
          <a:lstStyle/>
          <a:p>
            <a:pPr indent="0">
              <a:lnSpc>
                <a:spcPct val="8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Σύστημα παρασκευής καύσιμου μείγματος μονού ψεκασμού:</a:t>
            </a:r>
            <a:endParaRPr lang="en-US" sz="2800" b="0" strike="noStrike" spc="-1">
              <a:solidFill>
                <a:srgbClr val="FFFFFF"/>
              </a:solidFill>
              <a:latin typeface="Tahoma"/>
            </a:endParaRPr>
          </a:p>
        </p:txBody>
      </p:sp>
      <p:sp>
        <p:nvSpPr>
          <p:cNvPr id="394" name="Rectangle 4"/>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395" name="Text Box 5"/>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7CB9D7F-D223-43DC-A334-76E0F8EA5240}" type="slidenum">
              <a:rPr lang="el-GR" sz="1800" b="0" strike="noStrike" spc="-1">
                <a:solidFill>
                  <a:srgbClr val="66CCFF"/>
                </a:solidFill>
                <a:latin typeface="Tahoma"/>
                <a:ea typeface="Tahoma"/>
              </a:rPr>
              <a:t>42</a:t>
            </a:fld>
            <a:endParaRPr lang="en-US" sz="1800" b="0" strike="noStrike" spc="-1">
              <a:solidFill>
                <a:srgbClr val="000000"/>
              </a:solidFill>
              <a:latin typeface="Tahoma"/>
            </a:endParaRPr>
          </a:p>
        </p:txBody>
      </p:sp>
      <p:sp>
        <p:nvSpPr>
          <p:cNvPr id="396" name="Rectangle 6"/>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397" name="Rectangle 7"/>
          <p:cNvSpPr/>
          <p:nvPr/>
        </p:nvSpPr>
        <p:spPr>
          <a:xfrm>
            <a:off x="900000" y="2565360"/>
            <a:ext cx="8244000" cy="4292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Το ένα ζευγάρι αντιστάσεων καλύπτει ένα φάσμα γωνιών περιστροφής της πεταλούδας από 0</a:t>
            </a:r>
            <a:r>
              <a:rPr lang="el-GR" sz="2400" b="0" strike="noStrike" spc="-1" baseline="30000">
                <a:solidFill>
                  <a:srgbClr val="FFFFFF"/>
                </a:solidFill>
                <a:latin typeface="Tahoma"/>
                <a:ea typeface="Tahoma"/>
              </a:rPr>
              <a:t>ο</a:t>
            </a:r>
            <a:r>
              <a:rPr lang="el-GR" sz="2400" b="0" strike="noStrike" spc="-1">
                <a:solidFill>
                  <a:srgbClr val="FFFFFF"/>
                </a:solidFill>
                <a:latin typeface="Tahoma"/>
                <a:ea typeface="Tahoma"/>
              </a:rPr>
              <a:t> έως 24</a:t>
            </a:r>
            <a:r>
              <a:rPr lang="el-GR" sz="2400" b="0" strike="noStrike" spc="-1" baseline="30000">
                <a:solidFill>
                  <a:srgbClr val="FFFFFF"/>
                </a:solidFill>
                <a:latin typeface="Tahoma"/>
                <a:ea typeface="Tahoma"/>
              </a:rPr>
              <a:t>ο</a:t>
            </a:r>
            <a:r>
              <a:rPr lang="el-GR" sz="2400" b="0" strike="noStrike" spc="-1">
                <a:solidFill>
                  <a:srgbClr val="FFFFFF"/>
                </a:solidFill>
                <a:latin typeface="Tahoma"/>
                <a:ea typeface="Tahoma"/>
              </a:rPr>
              <a:t> και το άλλο ζευγάρι γωνίες άνοιγμα από 18</a:t>
            </a:r>
            <a:r>
              <a:rPr lang="el-GR" sz="2400" b="0" strike="noStrike" spc="-1" baseline="30000">
                <a:solidFill>
                  <a:srgbClr val="FFFFFF"/>
                </a:solidFill>
                <a:latin typeface="Tahoma"/>
                <a:ea typeface="Tahoma"/>
              </a:rPr>
              <a:t>ο</a:t>
            </a:r>
            <a:r>
              <a:rPr lang="el-GR" sz="2400" b="0" strike="noStrike" spc="-1">
                <a:solidFill>
                  <a:srgbClr val="FFFFFF"/>
                </a:solidFill>
                <a:latin typeface="Tahoma"/>
                <a:ea typeface="Tahoma"/>
              </a:rPr>
              <a:t> έως 90</a:t>
            </a:r>
            <a:r>
              <a:rPr lang="el-GR" sz="2400" b="0" strike="noStrike" spc="-1" baseline="30000">
                <a:solidFill>
                  <a:srgbClr val="FFFFFF"/>
                </a:solidFill>
                <a:latin typeface="Tahoma"/>
                <a:ea typeface="Tahoma"/>
              </a:rPr>
              <a:t>ο</a:t>
            </a:r>
            <a:r>
              <a:rPr lang="el-GR" sz="2400" b="0" strike="noStrike" spc="-1">
                <a:solidFill>
                  <a:srgbClr val="FFFFFF"/>
                </a:solidFill>
                <a:latin typeface="Tahoma"/>
                <a:ea typeface="Tahoma"/>
              </a:rPr>
              <a:t>. Για γωνίες της πεταλούδας πάνω από 70</a:t>
            </a:r>
            <a:r>
              <a:rPr lang="el-GR" sz="2400" b="0" strike="noStrike" spc="-1" baseline="30000">
                <a:solidFill>
                  <a:srgbClr val="FFFFFF"/>
                </a:solidFill>
                <a:latin typeface="Tahoma"/>
                <a:ea typeface="Tahoma"/>
              </a:rPr>
              <a:t>ο</a:t>
            </a:r>
            <a:r>
              <a:rPr lang="el-GR" sz="2400" b="0" strike="noStrike" spc="-1">
                <a:solidFill>
                  <a:srgbClr val="FFFFFF"/>
                </a:solidFill>
                <a:latin typeface="Tahoma"/>
                <a:ea typeface="Tahoma"/>
              </a:rPr>
              <a:t> έχουμε εμπλουτισμένο μείγμα.</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Σε κάθε γωνία της πεταλούδας αντιστοιχεί και μία ηλεκτρική τάση που ανάλογα με την τιμή της κατατάσσεται ή στο πλήρες φορτίο ή στην ενδιάμεση λειτουργία ή στο ρελαντί.</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Εν συνεχεία η τάση μετατρέπεται σε ψηφιακό σήμα και είναι μία από τις παραμέτρους ρύθμισης του χρόνου διαρκείας ψεκασμού της βενζίνης. </a:t>
            </a: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397">
                                            <p:txEl>
                                              <p:pRg st="0" end="0"/>
                                            </p:txEl>
                                          </p:spTgt>
                                        </p:tgtEl>
                                        <p:attrNameLst>
                                          <p:attrName>style.visibility</p:attrName>
                                        </p:attrNameLst>
                                      </p:cBhvr>
                                      <p:to>
                                        <p:strVal val="visible"/>
                                      </p:to>
                                    </p:set>
                                    <p:anim calcmode="lin" valueType="num">
                                      <p:cBhvr additive="repl">
                                        <p:cTn id="7" dur="1000" fill="hold"/>
                                        <p:tgtEl>
                                          <p:spTgt spid="397">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397">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397">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397">
                                            <p:txEl>
                                              <p:pRg st="1" end="1"/>
                                            </p:txEl>
                                          </p:spTgt>
                                        </p:tgtEl>
                                        <p:attrNameLst>
                                          <p:attrName>style.visibility</p:attrName>
                                        </p:attrNameLst>
                                      </p:cBhvr>
                                      <p:to>
                                        <p:strVal val="visible"/>
                                      </p:to>
                                    </p:set>
                                    <p:anim calcmode="lin" valueType="num">
                                      <p:cBhvr additive="repl">
                                        <p:cTn id="14" dur="1000" fill="hold"/>
                                        <p:tgtEl>
                                          <p:spTgt spid="397">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397">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397">
                                            <p:txEl>
                                              <p:pRg st="1" end="1"/>
                                            </p:txEl>
                                          </p:spTgt>
                                        </p:tgtEl>
                                      </p:cBhvr>
                                    </p:animEffect>
                                  </p:childTnLst>
                                </p:cTn>
                              </p:par>
                            </p:childTnLst>
                          </p:cTn>
                        </p:par>
                      </p:childTnLst>
                    </p:cTn>
                  </p:par>
                  <p:par>
                    <p:cTn id="17" fill="hold" nodeType="clickEffect">
                      <p:stCondLst>
                        <p:cond delay="indefinite"/>
                      </p:stCondLst>
                      <p:childTnLst>
                        <p:par>
                          <p:cTn id="18" fill="hold" nodeType="withEffect">
                            <p:stCondLst>
                              <p:cond delay="0"/>
                            </p:stCondLst>
                            <p:childTnLst>
                              <p:par>
                                <p:cTn id="19" presetID="55" presetClass="entr" fill="hold" nodeType="clickEffect">
                                  <p:stCondLst>
                                    <p:cond delay="0"/>
                                  </p:stCondLst>
                                  <p:childTnLst>
                                    <p:set>
                                      <p:cBhvr>
                                        <p:cTn id="20" dur="1" fill="hold">
                                          <p:stCondLst>
                                            <p:cond delay="0"/>
                                          </p:stCondLst>
                                        </p:cTn>
                                        <p:tgtEl>
                                          <p:spTgt spid="397">
                                            <p:txEl>
                                              <p:pRg st="2" end="2"/>
                                            </p:txEl>
                                          </p:spTgt>
                                        </p:tgtEl>
                                        <p:attrNameLst>
                                          <p:attrName>style.visibility</p:attrName>
                                        </p:attrNameLst>
                                      </p:cBhvr>
                                      <p:to>
                                        <p:strVal val="visible"/>
                                      </p:to>
                                    </p:set>
                                    <p:anim calcmode="lin" valueType="num">
                                      <p:cBhvr additive="repl">
                                        <p:cTn id="21" dur="1000" fill="hold"/>
                                        <p:tgtEl>
                                          <p:spTgt spid="397">
                                            <p:txEl>
                                              <p:pRg st="2" end="2"/>
                                            </p:txEl>
                                          </p:spTgt>
                                        </p:tgtEl>
                                        <p:attrNameLst>
                                          <p:attrName>ppt_w</p:attrName>
                                        </p:attrNameLst>
                                      </p:cBhvr>
                                      <p:tavLst>
                                        <p:tav tm="0">
                                          <p:val>
                                            <p:strVal val="#ppt_w*0.70"/>
                                          </p:val>
                                        </p:tav>
                                        <p:tav tm="100000">
                                          <p:val>
                                            <p:strVal val="#ppt_w"/>
                                          </p:val>
                                        </p:tav>
                                      </p:tavLst>
                                    </p:anim>
                                    <p:anim calcmode="lin" valueType="num">
                                      <p:cBhvr additive="repl">
                                        <p:cTn id="22" dur="1000" fill="hold"/>
                                        <p:tgtEl>
                                          <p:spTgt spid="397">
                                            <p:txEl>
                                              <p:pRg st="2" end="2"/>
                                            </p:txEl>
                                          </p:spTgt>
                                        </p:tgtEl>
                                        <p:attrNameLst>
                                          <p:attrName>ppt_h</p:attrName>
                                        </p:attrNameLst>
                                      </p:cBhvr>
                                      <p:tavLst>
                                        <p:tav tm="0">
                                          <p:val>
                                            <p:strVal val="#ppt_h"/>
                                          </p:val>
                                        </p:tav>
                                        <p:tav tm="100000">
                                          <p:val>
                                            <p:strVal val="#ppt_h"/>
                                          </p:val>
                                        </p:tav>
                                      </p:tavLst>
                                    </p:anim>
                                    <p:animEffect transition="in" filter="fade">
                                      <p:cBhvr additive="repl">
                                        <p:cTn id="23" dur="1000"/>
                                        <p:tgtEl>
                                          <p:spTgt spid="39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399" name="PlaceHolder 2"/>
          <p:cNvSpPr>
            <a:spLocks noGrp="1"/>
          </p:cNvSpPr>
          <p:nvPr>
            <p:ph type="subTitle"/>
          </p:nvPr>
        </p:nvSpPr>
        <p:spPr>
          <a:xfrm>
            <a:off x="900000" y="1844280"/>
            <a:ext cx="8244000" cy="792360"/>
          </a:xfrm>
          <a:prstGeom prst="rect">
            <a:avLst/>
          </a:prstGeom>
          <a:noFill/>
          <a:ln w="0">
            <a:noFill/>
          </a:ln>
        </p:spPr>
        <p:txBody>
          <a:bodyPr anchor="t">
            <a:noAutofit/>
          </a:bodyPr>
          <a:lstStyle/>
          <a:p>
            <a:pPr indent="0">
              <a:lnSpc>
                <a:spcPct val="8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Σύστημα παρασκευής καύσιμου μείγματος μονού ψεκασμού:</a:t>
            </a:r>
            <a:endParaRPr lang="en-US" sz="2800" b="0" strike="noStrike" spc="-1">
              <a:solidFill>
                <a:srgbClr val="FFFFFF"/>
              </a:solidFill>
              <a:latin typeface="Tahoma"/>
            </a:endParaRPr>
          </a:p>
        </p:txBody>
      </p:sp>
      <p:sp>
        <p:nvSpPr>
          <p:cNvPr id="400" name="Rectangle 4"/>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401" name="Text Box 5"/>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9B6F5DD-ADAE-4AF9-A268-9150E8FA447B}" type="slidenum">
              <a:rPr lang="el-GR" sz="1800" b="0" strike="noStrike" spc="-1">
                <a:solidFill>
                  <a:srgbClr val="66CCFF"/>
                </a:solidFill>
                <a:latin typeface="Tahoma"/>
                <a:ea typeface="Tahoma"/>
              </a:rPr>
              <a:t>43</a:t>
            </a:fld>
            <a:endParaRPr lang="en-US" sz="1800" b="0" strike="noStrike" spc="-1">
              <a:solidFill>
                <a:srgbClr val="000000"/>
              </a:solidFill>
              <a:latin typeface="Tahoma"/>
            </a:endParaRPr>
          </a:p>
        </p:txBody>
      </p:sp>
      <p:sp>
        <p:nvSpPr>
          <p:cNvPr id="402" name="Rectangle 6"/>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403" name="Rectangle 7"/>
          <p:cNvSpPr/>
          <p:nvPr/>
        </p:nvSpPr>
        <p:spPr>
          <a:xfrm>
            <a:off x="900000" y="2565360"/>
            <a:ext cx="8244000" cy="4292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Στο ρελαντί η πεταλούδα κλείνει και υπάρχει ένας μικροδιακόπτης που κλείνει την επαφή.</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Η ποσότητα του αέρα που χρειάζεται για τη δημιουργία του μείγματος ονομάζεται αέρας πλήρωσης. Όταν είναι γνωστή αυτή η ποσότητα, τότε υπολογίζεται και η αντίστοιχη ποσότητα βενζίνης με ρύθμιση του χρόνου ψεκασμού.</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Ο καθορισμός του αέρα πλήρωσης στα συστήματα μονού σημείου πετυχαίνεται έμμεσα με τη βοήθεια δύο μεγεθών : α. της γωνίας της πεταλούδας και β. του αριθμού στροφών του κινητήρα.</a:t>
            </a: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403">
                                            <p:txEl>
                                              <p:pRg st="0" end="0"/>
                                            </p:txEl>
                                          </p:spTgt>
                                        </p:tgtEl>
                                        <p:attrNameLst>
                                          <p:attrName>style.visibility</p:attrName>
                                        </p:attrNameLst>
                                      </p:cBhvr>
                                      <p:to>
                                        <p:strVal val="visible"/>
                                      </p:to>
                                    </p:set>
                                    <p:anim calcmode="lin" valueType="num">
                                      <p:cBhvr additive="repl">
                                        <p:cTn id="7" dur="1000" fill="hold"/>
                                        <p:tgtEl>
                                          <p:spTgt spid="403">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403">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403">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403">
                                            <p:txEl>
                                              <p:pRg st="1" end="1"/>
                                            </p:txEl>
                                          </p:spTgt>
                                        </p:tgtEl>
                                        <p:attrNameLst>
                                          <p:attrName>style.visibility</p:attrName>
                                        </p:attrNameLst>
                                      </p:cBhvr>
                                      <p:to>
                                        <p:strVal val="visible"/>
                                      </p:to>
                                    </p:set>
                                    <p:anim calcmode="lin" valueType="num">
                                      <p:cBhvr additive="repl">
                                        <p:cTn id="14" dur="1000" fill="hold"/>
                                        <p:tgtEl>
                                          <p:spTgt spid="403">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403">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403">
                                            <p:txEl>
                                              <p:pRg st="1" end="1"/>
                                            </p:txEl>
                                          </p:spTgt>
                                        </p:tgtEl>
                                      </p:cBhvr>
                                    </p:animEffect>
                                  </p:childTnLst>
                                </p:cTn>
                              </p:par>
                            </p:childTnLst>
                          </p:cTn>
                        </p:par>
                      </p:childTnLst>
                    </p:cTn>
                  </p:par>
                  <p:par>
                    <p:cTn id="17" fill="hold" nodeType="clickEffect">
                      <p:stCondLst>
                        <p:cond delay="indefinite"/>
                      </p:stCondLst>
                      <p:childTnLst>
                        <p:par>
                          <p:cTn id="18" fill="hold" nodeType="withEffect">
                            <p:stCondLst>
                              <p:cond delay="0"/>
                            </p:stCondLst>
                            <p:childTnLst>
                              <p:par>
                                <p:cTn id="19" presetID="55" presetClass="entr" fill="hold" nodeType="clickEffect">
                                  <p:stCondLst>
                                    <p:cond delay="0"/>
                                  </p:stCondLst>
                                  <p:childTnLst>
                                    <p:set>
                                      <p:cBhvr>
                                        <p:cTn id="20" dur="1" fill="hold">
                                          <p:stCondLst>
                                            <p:cond delay="0"/>
                                          </p:stCondLst>
                                        </p:cTn>
                                        <p:tgtEl>
                                          <p:spTgt spid="403">
                                            <p:txEl>
                                              <p:pRg st="2" end="2"/>
                                            </p:txEl>
                                          </p:spTgt>
                                        </p:tgtEl>
                                        <p:attrNameLst>
                                          <p:attrName>style.visibility</p:attrName>
                                        </p:attrNameLst>
                                      </p:cBhvr>
                                      <p:to>
                                        <p:strVal val="visible"/>
                                      </p:to>
                                    </p:set>
                                    <p:anim calcmode="lin" valueType="num">
                                      <p:cBhvr additive="repl">
                                        <p:cTn id="21" dur="1000" fill="hold"/>
                                        <p:tgtEl>
                                          <p:spTgt spid="403">
                                            <p:txEl>
                                              <p:pRg st="2" end="2"/>
                                            </p:txEl>
                                          </p:spTgt>
                                        </p:tgtEl>
                                        <p:attrNameLst>
                                          <p:attrName>ppt_w</p:attrName>
                                        </p:attrNameLst>
                                      </p:cBhvr>
                                      <p:tavLst>
                                        <p:tav tm="0">
                                          <p:val>
                                            <p:strVal val="#ppt_w*0.70"/>
                                          </p:val>
                                        </p:tav>
                                        <p:tav tm="100000">
                                          <p:val>
                                            <p:strVal val="#ppt_w"/>
                                          </p:val>
                                        </p:tav>
                                      </p:tavLst>
                                    </p:anim>
                                    <p:anim calcmode="lin" valueType="num">
                                      <p:cBhvr additive="repl">
                                        <p:cTn id="22" dur="1000" fill="hold"/>
                                        <p:tgtEl>
                                          <p:spTgt spid="403">
                                            <p:txEl>
                                              <p:pRg st="2" end="2"/>
                                            </p:txEl>
                                          </p:spTgt>
                                        </p:tgtEl>
                                        <p:attrNameLst>
                                          <p:attrName>ppt_h</p:attrName>
                                        </p:attrNameLst>
                                      </p:cBhvr>
                                      <p:tavLst>
                                        <p:tav tm="0">
                                          <p:val>
                                            <p:strVal val="#ppt_h"/>
                                          </p:val>
                                        </p:tav>
                                        <p:tav tm="100000">
                                          <p:val>
                                            <p:strVal val="#ppt_h"/>
                                          </p:val>
                                        </p:tav>
                                      </p:tavLst>
                                    </p:anim>
                                    <p:animEffect transition="in" filter="fade">
                                      <p:cBhvr additive="repl">
                                        <p:cTn id="23" dur="1000"/>
                                        <p:tgtEl>
                                          <p:spTgt spid="4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38" name="PlaceHolder 2"/>
          <p:cNvSpPr>
            <a:spLocks noGrp="1"/>
          </p:cNvSpPr>
          <p:nvPr>
            <p:ph type="subTitle"/>
          </p:nvPr>
        </p:nvSpPr>
        <p:spPr>
          <a:xfrm>
            <a:off x="900000" y="1844640"/>
            <a:ext cx="6400800" cy="432000"/>
          </a:xfrm>
          <a:prstGeom prst="rect">
            <a:avLst/>
          </a:prstGeom>
          <a:noFill/>
          <a:ln w="0">
            <a:noFill/>
          </a:ln>
        </p:spPr>
        <p:txBody>
          <a:bodyPr anchor="t">
            <a:noAutofit/>
          </a:bodyPr>
          <a:lstStyle/>
          <a:p>
            <a:pPr indent="0">
              <a:lnSpc>
                <a:spcPct val="80000"/>
              </a:lnSpc>
              <a:spcBef>
                <a:spcPts val="6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FFFF66"/>
                </a:solidFill>
                <a:latin typeface="Tahoma"/>
                <a:ea typeface="Tahoma"/>
              </a:rPr>
              <a:t>Ρεζερβουάρ:</a:t>
            </a:r>
            <a:endParaRPr lang="en-US" sz="2400" b="0" strike="noStrike" spc="-1">
              <a:solidFill>
                <a:srgbClr val="FFFFFF"/>
              </a:solidFill>
              <a:latin typeface="Tahoma"/>
            </a:endParaRPr>
          </a:p>
        </p:txBody>
      </p:sp>
      <p:sp>
        <p:nvSpPr>
          <p:cNvPr id="139" name="Rectangle 4"/>
          <p:cNvSpPr/>
          <p:nvPr/>
        </p:nvSpPr>
        <p:spPr>
          <a:xfrm>
            <a:off x="900000" y="2492280"/>
            <a:ext cx="8244000" cy="4365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Οι σωληνώσεις του καυσίμου χρησιμοποιούνται για την αναρρόφηση, την κατάθλιψη και επιστροφή του καυσίμου. Είναι ανθεκτικές σε υψηλές πιέσεις και θερμοκρασίες λειτουργίας. </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Δε διέρχονται από το χώρο των επιβατών και είναι μεταλλικές ή κατασκευάζονται από ανθεκτικά σύνθετα υλικά. Συνδέονται με ταχυσυνδέσμους (ρακόρ) για ευκολία στη συντήρηση και στην επισκευή.</a:t>
            </a:r>
            <a:endParaRPr lang="en-US" sz="2400" b="0" strike="noStrike" spc="-1">
              <a:solidFill>
                <a:srgbClr val="000000"/>
              </a:solidFill>
              <a:latin typeface="Tahoma"/>
            </a:endParaRPr>
          </a:p>
        </p:txBody>
      </p:sp>
      <p:sp>
        <p:nvSpPr>
          <p:cNvPr id="140"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141"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BB0B81D-1F0F-4A36-BAF0-03C761C12051}" type="slidenum">
              <a:rPr lang="el-GR" sz="1800" b="0" strike="noStrike" spc="-1">
                <a:solidFill>
                  <a:srgbClr val="66CCFF"/>
                </a:solidFill>
                <a:latin typeface="Tahoma"/>
                <a:ea typeface="Tahoma"/>
              </a:rPr>
              <a:t>5</a:t>
            </a:fld>
            <a:endParaRPr lang="en-US" sz="1800" b="0" strike="noStrike" spc="-1">
              <a:solidFill>
                <a:srgbClr val="000000"/>
              </a:solidFill>
              <a:latin typeface="Tahoma"/>
            </a:endParaRPr>
          </a:p>
        </p:txBody>
      </p:sp>
      <p:sp>
        <p:nvSpPr>
          <p:cNvPr id="142"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anim calcmode="lin" valueType="num">
                                      <p:cBhvr additive="repl">
                                        <p:cTn id="7" dur="1000" fill="hold"/>
                                        <p:tgtEl>
                                          <p:spTgt spid="139">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39">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39">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139">
                                            <p:txEl>
                                              <p:pRg st="1" end="1"/>
                                            </p:txEl>
                                          </p:spTgt>
                                        </p:tgtEl>
                                        <p:attrNameLst>
                                          <p:attrName>style.visibility</p:attrName>
                                        </p:attrNameLst>
                                      </p:cBhvr>
                                      <p:to>
                                        <p:strVal val="visible"/>
                                      </p:to>
                                    </p:set>
                                    <p:anim calcmode="lin" valueType="num">
                                      <p:cBhvr additive="repl">
                                        <p:cTn id="14" dur="1000" fill="hold"/>
                                        <p:tgtEl>
                                          <p:spTgt spid="139">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139">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1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44" name="PlaceHolder 2"/>
          <p:cNvSpPr>
            <a:spLocks noGrp="1"/>
          </p:cNvSpPr>
          <p:nvPr>
            <p:ph type="subTitle"/>
          </p:nvPr>
        </p:nvSpPr>
        <p:spPr>
          <a:xfrm>
            <a:off x="900000" y="1844640"/>
            <a:ext cx="6400800" cy="432000"/>
          </a:xfrm>
          <a:prstGeom prst="rect">
            <a:avLst/>
          </a:prstGeom>
          <a:noFill/>
          <a:ln w="0">
            <a:noFill/>
          </a:ln>
        </p:spPr>
        <p:txBody>
          <a:bodyPr anchor="t">
            <a:noAutofit/>
          </a:bodyPr>
          <a:lstStyle/>
          <a:p>
            <a:pPr indent="0">
              <a:lnSpc>
                <a:spcPct val="80000"/>
              </a:lnSpc>
              <a:spcBef>
                <a:spcPts val="6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FFFF66"/>
                </a:solidFill>
                <a:latin typeface="Tahoma"/>
                <a:ea typeface="Tahoma"/>
              </a:rPr>
              <a:t>Ρεζερβουάρ:</a:t>
            </a:r>
            <a:endParaRPr lang="en-US" sz="2400" b="0" strike="noStrike" spc="-1">
              <a:solidFill>
                <a:srgbClr val="FFFFFF"/>
              </a:solidFill>
              <a:latin typeface="Tahoma"/>
            </a:endParaRPr>
          </a:p>
        </p:txBody>
      </p:sp>
      <p:sp>
        <p:nvSpPr>
          <p:cNvPr id="145" name="Rectangle 4"/>
          <p:cNvSpPr/>
          <p:nvPr/>
        </p:nvSpPr>
        <p:spPr>
          <a:xfrm>
            <a:off x="900000" y="2205000"/>
            <a:ext cx="8244000" cy="16635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000" b="0" strike="noStrike" spc="-1">
                <a:solidFill>
                  <a:srgbClr val="FFFFFF"/>
                </a:solidFill>
                <a:latin typeface="Tahoma"/>
                <a:ea typeface="Tahoma"/>
              </a:rPr>
              <a:t>Στο κύκλωμα καυσίμου υπάρχει ένας αποσβεστήρας στον αγωγό επιστροφής, για τον περιορισμό του θορύβου που δημιουργείται από το άνοιγμα και κλείσιμο των μπεκ και του ρυθμιστή της πίεσης. Είναι τύπου μεμβράνης -</a:t>
            </a:r>
            <a:r>
              <a:rPr lang="en-US" sz="2000" b="0" strike="noStrike" spc="-1">
                <a:solidFill>
                  <a:srgbClr val="FFFFFF"/>
                </a:solidFill>
                <a:latin typeface="Tahoma"/>
                <a:ea typeface="Tahoma"/>
              </a:rPr>
              <a:t> </a:t>
            </a:r>
            <a:r>
              <a:rPr lang="el-GR" sz="2000" b="0" strike="noStrike" spc="-1">
                <a:solidFill>
                  <a:srgbClr val="FFFFFF"/>
                </a:solidFill>
                <a:latin typeface="Tahoma"/>
                <a:ea typeface="Tahoma"/>
              </a:rPr>
              <a:t>ελατηρίου και βρίσκεται μεταξύ του</a:t>
            </a:r>
            <a:r>
              <a:rPr lang="en-US" sz="2000" b="0" strike="noStrike" spc="-1">
                <a:solidFill>
                  <a:srgbClr val="FFFFFF"/>
                </a:solidFill>
                <a:latin typeface="Tahoma"/>
                <a:ea typeface="Tahoma"/>
              </a:rPr>
              <a:t> </a:t>
            </a:r>
            <a:r>
              <a:rPr lang="el-GR" sz="2000" b="0" strike="noStrike" spc="-1">
                <a:solidFill>
                  <a:srgbClr val="FFFFFF"/>
                </a:solidFill>
                <a:latin typeface="Tahoma"/>
                <a:ea typeface="Tahoma"/>
              </a:rPr>
              <a:t>ρυθμιστή πίεσης και του ρεζερβουάρ. </a:t>
            </a:r>
            <a:endParaRPr lang="en-US" sz="2000" b="0" strike="noStrike" spc="-1">
              <a:solidFill>
                <a:srgbClr val="000000"/>
              </a:solidFill>
              <a:latin typeface="Tahoma"/>
            </a:endParaRPr>
          </a:p>
        </p:txBody>
      </p:sp>
      <p:sp>
        <p:nvSpPr>
          <p:cNvPr id="146"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147"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5DE0111-28C0-4AE7-828A-0F32AF37A82D}" type="slidenum">
              <a:rPr lang="el-GR" sz="1800" b="0" strike="noStrike" spc="-1">
                <a:solidFill>
                  <a:srgbClr val="66CCFF"/>
                </a:solidFill>
                <a:latin typeface="Tahoma"/>
                <a:ea typeface="Tahoma"/>
              </a:rPr>
              <a:t>6</a:t>
            </a:fld>
            <a:endParaRPr lang="en-US" sz="1800" b="0" strike="noStrike" spc="-1">
              <a:solidFill>
                <a:srgbClr val="000000"/>
              </a:solidFill>
              <a:latin typeface="Tahoma"/>
            </a:endParaRPr>
          </a:p>
        </p:txBody>
      </p:sp>
      <p:sp>
        <p:nvSpPr>
          <p:cNvPr id="148"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149" name="Picture 8"/>
          <p:cNvPicPr/>
          <p:nvPr/>
        </p:nvPicPr>
        <p:blipFill>
          <a:blip r:embed="rId2"/>
          <a:srcRect b="6427"/>
          <a:stretch/>
        </p:blipFill>
        <p:spPr>
          <a:xfrm>
            <a:off x="3419640" y="3890880"/>
            <a:ext cx="5519520" cy="2851200"/>
          </a:xfrm>
          <a:prstGeom prst="rect">
            <a:avLst/>
          </a:prstGeom>
          <a:ln w="0">
            <a:noFill/>
          </a:ln>
        </p:spPr>
      </p:pic>
      <p:sp>
        <p:nvSpPr>
          <p:cNvPr id="150" name="Rectangle 4"/>
          <p:cNvSpPr/>
          <p:nvPr/>
        </p:nvSpPr>
        <p:spPr>
          <a:xfrm>
            <a:off x="900000" y="3868560"/>
            <a:ext cx="2338560" cy="27291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4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000" b="0" strike="noStrike" spc="-1">
                <a:solidFill>
                  <a:srgbClr val="FFFFFF"/>
                </a:solidFill>
                <a:latin typeface="Tahoma"/>
                <a:ea typeface="Tahoma"/>
              </a:rPr>
              <a:t>Κάποια συστήματα διαθέτουν αισθητήρα θερμοκρασίας και πίεσης του καυσίμου (καθώς και ψυγείο καυσίμου).</a:t>
            </a:r>
            <a:endParaRPr lang="en-US" sz="20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anim calcmode="lin" valueType="num">
                                      <p:cBhvr additive="repl">
                                        <p:cTn id="7" dur="1000" fill="hold"/>
                                        <p:tgtEl>
                                          <p:spTgt spid="145">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45">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45">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150">
                                            <p:txEl>
                                              <p:pRg st="0" end="0"/>
                                            </p:txEl>
                                          </p:spTgt>
                                        </p:tgtEl>
                                        <p:attrNameLst>
                                          <p:attrName>style.visibility</p:attrName>
                                        </p:attrNameLst>
                                      </p:cBhvr>
                                      <p:to>
                                        <p:strVal val="visible"/>
                                      </p:to>
                                    </p:set>
                                    <p:anim calcmode="lin" valueType="num">
                                      <p:cBhvr additive="repl">
                                        <p:cTn id="14" dur="1000" fill="hold"/>
                                        <p:tgtEl>
                                          <p:spTgt spid="150">
                                            <p:txEl>
                                              <p:pRg st="0" end="0"/>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150">
                                            <p:txEl>
                                              <p:pRg st="0" end="0"/>
                                            </p:txEl>
                                          </p:spTgt>
                                        </p:tgtEl>
                                        <p:attrNameLst>
                                          <p:attrName>ppt_h</p:attrName>
                                        </p:attrNameLst>
                                      </p:cBhvr>
                                      <p:tavLst>
                                        <p:tav tm="0">
                                          <p:val>
                                            <p:strVal val="#ppt_h"/>
                                          </p:val>
                                        </p:tav>
                                        <p:tav tm="100000">
                                          <p:val>
                                            <p:strVal val="#ppt_h"/>
                                          </p:val>
                                        </p:tav>
                                      </p:tavLst>
                                    </p:anim>
                                    <p:animEffect transition="in" filter="fade">
                                      <p:cBhvr additive="repl">
                                        <p:cTn id="16" dur="1000"/>
                                        <p:tgtEl>
                                          <p:spTgt spid="150">
                                            <p:txEl>
                                              <p:pRg st="0" end="0"/>
                                            </p:txEl>
                                          </p:spTgt>
                                        </p:tgtEl>
                                      </p:cBhvr>
                                    </p:animEffect>
                                  </p:childTnLst>
                                </p:cTn>
                              </p:par>
                            </p:childTnLst>
                          </p:cTn>
                        </p:par>
                        <p:par>
                          <p:cTn id="17" fill="hold" nodeType="afterEffect">
                            <p:stCondLst>
                              <p:cond delay="1000"/>
                            </p:stCondLst>
                            <p:childTnLst>
                              <p:par>
                                <p:cTn id="18" presetID="4" presetClass="entr" presetSubtype="32" fill="hold" nodeType="afterEffect">
                                  <p:stCondLst>
                                    <p:cond delay="0"/>
                                  </p:stCondLst>
                                  <p:childTnLst>
                                    <p:set>
                                      <p:cBhvr>
                                        <p:cTn id="19" dur="1" fill="hold">
                                          <p:stCondLst>
                                            <p:cond delay="0"/>
                                          </p:stCondLst>
                                        </p:cTn>
                                        <p:tgtEl>
                                          <p:spTgt spid="149"/>
                                        </p:tgtEl>
                                        <p:attrNameLst>
                                          <p:attrName>style.visibility</p:attrName>
                                        </p:attrNameLst>
                                      </p:cBhvr>
                                      <p:to>
                                        <p:strVal val="visible"/>
                                      </p:to>
                                    </p:set>
                                    <p:animEffect transition="in" filter="box(out)">
                                      <p:cBhvr additive="repl">
                                        <p:cTn id="20" dur="500"/>
                                        <p:tgtEl>
                                          <p:spTgt spid="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52" name="PlaceHolder 2"/>
          <p:cNvSpPr>
            <a:spLocks noGrp="1"/>
          </p:cNvSpPr>
          <p:nvPr>
            <p:ph type="subTitle"/>
          </p:nvPr>
        </p:nvSpPr>
        <p:spPr>
          <a:xfrm>
            <a:off x="900000" y="1844640"/>
            <a:ext cx="6400800" cy="432000"/>
          </a:xfrm>
          <a:prstGeom prst="rect">
            <a:avLst/>
          </a:prstGeom>
          <a:noFill/>
          <a:ln w="0">
            <a:noFill/>
          </a:ln>
        </p:spPr>
        <p:txBody>
          <a:bodyPr anchor="t">
            <a:noAutofit/>
          </a:bodyPr>
          <a:lstStyle/>
          <a:p>
            <a:pPr indent="0">
              <a:lnSpc>
                <a:spcPct val="80000"/>
              </a:lnSpc>
              <a:spcBef>
                <a:spcPts val="6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FFFF66"/>
                </a:solidFill>
                <a:latin typeface="Tahoma"/>
                <a:ea typeface="Tahoma"/>
              </a:rPr>
              <a:t>Ηλεκτρική αντλία βενζίνης:</a:t>
            </a:r>
            <a:endParaRPr lang="en-US" sz="2400" b="0" strike="noStrike" spc="-1">
              <a:solidFill>
                <a:srgbClr val="FFFFFF"/>
              </a:solidFill>
              <a:latin typeface="Tahoma"/>
            </a:endParaRPr>
          </a:p>
        </p:txBody>
      </p:sp>
      <p:sp>
        <p:nvSpPr>
          <p:cNvPr id="153" name="Rectangle 4"/>
          <p:cNvSpPr/>
          <p:nvPr/>
        </p:nvSpPr>
        <p:spPr>
          <a:xfrm>
            <a:off x="900000" y="2205000"/>
            <a:ext cx="4896000" cy="4653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Χρησιμοποιείται για τη μεταφορά του καυσίμου στο σύστημα. Παρέχει καύσιμο με πίεση διαμέσου των σωληνώσεων και ενεργοποιείται από τον εγκέφαλο μέσω ενός ρελέ.</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Υπάρχει μια μεγάλη ποικιλία αντλιών και διακρίνονται σε αντλίες γραμμής και αντλίες δεξαμενής. Σε ορισμένες περιπτώσεις συνδυάζονται με μηχανική αντλία βενζίνης.</a:t>
            </a:r>
            <a:endParaRPr lang="en-US" sz="2400" b="0" strike="noStrike" spc="-1">
              <a:solidFill>
                <a:srgbClr val="000000"/>
              </a:solidFill>
              <a:latin typeface="Tahoma"/>
            </a:endParaRPr>
          </a:p>
        </p:txBody>
      </p:sp>
      <p:sp>
        <p:nvSpPr>
          <p:cNvPr id="154"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155"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BF35F71-80C2-4F64-8A06-47974BA14709}" type="slidenum">
              <a:rPr lang="el-GR" sz="1800" b="0" strike="noStrike" spc="-1">
                <a:solidFill>
                  <a:srgbClr val="66CCFF"/>
                </a:solidFill>
                <a:latin typeface="Tahoma"/>
                <a:ea typeface="Tahoma"/>
              </a:rPr>
              <a:t>7</a:t>
            </a:fld>
            <a:endParaRPr lang="en-US" sz="1800" b="0" strike="noStrike" spc="-1">
              <a:solidFill>
                <a:srgbClr val="000000"/>
              </a:solidFill>
              <a:latin typeface="Tahoma"/>
            </a:endParaRPr>
          </a:p>
        </p:txBody>
      </p:sp>
      <p:sp>
        <p:nvSpPr>
          <p:cNvPr id="156"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157" name="Picture 8" descr="C:\Users\Golden\Desktop\antlia_venzinis3.jpg"/>
          <p:cNvPicPr/>
          <p:nvPr/>
        </p:nvPicPr>
        <p:blipFill>
          <a:blip r:embed="rId2"/>
          <a:stretch/>
        </p:blipFill>
        <p:spPr>
          <a:xfrm>
            <a:off x="5600880" y="2708280"/>
            <a:ext cx="3333600" cy="333360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3" presetClass="entr" presetSubtype="10" fill="hold" nodeType="afterEffect">
                                  <p:stCondLst>
                                    <p:cond delay="0"/>
                                  </p:stCondLst>
                                  <p:childTnLst>
                                    <p:set>
                                      <p:cBhvr>
                                        <p:cTn id="6" dur="1" fill="hold">
                                          <p:stCondLst>
                                            <p:cond delay="0"/>
                                          </p:stCondLst>
                                        </p:cTn>
                                        <p:tgtEl>
                                          <p:spTgt spid="152">
                                            <p:txEl>
                                              <p:pRg st="0" end="0"/>
                                            </p:txEl>
                                          </p:spTgt>
                                        </p:tgtEl>
                                        <p:attrNameLst>
                                          <p:attrName>style.visibility</p:attrName>
                                        </p:attrNameLst>
                                      </p:cBhvr>
                                      <p:to>
                                        <p:strVal val="visible"/>
                                      </p:to>
                                    </p:set>
                                    <p:animEffect transition="in" filter="blinds(horizontal)">
                                      <p:cBhvr additive="repl">
                                        <p:cTn id="7" dur="500"/>
                                        <p:tgtEl>
                                          <p:spTgt spid="152">
                                            <p:txEl>
                                              <p:pRg st="0" end="0"/>
                                            </p:txEl>
                                          </p:spTgt>
                                        </p:tgtEl>
                                      </p:cBhvr>
                                    </p:animEffect>
                                  </p:childTnLst>
                                </p:cTn>
                              </p:par>
                            </p:childTnLst>
                          </p:cTn>
                        </p:par>
                        <p:par>
                          <p:cTn id="8" fill="hold" nodeType="afterEffect">
                            <p:stCondLst>
                              <p:cond delay="500"/>
                            </p:stCondLst>
                            <p:childTnLst>
                              <p:par>
                                <p:cTn id="9" presetID="55" presetClass="entr" fill="hold" nodeType="afterEffect">
                                  <p:stCondLst>
                                    <p:cond delay="0"/>
                                  </p:stCondLst>
                                  <p:childTnLst>
                                    <p:set>
                                      <p:cBhvr>
                                        <p:cTn id="10" dur="1" fill="hold">
                                          <p:stCondLst>
                                            <p:cond delay="0"/>
                                          </p:stCondLst>
                                        </p:cTn>
                                        <p:tgtEl>
                                          <p:spTgt spid="153">
                                            <p:txEl>
                                              <p:pRg st="0" end="0"/>
                                            </p:txEl>
                                          </p:spTgt>
                                        </p:tgtEl>
                                        <p:attrNameLst>
                                          <p:attrName>style.visibility</p:attrName>
                                        </p:attrNameLst>
                                      </p:cBhvr>
                                      <p:to>
                                        <p:strVal val="visible"/>
                                      </p:to>
                                    </p:set>
                                    <p:anim calcmode="lin" valueType="num">
                                      <p:cBhvr additive="repl">
                                        <p:cTn id="11" dur="1000" fill="hold"/>
                                        <p:tgtEl>
                                          <p:spTgt spid="153">
                                            <p:txEl>
                                              <p:pRg st="0" end="0"/>
                                            </p:txEl>
                                          </p:spTgt>
                                        </p:tgtEl>
                                        <p:attrNameLst>
                                          <p:attrName>ppt_w</p:attrName>
                                        </p:attrNameLst>
                                      </p:cBhvr>
                                      <p:tavLst>
                                        <p:tav tm="0">
                                          <p:val>
                                            <p:strVal val="#ppt_w*0.70"/>
                                          </p:val>
                                        </p:tav>
                                        <p:tav tm="100000">
                                          <p:val>
                                            <p:strVal val="#ppt_w"/>
                                          </p:val>
                                        </p:tav>
                                      </p:tavLst>
                                    </p:anim>
                                    <p:anim calcmode="lin" valueType="num">
                                      <p:cBhvr additive="repl">
                                        <p:cTn id="12" dur="1000" fill="hold"/>
                                        <p:tgtEl>
                                          <p:spTgt spid="153">
                                            <p:txEl>
                                              <p:pRg st="0" end="0"/>
                                            </p:txEl>
                                          </p:spTgt>
                                        </p:tgtEl>
                                        <p:attrNameLst>
                                          <p:attrName>ppt_h</p:attrName>
                                        </p:attrNameLst>
                                      </p:cBhvr>
                                      <p:tavLst>
                                        <p:tav tm="0">
                                          <p:val>
                                            <p:strVal val="#ppt_h"/>
                                          </p:val>
                                        </p:tav>
                                        <p:tav tm="100000">
                                          <p:val>
                                            <p:strVal val="#ppt_h"/>
                                          </p:val>
                                        </p:tav>
                                      </p:tavLst>
                                    </p:anim>
                                    <p:animEffect transition="in" filter="fade">
                                      <p:cBhvr additive="repl">
                                        <p:cTn id="13" dur="1000"/>
                                        <p:tgtEl>
                                          <p:spTgt spid="153">
                                            <p:txEl>
                                              <p:pRg st="0" end="0"/>
                                            </p:txEl>
                                          </p:spTgt>
                                        </p:tgtEl>
                                      </p:cBhvr>
                                    </p:animEffect>
                                  </p:childTnLst>
                                </p:cTn>
                              </p:par>
                            </p:childTnLst>
                          </p:cTn>
                        </p:par>
                        <p:par>
                          <p:cTn id="14" fill="hold" nodeType="afterEffect">
                            <p:stCondLst>
                              <p:cond delay="1500"/>
                            </p:stCondLst>
                            <p:childTnLst>
                              <p:par>
                                <p:cTn id="15" presetID="10" presetClass="entr" fill="hold" nodeType="afterEffect">
                                  <p:stCondLst>
                                    <p:cond delay="0"/>
                                  </p:stCondLst>
                                  <p:childTnLst>
                                    <p:set>
                                      <p:cBhvr>
                                        <p:cTn id="16" dur="1" fill="hold">
                                          <p:stCondLst>
                                            <p:cond delay="0"/>
                                          </p:stCondLst>
                                        </p:cTn>
                                        <p:tgtEl>
                                          <p:spTgt spid="157"/>
                                        </p:tgtEl>
                                        <p:attrNameLst>
                                          <p:attrName>style.visibility</p:attrName>
                                        </p:attrNameLst>
                                      </p:cBhvr>
                                      <p:to>
                                        <p:strVal val="visible"/>
                                      </p:to>
                                    </p:set>
                                    <p:animEffect transition="in" filter="fade">
                                      <p:cBhvr additive="repl">
                                        <p:cTn id="17" dur="500"/>
                                        <p:tgtEl>
                                          <p:spTgt spid="157"/>
                                        </p:tgtEl>
                                      </p:cBhvr>
                                    </p:animEffect>
                                  </p:childTnLst>
                                </p:cTn>
                              </p:par>
                            </p:childTnLst>
                          </p:cTn>
                        </p:par>
                      </p:childTnLst>
                    </p:cTn>
                  </p:par>
                  <p:par>
                    <p:cTn id="18" fill="hold" nodeType="clickEffect">
                      <p:stCondLst>
                        <p:cond delay="indefinite"/>
                      </p:stCondLst>
                      <p:childTnLst>
                        <p:par>
                          <p:cTn id="19" fill="hold" nodeType="withEffect">
                            <p:stCondLst>
                              <p:cond delay="0"/>
                            </p:stCondLst>
                            <p:childTnLst>
                              <p:par>
                                <p:cTn id="20" presetID="55" presetClass="entr" fill="hold" nodeType="clickEffect">
                                  <p:stCondLst>
                                    <p:cond delay="0"/>
                                  </p:stCondLst>
                                  <p:childTnLst>
                                    <p:set>
                                      <p:cBhvr>
                                        <p:cTn id="21" dur="1" fill="hold">
                                          <p:stCondLst>
                                            <p:cond delay="0"/>
                                          </p:stCondLst>
                                        </p:cTn>
                                        <p:tgtEl>
                                          <p:spTgt spid="153">
                                            <p:txEl>
                                              <p:pRg st="1" end="1"/>
                                            </p:txEl>
                                          </p:spTgt>
                                        </p:tgtEl>
                                        <p:attrNameLst>
                                          <p:attrName>style.visibility</p:attrName>
                                        </p:attrNameLst>
                                      </p:cBhvr>
                                      <p:to>
                                        <p:strVal val="visible"/>
                                      </p:to>
                                    </p:set>
                                    <p:anim calcmode="lin" valueType="num">
                                      <p:cBhvr additive="repl">
                                        <p:cTn id="22" dur="1000" fill="hold"/>
                                        <p:tgtEl>
                                          <p:spTgt spid="153">
                                            <p:txEl>
                                              <p:pRg st="1" end="1"/>
                                            </p:txEl>
                                          </p:spTgt>
                                        </p:tgtEl>
                                        <p:attrNameLst>
                                          <p:attrName>ppt_w</p:attrName>
                                        </p:attrNameLst>
                                      </p:cBhvr>
                                      <p:tavLst>
                                        <p:tav tm="0">
                                          <p:val>
                                            <p:strVal val="#ppt_w*0.70"/>
                                          </p:val>
                                        </p:tav>
                                        <p:tav tm="100000">
                                          <p:val>
                                            <p:strVal val="#ppt_w"/>
                                          </p:val>
                                        </p:tav>
                                      </p:tavLst>
                                    </p:anim>
                                    <p:anim calcmode="lin" valueType="num">
                                      <p:cBhvr additive="repl">
                                        <p:cTn id="23" dur="1000" fill="hold"/>
                                        <p:tgtEl>
                                          <p:spTgt spid="153">
                                            <p:txEl>
                                              <p:pRg st="1" end="1"/>
                                            </p:txEl>
                                          </p:spTgt>
                                        </p:tgtEl>
                                        <p:attrNameLst>
                                          <p:attrName>ppt_h</p:attrName>
                                        </p:attrNameLst>
                                      </p:cBhvr>
                                      <p:tavLst>
                                        <p:tav tm="0">
                                          <p:val>
                                            <p:strVal val="#ppt_h"/>
                                          </p:val>
                                        </p:tav>
                                        <p:tav tm="100000">
                                          <p:val>
                                            <p:strVal val="#ppt_h"/>
                                          </p:val>
                                        </p:tav>
                                      </p:tavLst>
                                    </p:anim>
                                    <p:animEffect transition="in" filter="fade">
                                      <p:cBhvr additive="repl">
                                        <p:cTn id="24" dur="1000"/>
                                        <p:tgtEl>
                                          <p:spTgt spid="15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59" name="PlaceHolder 2"/>
          <p:cNvSpPr>
            <a:spLocks noGrp="1"/>
          </p:cNvSpPr>
          <p:nvPr>
            <p:ph type="subTitle"/>
          </p:nvPr>
        </p:nvSpPr>
        <p:spPr>
          <a:xfrm>
            <a:off x="900000" y="1844640"/>
            <a:ext cx="6400800" cy="432000"/>
          </a:xfrm>
          <a:prstGeom prst="rect">
            <a:avLst/>
          </a:prstGeom>
          <a:noFill/>
          <a:ln w="0">
            <a:noFill/>
          </a:ln>
        </p:spPr>
        <p:txBody>
          <a:bodyPr anchor="t">
            <a:noAutofit/>
          </a:bodyPr>
          <a:lstStyle/>
          <a:p>
            <a:pPr indent="0">
              <a:lnSpc>
                <a:spcPct val="80000"/>
              </a:lnSpc>
              <a:spcBef>
                <a:spcPts val="6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FFFF66"/>
                </a:solidFill>
                <a:latin typeface="Tahoma"/>
                <a:ea typeface="Tahoma"/>
              </a:rPr>
              <a:t>Ηλεκτρική αντλία βενζίνης:</a:t>
            </a:r>
            <a:endParaRPr lang="en-US" sz="2400" b="0" strike="noStrike" spc="-1">
              <a:solidFill>
                <a:srgbClr val="FFFFFF"/>
              </a:solidFill>
              <a:latin typeface="Tahoma"/>
            </a:endParaRPr>
          </a:p>
        </p:txBody>
      </p:sp>
      <p:sp>
        <p:nvSpPr>
          <p:cNvPr id="160" name="Rectangle 4"/>
          <p:cNvSpPr/>
          <p:nvPr/>
        </p:nvSpPr>
        <p:spPr>
          <a:xfrm>
            <a:off x="900000" y="2349360"/>
            <a:ext cx="4176720" cy="450864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Η αντλία γραμμής τοποθετείται έξω από τη δεξαμενή πριν από το φίλτρο καυσίμου και επάνω στο σασί του αυτοκινήτου.</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Σήμερα πιο συνηθισμένες είναι οι βυθιζόμενες αντλίες ή εμβαπτίσεως που έχουν ενσωματωμένο όργανο στάθμης βενζίνης (φλοτέρ). Ένα φίλτρο στην είσοδο της αντλίας εμποδίζει την είσοδο ξένων σωματιδίων.</a:t>
            </a:r>
            <a:endParaRPr lang="en-US" sz="2200" b="0" strike="noStrike" spc="-1">
              <a:solidFill>
                <a:srgbClr val="000000"/>
              </a:solidFill>
              <a:latin typeface="Tahoma"/>
            </a:endParaRPr>
          </a:p>
        </p:txBody>
      </p:sp>
      <p:sp>
        <p:nvSpPr>
          <p:cNvPr id="161"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162"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8DA5A0F2-5245-49C4-821D-3C54519616AA}" type="slidenum">
              <a:rPr lang="el-GR" sz="1800" b="0" strike="noStrike" spc="-1">
                <a:solidFill>
                  <a:srgbClr val="66CCFF"/>
                </a:solidFill>
                <a:latin typeface="Tahoma"/>
                <a:ea typeface="Tahoma"/>
              </a:rPr>
              <a:t>8</a:t>
            </a:fld>
            <a:endParaRPr lang="en-US" sz="1800" b="0" strike="noStrike" spc="-1">
              <a:solidFill>
                <a:srgbClr val="000000"/>
              </a:solidFill>
              <a:latin typeface="Tahoma"/>
            </a:endParaRPr>
          </a:p>
        </p:txBody>
      </p:sp>
      <p:sp>
        <p:nvSpPr>
          <p:cNvPr id="163"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164" name="Picture 8"/>
          <p:cNvPicPr/>
          <p:nvPr/>
        </p:nvPicPr>
        <p:blipFill>
          <a:blip r:embed="rId2"/>
          <a:stretch/>
        </p:blipFill>
        <p:spPr>
          <a:xfrm>
            <a:off x="5148360" y="1844640"/>
            <a:ext cx="2808360" cy="2584440"/>
          </a:xfrm>
          <a:prstGeom prst="rect">
            <a:avLst/>
          </a:prstGeom>
          <a:ln w="0">
            <a:noFill/>
          </a:ln>
        </p:spPr>
      </p:pic>
      <p:pic>
        <p:nvPicPr>
          <p:cNvPr id="165" name="Picture 9"/>
          <p:cNvPicPr/>
          <p:nvPr/>
        </p:nvPicPr>
        <p:blipFill>
          <a:blip r:embed="rId3"/>
          <a:stretch/>
        </p:blipFill>
        <p:spPr>
          <a:xfrm>
            <a:off x="6551640" y="4416480"/>
            <a:ext cx="2592360" cy="244152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60">
                                            <p:txEl>
                                              <p:pRg st="0" end="0"/>
                                            </p:txEl>
                                          </p:spTgt>
                                        </p:tgtEl>
                                        <p:attrNameLst>
                                          <p:attrName>style.visibility</p:attrName>
                                        </p:attrNameLst>
                                      </p:cBhvr>
                                      <p:to>
                                        <p:strVal val="visible"/>
                                      </p:to>
                                    </p:set>
                                    <p:anim calcmode="lin" valueType="num">
                                      <p:cBhvr additive="repl">
                                        <p:cTn id="7" dur="1000" fill="hold"/>
                                        <p:tgtEl>
                                          <p:spTgt spid="160">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60">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60">
                                            <p:txEl>
                                              <p:pRg st="0" end="0"/>
                                            </p:txEl>
                                          </p:spTgt>
                                        </p:tgtEl>
                                      </p:cBhvr>
                                    </p:animEffect>
                                  </p:childTnLst>
                                </p:cTn>
                              </p:par>
                            </p:childTnLst>
                          </p:cTn>
                        </p:par>
                        <p:par>
                          <p:cTn id="10" fill="hold" nodeType="afterEffect">
                            <p:stCondLst>
                              <p:cond delay="1000"/>
                            </p:stCondLst>
                            <p:childTnLst>
                              <p:par>
                                <p:cTn id="11" presetID="4" presetClass="entr" presetSubtype="32" fill="hold" nodeType="afterEffect">
                                  <p:stCondLst>
                                    <p:cond delay="0"/>
                                  </p:stCondLst>
                                  <p:childTnLst>
                                    <p:set>
                                      <p:cBhvr>
                                        <p:cTn id="12" dur="1" fill="hold">
                                          <p:stCondLst>
                                            <p:cond delay="0"/>
                                          </p:stCondLst>
                                        </p:cTn>
                                        <p:tgtEl>
                                          <p:spTgt spid="164"/>
                                        </p:tgtEl>
                                        <p:attrNameLst>
                                          <p:attrName>style.visibility</p:attrName>
                                        </p:attrNameLst>
                                      </p:cBhvr>
                                      <p:to>
                                        <p:strVal val="visible"/>
                                      </p:to>
                                    </p:set>
                                    <p:animEffect transition="in" filter="box(out)">
                                      <p:cBhvr additive="repl">
                                        <p:cTn id="13" dur="500"/>
                                        <p:tgtEl>
                                          <p:spTgt spid="164"/>
                                        </p:tgtEl>
                                      </p:cBhvr>
                                    </p:animEffect>
                                  </p:childTnLst>
                                </p:cTn>
                              </p:par>
                            </p:childTnLst>
                          </p:cTn>
                        </p:par>
                      </p:childTnLst>
                    </p:cTn>
                  </p:par>
                  <p:par>
                    <p:cTn id="14" fill="hold" nodeType="clickEffect">
                      <p:stCondLst>
                        <p:cond delay="indefinite"/>
                      </p:stCondLst>
                      <p:childTnLst>
                        <p:par>
                          <p:cTn id="15" fill="hold" nodeType="withEffect">
                            <p:stCondLst>
                              <p:cond delay="0"/>
                            </p:stCondLst>
                            <p:childTnLst>
                              <p:par>
                                <p:cTn id="16" presetID="55" presetClass="entr" fill="hold" nodeType="clickEffect">
                                  <p:stCondLst>
                                    <p:cond delay="0"/>
                                  </p:stCondLst>
                                  <p:childTnLst>
                                    <p:set>
                                      <p:cBhvr>
                                        <p:cTn id="17" dur="1" fill="hold">
                                          <p:stCondLst>
                                            <p:cond delay="0"/>
                                          </p:stCondLst>
                                        </p:cTn>
                                        <p:tgtEl>
                                          <p:spTgt spid="160">
                                            <p:txEl>
                                              <p:pRg st="1" end="1"/>
                                            </p:txEl>
                                          </p:spTgt>
                                        </p:tgtEl>
                                        <p:attrNameLst>
                                          <p:attrName>style.visibility</p:attrName>
                                        </p:attrNameLst>
                                      </p:cBhvr>
                                      <p:to>
                                        <p:strVal val="visible"/>
                                      </p:to>
                                    </p:set>
                                    <p:anim calcmode="lin" valueType="num">
                                      <p:cBhvr additive="repl">
                                        <p:cTn id="18" dur="1000" fill="hold"/>
                                        <p:tgtEl>
                                          <p:spTgt spid="160">
                                            <p:txEl>
                                              <p:pRg st="1" end="1"/>
                                            </p:txEl>
                                          </p:spTgt>
                                        </p:tgtEl>
                                        <p:attrNameLst>
                                          <p:attrName>ppt_w</p:attrName>
                                        </p:attrNameLst>
                                      </p:cBhvr>
                                      <p:tavLst>
                                        <p:tav tm="0">
                                          <p:val>
                                            <p:strVal val="#ppt_w*0.70"/>
                                          </p:val>
                                        </p:tav>
                                        <p:tav tm="100000">
                                          <p:val>
                                            <p:strVal val="#ppt_w"/>
                                          </p:val>
                                        </p:tav>
                                      </p:tavLst>
                                    </p:anim>
                                    <p:anim calcmode="lin" valueType="num">
                                      <p:cBhvr additive="repl">
                                        <p:cTn id="19" dur="1000" fill="hold"/>
                                        <p:tgtEl>
                                          <p:spTgt spid="160">
                                            <p:txEl>
                                              <p:pRg st="1" end="1"/>
                                            </p:txEl>
                                          </p:spTgt>
                                        </p:tgtEl>
                                        <p:attrNameLst>
                                          <p:attrName>ppt_h</p:attrName>
                                        </p:attrNameLst>
                                      </p:cBhvr>
                                      <p:tavLst>
                                        <p:tav tm="0">
                                          <p:val>
                                            <p:strVal val="#ppt_h"/>
                                          </p:val>
                                        </p:tav>
                                        <p:tav tm="100000">
                                          <p:val>
                                            <p:strVal val="#ppt_h"/>
                                          </p:val>
                                        </p:tav>
                                      </p:tavLst>
                                    </p:anim>
                                    <p:animEffect transition="in" filter="fade">
                                      <p:cBhvr additive="repl">
                                        <p:cTn id="20" dur="1000"/>
                                        <p:tgtEl>
                                          <p:spTgt spid="160">
                                            <p:txEl>
                                              <p:pRg st="1" end="1"/>
                                            </p:txEl>
                                          </p:spTgt>
                                        </p:tgtEl>
                                      </p:cBhvr>
                                    </p:animEffect>
                                  </p:childTnLst>
                                </p:cTn>
                              </p:par>
                            </p:childTnLst>
                          </p:cTn>
                        </p:par>
                        <p:par>
                          <p:cTn id="21" fill="hold" nodeType="afterEffect">
                            <p:stCondLst>
                              <p:cond delay="1000"/>
                            </p:stCondLst>
                            <p:childTnLst>
                              <p:par>
                                <p:cTn id="22" presetID="4" presetClass="entr" presetSubtype="32" fill="hold" nodeType="afterEffect">
                                  <p:stCondLst>
                                    <p:cond delay="0"/>
                                  </p:stCondLst>
                                  <p:childTnLst>
                                    <p:set>
                                      <p:cBhvr>
                                        <p:cTn id="23" dur="1" fill="hold">
                                          <p:stCondLst>
                                            <p:cond delay="0"/>
                                          </p:stCondLst>
                                        </p:cTn>
                                        <p:tgtEl>
                                          <p:spTgt spid="165"/>
                                        </p:tgtEl>
                                        <p:attrNameLst>
                                          <p:attrName>style.visibility</p:attrName>
                                        </p:attrNameLst>
                                      </p:cBhvr>
                                      <p:to>
                                        <p:strVal val="visible"/>
                                      </p:to>
                                    </p:set>
                                    <p:animEffect transition="in" filter="box(out)">
                                      <p:cBhvr additive="repl">
                                        <p:cTn id="24" dur="500"/>
                                        <p:tgtEl>
                                          <p:spTgt spid="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PlaceHolder 1"/>
          <p:cNvSpPr>
            <a:spLocks noGrp="1"/>
          </p:cNvSpPr>
          <p:nvPr>
            <p:ph type="title"/>
          </p:nvPr>
        </p:nvSpPr>
        <p:spPr>
          <a:xfrm>
            <a:off x="89964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67" name="PlaceHolder 2"/>
          <p:cNvSpPr>
            <a:spLocks noGrp="1"/>
          </p:cNvSpPr>
          <p:nvPr>
            <p:ph type="subTitle"/>
          </p:nvPr>
        </p:nvSpPr>
        <p:spPr>
          <a:xfrm>
            <a:off x="900000" y="1844640"/>
            <a:ext cx="6400800" cy="432000"/>
          </a:xfrm>
          <a:prstGeom prst="rect">
            <a:avLst/>
          </a:prstGeom>
          <a:noFill/>
          <a:ln w="0">
            <a:noFill/>
          </a:ln>
        </p:spPr>
        <p:txBody>
          <a:bodyPr anchor="t">
            <a:noAutofit/>
          </a:bodyPr>
          <a:lstStyle/>
          <a:p>
            <a:pPr indent="0">
              <a:lnSpc>
                <a:spcPct val="80000"/>
              </a:lnSpc>
              <a:spcBef>
                <a:spcPts val="6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FFFF66"/>
                </a:solidFill>
                <a:latin typeface="Tahoma"/>
                <a:ea typeface="Tahoma"/>
              </a:rPr>
              <a:t>Ηλεκτρική αντλία βενζίνης:</a:t>
            </a:r>
            <a:endParaRPr lang="en-US" sz="2400" b="0" strike="noStrike" spc="-1">
              <a:solidFill>
                <a:srgbClr val="FFFFFF"/>
              </a:solidFill>
              <a:latin typeface="Tahoma"/>
            </a:endParaRPr>
          </a:p>
        </p:txBody>
      </p:sp>
      <p:sp>
        <p:nvSpPr>
          <p:cNvPr id="168" name="Rectangle 4"/>
          <p:cNvSpPr/>
          <p:nvPr/>
        </p:nvSpPr>
        <p:spPr>
          <a:xfrm>
            <a:off x="900000" y="2205000"/>
            <a:ext cx="8244000" cy="4653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Ορισμένες εμβαπτιζόμενες αντλίες έχουν δοχείο σταθεροποίησης με τη βοήθεια του οποίου αποφεύγονται οι εναλλαγές στην ένδειξη της στάθμης από τις μετακινήσεις του καυσίμου σε στροφές ή αλλαγές της ταχύτητας και εξασφαλίζεται η συνεχής παροχή καυσίμου ακόμα και σε ακραίες συνθήκες οδήγησης.</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Ο παραπάνω τύπος αντλίας διαθέτει δύο βαθμίδες (βοηθητική και κύρια) και έχει ενδιάμεσο εξαερισμό μέσα σε δοχείο στο οποίο συσσωρεύεται το καύσιμο. Προσφέρει σταθερή παροχή και διαθέτει αισθητήρα στάθμης καυσίμου.</a:t>
            </a:r>
            <a:endParaRPr lang="en-US" sz="2400" b="0" strike="noStrike" spc="-1">
              <a:solidFill>
                <a:srgbClr val="000000"/>
              </a:solidFill>
              <a:latin typeface="Tahoma"/>
            </a:endParaRPr>
          </a:p>
        </p:txBody>
      </p:sp>
      <p:sp>
        <p:nvSpPr>
          <p:cNvPr id="169" name="Rectangle 5"/>
          <p:cNvSpPr/>
          <p:nvPr/>
        </p:nvSpPr>
        <p:spPr>
          <a:xfrm>
            <a:off x="900000" y="836640"/>
            <a:ext cx="7921800" cy="936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99CC00"/>
                </a:solidFill>
                <a:latin typeface="Tahoma"/>
                <a:ea typeface="Tahoma"/>
              </a:rPr>
              <a:t>Βασικά εξαρτήματα υποσυστημάτων τροφοδοσίας ψεκασμού καυσίμου.</a:t>
            </a:r>
            <a:endParaRPr lang="en-US" sz="2800" b="0" strike="noStrike" spc="-1">
              <a:solidFill>
                <a:srgbClr val="000000"/>
              </a:solidFill>
              <a:latin typeface="Tahoma"/>
            </a:endParaRPr>
          </a:p>
        </p:txBody>
      </p:sp>
      <p:sp>
        <p:nvSpPr>
          <p:cNvPr id="170"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07D1C1C-3ED7-457B-9F40-4DCD3DCD7D87}" type="slidenum">
              <a:rPr lang="el-GR" sz="1800" b="0" strike="noStrike" spc="-1">
                <a:solidFill>
                  <a:srgbClr val="66CCFF"/>
                </a:solidFill>
                <a:latin typeface="Tahoma"/>
                <a:ea typeface="Tahoma"/>
              </a:rPr>
              <a:t>9</a:t>
            </a:fld>
            <a:endParaRPr lang="en-US" sz="1800" b="0" strike="noStrike" spc="-1">
              <a:solidFill>
                <a:srgbClr val="000000"/>
              </a:solidFill>
              <a:latin typeface="Tahoma"/>
            </a:endParaRPr>
          </a:p>
        </p:txBody>
      </p:sp>
      <p:sp>
        <p:nvSpPr>
          <p:cNvPr id="171" name="Rectangle 7"/>
          <p:cNvSpPr/>
          <p:nvPr/>
        </p:nvSpPr>
        <p:spPr>
          <a:xfrm>
            <a:off x="5891040" y="3868560"/>
            <a:ext cx="914400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46440" rIns="90000" bIns="-46440" anchor="ctr">
            <a:sp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68">
                                            <p:txEl>
                                              <p:pRg st="0" end="0"/>
                                            </p:txEl>
                                          </p:spTgt>
                                        </p:tgtEl>
                                        <p:attrNameLst>
                                          <p:attrName>style.visibility</p:attrName>
                                        </p:attrNameLst>
                                      </p:cBhvr>
                                      <p:to>
                                        <p:strVal val="visible"/>
                                      </p:to>
                                    </p:set>
                                    <p:anim calcmode="lin" valueType="num">
                                      <p:cBhvr additive="repl">
                                        <p:cTn id="7" dur="1000" fill="hold"/>
                                        <p:tgtEl>
                                          <p:spTgt spid="168">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68">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68">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168">
                                            <p:txEl>
                                              <p:pRg st="1" end="1"/>
                                            </p:txEl>
                                          </p:spTgt>
                                        </p:tgtEl>
                                        <p:attrNameLst>
                                          <p:attrName>style.visibility</p:attrName>
                                        </p:attrNameLst>
                                      </p:cBhvr>
                                      <p:to>
                                        <p:strVal val="visible"/>
                                      </p:to>
                                    </p:set>
                                    <p:anim calcmode="lin" valueType="num">
                                      <p:cBhvr additive="repl">
                                        <p:cTn id="14" dur="1000" fill="hold"/>
                                        <p:tgtEl>
                                          <p:spTgt spid="168">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168">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16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1530</TotalTime>
  <Words>3517</Words>
  <Application>Microsoft Macintosh PowerPoint</Application>
  <PresentationFormat>Προβολή στην οθόνη (4:3)</PresentationFormat>
  <Paragraphs>280</Paragraphs>
  <Slides>43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2</vt:i4>
      </vt:variant>
      <vt:variant>
        <vt:lpstr>Τίτλοι διαφανειών</vt:lpstr>
      </vt:variant>
      <vt:variant>
        <vt:i4>43</vt:i4>
      </vt:variant>
    </vt:vector>
  </HeadingPairs>
  <TitlesOfParts>
    <vt:vector size="49" baseType="lpstr">
      <vt:lpstr>Arial</vt:lpstr>
      <vt:lpstr>Tahoma</vt:lpstr>
      <vt:lpstr>Times New Roman</vt:lpstr>
      <vt:lpstr>Wingdings</vt:lpstr>
      <vt:lpstr>Office Theme</vt:lpstr>
      <vt:lpstr>Office Theme</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ΣΤΟΙΧΕΙΑ ΜΗΧΑΝΩΝ</dc:title>
  <dc:subject/>
  <dc:creator>Golden</dc:creator>
  <dc:description/>
  <cp:lastModifiedBy>GEORGIA GEORGATZOGLOU</cp:lastModifiedBy>
  <cp:revision>44</cp:revision>
  <dcterms:created xsi:type="dcterms:W3CDTF">2009-10-15T07:24:46Z</dcterms:created>
  <dcterms:modified xsi:type="dcterms:W3CDTF">2024-02-03T15:33:54Z</dcterms:modified>
  <dc:language>en-US</dc:language>
</cp:coreProperties>
</file>