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3"/>
  </p:normalViewPr>
  <p:slideViewPr>
    <p:cSldViewPr snapToGrid="0">
      <p:cViewPr varScale="1">
        <p:scale>
          <a:sx n="86" d="100"/>
          <a:sy n="86" d="100"/>
        </p:scale>
        <p:origin x="18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Ορθογώνιο 108"/>
          <p:cNvSpPr/>
          <p:nvPr/>
        </p:nvSpPr>
        <p:spPr>
          <a:xfrm>
            <a:off x="0" y="0"/>
            <a:ext cx="6858000" cy="9144000"/>
          </a:xfrm>
          <a:prstGeom prst="rect">
            <a:avLst/>
          </a:prstGeom>
          <a:solidFill>
            <a:srgbClr val="FFFFFF"/>
          </a:solidFill>
          <a:ln w="0">
            <a:noFill/>
          </a:ln>
        </p:spPr>
        <p:txBody>
          <a:bodyPr lIns="90000" tIns="45000" rIns="90000" bIns="45000" anchor="ctr" anchorCtr="1">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10" name="PlaceHolder 1"/>
          <p:cNvSpPr>
            <a:spLocks noGrp="1"/>
          </p:cNvSpPr>
          <p:nvPr>
            <p:ph type="hdr"/>
          </p:nvPr>
        </p:nvSpPr>
        <p:spPr>
          <a:xfrm>
            <a:off x="-360" y="0"/>
            <a:ext cx="2971800" cy="457200"/>
          </a:xfrm>
          <a:prstGeom prst="rect">
            <a:avLst/>
          </a:prstGeom>
          <a:noFill/>
          <a:ln w="0">
            <a:noFill/>
          </a:ln>
        </p:spPr>
        <p:txBody>
          <a:bodyPr anchor="t">
            <a:noAutofit/>
          </a:bodyPr>
          <a:lstStyle/>
          <a:p>
            <a:pPr indent="0">
              <a:buNone/>
            </a:pPr>
            <a:endParaRPr lang="en-US" sz="2400" b="0" strike="noStrike" spc="-1">
              <a:solidFill>
                <a:srgbClr val="000000"/>
              </a:solidFill>
              <a:latin typeface="Times New Roman"/>
            </a:endParaRPr>
          </a:p>
        </p:txBody>
      </p:sp>
      <p:sp>
        <p:nvSpPr>
          <p:cNvPr id="111" name="PlaceHolder 2"/>
          <p:cNvSpPr>
            <a:spLocks noGrp="1"/>
          </p:cNvSpPr>
          <p:nvPr>
            <p:ph type="dt" idx="7"/>
          </p:nvPr>
        </p:nvSpPr>
        <p:spPr>
          <a:xfrm>
            <a:off x="3884400" y="0"/>
            <a:ext cx="2971800" cy="457200"/>
          </a:xfrm>
          <a:prstGeom prst="rect">
            <a:avLst/>
          </a:prstGeom>
          <a:noFill/>
          <a:ln w="0">
            <a:noFill/>
          </a:ln>
        </p:spPr>
        <p:txBody>
          <a:bodyPr anchor="t">
            <a:noAutofit/>
          </a:bodyPr>
          <a:lstStyle>
            <a:lvl1pPr indent="0" algn="r">
              <a:lnSpc>
                <a:spcPct val="90000"/>
              </a:lnSpc>
              <a:spcBef>
                <a:spcPts val="11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l-GR" sz="1200" b="0" strike="noStrike" spc="-1">
                <a:solidFill>
                  <a:srgbClr val="000000"/>
                </a:solidFill>
                <a:latin typeface="Times New Roman"/>
                <a:ea typeface="Tahoma"/>
              </a:defRPr>
            </a:lvl1pPr>
          </a:lstStyle>
          <a:p>
            <a:pPr indent="0" algn="r">
              <a:lnSpc>
                <a:spcPct val="90000"/>
              </a:lnSpc>
              <a:spcBef>
                <a:spcPts val="11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44F3F09-6B97-448D-B12B-A79F089DC95D}" type="datetime">
              <a:rPr lang="el-GR" sz="1200" b="0" strike="noStrike" spc="-1">
                <a:solidFill>
                  <a:srgbClr val="000000"/>
                </a:solidFill>
                <a:latin typeface="Times New Roman"/>
                <a:ea typeface="Tahoma"/>
              </a:rPr>
              <a:t>3/2/24</a:t>
            </a:fld>
            <a:endParaRPr lang="en-US" sz="1200" b="0" strike="noStrike" spc="-1">
              <a:solidFill>
                <a:srgbClr val="000000"/>
              </a:solidFill>
              <a:latin typeface="Times New Roman"/>
            </a:endParaRPr>
          </a:p>
        </p:txBody>
      </p:sp>
      <p:sp>
        <p:nvSpPr>
          <p:cNvPr id="112" name="PlaceHolder 3"/>
          <p:cNvSpPr>
            <a:spLocks noGrp="1" noRot="1" noChangeAspect="1"/>
          </p:cNvSpPr>
          <p:nvPr>
            <p:ph type="sldImg"/>
          </p:nvPr>
        </p:nvSpPr>
        <p:spPr>
          <a:xfrm>
            <a:off x="1143000" y="685440"/>
            <a:ext cx="4572000" cy="3429000"/>
          </a:xfrm>
          <a:prstGeom prst="rect">
            <a:avLst/>
          </a:prstGeom>
          <a:noFill/>
          <a:ln w="12600">
            <a:solidFill>
              <a:srgbClr val="000000"/>
            </a:solidFill>
            <a:miter/>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a:solidFill>
                  <a:srgbClr val="EAEAEA"/>
                </a:solidFill>
                <a:latin typeface="Tahoma"/>
              </a:rPr>
              <a:t>Click to move the slide</a:t>
            </a:r>
          </a:p>
        </p:txBody>
      </p:sp>
      <p:sp>
        <p:nvSpPr>
          <p:cNvPr id="113" name="PlaceHolder 4"/>
          <p:cNvSpPr>
            <a:spLocks noGrp="1"/>
          </p:cNvSpPr>
          <p:nvPr>
            <p:ph type="body"/>
          </p:nvPr>
        </p:nvSpPr>
        <p:spPr>
          <a:xfrm>
            <a:off x="685800" y="4343400"/>
            <a:ext cx="5486400" cy="4114800"/>
          </a:xfrm>
          <a:prstGeom prst="rect">
            <a:avLst/>
          </a:prstGeom>
          <a:noFill/>
          <a:ln w="0">
            <a:noFill/>
          </a:ln>
        </p:spPr>
        <p:txBody>
          <a:bodyPr anchor="t">
            <a:noAutofit/>
          </a:bodyPr>
          <a:lstStyle/>
          <a:p>
            <a:pPr indent="0">
              <a:spcBef>
                <a:spcPts val="451"/>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strike="noStrike" spc="-1">
                <a:solidFill>
                  <a:srgbClr val="000000"/>
                </a:solidFill>
                <a:latin typeface="Wingdings"/>
              </a:rPr>
              <a:t>Click to edit the notes format</a:t>
            </a:r>
          </a:p>
        </p:txBody>
      </p:sp>
      <p:sp>
        <p:nvSpPr>
          <p:cNvPr id="114" name="PlaceHolder 5"/>
          <p:cNvSpPr>
            <a:spLocks noGrp="1"/>
          </p:cNvSpPr>
          <p:nvPr>
            <p:ph type="ftr" idx="8"/>
          </p:nvPr>
        </p:nvSpPr>
        <p:spPr>
          <a:xfrm>
            <a:off x="-360" y="8685360"/>
            <a:ext cx="2971800" cy="457200"/>
          </a:xfrm>
          <a:prstGeom prst="rect">
            <a:avLst/>
          </a:prstGeom>
          <a:noFill/>
          <a:ln w="0">
            <a:noFill/>
          </a:ln>
        </p:spPr>
        <p:txBody>
          <a:bodyPr anchor="b">
            <a:noAutofit/>
          </a:bodyPr>
          <a:lstStyle/>
          <a:p>
            <a:pPr indent="0">
              <a:buNone/>
            </a:pPr>
            <a:endParaRPr lang="en-US" sz="2400" b="0" strike="noStrike" spc="-1">
              <a:solidFill>
                <a:srgbClr val="000000"/>
              </a:solidFill>
              <a:latin typeface="Times New Roman"/>
            </a:endParaRPr>
          </a:p>
        </p:txBody>
      </p:sp>
      <p:sp>
        <p:nvSpPr>
          <p:cNvPr id="115" name="PlaceHolder 6"/>
          <p:cNvSpPr>
            <a:spLocks noGrp="1"/>
          </p:cNvSpPr>
          <p:nvPr>
            <p:ph type="sldNum" idx="9"/>
          </p:nvPr>
        </p:nvSpPr>
        <p:spPr>
          <a:xfrm>
            <a:off x="3884400" y="8685360"/>
            <a:ext cx="2971800" cy="457200"/>
          </a:xfrm>
          <a:prstGeom prst="rect">
            <a:avLst/>
          </a:prstGeom>
          <a:noFill/>
          <a:ln w="0">
            <a:noFill/>
          </a:ln>
        </p:spPr>
        <p:txBody>
          <a:bodyPr lIns="90000" tIns="46800" rIns="90000" bIns="46800" anchor="b">
            <a:noAutofit/>
          </a:bodyPr>
          <a:lstStyle>
            <a:lvl1pPr indent="0" algn="r">
              <a:spcBef>
                <a:spcPts val="11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1200" b="0" strike="noStrike" spc="-1">
                <a:solidFill>
                  <a:srgbClr val="000000"/>
                </a:solidFill>
                <a:latin typeface="Times New Roman"/>
              </a:defRPr>
            </a:lvl1pPr>
          </a:lstStyle>
          <a:p>
            <a:pPr indent="0" algn="r">
              <a:spcBef>
                <a:spcPts val="11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C9B1AEA-E19D-4CE0-8695-5B51764405F6}" type="slidenum">
              <a:rPr lang="en-US" sz="1200" b="0" strike="noStrike" spc="-1">
                <a:solidFill>
                  <a:srgbClr val="000000"/>
                </a:solidFill>
                <a:latin typeface="Times New Roman"/>
              </a:rPr>
              <a:t>‹#›</a:t>
            </a:fld>
            <a:endParaRPr lang="en-US"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noRot="1" noChangeAspect="1"/>
          </p:cNvSpPr>
          <p:nvPr>
            <p:ph type="sldImg"/>
          </p:nvPr>
        </p:nvSpPr>
        <p:spPr>
          <a:xfrm>
            <a:off x="1143000" y="685800"/>
            <a:ext cx="4572000" cy="3429000"/>
          </a:xfrm>
          <a:prstGeom prst="rect">
            <a:avLst/>
          </a:prstGeom>
          <a:ln w="0">
            <a:noFill/>
          </a:ln>
        </p:spPr>
      </p:sp>
      <p:sp>
        <p:nvSpPr>
          <p:cNvPr id="411" name="PlaceHolder 2"/>
          <p:cNvSpPr>
            <a:spLocks noGrp="1"/>
          </p:cNvSpPr>
          <p:nvPr>
            <p:ph type="body"/>
          </p:nvPr>
        </p:nvSpPr>
        <p:spPr>
          <a:xfrm>
            <a:off x="685800" y="4343400"/>
            <a:ext cx="5486400" cy="4114800"/>
          </a:xfrm>
          <a:prstGeom prst="rect">
            <a:avLst/>
          </a:prstGeom>
          <a:noFill/>
          <a:ln w="0">
            <a:noFill/>
          </a:ln>
        </p:spPr>
        <p:txBody>
          <a:bodyPr lIns="0" tIns="0" rIns="0" bIns="0" anchor="t">
            <a:noAutofit/>
          </a:bodyPr>
          <a:lstStyle/>
          <a:p>
            <a:pPr indent="0">
              <a:spcBef>
                <a:spcPts val="451"/>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l-GR" sz="1200" b="0" strike="noStrike" spc="-1">
              <a:solidFill>
                <a:srgbClr val="000000"/>
              </a:solidFill>
              <a:latin typeface="Calibri"/>
            </a:endParaRPr>
          </a:p>
        </p:txBody>
      </p:sp>
      <p:sp>
        <p:nvSpPr>
          <p:cNvPr id="412" name="Θέση αριθμού διαφάνειας 3"/>
          <p:cNvSpPr/>
          <p:nvPr/>
        </p:nvSpPr>
        <p:spPr>
          <a:xfrm>
            <a:off x="3884760" y="8685360"/>
            <a:ext cx="2971800" cy="4572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90000"/>
              </a:lnSpc>
              <a:spcBef>
                <a:spcPts val="11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B3AEB06-42C8-4844-91FB-A0251B76ADA4}" type="slidenum">
              <a:rPr lang="en-US" sz="1200" b="0" strike="noStrike" spc="-1">
                <a:solidFill>
                  <a:srgbClr val="000000"/>
                </a:solidFill>
                <a:latin typeface="Tahoma"/>
              </a:rPr>
              <a:t>26</a:t>
            </a:fld>
            <a:endParaRPr lang="en-US" sz="1200" b="0" strike="noStrike" spc="-1">
              <a:solidFill>
                <a:srgbClr val="000000"/>
              </a:solidFill>
              <a:latin typeface="Tahom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9EF4B978-9C63-4DCC-BD28-DCB9C4599DAA}"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40" name="PlaceHolder 2"/>
          <p:cNvSpPr>
            <a:spLocks noGrp="1"/>
          </p:cNvSpPr>
          <p:nvPr>
            <p:ph/>
          </p:nvPr>
        </p:nvSpPr>
        <p:spPr>
          <a:xfrm>
            <a:off x="1066320" y="198108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1" name="PlaceHolder 3"/>
          <p:cNvSpPr>
            <a:spLocks noGrp="1"/>
          </p:cNvSpPr>
          <p:nvPr>
            <p:ph/>
          </p:nvPr>
        </p:nvSpPr>
        <p:spPr>
          <a:xfrm>
            <a:off x="1066320" y="413064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E5B37DBB-496B-4B3D-A4F6-AEBD425A1E2E}"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43"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4"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5" name="PlaceHolder 4"/>
          <p:cNvSpPr>
            <a:spLocks noGrp="1"/>
          </p:cNvSpPr>
          <p:nvPr>
            <p:ph/>
          </p:nvPr>
        </p:nvSpPr>
        <p:spPr>
          <a:xfrm>
            <a:off x="106632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6" name="PlaceHolder 5"/>
          <p:cNvSpPr>
            <a:spLocks noGrp="1"/>
          </p:cNvSpPr>
          <p:nvPr>
            <p:ph/>
          </p:nvPr>
        </p:nvSpPr>
        <p:spPr>
          <a:xfrm>
            <a:off x="493200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480F4E45-20AC-4D4D-A123-6EC31D40E558}"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48" name="PlaceHolder 2"/>
          <p:cNvSpPr>
            <a:spLocks noGrp="1"/>
          </p:cNvSpPr>
          <p:nvPr>
            <p:ph/>
          </p:nvPr>
        </p:nvSpPr>
        <p:spPr>
          <a:xfrm>
            <a:off x="106632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9" name="PlaceHolder 3"/>
          <p:cNvSpPr>
            <a:spLocks noGrp="1"/>
          </p:cNvSpPr>
          <p:nvPr>
            <p:ph/>
          </p:nvPr>
        </p:nvSpPr>
        <p:spPr>
          <a:xfrm>
            <a:off x="361692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0" name="PlaceHolder 4"/>
          <p:cNvSpPr>
            <a:spLocks noGrp="1"/>
          </p:cNvSpPr>
          <p:nvPr>
            <p:ph/>
          </p:nvPr>
        </p:nvSpPr>
        <p:spPr>
          <a:xfrm>
            <a:off x="616788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1" name="PlaceHolder 5"/>
          <p:cNvSpPr>
            <a:spLocks noGrp="1"/>
          </p:cNvSpPr>
          <p:nvPr>
            <p:ph/>
          </p:nvPr>
        </p:nvSpPr>
        <p:spPr>
          <a:xfrm>
            <a:off x="106632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2" name="PlaceHolder 6"/>
          <p:cNvSpPr>
            <a:spLocks noGrp="1"/>
          </p:cNvSpPr>
          <p:nvPr>
            <p:ph/>
          </p:nvPr>
        </p:nvSpPr>
        <p:spPr>
          <a:xfrm>
            <a:off x="361692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3" name="PlaceHolder 7"/>
          <p:cNvSpPr>
            <a:spLocks noGrp="1"/>
          </p:cNvSpPr>
          <p:nvPr>
            <p:ph/>
          </p:nvPr>
        </p:nvSpPr>
        <p:spPr>
          <a:xfrm>
            <a:off x="616788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E85C690D-FF7A-4355-A555-3A1781836CA8}"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6"/>
          </p:nvPr>
        </p:nvSpPr>
        <p:spPr/>
        <p:txBody>
          <a:bodyPr/>
          <a:lstStyle/>
          <a:p>
            <a:r>
              <a:t>Footer</a:t>
            </a:r>
          </a:p>
        </p:txBody>
      </p:sp>
      <p:sp>
        <p:nvSpPr>
          <p:cNvPr id="3" name="PlaceHolder 2"/>
          <p:cNvSpPr>
            <a:spLocks noGrp="1"/>
          </p:cNvSpPr>
          <p:nvPr>
            <p:ph type="sldNum" idx="4"/>
          </p:nvPr>
        </p:nvSpPr>
        <p:spPr/>
        <p:txBody>
          <a:bodyPr/>
          <a:lstStyle/>
          <a:p>
            <a:fld id="{8A26B795-9BCB-4590-A7C7-189724E43FF5}" type="slidenum">
              <a:t>‹#›</a:t>
            </a:fld>
            <a:endParaRPr/>
          </a:p>
        </p:txBody>
      </p:sp>
      <p:sp>
        <p:nvSpPr>
          <p:cNvPr id="4" name="PlaceHolder 3"/>
          <p:cNvSpPr>
            <a:spLocks noGrp="1"/>
          </p:cNvSpPr>
          <p:nvPr>
            <p:ph type="dt" idx="5"/>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74" name="PlaceHolder 2"/>
          <p:cNvSpPr>
            <a:spLocks noGrp="1"/>
          </p:cNvSpPr>
          <p:nvPr>
            <p:ph type="subTitle"/>
          </p:nvPr>
        </p:nvSpPr>
        <p:spPr>
          <a:xfrm>
            <a:off x="1066320" y="1981080"/>
            <a:ext cx="7543800" cy="4114800"/>
          </a:xfrm>
          <a:prstGeom prst="rect">
            <a:avLst/>
          </a:prstGeom>
          <a:noFill/>
          <a:ln w="0">
            <a:noFill/>
          </a:ln>
        </p:spPr>
        <p:txBody>
          <a:bodyPr lIns="0" tIns="0" rIns="0" bIns="0" anchor="ctr">
            <a:noAutofit/>
          </a:bodyPr>
          <a:lstStyle/>
          <a:p>
            <a:pPr indent="0" algn="ctr">
              <a:spcBef>
                <a:spcPts val="7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 name="PlaceHolder 3"/>
          <p:cNvSpPr>
            <a:spLocks noGrp="1"/>
          </p:cNvSpPr>
          <p:nvPr>
            <p:ph type="ftr" idx="6"/>
          </p:nvPr>
        </p:nvSpPr>
        <p:spPr/>
        <p:txBody>
          <a:bodyPr/>
          <a:lstStyle/>
          <a:p>
            <a:r>
              <a:t>Footer</a:t>
            </a:r>
          </a:p>
        </p:txBody>
      </p:sp>
      <p:sp>
        <p:nvSpPr>
          <p:cNvPr id="5" name="PlaceHolder 4"/>
          <p:cNvSpPr>
            <a:spLocks noGrp="1"/>
          </p:cNvSpPr>
          <p:nvPr>
            <p:ph type="sldNum" idx="4"/>
          </p:nvPr>
        </p:nvSpPr>
        <p:spPr/>
        <p:txBody>
          <a:bodyPr/>
          <a:lstStyle/>
          <a:p>
            <a:fld id="{AFD00070-F1CC-469F-B9B4-0F097D5B12CA}" type="slidenum">
              <a:t>‹#›</a:t>
            </a:fld>
            <a:endParaRPr/>
          </a:p>
        </p:txBody>
      </p:sp>
      <p:sp>
        <p:nvSpPr>
          <p:cNvPr id="6" name="PlaceHolder 5"/>
          <p:cNvSpPr>
            <a:spLocks noGrp="1"/>
          </p:cNvSpPr>
          <p:nvPr>
            <p:ph type="dt" idx="5"/>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76" name="PlaceHolder 2"/>
          <p:cNvSpPr>
            <a:spLocks noGrp="1"/>
          </p:cNvSpPr>
          <p:nvPr>
            <p:ph/>
          </p:nvPr>
        </p:nvSpPr>
        <p:spPr>
          <a:xfrm>
            <a:off x="1066320" y="1981080"/>
            <a:ext cx="754380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 name="PlaceHolder 3"/>
          <p:cNvSpPr>
            <a:spLocks noGrp="1"/>
          </p:cNvSpPr>
          <p:nvPr>
            <p:ph type="ftr" idx="6"/>
          </p:nvPr>
        </p:nvSpPr>
        <p:spPr/>
        <p:txBody>
          <a:bodyPr/>
          <a:lstStyle/>
          <a:p>
            <a:r>
              <a:t>Footer</a:t>
            </a:r>
          </a:p>
        </p:txBody>
      </p:sp>
      <p:sp>
        <p:nvSpPr>
          <p:cNvPr id="5" name="PlaceHolder 4"/>
          <p:cNvSpPr>
            <a:spLocks noGrp="1"/>
          </p:cNvSpPr>
          <p:nvPr>
            <p:ph type="sldNum" idx="4"/>
          </p:nvPr>
        </p:nvSpPr>
        <p:spPr/>
        <p:txBody>
          <a:bodyPr/>
          <a:lstStyle/>
          <a:p>
            <a:fld id="{E9C6AB10-ECEB-4588-AFED-C79D5B624EC0}" type="slidenum">
              <a:t>‹#›</a:t>
            </a:fld>
            <a:endParaRPr/>
          </a:p>
        </p:txBody>
      </p:sp>
      <p:sp>
        <p:nvSpPr>
          <p:cNvPr id="6" name="PlaceHolder 5"/>
          <p:cNvSpPr>
            <a:spLocks noGrp="1"/>
          </p:cNvSpPr>
          <p:nvPr>
            <p:ph type="dt" idx="5"/>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78" name="PlaceHolder 2"/>
          <p:cNvSpPr>
            <a:spLocks noGrp="1"/>
          </p:cNvSpPr>
          <p:nvPr>
            <p:ph/>
          </p:nvPr>
        </p:nvSpPr>
        <p:spPr>
          <a:xfrm>
            <a:off x="106632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79" name="PlaceHolder 3"/>
          <p:cNvSpPr>
            <a:spLocks noGrp="1"/>
          </p:cNvSpPr>
          <p:nvPr>
            <p:ph/>
          </p:nvPr>
        </p:nvSpPr>
        <p:spPr>
          <a:xfrm>
            <a:off x="493200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 name="PlaceHolder 4"/>
          <p:cNvSpPr>
            <a:spLocks noGrp="1"/>
          </p:cNvSpPr>
          <p:nvPr>
            <p:ph type="ftr" idx="6"/>
          </p:nvPr>
        </p:nvSpPr>
        <p:spPr/>
        <p:txBody>
          <a:bodyPr/>
          <a:lstStyle/>
          <a:p>
            <a:r>
              <a:t>Footer</a:t>
            </a:r>
          </a:p>
        </p:txBody>
      </p:sp>
      <p:sp>
        <p:nvSpPr>
          <p:cNvPr id="6" name="PlaceHolder 5"/>
          <p:cNvSpPr>
            <a:spLocks noGrp="1"/>
          </p:cNvSpPr>
          <p:nvPr>
            <p:ph type="sldNum" idx="4"/>
          </p:nvPr>
        </p:nvSpPr>
        <p:spPr/>
        <p:txBody>
          <a:bodyPr/>
          <a:lstStyle/>
          <a:p>
            <a:fld id="{EDB986CC-3D2B-45F7-B882-A8323991C999}" type="slidenum">
              <a:t>‹#›</a:t>
            </a:fld>
            <a:endParaRPr/>
          </a:p>
        </p:txBody>
      </p:sp>
      <p:sp>
        <p:nvSpPr>
          <p:cNvPr id="7" name="PlaceHolder 6"/>
          <p:cNvSpPr>
            <a:spLocks noGrp="1"/>
          </p:cNvSpPr>
          <p:nvPr>
            <p:ph type="dt" idx="5"/>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3" name="PlaceHolder 2"/>
          <p:cNvSpPr>
            <a:spLocks noGrp="1"/>
          </p:cNvSpPr>
          <p:nvPr>
            <p:ph type="ftr" idx="6"/>
          </p:nvPr>
        </p:nvSpPr>
        <p:spPr/>
        <p:txBody>
          <a:bodyPr/>
          <a:lstStyle/>
          <a:p>
            <a:r>
              <a:t>Footer</a:t>
            </a:r>
          </a:p>
        </p:txBody>
      </p:sp>
      <p:sp>
        <p:nvSpPr>
          <p:cNvPr id="4" name="PlaceHolder 3"/>
          <p:cNvSpPr>
            <a:spLocks noGrp="1"/>
          </p:cNvSpPr>
          <p:nvPr>
            <p:ph type="sldNum" idx="4"/>
          </p:nvPr>
        </p:nvSpPr>
        <p:spPr/>
        <p:txBody>
          <a:bodyPr/>
          <a:lstStyle/>
          <a:p>
            <a:fld id="{D588CF55-E8F7-4D2C-94B8-7B2F75D7F65C}" type="slidenum">
              <a:t>‹#›</a:t>
            </a:fld>
            <a:endParaRPr/>
          </a:p>
        </p:txBody>
      </p:sp>
      <p:sp>
        <p:nvSpPr>
          <p:cNvPr id="5" name="PlaceHolder 4"/>
          <p:cNvSpPr>
            <a:spLocks noGrp="1"/>
          </p:cNvSpPr>
          <p:nvPr>
            <p:ph type="dt" idx="5"/>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1066320" y="304560"/>
            <a:ext cx="7543800" cy="6638040"/>
          </a:xfrm>
          <a:prstGeom prst="rect">
            <a:avLst/>
          </a:prstGeom>
          <a:noFill/>
          <a:ln w="0">
            <a:noFill/>
          </a:ln>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 name="PlaceHolder 2"/>
          <p:cNvSpPr>
            <a:spLocks noGrp="1"/>
          </p:cNvSpPr>
          <p:nvPr>
            <p:ph type="ftr" idx="6"/>
          </p:nvPr>
        </p:nvSpPr>
        <p:spPr/>
        <p:txBody>
          <a:bodyPr/>
          <a:lstStyle/>
          <a:p>
            <a:r>
              <a:t>Footer</a:t>
            </a:r>
          </a:p>
        </p:txBody>
      </p:sp>
      <p:sp>
        <p:nvSpPr>
          <p:cNvPr id="4" name="PlaceHolder 3"/>
          <p:cNvSpPr>
            <a:spLocks noGrp="1"/>
          </p:cNvSpPr>
          <p:nvPr>
            <p:ph type="sldNum" idx="4"/>
          </p:nvPr>
        </p:nvSpPr>
        <p:spPr/>
        <p:txBody>
          <a:bodyPr/>
          <a:lstStyle/>
          <a:p>
            <a:fld id="{A21559C8-BBDE-45EA-A981-217F4A207873}" type="slidenum">
              <a:t>‹#›</a:t>
            </a:fld>
            <a:endParaRPr/>
          </a:p>
        </p:txBody>
      </p:sp>
      <p:sp>
        <p:nvSpPr>
          <p:cNvPr id="5" name="PlaceHolder 4"/>
          <p:cNvSpPr>
            <a:spLocks noGrp="1"/>
          </p:cNvSpPr>
          <p:nvPr>
            <p:ph type="dt" idx="5"/>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83"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84" name="PlaceHolder 3"/>
          <p:cNvSpPr>
            <a:spLocks noGrp="1"/>
          </p:cNvSpPr>
          <p:nvPr>
            <p:ph/>
          </p:nvPr>
        </p:nvSpPr>
        <p:spPr>
          <a:xfrm>
            <a:off x="493200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85" name="PlaceHolder 4"/>
          <p:cNvSpPr>
            <a:spLocks noGrp="1"/>
          </p:cNvSpPr>
          <p:nvPr>
            <p:ph/>
          </p:nvPr>
        </p:nvSpPr>
        <p:spPr>
          <a:xfrm>
            <a:off x="106632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6"/>
          </p:nvPr>
        </p:nvSpPr>
        <p:spPr/>
        <p:txBody>
          <a:bodyPr/>
          <a:lstStyle/>
          <a:p>
            <a:r>
              <a:t>Footer</a:t>
            </a:r>
          </a:p>
        </p:txBody>
      </p:sp>
      <p:sp>
        <p:nvSpPr>
          <p:cNvPr id="7" name="PlaceHolder 6"/>
          <p:cNvSpPr>
            <a:spLocks noGrp="1"/>
          </p:cNvSpPr>
          <p:nvPr>
            <p:ph type="sldNum" idx="4"/>
          </p:nvPr>
        </p:nvSpPr>
        <p:spPr/>
        <p:txBody>
          <a:bodyPr/>
          <a:lstStyle/>
          <a:p>
            <a:fld id="{03BC2386-CC6E-4DB5-BEF6-621753DA07AF}" type="slidenum">
              <a:t>‹#›</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19" name="PlaceHolder 2"/>
          <p:cNvSpPr>
            <a:spLocks noGrp="1"/>
          </p:cNvSpPr>
          <p:nvPr>
            <p:ph type="subTitle"/>
          </p:nvPr>
        </p:nvSpPr>
        <p:spPr>
          <a:xfrm>
            <a:off x="1066320" y="1981080"/>
            <a:ext cx="7543800" cy="4114800"/>
          </a:xfrm>
          <a:prstGeom prst="rect">
            <a:avLst/>
          </a:prstGeom>
          <a:noFill/>
          <a:ln w="0">
            <a:noFill/>
          </a:ln>
        </p:spPr>
        <p:txBody>
          <a:bodyPr lIns="0" tIns="0" rIns="0" bIns="0" anchor="ctr">
            <a:noAutofit/>
          </a:bodyPr>
          <a:lstStyle/>
          <a:p>
            <a:pPr indent="0" algn="ctr">
              <a:spcBef>
                <a:spcPts val="7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F96C9343-A52F-4A0D-B404-36B597EA3205}"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87" name="PlaceHolder 2"/>
          <p:cNvSpPr>
            <a:spLocks noGrp="1"/>
          </p:cNvSpPr>
          <p:nvPr>
            <p:ph/>
          </p:nvPr>
        </p:nvSpPr>
        <p:spPr>
          <a:xfrm>
            <a:off x="106632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88"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89" name="PlaceHolder 4"/>
          <p:cNvSpPr>
            <a:spLocks noGrp="1"/>
          </p:cNvSpPr>
          <p:nvPr>
            <p:ph/>
          </p:nvPr>
        </p:nvSpPr>
        <p:spPr>
          <a:xfrm>
            <a:off x="493200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6"/>
          </p:nvPr>
        </p:nvSpPr>
        <p:spPr/>
        <p:txBody>
          <a:bodyPr/>
          <a:lstStyle/>
          <a:p>
            <a:r>
              <a:t>Footer</a:t>
            </a:r>
          </a:p>
        </p:txBody>
      </p:sp>
      <p:sp>
        <p:nvSpPr>
          <p:cNvPr id="7" name="PlaceHolder 6"/>
          <p:cNvSpPr>
            <a:spLocks noGrp="1"/>
          </p:cNvSpPr>
          <p:nvPr>
            <p:ph type="sldNum" idx="4"/>
          </p:nvPr>
        </p:nvSpPr>
        <p:spPr/>
        <p:txBody>
          <a:bodyPr/>
          <a:lstStyle/>
          <a:p>
            <a:fld id="{3B8FB415-954F-439C-A5FF-B7D750860D4B}" type="slidenum">
              <a:t>‹#›</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91"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2"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3" name="PlaceHolder 4"/>
          <p:cNvSpPr>
            <a:spLocks noGrp="1"/>
          </p:cNvSpPr>
          <p:nvPr>
            <p:ph/>
          </p:nvPr>
        </p:nvSpPr>
        <p:spPr>
          <a:xfrm>
            <a:off x="1066320" y="413064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6"/>
          </p:nvPr>
        </p:nvSpPr>
        <p:spPr/>
        <p:txBody>
          <a:bodyPr/>
          <a:lstStyle/>
          <a:p>
            <a:r>
              <a:t>Footer</a:t>
            </a:r>
          </a:p>
        </p:txBody>
      </p:sp>
      <p:sp>
        <p:nvSpPr>
          <p:cNvPr id="7" name="PlaceHolder 6"/>
          <p:cNvSpPr>
            <a:spLocks noGrp="1"/>
          </p:cNvSpPr>
          <p:nvPr>
            <p:ph type="sldNum" idx="4"/>
          </p:nvPr>
        </p:nvSpPr>
        <p:spPr/>
        <p:txBody>
          <a:bodyPr/>
          <a:lstStyle/>
          <a:p>
            <a:fld id="{E1BC10C4-5130-4782-A977-0131AE27A543}" type="slidenum">
              <a:t>‹#›</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95" name="PlaceHolder 2"/>
          <p:cNvSpPr>
            <a:spLocks noGrp="1"/>
          </p:cNvSpPr>
          <p:nvPr>
            <p:ph/>
          </p:nvPr>
        </p:nvSpPr>
        <p:spPr>
          <a:xfrm>
            <a:off x="1066320" y="198108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6" name="PlaceHolder 3"/>
          <p:cNvSpPr>
            <a:spLocks noGrp="1"/>
          </p:cNvSpPr>
          <p:nvPr>
            <p:ph/>
          </p:nvPr>
        </p:nvSpPr>
        <p:spPr>
          <a:xfrm>
            <a:off x="1066320" y="413064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 name="PlaceHolder 4"/>
          <p:cNvSpPr>
            <a:spLocks noGrp="1"/>
          </p:cNvSpPr>
          <p:nvPr>
            <p:ph type="ftr" idx="6"/>
          </p:nvPr>
        </p:nvSpPr>
        <p:spPr/>
        <p:txBody>
          <a:bodyPr/>
          <a:lstStyle/>
          <a:p>
            <a:r>
              <a:t>Footer</a:t>
            </a:r>
          </a:p>
        </p:txBody>
      </p:sp>
      <p:sp>
        <p:nvSpPr>
          <p:cNvPr id="6" name="PlaceHolder 5"/>
          <p:cNvSpPr>
            <a:spLocks noGrp="1"/>
          </p:cNvSpPr>
          <p:nvPr>
            <p:ph type="sldNum" idx="4"/>
          </p:nvPr>
        </p:nvSpPr>
        <p:spPr/>
        <p:txBody>
          <a:bodyPr/>
          <a:lstStyle/>
          <a:p>
            <a:fld id="{B380DCAD-1254-4DA9-870C-A1F41A50F2AE}" type="slidenum">
              <a:t>‹#›</a:t>
            </a:fld>
            <a:endParaRPr/>
          </a:p>
        </p:txBody>
      </p:sp>
      <p:sp>
        <p:nvSpPr>
          <p:cNvPr id="7" name="PlaceHolder 6"/>
          <p:cNvSpPr>
            <a:spLocks noGrp="1"/>
          </p:cNvSpPr>
          <p:nvPr>
            <p:ph type="dt" idx="5"/>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98"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9"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0" name="PlaceHolder 4"/>
          <p:cNvSpPr>
            <a:spLocks noGrp="1"/>
          </p:cNvSpPr>
          <p:nvPr>
            <p:ph/>
          </p:nvPr>
        </p:nvSpPr>
        <p:spPr>
          <a:xfrm>
            <a:off x="106632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1" name="PlaceHolder 5"/>
          <p:cNvSpPr>
            <a:spLocks noGrp="1"/>
          </p:cNvSpPr>
          <p:nvPr>
            <p:ph/>
          </p:nvPr>
        </p:nvSpPr>
        <p:spPr>
          <a:xfrm>
            <a:off x="493200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7" name="PlaceHolder 6"/>
          <p:cNvSpPr>
            <a:spLocks noGrp="1"/>
          </p:cNvSpPr>
          <p:nvPr>
            <p:ph type="ftr" idx="6"/>
          </p:nvPr>
        </p:nvSpPr>
        <p:spPr/>
        <p:txBody>
          <a:bodyPr/>
          <a:lstStyle/>
          <a:p>
            <a:r>
              <a:t>Footer</a:t>
            </a:r>
          </a:p>
        </p:txBody>
      </p:sp>
      <p:sp>
        <p:nvSpPr>
          <p:cNvPr id="8" name="PlaceHolder 7"/>
          <p:cNvSpPr>
            <a:spLocks noGrp="1"/>
          </p:cNvSpPr>
          <p:nvPr>
            <p:ph type="sldNum" idx="4"/>
          </p:nvPr>
        </p:nvSpPr>
        <p:spPr/>
        <p:txBody>
          <a:bodyPr/>
          <a:lstStyle/>
          <a:p>
            <a:fld id="{2AE52EAB-CB41-4B2F-A50E-933D66ADEEB0}" type="slidenum">
              <a:t>‹#›</a:t>
            </a:fld>
            <a:endParaRPr/>
          </a:p>
        </p:txBody>
      </p:sp>
      <p:sp>
        <p:nvSpPr>
          <p:cNvPr id="9" name="PlaceHolder 8"/>
          <p:cNvSpPr>
            <a:spLocks noGrp="1"/>
          </p:cNvSpPr>
          <p:nvPr>
            <p:ph type="dt" idx="5"/>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103" name="PlaceHolder 2"/>
          <p:cNvSpPr>
            <a:spLocks noGrp="1"/>
          </p:cNvSpPr>
          <p:nvPr>
            <p:ph/>
          </p:nvPr>
        </p:nvSpPr>
        <p:spPr>
          <a:xfrm>
            <a:off x="106632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4" name="PlaceHolder 3"/>
          <p:cNvSpPr>
            <a:spLocks noGrp="1"/>
          </p:cNvSpPr>
          <p:nvPr>
            <p:ph/>
          </p:nvPr>
        </p:nvSpPr>
        <p:spPr>
          <a:xfrm>
            <a:off x="361692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5" name="PlaceHolder 4"/>
          <p:cNvSpPr>
            <a:spLocks noGrp="1"/>
          </p:cNvSpPr>
          <p:nvPr>
            <p:ph/>
          </p:nvPr>
        </p:nvSpPr>
        <p:spPr>
          <a:xfrm>
            <a:off x="616788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6" name="PlaceHolder 5"/>
          <p:cNvSpPr>
            <a:spLocks noGrp="1"/>
          </p:cNvSpPr>
          <p:nvPr>
            <p:ph/>
          </p:nvPr>
        </p:nvSpPr>
        <p:spPr>
          <a:xfrm>
            <a:off x="106632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7" name="PlaceHolder 6"/>
          <p:cNvSpPr>
            <a:spLocks noGrp="1"/>
          </p:cNvSpPr>
          <p:nvPr>
            <p:ph/>
          </p:nvPr>
        </p:nvSpPr>
        <p:spPr>
          <a:xfrm>
            <a:off x="361692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8" name="PlaceHolder 7"/>
          <p:cNvSpPr>
            <a:spLocks noGrp="1"/>
          </p:cNvSpPr>
          <p:nvPr>
            <p:ph/>
          </p:nvPr>
        </p:nvSpPr>
        <p:spPr>
          <a:xfrm>
            <a:off x="616788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 name="PlaceHolder 8"/>
          <p:cNvSpPr>
            <a:spLocks noGrp="1"/>
          </p:cNvSpPr>
          <p:nvPr>
            <p:ph type="ftr" idx="6"/>
          </p:nvPr>
        </p:nvSpPr>
        <p:spPr/>
        <p:txBody>
          <a:bodyPr/>
          <a:lstStyle/>
          <a:p>
            <a:r>
              <a:t>Footer</a:t>
            </a:r>
          </a:p>
        </p:txBody>
      </p:sp>
      <p:sp>
        <p:nvSpPr>
          <p:cNvPr id="10" name="PlaceHolder 9"/>
          <p:cNvSpPr>
            <a:spLocks noGrp="1"/>
          </p:cNvSpPr>
          <p:nvPr>
            <p:ph type="sldNum" idx="4"/>
          </p:nvPr>
        </p:nvSpPr>
        <p:spPr/>
        <p:txBody>
          <a:bodyPr/>
          <a:lstStyle/>
          <a:p>
            <a:fld id="{4AE5D07F-C1FF-41D9-A635-ACDBE5E4CB52}" type="slidenum">
              <a:t>‹#›</a:t>
            </a:fld>
            <a:endParaRPr/>
          </a:p>
        </p:txBody>
      </p:sp>
      <p:sp>
        <p:nvSpPr>
          <p:cNvPr id="11" name="PlaceHolder 10"/>
          <p:cNvSpPr>
            <a:spLocks noGrp="1"/>
          </p:cNvSpPr>
          <p:nvPr>
            <p:ph type="dt" idx="5"/>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21" name="PlaceHolder 2"/>
          <p:cNvSpPr>
            <a:spLocks noGrp="1"/>
          </p:cNvSpPr>
          <p:nvPr>
            <p:ph/>
          </p:nvPr>
        </p:nvSpPr>
        <p:spPr>
          <a:xfrm>
            <a:off x="1066320" y="1981080"/>
            <a:ext cx="754380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FA175948-CB6B-4851-8AD4-507C272C2175}"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23" name="PlaceHolder 2"/>
          <p:cNvSpPr>
            <a:spLocks noGrp="1"/>
          </p:cNvSpPr>
          <p:nvPr>
            <p:ph/>
          </p:nvPr>
        </p:nvSpPr>
        <p:spPr>
          <a:xfrm>
            <a:off x="106632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24" name="PlaceHolder 3"/>
          <p:cNvSpPr>
            <a:spLocks noGrp="1"/>
          </p:cNvSpPr>
          <p:nvPr>
            <p:ph/>
          </p:nvPr>
        </p:nvSpPr>
        <p:spPr>
          <a:xfrm>
            <a:off x="493200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87AA568-5570-4300-94BB-2E705A0BCA40}"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134DBF28-C59E-481E-A2AD-C984EE9D482E}"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 name="PlaceHolder 1"/>
          <p:cNvSpPr>
            <a:spLocks noGrp="1"/>
          </p:cNvSpPr>
          <p:nvPr>
            <p:ph type="subTitle"/>
          </p:nvPr>
        </p:nvSpPr>
        <p:spPr>
          <a:xfrm>
            <a:off x="1066320" y="304560"/>
            <a:ext cx="7543800" cy="6638040"/>
          </a:xfrm>
          <a:prstGeom prst="rect">
            <a:avLst/>
          </a:prstGeom>
          <a:noFill/>
          <a:ln w="0">
            <a:noFill/>
          </a:ln>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D9123F3-E660-4931-87B9-A159762594FD}"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28"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29" name="PlaceHolder 3"/>
          <p:cNvSpPr>
            <a:spLocks noGrp="1"/>
          </p:cNvSpPr>
          <p:nvPr>
            <p:ph/>
          </p:nvPr>
        </p:nvSpPr>
        <p:spPr>
          <a:xfrm>
            <a:off x="493200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0" name="PlaceHolder 4"/>
          <p:cNvSpPr>
            <a:spLocks noGrp="1"/>
          </p:cNvSpPr>
          <p:nvPr>
            <p:ph/>
          </p:nvPr>
        </p:nvSpPr>
        <p:spPr>
          <a:xfrm>
            <a:off x="106632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FB803352-88A7-4479-9DA9-560F981E8371}"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32" name="PlaceHolder 2"/>
          <p:cNvSpPr>
            <a:spLocks noGrp="1"/>
          </p:cNvSpPr>
          <p:nvPr>
            <p:ph/>
          </p:nvPr>
        </p:nvSpPr>
        <p:spPr>
          <a:xfrm>
            <a:off x="106632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3"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4" name="PlaceHolder 4"/>
          <p:cNvSpPr>
            <a:spLocks noGrp="1"/>
          </p:cNvSpPr>
          <p:nvPr>
            <p:ph/>
          </p:nvPr>
        </p:nvSpPr>
        <p:spPr>
          <a:xfrm>
            <a:off x="493200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E815F76D-4740-45D7-A8B4-15F56AE21128}"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36"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7"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8" name="PlaceHolder 4"/>
          <p:cNvSpPr>
            <a:spLocks noGrp="1"/>
          </p:cNvSpPr>
          <p:nvPr>
            <p:ph/>
          </p:nvPr>
        </p:nvSpPr>
        <p:spPr>
          <a:xfrm>
            <a:off x="1066320" y="413064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E6EB137-7621-4CE5-9777-7C886427214D}"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8" name="Group 2"/>
          <p:cNvGrpSpPr/>
          <p:nvPr/>
        </p:nvGrpSpPr>
        <p:grpSpPr>
          <a:xfrm>
            <a:off x="0" y="6480"/>
            <a:ext cx="9140760" cy="6851520"/>
            <a:chOff x="0" y="6480"/>
            <a:chExt cx="9140760" cy="6851520"/>
          </a:xfrm>
        </p:grpSpPr>
        <p:sp>
          <p:nvSpPr>
            <p:cNvPr id="19" name="Freeform 3"/>
            <p:cNvSpPr/>
            <p:nvPr/>
          </p:nvSpPr>
          <p:spPr>
            <a:xfrm>
              <a:off x="885960" y="1843200"/>
              <a:ext cx="8254800" cy="5014800"/>
            </a:xfrm>
            <a:custGeom>
              <a:avLst/>
              <a:gdLst/>
              <a:ahLst/>
              <a:cxnLst/>
              <a:rect l="l" t="t" r="r" b="b"/>
              <a:pathLst>
                <a:path w="5184" h="3159">
                  <a:moveTo>
                    <a:pt x="0" y="3159"/>
                  </a:moveTo>
                  <a:lnTo>
                    <a:pt x="5184" y="3159"/>
                  </a:lnTo>
                  <a:lnTo>
                    <a:pt x="5184" y="0"/>
                  </a:lnTo>
                  <a:lnTo>
                    <a:pt x="0" y="0"/>
                  </a:lnTo>
                  <a:lnTo>
                    <a:pt x="0" y="3159"/>
                  </a:lnTo>
                  <a:lnTo>
                    <a:pt x="0" y="3159"/>
                  </a:lnTo>
                  <a:close/>
                </a:path>
              </a:pathLst>
            </a:custGeom>
            <a:gradFill rotWithShape="0">
              <a:gsLst>
                <a:gs pos="0">
                  <a:srgbClr val="000066"/>
                </a:gs>
                <a:gs pos="100000">
                  <a:srgbClr val="000099"/>
                </a:gs>
              </a:gsLst>
              <a:lin ang="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 name="Freeform 4"/>
            <p:cNvSpPr/>
            <p:nvPr/>
          </p:nvSpPr>
          <p:spPr>
            <a:xfrm>
              <a:off x="0" y="1843200"/>
              <a:ext cx="885960" cy="5014800"/>
            </a:xfrm>
            <a:custGeom>
              <a:avLst/>
              <a:gdLst/>
              <a:ahLst/>
              <a:cxnLst/>
              <a:rect l="l" t="t" r="r" b="b"/>
              <a:pathLst>
                <a:path w="556" h="3159">
                  <a:moveTo>
                    <a:pt x="0" y="0"/>
                  </a:moveTo>
                  <a:lnTo>
                    <a:pt x="0" y="3159"/>
                  </a:lnTo>
                  <a:lnTo>
                    <a:pt x="556" y="3159"/>
                  </a:lnTo>
                  <a:lnTo>
                    <a:pt x="556" y="0"/>
                  </a:lnTo>
                  <a:lnTo>
                    <a:pt x="0" y="0"/>
                  </a:lnTo>
                  <a:lnTo>
                    <a:pt x="0" y="0"/>
                  </a:lnTo>
                  <a:close/>
                </a:path>
              </a:pathLst>
            </a:custGeom>
            <a:gradFill rotWithShape="0">
              <a:gsLst>
                <a:gs pos="0">
                  <a:srgbClr val="000066"/>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nvGrpSpPr>
            <p:cNvPr id="3" name="Group 5"/>
            <p:cNvGrpSpPr/>
            <p:nvPr/>
          </p:nvGrpSpPr>
          <p:grpSpPr>
            <a:xfrm>
              <a:off x="0" y="6480"/>
              <a:ext cx="9140760" cy="6851520"/>
              <a:chOff x="0" y="6480"/>
              <a:chExt cx="9140760" cy="6851520"/>
            </a:xfrm>
          </p:grpSpPr>
          <p:sp>
            <p:nvSpPr>
              <p:cNvPr id="4" name="Freeform 6"/>
              <p:cNvSpPr/>
              <p:nvPr/>
            </p:nvSpPr>
            <p:spPr>
              <a:xfrm>
                <a:off x="876240" y="6480"/>
                <a:ext cx="19080" cy="1103040"/>
              </a:xfrm>
              <a:custGeom>
                <a:avLst/>
                <a:gdLst/>
                <a:ahLst/>
                <a:cxnLst/>
                <a:rect l="l" t="t" r="r" b="b"/>
                <a:pathLst>
                  <a:path w="12" h="695">
                    <a:moveTo>
                      <a:pt x="12" y="0"/>
                    </a:moveTo>
                    <a:lnTo>
                      <a:pt x="0" y="0"/>
                    </a:lnTo>
                    <a:lnTo>
                      <a:pt x="0" y="695"/>
                    </a:lnTo>
                    <a:lnTo>
                      <a:pt x="12" y="695"/>
                    </a:lnTo>
                    <a:lnTo>
                      <a:pt x="12" y="0"/>
                    </a:lnTo>
                    <a:lnTo>
                      <a:pt x="12" y="0"/>
                    </a:lnTo>
                    <a:close/>
                  </a:path>
                </a:pathLst>
              </a:custGeom>
              <a:gradFill rotWithShape="0">
                <a:gsLst>
                  <a:gs pos="0">
                    <a:srgbClr val="000066"/>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5" name="Freeform 7"/>
              <p:cNvSpPr/>
              <p:nvPr/>
            </p:nvSpPr>
            <p:spPr>
              <a:xfrm>
                <a:off x="876240" y="2576520"/>
                <a:ext cx="19080" cy="4281480"/>
              </a:xfrm>
              <a:custGeom>
                <a:avLst/>
                <a:gdLst/>
                <a:ahLst/>
                <a:cxnLst/>
                <a:rect l="l" t="t" r="r" b="b"/>
                <a:pathLst>
                  <a:path w="12" h="2697">
                    <a:moveTo>
                      <a:pt x="0" y="2697"/>
                    </a:moveTo>
                    <a:lnTo>
                      <a:pt x="12" y="2697"/>
                    </a:lnTo>
                    <a:lnTo>
                      <a:pt x="12" y="0"/>
                    </a:lnTo>
                    <a:lnTo>
                      <a:pt x="0" y="0"/>
                    </a:lnTo>
                    <a:lnTo>
                      <a:pt x="0" y="2697"/>
                    </a:lnTo>
                    <a:lnTo>
                      <a:pt x="0" y="2697"/>
                    </a:lnTo>
                    <a:close/>
                  </a:path>
                </a:pathLst>
              </a:custGeom>
              <a:gradFill rotWithShape="0">
                <a:gsLst>
                  <a:gs pos="0">
                    <a:srgbClr val="000099"/>
                  </a:gs>
                  <a:gs pos="100000">
                    <a:srgbClr val="000066"/>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 name="Freeform 8"/>
              <p:cNvSpPr/>
              <p:nvPr/>
            </p:nvSpPr>
            <p:spPr>
              <a:xfrm>
                <a:off x="1617840" y="1833480"/>
                <a:ext cx="7522920" cy="19080"/>
              </a:xfrm>
              <a:custGeom>
                <a:avLst/>
                <a:gdLst/>
                <a:ahLst/>
                <a:cxnLst/>
                <a:rect l="l" t="t" r="r" b="b"/>
                <a:pathLst>
                  <a:path w="4724" h="12">
                    <a:moveTo>
                      <a:pt x="4724" y="0"/>
                    </a:moveTo>
                    <a:lnTo>
                      <a:pt x="0" y="0"/>
                    </a:lnTo>
                    <a:lnTo>
                      <a:pt x="0" y="12"/>
                    </a:lnTo>
                    <a:lnTo>
                      <a:pt x="4724" y="12"/>
                    </a:lnTo>
                    <a:lnTo>
                      <a:pt x="4724" y="0"/>
                    </a:lnTo>
                    <a:lnTo>
                      <a:pt x="4724" y="0"/>
                    </a:lnTo>
                    <a:close/>
                  </a:path>
                </a:pathLst>
              </a:custGeom>
              <a:gradFill rotWithShape="0">
                <a:gsLst>
                  <a:gs pos="0">
                    <a:srgbClr val="000099"/>
                  </a:gs>
                  <a:gs pos="100000">
                    <a:srgbClr val="000066"/>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7" name="Freeform 9"/>
              <p:cNvSpPr/>
              <p:nvPr/>
            </p:nvSpPr>
            <p:spPr>
              <a:xfrm>
                <a:off x="876240" y="2176560"/>
                <a:ext cx="19080" cy="399960"/>
              </a:xfrm>
              <a:custGeom>
                <a:avLst/>
                <a:gdLst/>
                <a:ahLst/>
                <a:cxnLst/>
                <a:rect l="l" t="t" r="r" b="b"/>
                <a:pathLst>
                  <a:path w="12" h="252">
                    <a:moveTo>
                      <a:pt x="0" y="252"/>
                    </a:moveTo>
                    <a:lnTo>
                      <a:pt x="12" y="252"/>
                    </a:lnTo>
                    <a:lnTo>
                      <a:pt x="12" y="0"/>
                    </a:lnTo>
                    <a:lnTo>
                      <a:pt x="0" y="0"/>
                    </a:lnTo>
                    <a:lnTo>
                      <a:pt x="0" y="252"/>
                    </a:lnTo>
                    <a:lnTo>
                      <a:pt x="0" y="252"/>
                    </a:lnTo>
                    <a:close/>
                  </a:path>
                </a:pathLst>
              </a:custGeom>
              <a:gradFill rotWithShape="0">
                <a:gsLst>
                  <a:gs pos="0">
                    <a:srgbClr val="0066FF"/>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8" name="Freeform 10"/>
              <p:cNvSpPr/>
              <p:nvPr/>
            </p:nvSpPr>
            <p:spPr>
              <a:xfrm>
                <a:off x="876240" y="1109520"/>
                <a:ext cx="19080" cy="400320"/>
              </a:xfrm>
              <a:custGeom>
                <a:avLst/>
                <a:gdLst/>
                <a:ahLst/>
                <a:cxnLst/>
                <a:rect l="l" t="t" r="r" b="b"/>
                <a:pathLst>
                  <a:path w="12" h="252">
                    <a:moveTo>
                      <a:pt x="12" y="0"/>
                    </a:moveTo>
                    <a:lnTo>
                      <a:pt x="0" y="0"/>
                    </a:lnTo>
                    <a:lnTo>
                      <a:pt x="0" y="252"/>
                    </a:lnTo>
                    <a:lnTo>
                      <a:pt x="12" y="252"/>
                    </a:lnTo>
                    <a:lnTo>
                      <a:pt x="12" y="0"/>
                    </a:lnTo>
                    <a:lnTo>
                      <a:pt x="12" y="0"/>
                    </a:lnTo>
                    <a:close/>
                  </a:path>
                </a:pathLst>
              </a:custGeom>
              <a:gradFill rotWithShape="0">
                <a:gsLst>
                  <a:gs pos="0">
                    <a:srgbClr val="000099"/>
                  </a:gs>
                  <a:gs pos="100000">
                    <a:srgbClr val="0066FF"/>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9" name="Freeform 11"/>
              <p:cNvSpPr/>
              <p:nvPr/>
            </p:nvSpPr>
            <p:spPr>
              <a:xfrm>
                <a:off x="876240" y="1509840"/>
                <a:ext cx="19080" cy="666720"/>
              </a:xfrm>
              <a:custGeom>
                <a:avLst/>
                <a:gdLst/>
                <a:ahLst/>
                <a:cxnLst/>
                <a:rect l="l" t="t" r="r" b="b"/>
                <a:pathLst>
                  <a:path w="12" h="420">
                    <a:moveTo>
                      <a:pt x="0" y="0"/>
                    </a:moveTo>
                    <a:lnTo>
                      <a:pt x="0" y="420"/>
                    </a:lnTo>
                    <a:lnTo>
                      <a:pt x="12" y="420"/>
                    </a:lnTo>
                    <a:lnTo>
                      <a:pt x="12" y="0"/>
                    </a:lnTo>
                    <a:lnTo>
                      <a:pt x="0" y="0"/>
                    </a:lnTo>
                    <a:lnTo>
                      <a:pt x="0" y="0"/>
                    </a:lnTo>
                    <a:close/>
                  </a:path>
                </a:pathLst>
              </a:custGeom>
              <a:gradFill rotWithShape="0">
                <a:gsLst>
                  <a:gs pos="0">
                    <a:srgbClr val="0066FF"/>
                  </a:gs>
                  <a:gs pos="100000">
                    <a:srgbClr val="0066FF"/>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0" name="Freeform 12"/>
              <p:cNvSpPr/>
              <p:nvPr/>
            </p:nvSpPr>
            <p:spPr>
              <a:xfrm>
                <a:off x="0" y="1833480"/>
                <a:ext cx="557280" cy="19080"/>
              </a:xfrm>
              <a:custGeom>
                <a:avLst/>
                <a:gdLst/>
                <a:ahLst/>
                <a:cxnLst/>
                <a:rect l="l" t="t" r="r" b="b"/>
                <a:pathLst>
                  <a:path w="251" h="12">
                    <a:moveTo>
                      <a:pt x="0" y="0"/>
                    </a:moveTo>
                    <a:lnTo>
                      <a:pt x="0" y="12"/>
                    </a:lnTo>
                    <a:lnTo>
                      <a:pt x="251" y="12"/>
                    </a:lnTo>
                    <a:lnTo>
                      <a:pt x="251" y="0"/>
                    </a:lnTo>
                    <a:lnTo>
                      <a:pt x="0" y="0"/>
                    </a:lnTo>
                    <a:lnTo>
                      <a:pt x="0" y="0"/>
                    </a:lnTo>
                    <a:close/>
                  </a:path>
                </a:pathLst>
              </a:custGeom>
              <a:gradFill rotWithShape="0">
                <a:gsLst>
                  <a:gs pos="0">
                    <a:srgbClr val="000099"/>
                  </a:gs>
                  <a:gs pos="100000">
                    <a:srgbClr val="0066FF"/>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1" name="Freeform 13"/>
              <p:cNvSpPr/>
              <p:nvPr/>
            </p:nvSpPr>
            <p:spPr>
              <a:xfrm>
                <a:off x="1217520" y="1833480"/>
                <a:ext cx="400320" cy="19080"/>
              </a:xfrm>
              <a:custGeom>
                <a:avLst/>
                <a:gdLst/>
                <a:ahLst/>
                <a:cxnLst/>
                <a:rect l="l" t="t" r="r" b="b"/>
                <a:pathLst>
                  <a:path w="251" h="12">
                    <a:moveTo>
                      <a:pt x="251" y="0"/>
                    </a:moveTo>
                    <a:lnTo>
                      <a:pt x="0" y="0"/>
                    </a:lnTo>
                    <a:lnTo>
                      <a:pt x="0" y="12"/>
                    </a:lnTo>
                    <a:lnTo>
                      <a:pt x="251" y="12"/>
                    </a:lnTo>
                    <a:lnTo>
                      <a:pt x="251" y="0"/>
                    </a:lnTo>
                    <a:lnTo>
                      <a:pt x="251" y="0"/>
                    </a:lnTo>
                    <a:close/>
                  </a:path>
                </a:pathLst>
              </a:custGeom>
              <a:gradFill rotWithShape="0">
                <a:gsLst>
                  <a:gs pos="0">
                    <a:srgbClr val="0066FF"/>
                  </a:gs>
                  <a:gs pos="100000">
                    <a:srgbClr val="000099"/>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2" name="Freeform 14"/>
              <p:cNvSpPr/>
              <p:nvPr/>
            </p:nvSpPr>
            <p:spPr>
              <a:xfrm>
                <a:off x="552600" y="1833480"/>
                <a:ext cx="664920" cy="19080"/>
              </a:xfrm>
              <a:custGeom>
                <a:avLst/>
                <a:gdLst/>
                <a:ahLst/>
                <a:cxnLst/>
                <a:rect l="l" t="t" r="r" b="b"/>
                <a:pathLst>
                  <a:path w="418" h="12">
                    <a:moveTo>
                      <a:pt x="0" y="0"/>
                    </a:moveTo>
                    <a:lnTo>
                      <a:pt x="0" y="12"/>
                    </a:lnTo>
                    <a:lnTo>
                      <a:pt x="418" y="12"/>
                    </a:lnTo>
                    <a:lnTo>
                      <a:pt x="418" y="0"/>
                    </a:lnTo>
                    <a:lnTo>
                      <a:pt x="0" y="0"/>
                    </a:lnTo>
                    <a:lnTo>
                      <a:pt x="0" y="0"/>
                    </a:lnTo>
                    <a:close/>
                  </a:path>
                </a:pathLst>
              </a:custGeom>
              <a:gradFill rotWithShape="0">
                <a:gsLst>
                  <a:gs pos="0">
                    <a:srgbClr val="0066FF"/>
                  </a:gs>
                  <a:gs pos="100000">
                    <a:srgbClr val="0066FF"/>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grpSp>
      <p:sp>
        <p:nvSpPr>
          <p:cNvPr id="13"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a:solidFill>
                  <a:srgbClr val="EAEAEA"/>
                </a:solidFill>
                <a:latin typeface="Tahoma"/>
              </a:rPr>
              <a:t>Click to edit the title text format</a:t>
            </a:r>
          </a:p>
        </p:txBody>
      </p:sp>
      <p:sp>
        <p:nvSpPr>
          <p:cNvPr id="14" name="PlaceHolder 2"/>
          <p:cNvSpPr>
            <a:spLocks noGrp="1"/>
          </p:cNvSpPr>
          <p:nvPr>
            <p:ph type="body"/>
          </p:nvPr>
        </p:nvSpPr>
        <p:spPr>
          <a:xfrm>
            <a:off x="1066320" y="1981080"/>
            <a:ext cx="7543800" cy="4114800"/>
          </a:xfrm>
          <a:prstGeom prst="rect">
            <a:avLst/>
          </a:prstGeom>
          <a:noFill/>
          <a:ln w="0">
            <a:noFill/>
          </a:ln>
        </p:spPr>
        <p:txBody>
          <a:bodyPr anchor="t">
            <a:normAutofit fontScale="99000"/>
          </a:bodyPr>
          <a:lstStyle/>
          <a:p>
            <a:pPr marL="339480" indent="-3394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Click to edit the outline text format</a:t>
            </a:r>
          </a:p>
          <a:p>
            <a:pPr marL="735480" lvl="1" indent="-282960">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Second Outline Level</a:t>
            </a:r>
          </a:p>
          <a:p>
            <a:pPr marL="1131480" lvl="2" indent="-2260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Third Outline Level</a:t>
            </a:r>
          </a:p>
          <a:p>
            <a:pPr marL="1584000" lvl="3" indent="-226080">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Fourth Outline Level</a:t>
            </a:r>
          </a:p>
          <a:p>
            <a:pPr marL="2036520" lvl="4" indent="-2260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Fifth Outline Level</a:t>
            </a:r>
          </a:p>
          <a:p>
            <a:pPr marL="2036520" lvl="5" indent="-226080">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Sixth Outline Level</a:t>
            </a:r>
          </a:p>
          <a:p>
            <a:pPr marL="2036520" lvl="6" indent="-226080">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Seventh Outline Level</a:t>
            </a:r>
          </a:p>
        </p:txBody>
      </p:sp>
      <p:sp>
        <p:nvSpPr>
          <p:cNvPr id="15" name="PlaceHolder 3"/>
          <p:cNvSpPr>
            <a:spLocks noGrp="1"/>
          </p:cNvSpPr>
          <p:nvPr>
            <p:ph type="dt" idx="1"/>
          </p:nvPr>
        </p:nvSpPr>
        <p:spPr>
          <a:xfrm>
            <a:off x="1066680" y="6248520"/>
            <a:ext cx="1905120" cy="457200"/>
          </a:xfrm>
          <a:prstGeom prst="rect">
            <a:avLst/>
          </a:prstGeom>
          <a:noFill/>
          <a:ln w="0">
            <a:noFill/>
          </a:ln>
        </p:spPr>
        <p:txBody>
          <a:bodyPr anchor="t">
            <a:noAutofit/>
          </a:bodyPr>
          <a:lstStyle/>
          <a:p>
            <a:pPr indent="0">
              <a:lnSpc>
                <a:spcPct val="90000"/>
              </a:lnSpc>
              <a:spcBef>
                <a:spcPts val="24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6" name="PlaceHolder 4"/>
          <p:cNvSpPr>
            <a:spLocks noGrp="1"/>
          </p:cNvSpPr>
          <p:nvPr>
            <p:ph type="ftr" idx="2"/>
          </p:nvPr>
        </p:nvSpPr>
        <p:spPr>
          <a:xfrm>
            <a:off x="3428640" y="6248520"/>
            <a:ext cx="2895480" cy="457200"/>
          </a:xfrm>
          <a:prstGeom prst="rect">
            <a:avLst/>
          </a:prstGeom>
          <a:noFill/>
          <a:ln w="0">
            <a:noFill/>
          </a:ln>
        </p:spPr>
        <p:txBody>
          <a:bodyPr anchor="t">
            <a:noAutofit/>
          </a:bodyPr>
          <a:lstStyle/>
          <a:p>
            <a:pPr indent="0">
              <a:lnSpc>
                <a:spcPct val="90000"/>
              </a:lnSpc>
              <a:spcBef>
                <a:spcPts val="24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7" name="PlaceHolder 5"/>
          <p:cNvSpPr>
            <a:spLocks noGrp="1"/>
          </p:cNvSpPr>
          <p:nvPr>
            <p:ph type="sldNum" idx="3"/>
          </p:nvPr>
        </p:nvSpPr>
        <p:spPr>
          <a:xfrm>
            <a:off x="6705360" y="6248520"/>
            <a:ext cx="1904760" cy="457200"/>
          </a:xfrm>
          <a:prstGeom prst="rect">
            <a:avLst/>
          </a:prstGeom>
          <a:noFill/>
          <a:ln w="0">
            <a:noFill/>
          </a:ln>
        </p:spPr>
        <p:txBody>
          <a:bodyPr lIns="90000" tIns="46800" rIns="90000" bIns="46800" anchor="t">
            <a:noAutofit/>
          </a:bodyPr>
          <a:lstStyle>
            <a:lvl1pPr indent="0"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l-GR" sz="1000" b="0" strike="noStrike" spc="-1">
                <a:solidFill>
                  <a:srgbClr val="FFFFFF"/>
                </a:solidFill>
                <a:latin typeface="Times New Roman"/>
              </a:defRPr>
            </a:lvl1pPr>
          </a:lstStyle>
          <a:p>
            <a:pPr indent="0"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419A669-14C7-4CA7-8EB8-0117EAB2E41C}" type="slidenum">
              <a:rPr lang="el-GR" sz="1000" b="0" strike="noStrike" spc="-1">
                <a:solidFill>
                  <a:srgbClr val="FFFFFF"/>
                </a:solidFill>
                <a:latin typeface="Times New Roman"/>
              </a:rPr>
              <a:t>‹#›</a:t>
            </a:fld>
            <a:endParaRPr lang="en-US" sz="1000" b="0" strike="noStrike" spc="-1">
              <a:solidFill>
                <a:srgbClr val="FFFFFF"/>
              </a:solid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54" name="Group 2"/>
          <p:cNvGrpSpPr/>
          <p:nvPr/>
        </p:nvGrpSpPr>
        <p:grpSpPr>
          <a:xfrm>
            <a:off x="0" y="6480"/>
            <a:ext cx="9140760" cy="6851520"/>
            <a:chOff x="0" y="6480"/>
            <a:chExt cx="9140760" cy="6851520"/>
          </a:xfrm>
        </p:grpSpPr>
        <p:grpSp>
          <p:nvGrpSpPr>
            <p:cNvPr id="55" name="Group 3"/>
            <p:cNvGrpSpPr/>
            <p:nvPr/>
          </p:nvGrpSpPr>
          <p:grpSpPr>
            <a:xfrm>
              <a:off x="0" y="1843200"/>
              <a:ext cx="9140760" cy="5014800"/>
              <a:chOff x="0" y="1843200"/>
              <a:chExt cx="9140760" cy="5014800"/>
            </a:xfrm>
          </p:grpSpPr>
          <p:sp>
            <p:nvSpPr>
              <p:cNvPr id="56" name="Freeform 4"/>
              <p:cNvSpPr/>
              <p:nvPr/>
            </p:nvSpPr>
            <p:spPr>
              <a:xfrm>
                <a:off x="885960" y="1843200"/>
                <a:ext cx="8254800" cy="5014800"/>
              </a:xfrm>
              <a:custGeom>
                <a:avLst/>
                <a:gdLst/>
                <a:ahLst/>
                <a:cxnLst/>
                <a:rect l="l" t="t" r="r" b="b"/>
                <a:pathLst>
                  <a:path w="5184" h="3159">
                    <a:moveTo>
                      <a:pt x="0" y="3159"/>
                    </a:moveTo>
                    <a:lnTo>
                      <a:pt x="5184" y="3159"/>
                    </a:lnTo>
                    <a:lnTo>
                      <a:pt x="5184" y="0"/>
                    </a:lnTo>
                    <a:lnTo>
                      <a:pt x="0" y="0"/>
                    </a:lnTo>
                    <a:lnTo>
                      <a:pt x="0" y="3159"/>
                    </a:lnTo>
                    <a:lnTo>
                      <a:pt x="0" y="3159"/>
                    </a:lnTo>
                    <a:close/>
                  </a:path>
                </a:pathLst>
              </a:custGeom>
              <a:gradFill rotWithShape="0">
                <a:gsLst>
                  <a:gs pos="0">
                    <a:srgbClr val="000066"/>
                  </a:gs>
                  <a:gs pos="100000">
                    <a:srgbClr val="000099"/>
                  </a:gs>
                </a:gsLst>
                <a:lin ang="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57" name="Freeform 5"/>
              <p:cNvSpPr/>
              <p:nvPr/>
            </p:nvSpPr>
            <p:spPr>
              <a:xfrm>
                <a:off x="0" y="1843200"/>
                <a:ext cx="885960" cy="5014800"/>
              </a:xfrm>
              <a:custGeom>
                <a:avLst/>
                <a:gdLst/>
                <a:ahLst/>
                <a:cxnLst/>
                <a:rect l="l" t="t" r="r" b="b"/>
                <a:pathLst>
                  <a:path w="556" h="3159">
                    <a:moveTo>
                      <a:pt x="0" y="0"/>
                    </a:moveTo>
                    <a:lnTo>
                      <a:pt x="0" y="3159"/>
                    </a:lnTo>
                    <a:lnTo>
                      <a:pt x="556" y="3159"/>
                    </a:lnTo>
                    <a:lnTo>
                      <a:pt x="556" y="0"/>
                    </a:lnTo>
                    <a:lnTo>
                      <a:pt x="0" y="0"/>
                    </a:lnTo>
                    <a:lnTo>
                      <a:pt x="0" y="0"/>
                    </a:lnTo>
                    <a:close/>
                  </a:path>
                </a:pathLst>
              </a:custGeom>
              <a:gradFill rotWithShape="0">
                <a:gsLst>
                  <a:gs pos="0">
                    <a:srgbClr val="000066"/>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sp>
          <p:nvSpPr>
            <p:cNvPr id="58" name="Freeform 6"/>
            <p:cNvSpPr/>
            <p:nvPr/>
          </p:nvSpPr>
          <p:spPr>
            <a:xfrm>
              <a:off x="876240" y="1509840"/>
              <a:ext cx="19080" cy="666720"/>
            </a:xfrm>
            <a:custGeom>
              <a:avLst/>
              <a:gdLst/>
              <a:ahLst/>
              <a:cxnLst/>
              <a:rect l="l" t="t" r="r" b="b"/>
              <a:pathLst>
                <a:path w="12" h="420">
                  <a:moveTo>
                    <a:pt x="0" y="0"/>
                  </a:moveTo>
                  <a:lnTo>
                    <a:pt x="0" y="420"/>
                  </a:lnTo>
                  <a:lnTo>
                    <a:pt x="12" y="420"/>
                  </a:lnTo>
                  <a:lnTo>
                    <a:pt x="12" y="0"/>
                  </a:lnTo>
                  <a:lnTo>
                    <a:pt x="0" y="0"/>
                  </a:lnTo>
                  <a:lnTo>
                    <a:pt x="0" y="0"/>
                  </a:lnTo>
                  <a:close/>
                </a:path>
              </a:pathLst>
            </a:custGeom>
            <a:gradFill rotWithShape="0">
              <a:gsLst>
                <a:gs pos="0">
                  <a:srgbClr val="0066FF"/>
                </a:gs>
                <a:gs pos="100000">
                  <a:srgbClr val="0066FF"/>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59" name="Freeform 7"/>
            <p:cNvSpPr/>
            <p:nvPr/>
          </p:nvSpPr>
          <p:spPr>
            <a:xfrm>
              <a:off x="1217520" y="1833480"/>
              <a:ext cx="400320" cy="19080"/>
            </a:xfrm>
            <a:custGeom>
              <a:avLst/>
              <a:gdLst/>
              <a:ahLst/>
              <a:cxnLst/>
              <a:rect l="l" t="t" r="r" b="b"/>
              <a:pathLst>
                <a:path w="251" h="12">
                  <a:moveTo>
                    <a:pt x="251" y="0"/>
                  </a:moveTo>
                  <a:lnTo>
                    <a:pt x="0" y="0"/>
                  </a:lnTo>
                  <a:lnTo>
                    <a:pt x="0" y="12"/>
                  </a:lnTo>
                  <a:lnTo>
                    <a:pt x="251" y="12"/>
                  </a:lnTo>
                  <a:lnTo>
                    <a:pt x="251" y="0"/>
                  </a:lnTo>
                  <a:lnTo>
                    <a:pt x="251" y="0"/>
                  </a:lnTo>
                  <a:close/>
                </a:path>
              </a:pathLst>
            </a:custGeom>
            <a:gradFill rotWithShape="0">
              <a:gsLst>
                <a:gs pos="0">
                  <a:srgbClr val="0066FF"/>
                </a:gs>
                <a:gs pos="100000">
                  <a:srgbClr val="000099"/>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0" name="Freeform 8"/>
            <p:cNvSpPr/>
            <p:nvPr/>
          </p:nvSpPr>
          <p:spPr>
            <a:xfrm>
              <a:off x="0" y="1833480"/>
              <a:ext cx="557280" cy="19080"/>
            </a:xfrm>
            <a:custGeom>
              <a:avLst/>
              <a:gdLst/>
              <a:ahLst/>
              <a:cxnLst/>
              <a:rect l="l" t="t" r="r" b="b"/>
              <a:pathLst>
                <a:path w="251" h="12">
                  <a:moveTo>
                    <a:pt x="0" y="0"/>
                  </a:moveTo>
                  <a:lnTo>
                    <a:pt x="0" y="12"/>
                  </a:lnTo>
                  <a:lnTo>
                    <a:pt x="251" y="12"/>
                  </a:lnTo>
                  <a:lnTo>
                    <a:pt x="251" y="0"/>
                  </a:lnTo>
                  <a:lnTo>
                    <a:pt x="0" y="0"/>
                  </a:lnTo>
                  <a:lnTo>
                    <a:pt x="0" y="0"/>
                  </a:lnTo>
                  <a:close/>
                </a:path>
              </a:pathLst>
            </a:custGeom>
            <a:gradFill rotWithShape="0">
              <a:gsLst>
                <a:gs pos="0">
                  <a:srgbClr val="000099"/>
                </a:gs>
                <a:gs pos="100000">
                  <a:srgbClr val="0066FF"/>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nvGrpSpPr>
            <p:cNvPr id="61" name="Group 9"/>
            <p:cNvGrpSpPr/>
            <p:nvPr/>
          </p:nvGrpSpPr>
          <p:grpSpPr>
            <a:xfrm>
              <a:off x="552600" y="6480"/>
              <a:ext cx="8588160" cy="6851520"/>
              <a:chOff x="552600" y="6480"/>
              <a:chExt cx="8588160" cy="6851520"/>
            </a:xfrm>
          </p:grpSpPr>
          <p:sp>
            <p:nvSpPr>
              <p:cNvPr id="62" name="Freeform 10"/>
              <p:cNvSpPr/>
              <p:nvPr/>
            </p:nvSpPr>
            <p:spPr>
              <a:xfrm>
                <a:off x="876240" y="6480"/>
                <a:ext cx="19080" cy="1103040"/>
              </a:xfrm>
              <a:custGeom>
                <a:avLst/>
                <a:gdLst/>
                <a:ahLst/>
                <a:cxnLst/>
                <a:rect l="l" t="t" r="r" b="b"/>
                <a:pathLst>
                  <a:path w="12" h="695">
                    <a:moveTo>
                      <a:pt x="12" y="0"/>
                    </a:moveTo>
                    <a:lnTo>
                      <a:pt x="0" y="0"/>
                    </a:lnTo>
                    <a:lnTo>
                      <a:pt x="0" y="695"/>
                    </a:lnTo>
                    <a:lnTo>
                      <a:pt x="12" y="695"/>
                    </a:lnTo>
                    <a:lnTo>
                      <a:pt x="12" y="0"/>
                    </a:lnTo>
                    <a:lnTo>
                      <a:pt x="12" y="0"/>
                    </a:lnTo>
                    <a:close/>
                  </a:path>
                </a:pathLst>
              </a:custGeom>
              <a:gradFill rotWithShape="0">
                <a:gsLst>
                  <a:gs pos="0">
                    <a:srgbClr val="000066"/>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3" name="Freeform 11"/>
              <p:cNvSpPr/>
              <p:nvPr/>
            </p:nvSpPr>
            <p:spPr>
              <a:xfrm>
                <a:off x="876240" y="2576520"/>
                <a:ext cx="19080" cy="4281480"/>
              </a:xfrm>
              <a:custGeom>
                <a:avLst/>
                <a:gdLst/>
                <a:ahLst/>
                <a:cxnLst/>
                <a:rect l="l" t="t" r="r" b="b"/>
                <a:pathLst>
                  <a:path w="12" h="2697">
                    <a:moveTo>
                      <a:pt x="0" y="2697"/>
                    </a:moveTo>
                    <a:lnTo>
                      <a:pt x="12" y="2697"/>
                    </a:lnTo>
                    <a:lnTo>
                      <a:pt x="12" y="0"/>
                    </a:lnTo>
                    <a:lnTo>
                      <a:pt x="0" y="0"/>
                    </a:lnTo>
                    <a:lnTo>
                      <a:pt x="0" y="2697"/>
                    </a:lnTo>
                    <a:lnTo>
                      <a:pt x="0" y="2697"/>
                    </a:lnTo>
                    <a:close/>
                  </a:path>
                </a:pathLst>
              </a:custGeom>
              <a:gradFill rotWithShape="0">
                <a:gsLst>
                  <a:gs pos="0">
                    <a:srgbClr val="000099"/>
                  </a:gs>
                  <a:gs pos="100000">
                    <a:srgbClr val="000066"/>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4" name="Freeform 12"/>
              <p:cNvSpPr/>
              <p:nvPr/>
            </p:nvSpPr>
            <p:spPr>
              <a:xfrm>
                <a:off x="1617840" y="1833480"/>
                <a:ext cx="7522920" cy="19080"/>
              </a:xfrm>
              <a:custGeom>
                <a:avLst/>
                <a:gdLst/>
                <a:ahLst/>
                <a:cxnLst/>
                <a:rect l="l" t="t" r="r" b="b"/>
                <a:pathLst>
                  <a:path w="4724" h="12">
                    <a:moveTo>
                      <a:pt x="4724" y="0"/>
                    </a:moveTo>
                    <a:lnTo>
                      <a:pt x="0" y="0"/>
                    </a:lnTo>
                    <a:lnTo>
                      <a:pt x="0" y="12"/>
                    </a:lnTo>
                    <a:lnTo>
                      <a:pt x="4724" y="12"/>
                    </a:lnTo>
                    <a:lnTo>
                      <a:pt x="4724" y="0"/>
                    </a:lnTo>
                    <a:lnTo>
                      <a:pt x="4724" y="0"/>
                    </a:lnTo>
                    <a:close/>
                  </a:path>
                </a:pathLst>
              </a:custGeom>
              <a:gradFill rotWithShape="0">
                <a:gsLst>
                  <a:gs pos="0">
                    <a:srgbClr val="000099"/>
                  </a:gs>
                  <a:gs pos="100000">
                    <a:srgbClr val="000066"/>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5" name="Freeform 13"/>
              <p:cNvSpPr/>
              <p:nvPr/>
            </p:nvSpPr>
            <p:spPr>
              <a:xfrm>
                <a:off x="876240" y="2176560"/>
                <a:ext cx="19080" cy="399960"/>
              </a:xfrm>
              <a:custGeom>
                <a:avLst/>
                <a:gdLst/>
                <a:ahLst/>
                <a:cxnLst/>
                <a:rect l="l" t="t" r="r" b="b"/>
                <a:pathLst>
                  <a:path w="12" h="252">
                    <a:moveTo>
                      <a:pt x="0" y="252"/>
                    </a:moveTo>
                    <a:lnTo>
                      <a:pt x="12" y="252"/>
                    </a:lnTo>
                    <a:lnTo>
                      <a:pt x="12" y="0"/>
                    </a:lnTo>
                    <a:lnTo>
                      <a:pt x="0" y="0"/>
                    </a:lnTo>
                    <a:lnTo>
                      <a:pt x="0" y="252"/>
                    </a:lnTo>
                    <a:lnTo>
                      <a:pt x="0" y="252"/>
                    </a:lnTo>
                    <a:close/>
                  </a:path>
                </a:pathLst>
              </a:custGeom>
              <a:gradFill rotWithShape="0">
                <a:gsLst>
                  <a:gs pos="0">
                    <a:srgbClr val="0066FF"/>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6" name="Freeform 14"/>
              <p:cNvSpPr/>
              <p:nvPr/>
            </p:nvSpPr>
            <p:spPr>
              <a:xfrm>
                <a:off x="876240" y="1109520"/>
                <a:ext cx="19080" cy="400320"/>
              </a:xfrm>
              <a:custGeom>
                <a:avLst/>
                <a:gdLst/>
                <a:ahLst/>
                <a:cxnLst/>
                <a:rect l="l" t="t" r="r" b="b"/>
                <a:pathLst>
                  <a:path w="12" h="252">
                    <a:moveTo>
                      <a:pt x="12" y="0"/>
                    </a:moveTo>
                    <a:lnTo>
                      <a:pt x="0" y="0"/>
                    </a:lnTo>
                    <a:lnTo>
                      <a:pt x="0" y="252"/>
                    </a:lnTo>
                    <a:lnTo>
                      <a:pt x="12" y="252"/>
                    </a:lnTo>
                    <a:lnTo>
                      <a:pt x="12" y="0"/>
                    </a:lnTo>
                    <a:lnTo>
                      <a:pt x="12" y="0"/>
                    </a:lnTo>
                    <a:close/>
                  </a:path>
                </a:pathLst>
              </a:custGeom>
              <a:gradFill rotWithShape="0">
                <a:gsLst>
                  <a:gs pos="0">
                    <a:srgbClr val="000099"/>
                  </a:gs>
                  <a:gs pos="100000">
                    <a:srgbClr val="0066FF"/>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7" name="Freeform 15"/>
              <p:cNvSpPr/>
              <p:nvPr/>
            </p:nvSpPr>
            <p:spPr>
              <a:xfrm>
                <a:off x="552600" y="1833480"/>
                <a:ext cx="664920" cy="19080"/>
              </a:xfrm>
              <a:custGeom>
                <a:avLst/>
                <a:gdLst/>
                <a:ahLst/>
                <a:cxnLst/>
                <a:rect l="l" t="t" r="r" b="b"/>
                <a:pathLst>
                  <a:path w="418" h="12">
                    <a:moveTo>
                      <a:pt x="0" y="0"/>
                    </a:moveTo>
                    <a:lnTo>
                      <a:pt x="0" y="12"/>
                    </a:lnTo>
                    <a:lnTo>
                      <a:pt x="418" y="12"/>
                    </a:lnTo>
                    <a:lnTo>
                      <a:pt x="418" y="0"/>
                    </a:lnTo>
                    <a:lnTo>
                      <a:pt x="0" y="0"/>
                    </a:lnTo>
                    <a:lnTo>
                      <a:pt x="0" y="0"/>
                    </a:lnTo>
                    <a:close/>
                  </a:path>
                </a:pathLst>
              </a:custGeom>
              <a:gradFill rotWithShape="0">
                <a:gsLst>
                  <a:gs pos="0">
                    <a:srgbClr val="0066FF"/>
                  </a:gs>
                  <a:gs pos="100000">
                    <a:srgbClr val="0066FF"/>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grpSp>
      <p:sp>
        <p:nvSpPr>
          <p:cNvPr id="68" name="PlaceHolder 1"/>
          <p:cNvSpPr>
            <a:spLocks noGrp="1"/>
          </p:cNvSpPr>
          <p:nvPr>
            <p:ph type="sldNum" idx="4"/>
          </p:nvPr>
        </p:nvSpPr>
        <p:spPr>
          <a:xfrm>
            <a:off x="6705360" y="6248520"/>
            <a:ext cx="1904760" cy="457200"/>
          </a:xfrm>
          <a:prstGeom prst="rect">
            <a:avLst/>
          </a:prstGeom>
          <a:noFill/>
          <a:ln w="0">
            <a:noFill/>
          </a:ln>
        </p:spPr>
        <p:txBody>
          <a:bodyPr anchor="t">
            <a:noAutofit/>
          </a:bodyPr>
          <a:lstStyle>
            <a:lvl1pPr indent="0"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l-GR" sz="1000" b="0" strike="noStrike" spc="-1">
                <a:solidFill>
                  <a:srgbClr val="FFFFFF"/>
                </a:solidFill>
                <a:latin typeface="Times New Roman"/>
              </a:defRPr>
            </a:lvl1pPr>
          </a:lstStyle>
          <a:p>
            <a:pPr indent="0"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FC99072-C046-4B43-BF37-CD78751ECF61}" type="slidenum">
              <a:rPr lang="el-GR" sz="1000" b="0" strike="noStrike" spc="-1">
                <a:solidFill>
                  <a:srgbClr val="FFFFFF"/>
                </a:solidFill>
                <a:latin typeface="Times New Roman"/>
              </a:rPr>
              <a:t>‹#›</a:t>
            </a:fld>
            <a:endParaRPr lang="en-US" sz="1000" b="0" strike="noStrike" spc="-1">
              <a:solidFill>
                <a:srgbClr val="FFFFFF"/>
              </a:solidFill>
              <a:latin typeface="Times New Roman"/>
            </a:endParaRPr>
          </a:p>
        </p:txBody>
      </p:sp>
      <p:sp>
        <p:nvSpPr>
          <p:cNvPr id="69" name="PlaceHolder 2"/>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a:solidFill>
                  <a:srgbClr val="EAEAEA"/>
                </a:solidFill>
                <a:latin typeface="Tahoma"/>
              </a:rPr>
              <a:t>Click to edit the title text format</a:t>
            </a:r>
          </a:p>
        </p:txBody>
      </p:sp>
      <p:sp>
        <p:nvSpPr>
          <p:cNvPr id="70" name="PlaceHolder 3"/>
          <p:cNvSpPr>
            <a:spLocks noGrp="1"/>
          </p:cNvSpPr>
          <p:nvPr>
            <p:ph type="body"/>
          </p:nvPr>
        </p:nvSpPr>
        <p:spPr>
          <a:xfrm>
            <a:off x="1066320" y="1981080"/>
            <a:ext cx="7543800" cy="4114800"/>
          </a:xfrm>
          <a:prstGeom prst="rect">
            <a:avLst/>
          </a:prstGeom>
          <a:noFill/>
          <a:ln w="0">
            <a:noFill/>
          </a:ln>
        </p:spPr>
        <p:txBody>
          <a:bodyPr anchor="t">
            <a:normAutofit fontScale="99000"/>
          </a:bodyPr>
          <a:lstStyle/>
          <a:p>
            <a:pPr marL="339480" indent="-3394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Click to edit the outline text format</a:t>
            </a:r>
          </a:p>
          <a:p>
            <a:pPr marL="735480" lvl="1" indent="-282960">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Second Outline Level</a:t>
            </a:r>
          </a:p>
          <a:p>
            <a:pPr marL="1131480" lvl="2" indent="-2260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Third Outline Level</a:t>
            </a:r>
          </a:p>
          <a:p>
            <a:pPr marL="1584000" lvl="3" indent="-226080">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Fourth Outline Level</a:t>
            </a:r>
          </a:p>
          <a:p>
            <a:pPr marL="2036520" lvl="4" indent="-2260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Fifth Outline Level</a:t>
            </a:r>
          </a:p>
          <a:p>
            <a:pPr marL="2036520" lvl="5" indent="-226080">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Sixth Outline Level</a:t>
            </a:r>
          </a:p>
          <a:p>
            <a:pPr marL="2036520" lvl="6" indent="-226080">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Seventh Outline Level</a:t>
            </a:r>
          </a:p>
        </p:txBody>
      </p:sp>
      <p:sp>
        <p:nvSpPr>
          <p:cNvPr id="71" name="PlaceHolder 4"/>
          <p:cNvSpPr>
            <a:spLocks noGrp="1"/>
          </p:cNvSpPr>
          <p:nvPr>
            <p:ph type="dt" idx="5"/>
          </p:nvPr>
        </p:nvSpPr>
        <p:spPr>
          <a:xfrm>
            <a:off x="1066680" y="6248520"/>
            <a:ext cx="1905120" cy="457200"/>
          </a:xfrm>
          <a:prstGeom prst="rect">
            <a:avLst/>
          </a:prstGeom>
          <a:noFill/>
          <a:ln w="0">
            <a:noFill/>
          </a:ln>
        </p:spPr>
        <p:txBody>
          <a:bodyPr anchor="t">
            <a:noAutofit/>
          </a:bodyPr>
          <a:lstStyle/>
          <a:p>
            <a:pPr indent="0">
              <a:lnSpc>
                <a:spcPct val="90000"/>
              </a:lnSpc>
              <a:spcBef>
                <a:spcPts val="24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72" name="PlaceHolder 5"/>
          <p:cNvSpPr>
            <a:spLocks noGrp="1"/>
          </p:cNvSpPr>
          <p:nvPr>
            <p:ph type="ftr" idx="6"/>
          </p:nvPr>
        </p:nvSpPr>
        <p:spPr>
          <a:xfrm>
            <a:off x="3352680" y="6248520"/>
            <a:ext cx="2895840" cy="457200"/>
          </a:xfrm>
          <a:prstGeom prst="rect">
            <a:avLst/>
          </a:prstGeom>
          <a:noFill/>
          <a:ln w="0">
            <a:noFill/>
          </a:ln>
        </p:spPr>
        <p:txBody>
          <a:bodyPr anchor="t">
            <a:noAutofit/>
          </a:bodyPr>
          <a:lstStyle/>
          <a:p>
            <a:pPr indent="0">
              <a:lnSpc>
                <a:spcPct val="90000"/>
              </a:lnSpc>
              <a:spcBef>
                <a:spcPts val="24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17"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Σύστημα εισαγωγής και μέτρησης του αέρα:</a:t>
            </a:r>
            <a:endParaRPr lang="en-US" sz="2800" b="0" strike="noStrike" spc="-1">
              <a:solidFill>
                <a:srgbClr val="FFFFFF"/>
              </a:solidFill>
              <a:latin typeface="Tahoma"/>
            </a:endParaRPr>
          </a:p>
        </p:txBody>
      </p:sp>
      <p:sp>
        <p:nvSpPr>
          <p:cNvPr id="118"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119"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4C58E54-D450-4CD2-9401-108B12A8DBFA}" type="slidenum">
              <a:rPr lang="el-GR" sz="1800" b="0" strike="noStrike" spc="-1">
                <a:solidFill>
                  <a:srgbClr val="66CCFF"/>
                </a:solidFill>
                <a:latin typeface="Tahoma"/>
                <a:ea typeface="Tahoma"/>
              </a:rPr>
              <a:t>1</a:t>
            </a:fld>
            <a:endParaRPr lang="en-US" sz="1800" b="0" strike="noStrike" spc="-1">
              <a:solidFill>
                <a:srgbClr val="000000"/>
              </a:solidFill>
              <a:latin typeface="Tahoma"/>
            </a:endParaRPr>
          </a:p>
        </p:txBody>
      </p:sp>
      <p:sp>
        <p:nvSpPr>
          <p:cNvPr id="120"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21" name="Rectangle 7"/>
          <p:cNvSpPr/>
          <p:nvPr/>
        </p:nvSpPr>
        <p:spPr>
          <a:xfrm>
            <a:off x="900000" y="2637000"/>
            <a:ext cx="8244000" cy="3600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Επιτρέπει την είσοδο και τη μέτρηση της ποσότητας και συχνά της θερμοκρασίας του αναρροφούμενου αέρα που οδηγείται στους θαλάμους καύσης.</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Το σύστημα εισαγωγής αποτελείται από το φίλτρο, το μετρητή ροής, το μηχανισμό πεταλούδας γκαζιού, τη βαλβίδα πρόσθετου αέρα και την πολλαπλή εισαγωγής.</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Το φίλτρο απαλλάσσει τον αέρα τροφοδοσίας από σωματίδια που θα μπορούσαν να φθείρουν το σύστημα και τους κυλίνδρους.</a:t>
            </a:r>
            <a:endParaRPr lang="en-US" sz="24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blinds(horizontal)">
                                      <p:cBhvr additive="repl">
                                        <p:cTn id="7" dur="500"/>
                                        <p:tgtEl>
                                          <p:spTgt spid="117">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121">
                                            <p:txEl>
                                              <p:pRg st="0" end="0"/>
                                            </p:txEl>
                                          </p:spTgt>
                                        </p:tgtEl>
                                        <p:attrNameLst>
                                          <p:attrName>style.visibility</p:attrName>
                                        </p:attrNameLst>
                                      </p:cBhvr>
                                      <p:to>
                                        <p:strVal val="visible"/>
                                      </p:to>
                                    </p:set>
                                    <p:anim calcmode="lin" valueType="num">
                                      <p:cBhvr additive="repl">
                                        <p:cTn id="11" dur="1000" fill="hold"/>
                                        <p:tgtEl>
                                          <p:spTgt spid="121">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121">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121">
                                            <p:txEl>
                                              <p:pRg st="0" end="0"/>
                                            </p:txEl>
                                          </p:spTgt>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121">
                                            <p:txEl>
                                              <p:pRg st="1" end="1"/>
                                            </p:txEl>
                                          </p:spTgt>
                                        </p:tgtEl>
                                        <p:attrNameLst>
                                          <p:attrName>style.visibility</p:attrName>
                                        </p:attrNameLst>
                                      </p:cBhvr>
                                      <p:to>
                                        <p:strVal val="visible"/>
                                      </p:to>
                                    </p:set>
                                    <p:anim calcmode="lin" valueType="num">
                                      <p:cBhvr additive="repl">
                                        <p:cTn id="18" dur="1000" fill="hold"/>
                                        <p:tgtEl>
                                          <p:spTgt spid="121">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121">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121">
                                            <p:txEl>
                                              <p:pRg st="1" end="1"/>
                                            </p:txEl>
                                          </p:spTgt>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121">
                                            <p:txEl>
                                              <p:pRg st="2" end="2"/>
                                            </p:txEl>
                                          </p:spTgt>
                                        </p:tgtEl>
                                        <p:attrNameLst>
                                          <p:attrName>style.visibility</p:attrName>
                                        </p:attrNameLst>
                                      </p:cBhvr>
                                      <p:to>
                                        <p:strVal val="visible"/>
                                      </p:to>
                                    </p:set>
                                    <p:anim calcmode="lin" valueType="num">
                                      <p:cBhvr additive="repl">
                                        <p:cTn id="25" dur="1000" fill="hold"/>
                                        <p:tgtEl>
                                          <p:spTgt spid="121">
                                            <p:txEl>
                                              <p:pRg st="2" end="2"/>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121">
                                            <p:txEl>
                                              <p:pRg st="2" end="2"/>
                                            </p:txEl>
                                          </p:spTgt>
                                        </p:tgtEl>
                                        <p:attrNameLst>
                                          <p:attrName>ppt_h</p:attrName>
                                        </p:attrNameLst>
                                      </p:cBhvr>
                                      <p:tavLst>
                                        <p:tav tm="0">
                                          <p:val>
                                            <p:strVal val="#ppt_h"/>
                                          </p:val>
                                        </p:tav>
                                        <p:tav tm="100000">
                                          <p:val>
                                            <p:strVal val="#ppt_h"/>
                                          </p:val>
                                        </p:tav>
                                      </p:tavLst>
                                    </p:anim>
                                    <p:animEffect transition="in" filter="fade">
                                      <p:cBhvr additive="repl">
                                        <p:cTn id="27" dur="1000"/>
                                        <p:tgtEl>
                                          <p:spTgt spid="1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80" name="PlaceHolder 2"/>
          <p:cNvSpPr>
            <a:spLocks noGrp="1"/>
          </p:cNvSpPr>
          <p:nvPr>
            <p:ph type="subTitle"/>
          </p:nvPr>
        </p:nvSpPr>
        <p:spPr>
          <a:xfrm>
            <a:off x="1042920" y="2023560"/>
            <a:ext cx="8244000" cy="50508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Μετρητής μάζας αέρα (</a:t>
            </a:r>
            <a:r>
              <a:rPr lang="en-US" sz="2400" b="1" strike="noStrike" spc="-1">
                <a:solidFill>
                  <a:srgbClr val="FFFF66"/>
                </a:solidFill>
                <a:latin typeface="Tahoma"/>
                <a:ea typeface="Tahoma"/>
              </a:rPr>
              <a:t>MAF</a:t>
            </a:r>
            <a:r>
              <a:rPr lang="el-GR" sz="2400" b="1" strike="noStrike" spc="-1">
                <a:solidFill>
                  <a:srgbClr val="FFFF66"/>
                </a:solidFill>
                <a:latin typeface="Tahoma"/>
                <a:ea typeface="Tahoma"/>
              </a:rPr>
              <a:t>) με θερμαινόμενο νήμα:</a:t>
            </a:r>
            <a:endParaRPr lang="en-US" sz="2400" b="0" strike="noStrike" spc="-1">
              <a:solidFill>
                <a:srgbClr val="FFFFFF"/>
              </a:solidFill>
              <a:latin typeface="Tahoma"/>
            </a:endParaRPr>
          </a:p>
        </p:txBody>
      </p:sp>
      <p:sp>
        <p:nvSpPr>
          <p:cNvPr id="181"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182"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BACB587-A6CB-4FE1-B6E3-982CCDF008A0}" type="slidenum">
              <a:rPr lang="el-GR" sz="1800" b="0" strike="noStrike" spc="-1">
                <a:solidFill>
                  <a:srgbClr val="66CCFF"/>
                </a:solidFill>
                <a:latin typeface="Tahoma"/>
                <a:ea typeface="Tahoma"/>
              </a:rPr>
              <a:t>10</a:t>
            </a:fld>
            <a:endParaRPr lang="en-US" sz="1800" b="0" strike="noStrike" spc="-1">
              <a:solidFill>
                <a:srgbClr val="000000"/>
              </a:solidFill>
              <a:latin typeface="Tahoma"/>
            </a:endParaRPr>
          </a:p>
        </p:txBody>
      </p:sp>
      <p:sp>
        <p:nvSpPr>
          <p:cNvPr id="183"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84" name="Rectangle 7"/>
          <p:cNvSpPr/>
          <p:nvPr/>
        </p:nvSpPr>
        <p:spPr>
          <a:xfrm>
            <a:off x="900000" y="2276640"/>
            <a:ext cx="8113680" cy="1728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Η πληροφορία που φτάνει στον εγκέφαλο είναι η ταση του ρεύματος που διαρρέει τον αισθητήρα.</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μετρητής μάζας με θερμό σύρμα χρησιμοποιήθηκε αρχικά στο σύστημα </a:t>
            </a:r>
            <a:r>
              <a:rPr lang="en-US" sz="2400" b="0" strike="noStrike" spc="-1">
                <a:solidFill>
                  <a:srgbClr val="FFFFFF"/>
                </a:solidFill>
                <a:latin typeface="Tahoma"/>
                <a:ea typeface="Tahoma"/>
              </a:rPr>
              <a:t>L</a:t>
            </a:r>
            <a:r>
              <a:rPr lang="el-GR" sz="2400" b="0" strike="noStrike" spc="-1">
                <a:solidFill>
                  <a:srgbClr val="FFFFFF"/>
                </a:solidFill>
                <a:latin typeface="Tahoma"/>
                <a:ea typeface="Tahoma"/>
              </a:rPr>
              <a:t>Η </a:t>
            </a:r>
            <a:r>
              <a:rPr lang="en-US" sz="2400" b="0" strike="noStrike" spc="-1">
                <a:solidFill>
                  <a:srgbClr val="FFFFFF"/>
                </a:solidFill>
                <a:latin typeface="Tahoma"/>
                <a:ea typeface="Tahoma"/>
              </a:rPr>
              <a:t>Jetronic</a:t>
            </a:r>
            <a:r>
              <a:rPr lang="el-GR" sz="2400" b="0" strike="noStrike" spc="-1">
                <a:solidFill>
                  <a:srgbClr val="FFFFFF"/>
                </a:solidFill>
                <a:latin typeface="Tahoma"/>
                <a:ea typeface="Tahoma"/>
              </a:rPr>
              <a:t>. </a:t>
            </a:r>
            <a:endParaRPr lang="en-US" sz="2400" b="0" strike="noStrike" spc="-1">
              <a:solidFill>
                <a:srgbClr val="000000"/>
              </a:solidFill>
              <a:latin typeface="Tahoma"/>
            </a:endParaRPr>
          </a:p>
        </p:txBody>
      </p:sp>
      <p:pic>
        <p:nvPicPr>
          <p:cNvPr id="185" name="Picture 10" descr="C:\Users\Golden\Desktop\maf_sensor_ford.gif"/>
          <p:cNvPicPr/>
          <p:nvPr/>
        </p:nvPicPr>
        <p:blipFill>
          <a:blip r:embed="rId2"/>
          <a:srcRect t="8535" b="6765"/>
          <a:stretch/>
        </p:blipFill>
        <p:spPr>
          <a:xfrm>
            <a:off x="2411280" y="3914640"/>
            <a:ext cx="4824720" cy="28990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 calcmode="lin" valueType="num">
                                      <p:cBhvr additive="repl">
                                        <p:cTn id="7" dur="1000" fill="hold"/>
                                        <p:tgtEl>
                                          <p:spTgt spid="184">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84">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84">
                                            <p:txEl>
                                              <p:pRg st="0" end="0"/>
                                            </p:txEl>
                                          </p:spTgt>
                                        </p:tgtEl>
                                      </p:cBhvr>
                                    </p:animEffect>
                                  </p:childTnLst>
                                </p:cTn>
                              </p:par>
                            </p:childTnLst>
                          </p:cTn>
                        </p:par>
                        <p:par>
                          <p:cTn id="10" fill="hold" nodeType="afterEffect">
                            <p:stCondLst>
                              <p:cond delay="1000"/>
                            </p:stCondLst>
                            <p:childTnLst>
                              <p:par>
                                <p:cTn id="11" presetID="10" presetClass="entr" fill="hold" nodeType="afterEffect">
                                  <p:stCondLst>
                                    <p:cond delay="0"/>
                                  </p:stCondLst>
                                  <p:childTnLst>
                                    <p:set>
                                      <p:cBhvr>
                                        <p:cTn id="12" dur="1" fill="hold">
                                          <p:stCondLst>
                                            <p:cond delay="0"/>
                                          </p:stCondLst>
                                        </p:cTn>
                                        <p:tgtEl>
                                          <p:spTgt spid="185"/>
                                        </p:tgtEl>
                                        <p:attrNameLst>
                                          <p:attrName>style.visibility</p:attrName>
                                        </p:attrNameLst>
                                      </p:cBhvr>
                                      <p:to>
                                        <p:strVal val="visible"/>
                                      </p:to>
                                    </p:set>
                                    <p:animEffect transition="in" filter="fade">
                                      <p:cBhvr additive="repl">
                                        <p:cTn id="13" dur="500"/>
                                        <p:tgtEl>
                                          <p:spTgt spid="185"/>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184">
                                            <p:txEl>
                                              <p:pRg st="1" end="1"/>
                                            </p:txEl>
                                          </p:spTgt>
                                        </p:tgtEl>
                                        <p:attrNameLst>
                                          <p:attrName>style.visibility</p:attrName>
                                        </p:attrNameLst>
                                      </p:cBhvr>
                                      <p:to>
                                        <p:strVal val="visible"/>
                                      </p:to>
                                    </p:set>
                                    <p:anim calcmode="lin" valueType="num">
                                      <p:cBhvr additive="repl">
                                        <p:cTn id="18" dur="1000" fill="hold"/>
                                        <p:tgtEl>
                                          <p:spTgt spid="184">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184">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1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87"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Μετρητής μάζας αέρα (</a:t>
            </a:r>
            <a:r>
              <a:rPr lang="en-US" sz="2400" b="1" strike="noStrike" spc="-1">
                <a:solidFill>
                  <a:srgbClr val="FFFF66"/>
                </a:solidFill>
                <a:latin typeface="Tahoma"/>
                <a:ea typeface="Tahoma"/>
              </a:rPr>
              <a:t>MAF</a:t>
            </a:r>
            <a:r>
              <a:rPr lang="el-GR" sz="2400" b="1" strike="noStrike" spc="-1">
                <a:solidFill>
                  <a:srgbClr val="FFFF66"/>
                </a:solidFill>
                <a:latin typeface="Tahoma"/>
                <a:ea typeface="Tahoma"/>
              </a:rPr>
              <a:t>) με θερμαινόμενο νήμα:</a:t>
            </a:r>
            <a:endParaRPr lang="en-US" sz="2400" b="0" strike="noStrike" spc="-1">
              <a:solidFill>
                <a:srgbClr val="FFFFFF"/>
              </a:solidFill>
              <a:latin typeface="Tahoma"/>
            </a:endParaRPr>
          </a:p>
        </p:txBody>
      </p:sp>
      <p:sp>
        <p:nvSpPr>
          <p:cNvPr id="188"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189"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D580B70-54E7-4A51-8280-064E93D6EF68}" type="slidenum">
              <a:rPr lang="el-GR" sz="1800" b="0" strike="noStrike" spc="-1">
                <a:solidFill>
                  <a:srgbClr val="66CCFF"/>
                </a:solidFill>
                <a:latin typeface="Tahoma"/>
                <a:ea typeface="Tahoma"/>
              </a:rPr>
              <a:t>11</a:t>
            </a:fld>
            <a:endParaRPr lang="en-US" sz="1800" b="0" strike="noStrike" spc="-1">
              <a:solidFill>
                <a:srgbClr val="000000"/>
              </a:solidFill>
              <a:latin typeface="Tahoma"/>
            </a:endParaRPr>
          </a:p>
        </p:txBody>
      </p:sp>
      <p:sp>
        <p:nvSpPr>
          <p:cNvPr id="190"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91" name="Rectangle 7"/>
          <p:cNvSpPr/>
          <p:nvPr/>
        </p:nvSpPr>
        <p:spPr>
          <a:xfrm>
            <a:off x="900000" y="2276640"/>
            <a:ext cx="453564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Είναι μεγαλύτερης ακρίβειας σε σχέση με το μετρητή όγκου, επειδή δεν επηρεάζεται από την πυκνότητα του αέρα, δεν έχει μηχανικά μέρη και οι διακυμάνσεις της πίεσης λόγω υψομετρικών διαφορών και αλλαγών θερμοκρασίας δεν επηρεάζουν τη μέτρηση. </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Ένα άλλο πλεονέκτημα του μετρητή αυτού είναι ότι στραγγαλίζει λιγότερο τη ροή του αέρα απ' ό,τι ο μετρητής όγκου.</a:t>
            </a:r>
            <a:endParaRPr lang="en-US" sz="2200" b="0" strike="noStrike" spc="-1">
              <a:solidFill>
                <a:srgbClr val="000000"/>
              </a:solidFill>
              <a:latin typeface="Tahoma"/>
            </a:endParaRPr>
          </a:p>
        </p:txBody>
      </p:sp>
      <p:pic>
        <p:nvPicPr>
          <p:cNvPr id="192" name="Picture 11" descr="C:\Users\Golden\Desktop\mass-air-flow-sensor-failure.jpg"/>
          <p:cNvPicPr/>
          <p:nvPr/>
        </p:nvPicPr>
        <p:blipFill>
          <a:blip r:embed="rId2"/>
          <a:srcRect l="13194" r="16100"/>
          <a:stretch/>
        </p:blipFill>
        <p:spPr>
          <a:xfrm>
            <a:off x="5219640" y="2565360"/>
            <a:ext cx="3859200" cy="34560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 calcmode="lin" valueType="num">
                                      <p:cBhvr additive="repl">
                                        <p:cTn id="7" dur="1000" fill="hold"/>
                                        <p:tgtEl>
                                          <p:spTgt spid="191">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91">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91">
                                            <p:txEl>
                                              <p:pRg st="0" end="0"/>
                                            </p:txEl>
                                          </p:spTgt>
                                        </p:tgtEl>
                                      </p:cBhvr>
                                    </p:animEffect>
                                  </p:childTnLst>
                                </p:cTn>
                              </p:par>
                            </p:childTnLst>
                          </p:cTn>
                        </p:par>
                        <p:par>
                          <p:cTn id="10" fill="hold" nodeType="afterEffect">
                            <p:stCondLst>
                              <p:cond delay="1000"/>
                            </p:stCondLst>
                            <p:childTnLst>
                              <p:par>
                                <p:cTn id="11" presetID="10" presetClass="entr" fill="hold" nodeType="afterEffect">
                                  <p:stCondLst>
                                    <p:cond delay="0"/>
                                  </p:stCondLst>
                                  <p:childTnLst>
                                    <p:set>
                                      <p:cBhvr>
                                        <p:cTn id="12" dur="1" fill="hold">
                                          <p:stCondLst>
                                            <p:cond delay="0"/>
                                          </p:stCondLst>
                                        </p:cTn>
                                        <p:tgtEl>
                                          <p:spTgt spid="192"/>
                                        </p:tgtEl>
                                        <p:attrNameLst>
                                          <p:attrName>style.visibility</p:attrName>
                                        </p:attrNameLst>
                                      </p:cBhvr>
                                      <p:to>
                                        <p:strVal val="visible"/>
                                      </p:to>
                                    </p:set>
                                    <p:animEffect transition="in" filter="fade">
                                      <p:cBhvr additive="repl">
                                        <p:cTn id="13" dur="500"/>
                                        <p:tgtEl>
                                          <p:spTgt spid="192"/>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191">
                                            <p:txEl>
                                              <p:pRg st="1" end="1"/>
                                            </p:txEl>
                                          </p:spTgt>
                                        </p:tgtEl>
                                        <p:attrNameLst>
                                          <p:attrName>style.visibility</p:attrName>
                                        </p:attrNameLst>
                                      </p:cBhvr>
                                      <p:to>
                                        <p:strVal val="visible"/>
                                      </p:to>
                                    </p:set>
                                    <p:anim calcmode="lin" valueType="num">
                                      <p:cBhvr additive="repl">
                                        <p:cTn id="18" dur="1000" fill="hold"/>
                                        <p:tgtEl>
                                          <p:spTgt spid="191">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191">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1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94"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Μετρητής μάζας αέρα (</a:t>
            </a:r>
            <a:r>
              <a:rPr lang="en-US" sz="2400" b="1" strike="noStrike" spc="-1">
                <a:solidFill>
                  <a:srgbClr val="FFFF66"/>
                </a:solidFill>
                <a:latin typeface="Tahoma"/>
                <a:ea typeface="Tahoma"/>
              </a:rPr>
              <a:t>MAF</a:t>
            </a:r>
            <a:r>
              <a:rPr lang="el-GR" sz="2400" b="1" strike="noStrike" spc="-1">
                <a:solidFill>
                  <a:srgbClr val="FFFF66"/>
                </a:solidFill>
                <a:latin typeface="Tahoma"/>
                <a:ea typeface="Tahoma"/>
              </a:rPr>
              <a:t>) με θερμαινόμενο νήμα:</a:t>
            </a:r>
            <a:endParaRPr lang="en-US" sz="2400" b="0" strike="noStrike" spc="-1">
              <a:solidFill>
                <a:srgbClr val="FFFFFF"/>
              </a:solidFill>
              <a:latin typeface="Tahoma"/>
            </a:endParaRPr>
          </a:p>
        </p:txBody>
      </p:sp>
      <p:sp>
        <p:nvSpPr>
          <p:cNvPr id="195"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196"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B32794A-6F3B-4D69-A633-44BB524D977F}" type="slidenum">
              <a:rPr lang="el-GR" sz="1800" b="0" strike="noStrike" spc="-1">
                <a:solidFill>
                  <a:srgbClr val="66CCFF"/>
                </a:solidFill>
                <a:latin typeface="Tahoma"/>
                <a:ea typeface="Tahoma"/>
              </a:rPr>
              <a:t>12</a:t>
            </a:fld>
            <a:endParaRPr lang="en-US" sz="1800" b="0" strike="noStrike" spc="-1">
              <a:solidFill>
                <a:srgbClr val="000000"/>
              </a:solidFill>
              <a:latin typeface="Tahoma"/>
            </a:endParaRPr>
          </a:p>
        </p:txBody>
      </p:sp>
      <p:sp>
        <p:nvSpPr>
          <p:cNvPr id="197"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98" name="Rectangle 7"/>
          <p:cNvSpPr/>
          <p:nvPr/>
        </p:nvSpPr>
        <p:spPr>
          <a:xfrm>
            <a:off x="900000" y="2276640"/>
            <a:ext cx="381636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Για τον καθαρισμό του νήματος από κατάλοιπα και σκόνη, το νήμα πυρακτώνεται για 1 δευτερόλεπτο στους 950 </a:t>
            </a:r>
            <a:r>
              <a:rPr lang="en-US" sz="2000" b="0" strike="noStrike" spc="-1" baseline="30000">
                <a:solidFill>
                  <a:srgbClr val="FFFFFF"/>
                </a:solidFill>
                <a:latin typeface="Tahoma"/>
                <a:ea typeface="Tahoma"/>
              </a:rPr>
              <a:t>o</a:t>
            </a:r>
            <a:r>
              <a:rPr lang="en-US" sz="2000" b="0" strike="noStrike" spc="-1">
                <a:solidFill>
                  <a:srgbClr val="FFFFFF"/>
                </a:solidFill>
                <a:latin typeface="Tahoma"/>
                <a:ea typeface="Tahoma"/>
              </a:rPr>
              <a:t>C</a:t>
            </a:r>
            <a:r>
              <a:rPr lang="el-GR" sz="2000" b="0" strike="noStrike" spc="-1">
                <a:solidFill>
                  <a:srgbClr val="FFFFFF"/>
                </a:solidFill>
                <a:latin typeface="Tahoma"/>
                <a:ea typeface="Tahoma"/>
              </a:rPr>
              <a:t> και αυτοκαθαρίζεται. </a:t>
            </a:r>
            <a:endParaRPr lang="en-US" sz="2000" b="0" strike="noStrike" spc="-1">
              <a:solidFill>
                <a:srgbClr val="000000"/>
              </a:solidFill>
              <a:latin typeface="Tahoma"/>
            </a:endParaRPr>
          </a:p>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Μια άλλη παραλλαγή μετρητή μάζας αέρα είναι ο μετρητής με θερμαντικό σπιράλ (</a:t>
            </a:r>
            <a:r>
              <a:rPr lang="en-US" sz="2000" b="0" strike="noStrike" spc="-1">
                <a:solidFill>
                  <a:srgbClr val="FFFFFF"/>
                </a:solidFill>
                <a:latin typeface="Tahoma"/>
                <a:ea typeface="Tahoma"/>
              </a:rPr>
              <a:t>LMM</a:t>
            </a:r>
            <a:r>
              <a:rPr lang="el-GR" sz="2000" b="0" strike="noStrike" spc="-1">
                <a:solidFill>
                  <a:srgbClr val="FFFFFF"/>
                </a:solidFill>
                <a:latin typeface="Tahoma"/>
                <a:ea typeface="Tahoma"/>
              </a:rPr>
              <a:t>). </a:t>
            </a:r>
            <a:endParaRPr lang="en-US" sz="2000" b="0" strike="noStrike" spc="-1">
              <a:solidFill>
                <a:srgbClr val="000000"/>
              </a:solidFill>
              <a:latin typeface="Tahoma"/>
            </a:endParaRPr>
          </a:p>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Σε αυτόν το μετρητή το ρεύμα του αναρροφούμενου αέρα περνάει από δύο θερμαινόμενους ημιαγωγούς και από ένα αισθητήριο θερμοκρασίας.</a:t>
            </a:r>
            <a:endParaRPr lang="en-US" sz="2000" b="0" strike="noStrike" spc="-1">
              <a:solidFill>
                <a:srgbClr val="000000"/>
              </a:solidFill>
              <a:latin typeface="Tahoma"/>
            </a:endParaRPr>
          </a:p>
        </p:txBody>
      </p:sp>
      <p:pic>
        <p:nvPicPr>
          <p:cNvPr id="199" name="Picture 12" descr="C:\Users\Golden\Desktop\images.jpg"/>
          <p:cNvPicPr/>
          <p:nvPr/>
        </p:nvPicPr>
        <p:blipFill>
          <a:blip r:embed="rId2"/>
          <a:stretch/>
        </p:blipFill>
        <p:spPr>
          <a:xfrm>
            <a:off x="4611600" y="2610000"/>
            <a:ext cx="4326120" cy="32400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 calcmode="lin" valueType="num">
                                      <p:cBhvr additive="repl">
                                        <p:cTn id="7" dur="1000" fill="hold"/>
                                        <p:tgtEl>
                                          <p:spTgt spid="198">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98">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98">
                                            <p:txEl>
                                              <p:pRg st="0" end="0"/>
                                            </p:txEl>
                                          </p:spTgt>
                                        </p:tgtEl>
                                      </p:cBhvr>
                                    </p:animEffect>
                                  </p:childTnLst>
                                </p:cTn>
                              </p:par>
                            </p:childTnLst>
                          </p:cTn>
                        </p:par>
                        <p:par>
                          <p:cTn id="10" fill="hold" nodeType="afterEffect">
                            <p:stCondLst>
                              <p:cond delay="1000"/>
                            </p:stCondLst>
                            <p:childTnLst>
                              <p:par>
                                <p:cTn id="11" presetID="10" presetClass="entr" fill="hold" nodeType="afterEffect">
                                  <p:stCondLst>
                                    <p:cond delay="0"/>
                                  </p:stCondLst>
                                  <p:childTnLst>
                                    <p:set>
                                      <p:cBhvr>
                                        <p:cTn id="12" dur="1" fill="hold">
                                          <p:stCondLst>
                                            <p:cond delay="0"/>
                                          </p:stCondLst>
                                        </p:cTn>
                                        <p:tgtEl>
                                          <p:spTgt spid="199"/>
                                        </p:tgtEl>
                                        <p:attrNameLst>
                                          <p:attrName>style.visibility</p:attrName>
                                        </p:attrNameLst>
                                      </p:cBhvr>
                                      <p:to>
                                        <p:strVal val="visible"/>
                                      </p:to>
                                    </p:set>
                                    <p:animEffect transition="in" filter="fade">
                                      <p:cBhvr additive="repl">
                                        <p:cTn id="13" dur="500"/>
                                        <p:tgtEl>
                                          <p:spTgt spid="199"/>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198">
                                            <p:txEl>
                                              <p:pRg st="1" end="1"/>
                                            </p:txEl>
                                          </p:spTgt>
                                        </p:tgtEl>
                                        <p:attrNameLst>
                                          <p:attrName>style.visibility</p:attrName>
                                        </p:attrNameLst>
                                      </p:cBhvr>
                                      <p:to>
                                        <p:strVal val="visible"/>
                                      </p:to>
                                    </p:set>
                                    <p:anim calcmode="lin" valueType="num">
                                      <p:cBhvr additive="repl">
                                        <p:cTn id="18" dur="1000" fill="hold"/>
                                        <p:tgtEl>
                                          <p:spTgt spid="198">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198">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198">
                                            <p:txEl>
                                              <p:pRg st="1" end="1"/>
                                            </p:txEl>
                                          </p:spTgt>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198">
                                            <p:txEl>
                                              <p:pRg st="2" end="2"/>
                                            </p:txEl>
                                          </p:spTgt>
                                        </p:tgtEl>
                                        <p:attrNameLst>
                                          <p:attrName>style.visibility</p:attrName>
                                        </p:attrNameLst>
                                      </p:cBhvr>
                                      <p:to>
                                        <p:strVal val="visible"/>
                                      </p:to>
                                    </p:set>
                                    <p:anim calcmode="lin" valueType="num">
                                      <p:cBhvr additive="repl">
                                        <p:cTn id="25" dur="1000" fill="hold"/>
                                        <p:tgtEl>
                                          <p:spTgt spid="198">
                                            <p:txEl>
                                              <p:pRg st="2" end="2"/>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198">
                                            <p:txEl>
                                              <p:pRg st="2" end="2"/>
                                            </p:txEl>
                                          </p:spTgt>
                                        </p:tgtEl>
                                        <p:attrNameLst>
                                          <p:attrName>ppt_h</p:attrName>
                                        </p:attrNameLst>
                                      </p:cBhvr>
                                      <p:tavLst>
                                        <p:tav tm="0">
                                          <p:val>
                                            <p:strVal val="#ppt_h"/>
                                          </p:val>
                                        </p:tav>
                                        <p:tav tm="100000">
                                          <p:val>
                                            <p:strVal val="#ppt_h"/>
                                          </p:val>
                                        </p:tav>
                                      </p:tavLst>
                                    </p:anim>
                                    <p:animEffect transition="in" filter="fade">
                                      <p:cBhvr additive="repl">
                                        <p:cTn id="27" dur="1000"/>
                                        <p:tgtEl>
                                          <p:spTgt spid="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01"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Μετρητής μάζας αέρα (</a:t>
            </a:r>
            <a:r>
              <a:rPr lang="en-US" sz="2400" b="1" strike="noStrike" spc="-1">
                <a:solidFill>
                  <a:srgbClr val="FFFF66"/>
                </a:solidFill>
                <a:latin typeface="Tahoma"/>
                <a:ea typeface="Tahoma"/>
              </a:rPr>
              <a:t>MAF</a:t>
            </a:r>
            <a:r>
              <a:rPr lang="el-GR" sz="2400" b="1" strike="noStrike" spc="-1">
                <a:solidFill>
                  <a:srgbClr val="FFFF66"/>
                </a:solidFill>
                <a:latin typeface="Tahoma"/>
                <a:ea typeface="Tahoma"/>
              </a:rPr>
              <a:t>) με θερμαινόμενο νήμα:</a:t>
            </a:r>
            <a:endParaRPr lang="en-US" sz="2400" b="0" strike="noStrike" spc="-1">
              <a:solidFill>
                <a:srgbClr val="FFFFFF"/>
              </a:solidFill>
              <a:latin typeface="Tahoma"/>
            </a:endParaRPr>
          </a:p>
        </p:txBody>
      </p:sp>
      <p:sp>
        <p:nvSpPr>
          <p:cNvPr id="202"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203"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7ED9450-408F-448B-8E98-4625755499DA}" type="slidenum">
              <a:rPr lang="el-GR" sz="1800" b="0" strike="noStrike" spc="-1">
                <a:solidFill>
                  <a:srgbClr val="66CCFF"/>
                </a:solidFill>
                <a:latin typeface="Tahoma"/>
                <a:ea typeface="Tahoma"/>
              </a:rPr>
              <a:t>13</a:t>
            </a:fld>
            <a:endParaRPr lang="en-US" sz="1800" b="0" strike="noStrike" spc="-1">
              <a:solidFill>
                <a:srgbClr val="000000"/>
              </a:solidFill>
              <a:latin typeface="Tahoma"/>
            </a:endParaRPr>
          </a:p>
        </p:txBody>
      </p:sp>
      <p:sp>
        <p:nvSpPr>
          <p:cNvPr id="204"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05" name="Rectangle 7"/>
          <p:cNvSpPr/>
          <p:nvPr/>
        </p:nvSpPr>
        <p:spPr>
          <a:xfrm>
            <a:off x="900000" y="2276640"/>
            <a:ext cx="496728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Τα αισθητήρια διατηρούνται με τη βοήθεια του ηλεκτρικού ρεύματος σε μια σταθερή τιμή θερμοκρασίας πάνω από την τιμή που έχει ο αναρροφούμενος αέρας.</a:t>
            </a:r>
            <a:endParaRPr lang="en-US" sz="24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αέρας που περνάει, ψύχει και τους δύο θερμαινόμενους ημιαγωγούς. Το γεγονός αυτό γίνεται αντιληπτό από το ηλεκτρονικό κύκλωμα που είναι ενσωματωμένο στο μετρητή.</a:t>
            </a:r>
            <a:r>
              <a:rPr lang="el-GR" sz="2300" b="0" strike="noStrike" spc="-1">
                <a:solidFill>
                  <a:srgbClr val="FFFFFF"/>
                </a:solidFill>
                <a:latin typeface="Tahoma"/>
                <a:ea typeface="Tahoma"/>
              </a:rPr>
              <a:t> </a:t>
            </a:r>
            <a:endParaRPr lang="en-US" sz="2300" b="0" strike="noStrike" spc="-1">
              <a:solidFill>
                <a:srgbClr val="000000"/>
              </a:solidFill>
              <a:latin typeface="Tahoma"/>
            </a:endParaRPr>
          </a:p>
        </p:txBody>
      </p:sp>
      <p:pic>
        <p:nvPicPr>
          <p:cNvPr id="206" name="Picture 8"/>
          <p:cNvPicPr/>
          <p:nvPr/>
        </p:nvPicPr>
        <p:blipFill>
          <a:blip r:embed="rId2"/>
          <a:stretch/>
        </p:blipFill>
        <p:spPr>
          <a:xfrm>
            <a:off x="5796000" y="2276640"/>
            <a:ext cx="3348000" cy="2446200"/>
          </a:xfrm>
          <a:prstGeom prst="rect">
            <a:avLst/>
          </a:prstGeom>
          <a:ln w="0">
            <a:noFill/>
          </a:ln>
        </p:spPr>
      </p:pic>
      <p:pic>
        <p:nvPicPr>
          <p:cNvPr id="207" name="Picture 9"/>
          <p:cNvPicPr/>
          <p:nvPr/>
        </p:nvPicPr>
        <p:blipFill>
          <a:blip r:embed="rId3"/>
          <a:stretch/>
        </p:blipFill>
        <p:spPr>
          <a:xfrm>
            <a:off x="5796000" y="4797360"/>
            <a:ext cx="3348000" cy="17161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 calcmode="lin" valueType="num">
                                      <p:cBhvr additive="repl">
                                        <p:cTn id="7" dur="1000" fill="hold"/>
                                        <p:tgtEl>
                                          <p:spTgt spid="205">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05">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05">
                                            <p:txEl>
                                              <p:pRg st="0" end="0"/>
                                            </p:txEl>
                                          </p:spTgt>
                                        </p:tgtEl>
                                      </p:cBhvr>
                                    </p:animEffect>
                                  </p:childTnLst>
                                </p:cTn>
                              </p:par>
                            </p:childTnLst>
                          </p:cTn>
                        </p:par>
                        <p:par>
                          <p:cTn id="10" fill="hold" nodeType="afterEffect">
                            <p:stCondLst>
                              <p:cond delay="1000"/>
                            </p:stCondLst>
                            <p:childTnLst>
                              <p:par>
                                <p:cTn id="11" presetID="10" presetClass="entr" fill="hold" nodeType="afterEffect">
                                  <p:stCondLst>
                                    <p:cond delay="0"/>
                                  </p:stCondLst>
                                  <p:childTnLst>
                                    <p:set>
                                      <p:cBhvr>
                                        <p:cTn id="12" dur="1" fill="hold">
                                          <p:stCondLst>
                                            <p:cond delay="0"/>
                                          </p:stCondLst>
                                        </p:cTn>
                                        <p:tgtEl>
                                          <p:spTgt spid="206"/>
                                        </p:tgtEl>
                                        <p:attrNameLst>
                                          <p:attrName>style.visibility</p:attrName>
                                        </p:attrNameLst>
                                      </p:cBhvr>
                                      <p:to>
                                        <p:strVal val="visible"/>
                                      </p:to>
                                    </p:set>
                                    <p:animEffect transition="in" filter="fade">
                                      <p:cBhvr additive="repl">
                                        <p:cTn id="13" dur="500"/>
                                        <p:tgtEl>
                                          <p:spTgt spid="206"/>
                                        </p:tgtEl>
                                      </p:cBhvr>
                                    </p:animEffect>
                                  </p:childTnLst>
                                </p:cTn>
                              </p:par>
                              <p:par>
                                <p:cTn id="14" presetID="10" presetClass="entr" fill="hold" nodeType="withEffect">
                                  <p:stCondLst>
                                    <p:cond delay="0"/>
                                  </p:stCondLst>
                                  <p:childTnLst>
                                    <p:set>
                                      <p:cBhvr>
                                        <p:cTn id="15" dur="1" fill="hold">
                                          <p:stCondLst>
                                            <p:cond delay="0"/>
                                          </p:stCondLst>
                                        </p:cTn>
                                        <p:tgtEl>
                                          <p:spTgt spid="207"/>
                                        </p:tgtEl>
                                        <p:attrNameLst>
                                          <p:attrName>style.visibility</p:attrName>
                                        </p:attrNameLst>
                                      </p:cBhvr>
                                      <p:to>
                                        <p:strVal val="visible"/>
                                      </p:to>
                                    </p:set>
                                    <p:animEffect transition="in" filter="fade">
                                      <p:cBhvr additive="repl">
                                        <p:cTn id="16" dur="500"/>
                                        <p:tgtEl>
                                          <p:spTgt spid="207"/>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205">
                                            <p:txEl>
                                              <p:pRg st="1" end="1"/>
                                            </p:txEl>
                                          </p:spTgt>
                                        </p:tgtEl>
                                        <p:attrNameLst>
                                          <p:attrName>style.visibility</p:attrName>
                                        </p:attrNameLst>
                                      </p:cBhvr>
                                      <p:to>
                                        <p:strVal val="visible"/>
                                      </p:to>
                                    </p:set>
                                    <p:anim calcmode="lin" valueType="num">
                                      <p:cBhvr additive="repl">
                                        <p:cTn id="21" dur="1000" fill="hold"/>
                                        <p:tgtEl>
                                          <p:spTgt spid="205">
                                            <p:txEl>
                                              <p:pRg st="1" end="1"/>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205">
                                            <p:txEl>
                                              <p:pRg st="1" end="1"/>
                                            </p:txEl>
                                          </p:spTgt>
                                        </p:tgtEl>
                                        <p:attrNameLst>
                                          <p:attrName>ppt_h</p:attrName>
                                        </p:attrNameLst>
                                      </p:cBhvr>
                                      <p:tavLst>
                                        <p:tav tm="0">
                                          <p:val>
                                            <p:strVal val="#ppt_h"/>
                                          </p:val>
                                        </p:tav>
                                        <p:tav tm="100000">
                                          <p:val>
                                            <p:strVal val="#ppt_h"/>
                                          </p:val>
                                        </p:tav>
                                      </p:tavLst>
                                    </p:anim>
                                    <p:animEffect transition="in" filter="fade">
                                      <p:cBhvr additive="repl">
                                        <p:cTn id="23" dur="1000"/>
                                        <p:tgtEl>
                                          <p:spTgt spid="2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09"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Μετρητής μάζας αέρα (</a:t>
            </a:r>
            <a:r>
              <a:rPr lang="en-US" sz="2400" b="1" strike="noStrike" spc="-1">
                <a:solidFill>
                  <a:srgbClr val="FFFF66"/>
                </a:solidFill>
                <a:latin typeface="Tahoma"/>
                <a:ea typeface="Tahoma"/>
              </a:rPr>
              <a:t>MAF</a:t>
            </a:r>
            <a:r>
              <a:rPr lang="el-GR" sz="2400" b="1" strike="noStrike" spc="-1">
                <a:solidFill>
                  <a:srgbClr val="FFFF66"/>
                </a:solidFill>
                <a:latin typeface="Tahoma"/>
                <a:ea typeface="Tahoma"/>
              </a:rPr>
              <a:t>) με θερμαινόμενο νήμα:</a:t>
            </a:r>
            <a:endParaRPr lang="en-US" sz="2400" b="0" strike="noStrike" spc="-1">
              <a:solidFill>
                <a:srgbClr val="FFFFFF"/>
              </a:solidFill>
              <a:latin typeface="Tahoma"/>
            </a:endParaRPr>
          </a:p>
        </p:txBody>
      </p:sp>
      <p:sp>
        <p:nvSpPr>
          <p:cNvPr id="210"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211"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9E30476-A76A-45AA-8385-DE556815DDC7}" type="slidenum">
              <a:rPr lang="el-GR" sz="1800" b="0" strike="noStrike" spc="-1">
                <a:solidFill>
                  <a:srgbClr val="66CCFF"/>
                </a:solidFill>
                <a:latin typeface="Tahoma"/>
                <a:ea typeface="Tahoma"/>
              </a:rPr>
              <a:t>14</a:t>
            </a:fld>
            <a:endParaRPr lang="en-US" sz="1800" b="0" strike="noStrike" spc="-1">
              <a:solidFill>
                <a:srgbClr val="000000"/>
              </a:solidFill>
              <a:latin typeface="Tahoma"/>
            </a:endParaRPr>
          </a:p>
        </p:txBody>
      </p:sp>
      <p:sp>
        <p:nvSpPr>
          <p:cNvPr id="212"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13" name="Rectangle 7"/>
          <p:cNvSpPr/>
          <p:nvPr/>
        </p:nvSpPr>
        <p:spPr>
          <a:xfrm>
            <a:off x="900000" y="2276640"/>
            <a:ext cx="496728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Σαν αποτέλεσμα έχουμε την αύξηση της τάσης του ρεύματος που χρησιμοποιείται για τη θέρμανση του σπιράλ ενάντια στην ψύξη που δημιουργείται από το ρεύμα του αέρα, μέχρις ότου επιτευχθεί και πάλι η σωστή τιμή θερμοκρασίας.</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Σε άλλες παραλλαγές του μετρητή μάζας αέρα χρησιμοποιείται πλέγμα από νικέλιο ή φιλμ (πολύ μικρού πάχους) πλατίνας ή σύρμα παλλάδιου -</a:t>
            </a:r>
            <a:r>
              <a:rPr lang="en-US" sz="2300" b="0" strike="noStrike" spc="-1">
                <a:solidFill>
                  <a:srgbClr val="FFFFFF"/>
                </a:solidFill>
                <a:latin typeface="Tahoma"/>
                <a:ea typeface="Tahoma"/>
              </a:rPr>
              <a:t> </a:t>
            </a:r>
            <a:r>
              <a:rPr lang="el-GR" sz="2300" b="0" strike="noStrike" spc="-1">
                <a:solidFill>
                  <a:srgbClr val="FFFFFF"/>
                </a:solidFill>
                <a:latin typeface="Tahoma"/>
                <a:ea typeface="Tahoma"/>
              </a:rPr>
              <a:t>ιρίδιου. </a:t>
            </a:r>
            <a:endParaRPr lang="en-US" sz="2300" b="0" strike="noStrike" spc="-1">
              <a:solidFill>
                <a:srgbClr val="000000"/>
              </a:solidFill>
              <a:latin typeface="Tahoma"/>
            </a:endParaRPr>
          </a:p>
        </p:txBody>
      </p:sp>
      <p:pic>
        <p:nvPicPr>
          <p:cNvPr id="214" name="Picture 8"/>
          <p:cNvPicPr/>
          <p:nvPr/>
        </p:nvPicPr>
        <p:blipFill>
          <a:blip r:embed="rId2"/>
          <a:stretch/>
        </p:blipFill>
        <p:spPr>
          <a:xfrm>
            <a:off x="5796000" y="2276640"/>
            <a:ext cx="3348000" cy="2446200"/>
          </a:xfrm>
          <a:prstGeom prst="rect">
            <a:avLst/>
          </a:prstGeom>
          <a:ln w="0">
            <a:noFill/>
          </a:ln>
        </p:spPr>
      </p:pic>
      <p:pic>
        <p:nvPicPr>
          <p:cNvPr id="215" name="Picture 9"/>
          <p:cNvPicPr/>
          <p:nvPr/>
        </p:nvPicPr>
        <p:blipFill>
          <a:blip r:embed="rId3"/>
          <a:stretch/>
        </p:blipFill>
        <p:spPr>
          <a:xfrm>
            <a:off x="5796000" y="4797360"/>
            <a:ext cx="3348000" cy="17161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 calcmode="lin" valueType="num">
                                      <p:cBhvr additive="repl">
                                        <p:cTn id="7" dur="1000" fill="hold"/>
                                        <p:tgtEl>
                                          <p:spTgt spid="213">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13">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13">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213">
                                            <p:txEl>
                                              <p:pRg st="1" end="1"/>
                                            </p:txEl>
                                          </p:spTgt>
                                        </p:tgtEl>
                                        <p:attrNameLst>
                                          <p:attrName>style.visibility</p:attrName>
                                        </p:attrNameLst>
                                      </p:cBhvr>
                                      <p:to>
                                        <p:strVal val="visible"/>
                                      </p:to>
                                    </p:set>
                                    <p:anim calcmode="lin" valueType="num">
                                      <p:cBhvr additive="repl">
                                        <p:cTn id="14" dur="1000" fill="hold"/>
                                        <p:tgtEl>
                                          <p:spTgt spid="213">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213">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2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17"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Μετρητής μάζας αέρα (</a:t>
            </a:r>
            <a:r>
              <a:rPr lang="en-US" sz="2400" b="1" strike="noStrike" spc="-1">
                <a:solidFill>
                  <a:srgbClr val="FFFF66"/>
                </a:solidFill>
                <a:latin typeface="Tahoma"/>
                <a:ea typeface="Tahoma"/>
              </a:rPr>
              <a:t>MAF</a:t>
            </a:r>
            <a:r>
              <a:rPr lang="el-GR" sz="2400" b="1" strike="noStrike" spc="-1">
                <a:solidFill>
                  <a:srgbClr val="FFFF66"/>
                </a:solidFill>
                <a:latin typeface="Tahoma"/>
                <a:ea typeface="Tahoma"/>
              </a:rPr>
              <a:t>) με θερμαινόμενο νήμα:</a:t>
            </a:r>
            <a:endParaRPr lang="en-US" sz="2400" b="0" strike="noStrike" spc="-1">
              <a:solidFill>
                <a:srgbClr val="FFFFFF"/>
              </a:solidFill>
              <a:latin typeface="Tahoma"/>
            </a:endParaRPr>
          </a:p>
        </p:txBody>
      </p:sp>
      <p:sp>
        <p:nvSpPr>
          <p:cNvPr id="218"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219"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6F3494-F11D-41CF-8D68-C5AEE08CA62B}" type="slidenum">
              <a:rPr lang="el-GR" sz="1800" b="0" strike="noStrike" spc="-1">
                <a:solidFill>
                  <a:srgbClr val="66CCFF"/>
                </a:solidFill>
                <a:latin typeface="Tahoma"/>
                <a:ea typeface="Tahoma"/>
              </a:rPr>
              <a:t>15</a:t>
            </a:fld>
            <a:endParaRPr lang="en-US" sz="1800" b="0" strike="noStrike" spc="-1">
              <a:solidFill>
                <a:srgbClr val="000000"/>
              </a:solidFill>
              <a:latin typeface="Tahoma"/>
            </a:endParaRPr>
          </a:p>
        </p:txBody>
      </p:sp>
      <p:sp>
        <p:nvSpPr>
          <p:cNvPr id="220"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21" name="Rectangle 7"/>
          <p:cNvSpPr/>
          <p:nvPr/>
        </p:nvSpPr>
        <p:spPr>
          <a:xfrm>
            <a:off x="900000" y="2276640"/>
            <a:ext cx="316728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καθορισμός του φορτίου του κινητήρα γίνεται με βάση τη μέτρηση της παροχής μάζας του αέρα εισαγωγής. Στη συνέχεια, έχοντας αυτή την παράμετρο ως βάση υπολογίζεται η ποσότητα του καυσίμου που πρέπει να ψεκαστεί.</a:t>
            </a:r>
            <a:endParaRPr lang="en-US" sz="2400" b="0" strike="noStrike" spc="-1">
              <a:solidFill>
                <a:srgbClr val="000000"/>
              </a:solidFill>
              <a:latin typeface="Tahoma"/>
            </a:endParaRPr>
          </a:p>
        </p:txBody>
      </p:sp>
      <p:pic>
        <p:nvPicPr>
          <p:cNvPr id="222" name="Picture 10" descr="C:\Users\Golden\Desktop\maf-sensor.gif"/>
          <p:cNvPicPr/>
          <p:nvPr/>
        </p:nvPicPr>
        <p:blipFill>
          <a:blip r:embed="rId2"/>
          <a:stretch/>
        </p:blipFill>
        <p:spPr>
          <a:xfrm>
            <a:off x="4092480" y="2637000"/>
            <a:ext cx="4943520" cy="370656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55" presetClass="entr"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 calcmode="lin" valueType="num">
                                      <p:cBhvr additive="repl">
                                        <p:cTn id="7" dur="1000" fill="hold"/>
                                        <p:tgtEl>
                                          <p:spTgt spid="221">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21">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24"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Μετρητής απόλυτης πίεσης ή υποπίεσης (ΜΑΡ):</a:t>
            </a:r>
            <a:endParaRPr lang="en-US" sz="2400" b="0" strike="noStrike" spc="-1">
              <a:solidFill>
                <a:srgbClr val="FFFFFF"/>
              </a:solidFill>
              <a:latin typeface="Tahoma"/>
            </a:endParaRPr>
          </a:p>
        </p:txBody>
      </p:sp>
      <p:sp>
        <p:nvSpPr>
          <p:cNvPr id="225"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226"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C27E755-2F19-4AE8-BDD1-658243BD9F84}" type="slidenum">
              <a:rPr lang="el-GR" sz="1800" b="0" strike="noStrike" spc="-1">
                <a:solidFill>
                  <a:srgbClr val="66CCFF"/>
                </a:solidFill>
                <a:latin typeface="Tahoma"/>
                <a:ea typeface="Tahoma"/>
              </a:rPr>
              <a:t>16</a:t>
            </a:fld>
            <a:endParaRPr lang="en-US" sz="1800" b="0" strike="noStrike" spc="-1">
              <a:solidFill>
                <a:srgbClr val="000000"/>
              </a:solidFill>
              <a:latin typeface="Tahoma"/>
            </a:endParaRPr>
          </a:p>
        </p:txBody>
      </p:sp>
      <p:sp>
        <p:nvSpPr>
          <p:cNvPr id="227"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28" name="Rectangle 7"/>
          <p:cNvSpPr/>
          <p:nvPr/>
        </p:nvSpPr>
        <p:spPr>
          <a:xfrm>
            <a:off x="900000" y="2276640"/>
            <a:ext cx="381636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Μετράει την απόλυτη τιμή της πίεσης μέσα στην πολλαπλή εισαγωγής. Οι αυξομειώσεις της πίεσης προκύπτουν λόγω της μεταβολής του φορτίου του κινητήρα.</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Στο εσωτερικό του αισθητήρα υπάρχει ολοκληρωμένο ηλεκτρονικό κύκλωμα και ένας στεγανός θάλαμος, όπου επικρατεί μηδενική πίεση.</a:t>
            </a:r>
            <a:endParaRPr lang="en-US" sz="2200" b="0" strike="noStrike" spc="-1">
              <a:solidFill>
                <a:srgbClr val="000000"/>
              </a:solidFill>
              <a:latin typeface="Tahoma"/>
            </a:endParaRPr>
          </a:p>
        </p:txBody>
      </p:sp>
      <p:pic>
        <p:nvPicPr>
          <p:cNvPr id="229" name="Picture 11" descr="C:\Users\Golden\Desktop\map-sensor.jpg"/>
          <p:cNvPicPr/>
          <p:nvPr/>
        </p:nvPicPr>
        <p:blipFill>
          <a:blip r:embed="rId2"/>
          <a:stretch/>
        </p:blipFill>
        <p:spPr>
          <a:xfrm>
            <a:off x="4211640" y="2924280"/>
            <a:ext cx="4762440" cy="30956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animEffect transition="in" filter="blinds(horizontal)">
                                      <p:cBhvr additive="repl">
                                        <p:cTn id="7" dur="500"/>
                                        <p:tgtEl>
                                          <p:spTgt spid="224">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28">
                                            <p:txEl>
                                              <p:pRg st="0" end="0"/>
                                            </p:txEl>
                                          </p:spTgt>
                                        </p:tgtEl>
                                        <p:attrNameLst>
                                          <p:attrName>style.visibility</p:attrName>
                                        </p:attrNameLst>
                                      </p:cBhvr>
                                      <p:to>
                                        <p:strVal val="visible"/>
                                      </p:to>
                                    </p:set>
                                    <p:anim calcmode="lin" valueType="num">
                                      <p:cBhvr additive="repl">
                                        <p:cTn id="11" dur="1000" fill="hold"/>
                                        <p:tgtEl>
                                          <p:spTgt spid="228">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28">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28">
                                            <p:txEl>
                                              <p:pRg st="0" end="0"/>
                                            </p:txEl>
                                          </p:spTgt>
                                        </p:tgtEl>
                                      </p:cBhvr>
                                    </p:animEffect>
                                  </p:childTnLst>
                                </p:cTn>
                              </p:par>
                            </p:childTnLst>
                          </p:cTn>
                        </p:par>
                        <p:par>
                          <p:cTn id="14" fill="hold" nodeType="afterEffect">
                            <p:stCondLst>
                              <p:cond delay="1500"/>
                            </p:stCondLst>
                            <p:childTnLst>
                              <p:par>
                                <p:cTn id="15" presetID="10" presetClass="entr" fill="hold" nodeType="afterEffect">
                                  <p:stCondLst>
                                    <p:cond delay="0"/>
                                  </p:stCondLst>
                                  <p:childTnLst>
                                    <p:set>
                                      <p:cBhvr>
                                        <p:cTn id="16" dur="1" fill="hold">
                                          <p:stCondLst>
                                            <p:cond delay="0"/>
                                          </p:stCondLst>
                                        </p:cTn>
                                        <p:tgtEl>
                                          <p:spTgt spid="229"/>
                                        </p:tgtEl>
                                        <p:attrNameLst>
                                          <p:attrName>style.visibility</p:attrName>
                                        </p:attrNameLst>
                                      </p:cBhvr>
                                      <p:to>
                                        <p:strVal val="visible"/>
                                      </p:to>
                                    </p:set>
                                    <p:animEffect transition="in" filter="fade">
                                      <p:cBhvr additive="repl">
                                        <p:cTn id="17" dur="500"/>
                                        <p:tgtEl>
                                          <p:spTgt spid="229"/>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55" presetClass="entr" fill="hold" nodeType="clickEffect">
                                  <p:stCondLst>
                                    <p:cond delay="0"/>
                                  </p:stCondLst>
                                  <p:childTnLst>
                                    <p:set>
                                      <p:cBhvr>
                                        <p:cTn id="21" dur="1" fill="hold">
                                          <p:stCondLst>
                                            <p:cond delay="0"/>
                                          </p:stCondLst>
                                        </p:cTn>
                                        <p:tgtEl>
                                          <p:spTgt spid="228">
                                            <p:txEl>
                                              <p:pRg st="1" end="1"/>
                                            </p:txEl>
                                          </p:spTgt>
                                        </p:tgtEl>
                                        <p:attrNameLst>
                                          <p:attrName>style.visibility</p:attrName>
                                        </p:attrNameLst>
                                      </p:cBhvr>
                                      <p:to>
                                        <p:strVal val="visible"/>
                                      </p:to>
                                    </p:set>
                                    <p:anim calcmode="lin" valueType="num">
                                      <p:cBhvr additive="repl">
                                        <p:cTn id="22" dur="1000" fill="hold"/>
                                        <p:tgtEl>
                                          <p:spTgt spid="228">
                                            <p:txEl>
                                              <p:pRg st="1" end="1"/>
                                            </p:txEl>
                                          </p:spTgt>
                                        </p:tgtEl>
                                        <p:attrNameLst>
                                          <p:attrName>ppt_w</p:attrName>
                                        </p:attrNameLst>
                                      </p:cBhvr>
                                      <p:tavLst>
                                        <p:tav tm="0">
                                          <p:val>
                                            <p:strVal val="#ppt_w*0.70"/>
                                          </p:val>
                                        </p:tav>
                                        <p:tav tm="100000">
                                          <p:val>
                                            <p:strVal val="#ppt_w"/>
                                          </p:val>
                                        </p:tav>
                                      </p:tavLst>
                                    </p:anim>
                                    <p:anim calcmode="lin" valueType="num">
                                      <p:cBhvr additive="repl">
                                        <p:cTn id="23" dur="1000" fill="hold"/>
                                        <p:tgtEl>
                                          <p:spTgt spid="228">
                                            <p:txEl>
                                              <p:pRg st="1" end="1"/>
                                            </p:txEl>
                                          </p:spTgt>
                                        </p:tgtEl>
                                        <p:attrNameLst>
                                          <p:attrName>ppt_h</p:attrName>
                                        </p:attrNameLst>
                                      </p:cBhvr>
                                      <p:tavLst>
                                        <p:tav tm="0">
                                          <p:val>
                                            <p:strVal val="#ppt_h"/>
                                          </p:val>
                                        </p:tav>
                                        <p:tav tm="100000">
                                          <p:val>
                                            <p:strVal val="#ppt_h"/>
                                          </p:val>
                                        </p:tav>
                                      </p:tavLst>
                                    </p:anim>
                                    <p:animEffect transition="in" filter="fade">
                                      <p:cBhvr additive="repl">
                                        <p:cTn id="24" dur="1000"/>
                                        <p:tgtEl>
                                          <p:spTgt spid="2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31"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Μετρητής απόλυτης πίεσης ή υποπίεσης (ΜΑΡ):</a:t>
            </a:r>
            <a:endParaRPr lang="en-US" sz="2400" b="0" strike="noStrike" spc="-1">
              <a:solidFill>
                <a:srgbClr val="FFFFFF"/>
              </a:solidFill>
              <a:latin typeface="Tahoma"/>
            </a:endParaRPr>
          </a:p>
        </p:txBody>
      </p:sp>
      <p:sp>
        <p:nvSpPr>
          <p:cNvPr id="232"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233"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0A837BB-FAA4-4794-B8AC-B6F7E07D2119}" type="slidenum">
              <a:rPr lang="el-GR" sz="1800" b="0" strike="noStrike" spc="-1">
                <a:solidFill>
                  <a:srgbClr val="66CCFF"/>
                </a:solidFill>
                <a:latin typeface="Tahoma"/>
                <a:ea typeface="Tahoma"/>
              </a:rPr>
              <a:t>17</a:t>
            </a:fld>
            <a:endParaRPr lang="en-US" sz="1800" b="0" strike="noStrike" spc="-1">
              <a:solidFill>
                <a:srgbClr val="000000"/>
              </a:solidFill>
              <a:latin typeface="Tahoma"/>
            </a:endParaRPr>
          </a:p>
        </p:txBody>
      </p:sp>
      <p:sp>
        <p:nvSpPr>
          <p:cNvPr id="234"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35" name="Rectangle 7"/>
          <p:cNvSpPr/>
          <p:nvPr/>
        </p:nvSpPr>
        <p:spPr>
          <a:xfrm>
            <a:off x="900000" y="2276640"/>
            <a:ext cx="496728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Ο μετρητής συνδέεται με την πολλαπλή εισαγωγής μέσω σωλήνα. </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Η υποπίεση της πολλαπλής εισαγωγής εφαρμόζεται στη μία πλευρά του ηλεκτρονικού κυκλώματος που βρίσκεται τοποθετημένο πάνω σε μία εύκαμπτη πλακέτα. </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Το ηλεκτρονικό κύκλωμα είναι αποτυπωμένο σε μεμβράνη σιλικόνης και έχει πιεζοηλεκτρική αντίσταση.</a:t>
            </a:r>
            <a:endParaRPr lang="en-US" sz="2300" b="0" strike="noStrike" spc="-1">
              <a:solidFill>
                <a:srgbClr val="000000"/>
              </a:solidFill>
              <a:latin typeface="Tahoma"/>
            </a:endParaRPr>
          </a:p>
        </p:txBody>
      </p:sp>
      <p:pic>
        <p:nvPicPr>
          <p:cNvPr id="236" name="Picture 8"/>
          <p:cNvPicPr/>
          <p:nvPr/>
        </p:nvPicPr>
        <p:blipFill>
          <a:blip r:embed="rId2"/>
          <a:stretch/>
        </p:blipFill>
        <p:spPr>
          <a:xfrm>
            <a:off x="5724360" y="2565360"/>
            <a:ext cx="3434040" cy="35276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 calcmode="lin" valueType="num">
                                      <p:cBhvr additive="repl">
                                        <p:cTn id="7" dur="1000" fill="hold"/>
                                        <p:tgtEl>
                                          <p:spTgt spid="235">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35">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35">
                                            <p:txEl>
                                              <p:pRg st="0" end="0"/>
                                            </p:txEl>
                                          </p:spTgt>
                                        </p:tgtEl>
                                      </p:cBhvr>
                                    </p:animEffect>
                                  </p:childTnLst>
                                </p:cTn>
                              </p:par>
                            </p:childTnLst>
                          </p:cTn>
                        </p:par>
                        <p:par>
                          <p:cTn id="10" fill="hold" nodeType="afterEffect">
                            <p:stCondLst>
                              <p:cond delay="1000"/>
                            </p:stCondLst>
                            <p:childTnLst>
                              <p:par>
                                <p:cTn id="11" presetID="10" presetClass="entr" fill="hold" nodeType="afterEffect">
                                  <p:stCondLst>
                                    <p:cond delay="0"/>
                                  </p:stCondLst>
                                  <p:childTnLst>
                                    <p:set>
                                      <p:cBhvr>
                                        <p:cTn id="12" dur="1" fill="hold">
                                          <p:stCondLst>
                                            <p:cond delay="0"/>
                                          </p:stCondLst>
                                        </p:cTn>
                                        <p:tgtEl>
                                          <p:spTgt spid="236"/>
                                        </p:tgtEl>
                                        <p:attrNameLst>
                                          <p:attrName>style.visibility</p:attrName>
                                        </p:attrNameLst>
                                      </p:cBhvr>
                                      <p:to>
                                        <p:strVal val="visible"/>
                                      </p:to>
                                    </p:set>
                                    <p:animEffect transition="in" filter="fade">
                                      <p:cBhvr additive="repl">
                                        <p:cTn id="13" dur="500"/>
                                        <p:tgtEl>
                                          <p:spTgt spid="236"/>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235">
                                            <p:txEl>
                                              <p:pRg st="1" end="1"/>
                                            </p:txEl>
                                          </p:spTgt>
                                        </p:tgtEl>
                                        <p:attrNameLst>
                                          <p:attrName>style.visibility</p:attrName>
                                        </p:attrNameLst>
                                      </p:cBhvr>
                                      <p:to>
                                        <p:strVal val="visible"/>
                                      </p:to>
                                    </p:set>
                                    <p:anim calcmode="lin" valueType="num">
                                      <p:cBhvr additive="repl">
                                        <p:cTn id="18" dur="1000" fill="hold"/>
                                        <p:tgtEl>
                                          <p:spTgt spid="235">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235">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235">
                                            <p:txEl>
                                              <p:pRg st="1" end="1"/>
                                            </p:txEl>
                                          </p:spTgt>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235">
                                            <p:txEl>
                                              <p:pRg st="2" end="2"/>
                                            </p:txEl>
                                          </p:spTgt>
                                        </p:tgtEl>
                                        <p:attrNameLst>
                                          <p:attrName>style.visibility</p:attrName>
                                        </p:attrNameLst>
                                      </p:cBhvr>
                                      <p:to>
                                        <p:strVal val="visible"/>
                                      </p:to>
                                    </p:set>
                                    <p:anim calcmode="lin" valueType="num">
                                      <p:cBhvr additive="repl">
                                        <p:cTn id="25" dur="1000" fill="hold"/>
                                        <p:tgtEl>
                                          <p:spTgt spid="235">
                                            <p:txEl>
                                              <p:pRg st="2" end="2"/>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235">
                                            <p:txEl>
                                              <p:pRg st="2" end="2"/>
                                            </p:txEl>
                                          </p:spTgt>
                                        </p:tgtEl>
                                        <p:attrNameLst>
                                          <p:attrName>ppt_h</p:attrName>
                                        </p:attrNameLst>
                                      </p:cBhvr>
                                      <p:tavLst>
                                        <p:tav tm="0">
                                          <p:val>
                                            <p:strVal val="#ppt_h"/>
                                          </p:val>
                                        </p:tav>
                                        <p:tav tm="100000">
                                          <p:val>
                                            <p:strVal val="#ppt_h"/>
                                          </p:val>
                                        </p:tav>
                                      </p:tavLst>
                                    </p:anim>
                                    <p:animEffect transition="in" filter="fade">
                                      <p:cBhvr additive="repl">
                                        <p:cTn id="27" dur="1000"/>
                                        <p:tgtEl>
                                          <p:spTgt spid="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38"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Μετρητής απόλυτης πίεσης ή υποπίεσης (ΜΑΡ):</a:t>
            </a:r>
            <a:endParaRPr lang="en-US" sz="2400" b="0" strike="noStrike" spc="-1">
              <a:solidFill>
                <a:srgbClr val="FFFFFF"/>
              </a:solidFill>
              <a:latin typeface="Tahoma"/>
            </a:endParaRPr>
          </a:p>
        </p:txBody>
      </p:sp>
      <p:sp>
        <p:nvSpPr>
          <p:cNvPr id="239"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240"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2BD6FE5-E3F1-49B7-B43C-A5BEE90209A5}" type="slidenum">
              <a:rPr lang="el-GR" sz="1800" b="0" strike="noStrike" spc="-1">
                <a:solidFill>
                  <a:srgbClr val="66CCFF"/>
                </a:solidFill>
                <a:latin typeface="Tahoma"/>
                <a:ea typeface="Tahoma"/>
              </a:rPr>
              <a:t>18</a:t>
            </a:fld>
            <a:endParaRPr lang="en-US" sz="1800" b="0" strike="noStrike" spc="-1">
              <a:solidFill>
                <a:srgbClr val="000000"/>
              </a:solidFill>
              <a:latin typeface="Tahoma"/>
            </a:endParaRPr>
          </a:p>
        </p:txBody>
      </p:sp>
      <p:sp>
        <p:nvSpPr>
          <p:cNvPr id="241"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42" name="Rectangle 7"/>
          <p:cNvSpPr/>
          <p:nvPr/>
        </p:nvSpPr>
        <p:spPr>
          <a:xfrm>
            <a:off x="900000" y="2276640"/>
            <a:ext cx="496728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Η περιοχή μέτρησης του αισθητήρα κυμαίνεται από 0,1 </a:t>
            </a:r>
            <a:r>
              <a:rPr lang="en-US" sz="2400" b="0" strike="noStrike" spc="-1">
                <a:solidFill>
                  <a:srgbClr val="FFFFFF"/>
                </a:solidFill>
                <a:latin typeface="Tahoma"/>
                <a:ea typeface="Tahoma"/>
              </a:rPr>
              <a:t>bar</a:t>
            </a:r>
            <a:r>
              <a:rPr lang="el-GR" sz="2400" b="0" strike="noStrike" spc="-1">
                <a:solidFill>
                  <a:srgbClr val="FFFFFF"/>
                </a:solidFill>
                <a:latin typeface="Tahoma"/>
                <a:ea typeface="Tahoma"/>
              </a:rPr>
              <a:t> μέχρι 1,05 </a:t>
            </a:r>
            <a:r>
              <a:rPr lang="en-US" sz="2400" b="0" strike="noStrike" spc="-1">
                <a:solidFill>
                  <a:srgbClr val="FFFFFF"/>
                </a:solidFill>
                <a:latin typeface="Tahoma"/>
                <a:ea typeface="Tahoma"/>
              </a:rPr>
              <a:t>bar</a:t>
            </a:r>
            <a:r>
              <a:rPr lang="el-GR" sz="2400" b="0" strike="noStrike" spc="-1">
                <a:solidFill>
                  <a:srgbClr val="FFFFFF"/>
                </a:solidFill>
                <a:latin typeface="Tahoma"/>
                <a:ea typeface="Tahoma"/>
              </a:rPr>
              <a:t>.</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κρύσταλλος του αισθητήρα πίεσης είναι από χαλαζία ή τουρμαλίνη.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Οι παραμορφώσεις της πλακέτας προκαλούν αυξομειώσεις της τιμής της αντίστασης, που μετατρέπεται σε ένα σήμα ηλεκτρικής τάσης.</a:t>
            </a:r>
            <a:endParaRPr lang="en-US" sz="2400" b="0" strike="noStrike" spc="-1">
              <a:solidFill>
                <a:srgbClr val="000000"/>
              </a:solidFill>
              <a:latin typeface="Tahoma"/>
            </a:endParaRPr>
          </a:p>
        </p:txBody>
      </p:sp>
      <p:pic>
        <p:nvPicPr>
          <p:cNvPr id="243" name="Picture 8"/>
          <p:cNvPicPr/>
          <p:nvPr/>
        </p:nvPicPr>
        <p:blipFill>
          <a:blip r:embed="rId2"/>
          <a:stretch/>
        </p:blipFill>
        <p:spPr>
          <a:xfrm>
            <a:off x="5724360" y="2565360"/>
            <a:ext cx="3434040" cy="35276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 calcmode="lin" valueType="num">
                                      <p:cBhvr additive="repl">
                                        <p:cTn id="7" dur="1000" fill="hold"/>
                                        <p:tgtEl>
                                          <p:spTgt spid="242">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42">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42">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242">
                                            <p:txEl>
                                              <p:pRg st="1" end="1"/>
                                            </p:txEl>
                                          </p:spTgt>
                                        </p:tgtEl>
                                        <p:attrNameLst>
                                          <p:attrName>style.visibility</p:attrName>
                                        </p:attrNameLst>
                                      </p:cBhvr>
                                      <p:to>
                                        <p:strVal val="visible"/>
                                      </p:to>
                                    </p:set>
                                    <p:anim calcmode="lin" valueType="num">
                                      <p:cBhvr additive="repl">
                                        <p:cTn id="14" dur="1000" fill="hold"/>
                                        <p:tgtEl>
                                          <p:spTgt spid="242">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242">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242">
                                            <p:txEl>
                                              <p:pRg st="1" end="1"/>
                                            </p:txEl>
                                          </p:spTgt>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242">
                                            <p:txEl>
                                              <p:pRg st="2" end="2"/>
                                            </p:txEl>
                                          </p:spTgt>
                                        </p:tgtEl>
                                        <p:attrNameLst>
                                          <p:attrName>style.visibility</p:attrName>
                                        </p:attrNameLst>
                                      </p:cBhvr>
                                      <p:to>
                                        <p:strVal val="visible"/>
                                      </p:to>
                                    </p:set>
                                    <p:anim calcmode="lin" valueType="num">
                                      <p:cBhvr additive="repl">
                                        <p:cTn id="21" dur="1000" fill="hold"/>
                                        <p:tgtEl>
                                          <p:spTgt spid="242">
                                            <p:txEl>
                                              <p:pRg st="2" end="2"/>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242">
                                            <p:txEl>
                                              <p:pRg st="2" end="2"/>
                                            </p:txEl>
                                          </p:spTgt>
                                        </p:tgtEl>
                                        <p:attrNameLst>
                                          <p:attrName>ppt_h</p:attrName>
                                        </p:attrNameLst>
                                      </p:cBhvr>
                                      <p:tavLst>
                                        <p:tav tm="0">
                                          <p:val>
                                            <p:strVal val="#ppt_h"/>
                                          </p:val>
                                        </p:tav>
                                        <p:tav tm="100000">
                                          <p:val>
                                            <p:strVal val="#ppt_h"/>
                                          </p:val>
                                        </p:tav>
                                      </p:tavLst>
                                    </p:anim>
                                    <p:animEffect transition="in" filter="fade">
                                      <p:cBhvr additive="repl">
                                        <p:cTn id="23" dur="1000"/>
                                        <p:tgtEl>
                                          <p:spTgt spid="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45"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Μετρητής απόλυτης πίεσης ή υποπίεσης (ΜΑΡ):</a:t>
            </a:r>
            <a:endParaRPr lang="en-US" sz="2400" b="0" strike="noStrike" spc="-1">
              <a:solidFill>
                <a:srgbClr val="FFFFFF"/>
              </a:solidFill>
              <a:latin typeface="Tahoma"/>
            </a:endParaRPr>
          </a:p>
        </p:txBody>
      </p:sp>
      <p:sp>
        <p:nvSpPr>
          <p:cNvPr id="246"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247"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6099D4C-4E80-44A3-89B0-CED6572851A7}" type="slidenum">
              <a:rPr lang="el-GR" sz="1800" b="0" strike="noStrike" spc="-1">
                <a:solidFill>
                  <a:srgbClr val="66CCFF"/>
                </a:solidFill>
                <a:latin typeface="Tahoma"/>
                <a:ea typeface="Tahoma"/>
              </a:rPr>
              <a:t>19</a:t>
            </a:fld>
            <a:endParaRPr lang="en-US" sz="1800" b="0" strike="noStrike" spc="-1">
              <a:solidFill>
                <a:srgbClr val="000000"/>
              </a:solidFill>
              <a:latin typeface="Tahoma"/>
            </a:endParaRPr>
          </a:p>
        </p:txBody>
      </p:sp>
      <p:sp>
        <p:nvSpPr>
          <p:cNvPr id="248"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49" name="Rectangle 7"/>
          <p:cNvSpPr/>
          <p:nvPr/>
        </p:nvSpPr>
        <p:spPr>
          <a:xfrm>
            <a:off x="900000" y="2276640"/>
            <a:ext cx="496728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μετρητής ενεργοποιείται σε 2 </a:t>
            </a:r>
            <a:r>
              <a:rPr lang="en-US" sz="2400" b="0" strike="noStrike" spc="-1">
                <a:solidFill>
                  <a:srgbClr val="FFFFFF"/>
                </a:solidFill>
                <a:latin typeface="Tahoma"/>
                <a:ea typeface="Tahoma"/>
              </a:rPr>
              <a:t>msec</a:t>
            </a:r>
            <a:r>
              <a:rPr lang="el-GR" sz="2400" b="0" strike="noStrike" spc="-1">
                <a:solidFill>
                  <a:srgbClr val="FFFFFF"/>
                </a:solidFill>
                <a:latin typeface="Tahoma"/>
                <a:ea typeface="Tahoma"/>
              </a:rPr>
              <a:t>, έχει φις με τρεις επαφές και συνδέεται με τον εγκέφαλο από τον οποίο τροφοδοτείται με συνεχή τάση 5</a:t>
            </a:r>
            <a:r>
              <a:rPr lang="en-US" sz="2400" b="0" strike="noStrike" spc="-1">
                <a:solidFill>
                  <a:srgbClr val="FFFFFF"/>
                </a:solidFill>
                <a:latin typeface="Tahoma"/>
                <a:ea typeface="Tahoma"/>
              </a:rPr>
              <a:t>V</a:t>
            </a:r>
            <a:r>
              <a:rPr lang="el-GR" sz="2400" b="0" strike="noStrike" spc="-1">
                <a:solidFill>
                  <a:srgbClr val="FFFFFF"/>
                </a:solidFill>
                <a:latin typeface="Tahoma"/>
                <a:ea typeface="Tahoma"/>
              </a:rPr>
              <a:t>. Το σήμα μεταβάλλεται από 1 έως 4,5 V, ανάλογα με την υποπίεση της πολλαπλής εισαγωγής.</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εγκέφαλος χρησιμοποιεί το σήμα του αισθητήρα για να προσδιορίσει το φορτίο του κινητήρα.</a:t>
            </a:r>
            <a:endParaRPr lang="en-US" sz="2400" b="0" strike="noStrike" spc="-1">
              <a:solidFill>
                <a:srgbClr val="000000"/>
              </a:solidFill>
              <a:latin typeface="Tahoma"/>
            </a:endParaRPr>
          </a:p>
        </p:txBody>
      </p:sp>
      <p:pic>
        <p:nvPicPr>
          <p:cNvPr id="250" name="Picture 8"/>
          <p:cNvPicPr/>
          <p:nvPr/>
        </p:nvPicPr>
        <p:blipFill>
          <a:blip r:embed="rId2"/>
          <a:stretch/>
        </p:blipFill>
        <p:spPr>
          <a:xfrm>
            <a:off x="5724360" y="2565360"/>
            <a:ext cx="3434040" cy="35276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anim calcmode="lin" valueType="num">
                                      <p:cBhvr additive="repl">
                                        <p:cTn id="7" dur="1000" fill="hold"/>
                                        <p:tgtEl>
                                          <p:spTgt spid="249">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49">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49">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249">
                                            <p:txEl>
                                              <p:pRg st="1" end="1"/>
                                            </p:txEl>
                                          </p:spTgt>
                                        </p:tgtEl>
                                        <p:attrNameLst>
                                          <p:attrName>style.visibility</p:attrName>
                                        </p:attrNameLst>
                                      </p:cBhvr>
                                      <p:to>
                                        <p:strVal val="visible"/>
                                      </p:to>
                                    </p:set>
                                    <p:anim calcmode="lin" valueType="num">
                                      <p:cBhvr additive="repl">
                                        <p:cTn id="14" dur="1000" fill="hold"/>
                                        <p:tgtEl>
                                          <p:spTgt spid="249">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249">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2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23"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Μέτρηση αναρροφούμενου αέρα:</a:t>
            </a:r>
            <a:endParaRPr lang="en-US" sz="2800" b="0" strike="noStrike" spc="-1">
              <a:solidFill>
                <a:srgbClr val="FFFFFF"/>
              </a:solidFill>
              <a:latin typeface="Tahoma"/>
            </a:endParaRPr>
          </a:p>
        </p:txBody>
      </p:sp>
      <p:sp>
        <p:nvSpPr>
          <p:cNvPr id="124"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125"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2304FD0-DEE6-4E61-92EE-DE3DF046A016}" type="slidenum">
              <a:rPr lang="el-GR" sz="1800" b="0" strike="noStrike" spc="-1">
                <a:solidFill>
                  <a:srgbClr val="66CCFF"/>
                </a:solidFill>
                <a:latin typeface="Tahoma"/>
                <a:ea typeface="Tahoma"/>
              </a:rPr>
              <a:t>2</a:t>
            </a:fld>
            <a:endParaRPr lang="en-US" sz="1800" b="0" strike="noStrike" spc="-1">
              <a:solidFill>
                <a:srgbClr val="000000"/>
              </a:solidFill>
              <a:latin typeface="Tahoma"/>
            </a:endParaRPr>
          </a:p>
        </p:txBody>
      </p:sp>
      <p:sp>
        <p:nvSpPr>
          <p:cNvPr id="126"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27" name="Rectangle 7"/>
          <p:cNvSpPr/>
          <p:nvPr/>
        </p:nvSpPr>
        <p:spPr>
          <a:xfrm>
            <a:off x="900000" y="2565360"/>
            <a:ext cx="8244000" cy="4292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Η ποσότητα του αέρα τροφοδοσίας είναι ο βασικός παράγοντας υπολογισμού της διάρκειας του ψεκασμού.</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Οι μετρητές ή παροχόμετρα μετρούν είτε τη μάζα είτε τον όγκο του εισερχόμενου αέρα.</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Οι βασικότεροι τύποι μετρητών είναι:</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α. ροής αέρα με πτερύγιο ή κλαπέτο,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β. μάζας αέρα με θερμαινόμενο σύρμα ή με θερμαντικό σπιράλ και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γ. υποπίεσης της πολλαπλής εισαγωγής</a:t>
            </a:r>
            <a:endParaRPr lang="en-US" sz="24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blinds(horizontal)">
                                      <p:cBhvr additive="repl">
                                        <p:cTn id="7" dur="500"/>
                                        <p:tgtEl>
                                          <p:spTgt spid="123">
                                            <p:txEl>
                                              <p:pRg st="0" end="0"/>
                                            </p:txEl>
                                          </p:spTgt>
                                        </p:tgtEl>
                                      </p:cBhvr>
                                    </p:animEffect>
                                  </p:childTnLst>
                                </p:cTn>
                              </p:par>
                              <p:par>
                                <p:cTn id="8" presetID="55" presetClass="entr" fill="hold" nodeType="withEffect">
                                  <p:stCondLst>
                                    <p:cond delay="0"/>
                                  </p:stCondLst>
                                  <p:childTnLst>
                                    <p:set>
                                      <p:cBhvr>
                                        <p:cTn id="9" dur="1" fill="hold">
                                          <p:stCondLst>
                                            <p:cond delay="0"/>
                                          </p:stCondLst>
                                        </p:cTn>
                                        <p:tgtEl>
                                          <p:spTgt spid="127">
                                            <p:txEl>
                                              <p:pRg st="0" end="0"/>
                                            </p:txEl>
                                          </p:spTgt>
                                        </p:tgtEl>
                                        <p:attrNameLst>
                                          <p:attrName>style.visibility</p:attrName>
                                        </p:attrNameLst>
                                      </p:cBhvr>
                                      <p:to>
                                        <p:strVal val="visible"/>
                                      </p:to>
                                    </p:set>
                                    <p:anim calcmode="lin" valueType="num">
                                      <p:cBhvr additive="repl">
                                        <p:cTn id="10" dur="1000" fill="hold"/>
                                        <p:tgtEl>
                                          <p:spTgt spid="127">
                                            <p:txEl>
                                              <p:pRg st="0" end="0"/>
                                            </p:txEl>
                                          </p:spTgt>
                                        </p:tgtEl>
                                        <p:attrNameLst>
                                          <p:attrName>ppt_w</p:attrName>
                                        </p:attrNameLst>
                                      </p:cBhvr>
                                      <p:tavLst>
                                        <p:tav tm="0">
                                          <p:val>
                                            <p:strVal val="#ppt_w*0.70"/>
                                          </p:val>
                                        </p:tav>
                                        <p:tav tm="100000">
                                          <p:val>
                                            <p:strVal val="#ppt_w"/>
                                          </p:val>
                                        </p:tav>
                                      </p:tavLst>
                                    </p:anim>
                                    <p:anim calcmode="lin" valueType="num">
                                      <p:cBhvr additive="repl">
                                        <p:cTn id="11" dur="1000" fill="hold"/>
                                        <p:tgtEl>
                                          <p:spTgt spid="127">
                                            <p:txEl>
                                              <p:pRg st="0" end="0"/>
                                            </p:txEl>
                                          </p:spTgt>
                                        </p:tgtEl>
                                        <p:attrNameLst>
                                          <p:attrName>ppt_h</p:attrName>
                                        </p:attrNameLst>
                                      </p:cBhvr>
                                      <p:tavLst>
                                        <p:tav tm="0">
                                          <p:val>
                                            <p:strVal val="#ppt_h"/>
                                          </p:val>
                                        </p:tav>
                                        <p:tav tm="100000">
                                          <p:val>
                                            <p:strVal val="#ppt_h"/>
                                          </p:val>
                                        </p:tav>
                                      </p:tavLst>
                                    </p:anim>
                                    <p:animEffect transition="in" filter="fade">
                                      <p:cBhvr additive="repl">
                                        <p:cTn id="12" dur="1000"/>
                                        <p:tgtEl>
                                          <p:spTgt spid="127">
                                            <p:txEl>
                                              <p:pRg st="0" end="0"/>
                                            </p:txEl>
                                          </p:spTgt>
                                        </p:tgtEl>
                                      </p:cBhvr>
                                    </p:animEffec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55" presetClass="entr" fill="hold" nodeType="clickEffect">
                                  <p:stCondLst>
                                    <p:cond delay="0"/>
                                  </p:stCondLst>
                                  <p:childTnLst>
                                    <p:set>
                                      <p:cBhvr>
                                        <p:cTn id="16" dur="1" fill="hold">
                                          <p:stCondLst>
                                            <p:cond delay="0"/>
                                          </p:stCondLst>
                                        </p:cTn>
                                        <p:tgtEl>
                                          <p:spTgt spid="127">
                                            <p:txEl>
                                              <p:pRg st="1" end="1"/>
                                            </p:txEl>
                                          </p:spTgt>
                                        </p:tgtEl>
                                        <p:attrNameLst>
                                          <p:attrName>style.visibility</p:attrName>
                                        </p:attrNameLst>
                                      </p:cBhvr>
                                      <p:to>
                                        <p:strVal val="visible"/>
                                      </p:to>
                                    </p:set>
                                    <p:anim calcmode="lin" valueType="num">
                                      <p:cBhvr additive="repl">
                                        <p:cTn id="17" dur="1000" fill="hold"/>
                                        <p:tgtEl>
                                          <p:spTgt spid="127">
                                            <p:txEl>
                                              <p:pRg st="1" end="1"/>
                                            </p:txEl>
                                          </p:spTgt>
                                        </p:tgtEl>
                                        <p:attrNameLst>
                                          <p:attrName>ppt_w</p:attrName>
                                        </p:attrNameLst>
                                      </p:cBhvr>
                                      <p:tavLst>
                                        <p:tav tm="0">
                                          <p:val>
                                            <p:strVal val="#ppt_w*0.70"/>
                                          </p:val>
                                        </p:tav>
                                        <p:tav tm="100000">
                                          <p:val>
                                            <p:strVal val="#ppt_w"/>
                                          </p:val>
                                        </p:tav>
                                      </p:tavLst>
                                    </p:anim>
                                    <p:anim calcmode="lin" valueType="num">
                                      <p:cBhvr additive="repl">
                                        <p:cTn id="18" dur="1000" fill="hold"/>
                                        <p:tgtEl>
                                          <p:spTgt spid="127">
                                            <p:txEl>
                                              <p:pRg st="1" end="1"/>
                                            </p:txEl>
                                          </p:spTgt>
                                        </p:tgtEl>
                                        <p:attrNameLst>
                                          <p:attrName>ppt_h</p:attrName>
                                        </p:attrNameLst>
                                      </p:cBhvr>
                                      <p:tavLst>
                                        <p:tav tm="0">
                                          <p:val>
                                            <p:strVal val="#ppt_h"/>
                                          </p:val>
                                        </p:tav>
                                        <p:tav tm="100000">
                                          <p:val>
                                            <p:strVal val="#ppt_h"/>
                                          </p:val>
                                        </p:tav>
                                      </p:tavLst>
                                    </p:anim>
                                    <p:animEffect transition="in" filter="fade">
                                      <p:cBhvr additive="repl">
                                        <p:cTn id="19" dur="1000"/>
                                        <p:tgtEl>
                                          <p:spTgt spid="127">
                                            <p:txEl>
                                              <p:pRg st="1" end="1"/>
                                            </p:txEl>
                                          </p:spTgt>
                                        </p:tgtEl>
                                      </p:cBhvr>
                                    </p:animEffect>
                                  </p:childTnLst>
                                </p:cTn>
                              </p:par>
                            </p:childTnLst>
                          </p:cTn>
                        </p:par>
                      </p:childTnLst>
                    </p:cTn>
                  </p:par>
                  <p:par>
                    <p:cTn id="20" fill="hold" nodeType="clickEffect">
                      <p:stCondLst>
                        <p:cond delay="indefinite"/>
                      </p:stCondLst>
                      <p:childTnLst>
                        <p:par>
                          <p:cTn id="21" fill="hold" nodeType="withEffect">
                            <p:stCondLst>
                              <p:cond delay="0"/>
                            </p:stCondLst>
                            <p:childTnLst>
                              <p:par>
                                <p:cTn id="22" presetID="55" presetClass="entr" fill="hold" nodeType="clickEffect">
                                  <p:stCondLst>
                                    <p:cond delay="0"/>
                                  </p:stCondLst>
                                  <p:childTnLst>
                                    <p:set>
                                      <p:cBhvr>
                                        <p:cTn id="23" dur="1" fill="hold">
                                          <p:stCondLst>
                                            <p:cond delay="0"/>
                                          </p:stCondLst>
                                        </p:cTn>
                                        <p:tgtEl>
                                          <p:spTgt spid="127">
                                            <p:txEl>
                                              <p:pRg st="2" end="2"/>
                                            </p:txEl>
                                          </p:spTgt>
                                        </p:tgtEl>
                                        <p:attrNameLst>
                                          <p:attrName>style.visibility</p:attrName>
                                        </p:attrNameLst>
                                      </p:cBhvr>
                                      <p:to>
                                        <p:strVal val="visible"/>
                                      </p:to>
                                    </p:set>
                                    <p:anim calcmode="lin" valueType="num">
                                      <p:cBhvr additive="repl">
                                        <p:cTn id="24" dur="1000" fill="hold"/>
                                        <p:tgtEl>
                                          <p:spTgt spid="127">
                                            <p:txEl>
                                              <p:pRg st="2" end="2"/>
                                            </p:txEl>
                                          </p:spTgt>
                                        </p:tgtEl>
                                        <p:attrNameLst>
                                          <p:attrName>ppt_w</p:attrName>
                                        </p:attrNameLst>
                                      </p:cBhvr>
                                      <p:tavLst>
                                        <p:tav tm="0">
                                          <p:val>
                                            <p:strVal val="#ppt_w*0.70"/>
                                          </p:val>
                                        </p:tav>
                                        <p:tav tm="100000">
                                          <p:val>
                                            <p:strVal val="#ppt_w"/>
                                          </p:val>
                                        </p:tav>
                                      </p:tavLst>
                                    </p:anim>
                                    <p:anim calcmode="lin" valueType="num">
                                      <p:cBhvr additive="repl">
                                        <p:cTn id="25" dur="1000" fill="hold"/>
                                        <p:tgtEl>
                                          <p:spTgt spid="127">
                                            <p:txEl>
                                              <p:pRg st="2" end="2"/>
                                            </p:txEl>
                                          </p:spTgt>
                                        </p:tgtEl>
                                        <p:attrNameLst>
                                          <p:attrName>ppt_h</p:attrName>
                                        </p:attrNameLst>
                                      </p:cBhvr>
                                      <p:tavLst>
                                        <p:tav tm="0">
                                          <p:val>
                                            <p:strVal val="#ppt_h"/>
                                          </p:val>
                                        </p:tav>
                                        <p:tav tm="100000">
                                          <p:val>
                                            <p:strVal val="#ppt_h"/>
                                          </p:val>
                                        </p:tav>
                                      </p:tavLst>
                                    </p:anim>
                                    <p:animEffect transition="in" filter="fade">
                                      <p:cBhvr additive="repl">
                                        <p:cTn id="26" dur="1000"/>
                                        <p:tgtEl>
                                          <p:spTgt spid="127">
                                            <p:txEl>
                                              <p:pRg st="2" end="2"/>
                                            </p:txEl>
                                          </p:spTgt>
                                        </p:tgtEl>
                                      </p:cBhvr>
                                    </p:animEffect>
                                  </p:childTnLst>
                                </p:cTn>
                              </p:par>
                            </p:childTnLst>
                          </p:cTn>
                        </p:par>
                        <p:par>
                          <p:cTn id="27" fill="hold" nodeType="afterEffect">
                            <p:stCondLst>
                              <p:cond delay="1000"/>
                            </p:stCondLst>
                            <p:childTnLst>
                              <p:par>
                                <p:cTn id="28" presetID="55" presetClass="entr" fill="hold" nodeType="afterEffect">
                                  <p:stCondLst>
                                    <p:cond delay="0"/>
                                  </p:stCondLst>
                                  <p:childTnLst>
                                    <p:set>
                                      <p:cBhvr>
                                        <p:cTn id="29" dur="1" fill="hold">
                                          <p:stCondLst>
                                            <p:cond delay="0"/>
                                          </p:stCondLst>
                                        </p:cTn>
                                        <p:tgtEl>
                                          <p:spTgt spid="127">
                                            <p:txEl>
                                              <p:pRg st="3" end="3"/>
                                            </p:txEl>
                                          </p:spTgt>
                                        </p:tgtEl>
                                        <p:attrNameLst>
                                          <p:attrName>style.visibility</p:attrName>
                                        </p:attrNameLst>
                                      </p:cBhvr>
                                      <p:to>
                                        <p:strVal val="visible"/>
                                      </p:to>
                                    </p:set>
                                    <p:anim calcmode="lin" valueType="num">
                                      <p:cBhvr additive="repl">
                                        <p:cTn id="30" dur="1000" fill="hold"/>
                                        <p:tgtEl>
                                          <p:spTgt spid="127">
                                            <p:txEl>
                                              <p:pRg st="3" end="3"/>
                                            </p:txEl>
                                          </p:spTgt>
                                        </p:tgtEl>
                                        <p:attrNameLst>
                                          <p:attrName>ppt_w</p:attrName>
                                        </p:attrNameLst>
                                      </p:cBhvr>
                                      <p:tavLst>
                                        <p:tav tm="0">
                                          <p:val>
                                            <p:strVal val="#ppt_w*0.70"/>
                                          </p:val>
                                        </p:tav>
                                        <p:tav tm="100000">
                                          <p:val>
                                            <p:strVal val="#ppt_w"/>
                                          </p:val>
                                        </p:tav>
                                      </p:tavLst>
                                    </p:anim>
                                    <p:anim calcmode="lin" valueType="num">
                                      <p:cBhvr additive="repl">
                                        <p:cTn id="31" dur="1000" fill="hold"/>
                                        <p:tgtEl>
                                          <p:spTgt spid="127">
                                            <p:txEl>
                                              <p:pRg st="3" end="3"/>
                                            </p:txEl>
                                          </p:spTgt>
                                        </p:tgtEl>
                                        <p:attrNameLst>
                                          <p:attrName>ppt_h</p:attrName>
                                        </p:attrNameLst>
                                      </p:cBhvr>
                                      <p:tavLst>
                                        <p:tav tm="0">
                                          <p:val>
                                            <p:strVal val="#ppt_h"/>
                                          </p:val>
                                        </p:tav>
                                        <p:tav tm="100000">
                                          <p:val>
                                            <p:strVal val="#ppt_h"/>
                                          </p:val>
                                        </p:tav>
                                      </p:tavLst>
                                    </p:anim>
                                    <p:animEffect transition="in" filter="fade">
                                      <p:cBhvr additive="repl">
                                        <p:cTn id="32" dur="1000"/>
                                        <p:tgtEl>
                                          <p:spTgt spid="127">
                                            <p:txEl>
                                              <p:pRg st="3" end="3"/>
                                            </p:txEl>
                                          </p:spTgt>
                                        </p:tgtEl>
                                      </p:cBhvr>
                                    </p:animEffect>
                                  </p:childTnLst>
                                </p:cTn>
                              </p:par>
                            </p:childTnLst>
                          </p:cTn>
                        </p:par>
                        <p:par>
                          <p:cTn id="33" fill="hold" nodeType="afterEffect">
                            <p:stCondLst>
                              <p:cond delay="2000"/>
                            </p:stCondLst>
                            <p:childTnLst>
                              <p:par>
                                <p:cTn id="34" presetID="55" presetClass="entr" fill="hold" nodeType="afterEffect">
                                  <p:stCondLst>
                                    <p:cond delay="0"/>
                                  </p:stCondLst>
                                  <p:childTnLst>
                                    <p:set>
                                      <p:cBhvr>
                                        <p:cTn id="35" dur="1" fill="hold">
                                          <p:stCondLst>
                                            <p:cond delay="0"/>
                                          </p:stCondLst>
                                        </p:cTn>
                                        <p:tgtEl>
                                          <p:spTgt spid="127">
                                            <p:txEl>
                                              <p:pRg st="4" end="4"/>
                                            </p:txEl>
                                          </p:spTgt>
                                        </p:tgtEl>
                                        <p:attrNameLst>
                                          <p:attrName>style.visibility</p:attrName>
                                        </p:attrNameLst>
                                      </p:cBhvr>
                                      <p:to>
                                        <p:strVal val="visible"/>
                                      </p:to>
                                    </p:set>
                                    <p:anim calcmode="lin" valueType="num">
                                      <p:cBhvr additive="repl">
                                        <p:cTn id="36" dur="1000" fill="hold"/>
                                        <p:tgtEl>
                                          <p:spTgt spid="127">
                                            <p:txEl>
                                              <p:pRg st="4" end="4"/>
                                            </p:txEl>
                                          </p:spTgt>
                                        </p:tgtEl>
                                        <p:attrNameLst>
                                          <p:attrName>ppt_w</p:attrName>
                                        </p:attrNameLst>
                                      </p:cBhvr>
                                      <p:tavLst>
                                        <p:tav tm="0">
                                          <p:val>
                                            <p:strVal val="#ppt_w*0.70"/>
                                          </p:val>
                                        </p:tav>
                                        <p:tav tm="100000">
                                          <p:val>
                                            <p:strVal val="#ppt_w"/>
                                          </p:val>
                                        </p:tav>
                                      </p:tavLst>
                                    </p:anim>
                                    <p:anim calcmode="lin" valueType="num">
                                      <p:cBhvr additive="repl">
                                        <p:cTn id="37" dur="1000" fill="hold"/>
                                        <p:tgtEl>
                                          <p:spTgt spid="127">
                                            <p:txEl>
                                              <p:pRg st="4" end="4"/>
                                            </p:txEl>
                                          </p:spTgt>
                                        </p:tgtEl>
                                        <p:attrNameLst>
                                          <p:attrName>ppt_h</p:attrName>
                                        </p:attrNameLst>
                                      </p:cBhvr>
                                      <p:tavLst>
                                        <p:tav tm="0">
                                          <p:val>
                                            <p:strVal val="#ppt_h"/>
                                          </p:val>
                                        </p:tav>
                                        <p:tav tm="100000">
                                          <p:val>
                                            <p:strVal val="#ppt_h"/>
                                          </p:val>
                                        </p:tav>
                                      </p:tavLst>
                                    </p:anim>
                                    <p:animEffect transition="in" filter="fade">
                                      <p:cBhvr additive="repl">
                                        <p:cTn id="38" dur="1000"/>
                                        <p:tgtEl>
                                          <p:spTgt spid="127">
                                            <p:txEl>
                                              <p:pRg st="4" end="4"/>
                                            </p:txEl>
                                          </p:spTgt>
                                        </p:tgtEl>
                                      </p:cBhvr>
                                    </p:animEffect>
                                  </p:childTnLst>
                                </p:cTn>
                              </p:par>
                            </p:childTnLst>
                          </p:cTn>
                        </p:par>
                        <p:par>
                          <p:cTn id="39" fill="hold" nodeType="afterEffect">
                            <p:stCondLst>
                              <p:cond delay="3000"/>
                            </p:stCondLst>
                            <p:childTnLst>
                              <p:par>
                                <p:cTn id="40" presetID="55" presetClass="entr" fill="hold" nodeType="afterEffect">
                                  <p:stCondLst>
                                    <p:cond delay="0"/>
                                  </p:stCondLst>
                                  <p:childTnLst>
                                    <p:set>
                                      <p:cBhvr>
                                        <p:cTn id="41" dur="1" fill="hold">
                                          <p:stCondLst>
                                            <p:cond delay="0"/>
                                          </p:stCondLst>
                                        </p:cTn>
                                        <p:tgtEl>
                                          <p:spTgt spid="127">
                                            <p:txEl>
                                              <p:pRg st="5" end="5"/>
                                            </p:txEl>
                                          </p:spTgt>
                                        </p:tgtEl>
                                        <p:attrNameLst>
                                          <p:attrName>style.visibility</p:attrName>
                                        </p:attrNameLst>
                                      </p:cBhvr>
                                      <p:to>
                                        <p:strVal val="visible"/>
                                      </p:to>
                                    </p:set>
                                    <p:anim calcmode="lin" valueType="num">
                                      <p:cBhvr additive="repl">
                                        <p:cTn id="42" dur="1000" fill="hold"/>
                                        <p:tgtEl>
                                          <p:spTgt spid="127">
                                            <p:txEl>
                                              <p:pRg st="5" end="5"/>
                                            </p:txEl>
                                          </p:spTgt>
                                        </p:tgtEl>
                                        <p:attrNameLst>
                                          <p:attrName>ppt_w</p:attrName>
                                        </p:attrNameLst>
                                      </p:cBhvr>
                                      <p:tavLst>
                                        <p:tav tm="0">
                                          <p:val>
                                            <p:strVal val="#ppt_w*0.70"/>
                                          </p:val>
                                        </p:tav>
                                        <p:tav tm="100000">
                                          <p:val>
                                            <p:strVal val="#ppt_w"/>
                                          </p:val>
                                        </p:tav>
                                      </p:tavLst>
                                    </p:anim>
                                    <p:anim calcmode="lin" valueType="num">
                                      <p:cBhvr additive="repl">
                                        <p:cTn id="43" dur="1000" fill="hold"/>
                                        <p:tgtEl>
                                          <p:spTgt spid="127">
                                            <p:txEl>
                                              <p:pRg st="5" end="5"/>
                                            </p:txEl>
                                          </p:spTgt>
                                        </p:tgtEl>
                                        <p:attrNameLst>
                                          <p:attrName>ppt_h</p:attrName>
                                        </p:attrNameLst>
                                      </p:cBhvr>
                                      <p:tavLst>
                                        <p:tav tm="0">
                                          <p:val>
                                            <p:strVal val="#ppt_h"/>
                                          </p:val>
                                        </p:tav>
                                        <p:tav tm="100000">
                                          <p:val>
                                            <p:strVal val="#ppt_h"/>
                                          </p:val>
                                        </p:tav>
                                      </p:tavLst>
                                    </p:anim>
                                    <p:animEffect transition="in" filter="fade">
                                      <p:cBhvr additive="repl">
                                        <p:cTn id="44" dur="1000"/>
                                        <p:tgtEl>
                                          <p:spTgt spid="1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52"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Σώμα πεταλούδας:</a:t>
            </a:r>
            <a:endParaRPr lang="en-US" sz="2800" b="0" strike="noStrike" spc="-1">
              <a:solidFill>
                <a:srgbClr val="FFFFFF"/>
              </a:solidFill>
              <a:latin typeface="Tahoma"/>
            </a:endParaRPr>
          </a:p>
        </p:txBody>
      </p:sp>
      <p:sp>
        <p:nvSpPr>
          <p:cNvPr id="253"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254"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CF33FDE-FD19-40D9-9AB5-E3A55C2B880F}" type="slidenum">
              <a:rPr lang="el-GR" sz="1800" b="0" strike="noStrike" spc="-1">
                <a:solidFill>
                  <a:srgbClr val="66CCFF"/>
                </a:solidFill>
                <a:latin typeface="Tahoma"/>
                <a:ea typeface="Tahoma"/>
              </a:rPr>
              <a:t>20</a:t>
            </a:fld>
            <a:endParaRPr lang="en-US" sz="1800" b="0" strike="noStrike" spc="-1">
              <a:solidFill>
                <a:srgbClr val="000000"/>
              </a:solidFill>
              <a:latin typeface="Tahoma"/>
            </a:endParaRPr>
          </a:p>
        </p:txBody>
      </p:sp>
      <p:sp>
        <p:nvSpPr>
          <p:cNvPr id="255" name="Rectangle 7"/>
          <p:cNvSpPr/>
          <p:nvPr/>
        </p:nvSpPr>
        <p:spPr>
          <a:xfrm>
            <a:off x="900000" y="2276640"/>
            <a:ext cx="417672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Το σώμα της πεταλούδας αποτελείται από τον κεντρικό κύλινδρο, το άνοιγμα παράκαμψης (μπαϊπάς) του αέρα και τα εξής εξαρτήματα:</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a:p>
            <a:pPr>
              <a:lnSpc>
                <a:spcPct val="100000"/>
              </a:lnSpc>
              <a:spcBef>
                <a:spcPts val="601"/>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  Την πεταλούδα, που είναι συνδεδεμένη με το πεντάλ του γκαζιού και ελέγχει την ποσότητα του αέρα εισαγωγής. </a:t>
            </a:r>
            <a:endParaRPr lang="en-US" sz="2400" b="0" strike="noStrike" spc="-1">
              <a:solidFill>
                <a:srgbClr val="000000"/>
              </a:solidFill>
              <a:latin typeface="Tahoma"/>
            </a:endParaRPr>
          </a:p>
        </p:txBody>
      </p:sp>
      <p:pic>
        <p:nvPicPr>
          <p:cNvPr id="256" name="Picture 10" descr="C:\Users\Golden\Desktop\2274679_0_n.jpg"/>
          <p:cNvPicPr/>
          <p:nvPr/>
        </p:nvPicPr>
        <p:blipFill>
          <a:blip r:embed="rId2"/>
          <a:srcRect l="8952" r="20550"/>
          <a:stretch/>
        </p:blipFill>
        <p:spPr>
          <a:xfrm>
            <a:off x="5210280" y="2781360"/>
            <a:ext cx="3700440" cy="29512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animEffect transition="in" filter="blinds(horizontal)">
                                      <p:cBhvr additive="repl">
                                        <p:cTn id="7" dur="500"/>
                                        <p:tgtEl>
                                          <p:spTgt spid="252">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55">
                                            <p:txEl>
                                              <p:pRg st="0" end="0"/>
                                            </p:txEl>
                                          </p:spTgt>
                                        </p:tgtEl>
                                        <p:attrNameLst>
                                          <p:attrName>style.visibility</p:attrName>
                                        </p:attrNameLst>
                                      </p:cBhvr>
                                      <p:to>
                                        <p:strVal val="visible"/>
                                      </p:to>
                                    </p:set>
                                    <p:anim calcmode="lin" valueType="num">
                                      <p:cBhvr additive="repl">
                                        <p:cTn id="11" dur="1000" fill="hold"/>
                                        <p:tgtEl>
                                          <p:spTgt spid="255">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55">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55">
                                            <p:txEl>
                                              <p:pRg st="0" end="0"/>
                                            </p:txEl>
                                          </p:spTgt>
                                        </p:tgtEl>
                                      </p:cBhvr>
                                    </p:animEffect>
                                  </p:childTnLst>
                                </p:cTn>
                              </p:par>
                            </p:childTnLst>
                          </p:cTn>
                        </p:par>
                        <p:par>
                          <p:cTn id="14" fill="hold" nodeType="afterEffect">
                            <p:stCondLst>
                              <p:cond delay="1500"/>
                            </p:stCondLst>
                            <p:childTnLst>
                              <p:par>
                                <p:cTn id="15" presetID="10" presetClass="entr" fill="hold" nodeType="afterEffect">
                                  <p:stCondLst>
                                    <p:cond delay="0"/>
                                  </p:stCondLst>
                                  <p:childTnLst>
                                    <p:set>
                                      <p:cBhvr>
                                        <p:cTn id="16" dur="1" fill="hold">
                                          <p:stCondLst>
                                            <p:cond delay="0"/>
                                          </p:stCondLst>
                                        </p:cTn>
                                        <p:tgtEl>
                                          <p:spTgt spid="256"/>
                                        </p:tgtEl>
                                        <p:attrNameLst>
                                          <p:attrName>style.visibility</p:attrName>
                                        </p:attrNameLst>
                                      </p:cBhvr>
                                      <p:to>
                                        <p:strVal val="visible"/>
                                      </p:to>
                                    </p:set>
                                    <p:animEffect transition="in" filter="fade">
                                      <p:cBhvr additive="repl">
                                        <p:cTn id="17" dur="500"/>
                                        <p:tgtEl>
                                          <p:spTgt spid="256"/>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55" presetClass="entr" fill="hold" nodeType="clickEffect">
                                  <p:stCondLst>
                                    <p:cond delay="0"/>
                                  </p:stCondLst>
                                  <p:childTnLst>
                                    <p:set>
                                      <p:cBhvr>
                                        <p:cTn id="21" dur="1" fill="hold">
                                          <p:stCondLst>
                                            <p:cond delay="0"/>
                                          </p:stCondLst>
                                        </p:cTn>
                                        <p:tgtEl>
                                          <p:spTgt spid="255">
                                            <p:txEl>
                                              <p:pRg st="2" end="2"/>
                                            </p:txEl>
                                          </p:spTgt>
                                        </p:tgtEl>
                                        <p:attrNameLst>
                                          <p:attrName>style.visibility</p:attrName>
                                        </p:attrNameLst>
                                      </p:cBhvr>
                                      <p:to>
                                        <p:strVal val="visible"/>
                                      </p:to>
                                    </p:set>
                                    <p:anim calcmode="lin" valueType="num">
                                      <p:cBhvr additive="repl">
                                        <p:cTn id="22" dur="1000" fill="hold"/>
                                        <p:tgtEl>
                                          <p:spTgt spid="255">
                                            <p:txEl>
                                              <p:pRg st="2" end="2"/>
                                            </p:txEl>
                                          </p:spTgt>
                                        </p:tgtEl>
                                        <p:attrNameLst>
                                          <p:attrName>ppt_w</p:attrName>
                                        </p:attrNameLst>
                                      </p:cBhvr>
                                      <p:tavLst>
                                        <p:tav tm="0">
                                          <p:val>
                                            <p:strVal val="#ppt_w*0.70"/>
                                          </p:val>
                                        </p:tav>
                                        <p:tav tm="100000">
                                          <p:val>
                                            <p:strVal val="#ppt_w"/>
                                          </p:val>
                                        </p:tav>
                                      </p:tavLst>
                                    </p:anim>
                                    <p:anim calcmode="lin" valueType="num">
                                      <p:cBhvr additive="repl">
                                        <p:cTn id="23" dur="1000" fill="hold"/>
                                        <p:tgtEl>
                                          <p:spTgt spid="255">
                                            <p:txEl>
                                              <p:pRg st="2" end="2"/>
                                            </p:txEl>
                                          </p:spTgt>
                                        </p:tgtEl>
                                        <p:attrNameLst>
                                          <p:attrName>ppt_h</p:attrName>
                                        </p:attrNameLst>
                                      </p:cBhvr>
                                      <p:tavLst>
                                        <p:tav tm="0">
                                          <p:val>
                                            <p:strVal val="#ppt_h"/>
                                          </p:val>
                                        </p:tav>
                                        <p:tav tm="100000">
                                          <p:val>
                                            <p:strVal val="#ppt_h"/>
                                          </p:val>
                                        </p:tav>
                                      </p:tavLst>
                                    </p:anim>
                                    <p:animEffect transition="in" filter="fade">
                                      <p:cBhvr additive="repl">
                                        <p:cTn id="24" dur="1000"/>
                                        <p:tgtEl>
                                          <p:spTgt spid="2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58"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Σώμα πεταλούδας:</a:t>
            </a:r>
            <a:endParaRPr lang="en-US" sz="2800" b="0" strike="noStrike" spc="-1">
              <a:solidFill>
                <a:srgbClr val="FFFFFF"/>
              </a:solidFill>
              <a:latin typeface="Tahoma"/>
            </a:endParaRPr>
          </a:p>
        </p:txBody>
      </p:sp>
      <p:sp>
        <p:nvSpPr>
          <p:cNvPr id="259"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260"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17C7208-4AB4-4BA9-8A88-F150E57904FE}" type="slidenum">
              <a:rPr lang="el-GR" sz="1800" b="0" strike="noStrike" spc="-1">
                <a:solidFill>
                  <a:srgbClr val="66CCFF"/>
                </a:solidFill>
                <a:latin typeface="Tahoma"/>
                <a:ea typeface="Tahoma"/>
              </a:rPr>
              <a:t>21</a:t>
            </a:fld>
            <a:endParaRPr lang="en-US" sz="1800" b="0" strike="noStrike" spc="-1">
              <a:solidFill>
                <a:srgbClr val="000000"/>
              </a:solidFill>
              <a:latin typeface="Tahoma"/>
            </a:endParaRPr>
          </a:p>
        </p:txBody>
      </p:sp>
      <p:sp>
        <p:nvSpPr>
          <p:cNvPr id="261"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62" name="Rectangle 7"/>
          <p:cNvSpPr/>
          <p:nvPr/>
        </p:nvSpPr>
        <p:spPr>
          <a:xfrm>
            <a:off x="900000" y="2421000"/>
            <a:ext cx="4392720" cy="4437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Τον αισθητήρα θέσης της πεταλούδας που εντοπίζει το άνοιγμα της πεταλούδας και στέλνει το ανάλογο σήμα στον εγκέφαλο.</a:t>
            </a:r>
            <a:endParaRPr lang="en-US" sz="2400" b="0" strike="noStrike" spc="-1">
              <a:solidFill>
                <a:srgbClr val="000000"/>
              </a:solidFill>
              <a:latin typeface="Tahoma"/>
            </a:endParaRPr>
          </a:p>
          <a:p>
            <a:pPr>
              <a:lnSpc>
                <a:spcPct val="100000"/>
              </a:lnSpc>
              <a:spcBef>
                <a:spcPts val="601"/>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a:p>
            <a:pPr>
              <a:lnSpc>
                <a:spcPct val="100000"/>
              </a:lnSpc>
              <a:spcBef>
                <a:spcPts val="601"/>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  Τη βαλβίδα γρήγορου ρελαντί (τσοκ) που ανοίγει την πεταλούδα όταν ο κινητήρας είναι κρύος.</a:t>
            </a:r>
            <a:endParaRPr lang="en-US" sz="2400" b="0" strike="noStrike" spc="-1">
              <a:solidFill>
                <a:srgbClr val="000000"/>
              </a:solidFill>
              <a:latin typeface="Tahoma"/>
            </a:endParaRPr>
          </a:p>
        </p:txBody>
      </p:sp>
      <p:pic>
        <p:nvPicPr>
          <p:cNvPr id="263" name="Picture 10" descr="C:\Users\Golden\Desktop\_________________4cb03bcf21afd-600x600.jpg"/>
          <p:cNvPicPr/>
          <p:nvPr/>
        </p:nvPicPr>
        <p:blipFill>
          <a:blip r:embed="rId2"/>
          <a:srcRect l="6468" t="13031" r="9051" b="14650"/>
          <a:stretch/>
        </p:blipFill>
        <p:spPr>
          <a:xfrm>
            <a:off x="5132520" y="2492280"/>
            <a:ext cx="3841560" cy="32893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anim calcmode="lin" valueType="num">
                                      <p:cBhvr additive="repl">
                                        <p:cTn id="7" dur="1000" fill="hold"/>
                                        <p:tgtEl>
                                          <p:spTgt spid="262">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62">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62">
                                            <p:txEl>
                                              <p:pRg st="0" end="0"/>
                                            </p:txEl>
                                          </p:spTgt>
                                        </p:tgtEl>
                                      </p:cBhvr>
                                    </p:animEffect>
                                  </p:childTnLst>
                                </p:cTn>
                              </p:par>
                            </p:childTnLst>
                          </p:cTn>
                        </p:par>
                        <p:par>
                          <p:cTn id="10" fill="hold" nodeType="afterEffect">
                            <p:stCondLst>
                              <p:cond delay="1000"/>
                            </p:stCondLst>
                            <p:childTnLst>
                              <p:par>
                                <p:cTn id="11" presetID="10" presetClass="entr" fill="hold" nodeType="afterEffect">
                                  <p:stCondLst>
                                    <p:cond delay="0"/>
                                  </p:stCondLst>
                                  <p:childTnLst>
                                    <p:set>
                                      <p:cBhvr>
                                        <p:cTn id="12" dur="1" fill="hold">
                                          <p:stCondLst>
                                            <p:cond delay="0"/>
                                          </p:stCondLst>
                                        </p:cTn>
                                        <p:tgtEl>
                                          <p:spTgt spid="263"/>
                                        </p:tgtEl>
                                        <p:attrNameLst>
                                          <p:attrName>style.visibility</p:attrName>
                                        </p:attrNameLst>
                                      </p:cBhvr>
                                      <p:to>
                                        <p:strVal val="visible"/>
                                      </p:to>
                                    </p:set>
                                    <p:animEffect transition="in" filter="fade">
                                      <p:cBhvr additive="repl">
                                        <p:cTn id="13" dur="500"/>
                                        <p:tgtEl>
                                          <p:spTgt spid="263"/>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262">
                                            <p:txEl>
                                              <p:pRg st="2" end="2"/>
                                            </p:txEl>
                                          </p:spTgt>
                                        </p:tgtEl>
                                        <p:attrNameLst>
                                          <p:attrName>style.visibility</p:attrName>
                                        </p:attrNameLst>
                                      </p:cBhvr>
                                      <p:to>
                                        <p:strVal val="visible"/>
                                      </p:to>
                                    </p:set>
                                    <p:anim calcmode="lin" valueType="num">
                                      <p:cBhvr additive="repl">
                                        <p:cTn id="18" dur="1000" fill="hold"/>
                                        <p:tgtEl>
                                          <p:spTgt spid="262">
                                            <p:txEl>
                                              <p:pRg st="2" end="2"/>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262">
                                            <p:txEl>
                                              <p:pRg st="2" end="2"/>
                                            </p:txEl>
                                          </p:spTgt>
                                        </p:tgtEl>
                                        <p:attrNameLst>
                                          <p:attrName>ppt_h</p:attrName>
                                        </p:attrNameLst>
                                      </p:cBhvr>
                                      <p:tavLst>
                                        <p:tav tm="0">
                                          <p:val>
                                            <p:strVal val="#ppt_h"/>
                                          </p:val>
                                        </p:tav>
                                        <p:tav tm="100000">
                                          <p:val>
                                            <p:strVal val="#ppt_h"/>
                                          </p:val>
                                        </p:tav>
                                      </p:tavLst>
                                    </p:anim>
                                    <p:animEffect transition="in" filter="fade">
                                      <p:cBhvr additive="repl">
                                        <p:cTn id="20" dur="1000"/>
                                        <p:tgtEl>
                                          <p:spTgt spid="2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65"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Σύστημα γρήγορου ρελαντί:</a:t>
            </a:r>
            <a:endParaRPr lang="en-US" sz="2800" b="0" strike="noStrike" spc="-1">
              <a:solidFill>
                <a:srgbClr val="FFFFFF"/>
              </a:solidFill>
              <a:latin typeface="Tahoma"/>
            </a:endParaRPr>
          </a:p>
        </p:txBody>
      </p:sp>
      <p:sp>
        <p:nvSpPr>
          <p:cNvPr id="266"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267"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0B9B667-7BF6-47EF-855D-A51982879BE9}" type="slidenum">
              <a:rPr lang="el-GR" sz="1800" b="0" strike="noStrike" spc="-1">
                <a:solidFill>
                  <a:srgbClr val="66CCFF"/>
                </a:solidFill>
                <a:latin typeface="Tahoma"/>
                <a:ea typeface="Tahoma"/>
              </a:rPr>
              <a:t>22</a:t>
            </a:fld>
            <a:endParaRPr lang="en-US" sz="1800" b="0" strike="noStrike" spc="-1">
              <a:solidFill>
                <a:srgbClr val="000000"/>
              </a:solidFill>
              <a:latin typeface="Tahoma"/>
            </a:endParaRPr>
          </a:p>
        </p:txBody>
      </p:sp>
      <p:sp>
        <p:nvSpPr>
          <p:cNvPr id="268"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69" name="Rectangle 7"/>
          <p:cNvSpPr/>
          <p:nvPr/>
        </p:nvSpPr>
        <p:spPr>
          <a:xfrm>
            <a:off x="900000" y="2276640"/>
            <a:ext cx="525636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Η βαλβίδα γρήγορου ρελαντί (</a:t>
            </a:r>
            <a:r>
              <a:rPr lang="en-US" sz="2300" b="0" strike="noStrike" spc="-1">
                <a:solidFill>
                  <a:srgbClr val="FFFFFF"/>
                </a:solidFill>
                <a:latin typeface="Tahoma"/>
                <a:ea typeface="Tahoma"/>
              </a:rPr>
              <a:t>F</a:t>
            </a:r>
            <a:r>
              <a:rPr lang="el-GR" sz="2300" b="0" strike="noStrike" spc="-1">
                <a:solidFill>
                  <a:srgbClr val="FFFFFF"/>
                </a:solidFill>
                <a:latin typeface="Tahoma"/>
                <a:ea typeface="Tahoma"/>
              </a:rPr>
              <a:t>.</a:t>
            </a:r>
            <a:r>
              <a:rPr lang="en-US" sz="2300" b="0" strike="noStrike" spc="-1">
                <a:solidFill>
                  <a:srgbClr val="FFFFFF"/>
                </a:solidFill>
                <a:latin typeface="Tahoma"/>
                <a:ea typeface="Tahoma"/>
              </a:rPr>
              <a:t>I</a:t>
            </a:r>
            <a:r>
              <a:rPr lang="el-GR" sz="2300" b="0" strike="noStrike" spc="-1">
                <a:solidFill>
                  <a:srgbClr val="FFFFFF"/>
                </a:solidFill>
                <a:latin typeface="Tahoma"/>
                <a:ea typeface="Tahoma"/>
              </a:rPr>
              <a:t>.</a:t>
            </a:r>
            <a:r>
              <a:rPr lang="en-US" sz="2300" b="0" strike="noStrike" spc="-1">
                <a:solidFill>
                  <a:srgbClr val="FFFFFF"/>
                </a:solidFill>
                <a:latin typeface="Tahoma"/>
                <a:ea typeface="Tahoma"/>
              </a:rPr>
              <a:t>C</a:t>
            </a:r>
            <a:r>
              <a:rPr lang="el-GR" sz="2300" b="0" strike="noStrike" spc="-1">
                <a:solidFill>
                  <a:srgbClr val="FFFFFF"/>
                </a:solidFill>
                <a:latin typeface="Tahoma"/>
                <a:ea typeface="Tahoma"/>
              </a:rPr>
              <a:t>.) βρίσκεται πάνω στον θάλαμο της πεταλούδας, για να διατηρεί τις στροφές του κινητήρα κατά την εκκίνηση.</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Η βαλβίδα λειτουργεί με βάση την ογκομετρική μεταβολή, δηλαδή τη συστολή και τη διαστολή του κεριού που βρίσκεται μέσα στο θερμοστοιχείο. </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Η λειτουργία της ελέγχεται από τη θερμοκρασία του ψυκτικού υγρού της μηχανής.</a:t>
            </a:r>
            <a:endParaRPr lang="en-US" sz="2300" b="0" strike="noStrike" spc="-1">
              <a:solidFill>
                <a:srgbClr val="000000"/>
              </a:solidFill>
              <a:latin typeface="Tahoma"/>
            </a:endParaRPr>
          </a:p>
        </p:txBody>
      </p:sp>
      <p:pic>
        <p:nvPicPr>
          <p:cNvPr id="270" name="Picture 10" descr="C:\Users\Golden\Desktop\mp9FIcYURBkXRJM--5AhYDA.jpg"/>
          <p:cNvPicPr/>
          <p:nvPr/>
        </p:nvPicPr>
        <p:blipFill>
          <a:blip r:embed="rId2"/>
          <a:stretch/>
        </p:blipFill>
        <p:spPr>
          <a:xfrm>
            <a:off x="6486480" y="2492280"/>
            <a:ext cx="2189160" cy="38782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Effect transition="in" filter="blinds(horizontal)">
                                      <p:cBhvr additive="repl">
                                        <p:cTn id="7" dur="500"/>
                                        <p:tgtEl>
                                          <p:spTgt spid="265">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69">
                                            <p:txEl>
                                              <p:pRg st="0" end="0"/>
                                            </p:txEl>
                                          </p:spTgt>
                                        </p:tgtEl>
                                        <p:attrNameLst>
                                          <p:attrName>style.visibility</p:attrName>
                                        </p:attrNameLst>
                                      </p:cBhvr>
                                      <p:to>
                                        <p:strVal val="visible"/>
                                      </p:to>
                                    </p:set>
                                    <p:anim calcmode="lin" valueType="num">
                                      <p:cBhvr additive="repl">
                                        <p:cTn id="11" dur="1000" fill="hold"/>
                                        <p:tgtEl>
                                          <p:spTgt spid="269">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69">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69">
                                            <p:txEl>
                                              <p:pRg st="0" end="0"/>
                                            </p:txEl>
                                          </p:spTgt>
                                        </p:tgtEl>
                                      </p:cBhvr>
                                    </p:animEffect>
                                  </p:childTnLst>
                                </p:cTn>
                              </p:par>
                            </p:childTnLst>
                          </p:cTn>
                        </p:par>
                        <p:par>
                          <p:cTn id="14" fill="hold" nodeType="afterEffect">
                            <p:stCondLst>
                              <p:cond delay="1500"/>
                            </p:stCondLst>
                            <p:childTnLst>
                              <p:par>
                                <p:cTn id="15" presetID="10" presetClass="entr" fill="hold" nodeType="afterEffect">
                                  <p:stCondLst>
                                    <p:cond delay="0"/>
                                  </p:stCondLst>
                                  <p:childTnLst>
                                    <p:set>
                                      <p:cBhvr>
                                        <p:cTn id="16" dur="1" fill="hold">
                                          <p:stCondLst>
                                            <p:cond delay="0"/>
                                          </p:stCondLst>
                                        </p:cTn>
                                        <p:tgtEl>
                                          <p:spTgt spid="270"/>
                                        </p:tgtEl>
                                        <p:attrNameLst>
                                          <p:attrName>style.visibility</p:attrName>
                                        </p:attrNameLst>
                                      </p:cBhvr>
                                      <p:to>
                                        <p:strVal val="visible"/>
                                      </p:to>
                                    </p:set>
                                    <p:animEffect transition="in" filter="fade">
                                      <p:cBhvr additive="repl">
                                        <p:cTn id="17" dur="500"/>
                                        <p:tgtEl>
                                          <p:spTgt spid="270"/>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55" presetClass="entr" fill="hold" nodeType="clickEffect">
                                  <p:stCondLst>
                                    <p:cond delay="0"/>
                                  </p:stCondLst>
                                  <p:childTnLst>
                                    <p:set>
                                      <p:cBhvr>
                                        <p:cTn id="21" dur="1" fill="hold">
                                          <p:stCondLst>
                                            <p:cond delay="0"/>
                                          </p:stCondLst>
                                        </p:cTn>
                                        <p:tgtEl>
                                          <p:spTgt spid="269">
                                            <p:txEl>
                                              <p:pRg st="1" end="1"/>
                                            </p:txEl>
                                          </p:spTgt>
                                        </p:tgtEl>
                                        <p:attrNameLst>
                                          <p:attrName>style.visibility</p:attrName>
                                        </p:attrNameLst>
                                      </p:cBhvr>
                                      <p:to>
                                        <p:strVal val="visible"/>
                                      </p:to>
                                    </p:set>
                                    <p:anim calcmode="lin" valueType="num">
                                      <p:cBhvr additive="repl">
                                        <p:cTn id="22" dur="1000" fill="hold"/>
                                        <p:tgtEl>
                                          <p:spTgt spid="269">
                                            <p:txEl>
                                              <p:pRg st="1" end="1"/>
                                            </p:txEl>
                                          </p:spTgt>
                                        </p:tgtEl>
                                        <p:attrNameLst>
                                          <p:attrName>ppt_w</p:attrName>
                                        </p:attrNameLst>
                                      </p:cBhvr>
                                      <p:tavLst>
                                        <p:tav tm="0">
                                          <p:val>
                                            <p:strVal val="#ppt_w*0.70"/>
                                          </p:val>
                                        </p:tav>
                                        <p:tav tm="100000">
                                          <p:val>
                                            <p:strVal val="#ppt_w"/>
                                          </p:val>
                                        </p:tav>
                                      </p:tavLst>
                                    </p:anim>
                                    <p:anim calcmode="lin" valueType="num">
                                      <p:cBhvr additive="repl">
                                        <p:cTn id="23" dur="1000" fill="hold"/>
                                        <p:tgtEl>
                                          <p:spTgt spid="269">
                                            <p:txEl>
                                              <p:pRg st="1" end="1"/>
                                            </p:txEl>
                                          </p:spTgt>
                                        </p:tgtEl>
                                        <p:attrNameLst>
                                          <p:attrName>ppt_h</p:attrName>
                                        </p:attrNameLst>
                                      </p:cBhvr>
                                      <p:tavLst>
                                        <p:tav tm="0">
                                          <p:val>
                                            <p:strVal val="#ppt_h"/>
                                          </p:val>
                                        </p:tav>
                                        <p:tav tm="100000">
                                          <p:val>
                                            <p:strVal val="#ppt_h"/>
                                          </p:val>
                                        </p:tav>
                                      </p:tavLst>
                                    </p:anim>
                                    <p:animEffect transition="in" filter="fade">
                                      <p:cBhvr additive="repl">
                                        <p:cTn id="24" dur="1000"/>
                                        <p:tgtEl>
                                          <p:spTgt spid="269">
                                            <p:txEl>
                                              <p:pRg st="1" end="1"/>
                                            </p:txEl>
                                          </p:spTgt>
                                        </p:tgtEl>
                                      </p:cBhvr>
                                    </p:animEffect>
                                  </p:childTnLst>
                                </p:cTn>
                              </p:par>
                            </p:childTnLst>
                          </p:cTn>
                        </p:par>
                      </p:childTnLst>
                    </p:cTn>
                  </p:par>
                  <p:par>
                    <p:cTn id="25" fill="hold" nodeType="clickEffect">
                      <p:stCondLst>
                        <p:cond delay="indefinite"/>
                      </p:stCondLst>
                      <p:childTnLst>
                        <p:par>
                          <p:cTn id="26" fill="hold" nodeType="withEffect">
                            <p:stCondLst>
                              <p:cond delay="0"/>
                            </p:stCondLst>
                            <p:childTnLst>
                              <p:par>
                                <p:cTn id="27" presetID="55" presetClass="entr" fill="hold" nodeType="clickEffect">
                                  <p:stCondLst>
                                    <p:cond delay="0"/>
                                  </p:stCondLst>
                                  <p:childTnLst>
                                    <p:set>
                                      <p:cBhvr>
                                        <p:cTn id="28" dur="1" fill="hold">
                                          <p:stCondLst>
                                            <p:cond delay="0"/>
                                          </p:stCondLst>
                                        </p:cTn>
                                        <p:tgtEl>
                                          <p:spTgt spid="269">
                                            <p:txEl>
                                              <p:pRg st="2" end="2"/>
                                            </p:txEl>
                                          </p:spTgt>
                                        </p:tgtEl>
                                        <p:attrNameLst>
                                          <p:attrName>style.visibility</p:attrName>
                                        </p:attrNameLst>
                                      </p:cBhvr>
                                      <p:to>
                                        <p:strVal val="visible"/>
                                      </p:to>
                                    </p:set>
                                    <p:anim calcmode="lin" valueType="num">
                                      <p:cBhvr additive="repl">
                                        <p:cTn id="29" dur="1000" fill="hold"/>
                                        <p:tgtEl>
                                          <p:spTgt spid="269">
                                            <p:txEl>
                                              <p:pRg st="2" end="2"/>
                                            </p:txEl>
                                          </p:spTgt>
                                        </p:tgtEl>
                                        <p:attrNameLst>
                                          <p:attrName>ppt_w</p:attrName>
                                        </p:attrNameLst>
                                      </p:cBhvr>
                                      <p:tavLst>
                                        <p:tav tm="0">
                                          <p:val>
                                            <p:strVal val="#ppt_w*0.70"/>
                                          </p:val>
                                        </p:tav>
                                        <p:tav tm="100000">
                                          <p:val>
                                            <p:strVal val="#ppt_w"/>
                                          </p:val>
                                        </p:tav>
                                      </p:tavLst>
                                    </p:anim>
                                    <p:anim calcmode="lin" valueType="num">
                                      <p:cBhvr additive="repl">
                                        <p:cTn id="30" dur="1000" fill="hold"/>
                                        <p:tgtEl>
                                          <p:spTgt spid="269">
                                            <p:txEl>
                                              <p:pRg st="2" end="2"/>
                                            </p:txEl>
                                          </p:spTgt>
                                        </p:tgtEl>
                                        <p:attrNameLst>
                                          <p:attrName>ppt_h</p:attrName>
                                        </p:attrNameLst>
                                      </p:cBhvr>
                                      <p:tavLst>
                                        <p:tav tm="0">
                                          <p:val>
                                            <p:strVal val="#ppt_h"/>
                                          </p:val>
                                        </p:tav>
                                        <p:tav tm="100000">
                                          <p:val>
                                            <p:strVal val="#ppt_h"/>
                                          </p:val>
                                        </p:tav>
                                      </p:tavLst>
                                    </p:anim>
                                    <p:animEffect transition="in" filter="fade">
                                      <p:cBhvr additive="repl">
                                        <p:cTn id="31" dur="1000"/>
                                        <p:tgtEl>
                                          <p:spTgt spid="2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72"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Σύστημα γρήγορου ρελαντί:</a:t>
            </a:r>
            <a:endParaRPr lang="en-US" sz="2800" b="0" strike="noStrike" spc="-1">
              <a:solidFill>
                <a:srgbClr val="FFFFFF"/>
              </a:solidFill>
              <a:latin typeface="Tahoma"/>
            </a:endParaRPr>
          </a:p>
        </p:txBody>
      </p:sp>
      <p:sp>
        <p:nvSpPr>
          <p:cNvPr id="273"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274"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7BB5EE6-3EBE-4904-B586-1338952BA1FD}" type="slidenum">
              <a:rPr lang="el-GR" sz="1800" b="0" strike="noStrike" spc="-1">
                <a:solidFill>
                  <a:srgbClr val="66CCFF"/>
                </a:solidFill>
                <a:latin typeface="Tahoma"/>
                <a:ea typeface="Tahoma"/>
              </a:rPr>
              <a:t>23</a:t>
            </a:fld>
            <a:endParaRPr lang="en-US" sz="1800" b="0" strike="noStrike" spc="-1">
              <a:solidFill>
                <a:srgbClr val="000000"/>
              </a:solidFill>
              <a:latin typeface="Tahoma"/>
            </a:endParaRPr>
          </a:p>
        </p:txBody>
      </p:sp>
      <p:sp>
        <p:nvSpPr>
          <p:cNvPr id="275"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76" name="Rectangle 7"/>
          <p:cNvSpPr/>
          <p:nvPr/>
        </p:nvSpPr>
        <p:spPr>
          <a:xfrm>
            <a:off x="900000" y="2492280"/>
            <a:ext cx="5904000" cy="4365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Το σύστημα αποτελείται από το θερμοκερί, την τσιμούχα, το έμβολο, το έκκεντρο ελέγχου και το μοχλό της πεταλούδας.</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Όταν ο κινητήρας είναι κρύος, το σύστημα ανεβάζει τις στροφές ανοίγοντας ελαφρά περισσότερο την πεταλούδα. </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Έτσι επιτρέπει σε περισσότερο αέρα να περάσει στην πολλαπλή εισαγωγής και με την παράλληλη δημιουργία εμπλουτισμένου μείγματος ζεσταίνεται γρηγορότερα ο κινητήρας.</a:t>
            </a:r>
            <a:endParaRPr lang="en-US" sz="2300" b="0" strike="noStrike" spc="-1">
              <a:solidFill>
                <a:srgbClr val="000000"/>
              </a:solidFill>
              <a:latin typeface="Tahoma"/>
            </a:endParaRPr>
          </a:p>
        </p:txBody>
      </p:sp>
      <p:pic>
        <p:nvPicPr>
          <p:cNvPr id="277" name="Picture 10" descr="C:\Users\Golden\Desktop\mp9FIcYURBkXRJM--5AhYDA.jpg"/>
          <p:cNvPicPr/>
          <p:nvPr/>
        </p:nvPicPr>
        <p:blipFill>
          <a:blip r:embed="rId2"/>
          <a:stretch/>
        </p:blipFill>
        <p:spPr>
          <a:xfrm>
            <a:off x="6486480" y="2492280"/>
            <a:ext cx="2189160" cy="38782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 calcmode="lin" valueType="num">
                                      <p:cBhvr additive="repl">
                                        <p:cTn id="7" dur="1000" fill="hold"/>
                                        <p:tgtEl>
                                          <p:spTgt spid="276">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76">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76">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276">
                                            <p:txEl>
                                              <p:pRg st="1" end="1"/>
                                            </p:txEl>
                                          </p:spTgt>
                                        </p:tgtEl>
                                        <p:attrNameLst>
                                          <p:attrName>style.visibility</p:attrName>
                                        </p:attrNameLst>
                                      </p:cBhvr>
                                      <p:to>
                                        <p:strVal val="visible"/>
                                      </p:to>
                                    </p:set>
                                    <p:anim calcmode="lin" valueType="num">
                                      <p:cBhvr additive="repl">
                                        <p:cTn id="14" dur="1000" fill="hold"/>
                                        <p:tgtEl>
                                          <p:spTgt spid="276">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276">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276">
                                            <p:txEl>
                                              <p:pRg st="1" end="1"/>
                                            </p:txEl>
                                          </p:spTgt>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276">
                                            <p:txEl>
                                              <p:pRg st="2" end="2"/>
                                            </p:txEl>
                                          </p:spTgt>
                                        </p:tgtEl>
                                        <p:attrNameLst>
                                          <p:attrName>style.visibility</p:attrName>
                                        </p:attrNameLst>
                                      </p:cBhvr>
                                      <p:to>
                                        <p:strVal val="visible"/>
                                      </p:to>
                                    </p:set>
                                    <p:anim calcmode="lin" valueType="num">
                                      <p:cBhvr additive="repl">
                                        <p:cTn id="21" dur="1000" fill="hold"/>
                                        <p:tgtEl>
                                          <p:spTgt spid="276">
                                            <p:txEl>
                                              <p:pRg st="2" end="2"/>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276">
                                            <p:txEl>
                                              <p:pRg st="2" end="2"/>
                                            </p:txEl>
                                          </p:spTgt>
                                        </p:tgtEl>
                                        <p:attrNameLst>
                                          <p:attrName>ppt_h</p:attrName>
                                        </p:attrNameLst>
                                      </p:cBhvr>
                                      <p:tavLst>
                                        <p:tav tm="0">
                                          <p:val>
                                            <p:strVal val="#ppt_h"/>
                                          </p:val>
                                        </p:tav>
                                        <p:tav tm="100000">
                                          <p:val>
                                            <p:strVal val="#ppt_h"/>
                                          </p:val>
                                        </p:tav>
                                      </p:tavLst>
                                    </p:anim>
                                    <p:animEffect transition="in" filter="fade">
                                      <p:cBhvr additive="repl">
                                        <p:cTn id="23" dur="1000"/>
                                        <p:tgtEl>
                                          <p:spTgt spid="2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79"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Σύστημα γρήγορου ρελαντί:</a:t>
            </a:r>
            <a:endParaRPr lang="en-US" sz="2800" b="0" strike="noStrike" spc="-1">
              <a:solidFill>
                <a:srgbClr val="FFFFFF"/>
              </a:solidFill>
              <a:latin typeface="Tahoma"/>
            </a:endParaRPr>
          </a:p>
        </p:txBody>
      </p:sp>
      <p:sp>
        <p:nvSpPr>
          <p:cNvPr id="280"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281"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D861EAD-8099-4133-AD85-ACD6B2A9AB11}" type="slidenum">
              <a:rPr lang="el-GR" sz="1800" b="0" strike="noStrike" spc="-1">
                <a:solidFill>
                  <a:srgbClr val="66CCFF"/>
                </a:solidFill>
                <a:latin typeface="Tahoma"/>
                <a:ea typeface="Tahoma"/>
              </a:rPr>
              <a:t>24</a:t>
            </a:fld>
            <a:endParaRPr lang="en-US" sz="1800" b="0" strike="noStrike" spc="-1">
              <a:solidFill>
                <a:srgbClr val="000000"/>
              </a:solidFill>
              <a:latin typeface="Tahoma"/>
            </a:endParaRPr>
          </a:p>
        </p:txBody>
      </p:sp>
      <p:sp>
        <p:nvSpPr>
          <p:cNvPr id="282"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83" name="Rectangle 7"/>
          <p:cNvSpPr/>
          <p:nvPr/>
        </p:nvSpPr>
        <p:spPr>
          <a:xfrm>
            <a:off x="900000" y="2276640"/>
            <a:ext cx="590400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Το σύστημα γρήγορου ρελαντί λειτουργεί ως εξής:</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Όταν ο κινητήρας είναι κρύος, δηλαδή η θερμοκρασία του ψυγείου είναι κάτω από τους 60° </a:t>
            </a:r>
            <a:r>
              <a:rPr lang="en-US" sz="2400" b="0" strike="noStrike" spc="-1">
                <a:solidFill>
                  <a:srgbClr val="FFFFFF"/>
                </a:solidFill>
                <a:latin typeface="Tahoma"/>
                <a:ea typeface="Tahoma"/>
              </a:rPr>
              <a:t>C</a:t>
            </a:r>
            <a:r>
              <a:rPr lang="el-GR" sz="2400" b="0" strike="noStrike" spc="-1">
                <a:solidFill>
                  <a:srgbClr val="FFFFFF"/>
                </a:solidFill>
                <a:latin typeface="Tahoma"/>
                <a:ea typeface="Tahoma"/>
              </a:rPr>
              <a:t> το θερμοκερί συστέλλεται.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Στην περίπτωση αυτή, ο μοχλός πιέζει το έκκεντρο και έτσι η πεταλούδα διατηρείται ελαφρώς ανοιχτή. Καθώς ο κινητήρας ζεσταίνεται το θερμοκερί διαστέλλεται και σπρώχνει το έκκεντρο του γρήγορου ρελαντί προς τα επάνω. </a:t>
            </a:r>
            <a:endParaRPr lang="en-US" sz="2400" b="0" strike="noStrike" spc="-1">
              <a:solidFill>
                <a:srgbClr val="000000"/>
              </a:solidFill>
              <a:latin typeface="Tahoma"/>
            </a:endParaRPr>
          </a:p>
        </p:txBody>
      </p:sp>
      <p:pic>
        <p:nvPicPr>
          <p:cNvPr id="284" name="Picture 8"/>
          <p:cNvPicPr/>
          <p:nvPr/>
        </p:nvPicPr>
        <p:blipFill>
          <a:blip r:embed="rId2"/>
          <a:stretch/>
        </p:blipFill>
        <p:spPr>
          <a:xfrm>
            <a:off x="6804000" y="1700280"/>
            <a:ext cx="2160720" cy="3960720"/>
          </a:xfrm>
          <a:prstGeom prst="rect">
            <a:avLst/>
          </a:prstGeom>
          <a:ln w="0">
            <a:noFill/>
          </a:ln>
        </p:spPr>
      </p:pic>
      <p:pic>
        <p:nvPicPr>
          <p:cNvPr id="285" name="Picture 9"/>
          <p:cNvPicPr/>
          <p:nvPr/>
        </p:nvPicPr>
        <p:blipFill>
          <a:blip r:embed="rId3"/>
          <a:stretch/>
        </p:blipFill>
        <p:spPr>
          <a:xfrm>
            <a:off x="6804000" y="5651640"/>
            <a:ext cx="2160720" cy="120636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 calcmode="lin" valueType="num">
                                      <p:cBhvr additive="repl">
                                        <p:cTn id="7" dur="1000" fill="hold"/>
                                        <p:tgtEl>
                                          <p:spTgt spid="283">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83">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83">
                                            <p:txEl>
                                              <p:pRg st="0" end="0"/>
                                            </p:txEl>
                                          </p:spTgt>
                                        </p:tgtEl>
                                      </p:cBhvr>
                                    </p:animEffect>
                                  </p:childTnLst>
                                </p:cTn>
                              </p:par>
                            </p:childTnLst>
                          </p:cTn>
                        </p:par>
                        <p:par>
                          <p:cTn id="10" fill="hold" nodeType="afterEffect">
                            <p:stCondLst>
                              <p:cond delay="1000"/>
                            </p:stCondLst>
                            <p:childTnLst>
                              <p:par>
                                <p:cTn id="11" presetID="55" presetClass="entr" fill="hold" nodeType="afterEffect">
                                  <p:stCondLst>
                                    <p:cond delay="0"/>
                                  </p:stCondLst>
                                  <p:childTnLst>
                                    <p:set>
                                      <p:cBhvr>
                                        <p:cTn id="12" dur="1" fill="hold">
                                          <p:stCondLst>
                                            <p:cond delay="0"/>
                                          </p:stCondLst>
                                        </p:cTn>
                                        <p:tgtEl>
                                          <p:spTgt spid="283">
                                            <p:txEl>
                                              <p:pRg st="1" end="1"/>
                                            </p:txEl>
                                          </p:spTgt>
                                        </p:tgtEl>
                                        <p:attrNameLst>
                                          <p:attrName>style.visibility</p:attrName>
                                        </p:attrNameLst>
                                      </p:cBhvr>
                                      <p:to>
                                        <p:strVal val="visible"/>
                                      </p:to>
                                    </p:set>
                                    <p:anim calcmode="lin" valueType="num">
                                      <p:cBhvr additive="repl">
                                        <p:cTn id="13" dur="1000" fill="hold"/>
                                        <p:tgtEl>
                                          <p:spTgt spid="283">
                                            <p:txEl>
                                              <p:pRg st="1" end="1"/>
                                            </p:txEl>
                                          </p:spTgt>
                                        </p:tgtEl>
                                        <p:attrNameLst>
                                          <p:attrName>ppt_w</p:attrName>
                                        </p:attrNameLst>
                                      </p:cBhvr>
                                      <p:tavLst>
                                        <p:tav tm="0">
                                          <p:val>
                                            <p:strVal val="#ppt_w*0.70"/>
                                          </p:val>
                                        </p:tav>
                                        <p:tav tm="100000">
                                          <p:val>
                                            <p:strVal val="#ppt_w"/>
                                          </p:val>
                                        </p:tav>
                                      </p:tavLst>
                                    </p:anim>
                                    <p:anim calcmode="lin" valueType="num">
                                      <p:cBhvr additive="repl">
                                        <p:cTn id="14" dur="1000" fill="hold"/>
                                        <p:tgtEl>
                                          <p:spTgt spid="283">
                                            <p:txEl>
                                              <p:pRg st="1" end="1"/>
                                            </p:txEl>
                                          </p:spTgt>
                                        </p:tgtEl>
                                        <p:attrNameLst>
                                          <p:attrName>ppt_h</p:attrName>
                                        </p:attrNameLst>
                                      </p:cBhvr>
                                      <p:tavLst>
                                        <p:tav tm="0">
                                          <p:val>
                                            <p:strVal val="#ppt_h"/>
                                          </p:val>
                                        </p:tav>
                                        <p:tav tm="100000">
                                          <p:val>
                                            <p:strVal val="#ppt_h"/>
                                          </p:val>
                                        </p:tav>
                                      </p:tavLst>
                                    </p:anim>
                                    <p:animEffect transition="in" filter="fade">
                                      <p:cBhvr additive="repl">
                                        <p:cTn id="15" dur="1000"/>
                                        <p:tgtEl>
                                          <p:spTgt spid="283">
                                            <p:txEl>
                                              <p:pRg st="1" end="1"/>
                                            </p:txEl>
                                          </p:spTgt>
                                        </p:tgtEl>
                                      </p:cBhvr>
                                    </p:animEffect>
                                  </p:childTnLst>
                                </p:cTn>
                              </p:par>
                            </p:childTnLst>
                          </p:cTn>
                        </p:par>
                        <p:par>
                          <p:cTn id="16" fill="hold" nodeType="afterEffect">
                            <p:stCondLst>
                              <p:cond delay="2000"/>
                            </p:stCondLst>
                            <p:childTnLst>
                              <p:par>
                                <p:cTn id="17" presetID="10" presetClass="entr" fill="hold" nodeType="afterEffect">
                                  <p:stCondLst>
                                    <p:cond delay="0"/>
                                  </p:stCondLst>
                                  <p:childTnLst>
                                    <p:set>
                                      <p:cBhvr>
                                        <p:cTn id="18" dur="1" fill="hold">
                                          <p:stCondLst>
                                            <p:cond delay="0"/>
                                          </p:stCondLst>
                                        </p:cTn>
                                        <p:tgtEl>
                                          <p:spTgt spid="284"/>
                                        </p:tgtEl>
                                        <p:attrNameLst>
                                          <p:attrName>style.visibility</p:attrName>
                                        </p:attrNameLst>
                                      </p:cBhvr>
                                      <p:to>
                                        <p:strVal val="visible"/>
                                      </p:to>
                                    </p:set>
                                    <p:animEffect transition="in" filter="fade">
                                      <p:cBhvr additive="repl">
                                        <p:cTn id="19" dur="500"/>
                                        <p:tgtEl>
                                          <p:spTgt spid="284"/>
                                        </p:tgtEl>
                                      </p:cBhvr>
                                    </p:animEffect>
                                  </p:childTnLst>
                                </p:cTn>
                              </p:par>
                              <p:par>
                                <p:cTn id="20" presetID="10" presetClass="entr" fill="hold" nodeType="withEffect">
                                  <p:stCondLst>
                                    <p:cond delay="0"/>
                                  </p:stCondLst>
                                  <p:childTnLst>
                                    <p:set>
                                      <p:cBhvr>
                                        <p:cTn id="21" dur="1" fill="hold">
                                          <p:stCondLst>
                                            <p:cond delay="0"/>
                                          </p:stCondLst>
                                        </p:cTn>
                                        <p:tgtEl>
                                          <p:spTgt spid="285"/>
                                        </p:tgtEl>
                                        <p:attrNameLst>
                                          <p:attrName>style.visibility</p:attrName>
                                        </p:attrNameLst>
                                      </p:cBhvr>
                                      <p:to>
                                        <p:strVal val="visible"/>
                                      </p:to>
                                    </p:set>
                                    <p:animEffect transition="in" filter="fade">
                                      <p:cBhvr additive="repl">
                                        <p:cTn id="22" dur="500"/>
                                        <p:tgtEl>
                                          <p:spTgt spid="285"/>
                                        </p:tgtEl>
                                      </p:cBhvr>
                                    </p:animEffect>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55" presetClass="entr" fill="hold" nodeType="clickEffect">
                                  <p:stCondLst>
                                    <p:cond delay="0"/>
                                  </p:stCondLst>
                                  <p:childTnLst>
                                    <p:set>
                                      <p:cBhvr>
                                        <p:cTn id="26" dur="1" fill="hold">
                                          <p:stCondLst>
                                            <p:cond delay="0"/>
                                          </p:stCondLst>
                                        </p:cTn>
                                        <p:tgtEl>
                                          <p:spTgt spid="283">
                                            <p:txEl>
                                              <p:pRg st="2" end="2"/>
                                            </p:txEl>
                                          </p:spTgt>
                                        </p:tgtEl>
                                        <p:attrNameLst>
                                          <p:attrName>style.visibility</p:attrName>
                                        </p:attrNameLst>
                                      </p:cBhvr>
                                      <p:to>
                                        <p:strVal val="visible"/>
                                      </p:to>
                                    </p:set>
                                    <p:anim calcmode="lin" valueType="num">
                                      <p:cBhvr additive="repl">
                                        <p:cTn id="27" dur="1000" fill="hold"/>
                                        <p:tgtEl>
                                          <p:spTgt spid="283">
                                            <p:txEl>
                                              <p:pRg st="2" end="2"/>
                                            </p:txEl>
                                          </p:spTgt>
                                        </p:tgtEl>
                                        <p:attrNameLst>
                                          <p:attrName>ppt_w</p:attrName>
                                        </p:attrNameLst>
                                      </p:cBhvr>
                                      <p:tavLst>
                                        <p:tav tm="0">
                                          <p:val>
                                            <p:strVal val="#ppt_w*0.70"/>
                                          </p:val>
                                        </p:tav>
                                        <p:tav tm="100000">
                                          <p:val>
                                            <p:strVal val="#ppt_w"/>
                                          </p:val>
                                        </p:tav>
                                      </p:tavLst>
                                    </p:anim>
                                    <p:anim calcmode="lin" valueType="num">
                                      <p:cBhvr additive="repl">
                                        <p:cTn id="28" dur="1000" fill="hold"/>
                                        <p:tgtEl>
                                          <p:spTgt spid="283">
                                            <p:txEl>
                                              <p:pRg st="2" end="2"/>
                                            </p:txEl>
                                          </p:spTgt>
                                        </p:tgtEl>
                                        <p:attrNameLst>
                                          <p:attrName>ppt_h</p:attrName>
                                        </p:attrNameLst>
                                      </p:cBhvr>
                                      <p:tavLst>
                                        <p:tav tm="0">
                                          <p:val>
                                            <p:strVal val="#ppt_h"/>
                                          </p:val>
                                        </p:tav>
                                        <p:tav tm="100000">
                                          <p:val>
                                            <p:strVal val="#ppt_h"/>
                                          </p:val>
                                        </p:tav>
                                      </p:tavLst>
                                    </p:anim>
                                    <p:animEffect transition="in" filter="fade">
                                      <p:cBhvr additive="repl">
                                        <p:cTn id="29" dur="1000"/>
                                        <p:tgtEl>
                                          <p:spTgt spid="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87"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Σύστημα γρήγορου ρελαντί:</a:t>
            </a:r>
            <a:endParaRPr lang="en-US" sz="2800" b="0" strike="noStrike" spc="-1">
              <a:solidFill>
                <a:srgbClr val="FFFFFF"/>
              </a:solidFill>
              <a:latin typeface="Tahoma"/>
            </a:endParaRPr>
          </a:p>
        </p:txBody>
      </p:sp>
      <p:sp>
        <p:nvSpPr>
          <p:cNvPr id="288"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289"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A95E5CD-EFEA-4C79-8DFF-72F52C0FBED3}" type="slidenum">
              <a:rPr lang="el-GR" sz="1800" b="0" strike="noStrike" spc="-1">
                <a:solidFill>
                  <a:srgbClr val="66CCFF"/>
                </a:solidFill>
                <a:latin typeface="Tahoma"/>
                <a:ea typeface="Tahoma"/>
              </a:rPr>
              <a:t>25</a:t>
            </a:fld>
            <a:endParaRPr lang="en-US" sz="1800" b="0" strike="noStrike" spc="-1">
              <a:solidFill>
                <a:srgbClr val="000000"/>
              </a:solidFill>
              <a:latin typeface="Tahoma"/>
            </a:endParaRPr>
          </a:p>
        </p:txBody>
      </p:sp>
      <p:sp>
        <p:nvSpPr>
          <p:cNvPr id="290"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91" name="Rectangle 7"/>
          <p:cNvSpPr/>
          <p:nvPr/>
        </p:nvSpPr>
        <p:spPr>
          <a:xfrm>
            <a:off x="900000" y="2276640"/>
            <a:ext cx="590400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Τότε ο μοχλός περνάει πάνω από το ανώτερο σημείο του έκκεντρου, τη στιγμή που η θερμοκρασία του κινητήρα ξεπερνάει τους 60°</a:t>
            </a:r>
            <a:r>
              <a:rPr lang="en-US" sz="2400" b="0" strike="noStrike" spc="-1">
                <a:solidFill>
                  <a:srgbClr val="FFFFFF"/>
                </a:solidFill>
                <a:latin typeface="Tahoma"/>
                <a:ea typeface="Tahoma"/>
              </a:rPr>
              <a:t>C</a:t>
            </a:r>
            <a:r>
              <a:rPr lang="el-GR" sz="2400" b="0" strike="noStrike" spc="-1">
                <a:solidFill>
                  <a:srgbClr val="FFFFFF"/>
                </a:solidFill>
                <a:latin typeface="Tahoma"/>
                <a:ea typeface="Tahoma"/>
              </a:rPr>
              <a:t>, με αποτέλεσμα η πεταλούδα να επανέρχεται στη φυσιολογική της θέση.</a:t>
            </a:r>
            <a:endParaRPr lang="en-US" sz="2400" b="0" strike="noStrike" spc="-1">
              <a:solidFill>
                <a:srgbClr val="000000"/>
              </a:solidFill>
              <a:latin typeface="Tahoma"/>
            </a:endParaRPr>
          </a:p>
        </p:txBody>
      </p:sp>
      <p:pic>
        <p:nvPicPr>
          <p:cNvPr id="292" name="Picture 8"/>
          <p:cNvPicPr/>
          <p:nvPr/>
        </p:nvPicPr>
        <p:blipFill>
          <a:blip r:embed="rId2"/>
          <a:stretch/>
        </p:blipFill>
        <p:spPr>
          <a:xfrm>
            <a:off x="6804000" y="1700280"/>
            <a:ext cx="2160720" cy="3960720"/>
          </a:xfrm>
          <a:prstGeom prst="rect">
            <a:avLst/>
          </a:prstGeom>
          <a:ln w="0">
            <a:noFill/>
          </a:ln>
        </p:spPr>
      </p:pic>
      <p:pic>
        <p:nvPicPr>
          <p:cNvPr id="293" name="Picture 9"/>
          <p:cNvPicPr/>
          <p:nvPr/>
        </p:nvPicPr>
        <p:blipFill>
          <a:blip r:embed="rId3"/>
          <a:stretch/>
        </p:blipFill>
        <p:spPr>
          <a:xfrm>
            <a:off x="6804000" y="5651640"/>
            <a:ext cx="2160720" cy="120636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anim calcmode="lin" valueType="num">
                                      <p:cBhvr additive="repl">
                                        <p:cTn id="7" dur="1000" fill="hold"/>
                                        <p:tgtEl>
                                          <p:spTgt spid="291">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91">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95"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Μηχανισμός πεταλούδας:</a:t>
            </a:r>
            <a:endParaRPr lang="en-US" sz="2800" b="0" strike="noStrike" spc="-1">
              <a:solidFill>
                <a:srgbClr val="FFFFFF"/>
              </a:solidFill>
              <a:latin typeface="Tahoma"/>
            </a:endParaRPr>
          </a:p>
        </p:txBody>
      </p:sp>
      <p:sp>
        <p:nvSpPr>
          <p:cNvPr id="296"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297"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EFC19DB-80B5-4F4B-9F02-7313908C7390}" type="slidenum">
              <a:rPr lang="el-GR" sz="1800" b="0" strike="noStrike" spc="-1">
                <a:solidFill>
                  <a:srgbClr val="66CCFF"/>
                </a:solidFill>
                <a:latin typeface="Tahoma"/>
                <a:ea typeface="Tahoma"/>
              </a:rPr>
              <a:t>26</a:t>
            </a:fld>
            <a:endParaRPr lang="en-US" sz="1800" b="0" strike="noStrike" spc="-1">
              <a:solidFill>
                <a:srgbClr val="000000"/>
              </a:solidFill>
              <a:latin typeface="Tahoma"/>
            </a:endParaRPr>
          </a:p>
        </p:txBody>
      </p:sp>
      <p:sp>
        <p:nvSpPr>
          <p:cNvPr id="298"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99" name="Rectangle 7"/>
          <p:cNvSpPr/>
          <p:nvPr/>
        </p:nvSpPr>
        <p:spPr>
          <a:xfrm>
            <a:off x="900000" y="2349360"/>
            <a:ext cx="8244000" cy="2492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Για τη ρύθμιση της ποσότητας του εισερχόμενου αέρα μετά το μετρητή του αέρα υπάρχει το συγκρότημα της πεταλούδας που αποτελείται από: την πεταλούδα, τον αγωγό μπαϊπάς, τον αισθητήρα θέσης πεταλούδας και σε ορισμένες περιπτώσεις, το φρενάκι. </a:t>
            </a:r>
            <a:endParaRPr lang="en-US" sz="2400" b="0" strike="noStrike" spc="-1">
              <a:solidFill>
                <a:srgbClr val="000000"/>
              </a:solidFill>
              <a:latin typeface="Tahoma"/>
            </a:endParaRPr>
          </a:p>
        </p:txBody>
      </p:sp>
      <p:pic>
        <p:nvPicPr>
          <p:cNvPr id="300" name="Picture 8"/>
          <p:cNvPicPr/>
          <p:nvPr/>
        </p:nvPicPr>
        <p:blipFill>
          <a:blip r:embed="rId3"/>
          <a:stretch/>
        </p:blipFill>
        <p:spPr>
          <a:xfrm>
            <a:off x="3708360" y="4264200"/>
            <a:ext cx="5435640" cy="25938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animEffect transition="in" filter="blinds(horizontal)">
                                      <p:cBhvr additive="repl">
                                        <p:cTn id="7" dur="500"/>
                                        <p:tgtEl>
                                          <p:spTgt spid="295">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99">
                                            <p:txEl>
                                              <p:pRg st="0" end="0"/>
                                            </p:txEl>
                                          </p:spTgt>
                                        </p:tgtEl>
                                        <p:attrNameLst>
                                          <p:attrName>style.visibility</p:attrName>
                                        </p:attrNameLst>
                                      </p:cBhvr>
                                      <p:to>
                                        <p:strVal val="visible"/>
                                      </p:to>
                                    </p:set>
                                    <p:anim calcmode="lin" valueType="num">
                                      <p:cBhvr additive="repl">
                                        <p:cTn id="11" dur="1000" fill="hold"/>
                                        <p:tgtEl>
                                          <p:spTgt spid="299">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99">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99">
                                            <p:txEl>
                                              <p:pRg st="0" end="0"/>
                                            </p:txEl>
                                          </p:spTgt>
                                        </p:tgtEl>
                                      </p:cBhvr>
                                    </p:animEffect>
                                  </p:childTnLst>
                                </p:cTn>
                              </p:par>
                            </p:childTnLst>
                          </p:cTn>
                        </p:par>
                        <p:par>
                          <p:cTn id="14" fill="hold" nodeType="afterEffect">
                            <p:stCondLst>
                              <p:cond delay="1500"/>
                            </p:stCondLst>
                            <p:childTnLst>
                              <p:par>
                                <p:cTn id="15" presetID="4" presetClass="entr" presetSubtype="32" fill="hold" nodeType="afterEffect">
                                  <p:stCondLst>
                                    <p:cond delay="0"/>
                                  </p:stCondLst>
                                  <p:childTnLst>
                                    <p:set>
                                      <p:cBhvr>
                                        <p:cTn id="16" dur="1" fill="hold">
                                          <p:stCondLst>
                                            <p:cond delay="0"/>
                                          </p:stCondLst>
                                        </p:cTn>
                                        <p:tgtEl>
                                          <p:spTgt spid="300"/>
                                        </p:tgtEl>
                                        <p:attrNameLst>
                                          <p:attrName>style.visibility</p:attrName>
                                        </p:attrNameLst>
                                      </p:cBhvr>
                                      <p:to>
                                        <p:strVal val="visible"/>
                                      </p:to>
                                    </p:set>
                                    <p:animEffect transition="in" filter="box(out)">
                                      <p:cBhvr additive="repl">
                                        <p:cTn id="17"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02"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Μηχανισμός πεταλούδας:</a:t>
            </a:r>
            <a:endParaRPr lang="en-US" sz="2800" b="0" strike="noStrike" spc="-1">
              <a:solidFill>
                <a:srgbClr val="FFFFFF"/>
              </a:solidFill>
              <a:latin typeface="Tahoma"/>
            </a:endParaRPr>
          </a:p>
        </p:txBody>
      </p:sp>
      <p:sp>
        <p:nvSpPr>
          <p:cNvPr id="303"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304"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ED71376-8692-47BE-9361-B965D5FB4F92}" type="slidenum">
              <a:rPr lang="el-GR" sz="1800" b="0" strike="noStrike" spc="-1">
                <a:solidFill>
                  <a:srgbClr val="66CCFF"/>
                </a:solidFill>
                <a:latin typeface="Tahoma"/>
                <a:ea typeface="Tahoma"/>
              </a:rPr>
              <a:t>27</a:t>
            </a:fld>
            <a:endParaRPr lang="en-US" sz="1800" b="0" strike="noStrike" spc="-1">
              <a:solidFill>
                <a:srgbClr val="000000"/>
              </a:solidFill>
              <a:latin typeface="Tahoma"/>
            </a:endParaRPr>
          </a:p>
        </p:txBody>
      </p:sp>
      <p:sp>
        <p:nvSpPr>
          <p:cNvPr id="305"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06" name="Rectangle 7"/>
          <p:cNvSpPr/>
          <p:nvPr/>
        </p:nvSpPr>
        <p:spPr>
          <a:xfrm>
            <a:off x="900000" y="2276640"/>
            <a:ext cx="8244000" cy="2158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Οι λειτουργίες που εκτελεί το συγκρότημα αυτό είναι:</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α) Ο έλεγχος της ροής του εισερχόμενου αέρα</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β) Η εισαγωγή μιας μικρής ποσότητας αέρα μέσω του αγωγού παράκαμψης για τη λειτουργία του αέρα στο ρελαντί.</a:t>
            </a:r>
            <a:endParaRPr lang="en-US" sz="2400" b="0" strike="noStrike" spc="-1">
              <a:solidFill>
                <a:srgbClr val="000000"/>
              </a:solidFill>
              <a:latin typeface="Tahoma"/>
            </a:endParaRPr>
          </a:p>
        </p:txBody>
      </p:sp>
      <p:pic>
        <p:nvPicPr>
          <p:cNvPr id="307" name="Picture 10"/>
          <p:cNvPicPr/>
          <p:nvPr/>
        </p:nvPicPr>
        <p:blipFill>
          <a:blip r:embed="rId2"/>
          <a:stretch/>
        </p:blipFill>
        <p:spPr>
          <a:xfrm>
            <a:off x="4032360" y="4417920"/>
            <a:ext cx="5111640" cy="24400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anim calcmode="lin" valueType="num">
                                      <p:cBhvr additive="repl">
                                        <p:cTn id="7" dur="1000" fill="hold"/>
                                        <p:tgtEl>
                                          <p:spTgt spid="306">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06">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06">
                                            <p:txEl>
                                              <p:pRg st="0" end="0"/>
                                            </p:txEl>
                                          </p:spTgt>
                                        </p:tgtEl>
                                      </p:cBhvr>
                                    </p:animEffect>
                                  </p:childTnLst>
                                </p:cTn>
                              </p:par>
                            </p:childTnLst>
                          </p:cTn>
                        </p:par>
                        <p:par>
                          <p:cTn id="10" fill="hold" nodeType="afterEffect">
                            <p:stCondLst>
                              <p:cond delay="1000"/>
                            </p:stCondLst>
                            <p:childTnLst>
                              <p:par>
                                <p:cTn id="11" presetID="55" presetClass="entr" fill="hold" nodeType="afterEffect">
                                  <p:stCondLst>
                                    <p:cond delay="0"/>
                                  </p:stCondLst>
                                  <p:childTnLst>
                                    <p:set>
                                      <p:cBhvr>
                                        <p:cTn id="12" dur="1" fill="hold">
                                          <p:stCondLst>
                                            <p:cond delay="0"/>
                                          </p:stCondLst>
                                        </p:cTn>
                                        <p:tgtEl>
                                          <p:spTgt spid="306">
                                            <p:txEl>
                                              <p:pRg st="1" end="1"/>
                                            </p:txEl>
                                          </p:spTgt>
                                        </p:tgtEl>
                                        <p:attrNameLst>
                                          <p:attrName>style.visibility</p:attrName>
                                        </p:attrNameLst>
                                      </p:cBhvr>
                                      <p:to>
                                        <p:strVal val="visible"/>
                                      </p:to>
                                    </p:set>
                                    <p:anim calcmode="lin" valueType="num">
                                      <p:cBhvr additive="repl">
                                        <p:cTn id="13" dur="1000" fill="hold"/>
                                        <p:tgtEl>
                                          <p:spTgt spid="306">
                                            <p:txEl>
                                              <p:pRg st="1" end="1"/>
                                            </p:txEl>
                                          </p:spTgt>
                                        </p:tgtEl>
                                        <p:attrNameLst>
                                          <p:attrName>ppt_w</p:attrName>
                                        </p:attrNameLst>
                                      </p:cBhvr>
                                      <p:tavLst>
                                        <p:tav tm="0">
                                          <p:val>
                                            <p:strVal val="#ppt_w*0.70"/>
                                          </p:val>
                                        </p:tav>
                                        <p:tav tm="100000">
                                          <p:val>
                                            <p:strVal val="#ppt_w"/>
                                          </p:val>
                                        </p:tav>
                                      </p:tavLst>
                                    </p:anim>
                                    <p:anim calcmode="lin" valueType="num">
                                      <p:cBhvr additive="repl">
                                        <p:cTn id="14" dur="1000" fill="hold"/>
                                        <p:tgtEl>
                                          <p:spTgt spid="306">
                                            <p:txEl>
                                              <p:pRg st="1" end="1"/>
                                            </p:txEl>
                                          </p:spTgt>
                                        </p:tgtEl>
                                        <p:attrNameLst>
                                          <p:attrName>ppt_h</p:attrName>
                                        </p:attrNameLst>
                                      </p:cBhvr>
                                      <p:tavLst>
                                        <p:tav tm="0">
                                          <p:val>
                                            <p:strVal val="#ppt_h"/>
                                          </p:val>
                                        </p:tav>
                                        <p:tav tm="100000">
                                          <p:val>
                                            <p:strVal val="#ppt_h"/>
                                          </p:val>
                                        </p:tav>
                                      </p:tavLst>
                                    </p:anim>
                                    <p:animEffect transition="in" filter="fade">
                                      <p:cBhvr additive="repl">
                                        <p:cTn id="15" dur="1000"/>
                                        <p:tgtEl>
                                          <p:spTgt spid="306">
                                            <p:txEl>
                                              <p:pRg st="1" end="1"/>
                                            </p:txEl>
                                          </p:spTgt>
                                        </p:tgtEl>
                                      </p:cBhvr>
                                    </p:animEffect>
                                  </p:childTnLst>
                                </p:cTn>
                              </p:par>
                            </p:childTnLst>
                          </p:cTn>
                        </p:par>
                        <p:par>
                          <p:cTn id="16" fill="hold" nodeType="afterEffect">
                            <p:stCondLst>
                              <p:cond delay="2000"/>
                            </p:stCondLst>
                            <p:childTnLst>
                              <p:par>
                                <p:cTn id="17" presetID="55" presetClass="entr" fill="hold" nodeType="afterEffect">
                                  <p:stCondLst>
                                    <p:cond delay="0"/>
                                  </p:stCondLst>
                                  <p:childTnLst>
                                    <p:set>
                                      <p:cBhvr>
                                        <p:cTn id="18" dur="1" fill="hold">
                                          <p:stCondLst>
                                            <p:cond delay="0"/>
                                          </p:stCondLst>
                                        </p:cTn>
                                        <p:tgtEl>
                                          <p:spTgt spid="306">
                                            <p:txEl>
                                              <p:pRg st="2" end="2"/>
                                            </p:txEl>
                                          </p:spTgt>
                                        </p:tgtEl>
                                        <p:attrNameLst>
                                          <p:attrName>style.visibility</p:attrName>
                                        </p:attrNameLst>
                                      </p:cBhvr>
                                      <p:to>
                                        <p:strVal val="visible"/>
                                      </p:to>
                                    </p:set>
                                    <p:anim calcmode="lin" valueType="num">
                                      <p:cBhvr additive="repl">
                                        <p:cTn id="19" dur="1000" fill="hold"/>
                                        <p:tgtEl>
                                          <p:spTgt spid="306">
                                            <p:txEl>
                                              <p:pRg st="2" end="2"/>
                                            </p:txEl>
                                          </p:spTgt>
                                        </p:tgtEl>
                                        <p:attrNameLst>
                                          <p:attrName>ppt_w</p:attrName>
                                        </p:attrNameLst>
                                      </p:cBhvr>
                                      <p:tavLst>
                                        <p:tav tm="0">
                                          <p:val>
                                            <p:strVal val="#ppt_w*0.70"/>
                                          </p:val>
                                        </p:tav>
                                        <p:tav tm="100000">
                                          <p:val>
                                            <p:strVal val="#ppt_w"/>
                                          </p:val>
                                        </p:tav>
                                      </p:tavLst>
                                    </p:anim>
                                    <p:anim calcmode="lin" valueType="num">
                                      <p:cBhvr additive="repl">
                                        <p:cTn id="20" dur="1000" fill="hold"/>
                                        <p:tgtEl>
                                          <p:spTgt spid="306">
                                            <p:txEl>
                                              <p:pRg st="2" end="2"/>
                                            </p:txEl>
                                          </p:spTgt>
                                        </p:tgtEl>
                                        <p:attrNameLst>
                                          <p:attrName>ppt_h</p:attrName>
                                        </p:attrNameLst>
                                      </p:cBhvr>
                                      <p:tavLst>
                                        <p:tav tm="0">
                                          <p:val>
                                            <p:strVal val="#ppt_h"/>
                                          </p:val>
                                        </p:tav>
                                        <p:tav tm="100000">
                                          <p:val>
                                            <p:strVal val="#ppt_h"/>
                                          </p:val>
                                        </p:tav>
                                      </p:tavLst>
                                    </p:anim>
                                    <p:animEffect transition="in" filter="fade">
                                      <p:cBhvr additive="repl">
                                        <p:cTn id="21" dur="1000"/>
                                        <p:tgtEl>
                                          <p:spTgt spid="3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09"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Μηχανισμός πεταλούδας:</a:t>
            </a:r>
            <a:endParaRPr lang="en-US" sz="2800" b="0" strike="noStrike" spc="-1">
              <a:solidFill>
                <a:srgbClr val="FFFFFF"/>
              </a:solidFill>
              <a:latin typeface="Tahoma"/>
            </a:endParaRPr>
          </a:p>
        </p:txBody>
      </p:sp>
      <p:sp>
        <p:nvSpPr>
          <p:cNvPr id="310"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311"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BEB1CCA-7EF6-47BB-83DE-D411D0D38899}" type="slidenum">
              <a:rPr lang="el-GR" sz="1800" b="0" strike="noStrike" spc="-1">
                <a:solidFill>
                  <a:srgbClr val="66CCFF"/>
                </a:solidFill>
                <a:latin typeface="Tahoma"/>
                <a:ea typeface="Tahoma"/>
              </a:rPr>
              <a:t>28</a:t>
            </a:fld>
            <a:endParaRPr lang="en-US" sz="1800" b="0" strike="noStrike" spc="-1">
              <a:solidFill>
                <a:srgbClr val="000000"/>
              </a:solidFill>
              <a:latin typeface="Tahoma"/>
            </a:endParaRPr>
          </a:p>
        </p:txBody>
      </p:sp>
      <p:sp>
        <p:nvSpPr>
          <p:cNvPr id="312"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13" name="Rectangle 9"/>
          <p:cNvSpPr/>
          <p:nvPr/>
        </p:nvSpPr>
        <p:spPr>
          <a:xfrm>
            <a:off x="971640" y="2349360"/>
            <a:ext cx="554508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αισθητήρας θέσης πεταλούδας (</a:t>
            </a:r>
            <a:r>
              <a:rPr lang="en-US" sz="2400" b="0" strike="noStrike" spc="-1">
                <a:solidFill>
                  <a:srgbClr val="FFFFFF"/>
                </a:solidFill>
                <a:latin typeface="Tahoma"/>
                <a:ea typeface="Tahoma"/>
              </a:rPr>
              <a:t>TPS</a:t>
            </a:r>
            <a:r>
              <a:rPr lang="el-GR" sz="2400" b="0" strike="noStrike" spc="-1">
                <a:solidFill>
                  <a:srgbClr val="FFFFFF"/>
                </a:solidFill>
                <a:latin typeface="Tahoma"/>
                <a:ea typeface="Tahoma"/>
              </a:rPr>
              <a:t>) ανιχνεύει τη μηχανική κίνηση της πεταλούδας του γκαζιού</a:t>
            </a:r>
            <a:r>
              <a:rPr lang="en-US" sz="2400" b="0" strike="noStrike" spc="-1">
                <a:solidFill>
                  <a:srgbClr val="FFFFFF"/>
                </a:solidFill>
                <a:latin typeface="Tahoma"/>
                <a:ea typeface="Tahoma"/>
              </a:rPr>
              <a:t>, </a:t>
            </a:r>
            <a:r>
              <a:rPr lang="el-GR" sz="2400" b="0" strike="noStrike" spc="-1">
                <a:solidFill>
                  <a:srgbClr val="FFFFFF"/>
                </a:solidFill>
                <a:latin typeface="Tahoma"/>
                <a:ea typeface="Tahoma"/>
              </a:rPr>
              <a:t>τη μετατρέπει σε  ηλεκτρική τάση</a:t>
            </a:r>
            <a:r>
              <a:rPr lang="en-US" sz="2400" b="0" strike="noStrike" spc="-1">
                <a:solidFill>
                  <a:srgbClr val="FFFFFF"/>
                </a:solidFill>
                <a:latin typeface="Tahoma"/>
                <a:ea typeface="Tahoma"/>
              </a:rPr>
              <a:t> </a:t>
            </a:r>
            <a:r>
              <a:rPr lang="el-GR" sz="2400" b="0" strike="noStrike" spc="-1">
                <a:solidFill>
                  <a:srgbClr val="FFFFFF"/>
                </a:solidFill>
                <a:latin typeface="Tahoma"/>
                <a:ea typeface="Tahoma"/>
              </a:rPr>
              <a:t>και δίνει τις ανάλογες πληροφορίες.</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Οι πιο συνηθισμένοι τύποι θέσης πεταλούδας είναι:</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α) με διακόπτη για τα</a:t>
            </a:r>
            <a:r>
              <a:rPr lang="en-US" sz="2400" b="0" strike="noStrike" spc="-1">
                <a:solidFill>
                  <a:srgbClr val="FFFFFF"/>
                </a:solidFill>
                <a:latin typeface="Tahoma"/>
                <a:ea typeface="Tahoma"/>
              </a:rPr>
              <a:t> </a:t>
            </a:r>
            <a:r>
              <a:rPr lang="el-GR" sz="2400" b="0" strike="noStrike" spc="-1">
                <a:solidFill>
                  <a:srgbClr val="FFFFFF"/>
                </a:solidFill>
                <a:latin typeface="Tahoma"/>
                <a:ea typeface="Tahoma"/>
              </a:rPr>
              <a:t>παλαιοτέρα</a:t>
            </a:r>
            <a:r>
              <a:rPr lang="en-US" sz="2400" b="0" strike="noStrike" spc="-1">
                <a:solidFill>
                  <a:srgbClr val="FFFFFF"/>
                </a:solidFill>
                <a:latin typeface="Tahoma"/>
                <a:ea typeface="Tahoma"/>
              </a:rPr>
              <a:t> </a:t>
            </a:r>
            <a:r>
              <a:rPr lang="el-GR" sz="2400" b="0" strike="noStrike" spc="-1">
                <a:solidFill>
                  <a:srgbClr val="FFFFFF"/>
                </a:solidFill>
                <a:latin typeface="Tahoma"/>
                <a:ea typeface="Tahoma"/>
              </a:rPr>
              <a:t>μοντέλα και</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β) με ποτενσιόμετρο.</a:t>
            </a:r>
            <a:endParaRPr lang="en-US" sz="2400" b="0" strike="noStrike" spc="-1">
              <a:solidFill>
                <a:srgbClr val="000000"/>
              </a:solidFill>
              <a:latin typeface="Tahoma"/>
            </a:endParaRPr>
          </a:p>
        </p:txBody>
      </p:sp>
      <p:pic>
        <p:nvPicPr>
          <p:cNvPr id="314" name="Picture 10"/>
          <p:cNvPicPr/>
          <p:nvPr/>
        </p:nvPicPr>
        <p:blipFill>
          <a:blip r:embed="rId2"/>
          <a:stretch/>
        </p:blipFill>
        <p:spPr>
          <a:xfrm>
            <a:off x="6585120" y="1773360"/>
            <a:ext cx="2558880" cy="3528720"/>
          </a:xfrm>
          <a:prstGeom prst="rect">
            <a:avLst/>
          </a:prstGeom>
          <a:ln w="0">
            <a:noFill/>
          </a:ln>
        </p:spPr>
      </p:pic>
      <p:pic>
        <p:nvPicPr>
          <p:cNvPr id="315" name="Picture 11"/>
          <p:cNvPicPr/>
          <p:nvPr/>
        </p:nvPicPr>
        <p:blipFill>
          <a:blip r:embed="rId3"/>
          <a:stretch/>
        </p:blipFill>
        <p:spPr>
          <a:xfrm>
            <a:off x="6588000" y="5284800"/>
            <a:ext cx="2556000" cy="15685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13">
                                            <p:txEl>
                                              <p:pRg st="0" end="0"/>
                                            </p:txEl>
                                          </p:spTgt>
                                        </p:tgtEl>
                                        <p:attrNameLst>
                                          <p:attrName>style.visibility</p:attrName>
                                        </p:attrNameLst>
                                      </p:cBhvr>
                                      <p:to>
                                        <p:strVal val="visible"/>
                                      </p:to>
                                    </p:set>
                                    <p:anim calcmode="lin" valueType="num">
                                      <p:cBhvr additive="repl">
                                        <p:cTn id="7" dur="1000" fill="hold"/>
                                        <p:tgtEl>
                                          <p:spTgt spid="313">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13">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13">
                                            <p:txEl>
                                              <p:pRg st="0" end="0"/>
                                            </p:txEl>
                                          </p:spTgt>
                                        </p:tgtEl>
                                      </p:cBhvr>
                                    </p:animEffect>
                                  </p:childTnLst>
                                </p:cTn>
                              </p:par>
                            </p:childTnLst>
                          </p:cTn>
                        </p:par>
                        <p:par>
                          <p:cTn id="10" fill="hold" nodeType="afterEffect">
                            <p:stCondLst>
                              <p:cond delay="1000"/>
                            </p:stCondLst>
                            <p:childTnLst>
                              <p:par>
                                <p:cTn id="11" presetID="4" presetClass="entr" presetSubtype="32" fill="hold" nodeType="afterEffect">
                                  <p:stCondLst>
                                    <p:cond delay="0"/>
                                  </p:stCondLst>
                                  <p:childTnLst>
                                    <p:set>
                                      <p:cBhvr>
                                        <p:cTn id="12" dur="1" fill="hold">
                                          <p:stCondLst>
                                            <p:cond delay="0"/>
                                          </p:stCondLst>
                                        </p:cTn>
                                        <p:tgtEl>
                                          <p:spTgt spid="314"/>
                                        </p:tgtEl>
                                        <p:attrNameLst>
                                          <p:attrName>style.visibility</p:attrName>
                                        </p:attrNameLst>
                                      </p:cBhvr>
                                      <p:to>
                                        <p:strVal val="visible"/>
                                      </p:to>
                                    </p:set>
                                    <p:animEffect transition="in" filter="box(out)">
                                      <p:cBhvr additive="repl">
                                        <p:cTn id="13" dur="500"/>
                                        <p:tgtEl>
                                          <p:spTgt spid="314"/>
                                        </p:tgtEl>
                                      </p:cBhvr>
                                    </p:animEffect>
                                  </p:childTnLst>
                                </p:cTn>
                              </p:par>
                              <p:par>
                                <p:cTn id="14" presetID="4" presetClass="entr" presetSubtype="32" fill="hold" nodeType="withEffect">
                                  <p:stCondLst>
                                    <p:cond delay="0"/>
                                  </p:stCondLst>
                                  <p:childTnLst>
                                    <p:set>
                                      <p:cBhvr>
                                        <p:cTn id="15" dur="1" fill="hold">
                                          <p:stCondLst>
                                            <p:cond delay="0"/>
                                          </p:stCondLst>
                                        </p:cTn>
                                        <p:tgtEl>
                                          <p:spTgt spid="315"/>
                                        </p:tgtEl>
                                        <p:attrNameLst>
                                          <p:attrName>style.visibility</p:attrName>
                                        </p:attrNameLst>
                                      </p:cBhvr>
                                      <p:to>
                                        <p:strVal val="visible"/>
                                      </p:to>
                                    </p:set>
                                    <p:animEffect transition="in" filter="box(out)">
                                      <p:cBhvr additive="repl">
                                        <p:cTn id="16" dur="500"/>
                                        <p:tgtEl>
                                          <p:spTgt spid="315"/>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313">
                                            <p:txEl>
                                              <p:pRg st="1" end="1"/>
                                            </p:txEl>
                                          </p:spTgt>
                                        </p:tgtEl>
                                        <p:attrNameLst>
                                          <p:attrName>style.visibility</p:attrName>
                                        </p:attrNameLst>
                                      </p:cBhvr>
                                      <p:to>
                                        <p:strVal val="visible"/>
                                      </p:to>
                                    </p:set>
                                    <p:anim calcmode="lin" valueType="num">
                                      <p:cBhvr additive="repl">
                                        <p:cTn id="21" dur="1000" fill="hold"/>
                                        <p:tgtEl>
                                          <p:spTgt spid="313">
                                            <p:txEl>
                                              <p:pRg st="1" end="1"/>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313">
                                            <p:txEl>
                                              <p:pRg st="1" end="1"/>
                                            </p:txEl>
                                          </p:spTgt>
                                        </p:tgtEl>
                                        <p:attrNameLst>
                                          <p:attrName>ppt_h</p:attrName>
                                        </p:attrNameLst>
                                      </p:cBhvr>
                                      <p:tavLst>
                                        <p:tav tm="0">
                                          <p:val>
                                            <p:strVal val="#ppt_h"/>
                                          </p:val>
                                        </p:tav>
                                        <p:tav tm="100000">
                                          <p:val>
                                            <p:strVal val="#ppt_h"/>
                                          </p:val>
                                        </p:tav>
                                      </p:tavLst>
                                    </p:anim>
                                    <p:animEffect transition="in" filter="fade">
                                      <p:cBhvr additive="repl">
                                        <p:cTn id="23" dur="1000"/>
                                        <p:tgtEl>
                                          <p:spTgt spid="313">
                                            <p:txEl>
                                              <p:pRg st="1" end="1"/>
                                            </p:txEl>
                                          </p:spTgt>
                                        </p:tgtEl>
                                      </p:cBhvr>
                                    </p:animEffect>
                                  </p:childTnLst>
                                </p:cTn>
                              </p:par>
                            </p:childTnLst>
                          </p:cTn>
                        </p:par>
                        <p:par>
                          <p:cTn id="24" fill="hold" nodeType="afterEffect">
                            <p:stCondLst>
                              <p:cond delay="1000"/>
                            </p:stCondLst>
                            <p:childTnLst>
                              <p:par>
                                <p:cTn id="25" presetID="55" presetClass="entr" fill="hold" nodeType="afterEffect">
                                  <p:stCondLst>
                                    <p:cond delay="0"/>
                                  </p:stCondLst>
                                  <p:childTnLst>
                                    <p:set>
                                      <p:cBhvr>
                                        <p:cTn id="26" dur="1" fill="hold">
                                          <p:stCondLst>
                                            <p:cond delay="0"/>
                                          </p:stCondLst>
                                        </p:cTn>
                                        <p:tgtEl>
                                          <p:spTgt spid="313">
                                            <p:txEl>
                                              <p:pRg st="2" end="2"/>
                                            </p:txEl>
                                          </p:spTgt>
                                        </p:tgtEl>
                                        <p:attrNameLst>
                                          <p:attrName>style.visibility</p:attrName>
                                        </p:attrNameLst>
                                      </p:cBhvr>
                                      <p:to>
                                        <p:strVal val="visible"/>
                                      </p:to>
                                    </p:set>
                                    <p:anim calcmode="lin" valueType="num">
                                      <p:cBhvr additive="repl">
                                        <p:cTn id="27" dur="1000" fill="hold"/>
                                        <p:tgtEl>
                                          <p:spTgt spid="313">
                                            <p:txEl>
                                              <p:pRg st="2" end="2"/>
                                            </p:txEl>
                                          </p:spTgt>
                                        </p:tgtEl>
                                        <p:attrNameLst>
                                          <p:attrName>ppt_w</p:attrName>
                                        </p:attrNameLst>
                                      </p:cBhvr>
                                      <p:tavLst>
                                        <p:tav tm="0">
                                          <p:val>
                                            <p:strVal val="#ppt_w*0.70"/>
                                          </p:val>
                                        </p:tav>
                                        <p:tav tm="100000">
                                          <p:val>
                                            <p:strVal val="#ppt_w"/>
                                          </p:val>
                                        </p:tav>
                                      </p:tavLst>
                                    </p:anim>
                                    <p:anim calcmode="lin" valueType="num">
                                      <p:cBhvr additive="repl">
                                        <p:cTn id="28" dur="1000" fill="hold"/>
                                        <p:tgtEl>
                                          <p:spTgt spid="313">
                                            <p:txEl>
                                              <p:pRg st="2" end="2"/>
                                            </p:txEl>
                                          </p:spTgt>
                                        </p:tgtEl>
                                        <p:attrNameLst>
                                          <p:attrName>ppt_h</p:attrName>
                                        </p:attrNameLst>
                                      </p:cBhvr>
                                      <p:tavLst>
                                        <p:tav tm="0">
                                          <p:val>
                                            <p:strVal val="#ppt_h"/>
                                          </p:val>
                                        </p:tav>
                                        <p:tav tm="100000">
                                          <p:val>
                                            <p:strVal val="#ppt_h"/>
                                          </p:val>
                                        </p:tav>
                                      </p:tavLst>
                                    </p:anim>
                                    <p:animEffect transition="in" filter="fade">
                                      <p:cBhvr additive="repl">
                                        <p:cTn id="29" dur="1000"/>
                                        <p:tgtEl>
                                          <p:spTgt spid="313">
                                            <p:txEl>
                                              <p:pRg st="2" end="2"/>
                                            </p:txEl>
                                          </p:spTgt>
                                        </p:tgtEl>
                                      </p:cBhvr>
                                    </p:animEffect>
                                  </p:childTnLst>
                                </p:cTn>
                              </p:par>
                            </p:childTnLst>
                          </p:cTn>
                        </p:par>
                        <p:par>
                          <p:cTn id="30" fill="hold" nodeType="afterEffect">
                            <p:stCondLst>
                              <p:cond delay="2000"/>
                            </p:stCondLst>
                            <p:childTnLst>
                              <p:par>
                                <p:cTn id="31" presetID="55" presetClass="entr" fill="hold" nodeType="afterEffect">
                                  <p:stCondLst>
                                    <p:cond delay="0"/>
                                  </p:stCondLst>
                                  <p:childTnLst>
                                    <p:set>
                                      <p:cBhvr>
                                        <p:cTn id="32" dur="1" fill="hold">
                                          <p:stCondLst>
                                            <p:cond delay="0"/>
                                          </p:stCondLst>
                                        </p:cTn>
                                        <p:tgtEl>
                                          <p:spTgt spid="313">
                                            <p:txEl>
                                              <p:pRg st="3" end="3"/>
                                            </p:txEl>
                                          </p:spTgt>
                                        </p:tgtEl>
                                        <p:attrNameLst>
                                          <p:attrName>style.visibility</p:attrName>
                                        </p:attrNameLst>
                                      </p:cBhvr>
                                      <p:to>
                                        <p:strVal val="visible"/>
                                      </p:to>
                                    </p:set>
                                    <p:anim calcmode="lin" valueType="num">
                                      <p:cBhvr additive="repl">
                                        <p:cTn id="33" dur="1000" fill="hold"/>
                                        <p:tgtEl>
                                          <p:spTgt spid="313">
                                            <p:txEl>
                                              <p:pRg st="3" end="3"/>
                                            </p:txEl>
                                          </p:spTgt>
                                        </p:tgtEl>
                                        <p:attrNameLst>
                                          <p:attrName>ppt_w</p:attrName>
                                        </p:attrNameLst>
                                      </p:cBhvr>
                                      <p:tavLst>
                                        <p:tav tm="0">
                                          <p:val>
                                            <p:strVal val="#ppt_w*0.70"/>
                                          </p:val>
                                        </p:tav>
                                        <p:tav tm="100000">
                                          <p:val>
                                            <p:strVal val="#ppt_w"/>
                                          </p:val>
                                        </p:tav>
                                      </p:tavLst>
                                    </p:anim>
                                    <p:anim calcmode="lin" valueType="num">
                                      <p:cBhvr additive="repl">
                                        <p:cTn id="34" dur="1000" fill="hold"/>
                                        <p:tgtEl>
                                          <p:spTgt spid="313">
                                            <p:txEl>
                                              <p:pRg st="3" end="3"/>
                                            </p:txEl>
                                          </p:spTgt>
                                        </p:tgtEl>
                                        <p:attrNameLst>
                                          <p:attrName>ppt_h</p:attrName>
                                        </p:attrNameLst>
                                      </p:cBhvr>
                                      <p:tavLst>
                                        <p:tav tm="0">
                                          <p:val>
                                            <p:strVal val="#ppt_h"/>
                                          </p:val>
                                        </p:tav>
                                        <p:tav tm="100000">
                                          <p:val>
                                            <p:strVal val="#ppt_h"/>
                                          </p:val>
                                        </p:tav>
                                      </p:tavLst>
                                    </p:anim>
                                    <p:animEffect transition="in" filter="fade">
                                      <p:cBhvr additive="repl">
                                        <p:cTn id="35" dur="1000"/>
                                        <p:tgtEl>
                                          <p:spTgt spid="3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17"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Μηχανισμός πεταλούδας:</a:t>
            </a:r>
            <a:endParaRPr lang="en-US" sz="2800" b="0" strike="noStrike" spc="-1">
              <a:solidFill>
                <a:srgbClr val="FFFFFF"/>
              </a:solidFill>
              <a:latin typeface="Tahoma"/>
            </a:endParaRPr>
          </a:p>
        </p:txBody>
      </p:sp>
      <p:sp>
        <p:nvSpPr>
          <p:cNvPr id="318"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319"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6802B65-EC5C-4952-9DFB-821ECFFB834A}" type="slidenum">
              <a:rPr lang="el-GR" sz="1800" b="0" strike="noStrike" spc="-1">
                <a:solidFill>
                  <a:srgbClr val="66CCFF"/>
                </a:solidFill>
                <a:latin typeface="Tahoma"/>
                <a:ea typeface="Tahoma"/>
              </a:rPr>
              <a:t>29</a:t>
            </a:fld>
            <a:endParaRPr lang="en-US" sz="1800" b="0" strike="noStrike" spc="-1">
              <a:solidFill>
                <a:srgbClr val="000000"/>
              </a:solidFill>
              <a:latin typeface="Tahoma"/>
            </a:endParaRPr>
          </a:p>
        </p:txBody>
      </p:sp>
      <p:sp>
        <p:nvSpPr>
          <p:cNvPr id="320"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21" name="Rectangle 7"/>
          <p:cNvSpPr/>
          <p:nvPr/>
        </p:nvSpPr>
        <p:spPr>
          <a:xfrm>
            <a:off x="971640" y="2349360"/>
            <a:ext cx="590544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Ο πρώτος τύπος αποτελείται από ένα διακόπτη τριών θέσεων δηλαδή μιας θέσης για το ρελαντί, μιας δεύτερης για το ενδιάμεσο φορτίο και της τρίτης και τελευταίας για την πλήρη ισχύ.</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Οι διακόπτες </a:t>
            </a:r>
            <a:r>
              <a:rPr lang="en-US" sz="2200" b="0" strike="noStrike" spc="-1">
                <a:solidFill>
                  <a:srgbClr val="FFFFFF"/>
                </a:solidFill>
                <a:latin typeface="Tahoma"/>
                <a:ea typeface="Tahoma"/>
              </a:rPr>
              <a:t>on</a:t>
            </a:r>
            <a:r>
              <a:rPr lang="el-GR" sz="2200" b="0" strike="noStrike" spc="-1">
                <a:solidFill>
                  <a:srgbClr val="FFFFFF"/>
                </a:solidFill>
                <a:latin typeface="Tahoma"/>
                <a:ea typeface="Tahoma"/>
              </a:rPr>
              <a:t>-</a:t>
            </a:r>
            <a:r>
              <a:rPr lang="en-US" sz="2200" b="0" strike="noStrike" spc="-1">
                <a:solidFill>
                  <a:srgbClr val="FFFFFF"/>
                </a:solidFill>
                <a:latin typeface="Tahoma"/>
                <a:ea typeface="Tahoma"/>
              </a:rPr>
              <a:t>off</a:t>
            </a:r>
            <a:r>
              <a:rPr lang="el-GR" sz="2200" b="0" strike="noStrike" spc="-1">
                <a:solidFill>
                  <a:srgbClr val="FFFFFF"/>
                </a:solidFill>
                <a:latin typeface="Tahoma"/>
                <a:ea typeface="Tahoma"/>
              </a:rPr>
              <a:t> που έχει ο αισθητήρας ανοιγοκλείνουν από ένα έκκεντρο.</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Για παράδειγμα το άνοιγμα της πεταλούδας είναι 1,5</a:t>
            </a:r>
            <a:r>
              <a:rPr lang="el-GR" sz="2200" b="0" strike="noStrike" spc="-1" baseline="30000">
                <a:solidFill>
                  <a:srgbClr val="FFFFFF"/>
                </a:solidFill>
                <a:latin typeface="Tahoma"/>
                <a:ea typeface="Tahoma"/>
              </a:rPr>
              <a:t>ο</a:t>
            </a:r>
            <a:r>
              <a:rPr lang="el-GR" sz="2200" b="0" strike="noStrike" spc="-1">
                <a:solidFill>
                  <a:srgbClr val="FFFFFF"/>
                </a:solidFill>
                <a:latin typeface="Tahoma"/>
                <a:ea typeface="Tahoma"/>
              </a:rPr>
              <a:t> όταν αυτή είναι κλειστή (ρελαντί), 1,5</a:t>
            </a:r>
            <a:r>
              <a:rPr lang="el-GR" sz="2200" b="0" strike="noStrike" spc="-1" baseline="30000">
                <a:solidFill>
                  <a:srgbClr val="FFFFFF"/>
                </a:solidFill>
                <a:latin typeface="Tahoma"/>
                <a:ea typeface="Tahoma"/>
              </a:rPr>
              <a:t>ο</a:t>
            </a:r>
            <a:r>
              <a:rPr lang="el-GR" sz="2200" b="0" strike="noStrike" spc="-1">
                <a:solidFill>
                  <a:srgbClr val="FFFFFF"/>
                </a:solidFill>
                <a:latin typeface="Tahoma"/>
                <a:ea typeface="Tahoma"/>
              </a:rPr>
              <a:t> μέχρι 40</a:t>
            </a:r>
            <a:r>
              <a:rPr lang="el-GR" sz="2200" b="0" strike="noStrike" spc="-1" baseline="30000">
                <a:solidFill>
                  <a:srgbClr val="FFFFFF"/>
                </a:solidFill>
                <a:latin typeface="Tahoma"/>
                <a:ea typeface="Tahoma"/>
              </a:rPr>
              <a:t>ο</a:t>
            </a:r>
            <a:r>
              <a:rPr lang="el-GR" sz="2200" b="0" strike="noStrike" spc="-1">
                <a:solidFill>
                  <a:srgbClr val="FFFFFF"/>
                </a:solidFill>
                <a:latin typeface="Tahoma"/>
                <a:ea typeface="Tahoma"/>
              </a:rPr>
              <a:t> όταν</a:t>
            </a:r>
            <a:r>
              <a:rPr lang="en-US" sz="2200" b="0" strike="noStrike" spc="-1">
                <a:solidFill>
                  <a:srgbClr val="FFFFFF"/>
                </a:solidFill>
                <a:latin typeface="Tahoma"/>
                <a:ea typeface="Tahoma"/>
              </a:rPr>
              <a:t> </a:t>
            </a:r>
            <a:r>
              <a:rPr lang="el-GR" sz="2200" b="0" strike="noStrike" spc="-1">
                <a:solidFill>
                  <a:srgbClr val="FFFFFF"/>
                </a:solidFill>
                <a:latin typeface="Tahoma"/>
                <a:ea typeface="Tahoma"/>
              </a:rPr>
              <a:t>λειτουργεί ο κινητήρας στο μεσαίο φορτίο και πάνω από 40</a:t>
            </a:r>
            <a:r>
              <a:rPr lang="el-GR" sz="2200" b="0" strike="noStrike" spc="-1" baseline="30000">
                <a:solidFill>
                  <a:srgbClr val="FFFFFF"/>
                </a:solidFill>
                <a:latin typeface="Tahoma"/>
                <a:ea typeface="Tahoma"/>
              </a:rPr>
              <a:t>ο</a:t>
            </a:r>
            <a:r>
              <a:rPr lang="el-GR" sz="2200" b="0" strike="noStrike" spc="-1">
                <a:solidFill>
                  <a:srgbClr val="FFFFFF"/>
                </a:solidFill>
                <a:latin typeface="Tahoma"/>
                <a:ea typeface="Tahoma"/>
              </a:rPr>
              <a:t> όταν έχουμε συνθήκες λειτουργίας με υψηλό φορτίο.</a:t>
            </a:r>
            <a:endParaRPr lang="en-US" sz="2200" b="0" strike="noStrike" spc="-1">
              <a:solidFill>
                <a:srgbClr val="000000"/>
              </a:solidFill>
              <a:latin typeface="Tahoma"/>
            </a:endParaRPr>
          </a:p>
        </p:txBody>
      </p:sp>
      <p:pic>
        <p:nvPicPr>
          <p:cNvPr id="322" name="Picture 10"/>
          <p:cNvPicPr/>
          <p:nvPr/>
        </p:nvPicPr>
        <p:blipFill>
          <a:blip r:embed="rId2"/>
          <a:stretch/>
        </p:blipFill>
        <p:spPr>
          <a:xfrm>
            <a:off x="6773760" y="2268360"/>
            <a:ext cx="2370240" cy="2589480"/>
          </a:xfrm>
          <a:prstGeom prst="rect">
            <a:avLst/>
          </a:prstGeom>
          <a:ln w="0">
            <a:noFill/>
          </a:ln>
        </p:spPr>
      </p:pic>
      <p:pic>
        <p:nvPicPr>
          <p:cNvPr id="323" name="Picture 11"/>
          <p:cNvPicPr/>
          <p:nvPr/>
        </p:nvPicPr>
        <p:blipFill>
          <a:blip r:embed="rId3"/>
          <a:stretch/>
        </p:blipFill>
        <p:spPr>
          <a:xfrm>
            <a:off x="6786720" y="4861080"/>
            <a:ext cx="2357280" cy="19969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anim calcmode="lin" valueType="num">
                                      <p:cBhvr additive="repl">
                                        <p:cTn id="7" dur="1000" fill="hold"/>
                                        <p:tgtEl>
                                          <p:spTgt spid="321">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21">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21">
                                            <p:txEl>
                                              <p:pRg st="0" end="0"/>
                                            </p:txEl>
                                          </p:spTgt>
                                        </p:tgtEl>
                                      </p:cBhvr>
                                    </p:animEffect>
                                  </p:childTnLst>
                                </p:cTn>
                              </p:par>
                            </p:childTnLst>
                          </p:cTn>
                        </p:par>
                        <p:par>
                          <p:cTn id="10" fill="hold" nodeType="afterEffect">
                            <p:stCondLst>
                              <p:cond delay="1000"/>
                            </p:stCondLst>
                            <p:childTnLst>
                              <p:par>
                                <p:cTn id="11" presetID="4" presetClass="entr" presetSubtype="32" fill="hold" nodeType="afterEffect">
                                  <p:stCondLst>
                                    <p:cond delay="0"/>
                                  </p:stCondLst>
                                  <p:childTnLst>
                                    <p:set>
                                      <p:cBhvr>
                                        <p:cTn id="12" dur="1" fill="hold">
                                          <p:stCondLst>
                                            <p:cond delay="0"/>
                                          </p:stCondLst>
                                        </p:cTn>
                                        <p:tgtEl>
                                          <p:spTgt spid="322"/>
                                        </p:tgtEl>
                                        <p:attrNameLst>
                                          <p:attrName>style.visibility</p:attrName>
                                        </p:attrNameLst>
                                      </p:cBhvr>
                                      <p:to>
                                        <p:strVal val="visible"/>
                                      </p:to>
                                    </p:set>
                                    <p:animEffect transition="in" filter="box(out)">
                                      <p:cBhvr additive="repl">
                                        <p:cTn id="13" dur="500"/>
                                        <p:tgtEl>
                                          <p:spTgt spid="322"/>
                                        </p:tgtEl>
                                      </p:cBhvr>
                                    </p:animEffect>
                                  </p:childTnLst>
                                </p:cTn>
                              </p:par>
                              <p:par>
                                <p:cTn id="14" presetID="4" presetClass="entr" presetSubtype="32" fill="hold" nodeType="withEffect">
                                  <p:stCondLst>
                                    <p:cond delay="0"/>
                                  </p:stCondLst>
                                  <p:childTnLst>
                                    <p:set>
                                      <p:cBhvr>
                                        <p:cTn id="15" dur="1" fill="hold">
                                          <p:stCondLst>
                                            <p:cond delay="0"/>
                                          </p:stCondLst>
                                        </p:cTn>
                                        <p:tgtEl>
                                          <p:spTgt spid="323"/>
                                        </p:tgtEl>
                                        <p:attrNameLst>
                                          <p:attrName>style.visibility</p:attrName>
                                        </p:attrNameLst>
                                      </p:cBhvr>
                                      <p:to>
                                        <p:strVal val="visible"/>
                                      </p:to>
                                    </p:set>
                                    <p:animEffect transition="in" filter="box(out)">
                                      <p:cBhvr additive="repl">
                                        <p:cTn id="16" dur="500"/>
                                        <p:tgtEl>
                                          <p:spTgt spid="323"/>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321">
                                            <p:txEl>
                                              <p:pRg st="1" end="1"/>
                                            </p:txEl>
                                          </p:spTgt>
                                        </p:tgtEl>
                                        <p:attrNameLst>
                                          <p:attrName>style.visibility</p:attrName>
                                        </p:attrNameLst>
                                      </p:cBhvr>
                                      <p:to>
                                        <p:strVal val="visible"/>
                                      </p:to>
                                    </p:set>
                                    <p:anim calcmode="lin" valueType="num">
                                      <p:cBhvr additive="repl">
                                        <p:cTn id="21" dur="1000" fill="hold"/>
                                        <p:tgtEl>
                                          <p:spTgt spid="321">
                                            <p:txEl>
                                              <p:pRg st="1" end="1"/>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321">
                                            <p:txEl>
                                              <p:pRg st="1" end="1"/>
                                            </p:txEl>
                                          </p:spTgt>
                                        </p:tgtEl>
                                        <p:attrNameLst>
                                          <p:attrName>ppt_h</p:attrName>
                                        </p:attrNameLst>
                                      </p:cBhvr>
                                      <p:tavLst>
                                        <p:tav tm="0">
                                          <p:val>
                                            <p:strVal val="#ppt_h"/>
                                          </p:val>
                                        </p:tav>
                                        <p:tav tm="100000">
                                          <p:val>
                                            <p:strVal val="#ppt_h"/>
                                          </p:val>
                                        </p:tav>
                                      </p:tavLst>
                                    </p:anim>
                                    <p:animEffect transition="in" filter="fade">
                                      <p:cBhvr additive="repl">
                                        <p:cTn id="23" dur="1000"/>
                                        <p:tgtEl>
                                          <p:spTgt spid="321">
                                            <p:txEl>
                                              <p:pRg st="1" end="1"/>
                                            </p:txEl>
                                          </p:spTgt>
                                        </p:tgtEl>
                                      </p:cBhvr>
                                    </p:animEffect>
                                  </p:childTnLst>
                                </p:cTn>
                              </p:par>
                            </p:childTnLst>
                          </p:cTn>
                        </p:par>
                      </p:childTnLst>
                    </p:cTn>
                  </p:par>
                  <p:par>
                    <p:cTn id="24" fill="hold" nodeType="clickEffect">
                      <p:stCondLst>
                        <p:cond delay="indefinite"/>
                      </p:stCondLst>
                      <p:childTnLst>
                        <p:par>
                          <p:cTn id="25" fill="hold" nodeType="withEffect">
                            <p:stCondLst>
                              <p:cond delay="0"/>
                            </p:stCondLst>
                            <p:childTnLst>
                              <p:par>
                                <p:cTn id="26" presetID="55" presetClass="entr" fill="hold" nodeType="clickEffect">
                                  <p:stCondLst>
                                    <p:cond delay="0"/>
                                  </p:stCondLst>
                                  <p:childTnLst>
                                    <p:set>
                                      <p:cBhvr>
                                        <p:cTn id="27" dur="1" fill="hold">
                                          <p:stCondLst>
                                            <p:cond delay="0"/>
                                          </p:stCondLst>
                                        </p:cTn>
                                        <p:tgtEl>
                                          <p:spTgt spid="321">
                                            <p:txEl>
                                              <p:pRg st="2" end="2"/>
                                            </p:txEl>
                                          </p:spTgt>
                                        </p:tgtEl>
                                        <p:attrNameLst>
                                          <p:attrName>style.visibility</p:attrName>
                                        </p:attrNameLst>
                                      </p:cBhvr>
                                      <p:to>
                                        <p:strVal val="visible"/>
                                      </p:to>
                                    </p:set>
                                    <p:anim calcmode="lin" valueType="num">
                                      <p:cBhvr additive="repl">
                                        <p:cTn id="28" dur="1000" fill="hold"/>
                                        <p:tgtEl>
                                          <p:spTgt spid="321">
                                            <p:txEl>
                                              <p:pRg st="2" end="2"/>
                                            </p:txEl>
                                          </p:spTgt>
                                        </p:tgtEl>
                                        <p:attrNameLst>
                                          <p:attrName>ppt_w</p:attrName>
                                        </p:attrNameLst>
                                      </p:cBhvr>
                                      <p:tavLst>
                                        <p:tav tm="0">
                                          <p:val>
                                            <p:strVal val="#ppt_w*0.70"/>
                                          </p:val>
                                        </p:tav>
                                        <p:tav tm="100000">
                                          <p:val>
                                            <p:strVal val="#ppt_w"/>
                                          </p:val>
                                        </p:tav>
                                      </p:tavLst>
                                    </p:anim>
                                    <p:anim calcmode="lin" valueType="num">
                                      <p:cBhvr additive="repl">
                                        <p:cTn id="29" dur="1000" fill="hold"/>
                                        <p:tgtEl>
                                          <p:spTgt spid="321">
                                            <p:txEl>
                                              <p:pRg st="2" end="2"/>
                                            </p:txEl>
                                          </p:spTgt>
                                        </p:tgtEl>
                                        <p:attrNameLst>
                                          <p:attrName>ppt_h</p:attrName>
                                        </p:attrNameLst>
                                      </p:cBhvr>
                                      <p:tavLst>
                                        <p:tav tm="0">
                                          <p:val>
                                            <p:strVal val="#ppt_h"/>
                                          </p:val>
                                        </p:tav>
                                        <p:tav tm="100000">
                                          <p:val>
                                            <p:strVal val="#ppt_h"/>
                                          </p:val>
                                        </p:tav>
                                      </p:tavLst>
                                    </p:anim>
                                    <p:animEffect transition="in" filter="fade">
                                      <p:cBhvr additive="repl">
                                        <p:cTn id="30" dur="1000"/>
                                        <p:tgtEl>
                                          <p:spTgt spid="3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29"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Μετρητής όγκου (</a:t>
            </a:r>
            <a:r>
              <a:rPr lang="en-US" sz="2800" b="1" strike="noStrike" spc="-1">
                <a:solidFill>
                  <a:srgbClr val="FFFF66"/>
                </a:solidFill>
                <a:latin typeface="Tahoma"/>
                <a:ea typeface="Tahoma"/>
              </a:rPr>
              <a:t>AFS</a:t>
            </a:r>
            <a:r>
              <a:rPr lang="el-GR" sz="2800" b="1" strike="noStrike" spc="-1">
                <a:solidFill>
                  <a:srgbClr val="FFFF66"/>
                </a:solidFill>
                <a:latin typeface="Tahoma"/>
                <a:ea typeface="Tahoma"/>
              </a:rPr>
              <a:t>):</a:t>
            </a:r>
            <a:endParaRPr lang="en-US" sz="2800" b="0" strike="noStrike" spc="-1">
              <a:solidFill>
                <a:srgbClr val="FFFFFF"/>
              </a:solidFill>
              <a:latin typeface="Tahoma"/>
            </a:endParaRPr>
          </a:p>
        </p:txBody>
      </p:sp>
      <p:sp>
        <p:nvSpPr>
          <p:cNvPr id="130"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131"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4436206-2C68-4E83-B93D-21E30601A530}" type="slidenum">
              <a:rPr lang="el-GR" sz="1800" b="0" strike="noStrike" spc="-1">
                <a:solidFill>
                  <a:srgbClr val="66CCFF"/>
                </a:solidFill>
                <a:latin typeface="Tahoma"/>
                <a:ea typeface="Tahoma"/>
              </a:rPr>
              <a:t>3</a:t>
            </a:fld>
            <a:endParaRPr lang="en-US" sz="1800" b="0" strike="noStrike" spc="-1">
              <a:solidFill>
                <a:srgbClr val="000000"/>
              </a:solidFill>
              <a:latin typeface="Tahoma"/>
            </a:endParaRPr>
          </a:p>
        </p:txBody>
      </p:sp>
      <p:sp>
        <p:nvSpPr>
          <p:cNvPr id="132"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33" name="Rectangle 7"/>
          <p:cNvSpPr/>
          <p:nvPr/>
        </p:nvSpPr>
        <p:spPr>
          <a:xfrm>
            <a:off x="900000" y="2276640"/>
            <a:ext cx="338472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Χρησιμοποιήθηκε πρώτα στο σύστημα </a:t>
            </a:r>
            <a:r>
              <a:rPr lang="en-US" sz="2400" b="0" strike="noStrike" spc="-1">
                <a:solidFill>
                  <a:srgbClr val="FFFFFF"/>
                </a:solidFill>
                <a:latin typeface="Tahoma"/>
                <a:ea typeface="Tahoma"/>
              </a:rPr>
              <a:t>L-Jetronic</a:t>
            </a:r>
            <a:r>
              <a:rPr lang="el-GR" sz="2400" b="0" strike="noStrike" spc="-1">
                <a:solidFill>
                  <a:srgbClr val="FFFFFF"/>
                </a:solidFill>
                <a:latin typeface="Tahoma"/>
                <a:ea typeface="Tahoma"/>
              </a:rPr>
              <a:t>.</a:t>
            </a:r>
            <a:r>
              <a:rPr lang="en-US" sz="2400" b="0" strike="noStrike" spc="-1">
                <a:solidFill>
                  <a:srgbClr val="FFFFFF"/>
                </a:solidFill>
                <a:latin typeface="Tahoma"/>
                <a:ea typeface="Tahoma"/>
              </a:rPr>
              <a:t> </a:t>
            </a:r>
            <a:r>
              <a:rPr lang="el-GR" sz="2400" b="0" strike="noStrike" spc="-1">
                <a:solidFill>
                  <a:srgbClr val="FFFFFF"/>
                </a:solidFill>
                <a:latin typeface="Tahoma"/>
                <a:ea typeface="Tahoma"/>
              </a:rPr>
              <a:t>Είναι τοποθετημένος στο σύστημα εισαγωγής και βρίσκεται πριν από την πεταλούδα του γκαζιού. Ο μηχανισμός του αποτελείται από δύο περιστρεφόμενα πτερύγια (κλαπέτα).</a:t>
            </a:r>
            <a:endParaRPr lang="en-US" sz="2400" b="0" strike="noStrike" spc="-1">
              <a:solidFill>
                <a:srgbClr val="000000"/>
              </a:solidFill>
              <a:latin typeface="Tahoma"/>
            </a:endParaRPr>
          </a:p>
        </p:txBody>
      </p:sp>
      <p:pic>
        <p:nvPicPr>
          <p:cNvPr id="134" name="Picture 10" descr="C:\Users\Golden\Desktop\afm_body.jpg"/>
          <p:cNvPicPr/>
          <p:nvPr/>
        </p:nvPicPr>
        <p:blipFill>
          <a:blip r:embed="rId2"/>
          <a:stretch/>
        </p:blipFill>
        <p:spPr>
          <a:xfrm>
            <a:off x="4457880" y="2421000"/>
            <a:ext cx="4506840" cy="43228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blinds(horizontal)">
                                      <p:cBhvr additive="repl">
                                        <p:cTn id="7" dur="500"/>
                                        <p:tgtEl>
                                          <p:spTgt spid="129">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133">
                                            <p:txEl>
                                              <p:pRg st="0" end="0"/>
                                            </p:txEl>
                                          </p:spTgt>
                                        </p:tgtEl>
                                        <p:attrNameLst>
                                          <p:attrName>style.visibility</p:attrName>
                                        </p:attrNameLst>
                                      </p:cBhvr>
                                      <p:to>
                                        <p:strVal val="visible"/>
                                      </p:to>
                                    </p:set>
                                    <p:anim calcmode="lin" valueType="num">
                                      <p:cBhvr additive="repl">
                                        <p:cTn id="11" dur="1000" fill="hold"/>
                                        <p:tgtEl>
                                          <p:spTgt spid="133">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133">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25"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Μηχανισμός πεταλούδας:</a:t>
            </a:r>
            <a:endParaRPr lang="en-US" sz="2800" b="0" strike="noStrike" spc="-1">
              <a:solidFill>
                <a:srgbClr val="FFFFFF"/>
              </a:solidFill>
              <a:latin typeface="Tahoma"/>
            </a:endParaRPr>
          </a:p>
        </p:txBody>
      </p:sp>
      <p:sp>
        <p:nvSpPr>
          <p:cNvPr id="326"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327"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BC2D244-6BAA-47BC-9C04-E5924EED09CA}" type="slidenum">
              <a:rPr lang="el-GR" sz="1800" b="0" strike="noStrike" spc="-1">
                <a:solidFill>
                  <a:srgbClr val="66CCFF"/>
                </a:solidFill>
                <a:latin typeface="Tahoma"/>
                <a:ea typeface="Tahoma"/>
              </a:rPr>
              <a:t>30</a:t>
            </a:fld>
            <a:endParaRPr lang="en-US" sz="1800" b="0" strike="noStrike" spc="-1">
              <a:solidFill>
                <a:srgbClr val="000000"/>
              </a:solidFill>
              <a:latin typeface="Tahoma"/>
            </a:endParaRPr>
          </a:p>
        </p:txBody>
      </p:sp>
      <p:sp>
        <p:nvSpPr>
          <p:cNvPr id="328"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29" name="Rectangle 7"/>
          <p:cNvSpPr/>
          <p:nvPr/>
        </p:nvSpPr>
        <p:spPr>
          <a:xfrm>
            <a:off x="971640" y="2349360"/>
            <a:ext cx="590544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Tahoma"/>
                <a:ea typeface="Tahoma"/>
              </a:rPr>
              <a:t>To</a:t>
            </a:r>
            <a:r>
              <a:rPr lang="el-GR" sz="2400" b="0" strike="noStrike" spc="-1">
                <a:solidFill>
                  <a:srgbClr val="FFFFFF"/>
                </a:solidFill>
                <a:latin typeface="Tahoma"/>
                <a:ea typeface="Tahoma"/>
              </a:rPr>
              <a:t> ένα ζευγάρι των επαφών κλείνει, όταν η πεταλούδα είναι ανοικτή.</a:t>
            </a:r>
            <a:r>
              <a:rPr lang="en-US" sz="2400" b="0" strike="noStrike" spc="-1">
                <a:solidFill>
                  <a:srgbClr val="FFFFFF"/>
                </a:solidFill>
                <a:latin typeface="Tahoma"/>
                <a:ea typeface="Tahoma"/>
              </a:rPr>
              <a:t> </a:t>
            </a:r>
            <a:r>
              <a:rPr lang="el-GR" sz="2400" b="0" strike="noStrike" spc="-1">
                <a:solidFill>
                  <a:srgbClr val="FFFFFF"/>
                </a:solidFill>
                <a:latin typeface="Tahoma"/>
                <a:ea typeface="Tahoma"/>
              </a:rPr>
              <a:t>Το άλλο ζευγάρι κλείνει, όταν η πεταλούδα είναι τελείως ανοικτή. Ο εγκέφαλος δέχεται το σήμα της γωνίας ανοίγματος της πεταλούδας και το χρησιμοποιεί για την αυξομείωση του ψεκασμού και για τη διόρθωση του χρονισμού ανάφλεξης.</a:t>
            </a:r>
            <a:endParaRPr lang="en-US" sz="24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Τα ελάσματα των αντιστάσεων έχουν επίστρωση από κεραμικό υλικό για να μην επηρεάζονται από τους κραδασμούς.</a:t>
            </a:r>
            <a:r>
              <a:rPr lang="el-GR" sz="2200" b="0" strike="noStrike" spc="-1">
                <a:solidFill>
                  <a:srgbClr val="FFFFFF"/>
                </a:solidFill>
                <a:latin typeface="Tahoma"/>
                <a:ea typeface="Tahoma"/>
              </a:rPr>
              <a:t> </a:t>
            </a:r>
            <a:endParaRPr lang="en-US" sz="2200" b="0" strike="noStrike" spc="-1">
              <a:solidFill>
                <a:srgbClr val="000000"/>
              </a:solidFill>
              <a:latin typeface="Tahoma"/>
            </a:endParaRPr>
          </a:p>
        </p:txBody>
      </p:sp>
      <p:pic>
        <p:nvPicPr>
          <p:cNvPr id="330" name="Picture 8"/>
          <p:cNvPicPr/>
          <p:nvPr/>
        </p:nvPicPr>
        <p:blipFill>
          <a:blip r:embed="rId2"/>
          <a:stretch/>
        </p:blipFill>
        <p:spPr>
          <a:xfrm>
            <a:off x="6773760" y="2268360"/>
            <a:ext cx="2370240" cy="2589480"/>
          </a:xfrm>
          <a:prstGeom prst="rect">
            <a:avLst/>
          </a:prstGeom>
          <a:ln w="0">
            <a:noFill/>
          </a:ln>
        </p:spPr>
      </p:pic>
      <p:pic>
        <p:nvPicPr>
          <p:cNvPr id="331" name="Picture 9"/>
          <p:cNvPicPr/>
          <p:nvPr/>
        </p:nvPicPr>
        <p:blipFill>
          <a:blip r:embed="rId3"/>
          <a:stretch/>
        </p:blipFill>
        <p:spPr>
          <a:xfrm>
            <a:off x="6786720" y="4861080"/>
            <a:ext cx="2357280" cy="19969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anim calcmode="lin" valueType="num">
                                      <p:cBhvr additive="repl">
                                        <p:cTn id="7" dur="1000" fill="hold"/>
                                        <p:tgtEl>
                                          <p:spTgt spid="329">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29">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29">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329">
                                            <p:txEl>
                                              <p:pRg st="1" end="1"/>
                                            </p:txEl>
                                          </p:spTgt>
                                        </p:tgtEl>
                                        <p:attrNameLst>
                                          <p:attrName>style.visibility</p:attrName>
                                        </p:attrNameLst>
                                      </p:cBhvr>
                                      <p:to>
                                        <p:strVal val="visible"/>
                                      </p:to>
                                    </p:set>
                                    <p:anim calcmode="lin" valueType="num">
                                      <p:cBhvr additive="repl">
                                        <p:cTn id="14" dur="1000" fill="hold"/>
                                        <p:tgtEl>
                                          <p:spTgt spid="329">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329">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3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33"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Μηχανισμός πεταλούδας:</a:t>
            </a:r>
            <a:endParaRPr lang="en-US" sz="2800" b="0" strike="noStrike" spc="-1">
              <a:solidFill>
                <a:srgbClr val="FFFFFF"/>
              </a:solidFill>
              <a:latin typeface="Tahoma"/>
            </a:endParaRPr>
          </a:p>
        </p:txBody>
      </p:sp>
      <p:sp>
        <p:nvSpPr>
          <p:cNvPr id="334"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335"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800F77A-AD8E-4110-BB92-27392F660C87}" type="slidenum">
              <a:rPr lang="el-GR" sz="1800" b="0" strike="noStrike" spc="-1">
                <a:solidFill>
                  <a:srgbClr val="66CCFF"/>
                </a:solidFill>
                <a:latin typeface="Tahoma"/>
                <a:ea typeface="Tahoma"/>
              </a:rPr>
              <a:t>31</a:t>
            </a:fld>
            <a:endParaRPr lang="en-US" sz="1800" b="0" strike="noStrike" spc="-1">
              <a:solidFill>
                <a:srgbClr val="000000"/>
              </a:solidFill>
              <a:latin typeface="Tahoma"/>
            </a:endParaRPr>
          </a:p>
        </p:txBody>
      </p:sp>
      <p:sp>
        <p:nvSpPr>
          <p:cNvPr id="336"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37" name="Rectangle 7"/>
          <p:cNvSpPr/>
          <p:nvPr/>
        </p:nvSpPr>
        <p:spPr>
          <a:xfrm>
            <a:off x="971640" y="2349360"/>
            <a:ext cx="590544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Η αναγνώριση των διαφορετικών επιπέδων φόρτισης του κινητήρα γίνεται μέσω του κινούμενου διακόπτη που είναι προσαρμοσμένος απευθείας στον άξονα της πεταλούδας.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βραχίονας του διακόπτη πιέζει την επαφή στο ρελαντί ή την επαφή στο πλήρες φορτίο όταν βρεθεί στις δύο ακραίες θέσεις του. Η κίνηση του άξονα του διακόπτη σε ενδιάμεσες θέσεις αντιστοιχεί σε λειτουργία του κινητήρα με μερικό φορτίο.</a:t>
            </a:r>
            <a:endParaRPr lang="en-US" sz="2400" b="0" strike="noStrike" spc="-1">
              <a:solidFill>
                <a:srgbClr val="000000"/>
              </a:solidFill>
              <a:latin typeface="Tahoma"/>
            </a:endParaRPr>
          </a:p>
        </p:txBody>
      </p:sp>
      <p:pic>
        <p:nvPicPr>
          <p:cNvPr id="338" name="Picture 8"/>
          <p:cNvPicPr/>
          <p:nvPr/>
        </p:nvPicPr>
        <p:blipFill>
          <a:blip r:embed="rId2"/>
          <a:stretch/>
        </p:blipFill>
        <p:spPr>
          <a:xfrm>
            <a:off x="6773760" y="2268360"/>
            <a:ext cx="2370240" cy="2589480"/>
          </a:xfrm>
          <a:prstGeom prst="rect">
            <a:avLst/>
          </a:prstGeom>
          <a:ln w="0">
            <a:noFill/>
          </a:ln>
        </p:spPr>
      </p:pic>
      <p:pic>
        <p:nvPicPr>
          <p:cNvPr id="339" name="Picture 9"/>
          <p:cNvPicPr/>
          <p:nvPr/>
        </p:nvPicPr>
        <p:blipFill>
          <a:blip r:embed="rId3"/>
          <a:stretch/>
        </p:blipFill>
        <p:spPr>
          <a:xfrm>
            <a:off x="6786720" y="4861080"/>
            <a:ext cx="2357280" cy="19969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anim calcmode="lin" valueType="num">
                                      <p:cBhvr additive="repl">
                                        <p:cTn id="7" dur="1000" fill="hold"/>
                                        <p:tgtEl>
                                          <p:spTgt spid="337">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37">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37">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337">
                                            <p:txEl>
                                              <p:pRg st="1" end="1"/>
                                            </p:txEl>
                                          </p:spTgt>
                                        </p:tgtEl>
                                        <p:attrNameLst>
                                          <p:attrName>style.visibility</p:attrName>
                                        </p:attrNameLst>
                                      </p:cBhvr>
                                      <p:to>
                                        <p:strVal val="visible"/>
                                      </p:to>
                                    </p:set>
                                    <p:anim calcmode="lin" valueType="num">
                                      <p:cBhvr additive="repl">
                                        <p:cTn id="14" dur="1000" fill="hold"/>
                                        <p:tgtEl>
                                          <p:spTgt spid="337">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337">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3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41"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Μηχανισμός πεταλούδας:</a:t>
            </a:r>
            <a:endParaRPr lang="en-US" sz="2800" b="0" strike="noStrike" spc="-1">
              <a:solidFill>
                <a:srgbClr val="FFFFFF"/>
              </a:solidFill>
              <a:latin typeface="Tahoma"/>
            </a:endParaRPr>
          </a:p>
        </p:txBody>
      </p:sp>
      <p:sp>
        <p:nvSpPr>
          <p:cNvPr id="342"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343"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FF36043-4773-4B9E-96CC-476CDE3CACFC}" type="slidenum">
              <a:rPr lang="el-GR" sz="1800" b="0" strike="noStrike" spc="-1">
                <a:solidFill>
                  <a:srgbClr val="66CCFF"/>
                </a:solidFill>
                <a:latin typeface="Tahoma"/>
                <a:ea typeface="Tahoma"/>
              </a:rPr>
              <a:t>32</a:t>
            </a:fld>
            <a:endParaRPr lang="en-US" sz="1800" b="0" strike="noStrike" spc="-1">
              <a:solidFill>
                <a:srgbClr val="000000"/>
              </a:solidFill>
              <a:latin typeface="Tahoma"/>
            </a:endParaRPr>
          </a:p>
        </p:txBody>
      </p:sp>
      <p:sp>
        <p:nvSpPr>
          <p:cNvPr id="344"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45" name="Rectangle 7"/>
          <p:cNvSpPr/>
          <p:nvPr/>
        </p:nvSpPr>
        <p:spPr>
          <a:xfrm>
            <a:off x="971640" y="2349360"/>
            <a:ext cx="496872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δεύτερος τύπος αισθητήρα θέσης πεταλούδας είναι εφοδιασμένος με ένα ποτενσιόμετρο και δίνει ακριβείς πληροφορίες για οποιαδήποτε θέση της πεταλούδας, εκτός από τις δύο ακραίες θέσεις (ρελαντί, πλήρες άνοιγμα πεταλούδας).</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Το κινητό μέρος του ποτενσιόμετρου κινείται από τον άξονα της πεταλούδας του γκαζιού.</a:t>
            </a:r>
            <a:endParaRPr lang="en-US" sz="2400" b="0" strike="noStrike" spc="-1">
              <a:solidFill>
                <a:srgbClr val="000000"/>
              </a:solidFill>
              <a:latin typeface="Tahoma"/>
            </a:endParaRPr>
          </a:p>
        </p:txBody>
      </p:sp>
      <p:pic>
        <p:nvPicPr>
          <p:cNvPr id="346" name="Picture 10"/>
          <p:cNvPicPr/>
          <p:nvPr/>
        </p:nvPicPr>
        <p:blipFill>
          <a:blip r:embed="rId2"/>
          <a:stretch/>
        </p:blipFill>
        <p:spPr>
          <a:xfrm>
            <a:off x="5940360" y="2421000"/>
            <a:ext cx="3203640" cy="24620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 calcmode="lin" valueType="num">
                                      <p:cBhvr additive="repl">
                                        <p:cTn id="7" dur="1000" fill="hold"/>
                                        <p:tgtEl>
                                          <p:spTgt spid="345">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45">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45">
                                            <p:txEl>
                                              <p:pRg st="0" end="0"/>
                                            </p:txEl>
                                          </p:spTgt>
                                        </p:tgtEl>
                                      </p:cBhvr>
                                    </p:animEffect>
                                  </p:childTnLst>
                                </p:cTn>
                              </p:par>
                            </p:childTnLst>
                          </p:cTn>
                        </p:par>
                        <p:par>
                          <p:cTn id="10" fill="hold" nodeType="afterEffect">
                            <p:stCondLst>
                              <p:cond delay="1000"/>
                            </p:stCondLst>
                            <p:childTnLst>
                              <p:par>
                                <p:cTn id="11" presetID="4" presetClass="entr" presetSubtype="32" fill="hold" nodeType="afterEffect">
                                  <p:stCondLst>
                                    <p:cond delay="0"/>
                                  </p:stCondLst>
                                  <p:childTnLst>
                                    <p:set>
                                      <p:cBhvr>
                                        <p:cTn id="12" dur="1" fill="hold">
                                          <p:stCondLst>
                                            <p:cond delay="0"/>
                                          </p:stCondLst>
                                        </p:cTn>
                                        <p:tgtEl>
                                          <p:spTgt spid="346"/>
                                        </p:tgtEl>
                                        <p:attrNameLst>
                                          <p:attrName>style.visibility</p:attrName>
                                        </p:attrNameLst>
                                      </p:cBhvr>
                                      <p:to>
                                        <p:strVal val="visible"/>
                                      </p:to>
                                    </p:set>
                                    <p:animEffect transition="in" filter="box(out)">
                                      <p:cBhvr additive="repl">
                                        <p:cTn id="13" dur="500"/>
                                        <p:tgtEl>
                                          <p:spTgt spid="346"/>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345">
                                            <p:txEl>
                                              <p:pRg st="1" end="1"/>
                                            </p:txEl>
                                          </p:spTgt>
                                        </p:tgtEl>
                                        <p:attrNameLst>
                                          <p:attrName>style.visibility</p:attrName>
                                        </p:attrNameLst>
                                      </p:cBhvr>
                                      <p:to>
                                        <p:strVal val="visible"/>
                                      </p:to>
                                    </p:set>
                                    <p:anim calcmode="lin" valueType="num">
                                      <p:cBhvr additive="repl">
                                        <p:cTn id="18" dur="1000" fill="hold"/>
                                        <p:tgtEl>
                                          <p:spTgt spid="345">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345">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3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48"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Μηχανισμός πεταλούδας:</a:t>
            </a:r>
            <a:endParaRPr lang="en-US" sz="2800" b="0" strike="noStrike" spc="-1">
              <a:solidFill>
                <a:srgbClr val="FFFFFF"/>
              </a:solidFill>
              <a:latin typeface="Tahoma"/>
            </a:endParaRPr>
          </a:p>
        </p:txBody>
      </p:sp>
      <p:sp>
        <p:nvSpPr>
          <p:cNvPr id="349"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350"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AF8E081-56FA-476C-915E-D7F43693E2B4}" type="slidenum">
              <a:rPr lang="el-GR" sz="1800" b="0" strike="noStrike" spc="-1">
                <a:solidFill>
                  <a:srgbClr val="66CCFF"/>
                </a:solidFill>
                <a:latin typeface="Tahoma"/>
                <a:ea typeface="Tahoma"/>
              </a:rPr>
              <a:t>33</a:t>
            </a:fld>
            <a:endParaRPr lang="en-US" sz="1800" b="0" strike="noStrike" spc="-1">
              <a:solidFill>
                <a:srgbClr val="000000"/>
              </a:solidFill>
              <a:latin typeface="Tahoma"/>
            </a:endParaRPr>
          </a:p>
        </p:txBody>
      </p:sp>
      <p:sp>
        <p:nvSpPr>
          <p:cNvPr id="351"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52" name="Rectangle 7"/>
          <p:cNvSpPr/>
          <p:nvPr/>
        </p:nvSpPr>
        <p:spPr>
          <a:xfrm>
            <a:off x="971640" y="2349360"/>
            <a:ext cx="496872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Εκτός από τη μεταβλητή αντίσταση δηλαδή το ποτενσιόμετρο, υπάρχει και ένας διακόπτης για τη θέση του ρελαντί. Το σήμα προς τον εγκέφαλο είναι 0,5 έως 4,5 V και η αντίσταση 1 ΚΩ έως 4 ΚΩ (χιλιάδες </a:t>
            </a:r>
            <a:r>
              <a:rPr lang="en-US" sz="2400" b="0" strike="noStrike" spc="-1">
                <a:solidFill>
                  <a:srgbClr val="FFFFFF"/>
                </a:solidFill>
                <a:latin typeface="Tahoma"/>
                <a:ea typeface="Tahoma"/>
              </a:rPr>
              <a:t>ohm</a:t>
            </a:r>
            <a:r>
              <a:rPr lang="el-GR" sz="2400" b="0" strike="noStrike" spc="-1">
                <a:solidFill>
                  <a:srgbClr val="FFFFFF"/>
                </a:solidFill>
                <a:latin typeface="Tahoma"/>
                <a:ea typeface="Tahoma"/>
              </a:rPr>
              <a:t>).</a:t>
            </a:r>
            <a:endParaRPr lang="en-US" sz="2400" b="0" strike="noStrike" spc="-1">
              <a:solidFill>
                <a:srgbClr val="000000"/>
              </a:solidFill>
              <a:latin typeface="Tahoma"/>
            </a:endParaRPr>
          </a:p>
        </p:txBody>
      </p:sp>
      <p:pic>
        <p:nvPicPr>
          <p:cNvPr id="353" name="Picture 8"/>
          <p:cNvPicPr/>
          <p:nvPr/>
        </p:nvPicPr>
        <p:blipFill>
          <a:blip r:embed="rId2"/>
          <a:stretch/>
        </p:blipFill>
        <p:spPr>
          <a:xfrm>
            <a:off x="5940360" y="2421000"/>
            <a:ext cx="3203640" cy="24620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anim calcmode="lin" valueType="num">
                                      <p:cBhvr additive="repl">
                                        <p:cTn id="7" dur="1000" fill="hold"/>
                                        <p:tgtEl>
                                          <p:spTgt spid="352">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52">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55"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Μηχανισμός πεταλούδας:</a:t>
            </a:r>
            <a:endParaRPr lang="en-US" sz="2800" b="0" strike="noStrike" spc="-1">
              <a:solidFill>
                <a:srgbClr val="FFFFFF"/>
              </a:solidFill>
              <a:latin typeface="Tahoma"/>
            </a:endParaRPr>
          </a:p>
        </p:txBody>
      </p:sp>
      <p:sp>
        <p:nvSpPr>
          <p:cNvPr id="356"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357"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59566E3-766E-47D3-AE2E-E398F4E3FA37}" type="slidenum">
              <a:rPr lang="el-GR" sz="1800" b="0" strike="noStrike" spc="-1">
                <a:solidFill>
                  <a:srgbClr val="66CCFF"/>
                </a:solidFill>
                <a:latin typeface="Tahoma"/>
                <a:ea typeface="Tahoma"/>
              </a:rPr>
              <a:t>34</a:t>
            </a:fld>
            <a:endParaRPr lang="en-US" sz="1800" b="0" strike="noStrike" spc="-1">
              <a:solidFill>
                <a:srgbClr val="000000"/>
              </a:solidFill>
              <a:latin typeface="Tahoma"/>
            </a:endParaRPr>
          </a:p>
        </p:txBody>
      </p:sp>
      <p:sp>
        <p:nvSpPr>
          <p:cNvPr id="358"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59" name="Rectangle 7"/>
          <p:cNvSpPr/>
          <p:nvPr/>
        </p:nvSpPr>
        <p:spPr>
          <a:xfrm>
            <a:off x="971640" y="2349360"/>
            <a:ext cx="817236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επιβραδυντήρας (φρενάκι) της πεταλούδας γκαζιού ή όπως αλλιώς λέγεται το </a:t>
            </a:r>
            <a:r>
              <a:rPr lang="en-US" sz="2400" b="0" strike="noStrike" spc="-1">
                <a:solidFill>
                  <a:srgbClr val="FFFFFF"/>
                </a:solidFill>
                <a:latin typeface="Tahoma"/>
                <a:ea typeface="Tahoma"/>
              </a:rPr>
              <a:t>dashpot,</a:t>
            </a:r>
            <a:r>
              <a:rPr lang="el-GR" sz="2400" b="0" strike="noStrike" spc="-1">
                <a:solidFill>
                  <a:srgbClr val="FFFFFF"/>
                </a:solidFill>
                <a:latin typeface="Tahoma"/>
                <a:ea typeface="Tahoma"/>
              </a:rPr>
              <a:t> κλείνει βαθμιαία την πεταλούδα γκαζιού στη φάση της επιβράδυνσης.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Με το φρενάκι αποφεύγεται το αιφνίδιο κλείσιμο της πεταλούδας, όταν ο κινητήρας λειτουργεί σε υψηλές στροφές.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Το απότομο κλείσιμο θα οδηγούσε σε μη αναφλέξιμο μείγμα. Το φρενάκι ρυθμίζεται συνήθως στις 3500 </a:t>
            </a:r>
            <a:r>
              <a:rPr lang="en-US" sz="2400" b="0" strike="noStrike" spc="-1">
                <a:solidFill>
                  <a:srgbClr val="FFFFFF"/>
                </a:solidFill>
                <a:latin typeface="Tahoma"/>
                <a:ea typeface="Tahoma"/>
              </a:rPr>
              <a:t>RPM</a:t>
            </a:r>
            <a:r>
              <a:rPr lang="el-GR" sz="2400" b="0" strike="noStrike" spc="-1">
                <a:solidFill>
                  <a:srgbClr val="FFFFFF"/>
                </a:solidFill>
                <a:latin typeface="Tahoma"/>
                <a:ea typeface="Tahoma"/>
              </a:rPr>
              <a:t> και χρησιμοποιούταν σε παλαιότερα μοντέλα.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Στα σύγχρονα συστήματα προκαλείται διακοπή του ψεκασμού.</a:t>
            </a:r>
            <a:endParaRPr lang="en-US" sz="24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59">
                                            <p:txEl>
                                              <p:pRg st="0" end="0"/>
                                            </p:txEl>
                                          </p:spTgt>
                                        </p:tgtEl>
                                        <p:attrNameLst>
                                          <p:attrName>style.visibility</p:attrName>
                                        </p:attrNameLst>
                                      </p:cBhvr>
                                      <p:to>
                                        <p:strVal val="visible"/>
                                      </p:to>
                                    </p:set>
                                    <p:anim calcmode="lin" valueType="num">
                                      <p:cBhvr additive="repl">
                                        <p:cTn id="7" dur="1000" fill="hold"/>
                                        <p:tgtEl>
                                          <p:spTgt spid="359">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59">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59">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359">
                                            <p:txEl>
                                              <p:pRg st="1" end="1"/>
                                            </p:txEl>
                                          </p:spTgt>
                                        </p:tgtEl>
                                        <p:attrNameLst>
                                          <p:attrName>style.visibility</p:attrName>
                                        </p:attrNameLst>
                                      </p:cBhvr>
                                      <p:to>
                                        <p:strVal val="visible"/>
                                      </p:to>
                                    </p:set>
                                    <p:anim calcmode="lin" valueType="num">
                                      <p:cBhvr additive="repl">
                                        <p:cTn id="14" dur="1000" fill="hold"/>
                                        <p:tgtEl>
                                          <p:spTgt spid="359">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359">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359">
                                            <p:txEl>
                                              <p:pRg st="1" end="1"/>
                                            </p:txEl>
                                          </p:spTgt>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359">
                                            <p:txEl>
                                              <p:pRg st="2" end="2"/>
                                            </p:txEl>
                                          </p:spTgt>
                                        </p:tgtEl>
                                        <p:attrNameLst>
                                          <p:attrName>style.visibility</p:attrName>
                                        </p:attrNameLst>
                                      </p:cBhvr>
                                      <p:to>
                                        <p:strVal val="visible"/>
                                      </p:to>
                                    </p:set>
                                    <p:anim calcmode="lin" valueType="num">
                                      <p:cBhvr additive="repl">
                                        <p:cTn id="21" dur="1000" fill="hold"/>
                                        <p:tgtEl>
                                          <p:spTgt spid="359">
                                            <p:txEl>
                                              <p:pRg st="2" end="2"/>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359">
                                            <p:txEl>
                                              <p:pRg st="2" end="2"/>
                                            </p:txEl>
                                          </p:spTgt>
                                        </p:tgtEl>
                                        <p:attrNameLst>
                                          <p:attrName>ppt_h</p:attrName>
                                        </p:attrNameLst>
                                      </p:cBhvr>
                                      <p:tavLst>
                                        <p:tav tm="0">
                                          <p:val>
                                            <p:strVal val="#ppt_h"/>
                                          </p:val>
                                        </p:tav>
                                        <p:tav tm="100000">
                                          <p:val>
                                            <p:strVal val="#ppt_h"/>
                                          </p:val>
                                        </p:tav>
                                      </p:tavLst>
                                    </p:anim>
                                    <p:animEffect transition="in" filter="fade">
                                      <p:cBhvr additive="repl">
                                        <p:cTn id="23" dur="1000"/>
                                        <p:tgtEl>
                                          <p:spTgt spid="359">
                                            <p:txEl>
                                              <p:pRg st="2" end="2"/>
                                            </p:txEl>
                                          </p:spTgt>
                                        </p:tgtEl>
                                      </p:cBhvr>
                                    </p:animEffect>
                                  </p:childTnLst>
                                </p:cTn>
                              </p:par>
                            </p:childTnLst>
                          </p:cTn>
                        </p:par>
                      </p:childTnLst>
                    </p:cTn>
                  </p:par>
                  <p:par>
                    <p:cTn id="24" fill="hold" nodeType="clickEffect">
                      <p:stCondLst>
                        <p:cond delay="indefinite"/>
                      </p:stCondLst>
                      <p:childTnLst>
                        <p:par>
                          <p:cTn id="25" fill="hold" nodeType="withEffect">
                            <p:stCondLst>
                              <p:cond delay="0"/>
                            </p:stCondLst>
                            <p:childTnLst>
                              <p:par>
                                <p:cTn id="26" presetID="55" presetClass="entr" fill="hold" nodeType="clickEffect">
                                  <p:stCondLst>
                                    <p:cond delay="0"/>
                                  </p:stCondLst>
                                  <p:childTnLst>
                                    <p:set>
                                      <p:cBhvr>
                                        <p:cTn id="27" dur="1" fill="hold">
                                          <p:stCondLst>
                                            <p:cond delay="0"/>
                                          </p:stCondLst>
                                        </p:cTn>
                                        <p:tgtEl>
                                          <p:spTgt spid="359">
                                            <p:txEl>
                                              <p:pRg st="3" end="3"/>
                                            </p:txEl>
                                          </p:spTgt>
                                        </p:tgtEl>
                                        <p:attrNameLst>
                                          <p:attrName>style.visibility</p:attrName>
                                        </p:attrNameLst>
                                      </p:cBhvr>
                                      <p:to>
                                        <p:strVal val="visible"/>
                                      </p:to>
                                    </p:set>
                                    <p:anim calcmode="lin" valueType="num">
                                      <p:cBhvr additive="repl">
                                        <p:cTn id="28" dur="1000" fill="hold"/>
                                        <p:tgtEl>
                                          <p:spTgt spid="359">
                                            <p:txEl>
                                              <p:pRg st="3" end="3"/>
                                            </p:txEl>
                                          </p:spTgt>
                                        </p:tgtEl>
                                        <p:attrNameLst>
                                          <p:attrName>ppt_w</p:attrName>
                                        </p:attrNameLst>
                                      </p:cBhvr>
                                      <p:tavLst>
                                        <p:tav tm="0">
                                          <p:val>
                                            <p:strVal val="#ppt_w*0.70"/>
                                          </p:val>
                                        </p:tav>
                                        <p:tav tm="100000">
                                          <p:val>
                                            <p:strVal val="#ppt_w"/>
                                          </p:val>
                                        </p:tav>
                                      </p:tavLst>
                                    </p:anim>
                                    <p:anim calcmode="lin" valueType="num">
                                      <p:cBhvr additive="repl">
                                        <p:cTn id="29" dur="1000" fill="hold"/>
                                        <p:tgtEl>
                                          <p:spTgt spid="359">
                                            <p:txEl>
                                              <p:pRg st="3" end="3"/>
                                            </p:txEl>
                                          </p:spTgt>
                                        </p:tgtEl>
                                        <p:attrNameLst>
                                          <p:attrName>ppt_h</p:attrName>
                                        </p:attrNameLst>
                                      </p:cBhvr>
                                      <p:tavLst>
                                        <p:tav tm="0">
                                          <p:val>
                                            <p:strVal val="#ppt_h"/>
                                          </p:val>
                                        </p:tav>
                                        <p:tav tm="100000">
                                          <p:val>
                                            <p:strVal val="#ppt_h"/>
                                          </p:val>
                                        </p:tav>
                                      </p:tavLst>
                                    </p:anim>
                                    <p:animEffect transition="in" filter="fade">
                                      <p:cBhvr additive="repl">
                                        <p:cTn id="30" dur="1000"/>
                                        <p:tgtEl>
                                          <p:spTgt spid="3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61" name="PlaceHolder 2"/>
          <p:cNvSpPr>
            <a:spLocks noGrp="1"/>
          </p:cNvSpPr>
          <p:nvPr>
            <p:ph type="subTitle"/>
          </p:nvPr>
        </p:nvSpPr>
        <p:spPr>
          <a:xfrm>
            <a:off x="900000" y="1844640"/>
            <a:ext cx="8244000" cy="72072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Βαλβίδα βοηθητικού αέρα (</a:t>
            </a:r>
            <a:r>
              <a:rPr lang="en-US" sz="2400" b="1" strike="noStrike" spc="-1">
                <a:solidFill>
                  <a:srgbClr val="FFFF66"/>
                </a:solidFill>
                <a:latin typeface="Tahoma"/>
                <a:ea typeface="Tahoma"/>
              </a:rPr>
              <a:t>AAV</a:t>
            </a:r>
            <a:r>
              <a:rPr lang="el-GR" sz="2400" b="1" strike="noStrike" spc="-1">
                <a:solidFill>
                  <a:srgbClr val="FFFF66"/>
                </a:solidFill>
                <a:latin typeface="Tahoma"/>
                <a:ea typeface="Tahoma"/>
              </a:rPr>
              <a:t>) ή βαλβίδα ρύθμισης ρελαντί:</a:t>
            </a:r>
            <a:endParaRPr lang="en-US" sz="2400" b="0" strike="noStrike" spc="-1">
              <a:solidFill>
                <a:srgbClr val="FFFFFF"/>
              </a:solidFill>
              <a:latin typeface="Tahoma"/>
            </a:endParaRPr>
          </a:p>
        </p:txBody>
      </p:sp>
      <p:sp>
        <p:nvSpPr>
          <p:cNvPr id="362"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363"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31F755D-5267-45AE-8A3D-B362D61E3F3A}" type="slidenum">
              <a:rPr lang="el-GR" sz="1800" b="0" strike="noStrike" spc="-1">
                <a:solidFill>
                  <a:srgbClr val="66CCFF"/>
                </a:solidFill>
                <a:latin typeface="Tahoma"/>
                <a:ea typeface="Tahoma"/>
              </a:rPr>
              <a:t>35</a:t>
            </a:fld>
            <a:endParaRPr lang="en-US" sz="1800" b="0" strike="noStrike" spc="-1">
              <a:solidFill>
                <a:srgbClr val="000000"/>
              </a:solidFill>
              <a:latin typeface="Tahoma"/>
            </a:endParaRPr>
          </a:p>
        </p:txBody>
      </p:sp>
      <p:sp>
        <p:nvSpPr>
          <p:cNvPr id="364"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65" name="Rectangle 7"/>
          <p:cNvSpPr/>
          <p:nvPr/>
        </p:nvSpPr>
        <p:spPr>
          <a:xfrm>
            <a:off x="900000" y="2492280"/>
            <a:ext cx="8244000" cy="4365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Κατά την εκκίνηση η μηχανή πρέπει να αναρροφήσει περισσότερο αέρα και τα μπεκ να ψεκάσουν περισσότερο καύσιμο. Γι' αυτό το λόγο υπάρχει ο σωλήνας παράκαμψης (μπαϊπάς) που βρίσκεται κάτω από την πεταλούδα.</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Όταν η πεταλούδα είναι κλειστή, περνάει αέρας από τον αγωγό μπαϊπάς και εισέρχεται στον κύλινδρο. Πάνω στον αγωγό έχει τοποθετηθεί η βαλβίδα του βοηθητικού αέρα που έχει φις και συνδέεται ηλεκτρικά με μοτέρ.</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Όταν ο κινητήρας βρίσκεται στο ρελαντί ή όταν είναι κρύος και η πεταλούδα γκαζιού είναι κλειστή, τότε ο εγκέφαλος παρέχει πρόσθετο αέρα μέσω αυτής της βαλβίδας. Επίσης ενεργοποιείται, όταν πέσουν οι στροφές ή λειτουργήσει ο κλιματισμός.</a:t>
            </a:r>
            <a:endParaRPr lang="en-US" sz="22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361">
                                            <p:txEl>
                                              <p:pRg st="0" end="0"/>
                                            </p:txEl>
                                          </p:spTgt>
                                        </p:tgtEl>
                                        <p:attrNameLst>
                                          <p:attrName>style.visibility</p:attrName>
                                        </p:attrNameLst>
                                      </p:cBhvr>
                                      <p:to>
                                        <p:strVal val="visible"/>
                                      </p:to>
                                    </p:set>
                                    <p:animEffect transition="in" filter="blinds(horizontal)">
                                      <p:cBhvr additive="repl">
                                        <p:cTn id="7" dur="500"/>
                                        <p:tgtEl>
                                          <p:spTgt spid="361">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365">
                                            <p:txEl>
                                              <p:pRg st="0" end="0"/>
                                            </p:txEl>
                                          </p:spTgt>
                                        </p:tgtEl>
                                        <p:attrNameLst>
                                          <p:attrName>style.visibility</p:attrName>
                                        </p:attrNameLst>
                                      </p:cBhvr>
                                      <p:to>
                                        <p:strVal val="visible"/>
                                      </p:to>
                                    </p:set>
                                    <p:anim calcmode="lin" valueType="num">
                                      <p:cBhvr additive="repl">
                                        <p:cTn id="11" dur="1000" fill="hold"/>
                                        <p:tgtEl>
                                          <p:spTgt spid="365">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365">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365">
                                            <p:txEl>
                                              <p:pRg st="0" end="0"/>
                                            </p:txEl>
                                          </p:spTgt>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365">
                                            <p:txEl>
                                              <p:pRg st="1" end="1"/>
                                            </p:txEl>
                                          </p:spTgt>
                                        </p:tgtEl>
                                        <p:attrNameLst>
                                          <p:attrName>style.visibility</p:attrName>
                                        </p:attrNameLst>
                                      </p:cBhvr>
                                      <p:to>
                                        <p:strVal val="visible"/>
                                      </p:to>
                                    </p:set>
                                    <p:anim calcmode="lin" valueType="num">
                                      <p:cBhvr additive="repl">
                                        <p:cTn id="18" dur="1000" fill="hold"/>
                                        <p:tgtEl>
                                          <p:spTgt spid="365">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365">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365">
                                            <p:txEl>
                                              <p:pRg st="1" end="1"/>
                                            </p:txEl>
                                          </p:spTgt>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365">
                                            <p:txEl>
                                              <p:pRg st="2" end="2"/>
                                            </p:txEl>
                                          </p:spTgt>
                                        </p:tgtEl>
                                        <p:attrNameLst>
                                          <p:attrName>style.visibility</p:attrName>
                                        </p:attrNameLst>
                                      </p:cBhvr>
                                      <p:to>
                                        <p:strVal val="visible"/>
                                      </p:to>
                                    </p:set>
                                    <p:anim calcmode="lin" valueType="num">
                                      <p:cBhvr additive="repl">
                                        <p:cTn id="25" dur="1000" fill="hold"/>
                                        <p:tgtEl>
                                          <p:spTgt spid="365">
                                            <p:txEl>
                                              <p:pRg st="2" end="2"/>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365">
                                            <p:txEl>
                                              <p:pRg st="2" end="2"/>
                                            </p:txEl>
                                          </p:spTgt>
                                        </p:tgtEl>
                                        <p:attrNameLst>
                                          <p:attrName>ppt_h</p:attrName>
                                        </p:attrNameLst>
                                      </p:cBhvr>
                                      <p:tavLst>
                                        <p:tav tm="0">
                                          <p:val>
                                            <p:strVal val="#ppt_h"/>
                                          </p:val>
                                        </p:tav>
                                        <p:tav tm="100000">
                                          <p:val>
                                            <p:strVal val="#ppt_h"/>
                                          </p:val>
                                        </p:tav>
                                      </p:tavLst>
                                    </p:anim>
                                    <p:animEffect transition="in" filter="fade">
                                      <p:cBhvr additive="repl">
                                        <p:cTn id="27" dur="1000"/>
                                        <p:tgtEl>
                                          <p:spTgt spid="3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67" name="PlaceHolder 2"/>
          <p:cNvSpPr>
            <a:spLocks noGrp="1"/>
          </p:cNvSpPr>
          <p:nvPr>
            <p:ph type="subTitle"/>
          </p:nvPr>
        </p:nvSpPr>
        <p:spPr>
          <a:xfrm>
            <a:off x="900000" y="1844640"/>
            <a:ext cx="8244000" cy="72072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Βαλβίδα βοηθητικού αέρα (</a:t>
            </a:r>
            <a:r>
              <a:rPr lang="en-US" sz="2400" b="1" strike="noStrike" spc="-1">
                <a:solidFill>
                  <a:srgbClr val="FFFF66"/>
                </a:solidFill>
                <a:latin typeface="Tahoma"/>
                <a:ea typeface="Tahoma"/>
              </a:rPr>
              <a:t>AAV</a:t>
            </a:r>
            <a:r>
              <a:rPr lang="el-GR" sz="2400" b="1" strike="noStrike" spc="-1">
                <a:solidFill>
                  <a:srgbClr val="FFFF66"/>
                </a:solidFill>
                <a:latin typeface="Tahoma"/>
                <a:ea typeface="Tahoma"/>
              </a:rPr>
              <a:t>) ή βαλβίδα ρύθμισης ρελαντί:</a:t>
            </a:r>
            <a:endParaRPr lang="en-US" sz="2400" b="0" strike="noStrike" spc="-1">
              <a:solidFill>
                <a:srgbClr val="FFFFFF"/>
              </a:solidFill>
              <a:latin typeface="Tahoma"/>
            </a:endParaRPr>
          </a:p>
        </p:txBody>
      </p:sp>
      <p:sp>
        <p:nvSpPr>
          <p:cNvPr id="368"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369"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2848A58-5675-4D9F-9588-8FED2FF85470}" type="slidenum">
              <a:rPr lang="el-GR" sz="1800" b="0" strike="noStrike" spc="-1">
                <a:solidFill>
                  <a:srgbClr val="66CCFF"/>
                </a:solidFill>
                <a:latin typeface="Tahoma"/>
                <a:ea typeface="Tahoma"/>
              </a:rPr>
              <a:t>36</a:t>
            </a:fld>
            <a:endParaRPr lang="en-US" sz="1800" b="0" strike="noStrike" spc="-1">
              <a:solidFill>
                <a:srgbClr val="000000"/>
              </a:solidFill>
              <a:latin typeface="Tahoma"/>
            </a:endParaRPr>
          </a:p>
        </p:txBody>
      </p:sp>
      <p:sp>
        <p:nvSpPr>
          <p:cNvPr id="370"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71" name="Rectangle 7"/>
          <p:cNvSpPr/>
          <p:nvPr/>
        </p:nvSpPr>
        <p:spPr>
          <a:xfrm>
            <a:off x="900000" y="2781360"/>
            <a:ext cx="8244000" cy="4076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Οι κυριότεροι τύποι βαλβίδων βοηθητικού αέρα είναι οι: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α. διμεταλλικές,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β. θερμοστατικές</a:t>
            </a:r>
            <a:r>
              <a:rPr lang="en-US" sz="2400" b="0" strike="noStrike" spc="-1">
                <a:solidFill>
                  <a:srgbClr val="FFFFFF"/>
                </a:solidFill>
                <a:latin typeface="Tahoma"/>
                <a:ea typeface="Tahoma"/>
              </a:rPr>
              <a:t>,</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γ. ηλεκτρομαγνητικές,</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δ. περιστροφικές με μοτέρ και</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ε. με βηματικό κινητήρα.</a:t>
            </a:r>
            <a:endParaRPr lang="en-US" sz="24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anim calcmode="lin" valueType="num">
                                      <p:cBhvr additive="repl">
                                        <p:cTn id="7" dur="1000" fill="hold"/>
                                        <p:tgtEl>
                                          <p:spTgt spid="371">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71">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71">
                                            <p:txEl>
                                              <p:pRg st="0" end="0"/>
                                            </p:txEl>
                                          </p:spTgt>
                                        </p:tgtEl>
                                      </p:cBhvr>
                                    </p:animEffect>
                                  </p:childTnLst>
                                </p:cTn>
                              </p:par>
                            </p:childTnLst>
                          </p:cTn>
                        </p:par>
                        <p:par>
                          <p:cTn id="10" fill="hold" nodeType="afterEffect">
                            <p:stCondLst>
                              <p:cond delay="1000"/>
                            </p:stCondLst>
                            <p:childTnLst>
                              <p:par>
                                <p:cTn id="11" presetID="55" presetClass="entr" fill="hold" nodeType="afterEffect">
                                  <p:stCondLst>
                                    <p:cond delay="0"/>
                                  </p:stCondLst>
                                  <p:childTnLst>
                                    <p:set>
                                      <p:cBhvr>
                                        <p:cTn id="12" dur="1" fill="hold">
                                          <p:stCondLst>
                                            <p:cond delay="0"/>
                                          </p:stCondLst>
                                        </p:cTn>
                                        <p:tgtEl>
                                          <p:spTgt spid="371">
                                            <p:txEl>
                                              <p:pRg st="1" end="1"/>
                                            </p:txEl>
                                          </p:spTgt>
                                        </p:tgtEl>
                                        <p:attrNameLst>
                                          <p:attrName>style.visibility</p:attrName>
                                        </p:attrNameLst>
                                      </p:cBhvr>
                                      <p:to>
                                        <p:strVal val="visible"/>
                                      </p:to>
                                    </p:set>
                                    <p:anim calcmode="lin" valueType="num">
                                      <p:cBhvr additive="repl">
                                        <p:cTn id="13" dur="1000" fill="hold"/>
                                        <p:tgtEl>
                                          <p:spTgt spid="371">
                                            <p:txEl>
                                              <p:pRg st="1" end="1"/>
                                            </p:txEl>
                                          </p:spTgt>
                                        </p:tgtEl>
                                        <p:attrNameLst>
                                          <p:attrName>ppt_w</p:attrName>
                                        </p:attrNameLst>
                                      </p:cBhvr>
                                      <p:tavLst>
                                        <p:tav tm="0">
                                          <p:val>
                                            <p:strVal val="#ppt_w*0.70"/>
                                          </p:val>
                                        </p:tav>
                                        <p:tav tm="100000">
                                          <p:val>
                                            <p:strVal val="#ppt_w"/>
                                          </p:val>
                                        </p:tav>
                                      </p:tavLst>
                                    </p:anim>
                                    <p:anim calcmode="lin" valueType="num">
                                      <p:cBhvr additive="repl">
                                        <p:cTn id="14" dur="1000" fill="hold"/>
                                        <p:tgtEl>
                                          <p:spTgt spid="371">
                                            <p:txEl>
                                              <p:pRg st="1" end="1"/>
                                            </p:txEl>
                                          </p:spTgt>
                                        </p:tgtEl>
                                        <p:attrNameLst>
                                          <p:attrName>ppt_h</p:attrName>
                                        </p:attrNameLst>
                                      </p:cBhvr>
                                      <p:tavLst>
                                        <p:tav tm="0">
                                          <p:val>
                                            <p:strVal val="#ppt_h"/>
                                          </p:val>
                                        </p:tav>
                                        <p:tav tm="100000">
                                          <p:val>
                                            <p:strVal val="#ppt_h"/>
                                          </p:val>
                                        </p:tav>
                                      </p:tavLst>
                                    </p:anim>
                                    <p:animEffect transition="in" filter="fade">
                                      <p:cBhvr additive="repl">
                                        <p:cTn id="15" dur="1000"/>
                                        <p:tgtEl>
                                          <p:spTgt spid="371">
                                            <p:txEl>
                                              <p:pRg st="1" end="1"/>
                                            </p:txEl>
                                          </p:spTgt>
                                        </p:tgtEl>
                                      </p:cBhvr>
                                    </p:animEffect>
                                  </p:childTnLst>
                                </p:cTn>
                              </p:par>
                            </p:childTnLst>
                          </p:cTn>
                        </p:par>
                        <p:par>
                          <p:cTn id="16" fill="hold" nodeType="afterEffect">
                            <p:stCondLst>
                              <p:cond delay="2000"/>
                            </p:stCondLst>
                            <p:childTnLst>
                              <p:par>
                                <p:cTn id="17" presetID="55" presetClass="entr" fill="hold" nodeType="afterEffect">
                                  <p:stCondLst>
                                    <p:cond delay="0"/>
                                  </p:stCondLst>
                                  <p:childTnLst>
                                    <p:set>
                                      <p:cBhvr>
                                        <p:cTn id="18" dur="1" fill="hold">
                                          <p:stCondLst>
                                            <p:cond delay="0"/>
                                          </p:stCondLst>
                                        </p:cTn>
                                        <p:tgtEl>
                                          <p:spTgt spid="371">
                                            <p:txEl>
                                              <p:pRg st="2" end="2"/>
                                            </p:txEl>
                                          </p:spTgt>
                                        </p:tgtEl>
                                        <p:attrNameLst>
                                          <p:attrName>style.visibility</p:attrName>
                                        </p:attrNameLst>
                                      </p:cBhvr>
                                      <p:to>
                                        <p:strVal val="visible"/>
                                      </p:to>
                                    </p:set>
                                    <p:anim calcmode="lin" valueType="num">
                                      <p:cBhvr additive="repl">
                                        <p:cTn id="19" dur="1000" fill="hold"/>
                                        <p:tgtEl>
                                          <p:spTgt spid="371">
                                            <p:txEl>
                                              <p:pRg st="2" end="2"/>
                                            </p:txEl>
                                          </p:spTgt>
                                        </p:tgtEl>
                                        <p:attrNameLst>
                                          <p:attrName>ppt_w</p:attrName>
                                        </p:attrNameLst>
                                      </p:cBhvr>
                                      <p:tavLst>
                                        <p:tav tm="0">
                                          <p:val>
                                            <p:strVal val="#ppt_w*0.70"/>
                                          </p:val>
                                        </p:tav>
                                        <p:tav tm="100000">
                                          <p:val>
                                            <p:strVal val="#ppt_w"/>
                                          </p:val>
                                        </p:tav>
                                      </p:tavLst>
                                    </p:anim>
                                    <p:anim calcmode="lin" valueType="num">
                                      <p:cBhvr additive="repl">
                                        <p:cTn id="20" dur="1000" fill="hold"/>
                                        <p:tgtEl>
                                          <p:spTgt spid="371">
                                            <p:txEl>
                                              <p:pRg st="2" end="2"/>
                                            </p:txEl>
                                          </p:spTgt>
                                        </p:tgtEl>
                                        <p:attrNameLst>
                                          <p:attrName>ppt_h</p:attrName>
                                        </p:attrNameLst>
                                      </p:cBhvr>
                                      <p:tavLst>
                                        <p:tav tm="0">
                                          <p:val>
                                            <p:strVal val="#ppt_h"/>
                                          </p:val>
                                        </p:tav>
                                        <p:tav tm="100000">
                                          <p:val>
                                            <p:strVal val="#ppt_h"/>
                                          </p:val>
                                        </p:tav>
                                      </p:tavLst>
                                    </p:anim>
                                    <p:animEffect transition="in" filter="fade">
                                      <p:cBhvr additive="repl">
                                        <p:cTn id="21" dur="1000"/>
                                        <p:tgtEl>
                                          <p:spTgt spid="371">
                                            <p:txEl>
                                              <p:pRg st="2" end="2"/>
                                            </p:txEl>
                                          </p:spTgt>
                                        </p:tgtEl>
                                      </p:cBhvr>
                                    </p:animEffect>
                                  </p:childTnLst>
                                </p:cTn>
                              </p:par>
                            </p:childTnLst>
                          </p:cTn>
                        </p:par>
                        <p:par>
                          <p:cTn id="22" fill="hold" nodeType="afterEffect">
                            <p:stCondLst>
                              <p:cond delay="3000"/>
                            </p:stCondLst>
                            <p:childTnLst>
                              <p:par>
                                <p:cTn id="23" presetID="55" presetClass="entr" fill="hold" nodeType="afterEffect">
                                  <p:stCondLst>
                                    <p:cond delay="0"/>
                                  </p:stCondLst>
                                  <p:childTnLst>
                                    <p:set>
                                      <p:cBhvr>
                                        <p:cTn id="24" dur="1" fill="hold">
                                          <p:stCondLst>
                                            <p:cond delay="0"/>
                                          </p:stCondLst>
                                        </p:cTn>
                                        <p:tgtEl>
                                          <p:spTgt spid="371">
                                            <p:txEl>
                                              <p:pRg st="5" end="5"/>
                                            </p:txEl>
                                          </p:spTgt>
                                        </p:tgtEl>
                                        <p:attrNameLst>
                                          <p:attrName>style.visibility</p:attrName>
                                        </p:attrNameLst>
                                      </p:cBhvr>
                                      <p:to>
                                        <p:strVal val="visible"/>
                                      </p:to>
                                    </p:set>
                                    <p:anim calcmode="lin" valueType="num">
                                      <p:cBhvr additive="repl">
                                        <p:cTn id="25" dur="1000" fill="hold"/>
                                        <p:tgtEl>
                                          <p:spTgt spid="371">
                                            <p:txEl>
                                              <p:pRg st="5" end="5"/>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371">
                                            <p:txEl>
                                              <p:pRg st="5" end="5"/>
                                            </p:txEl>
                                          </p:spTgt>
                                        </p:tgtEl>
                                        <p:attrNameLst>
                                          <p:attrName>ppt_h</p:attrName>
                                        </p:attrNameLst>
                                      </p:cBhvr>
                                      <p:tavLst>
                                        <p:tav tm="0">
                                          <p:val>
                                            <p:strVal val="#ppt_h"/>
                                          </p:val>
                                        </p:tav>
                                        <p:tav tm="100000">
                                          <p:val>
                                            <p:strVal val="#ppt_h"/>
                                          </p:val>
                                        </p:tav>
                                      </p:tavLst>
                                    </p:anim>
                                    <p:animEffect transition="in" filter="fade">
                                      <p:cBhvr additive="repl">
                                        <p:cTn id="27" dur="1000"/>
                                        <p:tgtEl>
                                          <p:spTgt spid="371">
                                            <p:txEl>
                                              <p:pRg st="5" end="5"/>
                                            </p:txEl>
                                          </p:spTgt>
                                        </p:tgtEl>
                                      </p:cBhvr>
                                    </p:animEffect>
                                  </p:childTnLst>
                                </p:cTn>
                              </p:par>
                            </p:childTnLst>
                          </p:cTn>
                        </p:par>
                        <p:par>
                          <p:cTn id="28" fill="hold" nodeType="afterEffect">
                            <p:stCondLst>
                              <p:cond delay="4000"/>
                            </p:stCondLst>
                            <p:childTnLst>
                              <p:par>
                                <p:cTn id="29" presetID="55" presetClass="entr" fill="hold" nodeType="afterEffect">
                                  <p:stCondLst>
                                    <p:cond delay="0"/>
                                  </p:stCondLst>
                                  <p:childTnLst>
                                    <p:set>
                                      <p:cBhvr>
                                        <p:cTn id="30" dur="1" fill="hold">
                                          <p:stCondLst>
                                            <p:cond delay="0"/>
                                          </p:stCondLst>
                                        </p:cTn>
                                        <p:tgtEl>
                                          <p:spTgt spid="371">
                                            <p:txEl>
                                              <p:pRg st="3" end="3"/>
                                            </p:txEl>
                                          </p:spTgt>
                                        </p:tgtEl>
                                        <p:attrNameLst>
                                          <p:attrName>style.visibility</p:attrName>
                                        </p:attrNameLst>
                                      </p:cBhvr>
                                      <p:to>
                                        <p:strVal val="visible"/>
                                      </p:to>
                                    </p:set>
                                    <p:anim calcmode="lin" valueType="num">
                                      <p:cBhvr additive="repl">
                                        <p:cTn id="31" dur="1000" fill="hold"/>
                                        <p:tgtEl>
                                          <p:spTgt spid="371">
                                            <p:txEl>
                                              <p:pRg st="3" end="3"/>
                                            </p:txEl>
                                          </p:spTgt>
                                        </p:tgtEl>
                                        <p:attrNameLst>
                                          <p:attrName>ppt_w</p:attrName>
                                        </p:attrNameLst>
                                      </p:cBhvr>
                                      <p:tavLst>
                                        <p:tav tm="0">
                                          <p:val>
                                            <p:strVal val="#ppt_w*0.70"/>
                                          </p:val>
                                        </p:tav>
                                        <p:tav tm="100000">
                                          <p:val>
                                            <p:strVal val="#ppt_w"/>
                                          </p:val>
                                        </p:tav>
                                      </p:tavLst>
                                    </p:anim>
                                    <p:anim calcmode="lin" valueType="num">
                                      <p:cBhvr additive="repl">
                                        <p:cTn id="32" dur="1000" fill="hold"/>
                                        <p:tgtEl>
                                          <p:spTgt spid="371">
                                            <p:txEl>
                                              <p:pRg st="3" end="3"/>
                                            </p:txEl>
                                          </p:spTgt>
                                        </p:tgtEl>
                                        <p:attrNameLst>
                                          <p:attrName>ppt_h</p:attrName>
                                        </p:attrNameLst>
                                      </p:cBhvr>
                                      <p:tavLst>
                                        <p:tav tm="0">
                                          <p:val>
                                            <p:strVal val="#ppt_h"/>
                                          </p:val>
                                        </p:tav>
                                        <p:tav tm="100000">
                                          <p:val>
                                            <p:strVal val="#ppt_h"/>
                                          </p:val>
                                        </p:tav>
                                      </p:tavLst>
                                    </p:anim>
                                    <p:animEffect transition="in" filter="fade">
                                      <p:cBhvr additive="repl">
                                        <p:cTn id="33" dur="1000"/>
                                        <p:tgtEl>
                                          <p:spTgt spid="371">
                                            <p:txEl>
                                              <p:pRg st="3" end="3"/>
                                            </p:txEl>
                                          </p:spTgt>
                                        </p:tgtEl>
                                      </p:cBhvr>
                                    </p:animEffect>
                                  </p:childTnLst>
                                </p:cTn>
                              </p:par>
                            </p:childTnLst>
                          </p:cTn>
                        </p:par>
                        <p:par>
                          <p:cTn id="34" fill="hold" nodeType="afterEffect">
                            <p:stCondLst>
                              <p:cond delay="5000"/>
                            </p:stCondLst>
                            <p:childTnLst>
                              <p:par>
                                <p:cTn id="35" presetID="55" presetClass="entr" fill="hold" nodeType="afterEffect">
                                  <p:stCondLst>
                                    <p:cond delay="0"/>
                                  </p:stCondLst>
                                  <p:childTnLst>
                                    <p:set>
                                      <p:cBhvr>
                                        <p:cTn id="36" dur="1" fill="hold">
                                          <p:stCondLst>
                                            <p:cond delay="0"/>
                                          </p:stCondLst>
                                        </p:cTn>
                                        <p:tgtEl>
                                          <p:spTgt spid="371">
                                            <p:txEl>
                                              <p:pRg st="4" end="4"/>
                                            </p:txEl>
                                          </p:spTgt>
                                        </p:tgtEl>
                                        <p:attrNameLst>
                                          <p:attrName>style.visibility</p:attrName>
                                        </p:attrNameLst>
                                      </p:cBhvr>
                                      <p:to>
                                        <p:strVal val="visible"/>
                                      </p:to>
                                    </p:set>
                                    <p:anim calcmode="lin" valueType="num">
                                      <p:cBhvr additive="repl">
                                        <p:cTn id="37" dur="1000" fill="hold"/>
                                        <p:tgtEl>
                                          <p:spTgt spid="371">
                                            <p:txEl>
                                              <p:pRg st="4" end="4"/>
                                            </p:txEl>
                                          </p:spTgt>
                                        </p:tgtEl>
                                        <p:attrNameLst>
                                          <p:attrName>ppt_w</p:attrName>
                                        </p:attrNameLst>
                                      </p:cBhvr>
                                      <p:tavLst>
                                        <p:tav tm="0">
                                          <p:val>
                                            <p:strVal val="#ppt_w*0.70"/>
                                          </p:val>
                                        </p:tav>
                                        <p:tav tm="100000">
                                          <p:val>
                                            <p:strVal val="#ppt_w"/>
                                          </p:val>
                                        </p:tav>
                                      </p:tavLst>
                                    </p:anim>
                                    <p:anim calcmode="lin" valueType="num">
                                      <p:cBhvr additive="repl">
                                        <p:cTn id="38" dur="1000" fill="hold"/>
                                        <p:tgtEl>
                                          <p:spTgt spid="371">
                                            <p:txEl>
                                              <p:pRg st="4" end="4"/>
                                            </p:txEl>
                                          </p:spTgt>
                                        </p:tgtEl>
                                        <p:attrNameLst>
                                          <p:attrName>ppt_h</p:attrName>
                                        </p:attrNameLst>
                                      </p:cBhvr>
                                      <p:tavLst>
                                        <p:tav tm="0">
                                          <p:val>
                                            <p:strVal val="#ppt_h"/>
                                          </p:val>
                                        </p:tav>
                                        <p:tav tm="100000">
                                          <p:val>
                                            <p:strVal val="#ppt_h"/>
                                          </p:val>
                                        </p:tav>
                                      </p:tavLst>
                                    </p:anim>
                                    <p:animEffect transition="in" filter="fade">
                                      <p:cBhvr additive="repl">
                                        <p:cTn id="39" dur="1000"/>
                                        <p:tgtEl>
                                          <p:spTgt spid="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73" name="PlaceHolder 2"/>
          <p:cNvSpPr>
            <a:spLocks noGrp="1"/>
          </p:cNvSpPr>
          <p:nvPr>
            <p:ph type="subTitle"/>
          </p:nvPr>
        </p:nvSpPr>
        <p:spPr>
          <a:xfrm>
            <a:off x="900000" y="1844640"/>
            <a:ext cx="8244000" cy="72072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Βαλβίδα βοηθητικού αέρα (</a:t>
            </a:r>
            <a:r>
              <a:rPr lang="en-US" sz="2400" b="1" strike="noStrike" spc="-1">
                <a:solidFill>
                  <a:srgbClr val="FFFF66"/>
                </a:solidFill>
                <a:latin typeface="Tahoma"/>
                <a:ea typeface="Tahoma"/>
              </a:rPr>
              <a:t>AAV</a:t>
            </a:r>
            <a:r>
              <a:rPr lang="el-GR" sz="2400" b="1" strike="noStrike" spc="-1">
                <a:solidFill>
                  <a:srgbClr val="FFFF66"/>
                </a:solidFill>
                <a:latin typeface="Tahoma"/>
                <a:ea typeface="Tahoma"/>
              </a:rPr>
              <a:t>) ή βαλβίδα ρύθμισης ρελαντί:</a:t>
            </a:r>
            <a:endParaRPr lang="en-US" sz="2400" b="0" strike="noStrike" spc="-1">
              <a:solidFill>
                <a:srgbClr val="FFFFFF"/>
              </a:solidFill>
              <a:latin typeface="Tahoma"/>
            </a:endParaRPr>
          </a:p>
        </p:txBody>
      </p:sp>
      <p:sp>
        <p:nvSpPr>
          <p:cNvPr id="374"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375"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732E5CF-7DF7-43AD-A62C-99E72C8D1A26}" type="slidenum">
              <a:rPr lang="el-GR" sz="1800" b="0" strike="noStrike" spc="-1">
                <a:solidFill>
                  <a:srgbClr val="66CCFF"/>
                </a:solidFill>
                <a:latin typeface="Tahoma"/>
                <a:ea typeface="Tahoma"/>
              </a:rPr>
              <a:t>37</a:t>
            </a:fld>
            <a:endParaRPr lang="en-US" sz="1800" b="0" strike="noStrike" spc="-1">
              <a:solidFill>
                <a:srgbClr val="000000"/>
              </a:solidFill>
              <a:latin typeface="Tahoma"/>
            </a:endParaRPr>
          </a:p>
        </p:txBody>
      </p:sp>
      <p:sp>
        <p:nvSpPr>
          <p:cNvPr id="376"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77" name="Rectangle 7"/>
          <p:cNvSpPr/>
          <p:nvPr/>
        </p:nvSpPr>
        <p:spPr>
          <a:xfrm>
            <a:off x="900000" y="2492280"/>
            <a:ext cx="5040360" cy="4365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1" strike="noStrike" spc="-1">
                <a:solidFill>
                  <a:srgbClr val="FFFFFF"/>
                </a:solidFill>
                <a:latin typeface="Tahoma"/>
                <a:ea typeface="Tahoma"/>
              </a:rPr>
              <a:t>Διμεταλλικές.</a:t>
            </a:r>
            <a:endParaRPr lang="en-US" sz="23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Έχουν διμεταλλικό έλασμα που περιβάλλεται από ηλεκτρικό στοιχείο που θερμαίνει συνεχώς το έλασμα. Με κρύα τη μηχανή ο αέρας περνάει από τον αισθητήρα ροής και από το μπαϊπάς και αυξάνονται οι στροφές του ρελαντί. </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Όταν η μηχανή ζεσταθεί, το έλασμα κάμπτεται και αναγκάζει το σύρτη που έχει στην άκρη να κλείσει βαθμιαία το άνοιγμα του μπαϊπάς.</a:t>
            </a:r>
            <a:endParaRPr lang="en-US" sz="2200" b="0" strike="noStrike" spc="-1">
              <a:solidFill>
                <a:srgbClr val="000000"/>
              </a:solidFill>
              <a:latin typeface="Tahoma"/>
            </a:endParaRPr>
          </a:p>
        </p:txBody>
      </p:sp>
      <p:pic>
        <p:nvPicPr>
          <p:cNvPr id="378" name="Picture 8"/>
          <p:cNvPicPr/>
          <p:nvPr/>
        </p:nvPicPr>
        <p:blipFill>
          <a:blip r:embed="rId2"/>
          <a:stretch/>
        </p:blipFill>
        <p:spPr>
          <a:xfrm>
            <a:off x="5724360" y="3284640"/>
            <a:ext cx="3419640" cy="24890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anim calcmode="lin" valueType="num">
                                      <p:cBhvr additive="repl">
                                        <p:cTn id="7" dur="1000" fill="hold"/>
                                        <p:tgtEl>
                                          <p:spTgt spid="377">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77">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77">
                                            <p:txEl>
                                              <p:pRg st="0" end="0"/>
                                            </p:txEl>
                                          </p:spTgt>
                                        </p:tgtEl>
                                      </p:cBhvr>
                                    </p:animEffect>
                                  </p:childTnLst>
                                </p:cTn>
                              </p:par>
                            </p:childTnLst>
                          </p:cTn>
                        </p:par>
                        <p:par>
                          <p:cTn id="10" fill="hold" nodeType="afterEffect">
                            <p:stCondLst>
                              <p:cond delay="1000"/>
                            </p:stCondLst>
                            <p:childTnLst>
                              <p:par>
                                <p:cTn id="11" presetID="55" presetClass="entr" fill="hold" nodeType="afterEffect">
                                  <p:stCondLst>
                                    <p:cond delay="0"/>
                                  </p:stCondLst>
                                  <p:childTnLst>
                                    <p:set>
                                      <p:cBhvr>
                                        <p:cTn id="12" dur="1" fill="hold">
                                          <p:stCondLst>
                                            <p:cond delay="0"/>
                                          </p:stCondLst>
                                        </p:cTn>
                                        <p:tgtEl>
                                          <p:spTgt spid="377">
                                            <p:txEl>
                                              <p:pRg st="1" end="1"/>
                                            </p:txEl>
                                          </p:spTgt>
                                        </p:tgtEl>
                                        <p:attrNameLst>
                                          <p:attrName>style.visibility</p:attrName>
                                        </p:attrNameLst>
                                      </p:cBhvr>
                                      <p:to>
                                        <p:strVal val="visible"/>
                                      </p:to>
                                    </p:set>
                                    <p:anim calcmode="lin" valueType="num">
                                      <p:cBhvr additive="repl">
                                        <p:cTn id="13" dur="1000" fill="hold"/>
                                        <p:tgtEl>
                                          <p:spTgt spid="377">
                                            <p:txEl>
                                              <p:pRg st="1" end="1"/>
                                            </p:txEl>
                                          </p:spTgt>
                                        </p:tgtEl>
                                        <p:attrNameLst>
                                          <p:attrName>ppt_w</p:attrName>
                                        </p:attrNameLst>
                                      </p:cBhvr>
                                      <p:tavLst>
                                        <p:tav tm="0">
                                          <p:val>
                                            <p:strVal val="#ppt_w*0.70"/>
                                          </p:val>
                                        </p:tav>
                                        <p:tav tm="100000">
                                          <p:val>
                                            <p:strVal val="#ppt_w"/>
                                          </p:val>
                                        </p:tav>
                                      </p:tavLst>
                                    </p:anim>
                                    <p:anim calcmode="lin" valueType="num">
                                      <p:cBhvr additive="repl">
                                        <p:cTn id="14" dur="1000" fill="hold"/>
                                        <p:tgtEl>
                                          <p:spTgt spid="377">
                                            <p:txEl>
                                              <p:pRg st="1" end="1"/>
                                            </p:txEl>
                                          </p:spTgt>
                                        </p:tgtEl>
                                        <p:attrNameLst>
                                          <p:attrName>ppt_h</p:attrName>
                                        </p:attrNameLst>
                                      </p:cBhvr>
                                      <p:tavLst>
                                        <p:tav tm="0">
                                          <p:val>
                                            <p:strVal val="#ppt_h"/>
                                          </p:val>
                                        </p:tav>
                                        <p:tav tm="100000">
                                          <p:val>
                                            <p:strVal val="#ppt_h"/>
                                          </p:val>
                                        </p:tav>
                                      </p:tavLst>
                                    </p:anim>
                                    <p:animEffect transition="in" filter="fade">
                                      <p:cBhvr additive="repl">
                                        <p:cTn id="15" dur="1000"/>
                                        <p:tgtEl>
                                          <p:spTgt spid="377">
                                            <p:txEl>
                                              <p:pRg st="1" end="1"/>
                                            </p:txEl>
                                          </p:spTgt>
                                        </p:tgtEl>
                                      </p:cBhvr>
                                    </p:animEffect>
                                  </p:childTnLst>
                                </p:cTn>
                              </p:par>
                            </p:childTnLst>
                          </p:cTn>
                        </p:par>
                        <p:par>
                          <p:cTn id="16" fill="hold" nodeType="afterEffect">
                            <p:stCondLst>
                              <p:cond delay="2000"/>
                            </p:stCondLst>
                            <p:childTnLst>
                              <p:par>
                                <p:cTn id="17" presetID="10" presetClass="entr" fill="hold" nodeType="afterEffect">
                                  <p:stCondLst>
                                    <p:cond delay="0"/>
                                  </p:stCondLst>
                                  <p:childTnLst>
                                    <p:set>
                                      <p:cBhvr>
                                        <p:cTn id="18" dur="1" fill="hold">
                                          <p:stCondLst>
                                            <p:cond delay="0"/>
                                          </p:stCondLst>
                                        </p:cTn>
                                        <p:tgtEl>
                                          <p:spTgt spid="378"/>
                                        </p:tgtEl>
                                        <p:attrNameLst>
                                          <p:attrName>style.visibility</p:attrName>
                                        </p:attrNameLst>
                                      </p:cBhvr>
                                      <p:to>
                                        <p:strVal val="visible"/>
                                      </p:to>
                                    </p:set>
                                    <p:animEffect transition="in" filter="fade">
                                      <p:cBhvr additive="repl">
                                        <p:cTn id="19" dur="500"/>
                                        <p:tgtEl>
                                          <p:spTgt spid="378"/>
                                        </p:tgtEl>
                                      </p:cBhvr>
                                    </p:animEffect>
                                  </p:childTnLst>
                                </p:cTn>
                              </p:par>
                            </p:childTnLst>
                          </p:cTn>
                        </p:par>
                      </p:childTnLst>
                    </p:cTn>
                  </p:par>
                  <p:par>
                    <p:cTn id="20" fill="hold" nodeType="clickEffect">
                      <p:stCondLst>
                        <p:cond delay="indefinite"/>
                      </p:stCondLst>
                      <p:childTnLst>
                        <p:par>
                          <p:cTn id="21" fill="hold" nodeType="withEffect">
                            <p:stCondLst>
                              <p:cond delay="0"/>
                            </p:stCondLst>
                            <p:childTnLst>
                              <p:par>
                                <p:cTn id="22" presetID="55" presetClass="entr" fill="hold" nodeType="clickEffect">
                                  <p:stCondLst>
                                    <p:cond delay="0"/>
                                  </p:stCondLst>
                                  <p:childTnLst>
                                    <p:set>
                                      <p:cBhvr>
                                        <p:cTn id="23" dur="1" fill="hold">
                                          <p:stCondLst>
                                            <p:cond delay="0"/>
                                          </p:stCondLst>
                                        </p:cTn>
                                        <p:tgtEl>
                                          <p:spTgt spid="377">
                                            <p:txEl>
                                              <p:pRg st="2" end="2"/>
                                            </p:txEl>
                                          </p:spTgt>
                                        </p:tgtEl>
                                        <p:attrNameLst>
                                          <p:attrName>style.visibility</p:attrName>
                                        </p:attrNameLst>
                                      </p:cBhvr>
                                      <p:to>
                                        <p:strVal val="visible"/>
                                      </p:to>
                                    </p:set>
                                    <p:anim calcmode="lin" valueType="num">
                                      <p:cBhvr additive="repl">
                                        <p:cTn id="24" dur="1000" fill="hold"/>
                                        <p:tgtEl>
                                          <p:spTgt spid="377">
                                            <p:txEl>
                                              <p:pRg st="2" end="2"/>
                                            </p:txEl>
                                          </p:spTgt>
                                        </p:tgtEl>
                                        <p:attrNameLst>
                                          <p:attrName>ppt_w</p:attrName>
                                        </p:attrNameLst>
                                      </p:cBhvr>
                                      <p:tavLst>
                                        <p:tav tm="0">
                                          <p:val>
                                            <p:strVal val="#ppt_w*0.70"/>
                                          </p:val>
                                        </p:tav>
                                        <p:tav tm="100000">
                                          <p:val>
                                            <p:strVal val="#ppt_w"/>
                                          </p:val>
                                        </p:tav>
                                      </p:tavLst>
                                    </p:anim>
                                    <p:anim calcmode="lin" valueType="num">
                                      <p:cBhvr additive="repl">
                                        <p:cTn id="25" dur="1000" fill="hold"/>
                                        <p:tgtEl>
                                          <p:spTgt spid="377">
                                            <p:txEl>
                                              <p:pRg st="2" end="2"/>
                                            </p:txEl>
                                          </p:spTgt>
                                        </p:tgtEl>
                                        <p:attrNameLst>
                                          <p:attrName>ppt_h</p:attrName>
                                        </p:attrNameLst>
                                      </p:cBhvr>
                                      <p:tavLst>
                                        <p:tav tm="0">
                                          <p:val>
                                            <p:strVal val="#ppt_h"/>
                                          </p:val>
                                        </p:tav>
                                        <p:tav tm="100000">
                                          <p:val>
                                            <p:strVal val="#ppt_h"/>
                                          </p:val>
                                        </p:tav>
                                      </p:tavLst>
                                    </p:anim>
                                    <p:animEffect transition="in" filter="fade">
                                      <p:cBhvr additive="repl">
                                        <p:cTn id="26" dur="1000"/>
                                        <p:tgtEl>
                                          <p:spTgt spid="3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80" name="PlaceHolder 2"/>
          <p:cNvSpPr>
            <a:spLocks noGrp="1"/>
          </p:cNvSpPr>
          <p:nvPr>
            <p:ph type="subTitle"/>
          </p:nvPr>
        </p:nvSpPr>
        <p:spPr>
          <a:xfrm>
            <a:off x="900000" y="1844640"/>
            <a:ext cx="8244000" cy="72072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Βαλβίδα βοηθητικού αέρα (</a:t>
            </a:r>
            <a:r>
              <a:rPr lang="en-US" sz="2400" b="1" strike="noStrike" spc="-1">
                <a:solidFill>
                  <a:srgbClr val="FFFF66"/>
                </a:solidFill>
                <a:latin typeface="Tahoma"/>
                <a:ea typeface="Tahoma"/>
              </a:rPr>
              <a:t>AAV</a:t>
            </a:r>
            <a:r>
              <a:rPr lang="el-GR" sz="2400" b="1" strike="noStrike" spc="-1">
                <a:solidFill>
                  <a:srgbClr val="FFFF66"/>
                </a:solidFill>
                <a:latin typeface="Tahoma"/>
                <a:ea typeface="Tahoma"/>
              </a:rPr>
              <a:t>) ή βαλβίδα ρύθμισης ρελαντί:</a:t>
            </a:r>
            <a:endParaRPr lang="en-US" sz="2400" b="0" strike="noStrike" spc="-1">
              <a:solidFill>
                <a:srgbClr val="FFFFFF"/>
              </a:solidFill>
              <a:latin typeface="Tahoma"/>
            </a:endParaRPr>
          </a:p>
        </p:txBody>
      </p:sp>
      <p:sp>
        <p:nvSpPr>
          <p:cNvPr id="381"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382"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EB5F86D-6675-4F61-9C93-AEA66773C82F}" type="slidenum">
              <a:rPr lang="el-GR" sz="1800" b="0" strike="noStrike" spc="-1">
                <a:solidFill>
                  <a:srgbClr val="66CCFF"/>
                </a:solidFill>
                <a:latin typeface="Tahoma"/>
                <a:ea typeface="Tahoma"/>
              </a:rPr>
              <a:t>38</a:t>
            </a:fld>
            <a:endParaRPr lang="en-US" sz="1800" b="0" strike="noStrike" spc="-1">
              <a:solidFill>
                <a:srgbClr val="000000"/>
              </a:solidFill>
              <a:latin typeface="Tahoma"/>
            </a:endParaRPr>
          </a:p>
        </p:txBody>
      </p:sp>
      <p:sp>
        <p:nvSpPr>
          <p:cNvPr id="383"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84" name="Rectangle 7"/>
          <p:cNvSpPr/>
          <p:nvPr/>
        </p:nvSpPr>
        <p:spPr>
          <a:xfrm>
            <a:off x="900000" y="2781360"/>
            <a:ext cx="8244000" cy="4076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FF"/>
                </a:solidFill>
                <a:latin typeface="Tahoma"/>
                <a:ea typeface="Tahoma"/>
              </a:rPr>
              <a:t>Θερμοστατικές</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Έχουν εσωτερικά διόδους κυκλοφορίας του ψυκτικού υγρού του κινητήρα.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Το ψυκτικό υγρό θερμαίνει ανάλογα το διμεταλλικό έλασμα και αυτό με τη σειρά του ελέγχει τη λειτουργία της βαλβίδας.</a:t>
            </a:r>
            <a:endParaRPr lang="en-US" sz="24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anim calcmode="lin" valueType="num">
                                      <p:cBhvr additive="repl">
                                        <p:cTn id="7" dur="1000" fill="hold"/>
                                        <p:tgtEl>
                                          <p:spTgt spid="384">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84">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84">
                                            <p:txEl>
                                              <p:pRg st="0" end="0"/>
                                            </p:txEl>
                                          </p:spTgt>
                                        </p:tgtEl>
                                      </p:cBhvr>
                                    </p:animEffect>
                                  </p:childTnLst>
                                </p:cTn>
                              </p:par>
                            </p:childTnLst>
                          </p:cTn>
                        </p:par>
                        <p:par>
                          <p:cTn id="10" fill="hold" nodeType="afterEffect">
                            <p:stCondLst>
                              <p:cond delay="1000"/>
                            </p:stCondLst>
                            <p:childTnLst>
                              <p:par>
                                <p:cTn id="11" presetID="55" presetClass="entr" fill="hold" nodeType="afterEffect">
                                  <p:stCondLst>
                                    <p:cond delay="0"/>
                                  </p:stCondLst>
                                  <p:childTnLst>
                                    <p:set>
                                      <p:cBhvr>
                                        <p:cTn id="12" dur="1" fill="hold">
                                          <p:stCondLst>
                                            <p:cond delay="0"/>
                                          </p:stCondLst>
                                        </p:cTn>
                                        <p:tgtEl>
                                          <p:spTgt spid="384">
                                            <p:txEl>
                                              <p:pRg st="1" end="1"/>
                                            </p:txEl>
                                          </p:spTgt>
                                        </p:tgtEl>
                                        <p:attrNameLst>
                                          <p:attrName>style.visibility</p:attrName>
                                        </p:attrNameLst>
                                      </p:cBhvr>
                                      <p:to>
                                        <p:strVal val="visible"/>
                                      </p:to>
                                    </p:set>
                                    <p:anim calcmode="lin" valueType="num">
                                      <p:cBhvr additive="repl">
                                        <p:cTn id="13" dur="1000" fill="hold"/>
                                        <p:tgtEl>
                                          <p:spTgt spid="384">
                                            <p:txEl>
                                              <p:pRg st="1" end="1"/>
                                            </p:txEl>
                                          </p:spTgt>
                                        </p:tgtEl>
                                        <p:attrNameLst>
                                          <p:attrName>ppt_w</p:attrName>
                                        </p:attrNameLst>
                                      </p:cBhvr>
                                      <p:tavLst>
                                        <p:tav tm="0">
                                          <p:val>
                                            <p:strVal val="#ppt_w*0.70"/>
                                          </p:val>
                                        </p:tav>
                                        <p:tav tm="100000">
                                          <p:val>
                                            <p:strVal val="#ppt_w"/>
                                          </p:val>
                                        </p:tav>
                                      </p:tavLst>
                                    </p:anim>
                                    <p:anim calcmode="lin" valueType="num">
                                      <p:cBhvr additive="repl">
                                        <p:cTn id="14" dur="1000" fill="hold"/>
                                        <p:tgtEl>
                                          <p:spTgt spid="384">
                                            <p:txEl>
                                              <p:pRg st="1" end="1"/>
                                            </p:txEl>
                                          </p:spTgt>
                                        </p:tgtEl>
                                        <p:attrNameLst>
                                          <p:attrName>ppt_h</p:attrName>
                                        </p:attrNameLst>
                                      </p:cBhvr>
                                      <p:tavLst>
                                        <p:tav tm="0">
                                          <p:val>
                                            <p:strVal val="#ppt_h"/>
                                          </p:val>
                                        </p:tav>
                                        <p:tav tm="100000">
                                          <p:val>
                                            <p:strVal val="#ppt_h"/>
                                          </p:val>
                                        </p:tav>
                                      </p:tavLst>
                                    </p:anim>
                                    <p:animEffect transition="in" filter="fade">
                                      <p:cBhvr additive="repl">
                                        <p:cTn id="15" dur="1000"/>
                                        <p:tgtEl>
                                          <p:spTgt spid="384">
                                            <p:txEl>
                                              <p:pRg st="1" end="1"/>
                                            </p:txEl>
                                          </p:spTgt>
                                        </p:tgtEl>
                                      </p:cBhvr>
                                    </p:animEffect>
                                  </p:childTnLst>
                                </p:cTn>
                              </p:par>
                            </p:childTnLst>
                          </p:cTn>
                        </p:par>
                        <p:par>
                          <p:cTn id="16" fill="hold" nodeType="afterEffect">
                            <p:stCondLst>
                              <p:cond delay="2000"/>
                            </p:stCondLst>
                            <p:childTnLst>
                              <p:par>
                                <p:cTn id="17" presetID="55" presetClass="entr" fill="hold" nodeType="afterEffect">
                                  <p:stCondLst>
                                    <p:cond delay="0"/>
                                  </p:stCondLst>
                                  <p:childTnLst>
                                    <p:set>
                                      <p:cBhvr>
                                        <p:cTn id="18" dur="1" fill="hold">
                                          <p:stCondLst>
                                            <p:cond delay="0"/>
                                          </p:stCondLst>
                                        </p:cTn>
                                        <p:tgtEl>
                                          <p:spTgt spid="384">
                                            <p:txEl>
                                              <p:pRg st="2" end="2"/>
                                            </p:txEl>
                                          </p:spTgt>
                                        </p:tgtEl>
                                        <p:attrNameLst>
                                          <p:attrName>style.visibility</p:attrName>
                                        </p:attrNameLst>
                                      </p:cBhvr>
                                      <p:to>
                                        <p:strVal val="visible"/>
                                      </p:to>
                                    </p:set>
                                    <p:anim calcmode="lin" valueType="num">
                                      <p:cBhvr additive="repl">
                                        <p:cTn id="19" dur="1000" fill="hold"/>
                                        <p:tgtEl>
                                          <p:spTgt spid="384">
                                            <p:txEl>
                                              <p:pRg st="2" end="2"/>
                                            </p:txEl>
                                          </p:spTgt>
                                        </p:tgtEl>
                                        <p:attrNameLst>
                                          <p:attrName>ppt_w</p:attrName>
                                        </p:attrNameLst>
                                      </p:cBhvr>
                                      <p:tavLst>
                                        <p:tav tm="0">
                                          <p:val>
                                            <p:strVal val="#ppt_w*0.70"/>
                                          </p:val>
                                        </p:tav>
                                        <p:tav tm="100000">
                                          <p:val>
                                            <p:strVal val="#ppt_w"/>
                                          </p:val>
                                        </p:tav>
                                      </p:tavLst>
                                    </p:anim>
                                    <p:anim calcmode="lin" valueType="num">
                                      <p:cBhvr additive="repl">
                                        <p:cTn id="20" dur="1000" fill="hold"/>
                                        <p:tgtEl>
                                          <p:spTgt spid="384">
                                            <p:txEl>
                                              <p:pRg st="2" end="2"/>
                                            </p:txEl>
                                          </p:spTgt>
                                        </p:tgtEl>
                                        <p:attrNameLst>
                                          <p:attrName>ppt_h</p:attrName>
                                        </p:attrNameLst>
                                      </p:cBhvr>
                                      <p:tavLst>
                                        <p:tav tm="0">
                                          <p:val>
                                            <p:strVal val="#ppt_h"/>
                                          </p:val>
                                        </p:tav>
                                        <p:tav tm="100000">
                                          <p:val>
                                            <p:strVal val="#ppt_h"/>
                                          </p:val>
                                        </p:tav>
                                      </p:tavLst>
                                    </p:anim>
                                    <p:animEffect transition="in" filter="fade">
                                      <p:cBhvr additive="repl">
                                        <p:cTn id="21" dur="1000"/>
                                        <p:tgtEl>
                                          <p:spTgt spid="3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86" name="PlaceHolder 2"/>
          <p:cNvSpPr>
            <a:spLocks noGrp="1"/>
          </p:cNvSpPr>
          <p:nvPr>
            <p:ph type="subTitle"/>
          </p:nvPr>
        </p:nvSpPr>
        <p:spPr>
          <a:xfrm>
            <a:off x="900000" y="1844640"/>
            <a:ext cx="8244000" cy="72072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Βαλβίδα βοηθητικού αέρα (</a:t>
            </a:r>
            <a:r>
              <a:rPr lang="en-US" sz="2400" b="1" strike="noStrike" spc="-1">
                <a:solidFill>
                  <a:srgbClr val="FFFF66"/>
                </a:solidFill>
                <a:latin typeface="Tahoma"/>
                <a:ea typeface="Tahoma"/>
              </a:rPr>
              <a:t>AAV</a:t>
            </a:r>
            <a:r>
              <a:rPr lang="el-GR" sz="2400" b="1" strike="noStrike" spc="-1">
                <a:solidFill>
                  <a:srgbClr val="FFFF66"/>
                </a:solidFill>
                <a:latin typeface="Tahoma"/>
                <a:ea typeface="Tahoma"/>
              </a:rPr>
              <a:t>) ή βαλβίδα ρύθμισης ρελαντί:</a:t>
            </a:r>
            <a:endParaRPr lang="en-US" sz="2400" b="0" strike="noStrike" spc="-1">
              <a:solidFill>
                <a:srgbClr val="FFFFFF"/>
              </a:solidFill>
              <a:latin typeface="Tahoma"/>
            </a:endParaRPr>
          </a:p>
        </p:txBody>
      </p:sp>
      <p:sp>
        <p:nvSpPr>
          <p:cNvPr id="387"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388"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1C86F0F-64EF-4E41-B08D-D09422FD96F3}" type="slidenum">
              <a:rPr lang="el-GR" sz="1800" b="0" strike="noStrike" spc="-1">
                <a:solidFill>
                  <a:srgbClr val="66CCFF"/>
                </a:solidFill>
                <a:latin typeface="Tahoma"/>
                <a:ea typeface="Tahoma"/>
              </a:rPr>
              <a:t>39</a:t>
            </a:fld>
            <a:endParaRPr lang="en-US" sz="1800" b="0" strike="noStrike" spc="-1">
              <a:solidFill>
                <a:srgbClr val="000000"/>
              </a:solidFill>
              <a:latin typeface="Tahoma"/>
            </a:endParaRPr>
          </a:p>
        </p:txBody>
      </p:sp>
      <p:sp>
        <p:nvSpPr>
          <p:cNvPr id="389"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90" name="Rectangle 7"/>
          <p:cNvSpPr/>
          <p:nvPr/>
        </p:nvSpPr>
        <p:spPr>
          <a:xfrm>
            <a:off x="900000" y="2781360"/>
            <a:ext cx="3743280" cy="4076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FF"/>
                </a:solidFill>
                <a:latin typeface="Tahoma"/>
                <a:ea typeface="Tahoma"/>
              </a:rPr>
              <a:t>Ηλεκτρομαγνητικού τύπου</a:t>
            </a:r>
            <a:r>
              <a:rPr lang="el-GR" sz="2400" b="0" strike="noStrike" spc="-1">
                <a:solidFill>
                  <a:srgbClr val="FFFFFF"/>
                </a:solidFill>
                <a:latin typeface="Tahoma"/>
                <a:ea typeface="Tahoma"/>
              </a:rPr>
              <a:t>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Βαλβίδα του βοηθητικού αέρα ρυθμίζει τον αέρα του μπαϊπας στο ρελαντί, ανάλογα με το σήμα που δέχεται από τον εγκέφαλο.</a:t>
            </a:r>
            <a:endParaRPr lang="en-US" sz="2400" b="0" strike="noStrike" spc="-1">
              <a:solidFill>
                <a:srgbClr val="000000"/>
              </a:solidFill>
              <a:latin typeface="Tahoma"/>
            </a:endParaRPr>
          </a:p>
        </p:txBody>
      </p:sp>
      <p:pic>
        <p:nvPicPr>
          <p:cNvPr id="391" name="Picture 8"/>
          <p:cNvPicPr/>
          <p:nvPr/>
        </p:nvPicPr>
        <p:blipFill>
          <a:blip r:embed="rId2"/>
          <a:stretch/>
        </p:blipFill>
        <p:spPr>
          <a:xfrm>
            <a:off x="4788000" y="2924280"/>
            <a:ext cx="4356000" cy="27288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90">
                                            <p:txEl>
                                              <p:pRg st="0" end="0"/>
                                            </p:txEl>
                                          </p:spTgt>
                                        </p:tgtEl>
                                        <p:attrNameLst>
                                          <p:attrName>style.visibility</p:attrName>
                                        </p:attrNameLst>
                                      </p:cBhvr>
                                      <p:to>
                                        <p:strVal val="visible"/>
                                      </p:to>
                                    </p:set>
                                    <p:anim calcmode="lin" valueType="num">
                                      <p:cBhvr additive="repl">
                                        <p:cTn id="7" dur="1000" fill="hold"/>
                                        <p:tgtEl>
                                          <p:spTgt spid="390">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90">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90">
                                            <p:txEl>
                                              <p:pRg st="0" end="0"/>
                                            </p:txEl>
                                          </p:spTgt>
                                        </p:tgtEl>
                                      </p:cBhvr>
                                    </p:animEffect>
                                  </p:childTnLst>
                                </p:cTn>
                              </p:par>
                            </p:childTnLst>
                          </p:cTn>
                        </p:par>
                        <p:par>
                          <p:cTn id="10" fill="hold" nodeType="afterEffect">
                            <p:stCondLst>
                              <p:cond delay="1000"/>
                            </p:stCondLst>
                            <p:childTnLst>
                              <p:par>
                                <p:cTn id="11" presetID="55" presetClass="entr" fill="hold" nodeType="afterEffect">
                                  <p:stCondLst>
                                    <p:cond delay="0"/>
                                  </p:stCondLst>
                                  <p:childTnLst>
                                    <p:set>
                                      <p:cBhvr>
                                        <p:cTn id="12" dur="1" fill="hold">
                                          <p:stCondLst>
                                            <p:cond delay="0"/>
                                          </p:stCondLst>
                                        </p:cTn>
                                        <p:tgtEl>
                                          <p:spTgt spid="390">
                                            <p:txEl>
                                              <p:pRg st="1" end="1"/>
                                            </p:txEl>
                                          </p:spTgt>
                                        </p:tgtEl>
                                        <p:attrNameLst>
                                          <p:attrName>style.visibility</p:attrName>
                                        </p:attrNameLst>
                                      </p:cBhvr>
                                      <p:to>
                                        <p:strVal val="visible"/>
                                      </p:to>
                                    </p:set>
                                    <p:anim calcmode="lin" valueType="num">
                                      <p:cBhvr additive="repl">
                                        <p:cTn id="13" dur="1000" fill="hold"/>
                                        <p:tgtEl>
                                          <p:spTgt spid="390">
                                            <p:txEl>
                                              <p:pRg st="1" end="1"/>
                                            </p:txEl>
                                          </p:spTgt>
                                        </p:tgtEl>
                                        <p:attrNameLst>
                                          <p:attrName>ppt_w</p:attrName>
                                        </p:attrNameLst>
                                      </p:cBhvr>
                                      <p:tavLst>
                                        <p:tav tm="0">
                                          <p:val>
                                            <p:strVal val="#ppt_w*0.70"/>
                                          </p:val>
                                        </p:tav>
                                        <p:tav tm="100000">
                                          <p:val>
                                            <p:strVal val="#ppt_w"/>
                                          </p:val>
                                        </p:tav>
                                      </p:tavLst>
                                    </p:anim>
                                    <p:anim calcmode="lin" valueType="num">
                                      <p:cBhvr additive="repl">
                                        <p:cTn id="14" dur="1000" fill="hold"/>
                                        <p:tgtEl>
                                          <p:spTgt spid="390">
                                            <p:txEl>
                                              <p:pRg st="1" end="1"/>
                                            </p:txEl>
                                          </p:spTgt>
                                        </p:tgtEl>
                                        <p:attrNameLst>
                                          <p:attrName>ppt_h</p:attrName>
                                        </p:attrNameLst>
                                      </p:cBhvr>
                                      <p:tavLst>
                                        <p:tav tm="0">
                                          <p:val>
                                            <p:strVal val="#ppt_h"/>
                                          </p:val>
                                        </p:tav>
                                        <p:tav tm="100000">
                                          <p:val>
                                            <p:strVal val="#ppt_h"/>
                                          </p:val>
                                        </p:tav>
                                      </p:tavLst>
                                    </p:anim>
                                    <p:animEffect transition="in" filter="fade">
                                      <p:cBhvr additive="repl">
                                        <p:cTn id="15" dur="1000"/>
                                        <p:tgtEl>
                                          <p:spTgt spid="390">
                                            <p:txEl>
                                              <p:pRg st="1" end="1"/>
                                            </p:txEl>
                                          </p:spTgt>
                                        </p:tgtEl>
                                      </p:cBhvr>
                                    </p:animEffect>
                                  </p:childTnLst>
                                </p:cTn>
                              </p:par>
                            </p:childTnLst>
                          </p:cTn>
                        </p:par>
                        <p:par>
                          <p:cTn id="16" fill="hold" nodeType="afterEffect">
                            <p:stCondLst>
                              <p:cond delay="2000"/>
                            </p:stCondLst>
                            <p:childTnLst>
                              <p:par>
                                <p:cTn id="17" presetID="10" presetClass="entr" fill="hold" nodeType="afterEffect">
                                  <p:stCondLst>
                                    <p:cond delay="0"/>
                                  </p:stCondLst>
                                  <p:childTnLst>
                                    <p:set>
                                      <p:cBhvr>
                                        <p:cTn id="18" dur="1" fill="hold">
                                          <p:stCondLst>
                                            <p:cond delay="0"/>
                                          </p:stCondLst>
                                        </p:cTn>
                                        <p:tgtEl>
                                          <p:spTgt spid="391"/>
                                        </p:tgtEl>
                                        <p:attrNameLst>
                                          <p:attrName>style.visibility</p:attrName>
                                        </p:attrNameLst>
                                      </p:cBhvr>
                                      <p:to>
                                        <p:strVal val="visible"/>
                                      </p:to>
                                    </p:set>
                                    <p:animEffect transition="in" filter="fade">
                                      <p:cBhvr additive="repl">
                                        <p:cTn id="19" dur="5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36"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Μετρητής όγκου (</a:t>
            </a:r>
            <a:r>
              <a:rPr lang="en-US" sz="2800" b="1" strike="noStrike" spc="-1">
                <a:solidFill>
                  <a:srgbClr val="FFFF66"/>
                </a:solidFill>
                <a:latin typeface="Tahoma"/>
                <a:ea typeface="Tahoma"/>
              </a:rPr>
              <a:t>AFS</a:t>
            </a:r>
            <a:r>
              <a:rPr lang="el-GR" sz="2800" b="1" strike="noStrike" spc="-1">
                <a:solidFill>
                  <a:srgbClr val="FFFF66"/>
                </a:solidFill>
                <a:latin typeface="Tahoma"/>
                <a:ea typeface="Tahoma"/>
              </a:rPr>
              <a:t>):</a:t>
            </a:r>
            <a:endParaRPr lang="en-US" sz="2800" b="0" strike="noStrike" spc="-1">
              <a:solidFill>
                <a:srgbClr val="FFFFFF"/>
              </a:solidFill>
              <a:latin typeface="Tahoma"/>
            </a:endParaRPr>
          </a:p>
        </p:txBody>
      </p:sp>
      <p:sp>
        <p:nvSpPr>
          <p:cNvPr id="137"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138"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A4CE0D1-050F-4B13-A3F0-62E07ABE683B}" type="slidenum">
              <a:rPr lang="el-GR" sz="1800" b="0" strike="noStrike" spc="-1">
                <a:solidFill>
                  <a:srgbClr val="66CCFF"/>
                </a:solidFill>
                <a:latin typeface="Tahoma"/>
                <a:ea typeface="Tahoma"/>
              </a:rPr>
              <a:t>4</a:t>
            </a:fld>
            <a:endParaRPr lang="en-US" sz="1800" b="0" strike="noStrike" spc="-1">
              <a:solidFill>
                <a:srgbClr val="000000"/>
              </a:solidFill>
              <a:latin typeface="Tahoma"/>
            </a:endParaRPr>
          </a:p>
        </p:txBody>
      </p:sp>
      <p:sp>
        <p:nvSpPr>
          <p:cNvPr id="139"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40" name="Rectangle 7"/>
          <p:cNvSpPr/>
          <p:nvPr/>
        </p:nvSpPr>
        <p:spPr>
          <a:xfrm>
            <a:off x="1042920" y="3429000"/>
            <a:ext cx="3168720" cy="33242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Σε γωνία 100 μοιρών από αυτό υπάρχει το κλαπέτο αντιστάθμισης. Τα δύο κλαπέτα είναι σφηνωμένα πάνω στον ίδιο άξονα και ισορροπούν κάτω από τη δύναμη ενός σπειροειδούς ελατηρίου επαναφοράς.</a:t>
            </a:r>
            <a:endParaRPr lang="en-US" sz="2200" b="0" strike="noStrike" spc="-1">
              <a:solidFill>
                <a:srgbClr val="000000"/>
              </a:solidFill>
              <a:latin typeface="Tahoma"/>
            </a:endParaRPr>
          </a:p>
        </p:txBody>
      </p:sp>
      <p:pic>
        <p:nvPicPr>
          <p:cNvPr id="141" name="Picture 11" descr="C:\Users\Golden\Desktop\dsc3360a.jpg"/>
          <p:cNvPicPr/>
          <p:nvPr/>
        </p:nvPicPr>
        <p:blipFill>
          <a:blip r:embed="rId2"/>
          <a:stretch/>
        </p:blipFill>
        <p:spPr>
          <a:xfrm>
            <a:off x="4135320" y="3573360"/>
            <a:ext cx="4765680" cy="3179880"/>
          </a:xfrm>
          <a:prstGeom prst="rect">
            <a:avLst/>
          </a:prstGeom>
          <a:ln w="0">
            <a:noFill/>
          </a:ln>
        </p:spPr>
      </p:pic>
      <p:sp>
        <p:nvSpPr>
          <p:cNvPr id="142" name="Rectangle 7"/>
          <p:cNvSpPr/>
          <p:nvPr/>
        </p:nvSpPr>
        <p:spPr>
          <a:xfrm>
            <a:off x="1042920" y="2286000"/>
            <a:ext cx="7858080" cy="14302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Το κλαπέτο μέτρησης είναι τοποθετημένο στην κατεύθυνση ροής του αέρα και περιστρέφεται ανάλογα με την επίδραση της δύναμης, που ασκεί πάνω του η πίεση του αέρα.</a:t>
            </a:r>
            <a:endParaRPr lang="en-US" sz="22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 calcmode="lin" valueType="num">
                                      <p:cBhvr additive="repl">
                                        <p:cTn id="7" dur="1000" fill="hold"/>
                                        <p:tgtEl>
                                          <p:spTgt spid="142">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42">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42">
                                            <p:txEl>
                                              <p:pRg st="0" end="0"/>
                                            </p:txEl>
                                          </p:spTgt>
                                        </p:tgtEl>
                                      </p:cBhvr>
                                    </p:animEffect>
                                  </p:childTnLst>
                                </p:cTn>
                              </p:par>
                            </p:childTnLst>
                          </p:cTn>
                        </p:par>
                        <p:par>
                          <p:cTn id="10" fill="hold" nodeType="afterEffect">
                            <p:stCondLst>
                              <p:cond delay="1000"/>
                            </p:stCondLst>
                            <p:childTnLst>
                              <p:par>
                                <p:cTn id="11" presetID="10" presetClass="entr" fill="hold" nodeType="after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fade">
                                      <p:cBhvr additive="repl">
                                        <p:cTn id="13" dur="500"/>
                                        <p:tgtEl>
                                          <p:spTgt spid="141"/>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140">
                                            <p:txEl>
                                              <p:pRg st="0" end="0"/>
                                            </p:txEl>
                                          </p:spTgt>
                                        </p:tgtEl>
                                        <p:attrNameLst>
                                          <p:attrName>style.visibility</p:attrName>
                                        </p:attrNameLst>
                                      </p:cBhvr>
                                      <p:to>
                                        <p:strVal val="visible"/>
                                      </p:to>
                                    </p:set>
                                    <p:anim calcmode="lin" valueType="num">
                                      <p:cBhvr additive="repl">
                                        <p:cTn id="18" dur="1000" fill="hold"/>
                                        <p:tgtEl>
                                          <p:spTgt spid="140">
                                            <p:txEl>
                                              <p:pRg st="0" end="0"/>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140">
                                            <p:txEl>
                                              <p:pRg st="0" end="0"/>
                                            </p:txEl>
                                          </p:spTgt>
                                        </p:tgtEl>
                                        <p:attrNameLst>
                                          <p:attrName>ppt_h</p:attrName>
                                        </p:attrNameLst>
                                      </p:cBhvr>
                                      <p:tavLst>
                                        <p:tav tm="0">
                                          <p:val>
                                            <p:strVal val="#ppt_h"/>
                                          </p:val>
                                        </p:tav>
                                        <p:tav tm="100000">
                                          <p:val>
                                            <p:strVal val="#ppt_h"/>
                                          </p:val>
                                        </p:tav>
                                      </p:tavLst>
                                    </p:anim>
                                    <p:animEffect transition="in" filter="fade">
                                      <p:cBhvr additive="repl">
                                        <p:cTn id="20" dur="1000"/>
                                        <p:tgtEl>
                                          <p:spTgt spid="1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93" name="PlaceHolder 2"/>
          <p:cNvSpPr>
            <a:spLocks noGrp="1"/>
          </p:cNvSpPr>
          <p:nvPr>
            <p:ph type="subTitle"/>
          </p:nvPr>
        </p:nvSpPr>
        <p:spPr>
          <a:xfrm>
            <a:off x="900000" y="1844640"/>
            <a:ext cx="8244000" cy="72072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Βαλβίδα βοηθητικού αέρα (</a:t>
            </a:r>
            <a:r>
              <a:rPr lang="en-US" sz="2400" b="1" strike="noStrike" spc="-1">
                <a:solidFill>
                  <a:srgbClr val="FFFF66"/>
                </a:solidFill>
                <a:latin typeface="Tahoma"/>
                <a:ea typeface="Tahoma"/>
              </a:rPr>
              <a:t>AAV</a:t>
            </a:r>
            <a:r>
              <a:rPr lang="el-GR" sz="2400" b="1" strike="noStrike" spc="-1">
                <a:solidFill>
                  <a:srgbClr val="FFFF66"/>
                </a:solidFill>
                <a:latin typeface="Tahoma"/>
                <a:ea typeface="Tahoma"/>
              </a:rPr>
              <a:t>) ή βαλβίδα ρύθμισης ρελαντί:</a:t>
            </a:r>
            <a:endParaRPr lang="en-US" sz="2400" b="0" strike="noStrike" spc="-1">
              <a:solidFill>
                <a:srgbClr val="FFFFFF"/>
              </a:solidFill>
              <a:latin typeface="Tahoma"/>
            </a:endParaRPr>
          </a:p>
        </p:txBody>
      </p:sp>
      <p:sp>
        <p:nvSpPr>
          <p:cNvPr id="394"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395"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612222E-BC81-4C87-8857-CB83E93AF12B}" type="slidenum">
              <a:rPr lang="el-GR" sz="1800" b="0" strike="noStrike" spc="-1">
                <a:solidFill>
                  <a:srgbClr val="66CCFF"/>
                </a:solidFill>
                <a:latin typeface="Tahoma"/>
                <a:ea typeface="Tahoma"/>
              </a:rPr>
              <a:t>40</a:t>
            </a:fld>
            <a:endParaRPr lang="en-US" sz="1800" b="0" strike="noStrike" spc="-1">
              <a:solidFill>
                <a:srgbClr val="000000"/>
              </a:solidFill>
              <a:latin typeface="Tahoma"/>
            </a:endParaRPr>
          </a:p>
        </p:txBody>
      </p:sp>
      <p:sp>
        <p:nvSpPr>
          <p:cNvPr id="396"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97" name="Rectangle 7"/>
          <p:cNvSpPr/>
          <p:nvPr/>
        </p:nvSpPr>
        <p:spPr>
          <a:xfrm>
            <a:off x="900000" y="2492280"/>
            <a:ext cx="8244000" cy="41054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FF"/>
                </a:solidFill>
                <a:latin typeface="Tahoma"/>
                <a:ea typeface="Tahoma"/>
              </a:rPr>
              <a:t>Περιστροφικές με μοτερ</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περιστροφικός ρυθμιστής του ρελαντί διορθώνει την ποσότητα του αέρα που περνάει από το μπαϊπας και ελέγχει συγχρόνως τις στροφές του ρελαντί.</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ρυθμιστής ελέγχεται με σήμα που δίνεται από τον εγκέφαλο. Το ηλεκτρικό σήμα εξαρτάται από τη θερμοκρασία λειτουργίας, τις στροφές του κινητήρα και το προγραμματισμό λειτουργίας του συστήματος ψεκασμού. Ο ηλεκτροκινητήρας έχει δύο πηνία και η περιστροφή του γίνεται ανάλογα με το πηνίο που έχει τάση.</a:t>
            </a:r>
            <a:endParaRPr lang="en-US" sz="24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97">
                                            <p:txEl>
                                              <p:pRg st="0" end="0"/>
                                            </p:txEl>
                                          </p:spTgt>
                                        </p:tgtEl>
                                        <p:attrNameLst>
                                          <p:attrName>style.visibility</p:attrName>
                                        </p:attrNameLst>
                                      </p:cBhvr>
                                      <p:to>
                                        <p:strVal val="visible"/>
                                      </p:to>
                                    </p:set>
                                    <p:anim calcmode="lin" valueType="num">
                                      <p:cBhvr additive="repl">
                                        <p:cTn id="7" dur="1000" fill="hold"/>
                                        <p:tgtEl>
                                          <p:spTgt spid="397">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97">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97">
                                            <p:txEl>
                                              <p:pRg st="0" end="0"/>
                                            </p:txEl>
                                          </p:spTgt>
                                        </p:tgtEl>
                                      </p:cBhvr>
                                    </p:animEffect>
                                  </p:childTnLst>
                                </p:cTn>
                              </p:par>
                            </p:childTnLst>
                          </p:cTn>
                        </p:par>
                        <p:par>
                          <p:cTn id="10" fill="hold" nodeType="afterEffect">
                            <p:stCondLst>
                              <p:cond delay="1000"/>
                            </p:stCondLst>
                            <p:childTnLst>
                              <p:par>
                                <p:cTn id="11" presetID="55" presetClass="entr" fill="hold" nodeType="afterEffect">
                                  <p:stCondLst>
                                    <p:cond delay="0"/>
                                  </p:stCondLst>
                                  <p:childTnLst>
                                    <p:set>
                                      <p:cBhvr>
                                        <p:cTn id="12" dur="1" fill="hold">
                                          <p:stCondLst>
                                            <p:cond delay="0"/>
                                          </p:stCondLst>
                                        </p:cTn>
                                        <p:tgtEl>
                                          <p:spTgt spid="397">
                                            <p:txEl>
                                              <p:pRg st="1" end="1"/>
                                            </p:txEl>
                                          </p:spTgt>
                                        </p:tgtEl>
                                        <p:attrNameLst>
                                          <p:attrName>style.visibility</p:attrName>
                                        </p:attrNameLst>
                                      </p:cBhvr>
                                      <p:to>
                                        <p:strVal val="visible"/>
                                      </p:to>
                                    </p:set>
                                    <p:anim calcmode="lin" valueType="num">
                                      <p:cBhvr additive="repl">
                                        <p:cTn id="13" dur="1000" fill="hold"/>
                                        <p:tgtEl>
                                          <p:spTgt spid="397">
                                            <p:txEl>
                                              <p:pRg st="1" end="1"/>
                                            </p:txEl>
                                          </p:spTgt>
                                        </p:tgtEl>
                                        <p:attrNameLst>
                                          <p:attrName>ppt_w</p:attrName>
                                        </p:attrNameLst>
                                      </p:cBhvr>
                                      <p:tavLst>
                                        <p:tav tm="0">
                                          <p:val>
                                            <p:strVal val="#ppt_w*0.70"/>
                                          </p:val>
                                        </p:tav>
                                        <p:tav tm="100000">
                                          <p:val>
                                            <p:strVal val="#ppt_w"/>
                                          </p:val>
                                        </p:tav>
                                      </p:tavLst>
                                    </p:anim>
                                    <p:anim calcmode="lin" valueType="num">
                                      <p:cBhvr additive="repl">
                                        <p:cTn id="14" dur="1000" fill="hold"/>
                                        <p:tgtEl>
                                          <p:spTgt spid="397">
                                            <p:txEl>
                                              <p:pRg st="1" end="1"/>
                                            </p:txEl>
                                          </p:spTgt>
                                        </p:tgtEl>
                                        <p:attrNameLst>
                                          <p:attrName>ppt_h</p:attrName>
                                        </p:attrNameLst>
                                      </p:cBhvr>
                                      <p:tavLst>
                                        <p:tav tm="0">
                                          <p:val>
                                            <p:strVal val="#ppt_h"/>
                                          </p:val>
                                        </p:tav>
                                        <p:tav tm="100000">
                                          <p:val>
                                            <p:strVal val="#ppt_h"/>
                                          </p:val>
                                        </p:tav>
                                      </p:tavLst>
                                    </p:anim>
                                    <p:animEffect transition="in" filter="fade">
                                      <p:cBhvr additive="repl">
                                        <p:cTn id="15" dur="1000"/>
                                        <p:tgtEl>
                                          <p:spTgt spid="397">
                                            <p:txEl>
                                              <p:pRg st="1" end="1"/>
                                            </p:txEl>
                                          </p:spTgt>
                                        </p:tgtEl>
                                      </p:cBhvr>
                                    </p:animEffect>
                                  </p:childTnLst>
                                </p:cTn>
                              </p:par>
                            </p:childTnLst>
                          </p:cTn>
                        </p:par>
                      </p:childTnLst>
                    </p:cTn>
                  </p:par>
                  <p:par>
                    <p:cTn id="16" fill="hold" nodeType="clickEffect">
                      <p:stCondLst>
                        <p:cond delay="indefinite"/>
                      </p:stCondLst>
                      <p:childTnLst>
                        <p:par>
                          <p:cTn id="17" fill="hold" nodeType="withEffect">
                            <p:stCondLst>
                              <p:cond delay="0"/>
                            </p:stCondLst>
                            <p:childTnLst>
                              <p:par>
                                <p:cTn id="18" presetID="55" presetClass="entr" fill="hold" nodeType="clickEffect">
                                  <p:stCondLst>
                                    <p:cond delay="0"/>
                                  </p:stCondLst>
                                  <p:childTnLst>
                                    <p:set>
                                      <p:cBhvr>
                                        <p:cTn id="19" dur="1" fill="hold">
                                          <p:stCondLst>
                                            <p:cond delay="0"/>
                                          </p:stCondLst>
                                        </p:cTn>
                                        <p:tgtEl>
                                          <p:spTgt spid="397">
                                            <p:txEl>
                                              <p:pRg st="2" end="2"/>
                                            </p:txEl>
                                          </p:spTgt>
                                        </p:tgtEl>
                                        <p:attrNameLst>
                                          <p:attrName>style.visibility</p:attrName>
                                        </p:attrNameLst>
                                      </p:cBhvr>
                                      <p:to>
                                        <p:strVal val="visible"/>
                                      </p:to>
                                    </p:set>
                                    <p:anim calcmode="lin" valueType="num">
                                      <p:cBhvr additive="repl">
                                        <p:cTn id="20" dur="1000" fill="hold"/>
                                        <p:tgtEl>
                                          <p:spTgt spid="397">
                                            <p:txEl>
                                              <p:pRg st="2" end="2"/>
                                            </p:txEl>
                                          </p:spTgt>
                                        </p:tgtEl>
                                        <p:attrNameLst>
                                          <p:attrName>ppt_w</p:attrName>
                                        </p:attrNameLst>
                                      </p:cBhvr>
                                      <p:tavLst>
                                        <p:tav tm="0">
                                          <p:val>
                                            <p:strVal val="#ppt_w*0.70"/>
                                          </p:val>
                                        </p:tav>
                                        <p:tav tm="100000">
                                          <p:val>
                                            <p:strVal val="#ppt_w"/>
                                          </p:val>
                                        </p:tav>
                                      </p:tavLst>
                                    </p:anim>
                                    <p:anim calcmode="lin" valueType="num">
                                      <p:cBhvr additive="repl">
                                        <p:cTn id="21" dur="1000" fill="hold"/>
                                        <p:tgtEl>
                                          <p:spTgt spid="397">
                                            <p:txEl>
                                              <p:pRg st="2" end="2"/>
                                            </p:txEl>
                                          </p:spTgt>
                                        </p:tgtEl>
                                        <p:attrNameLst>
                                          <p:attrName>ppt_h</p:attrName>
                                        </p:attrNameLst>
                                      </p:cBhvr>
                                      <p:tavLst>
                                        <p:tav tm="0">
                                          <p:val>
                                            <p:strVal val="#ppt_h"/>
                                          </p:val>
                                        </p:tav>
                                        <p:tav tm="100000">
                                          <p:val>
                                            <p:strVal val="#ppt_h"/>
                                          </p:val>
                                        </p:tav>
                                      </p:tavLst>
                                    </p:anim>
                                    <p:animEffect transition="in" filter="fade">
                                      <p:cBhvr additive="repl">
                                        <p:cTn id="22" dur="1000"/>
                                        <p:tgtEl>
                                          <p:spTgt spid="3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99" name="PlaceHolder 2"/>
          <p:cNvSpPr>
            <a:spLocks noGrp="1"/>
          </p:cNvSpPr>
          <p:nvPr>
            <p:ph type="subTitle"/>
          </p:nvPr>
        </p:nvSpPr>
        <p:spPr>
          <a:xfrm>
            <a:off x="900000" y="1844640"/>
            <a:ext cx="8244000" cy="72072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Βαλβίδα βοηθητικού αέρα (</a:t>
            </a:r>
            <a:r>
              <a:rPr lang="en-US" sz="2400" b="1" strike="noStrike" spc="-1">
                <a:solidFill>
                  <a:srgbClr val="FFFF66"/>
                </a:solidFill>
                <a:latin typeface="Tahoma"/>
                <a:ea typeface="Tahoma"/>
              </a:rPr>
              <a:t>AAV</a:t>
            </a:r>
            <a:r>
              <a:rPr lang="el-GR" sz="2400" b="1" strike="noStrike" spc="-1">
                <a:solidFill>
                  <a:srgbClr val="FFFF66"/>
                </a:solidFill>
                <a:latin typeface="Tahoma"/>
                <a:ea typeface="Tahoma"/>
              </a:rPr>
              <a:t>) ή βαλβίδα ρύθμισης ρελαντί:</a:t>
            </a:r>
            <a:endParaRPr lang="en-US" sz="2400" b="0" strike="noStrike" spc="-1">
              <a:solidFill>
                <a:srgbClr val="FFFFFF"/>
              </a:solidFill>
              <a:latin typeface="Tahoma"/>
            </a:endParaRPr>
          </a:p>
        </p:txBody>
      </p:sp>
      <p:sp>
        <p:nvSpPr>
          <p:cNvPr id="400"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401"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2ED80A0-F7E6-4BC2-B7B6-3EB9236A46CB}" type="slidenum">
              <a:rPr lang="el-GR" sz="1800" b="0" strike="noStrike" spc="-1">
                <a:solidFill>
                  <a:srgbClr val="66CCFF"/>
                </a:solidFill>
                <a:latin typeface="Tahoma"/>
                <a:ea typeface="Tahoma"/>
              </a:rPr>
              <a:t>41</a:t>
            </a:fld>
            <a:endParaRPr lang="en-US" sz="1800" b="0" strike="noStrike" spc="-1">
              <a:solidFill>
                <a:srgbClr val="000000"/>
              </a:solidFill>
              <a:latin typeface="Tahoma"/>
            </a:endParaRPr>
          </a:p>
        </p:txBody>
      </p:sp>
      <p:sp>
        <p:nvSpPr>
          <p:cNvPr id="402"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403" name="Rectangle 7"/>
          <p:cNvSpPr/>
          <p:nvPr/>
        </p:nvSpPr>
        <p:spPr>
          <a:xfrm>
            <a:off x="900000" y="2492280"/>
            <a:ext cx="8244000" cy="41054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FF"/>
                </a:solidFill>
                <a:latin typeface="Tahoma"/>
                <a:ea typeface="Tahoma"/>
              </a:rPr>
              <a:t>Βηματικό ή κλιμακωτό μοτέρ.</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Το βηματικό μοτέρ είναι ενεργοποιητής και χρησιμοποιείται κυρίως στη ρύθμιση της πεταλούδας του γκαζιού και την παροχή πρόσθετου αέρα στον κινητήρα.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Ελέγχει και σταθεροποιεί την ταχύτητα και τη ροπή, την επιτάχυνση και την επιβράδυνση.</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Χρησιμοποιείται δηλαδή για να διορθώνει:</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  α) την παράκαμψη του αέρα και</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  β) τη θέση της πεταλούδας του γκαζιού.</a:t>
            </a:r>
            <a:endParaRPr lang="en-US" sz="24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55" presetClass="entr" fill="hold" nodeType="clickEffect">
                                  <p:stCondLst>
                                    <p:cond delay="0"/>
                                  </p:stCondLst>
                                  <p:childTnLst>
                                    <p:set>
                                      <p:cBhvr>
                                        <p:cTn id="6" dur="1" fill="hold">
                                          <p:stCondLst>
                                            <p:cond delay="0"/>
                                          </p:stCondLst>
                                        </p:cTn>
                                        <p:tgtEl>
                                          <p:spTgt spid="403">
                                            <p:txEl>
                                              <p:pRg st="0" end="0"/>
                                            </p:txEl>
                                          </p:spTgt>
                                        </p:tgtEl>
                                        <p:attrNameLst>
                                          <p:attrName>style.visibility</p:attrName>
                                        </p:attrNameLst>
                                      </p:cBhvr>
                                      <p:to>
                                        <p:strVal val="visible"/>
                                      </p:to>
                                    </p:set>
                                    <p:anim calcmode="lin" valueType="num">
                                      <p:cBhvr additive="repl">
                                        <p:cTn id="7" dur="1000" fill="hold"/>
                                        <p:tgtEl>
                                          <p:spTgt spid="403">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403">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403">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403">
                                            <p:txEl>
                                              <p:pRg st="1" end="1"/>
                                            </p:txEl>
                                          </p:spTgt>
                                        </p:tgtEl>
                                        <p:attrNameLst>
                                          <p:attrName>style.visibility</p:attrName>
                                        </p:attrNameLst>
                                      </p:cBhvr>
                                      <p:to>
                                        <p:strVal val="visible"/>
                                      </p:to>
                                    </p:set>
                                    <p:anim calcmode="lin" valueType="num">
                                      <p:cBhvr additive="repl">
                                        <p:cTn id="14" dur="1000" fill="hold"/>
                                        <p:tgtEl>
                                          <p:spTgt spid="403">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403">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403">
                                            <p:txEl>
                                              <p:pRg st="1" end="1"/>
                                            </p:txEl>
                                          </p:spTgt>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403">
                                            <p:txEl>
                                              <p:pRg st="2" end="2"/>
                                            </p:txEl>
                                          </p:spTgt>
                                        </p:tgtEl>
                                        <p:attrNameLst>
                                          <p:attrName>style.visibility</p:attrName>
                                        </p:attrNameLst>
                                      </p:cBhvr>
                                      <p:to>
                                        <p:strVal val="visible"/>
                                      </p:to>
                                    </p:set>
                                    <p:anim calcmode="lin" valueType="num">
                                      <p:cBhvr additive="repl">
                                        <p:cTn id="21" dur="1000" fill="hold"/>
                                        <p:tgtEl>
                                          <p:spTgt spid="403">
                                            <p:txEl>
                                              <p:pRg st="2" end="2"/>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403">
                                            <p:txEl>
                                              <p:pRg st="2" end="2"/>
                                            </p:txEl>
                                          </p:spTgt>
                                        </p:tgtEl>
                                        <p:attrNameLst>
                                          <p:attrName>ppt_h</p:attrName>
                                        </p:attrNameLst>
                                      </p:cBhvr>
                                      <p:tavLst>
                                        <p:tav tm="0">
                                          <p:val>
                                            <p:strVal val="#ppt_h"/>
                                          </p:val>
                                        </p:tav>
                                        <p:tav tm="100000">
                                          <p:val>
                                            <p:strVal val="#ppt_h"/>
                                          </p:val>
                                        </p:tav>
                                      </p:tavLst>
                                    </p:anim>
                                    <p:animEffect transition="in" filter="fade">
                                      <p:cBhvr additive="repl">
                                        <p:cTn id="23" dur="1000"/>
                                        <p:tgtEl>
                                          <p:spTgt spid="403">
                                            <p:txEl>
                                              <p:pRg st="2" end="2"/>
                                            </p:txEl>
                                          </p:spTgt>
                                        </p:tgtEl>
                                      </p:cBhvr>
                                    </p:animEffect>
                                  </p:childTnLst>
                                </p:cTn>
                              </p:par>
                            </p:childTnLst>
                          </p:cTn>
                        </p:par>
                      </p:childTnLst>
                    </p:cTn>
                  </p:par>
                  <p:par>
                    <p:cTn id="24" fill="hold" nodeType="clickEffect">
                      <p:stCondLst>
                        <p:cond delay="indefinite"/>
                      </p:stCondLst>
                      <p:childTnLst>
                        <p:par>
                          <p:cTn id="25" fill="hold" nodeType="withEffect">
                            <p:stCondLst>
                              <p:cond delay="0"/>
                            </p:stCondLst>
                            <p:childTnLst>
                              <p:par>
                                <p:cTn id="26" presetID="55" presetClass="entr" fill="hold" nodeType="clickEffect">
                                  <p:stCondLst>
                                    <p:cond delay="0"/>
                                  </p:stCondLst>
                                  <p:childTnLst>
                                    <p:set>
                                      <p:cBhvr>
                                        <p:cTn id="27" dur="1" fill="hold">
                                          <p:stCondLst>
                                            <p:cond delay="0"/>
                                          </p:stCondLst>
                                        </p:cTn>
                                        <p:tgtEl>
                                          <p:spTgt spid="403">
                                            <p:txEl>
                                              <p:pRg st="3" end="3"/>
                                            </p:txEl>
                                          </p:spTgt>
                                        </p:tgtEl>
                                        <p:attrNameLst>
                                          <p:attrName>style.visibility</p:attrName>
                                        </p:attrNameLst>
                                      </p:cBhvr>
                                      <p:to>
                                        <p:strVal val="visible"/>
                                      </p:to>
                                    </p:set>
                                    <p:anim calcmode="lin" valueType="num">
                                      <p:cBhvr additive="repl">
                                        <p:cTn id="28" dur="1000" fill="hold"/>
                                        <p:tgtEl>
                                          <p:spTgt spid="403">
                                            <p:txEl>
                                              <p:pRg st="3" end="3"/>
                                            </p:txEl>
                                          </p:spTgt>
                                        </p:tgtEl>
                                        <p:attrNameLst>
                                          <p:attrName>ppt_w</p:attrName>
                                        </p:attrNameLst>
                                      </p:cBhvr>
                                      <p:tavLst>
                                        <p:tav tm="0">
                                          <p:val>
                                            <p:strVal val="#ppt_w*0.70"/>
                                          </p:val>
                                        </p:tav>
                                        <p:tav tm="100000">
                                          <p:val>
                                            <p:strVal val="#ppt_w"/>
                                          </p:val>
                                        </p:tav>
                                      </p:tavLst>
                                    </p:anim>
                                    <p:anim calcmode="lin" valueType="num">
                                      <p:cBhvr additive="repl">
                                        <p:cTn id="29" dur="1000" fill="hold"/>
                                        <p:tgtEl>
                                          <p:spTgt spid="403">
                                            <p:txEl>
                                              <p:pRg st="3" end="3"/>
                                            </p:txEl>
                                          </p:spTgt>
                                        </p:tgtEl>
                                        <p:attrNameLst>
                                          <p:attrName>ppt_h</p:attrName>
                                        </p:attrNameLst>
                                      </p:cBhvr>
                                      <p:tavLst>
                                        <p:tav tm="0">
                                          <p:val>
                                            <p:strVal val="#ppt_h"/>
                                          </p:val>
                                        </p:tav>
                                        <p:tav tm="100000">
                                          <p:val>
                                            <p:strVal val="#ppt_h"/>
                                          </p:val>
                                        </p:tav>
                                      </p:tavLst>
                                    </p:anim>
                                    <p:animEffect transition="in" filter="fade">
                                      <p:cBhvr additive="repl">
                                        <p:cTn id="30" dur="1000"/>
                                        <p:tgtEl>
                                          <p:spTgt spid="403">
                                            <p:txEl>
                                              <p:pRg st="3" end="3"/>
                                            </p:txEl>
                                          </p:spTgt>
                                        </p:tgtEl>
                                      </p:cBhvr>
                                    </p:animEffect>
                                  </p:childTnLst>
                                </p:cTn>
                              </p:par>
                            </p:childTnLst>
                          </p:cTn>
                        </p:par>
                      </p:childTnLst>
                    </p:cTn>
                  </p:par>
                  <p:par>
                    <p:cTn id="31" fill="hold" nodeType="clickEffect">
                      <p:stCondLst>
                        <p:cond delay="indefinite"/>
                      </p:stCondLst>
                      <p:childTnLst>
                        <p:par>
                          <p:cTn id="32" fill="hold" nodeType="withEffect">
                            <p:stCondLst>
                              <p:cond delay="0"/>
                            </p:stCondLst>
                            <p:childTnLst>
                              <p:par>
                                <p:cTn id="33" presetID="55" presetClass="entr" fill="hold" nodeType="clickEffect">
                                  <p:stCondLst>
                                    <p:cond delay="0"/>
                                  </p:stCondLst>
                                  <p:childTnLst>
                                    <p:set>
                                      <p:cBhvr>
                                        <p:cTn id="34" dur="1" fill="hold">
                                          <p:stCondLst>
                                            <p:cond delay="0"/>
                                          </p:stCondLst>
                                        </p:cTn>
                                        <p:tgtEl>
                                          <p:spTgt spid="403">
                                            <p:txEl>
                                              <p:pRg st="4" end="4"/>
                                            </p:txEl>
                                          </p:spTgt>
                                        </p:tgtEl>
                                        <p:attrNameLst>
                                          <p:attrName>style.visibility</p:attrName>
                                        </p:attrNameLst>
                                      </p:cBhvr>
                                      <p:to>
                                        <p:strVal val="visible"/>
                                      </p:to>
                                    </p:set>
                                    <p:anim calcmode="lin" valueType="num">
                                      <p:cBhvr additive="repl">
                                        <p:cTn id="35" dur="1000" fill="hold"/>
                                        <p:tgtEl>
                                          <p:spTgt spid="403">
                                            <p:txEl>
                                              <p:pRg st="4" end="4"/>
                                            </p:txEl>
                                          </p:spTgt>
                                        </p:tgtEl>
                                        <p:attrNameLst>
                                          <p:attrName>ppt_w</p:attrName>
                                        </p:attrNameLst>
                                      </p:cBhvr>
                                      <p:tavLst>
                                        <p:tav tm="0">
                                          <p:val>
                                            <p:strVal val="#ppt_w*0.70"/>
                                          </p:val>
                                        </p:tav>
                                        <p:tav tm="100000">
                                          <p:val>
                                            <p:strVal val="#ppt_w"/>
                                          </p:val>
                                        </p:tav>
                                      </p:tavLst>
                                    </p:anim>
                                    <p:anim calcmode="lin" valueType="num">
                                      <p:cBhvr additive="repl">
                                        <p:cTn id="36" dur="1000" fill="hold"/>
                                        <p:tgtEl>
                                          <p:spTgt spid="403">
                                            <p:txEl>
                                              <p:pRg st="4" end="4"/>
                                            </p:txEl>
                                          </p:spTgt>
                                        </p:tgtEl>
                                        <p:attrNameLst>
                                          <p:attrName>ppt_h</p:attrName>
                                        </p:attrNameLst>
                                      </p:cBhvr>
                                      <p:tavLst>
                                        <p:tav tm="0">
                                          <p:val>
                                            <p:strVal val="#ppt_h"/>
                                          </p:val>
                                        </p:tav>
                                        <p:tav tm="100000">
                                          <p:val>
                                            <p:strVal val="#ppt_h"/>
                                          </p:val>
                                        </p:tav>
                                      </p:tavLst>
                                    </p:anim>
                                    <p:animEffect transition="in" filter="fade">
                                      <p:cBhvr additive="repl">
                                        <p:cTn id="37" dur="1000"/>
                                        <p:tgtEl>
                                          <p:spTgt spid="403">
                                            <p:txEl>
                                              <p:pRg st="4" end="4"/>
                                            </p:txEl>
                                          </p:spTgt>
                                        </p:tgtEl>
                                      </p:cBhvr>
                                    </p:animEffect>
                                  </p:childTnLst>
                                </p:cTn>
                              </p:par>
                            </p:childTnLst>
                          </p:cTn>
                        </p:par>
                      </p:childTnLst>
                    </p:cTn>
                  </p:par>
                  <p:par>
                    <p:cTn id="38" fill="hold" nodeType="clickEffect">
                      <p:stCondLst>
                        <p:cond delay="indefinite"/>
                      </p:stCondLst>
                      <p:childTnLst>
                        <p:par>
                          <p:cTn id="39" fill="hold" nodeType="withEffect">
                            <p:stCondLst>
                              <p:cond delay="0"/>
                            </p:stCondLst>
                            <p:childTnLst>
                              <p:par>
                                <p:cTn id="40" presetID="55" presetClass="entr" fill="hold" nodeType="clickEffect">
                                  <p:stCondLst>
                                    <p:cond delay="0"/>
                                  </p:stCondLst>
                                  <p:childTnLst>
                                    <p:set>
                                      <p:cBhvr>
                                        <p:cTn id="41" dur="1" fill="hold">
                                          <p:stCondLst>
                                            <p:cond delay="0"/>
                                          </p:stCondLst>
                                        </p:cTn>
                                        <p:tgtEl>
                                          <p:spTgt spid="403">
                                            <p:txEl>
                                              <p:pRg st="5" end="5"/>
                                            </p:txEl>
                                          </p:spTgt>
                                        </p:tgtEl>
                                        <p:attrNameLst>
                                          <p:attrName>style.visibility</p:attrName>
                                        </p:attrNameLst>
                                      </p:cBhvr>
                                      <p:to>
                                        <p:strVal val="visible"/>
                                      </p:to>
                                    </p:set>
                                    <p:anim calcmode="lin" valueType="num">
                                      <p:cBhvr additive="repl">
                                        <p:cTn id="42" dur="1000" fill="hold"/>
                                        <p:tgtEl>
                                          <p:spTgt spid="403">
                                            <p:txEl>
                                              <p:pRg st="5" end="5"/>
                                            </p:txEl>
                                          </p:spTgt>
                                        </p:tgtEl>
                                        <p:attrNameLst>
                                          <p:attrName>ppt_w</p:attrName>
                                        </p:attrNameLst>
                                      </p:cBhvr>
                                      <p:tavLst>
                                        <p:tav tm="0">
                                          <p:val>
                                            <p:strVal val="#ppt_w*0.70"/>
                                          </p:val>
                                        </p:tav>
                                        <p:tav tm="100000">
                                          <p:val>
                                            <p:strVal val="#ppt_w"/>
                                          </p:val>
                                        </p:tav>
                                      </p:tavLst>
                                    </p:anim>
                                    <p:anim calcmode="lin" valueType="num">
                                      <p:cBhvr additive="repl">
                                        <p:cTn id="43" dur="1000" fill="hold"/>
                                        <p:tgtEl>
                                          <p:spTgt spid="403">
                                            <p:txEl>
                                              <p:pRg st="5" end="5"/>
                                            </p:txEl>
                                          </p:spTgt>
                                        </p:tgtEl>
                                        <p:attrNameLst>
                                          <p:attrName>ppt_h</p:attrName>
                                        </p:attrNameLst>
                                      </p:cBhvr>
                                      <p:tavLst>
                                        <p:tav tm="0">
                                          <p:val>
                                            <p:strVal val="#ppt_h"/>
                                          </p:val>
                                        </p:tav>
                                        <p:tav tm="100000">
                                          <p:val>
                                            <p:strVal val="#ppt_h"/>
                                          </p:val>
                                        </p:tav>
                                      </p:tavLst>
                                    </p:anim>
                                    <p:animEffect transition="in" filter="fade">
                                      <p:cBhvr additive="repl">
                                        <p:cTn id="44" dur="1000"/>
                                        <p:tgtEl>
                                          <p:spTgt spid="4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44"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Μετρητής όγκου (</a:t>
            </a:r>
            <a:r>
              <a:rPr lang="en-US" sz="2800" b="1" strike="noStrike" spc="-1">
                <a:solidFill>
                  <a:srgbClr val="FFFF66"/>
                </a:solidFill>
                <a:latin typeface="Tahoma"/>
                <a:ea typeface="Tahoma"/>
              </a:rPr>
              <a:t>AFS</a:t>
            </a:r>
            <a:r>
              <a:rPr lang="el-GR" sz="2800" b="1" strike="noStrike" spc="-1">
                <a:solidFill>
                  <a:srgbClr val="FFFF66"/>
                </a:solidFill>
                <a:latin typeface="Tahoma"/>
                <a:ea typeface="Tahoma"/>
              </a:rPr>
              <a:t>):</a:t>
            </a:r>
            <a:endParaRPr lang="en-US" sz="2800" b="0" strike="noStrike" spc="-1">
              <a:solidFill>
                <a:srgbClr val="FFFFFF"/>
              </a:solidFill>
              <a:latin typeface="Tahoma"/>
            </a:endParaRPr>
          </a:p>
        </p:txBody>
      </p:sp>
      <p:sp>
        <p:nvSpPr>
          <p:cNvPr id="145"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146"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AD6F642-58E8-4B27-8867-395CD902C1E7}" type="slidenum">
              <a:rPr lang="el-GR" sz="1800" b="0" strike="noStrike" spc="-1">
                <a:solidFill>
                  <a:srgbClr val="66CCFF"/>
                </a:solidFill>
                <a:latin typeface="Tahoma"/>
                <a:ea typeface="Tahoma"/>
              </a:rPr>
              <a:t>5</a:t>
            </a:fld>
            <a:endParaRPr lang="en-US" sz="1800" b="0" strike="noStrike" spc="-1">
              <a:solidFill>
                <a:srgbClr val="000000"/>
              </a:solidFill>
              <a:latin typeface="Tahoma"/>
            </a:endParaRPr>
          </a:p>
        </p:txBody>
      </p:sp>
      <p:sp>
        <p:nvSpPr>
          <p:cNvPr id="147"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48" name="Rectangle 7"/>
          <p:cNvSpPr/>
          <p:nvPr/>
        </p:nvSpPr>
        <p:spPr>
          <a:xfrm>
            <a:off x="900000" y="2276640"/>
            <a:ext cx="8244000" cy="1591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24"/>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Η </a:t>
            </a:r>
            <a:r>
              <a:rPr lang="el-GR" sz="2100" b="0" strike="noStrike" spc="-1">
                <a:solidFill>
                  <a:srgbClr val="FFFFFF"/>
                </a:solidFill>
                <a:latin typeface="Tahoma"/>
                <a:ea typeface="Tahoma"/>
              </a:rPr>
              <a:t>πίεση του αέρα περιστρέφει το κλαπέτο μέτρησης αντίθετα με τη δύναμη επαναφοράς του ελατηρίου. Το πτερύγιο της αντιστάθμισης αποσβένει τις ταλαντώσεις, που δημιουργούνται από τις εναλλαγές του αναρροφούμενου αέρα.</a:t>
            </a:r>
            <a:endParaRPr lang="en-US" sz="2100" b="0" strike="noStrike" spc="-1">
              <a:solidFill>
                <a:srgbClr val="000000"/>
              </a:solidFill>
              <a:latin typeface="Tahoma"/>
            </a:endParaRPr>
          </a:p>
        </p:txBody>
      </p:sp>
      <p:sp>
        <p:nvSpPr>
          <p:cNvPr id="149" name="Rectangle 7"/>
          <p:cNvSpPr/>
          <p:nvPr/>
        </p:nvSpPr>
        <p:spPr>
          <a:xfrm>
            <a:off x="971640" y="3716280"/>
            <a:ext cx="3240000" cy="3141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24"/>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100" b="0" strike="noStrike" spc="-1">
                <a:solidFill>
                  <a:srgbClr val="FFFFFF"/>
                </a:solidFill>
                <a:latin typeface="Tahoma"/>
                <a:ea typeface="Tahoma"/>
              </a:rPr>
              <a:t>Ανάμεσα στο πτερύγιο και στο περίβλημα του μετρητή υπάρχει ο χώρος απόσβεσης. Ο χώρος αυτός περιέχει εγκλωβισμένο αέρα που διαφεύγει αργά από το διάκενο που υπάρχει.</a:t>
            </a:r>
            <a:endParaRPr lang="en-US" sz="2100" b="0" strike="noStrike" spc="-1">
              <a:solidFill>
                <a:srgbClr val="000000"/>
              </a:solidFill>
              <a:latin typeface="Tahoma"/>
            </a:endParaRPr>
          </a:p>
        </p:txBody>
      </p:sp>
      <p:pic>
        <p:nvPicPr>
          <p:cNvPr id="150" name="Picture 11" descr="C:\Users\Golden\Desktop\dsc3360a.jpg"/>
          <p:cNvPicPr/>
          <p:nvPr/>
        </p:nvPicPr>
        <p:blipFill>
          <a:blip r:embed="rId2"/>
          <a:stretch/>
        </p:blipFill>
        <p:spPr>
          <a:xfrm>
            <a:off x="4135320" y="3573360"/>
            <a:ext cx="4765680" cy="31798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 calcmode="lin" valueType="num">
                                      <p:cBhvr additive="repl">
                                        <p:cTn id="7" dur="1000" fill="hold"/>
                                        <p:tgtEl>
                                          <p:spTgt spid="148">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48">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48">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149">
                                            <p:txEl>
                                              <p:pRg st="0" end="0"/>
                                            </p:txEl>
                                          </p:spTgt>
                                        </p:tgtEl>
                                        <p:attrNameLst>
                                          <p:attrName>style.visibility</p:attrName>
                                        </p:attrNameLst>
                                      </p:cBhvr>
                                      <p:to>
                                        <p:strVal val="visible"/>
                                      </p:to>
                                    </p:set>
                                    <p:anim calcmode="lin" valueType="num">
                                      <p:cBhvr additive="repl">
                                        <p:cTn id="14" dur="1000" fill="hold"/>
                                        <p:tgtEl>
                                          <p:spTgt spid="149">
                                            <p:txEl>
                                              <p:pRg st="0" end="0"/>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149">
                                            <p:txEl>
                                              <p:pRg st="0" end="0"/>
                                            </p:txEl>
                                          </p:spTgt>
                                        </p:tgtEl>
                                        <p:attrNameLst>
                                          <p:attrName>ppt_h</p:attrName>
                                        </p:attrNameLst>
                                      </p:cBhvr>
                                      <p:tavLst>
                                        <p:tav tm="0">
                                          <p:val>
                                            <p:strVal val="#ppt_h"/>
                                          </p:val>
                                        </p:tav>
                                        <p:tav tm="100000">
                                          <p:val>
                                            <p:strVal val="#ppt_h"/>
                                          </p:val>
                                        </p:tav>
                                      </p:tavLst>
                                    </p:anim>
                                    <p:animEffect transition="in" filter="fade">
                                      <p:cBhvr additive="repl">
                                        <p:cTn id="16" dur="1000"/>
                                        <p:tgtEl>
                                          <p:spTgt spid="1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52"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Μετρητής όγκου (</a:t>
            </a:r>
            <a:r>
              <a:rPr lang="en-US" sz="2800" b="1" strike="noStrike" spc="-1">
                <a:solidFill>
                  <a:srgbClr val="FFFF66"/>
                </a:solidFill>
                <a:latin typeface="Tahoma"/>
                <a:ea typeface="Tahoma"/>
              </a:rPr>
              <a:t>AFS</a:t>
            </a:r>
            <a:r>
              <a:rPr lang="el-GR" sz="2800" b="1" strike="noStrike" spc="-1">
                <a:solidFill>
                  <a:srgbClr val="FFFF66"/>
                </a:solidFill>
                <a:latin typeface="Tahoma"/>
                <a:ea typeface="Tahoma"/>
              </a:rPr>
              <a:t>):</a:t>
            </a:r>
            <a:endParaRPr lang="en-US" sz="2800" b="0" strike="noStrike" spc="-1">
              <a:solidFill>
                <a:srgbClr val="FFFFFF"/>
              </a:solidFill>
              <a:latin typeface="Tahoma"/>
            </a:endParaRPr>
          </a:p>
        </p:txBody>
      </p:sp>
      <p:sp>
        <p:nvSpPr>
          <p:cNvPr id="153"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154"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4A516CB-7FBA-409D-9DFA-A924CF49FAE9}" type="slidenum">
              <a:rPr lang="el-GR" sz="1800" b="0" strike="noStrike" spc="-1">
                <a:solidFill>
                  <a:srgbClr val="66CCFF"/>
                </a:solidFill>
                <a:latin typeface="Tahoma"/>
                <a:ea typeface="Tahoma"/>
              </a:rPr>
              <a:t>6</a:t>
            </a:fld>
            <a:endParaRPr lang="en-US" sz="1800" b="0" strike="noStrike" spc="-1">
              <a:solidFill>
                <a:srgbClr val="000000"/>
              </a:solidFill>
              <a:latin typeface="Tahoma"/>
            </a:endParaRPr>
          </a:p>
        </p:txBody>
      </p:sp>
      <p:sp>
        <p:nvSpPr>
          <p:cNvPr id="155"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56" name="Rectangle 7"/>
          <p:cNvSpPr/>
          <p:nvPr/>
        </p:nvSpPr>
        <p:spPr>
          <a:xfrm>
            <a:off x="900000" y="2276640"/>
            <a:ext cx="338472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Στον άξονα του πτερυγίου είναι τοποθετημένο ένα ποτενσιόμετρο, που μεταβάλλει ανάλογα με τη θέση του πτερυγίου την τάση.</a:t>
            </a:r>
            <a:endParaRPr lang="en-US" sz="2000" b="0" strike="noStrike" spc="-1">
              <a:solidFill>
                <a:srgbClr val="000000"/>
              </a:solidFill>
              <a:latin typeface="Tahoma"/>
            </a:endParaRPr>
          </a:p>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Στο κάτω μέρος του μετρητή υπάρχει αγωγός από όπου μία μικρή ποσότητα αέρα παρακάμπτει το πτερύγιο μέτρησης.</a:t>
            </a:r>
            <a:endParaRPr lang="en-US" sz="2000" b="0" strike="noStrike" spc="-1">
              <a:solidFill>
                <a:srgbClr val="000000"/>
              </a:solidFill>
              <a:latin typeface="Tahoma"/>
            </a:endParaRPr>
          </a:p>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Στα παλιότερα μοντέλα υπάρχει βίδα που ρυθμίζει το μείγμα στο ρελαντί.</a:t>
            </a:r>
            <a:endParaRPr lang="en-US" sz="2000" b="0" strike="noStrike" spc="-1">
              <a:solidFill>
                <a:srgbClr val="000000"/>
              </a:solidFill>
              <a:latin typeface="Tahoma"/>
            </a:endParaRPr>
          </a:p>
        </p:txBody>
      </p:sp>
      <p:pic>
        <p:nvPicPr>
          <p:cNvPr id="157" name="Picture 11" descr="C:\Users\Golden\Desktop\AFMwear2.jpg"/>
          <p:cNvPicPr/>
          <p:nvPr/>
        </p:nvPicPr>
        <p:blipFill>
          <a:blip r:embed="rId2"/>
          <a:stretch/>
        </p:blipFill>
        <p:spPr>
          <a:xfrm>
            <a:off x="4356000" y="2400480"/>
            <a:ext cx="4554720" cy="42685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 calcmode="lin" valueType="num">
                                      <p:cBhvr additive="repl">
                                        <p:cTn id="7" dur="1000" fill="hold"/>
                                        <p:tgtEl>
                                          <p:spTgt spid="156">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56">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56">
                                            <p:txEl>
                                              <p:pRg st="0" end="0"/>
                                            </p:txEl>
                                          </p:spTgt>
                                        </p:tgtEl>
                                      </p:cBhvr>
                                    </p:animEffect>
                                  </p:childTnLst>
                                </p:cTn>
                              </p:par>
                            </p:childTnLst>
                          </p:cTn>
                        </p:par>
                        <p:par>
                          <p:cTn id="10" fill="hold" nodeType="afterEffect">
                            <p:stCondLst>
                              <p:cond delay="1000"/>
                            </p:stCondLst>
                            <p:childTnLst>
                              <p:par>
                                <p:cTn id="11" presetID="10" presetClass="entr" fill="hold" nodeType="afterEffect">
                                  <p:stCondLst>
                                    <p:cond delay="0"/>
                                  </p:stCondLst>
                                  <p:childTnLst>
                                    <p:set>
                                      <p:cBhvr>
                                        <p:cTn id="12" dur="1" fill="hold">
                                          <p:stCondLst>
                                            <p:cond delay="0"/>
                                          </p:stCondLst>
                                        </p:cTn>
                                        <p:tgtEl>
                                          <p:spTgt spid="157"/>
                                        </p:tgtEl>
                                        <p:attrNameLst>
                                          <p:attrName>style.visibility</p:attrName>
                                        </p:attrNameLst>
                                      </p:cBhvr>
                                      <p:to>
                                        <p:strVal val="visible"/>
                                      </p:to>
                                    </p:set>
                                    <p:animEffect transition="in" filter="fade">
                                      <p:cBhvr additive="repl">
                                        <p:cTn id="13" dur="500"/>
                                        <p:tgtEl>
                                          <p:spTgt spid="157"/>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156">
                                            <p:txEl>
                                              <p:pRg st="1" end="1"/>
                                            </p:txEl>
                                          </p:spTgt>
                                        </p:tgtEl>
                                        <p:attrNameLst>
                                          <p:attrName>style.visibility</p:attrName>
                                        </p:attrNameLst>
                                      </p:cBhvr>
                                      <p:to>
                                        <p:strVal val="visible"/>
                                      </p:to>
                                    </p:set>
                                    <p:anim calcmode="lin" valueType="num">
                                      <p:cBhvr additive="repl">
                                        <p:cTn id="18" dur="1000" fill="hold"/>
                                        <p:tgtEl>
                                          <p:spTgt spid="156">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156">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156">
                                            <p:txEl>
                                              <p:pRg st="1" end="1"/>
                                            </p:txEl>
                                          </p:spTgt>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156">
                                            <p:txEl>
                                              <p:pRg st="2" end="2"/>
                                            </p:txEl>
                                          </p:spTgt>
                                        </p:tgtEl>
                                        <p:attrNameLst>
                                          <p:attrName>style.visibility</p:attrName>
                                        </p:attrNameLst>
                                      </p:cBhvr>
                                      <p:to>
                                        <p:strVal val="visible"/>
                                      </p:to>
                                    </p:set>
                                    <p:anim calcmode="lin" valueType="num">
                                      <p:cBhvr additive="repl">
                                        <p:cTn id="25" dur="1000" fill="hold"/>
                                        <p:tgtEl>
                                          <p:spTgt spid="156">
                                            <p:txEl>
                                              <p:pRg st="2" end="2"/>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156">
                                            <p:txEl>
                                              <p:pRg st="2" end="2"/>
                                            </p:txEl>
                                          </p:spTgt>
                                        </p:tgtEl>
                                        <p:attrNameLst>
                                          <p:attrName>ppt_h</p:attrName>
                                        </p:attrNameLst>
                                      </p:cBhvr>
                                      <p:tavLst>
                                        <p:tav tm="0">
                                          <p:val>
                                            <p:strVal val="#ppt_h"/>
                                          </p:val>
                                        </p:tav>
                                        <p:tav tm="100000">
                                          <p:val>
                                            <p:strVal val="#ppt_h"/>
                                          </p:val>
                                        </p:tav>
                                      </p:tavLst>
                                    </p:anim>
                                    <p:animEffect transition="in" filter="fade">
                                      <p:cBhvr additive="repl">
                                        <p:cTn id="27" dur="1000"/>
                                        <p:tgtEl>
                                          <p:spTgt spid="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59"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Μετρητής όγκου (</a:t>
            </a:r>
            <a:r>
              <a:rPr lang="en-US" sz="2800" b="1" strike="noStrike" spc="-1">
                <a:solidFill>
                  <a:srgbClr val="FFFF66"/>
                </a:solidFill>
                <a:latin typeface="Tahoma"/>
                <a:ea typeface="Tahoma"/>
              </a:rPr>
              <a:t>AFS</a:t>
            </a:r>
            <a:r>
              <a:rPr lang="el-GR" sz="2800" b="1" strike="noStrike" spc="-1">
                <a:solidFill>
                  <a:srgbClr val="FFFF66"/>
                </a:solidFill>
                <a:latin typeface="Tahoma"/>
                <a:ea typeface="Tahoma"/>
              </a:rPr>
              <a:t>):</a:t>
            </a:r>
            <a:endParaRPr lang="en-US" sz="2800" b="0" strike="noStrike" spc="-1">
              <a:solidFill>
                <a:srgbClr val="FFFFFF"/>
              </a:solidFill>
              <a:latin typeface="Tahoma"/>
            </a:endParaRPr>
          </a:p>
        </p:txBody>
      </p:sp>
      <p:sp>
        <p:nvSpPr>
          <p:cNvPr id="160"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161"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D2B5C41-512A-44A6-A552-A784BA89F08F}" type="slidenum">
              <a:rPr lang="el-GR" sz="1800" b="0" strike="noStrike" spc="-1">
                <a:solidFill>
                  <a:srgbClr val="66CCFF"/>
                </a:solidFill>
                <a:latin typeface="Tahoma"/>
                <a:ea typeface="Tahoma"/>
              </a:rPr>
              <a:t>7</a:t>
            </a:fld>
            <a:endParaRPr lang="en-US" sz="1800" b="0" strike="noStrike" spc="-1">
              <a:solidFill>
                <a:srgbClr val="000000"/>
              </a:solidFill>
              <a:latin typeface="Tahoma"/>
            </a:endParaRPr>
          </a:p>
        </p:txBody>
      </p:sp>
      <p:sp>
        <p:nvSpPr>
          <p:cNvPr id="162" name="Rectangle 7"/>
          <p:cNvSpPr/>
          <p:nvPr/>
        </p:nvSpPr>
        <p:spPr>
          <a:xfrm>
            <a:off x="900000" y="2276640"/>
            <a:ext cx="338472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Καθώς βιδώνουμε και ξεβιδώνουμε μικραίνει και μεγαλώνει το στόμιο του περάσματος του αέρα. Κατ' αυτό το τρόπο εμπλουτίζεται ή πτωχαίνει το μείγμα αέρα - βενζίνης.</a:t>
            </a:r>
            <a:endParaRPr lang="en-US" sz="2000" b="0" strike="noStrike" spc="-1">
              <a:solidFill>
                <a:srgbClr val="000000"/>
              </a:solidFill>
              <a:latin typeface="Tahoma"/>
            </a:endParaRPr>
          </a:p>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Μέσα στο χώρο του ποτενσιόμετρου βρίσκεται σε μερικά μοντέλα ο διακόπτης της αντλίας καυσίμου που διακόπτει τη παροχή βενζίνης σε περίπτωση σύγκρουσης.</a:t>
            </a:r>
            <a:endParaRPr lang="en-US" sz="2000" b="0" strike="noStrike" spc="-1">
              <a:solidFill>
                <a:srgbClr val="000000"/>
              </a:solidFill>
              <a:latin typeface="Tahoma"/>
            </a:endParaRPr>
          </a:p>
        </p:txBody>
      </p:sp>
      <p:pic>
        <p:nvPicPr>
          <p:cNvPr id="163" name="Picture 11" descr="C:\Users\Golden\Desktop\AFMwear2.jpg"/>
          <p:cNvPicPr/>
          <p:nvPr/>
        </p:nvPicPr>
        <p:blipFill>
          <a:blip r:embed="rId2"/>
          <a:stretch/>
        </p:blipFill>
        <p:spPr>
          <a:xfrm>
            <a:off x="4356000" y="2400480"/>
            <a:ext cx="4554720" cy="42685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 calcmode="lin" valueType="num">
                                      <p:cBhvr additive="repl">
                                        <p:cTn id="7" dur="1000" fill="hold"/>
                                        <p:tgtEl>
                                          <p:spTgt spid="162">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62">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62">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162">
                                            <p:txEl>
                                              <p:pRg st="1" end="1"/>
                                            </p:txEl>
                                          </p:spTgt>
                                        </p:tgtEl>
                                        <p:attrNameLst>
                                          <p:attrName>style.visibility</p:attrName>
                                        </p:attrNameLst>
                                      </p:cBhvr>
                                      <p:to>
                                        <p:strVal val="visible"/>
                                      </p:to>
                                    </p:set>
                                    <p:anim calcmode="lin" valueType="num">
                                      <p:cBhvr additive="repl">
                                        <p:cTn id="14" dur="1000" fill="hold"/>
                                        <p:tgtEl>
                                          <p:spTgt spid="162">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162">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1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65"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Μετρητής όγκου (</a:t>
            </a:r>
            <a:r>
              <a:rPr lang="en-US" sz="2800" b="1" strike="noStrike" spc="-1">
                <a:solidFill>
                  <a:srgbClr val="FFFF66"/>
                </a:solidFill>
                <a:latin typeface="Tahoma"/>
                <a:ea typeface="Tahoma"/>
              </a:rPr>
              <a:t>AFS</a:t>
            </a:r>
            <a:r>
              <a:rPr lang="el-GR" sz="2800" b="1" strike="noStrike" spc="-1">
                <a:solidFill>
                  <a:srgbClr val="FFFF66"/>
                </a:solidFill>
                <a:latin typeface="Tahoma"/>
                <a:ea typeface="Tahoma"/>
              </a:rPr>
              <a:t>):</a:t>
            </a:r>
            <a:endParaRPr lang="en-US" sz="2800" b="0" strike="noStrike" spc="-1">
              <a:solidFill>
                <a:srgbClr val="FFFFFF"/>
              </a:solidFill>
              <a:latin typeface="Tahoma"/>
            </a:endParaRPr>
          </a:p>
        </p:txBody>
      </p:sp>
      <p:sp>
        <p:nvSpPr>
          <p:cNvPr id="166"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167"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014BDC2-7497-43AC-9FB1-AF6453E85F3C}" type="slidenum">
              <a:rPr lang="el-GR" sz="1800" b="0" strike="noStrike" spc="-1">
                <a:solidFill>
                  <a:srgbClr val="66CCFF"/>
                </a:solidFill>
                <a:latin typeface="Tahoma"/>
                <a:ea typeface="Tahoma"/>
              </a:rPr>
              <a:t>8</a:t>
            </a:fld>
            <a:endParaRPr lang="en-US" sz="1800" b="0" strike="noStrike" spc="-1">
              <a:solidFill>
                <a:srgbClr val="000000"/>
              </a:solidFill>
              <a:latin typeface="Tahoma"/>
            </a:endParaRPr>
          </a:p>
        </p:txBody>
      </p:sp>
      <p:sp>
        <p:nvSpPr>
          <p:cNvPr id="168"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69" name="Rectangle 7"/>
          <p:cNvSpPr/>
          <p:nvPr/>
        </p:nvSpPr>
        <p:spPr>
          <a:xfrm>
            <a:off x="900000" y="2276640"/>
            <a:ext cx="8037720" cy="129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Μπροστά από το πτερύγιο μέτρησης ροής του αέρα είναι τοποθετημένος ο αισθητήρας θερμοκρασίας του αέρα εισαγωγής. Σε άλλους κινητήρες , μπορεί να βρίσκεται στο φίλτρο αέρα ή στην πολλαπλή εισαγωγής.</a:t>
            </a:r>
            <a:endParaRPr lang="en-US" sz="2000" b="0" strike="noStrike" spc="-1">
              <a:solidFill>
                <a:srgbClr val="000000"/>
              </a:solidFill>
              <a:latin typeface="Tahoma"/>
            </a:endParaRPr>
          </a:p>
        </p:txBody>
      </p:sp>
      <p:pic>
        <p:nvPicPr>
          <p:cNvPr id="170" name="Picture 11" descr="C:\Users\Golden\Desktop\AFS.JPG"/>
          <p:cNvPicPr/>
          <p:nvPr/>
        </p:nvPicPr>
        <p:blipFill>
          <a:blip r:embed="rId2"/>
          <a:stretch/>
        </p:blipFill>
        <p:spPr>
          <a:xfrm>
            <a:off x="4427640" y="3333600"/>
            <a:ext cx="4510080" cy="3381480"/>
          </a:xfrm>
          <a:prstGeom prst="rect">
            <a:avLst/>
          </a:prstGeom>
          <a:ln w="0">
            <a:noFill/>
          </a:ln>
        </p:spPr>
      </p:pic>
      <p:sp>
        <p:nvSpPr>
          <p:cNvPr id="171" name="Rectangle 7"/>
          <p:cNvSpPr/>
          <p:nvPr/>
        </p:nvSpPr>
        <p:spPr>
          <a:xfrm>
            <a:off x="900000" y="3727440"/>
            <a:ext cx="3384720" cy="298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499"/>
              </a:spcBef>
              <a:tabLst>
                <a:tab pos="0" algn="l"/>
                <a:tab pos="6729480" algn="l"/>
                <a:tab pos="7315200" algn="l"/>
                <a:tab pos="8229600" algn="l"/>
                <a:tab pos="9144000" algn="l"/>
                <a:tab pos="10058400" algn="l"/>
              </a:tabLst>
            </a:pPr>
            <a:r>
              <a:rPr lang="el-GR" sz="2000" b="0" strike="noStrike" spc="-1">
                <a:solidFill>
                  <a:srgbClr val="FFFFFF"/>
                </a:solidFill>
                <a:latin typeface="Tahoma"/>
                <a:ea typeface="Tahoma"/>
              </a:rPr>
              <a:t>Κάθε αλλαγή της θερμοκρασίας του αέρα εισαγωγής πληροφορεί την ΗΜΕ για τη διόρθωση που απαιτείται για τον υπολογισμό της μάζας του εισερχόμενου αέρα.</a:t>
            </a:r>
            <a:endParaRPr lang="en-US" sz="20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 calcmode="lin" valueType="num">
                                      <p:cBhvr additive="repl">
                                        <p:cTn id="7" dur="1000" fill="hold"/>
                                        <p:tgtEl>
                                          <p:spTgt spid="169">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69">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69">
                                            <p:txEl>
                                              <p:pRg st="0" end="0"/>
                                            </p:txEl>
                                          </p:spTgt>
                                        </p:tgtEl>
                                      </p:cBhvr>
                                    </p:animEffect>
                                  </p:childTnLst>
                                </p:cTn>
                              </p:par>
                            </p:childTnLst>
                          </p:cTn>
                        </p:par>
                        <p:par>
                          <p:cTn id="10" fill="hold" nodeType="afterEffect">
                            <p:stCondLst>
                              <p:cond delay="1000"/>
                            </p:stCondLst>
                            <p:childTnLst>
                              <p:par>
                                <p:cTn id="11" presetID="10" presetClass="entr" fill="hold" nodeType="afterEffect">
                                  <p:stCondLst>
                                    <p:cond delay="0"/>
                                  </p:stCondLst>
                                  <p:childTnLst>
                                    <p:set>
                                      <p:cBhvr>
                                        <p:cTn id="12" dur="1" fill="hold">
                                          <p:stCondLst>
                                            <p:cond delay="0"/>
                                          </p:stCondLst>
                                        </p:cTn>
                                        <p:tgtEl>
                                          <p:spTgt spid="170"/>
                                        </p:tgtEl>
                                        <p:attrNameLst>
                                          <p:attrName>style.visibility</p:attrName>
                                        </p:attrNameLst>
                                      </p:cBhvr>
                                      <p:to>
                                        <p:strVal val="visible"/>
                                      </p:to>
                                    </p:set>
                                    <p:animEffect transition="in" filter="fade">
                                      <p:cBhvr additive="repl">
                                        <p:cTn id="13" dur="500"/>
                                        <p:tgtEl>
                                          <p:spTgt spid="170"/>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171">
                                            <p:txEl>
                                              <p:pRg st="0" end="0"/>
                                            </p:txEl>
                                          </p:spTgt>
                                        </p:tgtEl>
                                        <p:attrNameLst>
                                          <p:attrName>style.visibility</p:attrName>
                                        </p:attrNameLst>
                                      </p:cBhvr>
                                      <p:to>
                                        <p:strVal val="visible"/>
                                      </p:to>
                                    </p:set>
                                    <p:anim calcmode="lin" valueType="num">
                                      <p:cBhvr additive="repl">
                                        <p:cTn id="18" dur="1000" fill="hold"/>
                                        <p:tgtEl>
                                          <p:spTgt spid="171">
                                            <p:txEl>
                                              <p:pRg st="0" end="0"/>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171">
                                            <p:txEl>
                                              <p:pRg st="0" end="0"/>
                                            </p:txEl>
                                          </p:spTgt>
                                        </p:tgtEl>
                                        <p:attrNameLst>
                                          <p:attrName>ppt_h</p:attrName>
                                        </p:attrNameLst>
                                      </p:cBhvr>
                                      <p:tavLst>
                                        <p:tav tm="0">
                                          <p:val>
                                            <p:strVal val="#ppt_h"/>
                                          </p:val>
                                        </p:tav>
                                        <p:tav tm="100000">
                                          <p:val>
                                            <p:strVal val="#ppt_h"/>
                                          </p:val>
                                        </p:tav>
                                      </p:tavLst>
                                    </p:anim>
                                    <p:animEffect transition="in" filter="fade">
                                      <p:cBhvr additive="repl">
                                        <p:cTn id="20" dur="1000"/>
                                        <p:tgtEl>
                                          <p:spTgt spid="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73"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Μετρητής μάζας αέρα (</a:t>
            </a:r>
            <a:r>
              <a:rPr lang="en-US" sz="2400" b="1" strike="noStrike" spc="-1">
                <a:solidFill>
                  <a:srgbClr val="FFFF66"/>
                </a:solidFill>
                <a:latin typeface="Tahoma"/>
                <a:ea typeface="Tahoma"/>
              </a:rPr>
              <a:t>MAF</a:t>
            </a:r>
            <a:r>
              <a:rPr lang="el-GR" sz="2400" b="1" strike="noStrike" spc="-1">
                <a:solidFill>
                  <a:srgbClr val="FFFF66"/>
                </a:solidFill>
                <a:latin typeface="Tahoma"/>
                <a:ea typeface="Tahoma"/>
              </a:rPr>
              <a:t>) με θερμαινόμενο νήμα:</a:t>
            </a:r>
            <a:endParaRPr lang="en-US" sz="2400" b="0" strike="noStrike" spc="-1">
              <a:solidFill>
                <a:srgbClr val="FFFFFF"/>
              </a:solidFill>
              <a:latin typeface="Tahoma"/>
            </a:endParaRPr>
          </a:p>
        </p:txBody>
      </p:sp>
      <p:sp>
        <p:nvSpPr>
          <p:cNvPr id="174"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Βασικά εξαρτήματα υποσυστημάτων τροφοδοσίας ψεκασμού καυσίμου.</a:t>
            </a:r>
            <a:endParaRPr lang="en-US" sz="2800" b="0" strike="noStrike" spc="-1">
              <a:solidFill>
                <a:srgbClr val="000000"/>
              </a:solidFill>
              <a:latin typeface="Tahoma"/>
            </a:endParaRPr>
          </a:p>
        </p:txBody>
      </p:sp>
      <p:sp>
        <p:nvSpPr>
          <p:cNvPr id="175"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B159DB6-D520-48C8-8096-9FBA89E2F92F}" type="slidenum">
              <a:rPr lang="el-GR" sz="1800" b="0" strike="noStrike" spc="-1">
                <a:solidFill>
                  <a:srgbClr val="66CCFF"/>
                </a:solidFill>
                <a:latin typeface="Tahoma"/>
                <a:ea typeface="Tahoma"/>
              </a:rPr>
              <a:t>9</a:t>
            </a:fld>
            <a:endParaRPr lang="en-US" sz="1800" b="0" strike="noStrike" spc="-1">
              <a:solidFill>
                <a:srgbClr val="000000"/>
              </a:solidFill>
              <a:latin typeface="Tahoma"/>
            </a:endParaRPr>
          </a:p>
        </p:txBody>
      </p:sp>
      <p:sp>
        <p:nvSpPr>
          <p:cNvPr id="176"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77" name="Rectangle 7"/>
          <p:cNvSpPr/>
          <p:nvPr/>
        </p:nvSpPr>
        <p:spPr>
          <a:xfrm>
            <a:off x="900000" y="2276640"/>
            <a:ext cx="431964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Καταγράφει τη μάζα του αέρα που εισάγεται στον κινητήρα. </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Η λειτουργία του μετρητή μάζας αέρα στηρίζεται στη μεταβολή έντασης του ρεύματος που διαρρέει τη θερμαινόμενη αντίσταση του μετρητή μάζας, έτσι ώστε να αντισταθμίζονται οι μεταβολές που προκαλούνται στη θερμοκρασία της αντίστασης καθώς ο αέρας που εισέρχεται στους κυλίνδρους ψύχει την αντίσταση. </a:t>
            </a:r>
            <a:endParaRPr lang="en-US" sz="2200" b="0" strike="noStrike" spc="-1">
              <a:solidFill>
                <a:srgbClr val="000000"/>
              </a:solidFill>
              <a:latin typeface="Tahoma"/>
            </a:endParaRPr>
          </a:p>
        </p:txBody>
      </p:sp>
      <p:pic>
        <p:nvPicPr>
          <p:cNvPr id="178" name="Picture 11" descr="C:\Users\Golden\Desktop\mass-air-flow-sensor-failure.jpg"/>
          <p:cNvPicPr/>
          <p:nvPr/>
        </p:nvPicPr>
        <p:blipFill>
          <a:blip r:embed="rId2"/>
          <a:srcRect l="13194" r="16100"/>
          <a:stretch/>
        </p:blipFill>
        <p:spPr>
          <a:xfrm>
            <a:off x="5219640" y="2565360"/>
            <a:ext cx="3859200" cy="34560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blinds(horizontal)">
                                      <p:cBhvr additive="repl">
                                        <p:cTn id="7" dur="500"/>
                                        <p:tgtEl>
                                          <p:spTgt spid="173">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177">
                                            <p:txEl>
                                              <p:pRg st="0" end="0"/>
                                            </p:txEl>
                                          </p:spTgt>
                                        </p:tgtEl>
                                        <p:attrNameLst>
                                          <p:attrName>style.visibility</p:attrName>
                                        </p:attrNameLst>
                                      </p:cBhvr>
                                      <p:to>
                                        <p:strVal val="visible"/>
                                      </p:to>
                                    </p:set>
                                    <p:anim calcmode="lin" valueType="num">
                                      <p:cBhvr additive="repl">
                                        <p:cTn id="11" dur="1000" fill="hold"/>
                                        <p:tgtEl>
                                          <p:spTgt spid="177">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177">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177">
                                            <p:txEl>
                                              <p:pRg st="0" end="0"/>
                                            </p:txEl>
                                          </p:spTgt>
                                        </p:tgtEl>
                                      </p:cBhvr>
                                    </p:animEffect>
                                  </p:childTnLst>
                                </p:cTn>
                              </p:par>
                            </p:childTnLst>
                          </p:cTn>
                        </p:par>
                        <p:par>
                          <p:cTn id="14" fill="hold" nodeType="afterEffect">
                            <p:stCondLst>
                              <p:cond delay="1500"/>
                            </p:stCondLst>
                            <p:childTnLst>
                              <p:par>
                                <p:cTn id="15" presetID="10" presetClass="entr" fill="hold" nodeType="after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fade">
                                      <p:cBhvr additive="repl">
                                        <p:cTn id="17" dur="500"/>
                                        <p:tgtEl>
                                          <p:spTgt spid="178"/>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55" presetClass="entr" fill="hold" nodeType="clickEffect">
                                  <p:stCondLst>
                                    <p:cond delay="0"/>
                                  </p:stCondLst>
                                  <p:childTnLst>
                                    <p:set>
                                      <p:cBhvr>
                                        <p:cTn id="21" dur="1" fill="hold">
                                          <p:stCondLst>
                                            <p:cond delay="0"/>
                                          </p:stCondLst>
                                        </p:cTn>
                                        <p:tgtEl>
                                          <p:spTgt spid="177">
                                            <p:txEl>
                                              <p:pRg st="1" end="1"/>
                                            </p:txEl>
                                          </p:spTgt>
                                        </p:tgtEl>
                                        <p:attrNameLst>
                                          <p:attrName>style.visibility</p:attrName>
                                        </p:attrNameLst>
                                      </p:cBhvr>
                                      <p:to>
                                        <p:strVal val="visible"/>
                                      </p:to>
                                    </p:set>
                                    <p:anim calcmode="lin" valueType="num">
                                      <p:cBhvr additive="repl">
                                        <p:cTn id="22" dur="1000" fill="hold"/>
                                        <p:tgtEl>
                                          <p:spTgt spid="177">
                                            <p:txEl>
                                              <p:pRg st="1" end="1"/>
                                            </p:txEl>
                                          </p:spTgt>
                                        </p:tgtEl>
                                        <p:attrNameLst>
                                          <p:attrName>ppt_w</p:attrName>
                                        </p:attrNameLst>
                                      </p:cBhvr>
                                      <p:tavLst>
                                        <p:tav tm="0">
                                          <p:val>
                                            <p:strVal val="#ppt_w*0.70"/>
                                          </p:val>
                                        </p:tav>
                                        <p:tav tm="100000">
                                          <p:val>
                                            <p:strVal val="#ppt_w"/>
                                          </p:val>
                                        </p:tav>
                                      </p:tavLst>
                                    </p:anim>
                                    <p:anim calcmode="lin" valueType="num">
                                      <p:cBhvr additive="repl">
                                        <p:cTn id="23" dur="1000" fill="hold"/>
                                        <p:tgtEl>
                                          <p:spTgt spid="177">
                                            <p:txEl>
                                              <p:pRg st="1" end="1"/>
                                            </p:txEl>
                                          </p:spTgt>
                                        </p:tgtEl>
                                        <p:attrNameLst>
                                          <p:attrName>ppt_h</p:attrName>
                                        </p:attrNameLst>
                                      </p:cBhvr>
                                      <p:tavLst>
                                        <p:tav tm="0">
                                          <p:val>
                                            <p:strVal val="#ppt_h"/>
                                          </p:val>
                                        </p:tav>
                                        <p:tav tm="100000">
                                          <p:val>
                                            <p:strVal val="#ppt_h"/>
                                          </p:val>
                                        </p:tav>
                                      </p:tavLst>
                                    </p:anim>
                                    <p:animEffect transition="in" filter="fade">
                                      <p:cBhvr additive="repl">
                                        <p:cTn id="24" dur="1000"/>
                                        <p:tgtEl>
                                          <p:spTgt spid="1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1806</TotalTime>
  <Words>3203</Words>
  <Application>Microsoft Macintosh PowerPoint</Application>
  <PresentationFormat>Προβολή στην οθόνη (4:3)</PresentationFormat>
  <Paragraphs>274</Paragraphs>
  <Slides>41</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41</vt:i4>
      </vt:variant>
    </vt:vector>
  </HeadingPairs>
  <TitlesOfParts>
    <vt:vector size="48" baseType="lpstr">
      <vt:lpstr>Arial</vt:lpstr>
      <vt:lpstr>Calibri</vt:lpstr>
      <vt:lpstr>Tahoma</vt:lpstr>
      <vt:lpstr>Times New Roman</vt:lpstr>
      <vt:lpstr>Wingdings</vt:lpstr>
      <vt:lpstr>Office Theme</vt:lpstr>
      <vt:lpstr>Office Theme</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ΣΤΟΙΧΕΙΑ ΜΗΧΑΝΩΝ</dc:title>
  <dc:subject/>
  <dc:creator>Golden</dc:creator>
  <dc:description/>
  <cp:lastModifiedBy>GEORGIA GEORGATZOGLOU</cp:lastModifiedBy>
  <cp:revision>49</cp:revision>
  <dcterms:created xsi:type="dcterms:W3CDTF">2009-10-15T07:24:46Z</dcterms:created>
  <dcterms:modified xsi:type="dcterms:W3CDTF">2024-02-03T15:39:02Z</dcterms:modified>
  <dc:language>en-US</dc:language>
</cp:coreProperties>
</file>