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p:cViewPr varScale="1">
        <p:scale>
          <a:sx n="86" d="100"/>
          <a:sy n="86" d="100"/>
        </p:scale>
        <p:origin x="1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8BCFAB4-F679-4E8E-A4BB-62995AE9CD81}"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0"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1"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0762D7E-A550-4DED-AA64-4CC78B57E6F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4"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6"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01886AE1-D168-4D58-9E12-FFABFA41067E}"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8"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9"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0"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1"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2"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3"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051841B-450A-4F78-A154-167AB5D3E7A2}"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lstStyle/>
          <a:p>
            <a:r>
              <a:t>Footer</a:t>
            </a:r>
          </a:p>
        </p:txBody>
      </p:sp>
      <p:sp>
        <p:nvSpPr>
          <p:cNvPr id="3" name="PlaceHolder 2"/>
          <p:cNvSpPr>
            <a:spLocks noGrp="1"/>
          </p:cNvSpPr>
          <p:nvPr>
            <p:ph type="sldNum" idx="4"/>
          </p:nvPr>
        </p:nvSpPr>
        <p:spPr/>
        <p:txBody>
          <a:bodyPr/>
          <a:lstStyle/>
          <a:p>
            <a:fld id="{13077151-A90D-40A4-806F-DC9F19276AC5}" type="slidenum">
              <a:t>‹#›</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4"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4C317707-5F95-4D0F-82DA-8A691424B34E}"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6"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AA939EF0-EF19-4374-88E2-2D04F3459812}"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8"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FD1EEAEC-B39B-4D9F-A1C7-52B396BF2E58}"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99C20EF9-2AAA-440E-BE5D-41AB317762E2}"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128572D8-DD6E-4C89-82B6-1CA67C84A477}"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C0447FA1-8465-4C76-AE88-8981CADBB7B1}"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9"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5243B7B-E6A7-422A-81AC-9D5A5906BA5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7"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8"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9"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208154A0-5A58-4E0A-B42A-4EEBF3EB7010}"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1"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2"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3"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02A59530-759E-4603-BD0E-A40DCAFBD59D}"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5"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6"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D64714AF-EAF6-4B4D-B3D6-F9E86EC01EB4}"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9"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1"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6"/>
          </p:nvPr>
        </p:nvSpPr>
        <p:spPr/>
        <p:txBody>
          <a:bodyPr/>
          <a:lstStyle/>
          <a:p>
            <a:r>
              <a:t>Footer</a:t>
            </a:r>
          </a:p>
        </p:txBody>
      </p:sp>
      <p:sp>
        <p:nvSpPr>
          <p:cNvPr id="8" name="PlaceHolder 7"/>
          <p:cNvSpPr>
            <a:spLocks noGrp="1"/>
          </p:cNvSpPr>
          <p:nvPr>
            <p:ph type="sldNum" idx="4"/>
          </p:nvPr>
        </p:nvSpPr>
        <p:spPr/>
        <p:txBody>
          <a:bodyPr/>
          <a:lstStyle/>
          <a:p>
            <a:fld id="{DEE61E70-7A2E-419B-8590-AABBC163A18F}" type="slidenum">
              <a:t>‹#›</a:t>
            </a:fld>
            <a:endParaRPr/>
          </a:p>
        </p:txBody>
      </p:sp>
      <p:sp>
        <p:nvSpPr>
          <p:cNvPr id="9" name="PlaceHolder 8"/>
          <p:cNvSpPr>
            <a:spLocks noGrp="1"/>
          </p:cNvSpPr>
          <p:nvPr>
            <p:ph type="dt" idx="5"/>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03"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4"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5"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6"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7"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8"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6"/>
          </p:nvPr>
        </p:nvSpPr>
        <p:spPr/>
        <p:txBody>
          <a:bodyPr/>
          <a:lstStyle/>
          <a:p>
            <a:r>
              <a:t>Footer</a:t>
            </a:r>
          </a:p>
        </p:txBody>
      </p:sp>
      <p:sp>
        <p:nvSpPr>
          <p:cNvPr id="10" name="PlaceHolder 9"/>
          <p:cNvSpPr>
            <a:spLocks noGrp="1"/>
          </p:cNvSpPr>
          <p:nvPr>
            <p:ph type="sldNum" idx="4"/>
          </p:nvPr>
        </p:nvSpPr>
        <p:spPr/>
        <p:txBody>
          <a:bodyPr/>
          <a:lstStyle/>
          <a:p>
            <a:fld id="{F94DE516-0CAD-4701-BEBC-0A95C7C56571}" type="slidenum">
              <a:t>‹#›</a:t>
            </a:fld>
            <a:endParaRPr/>
          </a:p>
        </p:txBody>
      </p:sp>
      <p:sp>
        <p:nvSpPr>
          <p:cNvPr id="11" name="PlaceHolder 10"/>
          <p:cNvSpPr>
            <a:spLocks noGrp="1"/>
          </p:cNvSpPr>
          <p:nvPr>
            <p:ph type="dt" idx="5"/>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1"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EB7CEFF-98CA-4258-BA7E-76B94CE781D4}"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3"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A1CB95B-0C18-417E-872C-19ED207547C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91B8ABD-93F9-4484-A804-146871CE500A}"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D942E21-BD79-448A-9675-B0805D32D9D8}"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B3487E-79A9-4BFD-BD1A-C3C3D72274B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2"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3"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4"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3E6FC82-5742-4879-A523-9D765CF93AC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6"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7"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8"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92C4056-ADF7-48B6-814A-96851AB0634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8" name="Group 2"/>
          <p:cNvGrpSpPr/>
          <p:nvPr/>
        </p:nvGrpSpPr>
        <p:grpSpPr>
          <a:xfrm>
            <a:off x="0" y="6480"/>
            <a:ext cx="9140760" cy="6851520"/>
            <a:chOff x="0" y="6480"/>
            <a:chExt cx="9140760" cy="6851520"/>
          </a:xfrm>
        </p:grpSpPr>
        <p:sp>
          <p:nvSpPr>
            <p:cNvPr id="19" name="Freeform 3"/>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 name="Freeform 4"/>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3" name="Group 5"/>
            <p:cNvGrpSpPr/>
            <p:nvPr/>
          </p:nvGrpSpPr>
          <p:grpSpPr>
            <a:xfrm>
              <a:off x="0" y="6480"/>
              <a:ext cx="9140760" cy="6851520"/>
              <a:chOff x="0" y="6480"/>
              <a:chExt cx="9140760" cy="6851520"/>
            </a:xfrm>
          </p:grpSpPr>
          <p:sp>
            <p:nvSpPr>
              <p:cNvPr id="4" name="Freeform 6"/>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 name="Freeform 7"/>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 name="Freeform 8"/>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 name="Freeform 9"/>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8" name="Freeform 10"/>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9" name="Freeform 11"/>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0" name="Freeform 12"/>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1" name="Freeform 13"/>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 name="Freeform 14"/>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1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14" name="PlaceHolder 2"/>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15" name="PlaceHolder 3"/>
          <p:cNvSpPr>
            <a:spLocks noGrp="1"/>
          </p:cNvSpPr>
          <p:nvPr>
            <p:ph type="dt" idx="1"/>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 name="PlaceHolder 4"/>
          <p:cNvSpPr>
            <a:spLocks noGrp="1"/>
          </p:cNvSpPr>
          <p:nvPr>
            <p:ph type="ftr" idx="2"/>
          </p:nvPr>
        </p:nvSpPr>
        <p:spPr>
          <a:xfrm>
            <a:off x="3428640" y="6248520"/>
            <a:ext cx="289548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7" name="PlaceHolder 5"/>
          <p:cNvSpPr>
            <a:spLocks noGrp="1"/>
          </p:cNvSpPr>
          <p:nvPr>
            <p:ph type="sldNum" idx="3"/>
          </p:nvPr>
        </p:nvSpPr>
        <p:spPr>
          <a:xfrm>
            <a:off x="6705360" y="6248520"/>
            <a:ext cx="1904760" cy="457200"/>
          </a:xfrm>
          <a:prstGeom prst="rect">
            <a:avLst/>
          </a:prstGeom>
          <a:noFill/>
          <a:ln w="0">
            <a:noFill/>
          </a:ln>
        </p:spPr>
        <p:txBody>
          <a:bodyPr lIns="90000" tIns="46800" rIns="90000" bIns="46800"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D82D7F-88DD-4434-99CE-04152A629A3D}"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4" name="Group 2"/>
          <p:cNvGrpSpPr/>
          <p:nvPr/>
        </p:nvGrpSpPr>
        <p:grpSpPr>
          <a:xfrm>
            <a:off x="0" y="6480"/>
            <a:ext cx="9140760" cy="6851520"/>
            <a:chOff x="0" y="6480"/>
            <a:chExt cx="9140760" cy="6851520"/>
          </a:xfrm>
        </p:grpSpPr>
        <p:grpSp>
          <p:nvGrpSpPr>
            <p:cNvPr id="55" name="Group 3"/>
            <p:cNvGrpSpPr/>
            <p:nvPr/>
          </p:nvGrpSpPr>
          <p:grpSpPr>
            <a:xfrm>
              <a:off x="0" y="1843200"/>
              <a:ext cx="9140760" cy="5014800"/>
              <a:chOff x="0" y="1843200"/>
              <a:chExt cx="9140760" cy="5014800"/>
            </a:xfrm>
          </p:grpSpPr>
          <p:sp>
            <p:nvSpPr>
              <p:cNvPr id="56" name="Freeform 4"/>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7" name="Freeform 5"/>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sp>
          <p:nvSpPr>
            <p:cNvPr id="58" name="Freeform 6"/>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9" name="Freeform 7"/>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0" name="Freeform 8"/>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61" name="Group 9"/>
            <p:cNvGrpSpPr/>
            <p:nvPr/>
          </p:nvGrpSpPr>
          <p:grpSpPr>
            <a:xfrm>
              <a:off x="552600" y="6480"/>
              <a:ext cx="8588160" cy="6851520"/>
              <a:chOff x="552600" y="6480"/>
              <a:chExt cx="8588160" cy="6851520"/>
            </a:xfrm>
          </p:grpSpPr>
          <p:sp>
            <p:nvSpPr>
              <p:cNvPr id="62" name="Freeform 10"/>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3" name="Freeform 11"/>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4" name="Freeform 12"/>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5" name="Freeform 13"/>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6" name="Freeform 14"/>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7" name="Freeform 15"/>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68" name="PlaceHolder 1"/>
          <p:cNvSpPr>
            <a:spLocks noGrp="1"/>
          </p:cNvSpPr>
          <p:nvPr>
            <p:ph type="sldNum" idx="4"/>
          </p:nvPr>
        </p:nvSpPr>
        <p:spPr>
          <a:xfrm>
            <a:off x="6705360" y="6248520"/>
            <a:ext cx="1904760" cy="457200"/>
          </a:xfrm>
          <a:prstGeom prst="rect">
            <a:avLst/>
          </a:prstGeom>
          <a:noFill/>
          <a:ln w="0">
            <a:noFill/>
          </a:ln>
        </p:spPr>
        <p:txBody>
          <a:bodyPr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BB7B785-2092-417B-9C30-812E33FFD96F}"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
        <p:nvSpPr>
          <p:cNvPr id="69" name="PlaceHolder 2"/>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70" name="PlaceHolder 3"/>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71" name="PlaceHolder 4"/>
          <p:cNvSpPr>
            <a:spLocks noGrp="1"/>
          </p:cNvSpPr>
          <p:nvPr>
            <p:ph type="dt" idx="5"/>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2" name="PlaceHolder 5"/>
          <p:cNvSpPr>
            <a:spLocks noGrp="1"/>
          </p:cNvSpPr>
          <p:nvPr>
            <p:ph type="ftr" idx="6"/>
          </p:nvPr>
        </p:nvSpPr>
        <p:spPr>
          <a:xfrm>
            <a:off x="3352680" y="6248520"/>
            <a:ext cx="289584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10"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80000"/>
              </a:lnSpc>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strike="noStrike" spc="-1">
                <a:solidFill>
                  <a:srgbClr val="FFFF66"/>
                </a:solidFill>
                <a:latin typeface="Tahoma"/>
                <a:ea typeface="Tahoma"/>
              </a:rPr>
              <a:t>Ηλεκτρονική Ανάφλεξη:</a:t>
            </a:r>
            <a:endParaRPr lang="en-US" sz="3200" b="0" strike="noStrike" spc="-1">
              <a:solidFill>
                <a:srgbClr val="FFFFFF"/>
              </a:solidFill>
              <a:latin typeface="Tahoma"/>
            </a:endParaRPr>
          </a:p>
        </p:txBody>
      </p:sp>
      <p:sp>
        <p:nvSpPr>
          <p:cNvPr id="11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
        <p:nvSpPr>
          <p:cNvPr id="11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AF617F-B683-4165-A8BF-6DB1EA4AB05F}" type="slidenum">
              <a:rPr lang="el-GR" sz="1800" b="0" strike="noStrike" spc="-1">
                <a:solidFill>
                  <a:srgbClr val="66CCFF"/>
                </a:solidFill>
                <a:latin typeface="Tahoma"/>
                <a:ea typeface="Tahoma"/>
              </a:rPr>
              <a:t>1</a:t>
            </a:fld>
            <a:endParaRPr lang="en-US" sz="1800" b="0" strike="noStrike" spc="-1">
              <a:solidFill>
                <a:srgbClr val="000000"/>
              </a:solidFill>
              <a:latin typeface="Tahoma"/>
            </a:endParaRPr>
          </a:p>
        </p:txBody>
      </p:sp>
      <p:sp>
        <p:nvSpPr>
          <p:cNvPr id="11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14" name="Rectangle 7"/>
          <p:cNvSpPr/>
          <p:nvPr/>
        </p:nvSpPr>
        <p:spPr>
          <a:xfrm>
            <a:off x="900000" y="2349360"/>
            <a:ext cx="5688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Το </a:t>
            </a:r>
            <a:r>
              <a:rPr lang="el-GR" sz="2000" b="0" strike="noStrike" spc="-1">
                <a:solidFill>
                  <a:srgbClr val="FFFFFF"/>
                </a:solidFill>
                <a:latin typeface="Tahoma"/>
                <a:ea typeface="Tahoma"/>
              </a:rPr>
              <a:t>σύστημα ανάφλεξης αποτελείται από:</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α) </a:t>
            </a:r>
            <a:r>
              <a:rPr lang="el-GR" sz="2000" b="1" strike="noStrike" spc="-1">
                <a:solidFill>
                  <a:srgbClr val="FFFFFF"/>
                </a:solidFill>
                <a:latin typeface="Tahoma"/>
                <a:ea typeface="Tahoma"/>
              </a:rPr>
              <a:t>το συσσωρευτή </a:t>
            </a:r>
            <a:r>
              <a:rPr lang="el-GR" sz="2000" b="0" strike="noStrike" spc="-1">
                <a:solidFill>
                  <a:srgbClr val="FFFFFF"/>
                </a:solidFill>
                <a:latin typeface="Tahoma"/>
                <a:ea typeface="Tahoma"/>
              </a:rPr>
              <a:t>(μπαταρία) που παρέχει ηλεκτρικό ρεύμα στο κύκλωμα.</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β) </a:t>
            </a:r>
            <a:r>
              <a:rPr lang="el-GR" sz="2000" b="1" strike="noStrike" spc="-1">
                <a:solidFill>
                  <a:srgbClr val="FFFFFF"/>
                </a:solidFill>
                <a:latin typeface="Tahoma"/>
                <a:ea typeface="Tahoma"/>
              </a:rPr>
              <a:t>το μηχανισμό διακοπής του μαγνητικού πηνίου του πολλαπλασιαστή</a:t>
            </a:r>
            <a:r>
              <a:rPr lang="el-GR" sz="2000" b="0" strike="noStrike" spc="-1">
                <a:solidFill>
                  <a:srgbClr val="FFFFFF"/>
                </a:solidFill>
                <a:latin typeface="Tahoma"/>
                <a:ea typeface="Tahoma"/>
              </a:rPr>
              <a:t>. Στα συμβατικά συστήματα ο διακόπτης είναι οι πλατίνες. </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γ) </a:t>
            </a:r>
            <a:r>
              <a:rPr lang="el-GR" sz="2000" b="1" strike="noStrike" spc="-1">
                <a:solidFill>
                  <a:srgbClr val="FFFFFF"/>
                </a:solidFill>
                <a:latin typeface="Tahoma"/>
                <a:ea typeface="Tahoma"/>
              </a:rPr>
              <a:t>το πρωτεύον πηνίο του πολλαπλασιαστή</a:t>
            </a:r>
            <a:r>
              <a:rPr lang="el-GR" sz="2000" b="0" strike="noStrike" spc="-1">
                <a:solidFill>
                  <a:srgbClr val="FFFFFF"/>
                </a:solidFill>
                <a:latin typeface="Tahoma"/>
                <a:ea typeface="Tahoma"/>
              </a:rPr>
              <a:t>, που δημιουργεί την επαγωγική τάση στο δευτερεύον πηνίο, και</a:t>
            </a:r>
            <a:endParaRPr lang="en-US" sz="20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δ) </a:t>
            </a:r>
            <a:r>
              <a:rPr lang="el-GR" sz="2000" b="1" strike="noStrike" spc="-1">
                <a:solidFill>
                  <a:srgbClr val="FFFFFF"/>
                </a:solidFill>
                <a:latin typeface="Tahoma"/>
                <a:ea typeface="Tahoma"/>
              </a:rPr>
              <a:t>το έκκεντρο και τις επαφές του μηχανισμού διακοπής του μαγνητικού πεδίου</a:t>
            </a:r>
            <a:r>
              <a:rPr lang="el-GR" sz="2000" b="0" strike="noStrike" spc="-1">
                <a:solidFill>
                  <a:srgbClr val="FFFFFF"/>
                </a:solidFill>
                <a:latin typeface="Tahoma"/>
                <a:ea typeface="Tahoma"/>
              </a:rPr>
              <a:t>, ώστε να διακόπτεται το κύκλωμα κατά σταθερά και συγκεκριμένα χρονικά </a:t>
            </a:r>
            <a:r>
              <a:rPr lang="el-GR" sz="2200" b="0" strike="noStrike" spc="-1">
                <a:solidFill>
                  <a:srgbClr val="FFFFFF"/>
                </a:solidFill>
                <a:latin typeface="Tahoma"/>
                <a:ea typeface="Tahoma"/>
              </a:rPr>
              <a:t>διαστήματα.</a:t>
            </a:r>
            <a:endParaRPr lang="en-US" sz="2200" b="0" strike="noStrike" spc="-1">
              <a:solidFill>
                <a:srgbClr val="000000"/>
              </a:solidFill>
              <a:latin typeface="Tahoma"/>
            </a:endParaRPr>
          </a:p>
        </p:txBody>
      </p:sp>
      <p:pic>
        <p:nvPicPr>
          <p:cNvPr id="115" name="Picture 8" descr="C:\Users\Golden\Desktop\battery_car_sar.jpg"/>
          <p:cNvPicPr/>
          <p:nvPr/>
        </p:nvPicPr>
        <p:blipFill>
          <a:blip r:embed="rId2"/>
          <a:srcRect l="7346" t="7569" r="4577" b="4458"/>
          <a:stretch/>
        </p:blipFill>
        <p:spPr>
          <a:xfrm>
            <a:off x="6300720" y="1916280"/>
            <a:ext cx="1616040" cy="1512720"/>
          </a:xfrm>
          <a:prstGeom prst="rect">
            <a:avLst/>
          </a:prstGeom>
          <a:ln w="0">
            <a:noFill/>
          </a:ln>
        </p:spPr>
      </p:pic>
      <p:pic>
        <p:nvPicPr>
          <p:cNvPr id="116" name="Picture 9" descr="C:\Users\Golden\Desktop\images.jpg"/>
          <p:cNvPicPr/>
          <p:nvPr/>
        </p:nvPicPr>
        <p:blipFill>
          <a:blip r:embed="rId3"/>
          <a:stretch/>
        </p:blipFill>
        <p:spPr>
          <a:xfrm>
            <a:off x="7308720" y="3262320"/>
            <a:ext cx="1698840" cy="1160280"/>
          </a:xfrm>
          <a:prstGeom prst="rect">
            <a:avLst/>
          </a:prstGeom>
          <a:ln w="0">
            <a:noFill/>
          </a:ln>
        </p:spPr>
      </p:pic>
      <p:pic>
        <p:nvPicPr>
          <p:cNvPr id="117" name="Picture 10" descr="C:\Users\Golden\Desktop\_915114173.jpg"/>
          <p:cNvPicPr/>
          <p:nvPr/>
        </p:nvPicPr>
        <p:blipFill>
          <a:blip r:embed="rId4"/>
          <a:srcRect l="5278" t="5697" r="11622" b="9888"/>
          <a:stretch/>
        </p:blipFill>
        <p:spPr>
          <a:xfrm>
            <a:off x="5560920" y="4599000"/>
            <a:ext cx="1763640" cy="1192320"/>
          </a:xfrm>
          <a:prstGeom prst="rect">
            <a:avLst/>
          </a:prstGeom>
          <a:ln w="0">
            <a:noFill/>
          </a:ln>
        </p:spPr>
      </p:pic>
      <p:pic>
        <p:nvPicPr>
          <p:cNvPr id="118" name="Picture 11" descr="C:\Users\Golden\Desktop\RE-A00115J.JPG"/>
          <p:cNvPicPr/>
          <p:nvPr/>
        </p:nvPicPr>
        <p:blipFill>
          <a:blip r:embed="rId5"/>
          <a:srcRect l="5780" t="8922" r="15121" b="2139"/>
          <a:stretch/>
        </p:blipFill>
        <p:spPr>
          <a:xfrm>
            <a:off x="7226280" y="5194440"/>
            <a:ext cx="1755720" cy="14824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blinds(horizontal)">
                                      <p:cBhvr additive="repl">
                                        <p:cTn id="7" dur="500"/>
                                        <p:tgtEl>
                                          <p:spTgt spid="110">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14">
                                            <p:txEl>
                                              <p:pRg st="0" end="0"/>
                                            </p:txEl>
                                          </p:spTgt>
                                        </p:tgtEl>
                                        <p:attrNameLst>
                                          <p:attrName>style.visibility</p:attrName>
                                        </p:attrNameLst>
                                      </p:cBhvr>
                                      <p:to>
                                        <p:strVal val="visible"/>
                                      </p:to>
                                    </p:set>
                                    <p:anim calcmode="lin" valueType="num">
                                      <p:cBhvr additive="repl">
                                        <p:cTn id="11" dur="1000" fill="hold"/>
                                        <p:tgtEl>
                                          <p:spTgt spid="114">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14">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14">
                                            <p:txEl>
                                              <p:pRg st="0" end="0"/>
                                            </p:txEl>
                                          </p:spTgt>
                                        </p:tgtEl>
                                      </p:cBhvr>
                                    </p:animEffect>
                                  </p:childTnLst>
                                </p:cTn>
                              </p:par>
                            </p:childTnLst>
                          </p:cTn>
                        </p:par>
                        <p:par>
                          <p:cTn id="14" fill="hold" nodeType="afterEffect">
                            <p:stCondLst>
                              <p:cond delay="1500"/>
                            </p:stCondLst>
                            <p:childTnLst>
                              <p:par>
                                <p:cTn id="15" presetID="55" presetClass="entr" fill="hold" nodeType="after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anim calcmode="lin" valueType="num">
                                      <p:cBhvr additive="repl">
                                        <p:cTn id="17" dur="1000" fill="hold"/>
                                        <p:tgtEl>
                                          <p:spTgt spid="114">
                                            <p:txEl>
                                              <p:pRg st="1" end="1"/>
                                            </p:txEl>
                                          </p:spTgt>
                                        </p:tgtEl>
                                        <p:attrNameLst>
                                          <p:attrName>ppt_w</p:attrName>
                                        </p:attrNameLst>
                                      </p:cBhvr>
                                      <p:tavLst>
                                        <p:tav tm="0">
                                          <p:val>
                                            <p:strVal val="#ppt_w*0.70"/>
                                          </p:val>
                                        </p:tav>
                                        <p:tav tm="100000">
                                          <p:val>
                                            <p:strVal val="#ppt_w"/>
                                          </p:val>
                                        </p:tav>
                                      </p:tavLst>
                                    </p:anim>
                                    <p:anim calcmode="lin" valueType="num">
                                      <p:cBhvr additive="repl">
                                        <p:cTn id="18" dur="1000" fill="hold"/>
                                        <p:tgtEl>
                                          <p:spTgt spid="114">
                                            <p:txEl>
                                              <p:pRg st="1" end="1"/>
                                            </p:txEl>
                                          </p:spTgt>
                                        </p:tgtEl>
                                        <p:attrNameLst>
                                          <p:attrName>ppt_h</p:attrName>
                                        </p:attrNameLst>
                                      </p:cBhvr>
                                      <p:tavLst>
                                        <p:tav tm="0">
                                          <p:val>
                                            <p:strVal val="#ppt_h"/>
                                          </p:val>
                                        </p:tav>
                                        <p:tav tm="100000">
                                          <p:val>
                                            <p:strVal val="#ppt_h"/>
                                          </p:val>
                                        </p:tav>
                                      </p:tavLst>
                                    </p:anim>
                                    <p:animEffect transition="in" filter="fade">
                                      <p:cBhvr additive="repl">
                                        <p:cTn id="19" dur="1000"/>
                                        <p:tgtEl>
                                          <p:spTgt spid="114">
                                            <p:txEl>
                                              <p:pRg st="1" end="1"/>
                                            </p:txEl>
                                          </p:spTgt>
                                        </p:tgtEl>
                                      </p:cBhvr>
                                    </p:animEffect>
                                  </p:childTnLst>
                                </p:cTn>
                              </p:par>
                            </p:childTnLst>
                          </p:cTn>
                        </p:par>
                        <p:par>
                          <p:cTn id="20" fill="hold" nodeType="afterEffect">
                            <p:stCondLst>
                              <p:cond delay="2500"/>
                            </p:stCondLst>
                            <p:childTnLst>
                              <p:par>
                                <p:cTn id="21" presetID="10" presetClass="entr"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additive="repl">
                                        <p:cTn id="23" dur="500"/>
                                        <p:tgtEl>
                                          <p:spTgt spid="115"/>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114">
                                            <p:txEl>
                                              <p:pRg st="2" end="2"/>
                                            </p:txEl>
                                          </p:spTgt>
                                        </p:tgtEl>
                                        <p:attrNameLst>
                                          <p:attrName>style.visibility</p:attrName>
                                        </p:attrNameLst>
                                      </p:cBhvr>
                                      <p:to>
                                        <p:strVal val="visible"/>
                                      </p:to>
                                    </p:set>
                                    <p:anim calcmode="lin" valueType="num">
                                      <p:cBhvr additive="repl">
                                        <p:cTn id="28" dur="1000" fill="hold"/>
                                        <p:tgtEl>
                                          <p:spTgt spid="114">
                                            <p:txEl>
                                              <p:pRg st="2" end="2"/>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114">
                                            <p:txEl>
                                              <p:pRg st="2" end="2"/>
                                            </p:txEl>
                                          </p:spTgt>
                                        </p:tgtEl>
                                        <p:attrNameLst>
                                          <p:attrName>ppt_h</p:attrName>
                                        </p:attrNameLst>
                                      </p:cBhvr>
                                      <p:tavLst>
                                        <p:tav tm="0">
                                          <p:val>
                                            <p:strVal val="#ppt_h"/>
                                          </p:val>
                                        </p:tav>
                                        <p:tav tm="100000">
                                          <p:val>
                                            <p:strVal val="#ppt_h"/>
                                          </p:val>
                                        </p:tav>
                                      </p:tavLst>
                                    </p:anim>
                                    <p:animEffect transition="in" filter="fade">
                                      <p:cBhvr additive="repl">
                                        <p:cTn id="30" dur="1000"/>
                                        <p:tgtEl>
                                          <p:spTgt spid="114">
                                            <p:txEl>
                                              <p:pRg st="2" end="2"/>
                                            </p:txEl>
                                          </p:spTgt>
                                        </p:tgtEl>
                                      </p:cBhvr>
                                    </p:animEffect>
                                  </p:childTnLst>
                                </p:cTn>
                              </p:par>
                            </p:childTnLst>
                          </p:cTn>
                        </p:par>
                        <p:par>
                          <p:cTn id="31" fill="hold" nodeType="afterEffect">
                            <p:stCondLst>
                              <p:cond delay="1000"/>
                            </p:stCondLst>
                            <p:childTnLst>
                              <p:par>
                                <p:cTn id="32" presetID="10" presetClass="entr" fill="hold" nodeType="after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additive="repl">
                                        <p:cTn id="34" dur="500"/>
                                        <p:tgtEl>
                                          <p:spTgt spid="116"/>
                                        </p:tgtEl>
                                      </p:cBhvr>
                                    </p:animEffect>
                                  </p:childTnLst>
                                </p:cTn>
                              </p:par>
                            </p:childTnLst>
                          </p:cTn>
                        </p:par>
                      </p:childTnLst>
                    </p:cTn>
                  </p:par>
                  <p:par>
                    <p:cTn id="35" fill="hold" nodeType="clickEffect">
                      <p:stCondLst>
                        <p:cond delay="indefinite"/>
                      </p:stCondLst>
                      <p:childTnLst>
                        <p:par>
                          <p:cTn id="36" fill="hold" nodeType="withEffect">
                            <p:stCondLst>
                              <p:cond delay="0"/>
                            </p:stCondLst>
                            <p:childTnLst>
                              <p:par>
                                <p:cTn id="37" presetID="55" presetClass="entr" fill="hold" nodeType="clickEffect">
                                  <p:stCondLst>
                                    <p:cond delay="0"/>
                                  </p:stCondLst>
                                  <p:childTnLst>
                                    <p:set>
                                      <p:cBhvr>
                                        <p:cTn id="38" dur="1" fill="hold">
                                          <p:stCondLst>
                                            <p:cond delay="0"/>
                                          </p:stCondLst>
                                        </p:cTn>
                                        <p:tgtEl>
                                          <p:spTgt spid="114">
                                            <p:txEl>
                                              <p:pRg st="3" end="3"/>
                                            </p:txEl>
                                          </p:spTgt>
                                        </p:tgtEl>
                                        <p:attrNameLst>
                                          <p:attrName>style.visibility</p:attrName>
                                        </p:attrNameLst>
                                      </p:cBhvr>
                                      <p:to>
                                        <p:strVal val="visible"/>
                                      </p:to>
                                    </p:set>
                                    <p:anim calcmode="lin" valueType="num">
                                      <p:cBhvr additive="repl">
                                        <p:cTn id="39" dur="1000" fill="hold"/>
                                        <p:tgtEl>
                                          <p:spTgt spid="114">
                                            <p:txEl>
                                              <p:pRg st="3" end="3"/>
                                            </p:txEl>
                                          </p:spTgt>
                                        </p:tgtEl>
                                        <p:attrNameLst>
                                          <p:attrName>ppt_w</p:attrName>
                                        </p:attrNameLst>
                                      </p:cBhvr>
                                      <p:tavLst>
                                        <p:tav tm="0">
                                          <p:val>
                                            <p:strVal val="#ppt_w*0.70"/>
                                          </p:val>
                                        </p:tav>
                                        <p:tav tm="100000">
                                          <p:val>
                                            <p:strVal val="#ppt_w"/>
                                          </p:val>
                                        </p:tav>
                                      </p:tavLst>
                                    </p:anim>
                                    <p:anim calcmode="lin" valueType="num">
                                      <p:cBhvr additive="repl">
                                        <p:cTn id="40" dur="1000" fill="hold"/>
                                        <p:tgtEl>
                                          <p:spTgt spid="114">
                                            <p:txEl>
                                              <p:pRg st="3" end="3"/>
                                            </p:txEl>
                                          </p:spTgt>
                                        </p:tgtEl>
                                        <p:attrNameLst>
                                          <p:attrName>ppt_h</p:attrName>
                                        </p:attrNameLst>
                                      </p:cBhvr>
                                      <p:tavLst>
                                        <p:tav tm="0">
                                          <p:val>
                                            <p:strVal val="#ppt_h"/>
                                          </p:val>
                                        </p:tav>
                                        <p:tav tm="100000">
                                          <p:val>
                                            <p:strVal val="#ppt_h"/>
                                          </p:val>
                                        </p:tav>
                                      </p:tavLst>
                                    </p:anim>
                                    <p:animEffect transition="in" filter="fade">
                                      <p:cBhvr additive="repl">
                                        <p:cTn id="41" dur="1000"/>
                                        <p:tgtEl>
                                          <p:spTgt spid="114">
                                            <p:txEl>
                                              <p:pRg st="3" end="3"/>
                                            </p:txEl>
                                          </p:spTgt>
                                        </p:tgtEl>
                                      </p:cBhvr>
                                    </p:animEffect>
                                  </p:childTnLst>
                                </p:cTn>
                              </p:par>
                            </p:childTnLst>
                          </p:cTn>
                        </p:par>
                        <p:par>
                          <p:cTn id="42" fill="hold" nodeType="afterEffect">
                            <p:stCondLst>
                              <p:cond delay="1000"/>
                            </p:stCondLst>
                            <p:childTnLst>
                              <p:par>
                                <p:cTn id="43" presetID="10" presetClass="entr"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additive="repl">
                                        <p:cTn id="45" dur="500"/>
                                        <p:tgtEl>
                                          <p:spTgt spid="117"/>
                                        </p:tgtEl>
                                      </p:cBhvr>
                                    </p:animEffect>
                                  </p:childTnLst>
                                </p:cTn>
                              </p:par>
                            </p:childTnLst>
                          </p:cTn>
                        </p:par>
                      </p:childTnLst>
                    </p:cTn>
                  </p:par>
                  <p:par>
                    <p:cTn id="46" fill="hold" nodeType="clickEffect">
                      <p:stCondLst>
                        <p:cond delay="indefinite"/>
                      </p:stCondLst>
                      <p:childTnLst>
                        <p:par>
                          <p:cTn id="47" fill="hold" nodeType="withEffect">
                            <p:stCondLst>
                              <p:cond delay="0"/>
                            </p:stCondLst>
                            <p:childTnLst>
                              <p:par>
                                <p:cTn id="48" presetID="55" presetClass="entr" fill="hold" nodeType="clickEffect">
                                  <p:stCondLst>
                                    <p:cond delay="0"/>
                                  </p:stCondLst>
                                  <p:childTnLst>
                                    <p:set>
                                      <p:cBhvr>
                                        <p:cTn id="49" dur="1" fill="hold">
                                          <p:stCondLst>
                                            <p:cond delay="0"/>
                                          </p:stCondLst>
                                        </p:cTn>
                                        <p:tgtEl>
                                          <p:spTgt spid="114">
                                            <p:txEl>
                                              <p:pRg st="4" end="4"/>
                                            </p:txEl>
                                          </p:spTgt>
                                        </p:tgtEl>
                                        <p:attrNameLst>
                                          <p:attrName>style.visibility</p:attrName>
                                        </p:attrNameLst>
                                      </p:cBhvr>
                                      <p:to>
                                        <p:strVal val="visible"/>
                                      </p:to>
                                    </p:set>
                                    <p:anim calcmode="lin" valueType="num">
                                      <p:cBhvr additive="repl">
                                        <p:cTn id="50" dur="1000" fill="hold"/>
                                        <p:tgtEl>
                                          <p:spTgt spid="114">
                                            <p:txEl>
                                              <p:pRg st="4" end="4"/>
                                            </p:txEl>
                                          </p:spTgt>
                                        </p:tgtEl>
                                        <p:attrNameLst>
                                          <p:attrName>ppt_w</p:attrName>
                                        </p:attrNameLst>
                                      </p:cBhvr>
                                      <p:tavLst>
                                        <p:tav tm="0">
                                          <p:val>
                                            <p:strVal val="#ppt_w*0.70"/>
                                          </p:val>
                                        </p:tav>
                                        <p:tav tm="100000">
                                          <p:val>
                                            <p:strVal val="#ppt_w"/>
                                          </p:val>
                                        </p:tav>
                                      </p:tavLst>
                                    </p:anim>
                                    <p:anim calcmode="lin" valueType="num">
                                      <p:cBhvr additive="repl">
                                        <p:cTn id="51" dur="1000" fill="hold"/>
                                        <p:tgtEl>
                                          <p:spTgt spid="114">
                                            <p:txEl>
                                              <p:pRg st="4" end="4"/>
                                            </p:txEl>
                                          </p:spTgt>
                                        </p:tgtEl>
                                        <p:attrNameLst>
                                          <p:attrName>ppt_h</p:attrName>
                                        </p:attrNameLst>
                                      </p:cBhvr>
                                      <p:tavLst>
                                        <p:tav tm="0">
                                          <p:val>
                                            <p:strVal val="#ppt_h"/>
                                          </p:val>
                                        </p:tav>
                                        <p:tav tm="100000">
                                          <p:val>
                                            <p:strVal val="#ppt_h"/>
                                          </p:val>
                                        </p:tav>
                                      </p:tavLst>
                                    </p:anim>
                                    <p:animEffect transition="in" filter="fade">
                                      <p:cBhvr additive="repl">
                                        <p:cTn id="52" dur="1000"/>
                                        <p:tgtEl>
                                          <p:spTgt spid="114">
                                            <p:txEl>
                                              <p:pRg st="4" end="4"/>
                                            </p:txEl>
                                          </p:spTgt>
                                        </p:tgtEl>
                                      </p:cBhvr>
                                    </p:animEffect>
                                  </p:childTnLst>
                                </p:cTn>
                              </p:par>
                            </p:childTnLst>
                          </p:cTn>
                        </p:par>
                        <p:par>
                          <p:cTn id="53" fill="hold" nodeType="afterEffect">
                            <p:stCondLst>
                              <p:cond delay="1000"/>
                            </p:stCondLst>
                            <p:childTnLst>
                              <p:par>
                                <p:cTn id="54" presetID="10" presetClass="entr" fill="hold" nodeType="after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additive="repl">
                                        <p:cTn id="5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72"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Επαγωγική παλμογεννήτρια:</a:t>
            </a:r>
            <a:endParaRPr lang="en-US" sz="2300" b="0" strike="noStrike" spc="-1">
              <a:solidFill>
                <a:srgbClr val="FFFFFF"/>
              </a:solidFill>
              <a:latin typeface="Tahoma"/>
            </a:endParaRPr>
          </a:p>
        </p:txBody>
      </p:sp>
      <p:sp>
        <p:nvSpPr>
          <p:cNvPr id="173"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C2D1F3-9D5D-497F-85F9-2867B0FECD0D}" type="slidenum">
              <a:rPr lang="el-GR" sz="1800" b="0" strike="noStrike" spc="-1">
                <a:solidFill>
                  <a:srgbClr val="66CCFF"/>
                </a:solidFill>
                <a:latin typeface="Tahoma"/>
                <a:ea typeface="Tahoma"/>
              </a:rPr>
              <a:t>10</a:t>
            </a:fld>
            <a:endParaRPr lang="en-US" sz="1800" b="0" strike="noStrike" spc="-1">
              <a:solidFill>
                <a:srgbClr val="000000"/>
              </a:solidFill>
              <a:latin typeface="Tahoma"/>
            </a:endParaRPr>
          </a:p>
        </p:txBody>
      </p:sp>
      <p:sp>
        <p:nvSpPr>
          <p:cNvPr id="174"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75" name="Rectangle 7"/>
          <p:cNvSpPr/>
          <p:nvPr/>
        </p:nvSpPr>
        <p:spPr>
          <a:xfrm>
            <a:off x="900000" y="2276640"/>
            <a:ext cx="4680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Κατά την περιστροφή του ρότορα, αλλάζει περιοδικά το μαγνητικό πεδίο στα επαγωγικά πηνία. Έτσι δημιουργείται μια τάση που είναι ο παλμός ελέγχου.</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Κάθε φορά που ένα δόντι περνάει μπροστά από το πηνίο, εμφανίζεται ένας ηλεκτρικός παλμός στα άκρα του πηνίου. Η μέγιστη τιμή της παραγόμενης τάσης είναι 0,5 V στις χαμηλές στροφές και 100 V στις υψηλές στροφές.</a:t>
            </a:r>
            <a:endParaRPr lang="en-US" sz="2200" b="0" strike="noStrike" spc="-1">
              <a:solidFill>
                <a:srgbClr val="000000"/>
              </a:solidFill>
              <a:latin typeface="Tahoma"/>
            </a:endParaRPr>
          </a:p>
        </p:txBody>
      </p:sp>
      <p:grpSp>
        <p:nvGrpSpPr>
          <p:cNvPr id="176" name="Ομάδα 11"/>
          <p:cNvGrpSpPr/>
          <p:nvPr/>
        </p:nvGrpSpPr>
        <p:grpSpPr>
          <a:xfrm>
            <a:off x="5580000" y="2276640"/>
            <a:ext cx="3328920" cy="4319280"/>
            <a:chOff x="5580000" y="2276640"/>
            <a:chExt cx="3328920" cy="4319280"/>
          </a:xfrm>
        </p:grpSpPr>
        <p:sp>
          <p:nvSpPr>
            <p:cNvPr id="177" name="Ορθογώνιο 12"/>
            <p:cNvSpPr/>
            <p:nvPr/>
          </p:nvSpPr>
          <p:spPr>
            <a:xfrm>
              <a:off x="5580000" y="2276640"/>
              <a:ext cx="3328920" cy="4319280"/>
            </a:xfrm>
            <a:prstGeom prst="rect">
              <a:avLst/>
            </a:prstGeom>
            <a:solidFill>
              <a:srgbClr val="FFFFFF"/>
            </a:solidFill>
            <a:ln w="9360">
              <a:solidFill>
                <a:srgbClr val="FFFFFF"/>
              </a:solidFill>
              <a:round/>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pic>
          <p:nvPicPr>
            <p:cNvPr id="178" name="Picture 10" descr="C:\Users\Golden\Desktop\InduktivA01.gif"/>
            <p:cNvPicPr/>
            <p:nvPr/>
          </p:nvPicPr>
          <p:blipFill>
            <a:blip r:embed="rId2"/>
            <a:stretch/>
          </p:blipFill>
          <p:spPr>
            <a:xfrm>
              <a:off x="5580000" y="2393280"/>
              <a:ext cx="3328920" cy="4202640"/>
            </a:xfrm>
            <a:prstGeom prst="rect">
              <a:avLst/>
            </a:prstGeom>
            <a:ln w="0">
              <a:noFill/>
            </a:ln>
          </p:spPr>
        </p:pic>
      </p:grpSp>
      <p:sp>
        <p:nvSpPr>
          <p:cNvPr id="179"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 calcmode="lin" valueType="num">
                                      <p:cBhvr additive="repl">
                                        <p:cTn id="7" dur="1000" fill="hold"/>
                                        <p:tgtEl>
                                          <p:spTgt spid="175">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75">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75">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additive="repl">
                                        <p:cTn id="13" dur="500"/>
                                        <p:tgtEl>
                                          <p:spTgt spid="176"/>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75">
                                            <p:txEl>
                                              <p:pRg st="1" end="1"/>
                                            </p:txEl>
                                          </p:spTgt>
                                        </p:tgtEl>
                                        <p:attrNameLst>
                                          <p:attrName>style.visibility</p:attrName>
                                        </p:attrNameLst>
                                      </p:cBhvr>
                                      <p:to>
                                        <p:strVal val="visible"/>
                                      </p:to>
                                    </p:set>
                                    <p:anim calcmode="lin" valueType="num">
                                      <p:cBhvr additive="repl">
                                        <p:cTn id="18" dur="1000" fill="hold"/>
                                        <p:tgtEl>
                                          <p:spTgt spid="175">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75">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1"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Παλμογεννήτρια</a:t>
            </a:r>
            <a:r>
              <a:rPr lang="en-US" sz="2300" b="1" strike="noStrike" spc="-1">
                <a:solidFill>
                  <a:srgbClr val="FFFF66"/>
                </a:solidFill>
                <a:latin typeface="Tahoma"/>
                <a:ea typeface="Tahoma"/>
              </a:rPr>
              <a:t> Hall</a:t>
            </a:r>
            <a:r>
              <a:rPr lang="el-GR" sz="2300" b="1" strike="noStrike" spc="-1">
                <a:solidFill>
                  <a:srgbClr val="FFFF66"/>
                </a:solidFill>
                <a:latin typeface="Tahoma"/>
                <a:ea typeface="Tahoma"/>
              </a:rPr>
              <a:t>:</a:t>
            </a:r>
            <a:endParaRPr lang="en-US" sz="2300" b="0" strike="noStrike" spc="-1">
              <a:solidFill>
                <a:srgbClr val="FFFFFF"/>
              </a:solidFill>
              <a:latin typeface="Tahoma"/>
            </a:endParaRPr>
          </a:p>
        </p:txBody>
      </p:sp>
      <p:sp>
        <p:nvSpPr>
          <p:cNvPr id="18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103BC55-B417-4466-A852-80E5A29FF324}" type="slidenum">
              <a:rPr lang="el-GR" sz="1800" b="0" strike="noStrike" spc="-1">
                <a:solidFill>
                  <a:srgbClr val="66CCFF"/>
                </a:solidFill>
                <a:latin typeface="Tahoma"/>
                <a:ea typeface="Tahoma"/>
              </a:rPr>
              <a:t>11</a:t>
            </a:fld>
            <a:endParaRPr lang="en-US" sz="1800" b="0" strike="noStrike" spc="-1">
              <a:solidFill>
                <a:srgbClr val="000000"/>
              </a:solidFill>
              <a:latin typeface="Tahoma"/>
            </a:endParaRPr>
          </a:p>
        </p:txBody>
      </p:sp>
      <p:sp>
        <p:nvSpPr>
          <p:cNvPr id="18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84" name="Rectangle 7"/>
          <p:cNvSpPr/>
          <p:nvPr/>
        </p:nvSpPr>
        <p:spPr>
          <a:xfrm>
            <a:off x="900000" y="2276640"/>
            <a:ext cx="5112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Στην παλμογεννήτρια τύπου </a:t>
            </a:r>
            <a:r>
              <a:rPr lang="en-US" sz="2200" b="0" strike="noStrike" spc="-1">
                <a:solidFill>
                  <a:srgbClr val="FFFFFF"/>
                </a:solidFill>
                <a:latin typeface="Tahoma"/>
                <a:ea typeface="Tahoma"/>
              </a:rPr>
              <a:t>Hall </a:t>
            </a:r>
            <a:r>
              <a:rPr lang="el-GR" sz="2200" b="0" strike="noStrike" spc="-1">
                <a:solidFill>
                  <a:srgbClr val="FFFFFF"/>
                </a:solidFill>
                <a:latin typeface="Tahoma"/>
                <a:ea typeface="Tahoma"/>
              </a:rPr>
              <a:t>(χωλ) υπάρχει ένα στρώμα από ημιαγώγιμο υλικό, το οποίο συνήθως είναι αρσενιούχο γάλλιο.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ημιαγωγός βρίσκεται μέσα σε ένα μαγνητικό πεδίο και τροφοδοτείται από ρεύμα σταθερής έντασης που ρέει από το Α προς το Β</a:t>
            </a:r>
            <a:r>
              <a:rPr lang="en-US" sz="2200" b="0" strike="noStrike" spc="-1">
                <a:solidFill>
                  <a:srgbClr val="FFFFFF"/>
                </a:solidFill>
                <a:latin typeface="Tahoma"/>
                <a:ea typeface="Tahoma"/>
              </a:rPr>
              <a:t>.</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Δημιουργείται ένα μαγνητικό πεδίο που είναι κάθετο προς το στρώμα του ημιαγωγού. Η ροή των ηλεκτρονίων εκτρέπεται και δημιουργείται μία τάση δυναμικού από το Γ στο Δ.</a:t>
            </a:r>
            <a:endParaRPr lang="en-US" sz="2200" b="0" strike="noStrike" spc="-1">
              <a:solidFill>
                <a:srgbClr val="000000"/>
              </a:solidFill>
              <a:latin typeface="Tahoma"/>
            </a:endParaRPr>
          </a:p>
        </p:txBody>
      </p:sp>
      <p:pic>
        <p:nvPicPr>
          <p:cNvPr id="185" name="Picture 10"/>
          <p:cNvPicPr/>
          <p:nvPr/>
        </p:nvPicPr>
        <p:blipFill>
          <a:blip r:embed="rId2"/>
          <a:stretch/>
        </p:blipFill>
        <p:spPr>
          <a:xfrm>
            <a:off x="6156360" y="1413000"/>
            <a:ext cx="2822400" cy="3024000"/>
          </a:xfrm>
          <a:prstGeom prst="rect">
            <a:avLst/>
          </a:prstGeom>
          <a:ln w="0">
            <a:noFill/>
          </a:ln>
        </p:spPr>
      </p:pic>
      <p:pic>
        <p:nvPicPr>
          <p:cNvPr id="186" name="Picture 11"/>
          <p:cNvPicPr/>
          <p:nvPr/>
        </p:nvPicPr>
        <p:blipFill>
          <a:blip r:embed="rId3"/>
          <a:stretch/>
        </p:blipFill>
        <p:spPr>
          <a:xfrm>
            <a:off x="6156360" y="4581360"/>
            <a:ext cx="2787480" cy="2151360"/>
          </a:xfrm>
          <a:prstGeom prst="rect">
            <a:avLst/>
          </a:prstGeom>
          <a:ln w="0">
            <a:noFill/>
          </a:ln>
        </p:spPr>
      </p:pic>
      <p:sp>
        <p:nvSpPr>
          <p:cNvPr id="187"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blinds(horizontal)">
                                      <p:cBhvr additive="repl">
                                        <p:cTn id="7" dur="500"/>
                                        <p:tgtEl>
                                          <p:spTgt spid="181">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84">
                                            <p:txEl>
                                              <p:pRg st="0" end="0"/>
                                            </p:txEl>
                                          </p:spTgt>
                                        </p:tgtEl>
                                        <p:attrNameLst>
                                          <p:attrName>style.visibility</p:attrName>
                                        </p:attrNameLst>
                                      </p:cBhvr>
                                      <p:to>
                                        <p:strVal val="visible"/>
                                      </p:to>
                                    </p:set>
                                    <p:anim calcmode="lin" valueType="num">
                                      <p:cBhvr additive="repl">
                                        <p:cTn id="11" dur="1000" fill="hold"/>
                                        <p:tgtEl>
                                          <p:spTgt spid="184">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84">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84">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box(out)">
                                      <p:cBhvr additive="repl">
                                        <p:cTn id="17" dur="500"/>
                                        <p:tgtEl>
                                          <p:spTgt spid="185"/>
                                        </p:tgtEl>
                                      </p:cBhvr>
                                    </p:animEffect>
                                  </p:childTnLst>
                                </p:cTn>
                              </p:par>
                              <p:par>
                                <p:cTn id="18" presetID="4" presetClass="entr" presetSubtype="32" fill="hold" nodeType="with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box(out)">
                                      <p:cBhvr additive="repl">
                                        <p:cTn id="20" dur="500"/>
                                        <p:tgtEl>
                                          <p:spTgt spid="186"/>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84">
                                            <p:txEl>
                                              <p:pRg st="1" end="1"/>
                                            </p:txEl>
                                          </p:spTgt>
                                        </p:tgtEl>
                                        <p:attrNameLst>
                                          <p:attrName>style.visibility</p:attrName>
                                        </p:attrNameLst>
                                      </p:cBhvr>
                                      <p:to>
                                        <p:strVal val="visible"/>
                                      </p:to>
                                    </p:set>
                                    <p:anim calcmode="lin" valueType="num">
                                      <p:cBhvr additive="repl">
                                        <p:cTn id="25" dur="1000" fill="hold"/>
                                        <p:tgtEl>
                                          <p:spTgt spid="184">
                                            <p:txEl>
                                              <p:pRg st="1" end="1"/>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84">
                                            <p:txEl>
                                              <p:pRg st="1" end="1"/>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84">
                                            <p:txEl>
                                              <p:pRg st="1" end="1"/>
                                            </p:txEl>
                                          </p:spTgt>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55" presetClass="entr" fill="hold" nodeType="clickEffect">
                                  <p:stCondLst>
                                    <p:cond delay="0"/>
                                  </p:stCondLst>
                                  <p:childTnLst>
                                    <p:set>
                                      <p:cBhvr>
                                        <p:cTn id="31" dur="1" fill="hold">
                                          <p:stCondLst>
                                            <p:cond delay="0"/>
                                          </p:stCondLst>
                                        </p:cTn>
                                        <p:tgtEl>
                                          <p:spTgt spid="184">
                                            <p:txEl>
                                              <p:pRg st="2" end="2"/>
                                            </p:txEl>
                                          </p:spTgt>
                                        </p:tgtEl>
                                        <p:attrNameLst>
                                          <p:attrName>style.visibility</p:attrName>
                                        </p:attrNameLst>
                                      </p:cBhvr>
                                      <p:to>
                                        <p:strVal val="visible"/>
                                      </p:to>
                                    </p:set>
                                    <p:anim calcmode="lin" valueType="num">
                                      <p:cBhvr additive="repl">
                                        <p:cTn id="32" dur="1000" fill="hold"/>
                                        <p:tgtEl>
                                          <p:spTgt spid="184">
                                            <p:txEl>
                                              <p:pRg st="2" end="2"/>
                                            </p:txEl>
                                          </p:spTgt>
                                        </p:tgtEl>
                                        <p:attrNameLst>
                                          <p:attrName>ppt_w</p:attrName>
                                        </p:attrNameLst>
                                      </p:cBhvr>
                                      <p:tavLst>
                                        <p:tav tm="0">
                                          <p:val>
                                            <p:strVal val="#ppt_w*0.70"/>
                                          </p:val>
                                        </p:tav>
                                        <p:tav tm="100000">
                                          <p:val>
                                            <p:strVal val="#ppt_w"/>
                                          </p:val>
                                        </p:tav>
                                      </p:tavLst>
                                    </p:anim>
                                    <p:anim calcmode="lin" valueType="num">
                                      <p:cBhvr additive="repl">
                                        <p:cTn id="33" dur="1000" fill="hold"/>
                                        <p:tgtEl>
                                          <p:spTgt spid="184">
                                            <p:txEl>
                                              <p:pRg st="2" end="2"/>
                                            </p:txEl>
                                          </p:spTgt>
                                        </p:tgtEl>
                                        <p:attrNameLst>
                                          <p:attrName>ppt_h</p:attrName>
                                        </p:attrNameLst>
                                      </p:cBhvr>
                                      <p:tavLst>
                                        <p:tav tm="0">
                                          <p:val>
                                            <p:strVal val="#ppt_h"/>
                                          </p:val>
                                        </p:tav>
                                        <p:tav tm="100000">
                                          <p:val>
                                            <p:strVal val="#ppt_h"/>
                                          </p:val>
                                        </p:tav>
                                      </p:tavLst>
                                    </p:anim>
                                    <p:animEffect transition="in" filter="fade">
                                      <p:cBhvr additive="repl">
                                        <p:cTn id="34" dur="1000"/>
                                        <p:tgtEl>
                                          <p:spTgt spid="1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9"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Παλμογεννήτρια</a:t>
            </a:r>
            <a:r>
              <a:rPr lang="en-US" sz="2300" b="1" strike="noStrike" spc="-1">
                <a:solidFill>
                  <a:srgbClr val="FFFF66"/>
                </a:solidFill>
                <a:latin typeface="Tahoma"/>
                <a:ea typeface="Tahoma"/>
              </a:rPr>
              <a:t> Hall</a:t>
            </a:r>
            <a:r>
              <a:rPr lang="el-GR" sz="2300" b="1" strike="noStrike" spc="-1">
                <a:solidFill>
                  <a:srgbClr val="FFFF66"/>
                </a:solidFill>
                <a:latin typeface="Tahoma"/>
                <a:ea typeface="Tahoma"/>
              </a:rPr>
              <a:t>:</a:t>
            </a:r>
            <a:endParaRPr lang="en-US" sz="2300" b="0" strike="noStrike" spc="-1">
              <a:solidFill>
                <a:srgbClr val="FFFFFF"/>
              </a:solidFill>
              <a:latin typeface="Tahoma"/>
            </a:endParaRPr>
          </a:p>
        </p:txBody>
      </p:sp>
      <p:sp>
        <p:nvSpPr>
          <p:cNvPr id="19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B9F035-835B-4120-8D45-28FBEE74EE8F}" type="slidenum">
              <a:rPr lang="el-GR" sz="1800" b="0" strike="noStrike" spc="-1">
                <a:solidFill>
                  <a:srgbClr val="66CCFF"/>
                </a:solidFill>
                <a:latin typeface="Tahoma"/>
                <a:ea typeface="Tahoma"/>
              </a:rPr>
              <a:t>12</a:t>
            </a:fld>
            <a:endParaRPr lang="en-US" sz="1800" b="0" strike="noStrike" spc="-1">
              <a:solidFill>
                <a:srgbClr val="000000"/>
              </a:solidFill>
              <a:latin typeface="Tahoma"/>
            </a:endParaRPr>
          </a:p>
        </p:txBody>
      </p:sp>
      <p:sp>
        <p:nvSpPr>
          <p:cNvPr id="19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92" name="Rectangle 7"/>
          <p:cNvSpPr/>
          <p:nvPr/>
        </p:nvSpPr>
        <p:spPr>
          <a:xfrm>
            <a:off x="900000" y="2276640"/>
            <a:ext cx="5256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παλμοδότης αποτελείται από ένα μόνιμο μαγνήτη από σίδηρο, το ολοκληρωμένο κύκλωμα με τον ημι-αγωγό </a:t>
            </a:r>
            <a:r>
              <a:rPr lang="en-US" sz="2200" b="0" strike="noStrike" spc="-1">
                <a:solidFill>
                  <a:srgbClr val="FFFFFF"/>
                </a:solidFill>
                <a:latin typeface="Tahoma"/>
                <a:ea typeface="Tahoma"/>
              </a:rPr>
              <a:t>Hall</a:t>
            </a:r>
            <a:r>
              <a:rPr lang="el-GR" sz="2200" b="0" strike="noStrike" spc="-1">
                <a:solidFill>
                  <a:srgbClr val="FFFFFF"/>
                </a:solidFill>
                <a:latin typeface="Tahoma"/>
                <a:ea typeface="Tahoma"/>
              </a:rPr>
              <a:t> και ένα ρότορα με διαφράγματα. Τα διαφράγματα είναι ίσα με τον αριθμό των κυλίνδρων.</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το διάφραγμα εισέρχεται στο διάκενο του μαγνήτη, τότε το μαγνητικό πεδίο εκτρέπεται και επομένως δε ρέει ρεύμα στο πρωτεύον. Όταν το διάφραγμα φεύγει από το διάκενο, το μαγνητικό πεδίο συναντά τον ημιαγωγό και δημιουργείται πάλι τάση.</a:t>
            </a:r>
            <a:endParaRPr lang="en-US" sz="2200" b="0" strike="noStrike" spc="-1">
              <a:solidFill>
                <a:srgbClr val="000000"/>
              </a:solidFill>
              <a:latin typeface="Tahoma"/>
            </a:endParaRPr>
          </a:p>
        </p:txBody>
      </p:sp>
      <p:pic>
        <p:nvPicPr>
          <p:cNvPr id="193" name="Picture 8"/>
          <p:cNvPicPr/>
          <p:nvPr/>
        </p:nvPicPr>
        <p:blipFill>
          <a:blip r:embed="rId2"/>
          <a:stretch/>
        </p:blipFill>
        <p:spPr>
          <a:xfrm>
            <a:off x="6156360" y="1413000"/>
            <a:ext cx="2822400" cy="3024000"/>
          </a:xfrm>
          <a:prstGeom prst="rect">
            <a:avLst/>
          </a:prstGeom>
          <a:ln w="0">
            <a:noFill/>
          </a:ln>
        </p:spPr>
      </p:pic>
      <p:pic>
        <p:nvPicPr>
          <p:cNvPr id="194" name="Picture 9"/>
          <p:cNvPicPr/>
          <p:nvPr/>
        </p:nvPicPr>
        <p:blipFill>
          <a:blip r:embed="rId3"/>
          <a:stretch/>
        </p:blipFill>
        <p:spPr>
          <a:xfrm>
            <a:off x="6156360" y="4581360"/>
            <a:ext cx="2787480" cy="2151360"/>
          </a:xfrm>
          <a:prstGeom prst="rect">
            <a:avLst/>
          </a:prstGeom>
          <a:ln w="0">
            <a:noFill/>
          </a:ln>
        </p:spPr>
      </p:pic>
      <p:sp>
        <p:nvSpPr>
          <p:cNvPr id="195"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 calcmode="lin" valueType="num">
                                      <p:cBhvr additive="repl">
                                        <p:cTn id="7" dur="1000" fill="hold"/>
                                        <p:tgtEl>
                                          <p:spTgt spid="19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9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9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92">
                                            <p:txEl>
                                              <p:pRg st="1" end="1"/>
                                            </p:txEl>
                                          </p:spTgt>
                                        </p:tgtEl>
                                        <p:attrNameLst>
                                          <p:attrName>style.visibility</p:attrName>
                                        </p:attrNameLst>
                                      </p:cBhvr>
                                      <p:to>
                                        <p:strVal val="visible"/>
                                      </p:to>
                                    </p:set>
                                    <p:anim calcmode="lin" valueType="num">
                                      <p:cBhvr additive="repl">
                                        <p:cTn id="14" dur="1000" fill="hold"/>
                                        <p:tgtEl>
                                          <p:spTgt spid="19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9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97"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Παλμογεννήτρια</a:t>
            </a:r>
            <a:r>
              <a:rPr lang="en-US" sz="2300" b="1" strike="noStrike" spc="-1">
                <a:solidFill>
                  <a:srgbClr val="FFFF66"/>
                </a:solidFill>
                <a:latin typeface="Tahoma"/>
                <a:ea typeface="Tahoma"/>
              </a:rPr>
              <a:t> Hall</a:t>
            </a:r>
            <a:r>
              <a:rPr lang="el-GR" sz="2300" b="1" strike="noStrike" spc="-1">
                <a:solidFill>
                  <a:srgbClr val="FFFF66"/>
                </a:solidFill>
                <a:latin typeface="Tahoma"/>
                <a:ea typeface="Tahoma"/>
              </a:rPr>
              <a:t>:</a:t>
            </a:r>
            <a:endParaRPr lang="en-US" sz="2300" b="0" strike="noStrike" spc="-1">
              <a:solidFill>
                <a:srgbClr val="FFFFFF"/>
              </a:solidFill>
              <a:latin typeface="Tahoma"/>
            </a:endParaRPr>
          </a:p>
        </p:txBody>
      </p:sp>
      <p:sp>
        <p:nvSpPr>
          <p:cNvPr id="19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6830F8-8842-4AC1-B432-1EC21AA793AD}" type="slidenum">
              <a:rPr lang="el-GR" sz="1800" b="0" strike="noStrike" spc="-1">
                <a:solidFill>
                  <a:srgbClr val="66CCFF"/>
                </a:solidFill>
                <a:latin typeface="Tahoma"/>
                <a:ea typeface="Tahoma"/>
              </a:rPr>
              <a:t>13</a:t>
            </a:fld>
            <a:endParaRPr lang="en-US" sz="1800" b="0" strike="noStrike" spc="-1">
              <a:solidFill>
                <a:srgbClr val="000000"/>
              </a:solidFill>
              <a:latin typeface="Tahoma"/>
            </a:endParaRPr>
          </a:p>
        </p:txBody>
      </p:sp>
      <p:sp>
        <p:nvSpPr>
          <p:cNvPr id="19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200" name="Ομάδα 11"/>
          <p:cNvGrpSpPr/>
          <p:nvPr/>
        </p:nvGrpSpPr>
        <p:grpSpPr>
          <a:xfrm>
            <a:off x="108000" y="2492280"/>
            <a:ext cx="2879640" cy="3889440"/>
            <a:chOff x="108000" y="2492280"/>
            <a:chExt cx="2879640" cy="3889440"/>
          </a:xfrm>
        </p:grpSpPr>
        <p:pic>
          <p:nvPicPr>
            <p:cNvPr id="201" name="Picture 12"/>
            <p:cNvPicPr/>
            <p:nvPr/>
          </p:nvPicPr>
          <p:blipFill>
            <a:blip r:embed="rId2"/>
            <a:stretch/>
          </p:blipFill>
          <p:spPr>
            <a:xfrm>
              <a:off x="108000" y="2492280"/>
              <a:ext cx="2877480" cy="3230280"/>
            </a:xfrm>
            <a:prstGeom prst="rect">
              <a:avLst/>
            </a:prstGeom>
            <a:ln w="0">
              <a:noFill/>
            </a:ln>
          </p:spPr>
        </p:pic>
        <p:pic>
          <p:nvPicPr>
            <p:cNvPr id="202" name="Picture 13"/>
            <p:cNvPicPr/>
            <p:nvPr/>
          </p:nvPicPr>
          <p:blipFill>
            <a:blip r:embed="rId3"/>
            <a:stretch/>
          </p:blipFill>
          <p:spPr>
            <a:xfrm>
              <a:off x="108000" y="5690160"/>
              <a:ext cx="2879640" cy="691560"/>
            </a:xfrm>
            <a:prstGeom prst="rect">
              <a:avLst/>
            </a:prstGeom>
            <a:ln w="0">
              <a:noFill/>
            </a:ln>
          </p:spPr>
        </p:pic>
      </p:grpSp>
      <p:grpSp>
        <p:nvGrpSpPr>
          <p:cNvPr id="203" name="Ομάδα 2"/>
          <p:cNvGrpSpPr/>
          <p:nvPr/>
        </p:nvGrpSpPr>
        <p:grpSpPr>
          <a:xfrm>
            <a:off x="5981760" y="5373720"/>
            <a:ext cx="3078000" cy="1368360"/>
            <a:chOff x="5981760" y="5373720"/>
            <a:chExt cx="3078000" cy="1368360"/>
          </a:xfrm>
        </p:grpSpPr>
        <p:sp>
          <p:nvSpPr>
            <p:cNvPr id="204" name="Ορθογώνιο 1"/>
            <p:cNvSpPr/>
            <p:nvPr/>
          </p:nvSpPr>
          <p:spPr>
            <a:xfrm>
              <a:off x="5981760" y="5373720"/>
              <a:ext cx="3078000" cy="13683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pic>
          <p:nvPicPr>
            <p:cNvPr id="205" name="Picture 3" descr="C:\Users\Golden\Desktop\HallgA01.gif"/>
            <p:cNvPicPr/>
            <p:nvPr/>
          </p:nvPicPr>
          <p:blipFill>
            <a:blip r:embed="rId4"/>
            <a:stretch/>
          </p:blipFill>
          <p:spPr>
            <a:xfrm>
              <a:off x="6154560" y="5396400"/>
              <a:ext cx="2732040" cy="1323000"/>
            </a:xfrm>
            <a:prstGeom prst="rect">
              <a:avLst/>
            </a:prstGeom>
            <a:ln w="0">
              <a:noFill/>
            </a:ln>
          </p:spPr>
        </p:pic>
      </p:grpSp>
      <p:pic>
        <p:nvPicPr>
          <p:cNvPr id="206" name="Picture 4" descr="C:\Users\Golden\Desktop\distribtypes_03.jpg"/>
          <p:cNvPicPr/>
          <p:nvPr/>
        </p:nvPicPr>
        <p:blipFill>
          <a:blip r:embed="rId5"/>
          <a:stretch/>
        </p:blipFill>
        <p:spPr>
          <a:xfrm>
            <a:off x="3059280" y="2492280"/>
            <a:ext cx="2857320" cy="3889440"/>
          </a:xfrm>
          <a:prstGeom prst="rect">
            <a:avLst/>
          </a:prstGeom>
          <a:ln w="0">
            <a:noFill/>
          </a:ln>
        </p:spPr>
      </p:pic>
      <p:pic>
        <p:nvPicPr>
          <p:cNvPr id="207" name="Picture 5" descr="C:\Users\Golden\Desktop\clip_image0048_thumb.jpg"/>
          <p:cNvPicPr/>
          <p:nvPr/>
        </p:nvPicPr>
        <p:blipFill>
          <a:blip r:embed="rId6"/>
          <a:stretch/>
        </p:blipFill>
        <p:spPr>
          <a:xfrm>
            <a:off x="5981760" y="1484280"/>
            <a:ext cx="3078000" cy="3811680"/>
          </a:xfrm>
          <a:prstGeom prst="rect">
            <a:avLst/>
          </a:prstGeom>
          <a:ln w="0">
            <a:noFill/>
          </a:ln>
        </p:spPr>
      </p:pic>
      <p:sp>
        <p:nvSpPr>
          <p:cNvPr id="208"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10" presetClass="entr"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additive="repl">
                                        <p:cTn id="7" dur="500"/>
                                        <p:tgtEl>
                                          <p:spTgt spid="200"/>
                                        </p:tgtEl>
                                      </p:cBhvr>
                                    </p:animEffect>
                                  </p:childTnLst>
                                </p:cTn>
                              </p:par>
                            </p:childTnLst>
                          </p:cTn>
                        </p:par>
                        <p:par>
                          <p:cTn id="8" fill="hold" nodeType="afterEffect">
                            <p:stCondLst>
                              <p:cond delay="500"/>
                            </p:stCondLst>
                            <p:childTnLst>
                              <p:par>
                                <p:cTn id="9" presetID="10" presetClass="entr" fill="hold" nodeType="afterEffect">
                                  <p:stCondLst>
                                    <p:cond delay="0"/>
                                  </p:stCondLst>
                                  <p:childTnLst>
                                    <p:set>
                                      <p:cBhvr>
                                        <p:cTn id="10" dur="1" fill="hold">
                                          <p:stCondLst>
                                            <p:cond delay="0"/>
                                          </p:stCondLst>
                                        </p:cTn>
                                        <p:tgtEl>
                                          <p:spTgt spid="206"/>
                                        </p:tgtEl>
                                        <p:attrNameLst>
                                          <p:attrName>style.visibility</p:attrName>
                                        </p:attrNameLst>
                                      </p:cBhvr>
                                      <p:to>
                                        <p:strVal val="visible"/>
                                      </p:to>
                                    </p:set>
                                    <p:animEffect transition="in" filter="fade">
                                      <p:cBhvr additive="repl">
                                        <p:cTn id="11" dur="500"/>
                                        <p:tgtEl>
                                          <p:spTgt spid="206"/>
                                        </p:tgtEl>
                                      </p:cBhvr>
                                    </p:animEffect>
                                  </p:childTnLst>
                                </p:cTn>
                              </p:par>
                            </p:childTnLst>
                          </p:cTn>
                        </p:par>
                        <p:par>
                          <p:cTn id="12" fill="hold" nodeType="afterEffect">
                            <p:stCondLst>
                              <p:cond delay="1000"/>
                            </p:stCondLst>
                            <p:childTnLst>
                              <p:par>
                                <p:cTn id="13" presetID="10" presetClass="entr" fill="hold" nodeType="afterEffect">
                                  <p:stCondLst>
                                    <p:cond delay="0"/>
                                  </p:stCondLst>
                                  <p:childTnLst>
                                    <p:set>
                                      <p:cBhvr>
                                        <p:cTn id="14" dur="1" fill="hold">
                                          <p:stCondLst>
                                            <p:cond delay="0"/>
                                          </p:stCondLst>
                                        </p:cTn>
                                        <p:tgtEl>
                                          <p:spTgt spid="207"/>
                                        </p:tgtEl>
                                        <p:attrNameLst>
                                          <p:attrName>style.visibility</p:attrName>
                                        </p:attrNameLst>
                                      </p:cBhvr>
                                      <p:to>
                                        <p:strVal val="visible"/>
                                      </p:to>
                                    </p:set>
                                    <p:animEffect transition="in" filter="fade">
                                      <p:cBhvr additive="repl">
                                        <p:cTn id="15" dur="500"/>
                                        <p:tgtEl>
                                          <p:spTgt spid="207"/>
                                        </p:tgtEl>
                                      </p:cBhvr>
                                    </p:animEffect>
                                  </p:childTnLst>
                                </p:cTn>
                              </p:par>
                            </p:childTnLst>
                          </p:cTn>
                        </p:par>
                        <p:par>
                          <p:cTn id="16" fill="hold" nodeType="afterEffect">
                            <p:stCondLst>
                              <p:cond delay="1500"/>
                            </p:stCondLst>
                            <p:childTnLst>
                              <p:par>
                                <p:cTn id="17" presetID="10" presetClass="entr"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additive="repl">
                                        <p:cTn id="19"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10"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5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100" b="1" strike="noStrike" spc="-1">
                <a:solidFill>
                  <a:srgbClr val="FFFF66"/>
                </a:solidFill>
                <a:latin typeface="Tahoma"/>
                <a:ea typeface="Tahoma"/>
              </a:rPr>
              <a:t>Οπτικός αισθητήρας ή παλμογεννήτρια με φωτοτρανζίστορ:</a:t>
            </a:r>
            <a:endParaRPr lang="en-US" sz="2100" b="0" strike="noStrike" spc="-1">
              <a:solidFill>
                <a:srgbClr val="FFFFFF"/>
              </a:solidFill>
              <a:latin typeface="Tahoma"/>
            </a:endParaRPr>
          </a:p>
        </p:txBody>
      </p:sp>
      <p:sp>
        <p:nvSpPr>
          <p:cNvPr id="21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B146EEC-AA43-4D02-B1CA-16B5E4AF951F}" type="slidenum">
              <a:rPr lang="el-GR" sz="1800" b="0" strike="noStrike" spc="-1">
                <a:solidFill>
                  <a:srgbClr val="66CCFF"/>
                </a:solidFill>
                <a:latin typeface="Tahoma"/>
                <a:ea typeface="Tahoma"/>
              </a:rPr>
              <a:t>14</a:t>
            </a:fld>
            <a:endParaRPr lang="en-US" sz="1800" b="0" strike="noStrike" spc="-1">
              <a:solidFill>
                <a:srgbClr val="000000"/>
              </a:solidFill>
              <a:latin typeface="Tahoma"/>
            </a:endParaRPr>
          </a:p>
        </p:txBody>
      </p:sp>
      <p:sp>
        <p:nvSpPr>
          <p:cNvPr id="21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13" name="Rectangle 7"/>
          <p:cNvSpPr/>
          <p:nvPr/>
        </p:nvSpPr>
        <p:spPr>
          <a:xfrm>
            <a:off x="900000" y="2205000"/>
            <a:ext cx="525636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Αποτελείται από μια δίοδο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που εκπέμπει ορατό ή υπέρυθρο φως σε μια φωτοδίοδο ή ένα φωτοτρανζίστορ. Η αγωγιμότητα μεταβάλλεται σύμφωνα με τη φωτεινή ενέργεια που πέφτει στη φωτοδίοδο ή στο φωτοτρανζίστορ.</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εκπέμπει φως στο τρανζίστορ και δείχνει τη θέση του εκκεντροφόρου άξονα. Η παλμογεννήτρια παράγει ή όχι ρεύμα ανάλογα με το αν φωτίζεται ή όχι. </a:t>
            </a:r>
            <a:endParaRPr lang="en-US" sz="2400" b="0" strike="noStrike" spc="-1">
              <a:solidFill>
                <a:srgbClr val="000000"/>
              </a:solidFill>
              <a:latin typeface="Tahoma"/>
            </a:endParaRPr>
          </a:p>
        </p:txBody>
      </p:sp>
      <p:pic>
        <p:nvPicPr>
          <p:cNvPr id="214" name="Picture 10"/>
          <p:cNvPicPr/>
          <p:nvPr/>
        </p:nvPicPr>
        <p:blipFill>
          <a:blip r:embed="rId2"/>
          <a:stretch/>
        </p:blipFill>
        <p:spPr>
          <a:xfrm>
            <a:off x="6053040" y="2205000"/>
            <a:ext cx="3090960" cy="3888000"/>
          </a:xfrm>
          <a:prstGeom prst="rect">
            <a:avLst/>
          </a:prstGeom>
          <a:ln w="0">
            <a:noFill/>
          </a:ln>
        </p:spPr>
      </p:pic>
      <p:pic>
        <p:nvPicPr>
          <p:cNvPr id="215" name="Picture 11"/>
          <p:cNvPicPr/>
          <p:nvPr/>
        </p:nvPicPr>
        <p:blipFill>
          <a:blip r:embed="rId3"/>
          <a:stretch/>
        </p:blipFill>
        <p:spPr>
          <a:xfrm>
            <a:off x="6053040" y="6093000"/>
            <a:ext cx="3090960" cy="771480"/>
          </a:xfrm>
          <a:prstGeom prst="rect">
            <a:avLst/>
          </a:prstGeom>
          <a:ln w="0">
            <a:noFill/>
          </a:ln>
        </p:spPr>
      </p:pic>
      <p:sp>
        <p:nvSpPr>
          <p:cNvPr id="216"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blinds(horizontal)">
                                      <p:cBhvr additive="repl">
                                        <p:cTn id="7" dur="500"/>
                                        <p:tgtEl>
                                          <p:spTgt spid="210">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13">
                                            <p:txEl>
                                              <p:pRg st="0" end="0"/>
                                            </p:txEl>
                                          </p:spTgt>
                                        </p:tgtEl>
                                        <p:attrNameLst>
                                          <p:attrName>style.visibility</p:attrName>
                                        </p:attrNameLst>
                                      </p:cBhvr>
                                      <p:to>
                                        <p:strVal val="visible"/>
                                      </p:to>
                                    </p:set>
                                    <p:anim calcmode="lin" valueType="num">
                                      <p:cBhvr additive="repl">
                                        <p:cTn id="11" dur="1000" fill="hold"/>
                                        <p:tgtEl>
                                          <p:spTgt spid="213">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13">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13">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box(out)">
                                      <p:cBhvr additive="repl">
                                        <p:cTn id="17" dur="500"/>
                                        <p:tgtEl>
                                          <p:spTgt spid="214"/>
                                        </p:tgtEl>
                                      </p:cBhvr>
                                    </p:animEffect>
                                  </p:childTnLst>
                                </p:cTn>
                              </p:par>
                              <p:par>
                                <p:cTn id="18" presetID="4" presetClass="entr" presetSubtype="32" fill="hold" nodeType="withEffect">
                                  <p:stCondLst>
                                    <p:cond delay="0"/>
                                  </p:stCondLst>
                                  <p:childTnLst>
                                    <p:set>
                                      <p:cBhvr>
                                        <p:cTn id="19" dur="1" fill="hold">
                                          <p:stCondLst>
                                            <p:cond delay="0"/>
                                          </p:stCondLst>
                                        </p:cTn>
                                        <p:tgtEl>
                                          <p:spTgt spid="215"/>
                                        </p:tgtEl>
                                        <p:attrNameLst>
                                          <p:attrName>style.visibility</p:attrName>
                                        </p:attrNameLst>
                                      </p:cBhvr>
                                      <p:to>
                                        <p:strVal val="visible"/>
                                      </p:to>
                                    </p:set>
                                    <p:animEffect transition="in" filter="box(out)">
                                      <p:cBhvr additive="repl">
                                        <p:cTn id="20" dur="500"/>
                                        <p:tgtEl>
                                          <p:spTgt spid="215"/>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213">
                                            <p:txEl>
                                              <p:pRg st="1" end="1"/>
                                            </p:txEl>
                                          </p:spTgt>
                                        </p:tgtEl>
                                        <p:attrNameLst>
                                          <p:attrName>style.visibility</p:attrName>
                                        </p:attrNameLst>
                                      </p:cBhvr>
                                      <p:to>
                                        <p:strVal val="visible"/>
                                      </p:to>
                                    </p:set>
                                    <p:anim calcmode="lin" valueType="num">
                                      <p:cBhvr additive="repl">
                                        <p:cTn id="25" dur="1000" fill="hold"/>
                                        <p:tgtEl>
                                          <p:spTgt spid="213">
                                            <p:txEl>
                                              <p:pRg st="1" end="1"/>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213">
                                            <p:txEl>
                                              <p:pRg st="1" end="1"/>
                                            </p:txEl>
                                          </p:spTgt>
                                        </p:tgtEl>
                                        <p:attrNameLst>
                                          <p:attrName>ppt_h</p:attrName>
                                        </p:attrNameLst>
                                      </p:cBhvr>
                                      <p:tavLst>
                                        <p:tav tm="0">
                                          <p:val>
                                            <p:strVal val="#ppt_h"/>
                                          </p:val>
                                        </p:tav>
                                        <p:tav tm="100000">
                                          <p:val>
                                            <p:strVal val="#ppt_h"/>
                                          </p:val>
                                        </p:tav>
                                      </p:tavLst>
                                    </p:anim>
                                    <p:animEffect transition="in" filter="fade">
                                      <p:cBhvr additive="repl">
                                        <p:cTn id="27" dur="1000"/>
                                        <p:tgtEl>
                                          <p:spTgt spid="2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18"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5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100" b="1" strike="noStrike" spc="-1">
                <a:solidFill>
                  <a:srgbClr val="FFFF66"/>
                </a:solidFill>
                <a:latin typeface="Tahoma"/>
                <a:ea typeface="Tahoma"/>
              </a:rPr>
              <a:t>Οπτικός αισθητήρας ή παλμογεννήτρια με φωτοτρανζίστορ:</a:t>
            </a:r>
            <a:endParaRPr lang="en-US" sz="2100" b="0" strike="noStrike" spc="-1">
              <a:solidFill>
                <a:srgbClr val="FFFFFF"/>
              </a:solidFill>
              <a:latin typeface="Tahoma"/>
            </a:endParaRPr>
          </a:p>
        </p:txBody>
      </p:sp>
      <p:sp>
        <p:nvSpPr>
          <p:cNvPr id="21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E5EDC3-5D24-4995-9AA3-24608AB7F001}" type="slidenum">
              <a:rPr lang="el-GR" sz="1800" b="0" strike="noStrike" spc="-1">
                <a:solidFill>
                  <a:srgbClr val="66CCFF"/>
                </a:solidFill>
                <a:latin typeface="Tahoma"/>
                <a:ea typeface="Tahoma"/>
              </a:rPr>
              <a:t>15</a:t>
            </a:fld>
            <a:endParaRPr lang="en-US" sz="1800" b="0" strike="noStrike" spc="-1">
              <a:solidFill>
                <a:srgbClr val="000000"/>
              </a:solidFill>
              <a:latin typeface="Tahoma"/>
            </a:endParaRPr>
          </a:p>
        </p:txBody>
      </p:sp>
      <p:sp>
        <p:nvSpPr>
          <p:cNvPr id="22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21" name="Rectangle 7"/>
          <p:cNvSpPr/>
          <p:nvPr/>
        </p:nvSpPr>
        <p:spPr>
          <a:xfrm>
            <a:off x="900000" y="2205000"/>
            <a:ext cx="525636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Ένα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και ένας δίσκος με αριθμό εγκοπών όσοι είναι και οι κύλινδροι φροντίζουν, ώστε το φως να πέφτει πάνω στο φωτοτρανζίστορ την κατάλληλη στιγμή. Ο δίσκος περνά μεταξύ του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και του φωτοτρανζίστορ και όταν το φως από το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πέφτει στο φωτοτρανζίστορ, δημιουργεί τάση.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τάση του </a:t>
            </a:r>
            <a:r>
              <a:rPr lang="en-US" sz="2400" b="0" strike="noStrike" spc="-1">
                <a:solidFill>
                  <a:srgbClr val="FFFFFF"/>
                </a:solidFill>
                <a:latin typeface="Tahoma"/>
                <a:ea typeface="Tahoma"/>
              </a:rPr>
              <a:t>LED</a:t>
            </a:r>
            <a:r>
              <a:rPr lang="el-GR" sz="2400" b="0" strike="noStrike" spc="-1">
                <a:solidFill>
                  <a:srgbClr val="FFFFFF"/>
                </a:solidFill>
                <a:latin typeface="Tahoma"/>
                <a:ea typeface="Tahoma"/>
              </a:rPr>
              <a:t> κυμαίνεται από 0,2</a:t>
            </a:r>
            <a:r>
              <a:rPr lang="en-US" sz="2400" b="0" strike="noStrike" spc="-1">
                <a:solidFill>
                  <a:srgbClr val="FFFFFF"/>
                </a:solidFill>
                <a:latin typeface="Tahoma"/>
                <a:ea typeface="Tahoma"/>
              </a:rPr>
              <a:t>V </a:t>
            </a:r>
            <a:r>
              <a:rPr lang="el-GR" sz="2400" b="0" strike="noStrike" spc="-1">
                <a:solidFill>
                  <a:srgbClr val="FFFFFF"/>
                </a:solidFill>
                <a:latin typeface="Tahoma"/>
                <a:ea typeface="Tahoma"/>
              </a:rPr>
              <a:t>έως 2,4 V.</a:t>
            </a:r>
            <a:endParaRPr lang="en-US" sz="2400" b="0" strike="noStrike" spc="-1">
              <a:solidFill>
                <a:srgbClr val="000000"/>
              </a:solidFill>
              <a:latin typeface="Tahoma"/>
            </a:endParaRPr>
          </a:p>
        </p:txBody>
      </p:sp>
      <p:pic>
        <p:nvPicPr>
          <p:cNvPr id="222" name="Picture 8"/>
          <p:cNvPicPr/>
          <p:nvPr/>
        </p:nvPicPr>
        <p:blipFill>
          <a:blip r:embed="rId2"/>
          <a:stretch/>
        </p:blipFill>
        <p:spPr>
          <a:xfrm>
            <a:off x="6053040" y="2205000"/>
            <a:ext cx="3090960" cy="3888000"/>
          </a:xfrm>
          <a:prstGeom prst="rect">
            <a:avLst/>
          </a:prstGeom>
          <a:ln w="0">
            <a:noFill/>
          </a:ln>
        </p:spPr>
      </p:pic>
      <p:pic>
        <p:nvPicPr>
          <p:cNvPr id="223" name="Picture 9"/>
          <p:cNvPicPr/>
          <p:nvPr/>
        </p:nvPicPr>
        <p:blipFill>
          <a:blip r:embed="rId3"/>
          <a:stretch/>
        </p:blipFill>
        <p:spPr>
          <a:xfrm>
            <a:off x="6039000" y="6093000"/>
            <a:ext cx="3105000" cy="771480"/>
          </a:xfrm>
          <a:prstGeom prst="rect">
            <a:avLst/>
          </a:prstGeom>
          <a:ln w="0">
            <a:noFill/>
          </a:ln>
        </p:spPr>
      </p:pic>
      <p:sp>
        <p:nvSpPr>
          <p:cNvPr id="224"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repl">
                                        <p:cTn id="7" dur="1000" fill="hold"/>
                                        <p:tgtEl>
                                          <p:spTgt spid="221">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21">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21">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21">
                                            <p:txEl>
                                              <p:pRg st="1" end="1"/>
                                            </p:txEl>
                                          </p:spTgt>
                                        </p:tgtEl>
                                        <p:attrNameLst>
                                          <p:attrName>style.visibility</p:attrName>
                                        </p:attrNameLst>
                                      </p:cBhvr>
                                      <p:to>
                                        <p:strVal val="visible"/>
                                      </p:to>
                                    </p:set>
                                    <p:anim calcmode="lin" valueType="num">
                                      <p:cBhvr additive="repl">
                                        <p:cTn id="14" dur="1000" fill="hold"/>
                                        <p:tgtEl>
                                          <p:spTgt spid="221">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21">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26"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500" b="1" strike="noStrike" spc="-1">
                <a:solidFill>
                  <a:srgbClr val="FFFF66"/>
                </a:solidFill>
                <a:latin typeface="Tahoma"/>
                <a:ea typeface="Tahoma"/>
              </a:rPr>
              <a:t>Σύστημα ανάφλεξης υψηλής ενέργειας (ΗΕΙ):</a:t>
            </a:r>
            <a:endParaRPr lang="en-US" sz="2500" b="0" strike="noStrike" spc="-1">
              <a:solidFill>
                <a:srgbClr val="FFFFFF"/>
              </a:solidFill>
              <a:latin typeface="Tahoma"/>
            </a:endParaRPr>
          </a:p>
        </p:txBody>
      </p:sp>
      <p:sp>
        <p:nvSpPr>
          <p:cNvPr id="22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7701072-D221-41B4-B155-FE15F23B8FD7}" type="slidenum">
              <a:rPr lang="el-GR" sz="1800" b="0" strike="noStrike" spc="-1">
                <a:solidFill>
                  <a:srgbClr val="66CCFF"/>
                </a:solidFill>
                <a:latin typeface="Tahoma"/>
                <a:ea typeface="Tahoma"/>
              </a:rPr>
              <a:t>16</a:t>
            </a:fld>
            <a:endParaRPr lang="en-US" sz="1800" b="0" strike="noStrike" spc="-1">
              <a:solidFill>
                <a:srgbClr val="000000"/>
              </a:solidFill>
              <a:latin typeface="Tahoma"/>
            </a:endParaRPr>
          </a:p>
        </p:txBody>
      </p:sp>
      <p:sp>
        <p:nvSpPr>
          <p:cNvPr id="22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29" name="Rectangle 7"/>
          <p:cNvSpPr/>
          <p:nvPr/>
        </p:nvSpPr>
        <p:spPr>
          <a:xfrm>
            <a:off x="900000" y="2205000"/>
            <a:ext cx="475164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 αυτό το σύστημα ανάφλεξης υπάρχει αισθητήριο τύλιγμα (πικ-απ) που περιβάλλει τον άξονα του διανομέα.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Μεταξύ του πικ-απ και του μαγνητικού πόλου είναι τοποθετημένη μία επίπεδη μαγνητική πλάκα.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πυρήνας έχει μια προεξοχή για κάθε κύλινδρο της μηχανής. Ο αριθμός των προεξοχών είναι ίδιος με τον αριθμό των επαφών του μαγνητικού πόλου.</a:t>
            </a:r>
            <a:endParaRPr lang="en-US" sz="2200" b="0" strike="noStrike" spc="-1">
              <a:solidFill>
                <a:srgbClr val="000000"/>
              </a:solidFill>
              <a:latin typeface="Tahoma"/>
            </a:endParaRPr>
          </a:p>
        </p:txBody>
      </p:sp>
      <p:pic>
        <p:nvPicPr>
          <p:cNvPr id="230" name="Picture 8"/>
          <p:cNvPicPr/>
          <p:nvPr/>
        </p:nvPicPr>
        <p:blipFill>
          <a:blip r:embed="rId2"/>
          <a:stretch/>
        </p:blipFill>
        <p:spPr>
          <a:xfrm>
            <a:off x="5651640" y="2276640"/>
            <a:ext cx="3492360" cy="3125520"/>
          </a:xfrm>
          <a:prstGeom prst="rect">
            <a:avLst/>
          </a:prstGeom>
          <a:ln w="0">
            <a:noFill/>
          </a:ln>
        </p:spPr>
      </p:pic>
      <p:pic>
        <p:nvPicPr>
          <p:cNvPr id="231" name="Picture 9"/>
          <p:cNvPicPr/>
          <p:nvPr/>
        </p:nvPicPr>
        <p:blipFill>
          <a:blip r:embed="rId3"/>
          <a:stretch/>
        </p:blipFill>
        <p:spPr>
          <a:xfrm>
            <a:off x="5651640" y="5372280"/>
            <a:ext cx="3492360" cy="1485720"/>
          </a:xfrm>
          <a:prstGeom prst="rect">
            <a:avLst/>
          </a:prstGeom>
          <a:ln w="0">
            <a:noFill/>
          </a:ln>
        </p:spPr>
      </p:pic>
      <p:sp>
        <p:nvSpPr>
          <p:cNvPr id="232"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blinds(horizontal)">
                                      <p:cBhvr additive="repl">
                                        <p:cTn id="7" dur="500"/>
                                        <p:tgtEl>
                                          <p:spTgt spid="226">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29">
                                            <p:txEl>
                                              <p:pRg st="0" end="0"/>
                                            </p:txEl>
                                          </p:spTgt>
                                        </p:tgtEl>
                                        <p:attrNameLst>
                                          <p:attrName>style.visibility</p:attrName>
                                        </p:attrNameLst>
                                      </p:cBhvr>
                                      <p:to>
                                        <p:strVal val="visible"/>
                                      </p:to>
                                    </p:set>
                                    <p:anim calcmode="lin" valueType="num">
                                      <p:cBhvr additive="repl">
                                        <p:cTn id="11" dur="1000" fill="hold"/>
                                        <p:tgtEl>
                                          <p:spTgt spid="229">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29">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29">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box(out)">
                                      <p:cBhvr additive="repl">
                                        <p:cTn id="17" dur="500"/>
                                        <p:tgtEl>
                                          <p:spTgt spid="230"/>
                                        </p:tgtEl>
                                      </p:cBhvr>
                                    </p:animEffect>
                                  </p:childTnLst>
                                </p:cTn>
                              </p:par>
                              <p:par>
                                <p:cTn id="18" presetID="4" presetClass="entr" presetSubtype="32" fill="hold" nodeType="withEffect">
                                  <p:stCondLst>
                                    <p:cond delay="0"/>
                                  </p:stCondLst>
                                  <p:childTnLst>
                                    <p:set>
                                      <p:cBhvr>
                                        <p:cTn id="19" dur="1" fill="hold">
                                          <p:stCondLst>
                                            <p:cond delay="0"/>
                                          </p:stCondLst>
                                        </p:cTn>
                                        <p:tgtEl>
                                          <p:spTgt spid="231"/>
                                        </p:tgtEl>
                                        <p:attrNameLst>
                                          <p:attrName>style.visibility</p:attrName>
                                        </p:attrNameLst>
                                      </p:cBhvr>
                                      <p:to>
                                        <p:strVal val="visible"/>
                                      </p:to>
                                    </p:set>
                                    <p:animEffect transition="in" filter="box(out)">
                                      <p:cBhvr additive="repl">
                                        <p:cTn id="20" dur="500"/>
                                        <p:tgtEl>
                                          <p:spTgt spid="231"/>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229">
                                            <p:txEl>
                                              <p:pRg st="1" end="1"/>
                                            </p:txEl>
                                          </p:spTgt>
                                        </p:tgtEl>
                                        <p:attrNameLst>
                                          <p:attrName>style.visibility</p:attrName>
                                        </p:attrNameLst>
                                      </p:cBhvr>
                                      <p:to>
                                        <p:strVal val="visible"/>
                                      </p:to>
                                    </p:set>
                                    <p:anim calcmode="lin" valueType="num">
                                      <p:cBhvr additive="repl">
                                        <p:cTn id="25" dur="1000" fill="hold"/>
                                        <p:tgtEl>
                                          <p:spTgt spid="229">
                                            <p:txEl>
                                              <p:pRg st="1" end="1"/>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229">
                                            <p:txEl>
                                              <p:pRg st="1" end="1"/>
                                            </p:txEl>
                                          </p:spTgt>
                                        </p:tgtEl>
                                        <p:attrNameLst>
                                          <p:attrName>ppt_h</p:attrName>
                                        </p:attrNameLst>
                                      </p:cBhvr>
                                      <p:tavLst>
                                        <p:tav tm="0">
                                          <p:val>
                                            <p:strVal val="#ppt_h"/>
                                          </p:val>
                                        </p:tav>
                                        <p:tav tm="100000">
                                          <p:val>
                                            <p:strVal val="#ppt_h"/>
                                          </p:val>
                                        </p:tav>
                                      </p:tavLst>
                                    </p:anim>
                                    <p:animEffect transition="in" filter="fade">
                                      <p:cBhvr additive="repl">
                                        <p:cTn id="27" dur="1000"/>
                                        <p:tgtEl>
                                          <p:spTgt spid="229">
                                            <p:txEl>
                                              <p:pRg st="1" end="1"/>
                                            </p:txEl>
                                          </p:spTgt>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55" presetClass="entr" fill="hold" nodeType="clickEffect">
                                  <p:stCondLst>
                                    <p:cond delay="0"/>
                                  </p:stCondLst>
                                  <p:childTnLst>
                                    <p:set>
                                      <p:cBhvr>
                                        <p:cTn id="31" dur="1" fill="hold">
                                          <p:stCondLst>
                                            <p:cond delay="0"/>
                                          </p:stCondLst>
                                        </p:cTn>
                                        <p:tgtEl>
                                          <p:spTgt spid="229">
                                            <p:txEl>
                                              <p:pRg st="2" end="2"/>
                                            </p:txEl>
                                          </p:spTgt>
                                        </p:tgtEl>
                                        <p:attrNameLst>
                                          <p:attrName>style.visibility</p:attrName>
                                        </p:attrNameLst>
                                      </p:cBhvr>
                                      <p:to>
                                        <p:strVal val="visible"/>
                                      </p:to>
                                    </p:set>
                                    <p:anim calcmode="lin" valueType="num">
                                      <p:cBhvr additive="repl">
                                        <p:cTn id="32" dur="1000" fill="hold"/>
                                        <p:tgtEl>
                                          <p:spTgt spid="229">
                                            <p:txEl>
                                              <p:pRg st="2" end="2"/>
                                            </p:txEl>
                                          </p:spTgt>
                                        </p:tgtEl>
                                        <p:attrNameLst>
                                          <p:attrName>ppt_w</p:attrName>
                                        </p:attrNameLst>
                                      </p:cBhvr>
                                      <p:tavLst>
                                        <p:tav tm="0">
                                          <p:val>
                                            <p:strVal val="#ppt_w*0.70"/>
                                          </p:val>
                                        </p:tav>
                                        <p:tav tm="100000">
                                          <p:val>
                                            <p:strVal val="#ppt_w"/>
                                          </p:val>
                                        </p:tav>
                                      </p:tavLst>
                                    </p:anim>
                                    <p:anim calcmode="lin" valueType="num">
                                      <p:cBhvr additive="repl">
                                        <p:cTn id="33" dur="1000" fill="hold"/>
                                        <p:tgtEl>
                                          <p:spTgt spid="229">
                                            <p:txEl>
                                              <p:pRg st="2" end="2"/>
                                            </p:txEl>
                                          </p:spTgt>
                                        </p:tgtEl>
                                        <p:attrNameLst>
                                          <p:attrName>ppt_h</p:attrName>
                                        </p:attrNameLst>
                                      </p:cBhvr>
                                      <p:tavLst>
                                        <p:tav tm="0">
                                          <p:val>
                                            <p:strVal val="#ppt_h"/>
                                          </p:val>
                                        </p:tav>
                                        <p:tav tm="100000">
                                          <p:val>
                                            <p:strVal val="#ppt_h"/>
                                          </p:val>
                                        </p:tav>
                                      </p:tavLst>
                                    </p:anim>
                                    <p:animEffect transition="in" filter="fade">
                                      <p:cBhvr additive="repl">
                                        <p:cTn id="34" dur="1000"/>
                                        <p:tgtEl>
                                          <p:spTgt spid="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34"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500" b="1" strike="noStrike" spc="-1">
                <a:solidFill>
                  <a:srgbClr val="FFFF66"/>
                </a:solidFill>
                <a:latin typeface="Tahoma"/>
                <a:ea typeface="Tahoma"/>
              </a:rPr>
              <a:t>Σύστημα ανάφλεξης υψηλής ενέργειας (ΗΕΙ):</a:t>
            </a:r>
            <a:endParaRPr lang="en-US" sz="2500" b="0" strike="noStrike" spc="-1">
              <a:solidFill>
                <a:srgbClr val="FFFFFF"/>
              </a:solidFill>
              <a:latin typeface="Tahoma"/>
            </a:endParaRPr>
          </a:p>
        </p:txBody>
      </p:sp>
      <p:sp>
        <p:nvSpPr>
          <p:cNvPr id="23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7AC8010-5FE6-4753-A900-B78439A34AAA}" type="slidenum">
              <a:rPr lang="el-GR" sz="1800" b="0" strike="noStrike" spc="-1">
                <a:solidFill>
                  <a:srgbClr val="66CCFF"/>
                </a:solidFill>
                <a:latin typeface="Tahoma"/>
                <a:ea typeface="Tahoma"/>
              </a:rPr>
              <a:t>17</a:t>
            </a:fld>
            <a:endParaRPr lang="en-US" sz="1800" b="0" strike="noStrike" spc="-1">
              <a:solidFill>
                <a:srgbClr val="000000"/>
              </a:solidFill>
              <a:latin typeface="Tahoma"/>
            </a:endParaRPr>
          </a:p>
        </p:txBody>
      </p:sp>
      <p:sp>
        <p:nvSpPr>
          <p:cNvPr id="23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37" name="Rectangle 7"/>
          <p:cNvSpPr/>
          <p:nvPr/>
        </p:nvSpPr>
        <p:spPr>
          <a:xfrm>
            <a:off x="900000" y="2205000"/>
            <a:ext cx="482436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Σε μερικά συστήματα ΗΕΙ ο πολλαπλασιαστής είναι τοποθετημένος στο επάνω μέρος στο καπάκι του διανομέα και η </a:t>
            </a:r>
            <a:r>
              <a:rPr lang="en-US" sz="2200" b="0" strike="noStrike" spc="-1">
                <a:solidFill>
                  <a:srgbClr val="FFFFFF"/>
                </a:solidFill>
                <a:latin typeface="Tahoma"/>
                <a:ea typeface="Tahoma"/>
              </a:rPr>
              <a:t>H/M</a:t>
            </a:r>
            <a:r>
              <a:rPr lang="el-GR" sz="2200" b="0" strike="noStrike" spc="-1">
                <a:solidFill>
                  <a:srgbClr val="FFFFFF"/>
                </a:solidFill>
                <a:latin typeface="Tahoma"/>
                <a:ea typeface="Tahoma"/>
              </a:rPr>
              <a:t> είναι τοποθετημένη στο περίβλημα του διανομέα. </a:t>
            </a:r>
            <a:endParaRPr lang="en-US" sz="22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Το ΗΕΙ έχει τη δυνατότητα ρύθμισης της </a:t>
            </a:r>
            <a:r>
              <a:rPr lang="en-US" sz="2200" b="0" strike="noStrike" spc="-1">
                <a:solidFill>
                  <a:srgbClr val="FFFFFF"/>
                </a:solidFill>
                <a:latin typeface="Tahoma"/>
                <a:ea typeface="Tahoma"/>
              </a:rPr>
              <a:t>dwell</a:t>
            </a:r>
            <a:r>
              <a:rPr lang="el-GR" sz="2200" b="0" strike="noStrike" spc="-1">
                <a:solidFill>
                  <a:srgbClr val="FFFFFF"/>
                </a:solidFill>
                <a:latin typeface="Tahoma"/>
                <a:ea typeface="Tahoma"/>
              </a:rPr>
              <a:t> και κλείνει το πρωτεύον κύκλωμα τόσο νωρίτερα όσο ανεβαίνουν οι στροφές του κινητήρα. Η </a:t>
            </a:r>
            <a:r>
              <a:rPr lang="en-US" sz="2200" b="0" strike="noStrike" spc="-1">
                <a:solidFill>
                  <a:srgbClr val="FFFFFF"/>
                </a:solidFill>
                <a:latin typeface="Tahoma"/>
                <a:ea typeface="Tahoma"/>
              </a:rPr>
              <a:t>dwell</a:t>
            </a:r>
            <a:r>
              <a:rPr lang="el-GR" sz="2200" b="0" strike="noStrike" spc="-1">
                <a:solidFill>
                  <a:srgbClr val="FFFFFF"/>
                </a:solidFill>
                <a:latin typeface="Tahoma"/>
                <a:ea typeface="Tahoma"/>
              </a:rPr>
              <a:t> είναι η "γωνία" που προσδιορίζει τη διάρκεια του σπινθηρισμού.</a:t>
            </a:r>
            <a:r>
              <a:rPr lang="el-GR" sz="2400" b="0" strike="noStrike" spc="-1">
                <a:solidFill>
                  <a:srgbClr val="FFFFFF"/>
                </a:solidFill>
                <a:latin typeface="Tahoma"/>
                <a:ea typeface="Tahoma"/>
              </a:rPr>
              <a:t> </a:t>
            </a:r>
            <a:endParaRPr lang="en-US" sz="2400" b="0" strike="noStrike" spc="-1">
              <a:solidFill>
                <a:srgbClr val="000000"/>
              </a:solidFill>
              <a:latin typeface="Tahoma"/>
            </a:endParaRPr>
          </a:p>
        </p:txBody>
      </p:sp>
      <p:pic>
        <p:nvPicPr>
          <p:cNvPr id="238" name="Picture 10"/>
          <p:cNvPicPr/>
          <p:nvPr/>
        </p:nvPicPr>
        <p:blipFill>
          <a:blip r:embed="rId2"/>
          <a:stretch/>
        </p:blipFill>
        <p:spPr>
          <a:xfrm>
            <a:off x="5651640" y="2276640"/>
            <a:ext cx="3492360" cy="3125520"/>
          </a:xfrm>
          <a:prstGeom prst="rect">
            <a:avLst/>
          </a:prstGeom>
          <a:ln w="0">
            <a:noFill/>
          </a:ln>
        </p:spPr>
      </p:pic>
      <p:pic>
        <p:nvPicPr>
          <p:cNvPr id="239" name="Picture 11"/>
          <p:cNvPicPr/>
          <p:nvPr/>
        </p:nvPicPr>
        <p:blipFill>
          <a:blip r:embed="rId3"/>
          <a:stretch/>
        </p:blipFill>
        <p:spPr>
          <a:xfrm>
            <a:off x="5651640" y="5372280"/>
            <a:ext cx="3492360" cy="1485720"/>
          </a:xfrm>
          <a:prstGeom prst="rect">
            <a:avLst/>
          </a:prstGeom>
          <a:ln w="0">
            <a:noFill/>
          </a:ln>
        </p:spPr>
      </p:pic>
      <p:sp>
        <p:nvSpPr>
          <p:cNvPr id="240" name="Rectangle 14"/>
          <p:cNvSpPr/>
          <p:nvPr/>
        </p:nvSpPr>
        <p:spPr>
          <a:xfrm>
            <a:off x="507960" y="471960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4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 calcmode="lin" valueType="num">
                                      <p:cBhvr additive="repl">
                                        <p:cTn id="7" dur="1000" fill="hold"/>
                                        <p:tgtEl>
                                          <p:spTgt spid="23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3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37">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37">
                                            <p:txEl>
                                              <p:pRg st="1" end="1"/>
                                            </p:txEl>
                                          </p:spTgt>
                                        </p:tgtEl>
                                        <p:attrNameLst>
                                          <p:attrName>style.visibility</p:attrName>
                                        </p:attrNameLst>
                                      </p:cBhvr>
                                      <p:to>
                                        <p:strVal val="visible"/>
                                      </p:to>
                                    </p:set>
                                    <p:anim calcmode="lin" valueType="num">
                                      <p:cBhvr additive="repl">
                                        <p:cTn id="14" dur="1000" fill="hold"/>
                                        <p:tgtEl>
                                          <p:spTgt spid="237">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37">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
        <p:nvSpPr>
          <p:cNvPr id="24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44"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500" b="1" strike="noStrike" spc="-1">
                <a:solidFill>
                  <a:srgbClr val="FFFF66"/>
                </a:solidFill>
                <a:latin typeface="Tahoma"/>
                <a:ea typeface="Tahoma"/>
              </a:rPr>
              <a:t>Σύστημα ανάφλεξης υψηλής ενέργειας (ΗΕΙ):</a:t>
            </a:r>
            <a:endParaRPr lang="en-US" sz="2500" b="0" strike="noStrike" spc="-1">
              <a:solidFill>
                <a:srgbClr val="FFFFFF"/>
              </a:solidFill>
              <a:latin typeface="Tahoma"/>
            </a:endParaRPr>
          </a:p>
        </p:txBody>
      </p:sp>
      <p:sp>
        <p:nvSpPr>
          <p:cNvPr id="24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B2731F-4207-4BD2-ADFD-D5BCAA848A28}" type="slidenum">
              <a:rPr lang="el-GR" sz="1800" b="0" strike="noStrike" spc="-1">
                <a:solidFill>
                  <a:srgbClr val="66CCFF"/>
                </a:solidFill>
                <a:latin typeface="Tahoma"/>
                <a:ea typeface="Tahoma"/>
              </a:rPr>
              <a:t>18</a:t>
            </a:fld>
            <a:endParaRPr lang="en-US" sz="1800" b="0" strike="noStrike" spc="-1">
              <a:solidFill>
                <a:srgbClr val="000000"/>
              </a:solidFill>
              <a:latin typeface="Tahoma"/>
            </a:endParaRPr>
          </a:p>
        </p:txBody>
      </p:sp>
      <p:sp>
        <p:nvSpPr>
          <p:cNvPr id="24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pic>
        <p:nvPicPr>
          <p:cNvPr id="247" name="Picture 12"/>
          <p:cNvPicPr/>
          <p:nvPr/>
        </p:nvPicPr>
        <p:blipFill>
          <a:blip r:embed="rId2"/>
          <a:stretch/>
        </p:blipFill>
        <p:spPr>
          <a:xfrm>
            <a:off x="5651640" y="1440"/>
            <a:ext cx="3492360" cy="6858000"/>
          </a:xfrm>
          <a:prstGeom prst="rect">
            <a:avLst/>
          </a:prstGeom>
          <a:ln w="0">
            <a:noFill/>
          </a:ln>
        </p:spPr>
      </p:pic>
      <p:sp>
        <p:nvSpPr>
          <p:cNvPr id="248" name="Rectangle 14"/>
          <p:cNvSpPr/>
          <p:nvPr/>
        </p:nvSpPr>
        <p:spPr>
          <a:xfrm>
            <a:off x="507960" y="471960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pic>
        <p:nvPicPr>
          <p:cNvPr id="249" name="Picture 13"/>
          <p:cNvPicPr/>
          <p:nvPr/>
        </p:nvPicPr>
        <p:blipFill>
          <a:blip r:embed="rId3"/>
          <a:stretch/>
        </p:blipFill>
        <p:spPr>
          <a:xfrm>
            <a:off x="1116000" y="3068640"/>
            <a:ext cx="3887640" cy="28843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4" presetClass="entr" presetSubtype="32"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box(out)">
                                      <p:cBhvr additive="repl">
                                        <p:cTn id="7" dur="500"/>
                                        <p:tgtEl>
                                          <p:spTgt spid="249"/>
                                        </p:tgtEl>
                                      </p:cBhvr>
                                    </p:animEffect>
                                  </p:childTnLst>
                                </p:cTn>
                              </p:par>
                              <p:par>
                                <p:cTn id="8" presetID="4" presetClass="entr" presetSubtype="32" fill="hold"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box(out)">
                                      <p:cBhvr additive="repl">
                                        <p:cTn id="1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51"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500" b="1" strike="noStrike" spc="-1">
                <a:solidFill>
                  <a:srgbClr val="FFFF66"/>
                </a:solidFill>
                <a:latin typeface="Tahoma"/>
                <a:ea typeface="Tahoma"/>
              </a:rPr>
              <a:t>Χωρητική ηλεκτρονική ανάφλεξη:</a:t>
            </a:r>
            <a:endParaRPr lang="en-US" sz="2500" b="0" strike="noStrike" spc="-1">
              <a:solidFill>
                <a:srgbClr val="FFFFFF"/>
              </a:solidFill>
              <a:latin typeface="Tahoma"/>
            </a:endParaRPr>
          </a:p>
        </p:txBody>
      </p:sp>
      <p:sp>
        <p:nvSpPr>
          <p:cNvPr id="25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16F063-8277-45AB-8720-98FBDD2F0E9D}" type="slidenum">
              <a:rPr lang="el-GR" sz="1800" b="0" strike="noStrike" spc="-1">
                <a:solidFill>
                  <a:srgbClr val="66CCFF"/>
                </a:solidFill>
                <a:latin typeface="Tahoma"/>
                <a:ea typeface="Tahoma"/>
              </a:rPr>
              <a:t>19</a:t>
            </a:fld>
            <a:endParaRPr lang="en-US" sz="1800" b="0" strike="noStrike" spc="-1">
              <a:solidFill>
                <a:srgbClr val="000000"/>
              </a:solidFill>
              <a:latin typeface="Tahoma"/>
            </a:endParaRPr>
          </a:p>
        </p:txBody>
      </p:sp>
      <p:sp>
        <p:nvSpPr>
          <p:cNvPr id="25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54"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χωρητική ανάφλεξη είναι ανάφλεξη ειδικού τύπου και χρησιμοποιείται σε κινητήρες υψηλών επιδόσεων.</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Έχει μονάδα επεξεργασίας των παλμών που μετατρέπει το ρεύμα της μπαταρίας από 12V σε 400V. Κατ' αυτό τον τρόπο φορτίζεται ο πυκνωτής με τη μορφή παλμών.</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Τη χρονική στιγμή της ανάφλεξης εκφορτίζεται ο πυκνωτής στο πρωτεύον τύλιγμα του πολλαπλασιαστή με το κλείσιμο ενός ηλεκτρονικού διακόπτη ισχύος (θυρίστορ).</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Στο δευτερεύον τύλιγμα δημιουργείται εξ επαγωγής η δευτερεύουσα τάση 10 φορές πιο γρήγορα απ' ό,τι στα άλλα συστήματα ανάφλεξης. Η υψηλή τάση στη συνέχεια διανέμεται στα μπουζί.</a:t>
            </a:r>
            <a:endParaRPr lang="en-US" sz="2300" b="0" strike="noStrike" spc="-1">
              <a:solidFill>
                <a:srgbClr val="000000"/>
              </a:solidFill>
              <a:latin typeface="Tahoma"/>
            </a:endParaRPr>
          </a:p>
        </p:txBody>
      </p:sp>
      <p:sp>
        <p:nvSpPr>
          <p:cNvPr id="255"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blinds(horizontal)">
                                      <p:cBhvr additive="repl">
                                        <p:cTn id="7" dur="500"/>
                                        <p:tgtEl>
                                          <p:spTgt spid="251">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54">
                                            <p:txEl>
                                              <p:pRg st="0" end="0"/>
                                            </p:txEl>
                                          </p:spTgt>
                                        </p:tgtEl>
                                        <p:attrNameLst>
                                          <p:attrName>style.visibility</p:attrName>
                                        </p:attrNameLst>
                                      </p:cBhvr>
                                      <p:to>
                                        <p:strVal val="visible"/>
                                      </p:to>
                                    </p:set>
                                    <p:anim calcmode="lin" valueType="num">
                                      <p:cBhvr additive="repl">
                                        <p:cTn id="11" dur="1000" fill="hold"/>
                                        <p:tgtEl>
                                          <p:spTgt spid="254">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54">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54">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54">
                                            <p:txEl>
                                              <p:pRg st="1" end="1"/>
                                            </p:txEl>
                                          </p:spTgt>
                                        </p:tgtEl>
                                        <p:attrNameLst>
                                          <p:attrName>style.visibility</p:attrName>
                                        </p:attrNameLst>
                                      </p:cBhvr>
                                      <p:to>
                                        <p:strVal val="visible"/>
                                      </p:to>
                                    </p:set>
                                    <p:anim calcmode="lin" valueType="num">
                                      <p:cBhvr additive="repl">
                                        <p:cTn id="18" dur="1000" fill="hold"/>
                                        <p:tgtEl>
                                          <p:spTgt spid="254">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54">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54">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254">
                                            <p:txEl>
                                              <p:pRg st="2" end="2"/>
                                            </p:txEl>
                                          </p:spTgt>
                                        </p:tgtEl>
                                        <p:attrNameLst>
                                          <p:attrName>style.visibility</p:attrName>
                                        </p:attrNameLst>
                                      </p:cBhvr>
                                      <p:to>
                                        <p:strVal val="visible"/>
                                      </p:to>
                                    </p:set>
                                    <p:anim calcmode="lin" valueType="num">
                                      <p:cBhvr additive="repl">
                                        <p:cTn id="25" dur="1000" fill="hold"/>
                                        <p:tgtEl>
                                          <p:spTgt spid="254">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254">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254">
                                            <p:txEl>
                                              <p:pRg st="2" end="2"/>
                                            </p:txEl>
                                          </p:spTgt>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55" presetClass="entr" fill="hold" nodeType="clickEffect">
                                  <p:stCondLst>
                                    <p:cond delay="0"/>
                                  </p:stCondLst>
                                  <p:childTnLst>
                                    <p:set>
                                      <p:cBhvr>
                                        <p:cTn id="31" dur="1" fill="hold">
                                          <p:stCondLst>
                                            <p:cond delay="0"/>
                                          </p:stCondLst>
                                        </p:cTn>
                                        <p:tgtEl>
                                          <p:spTgt spid="254">
                                            <p:txEl>
                                              <p:pRg st="3" end="3"/>
                                            </p:txEl>
                                          </p:spTgt>
                                        </p:tgtEl>
                                        <p:attrNameLst>
                                          <p:attrName>style.visibility</p:attrName>
                                        </p:attrNameLst>
                                      </p:cBhvr>
                                      <p:to>
                                        <p:strVal val="visible"/>
                                      </p:to>
                                    </p:set>
                                    <p:anim calcmode="lin" valueType="num">
                                      <p:cBhvr additive="repl">
                                        <p:cTn id="32" dur="1000" fill="hold"/>
                                        <p:tgtEl>
                                          <p:spTgt spid="254">
                                            <p:txEl>
                                              <p:pRg st="3" end="3"/>
                                            </p:txEl>
                                          </p:spTgt>
                                        </p:tgtEl>
                                        <p:attrNameLst>
                                          <p:attrName>ppt_w</p:attrName>
                                        </p:attrNameLst>
                                      </p:cBhvr>
                                      <p:tavLst>
                                        <p:tav tm="0">
                                          <p:val>
                                            <p:strVal val="#ppt_w*0.70"/>
                                          </p:val>
                                        </p:tav>
                                        <p:tav tm="100000">
                                          <p:val>
                                            <p:strVal val="#ppt_w"/>
                                          </p:val>
                                        </p:tav>
                                      </p:tavLst>
                                    </p:anim>
                                    <p:anim calcmode="lin" valueType="num">
                                      <p:cBhvr additive="repl">
                                        <p:cTn id="33" dur="1000" fill="hold"/>
                                        <p:tgtEl>
                                          <p:spTgt spid="254">
                                            <p:txEl>
                                              <p:pRg st="3" end="3"/>
                                            </p:txEl>
                                          </p:spTgt>
                                        </p:tgtEl>
                                        <p:attrNameLst>
                                          <p:attrName>ppt_h</p:attrName>
                                        </p:attrNameLst>
                                      </p:cBhvr>
                                      <p:tavLst>
                                        <p:tav tm="0">
                                          <p:val>
                                            <p:strVal val="#ppt_h"/>
                                          </p:val>
                                        </p:tav>
                                        <p:tav tm="100000">
                                          <p:val>
                                            <p:strVal val="#ppt_h"/>
                                          </p:val>
                                        </p:tav>
                                      </p:tavLst>
                                    </p:anim>
                                    <p:animEffect transition="in" filter="fade">
                                      <p:cBhvr additive="repl">
                                        <p:cTn id="34" dur="1000"/>
                                        <p:tgtEl>
                                          <p:spTgt spid="2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0"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80000"/>
              </a:lnSpc>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strike="noStrike" spc="-1">
                <a:solidFill>
                  <a:srgbClr val="FFFF66"/>
                </a:solidFill>
                <a:latin typeface="Tahoma"/>
                <a:ea typeface="Tahoma"/>
              </a:rPr>
              <a:t>Ηλεκτρονική Ανάφλεξη:</a:t>
            </a:r>
            <a:endParaRPr lang="en-US" sz="3200" b="0" strike="noStrike" spc="-1">
              <a:solidFill>
                <a:srgbClr val="FFFFFF"/>
              </a:solidFill>
              <a:latin typeface="Tahoma"/>
            </a:endParaRPr>
          </a:p>
        </p:txBody>
      </p:sp>
      <p:sp>
        <p:nvSpPr>
          <p:cNvPr id="12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C17432-9F7C-4ED5-8B46-78496D72D189}" type="slidenum">
              <a:rPr lang="el-GR" sz="1800" b="0" strike="noStrike" spc="-1">
                <a:solidFill>
                  <a:srgbClr val="66CCFF"/>
                </a:solidFill>
                <a:latin typeface="Tahoma"/>
                <a:ea typeface="Tahoma"/>
              </a:rPr>
              <a:t>2</a:t>
            </a:fld>
            <a:endParaRPr lang="en-US" sz="1800" b="0" strike="noStrike" spc="-1">
              <a:solidFill>
                <a:srgbClr val="000000"/>
              </a:solidFill>
              <a:latin typeface="Tahoma"/>
            </a:endParaRPr>
          </a:p>
        </p:txBody>
      </p:sp>
      <p:sp>
        <p:nvSpPr>
          <p:cNvPr id="12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3" name="Rectangle 7"/>
          <p:cNvSpPr/>
          <p:nvPr/>
        </p:nvSpPr>
        <p:spPr>
          <a:xfrm>
            <a:off x="900000" y="2349360"/>
            <a:ext cx="824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έκκεντρο και οι επαφές του διακόπτη σε ένα σύστημα ηλεκτρονικής ανάφλεξης, έχουν αντικατασταθεί από τον αισθητήρα θέσης του στροφαλοφόρου ή του εκκεντροφόρου και μια ηλεκτρονική διάταξη, που ανοίγει και κλείνει το πρωτεύον κύκλωμα.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αισθητήρας στροφαλοφόρου είναι τοποθετημένος ως επί το πλείστον στο βολάν και αναγνωρίζει κάθε στιγμή πού βρίσκεται ο στρόφαλος και ποιος κύλινδρος είναι στη φάση της συμπίεσης, έτσι ώστε να δοθεί σπινθήρας στο συγκεκριμένο κύλινδρο.</a:t>
            </a:r>
            <a:endParaRPr lang="en-US" sz="2400" b="0" strike="noStrike" spc="-1">
              <a:solidFill>
                <a:srgbClr val="000000"/>
              </a:solidFill>
              <a:latin typeface="Tahoma"/>
            </a:endParaRPr>
          </a:p>
        </p:txBody>
      </p:sp>
      <p:sp>
        <p:nvSpPr>
          <p:cNvPr id="124"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repl">
                                        <p:cTn id="7" dur="1000" fill="hold"/>
                                        <p:tgtEl>
                                          <p:spTgt spid="12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2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23">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23">
                                            <p:txEl>
                                              <p:pRg st="1" end="1"/>
                                            </p:txEl>
                                          </p:spTgt>
                                        </p:tgtEl>
                                        <p:attrNameLst>
                                          <p:attrName>style.visibility</p:attrName>
                                        </p:attrNameLst>
                                      </p:cBhvr>
                                      <p:to>
                                        <p:strVal val="visible"/>
                                      </p:to>
                                    </p:set>
                                    <p:anim calcmode="lin" valueType="num">
                                      <p:cBhvr additive="repl">
                                        <p:cTn id="14" dur="1000" fill="hold"/>
                                        <p:tgtEl>
                                          <p:spTgt spid="123">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23">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57" name="PlaceHolder 2"/>
          <p:cNvSpPr>
            <a:spLocks noGrp="1"/>
          </p:cNvSpPr>
          <p:nvPr>
            <p:ph type="subTitle"/>
          </p:nvPr>
        </p:nvSpPr>
        <p:spPr>
          <a:xfrm>
            <a:off x="900000" y="1844280"/>
            <a:ext cx="8244000" cy="792360"/>
          </a:xfrm>
          <a:prstGeom prst="rect">
            <a:avLst/>
          </a:prstGeom>
          <a:noFill/>
          <a:ln w="0">
            <a:noFill/>
          </a:ln>
        </p:spPr>
        <p:txBody>
          <a:bodyPr anchor="t">
            <a:noAutofit/>
          </a:bodyPr>
          <a:lstStyle/>
          <a:p>
            <a:pPr indent="0">
              <a:lnSpc>
                <a:spcPct val="90000"/>
              </a:lnSpc>
              <a:spcBef>
                <a:spcPts val="624"/>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500" b="1" strike="noStrike" spc="-1">
                <a:solidFill>
                  <a:srgbClr val="FFFF66"/>
                </a:solidFill>
                <a:latin typeface="Tahoma"/>
                <a:ea typeface="Tahoma"/>
              </a:rPr>
              <a:t>Ηλεκτρονική ανάφλεξη με διανομέα, αισθητήρες και εγκέφαλο:</a:t>
            </a:r>
            <a:endParaRPr lang="en-US" sz="2500" b="0" strike="noStrike" spc="-1">
              <a:solidFill>
                <a:srgbClr val="FFFFFF"/>
              </a:solidFill>
              <a:latin typeface="Tahoma"/>
            </a:endParaRPr>
          </a:p>
        </p:txBody>
      </p:sp>
      <p:sp>
        <p:nvSpPr>
          <p:cNvPr id="25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B7D405-B3F4-4C6E-8380-CB3621AC3124}" type="slidenum">
              <a:rPr lang="el-GR" sz="1800" b="0" strike="noStrike" spc="-1">
                <a:solidFill>
                  <a:srgbClr val="66CCFF"/>
                </a:solidFill>
                <a:latin typeface="Tahoma"/>
                <a:ea typeface="Tahoma"/>
              </a:rPr>
              <a:t>20</a:t>
            </a:fld>
            <a:endParaRPr lang="en-US" sz="1800" b="0" strike="noStrike" spc="-1">
              <a:solidFill>
                <a:srgbClr val="000000"/>
              </a:solidFill>
              <a:latin typeface="Tahoma"/>
            </a:endParaRPr>
          </a:p>
        </p:txBody>
      </p:sp>
      <p:sp>
        <p:nvSpPr>
          <p:cNvPr id="25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60" name="Rectangle 7"/>
          <p:cNvSpPr/>
          <p:nvPr/>
        </p:nvSpPr>
        <p:spPr>
          <a:xfrm>
            <a:off x="900000" y="2852640"/>
            <a:ext cx="8244000" cy="4005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Ένα πιο εξελιγμένο σύστημα ανάφλεξης είναι το ηλεκτρονικό σύστημα με διανομέα και μικροεπεξεργαστή. Στο σύστημα αυτό έχουν καταργηθεί τα μηχανικά μέρη ρύθμισης του αβάνς και έχει αυξηθεί η ακρίβεια ρύθμισης του συστήματος.</a:t>
            </a:r>
            <a:endParaRPr lang="en-US" sz="2400" b="0" strike="noStrike" spc="-1">
              <a:solidFill>
                <a:srgbClr val="000000"/>
              </a:solidFill>
              <a:latin typeface="Tahoma"/>
            </a:endParaRPr>
          </a:p>
        </p:txBody>
      </p:sp>
      <p:sp>
        <p:nvSpPr>
          <p:cNvPr id="26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blinds(horizontal)">
                                      <p:cBhvr additive="repl">
                                        <p:cTn id="7" dur="500"/>
                                        <p:tgtEl>
                                          <p:spTgt spid="257">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60">
                                            <p:txEl>
                                              <p:pRg st="0" end="0"/>
                                            </p:txEl>
                                          </p:spTgt>
                                        </p:tgtEl>
                                        <p:attrNameLst>
                                          <p:attrName>style.visibility</p:attrName>
                                        </p:attrNameLst>
                                      </p:cBhvr>
                                      <p:to>
                                        <p:strVal val="visible"/>
                                      </p:to>
                                    </p:set>
                                    <p:anim calcmode="lin" valueType="num">
                                      <p:cBhvr additive="repl">
                                        <p:cTn id="11" dur="1000" fill="hold"/>
                                        <p:tgtEl>
                                          <p:spTgt spid="260">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60">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63"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4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600" b="1" strike="noStrike" spc="-1">
                <a:solidFill>
                  <a:srgbClr val="FFFF66"/>
                </a:solidFill>
                <a:latin typeface="Tahoma"/>
                <a:ea typeface="Tahoma"/>
              </a:rPr>
              <a:t>Χαρτογράφηση:</a:t>
            </a:r>
            <a:endParaRPr lang="en-US" sz="2600" b="0" strike="noStrike" spc="-1">
              <a:solidFill>
                <a:srgbClr val="FFFFFF"/>
              </a:solidFill>
              <a:latin typeface="Tahoma"/>
            </a:endParaRPr>
          </a:p>
        </p:txBody>
      </p:sp>
      <p:sp>
        <p:nvSpPr>
          <p:cNvPr id="26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64EDE5E-8077-4CBF-8A90-84F4A8367D96}" type="slidenum">
              <a:rPr lang="el-GR" sz="1800" b="0" strike="noStrike" spc="-1">
                <a:solidFill>
                  <a:srgbClr val="66CCFF"/>
                </a:solidFill>
                <a:latin typeface="Tahoma"/>
                <a:ea typeface="Tahoma"/>
              </a:rPr>
              <a:t>21</a:t>
            </a:fld>
            <a:endParaRPr lang="en-US" sz="1800" b="0" strike="noStrike" spc="-1">
              <a:solidFill>
                <a:srgbClr val="000000"/>
              </a:solidFill>
              <a:latin typeface="Tahoma"/>
            </a:endParaRPr>
          </a:p>
        </p:txBody>
      </p:sp>
      <p:sp>
        <p:nvSpPr>
          <p:cNvPr id="26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66" name="Rectangle 7"/>
          <p:cNvSpPr/>
          <p:nvPr/>
        </p:nvSpPr>
        <p:spPr>
          <a:xfrm>
            <a:off x="900000" y="2421000"/>
            <a:ext cx="8244000" cy="3960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τιμή της γωνίας </a:t>
            </a:r>
            <a:r>
              <a:rPr lang="en-US" sz="2200" b="0" strike="noStrike" spc="-1">
                <a:solidFill>
                  <a:srgbClr val="FFFFFF"/>
                </a:solidFill>
                <a:latin typeface="Tahoma"/>
                <a:ea typeface="Tahoma"/>
              </a:rPr>
              <a:t>dwell </a:t>
            </a:r>
            <a:r>
              <a:rPr lang="el-GR" sz="2200" b="0" strike="noStrike" spc="-1">
                <a:solidFill>
                  <a:srgbClr val="FFFFFF"/>
                </a:solidFill>
                <a:latin typeface="Tahoma"/>
                <a:ea typeface="Tahoma"/>
              </a:rPr>
              <a:t>διορθώνεται ανάλογα με τη θερμοκρασία του αέρα, τη θερμοκρασία του ψυκτικού υγρού του κινητήρα, την τάση της μπαταρίας και τη θέση της πεταλούδας.</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Σε όλες τις καταστάσεις λειτουργίας υπάρχουν αποθηκευμένες επιπλέον διορθωτικές τιμές που διαμορφώνουν την τελική τιμή της γωνίας ανάφλεξης.</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Για να έχουμε ελάχιστες απώλειες στο σύστημα ανάφλεξης, πρέπει τη στιγμή της ανάφλεξης να φθάνει ρεύμα στο πρωτεύον που έχει μια συγκεκριμένη τιμή. Επειδή η γωνία </a:t>
            </a:r>
            <a:r>
              <a:rPr lang="en-US" sz="2200" b="0" strike="noStrike" spc="-1">
                <a:solidFill>
                  <a:srgbClr val="FFFFFF"/>
                </a:solidFill>
                <a:latin typeface="Tahoma"/>
                <a:ea typeface="Tahoma"/>
              </a:rPr>
              <a:t>dwell </a:t>
            </a:r>
            <a:r>
              <a:rPr lang="el-GR" sz="2200" b="0" strike="noStrike" spc="-1">
                <a:solidFill>
                  <a:srgbClr val="FFFFFF"/>
                </a:solidFill>
                <a:latin typeface="Tahoma"/>
                <a:ea typeface="Tahoma"/>
              </a:rPr>
              <a:t>εξαρτάται από τον αριθμό στροφών και από την τάση της μπαταρίας γίνεται διόρθωση της τιμής της κατά την επιτάχυνση.</a:t>
            </a:r>
            <a:endParaRPr lang="en-US" sz="2200" b="0" strike="noStrike" spc="-1">
              <a:solidFill>
                <a:srgbClr val="000000"/>
              </a:solidFill>
              <a:latin typeface="Tahoma"/>
            </a:endParaRPr>
          </a:p>
        </p:txBody>
      </p:sp>
      <p:sp>
        <p:nvSpPr>
          <p:cNvPr id="267"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 calcmode="lin" valueType="num">
                                      <p:cBhvr additive="repl">
                                        <p:cTn id="7" dur="1000" fill="hold"/>
                                        <p:tgtEl>
                                          <p:spTgt spid="26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6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66">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66">
                                            <p:txEl>
                                              <p:pRg st="1" end="1"/>
                                            </p:txEl>
                                          </p:spTgt>
                                        </p:tgtEl>
                                        <p:attrNameLst>
                                          <p:attrName>style.visibility</p:attrName>
                                        </p:attrNameLst>
                                      </p:cBhvr>
                                      <p:to>
                                        <p:strVal val="visible"/>
                                      </p:to>
                                    </p:set>
                                    <p:anim calcmode="lin" valueType="num">
                                      <p:cBhvr additive="repl">
                                        <p:cTn id="14" dur="1000" fill="hold"/>
                                        <p:tgtEl>
                                          <p:spTgt spid="266">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66">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66">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66">
                                            <p:txEl>
                                              <p:pRg st="2" end="2"/>
                                            </p:txEl>
                                          </p:spTgt>
                                        </p:tgtEl>
                                        <p:attrNameLst>
                                          <p:attrName>style.visibility</p:attrName>
                                        </p:attrNameLst>
                                      </p:cBhvr>
                                      <p:to>
                                        <p:strVal val="visible"/>
                                      </p:to>
                                    </p:set>
                                    <p:anim calcmode="lin" valueType="num">
                                      <p:cBhvr additive="repl">
                                        <p:cTn id="21" dur="1000" fill="hold"/>
                                        <p:tgtEl>
                                          <p:spTgt spid="266">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66">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69"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4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600" b="1" strike="noStrike" spc="-1">
                <a:solidFill>
                  <a:srgbClr val="FFFF66"/>
                </a:solidFill>
                <a:latin typeface="Tahoma"/>
                <a:ea typeface="Tahoma"/>
              </a:rPr>
              <a:t>Ανάφλεξη με τρανζίστορ (ΤΖ):</a:t>
            </a:r>
            <a:endParaRPr lang="en-US" sz="2600" b="0" strike="noStrike" spc="-1">
              <a:solidFill>
                <a:srgbClr val="FFFFFF"/>
              </a:solidFill>
              <a:latin typeface="Tahoma"/>
            </a:endParaRPr>
          </a:p>
        </p:txBody>
      </p:sp>
      <p:sp>
        <p:nvSpPr>
          <p:cNvPr id="27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77FA488-CD68-4501-9EA6-3FD9817D5467}" type="slidenum">
              <a:rPr lang="el-GR" sz="1800" b="0" strike="noStrike" spc="-1">
                <a:solidFill>
                  <a:srgbClr val="66CCFF"/>
                </a:solidFill>
                <a:latin typeface="Tahoma"/>
                <a:ea typeface="Tahoma"/>
              </a:rPr>
              <a:t>22</a:t>
            </a:fld>
            <a:endParaRPr lang="en-US" sz="1800" b="0" strike="noStrike" spc="-1">
              <a:solidFill>
                <a:srgbClr val="000000"/>
              </a:solidFill>
              <a:latin typeface="Tahoma"/>
            </a:endParaRPr>
          </a:p>
        </p:txBody>
      </p:sp>
      <p:sp>
        <p:nvSpPr>
          <p:cNvPr id="27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72" name="Rectangle 7"/>
          <p:cNvSpPr/>
          <p:nvPr/>
        </p:nvSpPr>
        <p:spPr>
          <a:xfrm>
            <a:off x="900000" y="2349360"/>
            <a:ext cx="824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χρήση των τρανζίστορ προσφέρει υψηλή τάση ανάφλεξης και μεγάλη ενέργεια σπινθηρισμού. Κατ' αυτό τον τρόπο διαμορφώνονται συνθήκες καλής καύσης. Επίσης, δεν αλλάζει η χρονική στιγμή ανάφλεξης που μερικές φορές επηρεάζεται από τις φθορές των εξαρτημάτων του συστήματος.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συσκευή ελέγχου της ανάφλεξης είναι κατασκευασμένη από ένα ολοκληρωμένο κύκλωμα και το μικροεπεξεργαστή. Το σύστημα παρακολουθεί το ρεύμα στο πρωτεύον και συγκρίνει την τιμή του με την επιθυμητή τιμή. </a:t>
            </a:r>
            <a:endParaRPr lang="en-US" sz="2400" b="0" strike="noStrike" spc="-1">
              <a:solidFill>
                <a:srgbClr val="000000"/>
              </a:solidFill>
              <a:latin typeface="Tahoma"/>
            </a:endParaRPr>
          </a:p>
        </p:txBody>
      </p:sp>
      <p:sp>
        <p:nvSpPr>
          <p:cNvPr id="273"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blinds(horizontal)">
                                      <p:cBhvr additive="repl">
                                        <p:cTn id="7" dur="500"/>
                                        <p:tgtEl>
                                          <p:spTgt spid="269">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72">
                                            <p:txEl>
                                              <p:pRg st="0" end="0"/>
                                            </p:txEl>
                                          </p:spTgt>
                                        </p:tgtEl>
                                        <p:attrNameLst>
                                          <p:attrName>style.visibility</p:attrName>
                                        </p:attrNameLst>
                                      </p:cBhvr>
                                      <p:to>
                                        <p:strVal val="visible"/>
                                      </p:to>
                                    </p:set>
                                    <p:anim calcmode="lin" valueType="num">
                                      <p:cBhvr additive="repl">
                                        <p:cTn id="11" dur="1000" fill="hold"/>
                                        <p:tgtEl>
                                          <p:spTgt spid="272">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72">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72">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72">
                                            <p:txEl>
                                              <p:pRg st="1" end="1"/>
                                            </p:txEl>
                                          </p:spTgt>
                                        </p:tgtEl>
                                        <p:attrNameLst>
                                          <p:attrName>style.visibility</p:attrName>
                                        </p:attrNameLst>
                                      </p:cBhvr>
                                      <p:to>
                                        <p:strVal val="visible"/>
                                      </p:to>
                                    </p:set>
                                    <p:anim calcmode="lin" valueType="num">
                                      <p:cBhvr additive="repl">
                                        <p:cTn id="18" dur="1000" fill="hold"/>
                                        <p:tgtEl>
                                          <p:spTgt spid="272">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72">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75"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4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600" b="1" strike="noStrike" spc="-1">
                <a:solidFill>
                  <a:srgbClr val="FFFF66"/>
                </a:solidFill>
                <a:latin typeface="Tahoma"/>
                <a:ea typeface="Tahoma"/>
              </a:rPr>
              <a:t>Ανάφλεξη με τρανζίστορ (ΕΖ):</a:t>
            </a:r>
            <a:endParaRPr lang="en-US" sz="2600" b="0" strike="noStrike" spc="-1">
              <a:solidFill>
                <a:srgbClr val="FFFFFF"/>
              </a:solidFill>
              <a:latin typeface="Tahoma"/>
            </a:endParaRPr>
          </a:p>
        </p:txBody>
      </p:sp>
      <p:sp>
        <p:nvSpPr>
          <p:cNvPr id="276"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A3D58A-A891-42EA-B331-FE554F073BF5}" type="slidenum">
              <a:rPr lang="el-GR" sz="1800" b="0" strike="noStrike" spc="-1">
                <a:solidFill>
                  <a:srgbClr val="66CCFF"/>
                </a:solidFill>
                <a:latin typeface="Tahoma"/>
                <a:ea typeface="Tahoma"/>
              </a:rPr>
              <a:t>23</a:t>
            </a:fld>
            <a:endParaRPr lang="en-US" sz="1800" b="0" strike="noStrike" spc="-1">
              <a:solidFill>
                <a:srgbClr val="000000"/>
              </a:solidFill>
              <a:latin typeface="Tahoma"/>
            </a:endParaRPr>
          </a:p>
        </p:txBody>
      </p:sp>
      <p:sp>
        <p:nvSpPr>
          <p:cNvPr id="277"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78"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Στα ηλεκτρονικά συστήματα η γωνία ανάφλεξης υπολογίζεται και συγκρίνεται με τις αποθηκευμένες τιμές ανάφλεξης που βρίσκονται στον εγκέφαλο.</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Αυτά τα συστήματα διαχειρίζονται ηλεκτρονικά τη γωνία </a:t>
            </a:r>
            <a:r>
              <a:rPr lang="en-US" sz="2400" b="0" strike="noStrike" spc="-1">
                <a:solidFill>
                  <a:srgbClr val="FFFFFF"/>
                </a:solidFill>
                <a:latin typeface="Tahoma"/>
                <a:ea typeface="Tahoma"/>
              </a:rPr>
              <a:t>dwell</a:t>
            </a:r>
            <a:r>
              <a:rPr lang="el-GR" sz="2400" b="0" strike="noStrike" spc="-1">
                <a:solidFill>
                  <a:srgbClr val="FFFFFF"/>
                </a:solidFill>
                <a:latin typeface="Tahoma"/>
                <a:ea typeface="Tahoma"/>
              </a:rPr>
              <a:t> που ρυθμίζεται, έτσι ώστε η διάρκεια του παλμού να παραμένει σταθερή, ανε­ξάρτητα από τις στροφές του κινητήρα.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χρονική διάρκεια του παλμού επηρεάζει άμεσα το ποσό της ενέργειας που αποθηκεύεται στο κύκλωμα του πρωτεύοντος, και κατά συνέπεια την τάση που παράγεται στα άκρα του δευτερεύοντος τυλίγματος.</a:t>
            </a:r>
            <a:endParaRPr lang="en-US" sz="2400" b="0" strike="noStrike" spc="-1">
              <a:solidFill>
                <a:srgbClr val="000000"/>
              </a:solidFill>
              <a:latin typeface="Tahoma"/>
            </a:endParaRPr>
          </a:p>
        </p:txBody>
      </p:sp>
      <p:sp>
        <p:nvSpPr>
          <p:cNvPr id="279"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blinds(horizontal)">
                                      <p:cBhvr additive="repl">
                                        <p:cTn id="7" dur="500"/>
                                        <p:tgtEl>
                                          <p:spTgt spid="275">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78">
                                            <p:txEl>
                                              <p:pRg st="0" end="0"/>
                                            </p:txEl>
                                          </p:spTgt>
                                        </p:tgtEl>
                                        <p:attrNameLst>
                                          <p:attrName>style.visibility</p:attrName>
                                        </p:attrNameLst>
                                      </p:cBhvr>
                                      <p:to>
                                        <p:strVal val="visible"/>
                                      </p:to>
                                    </p:set>
                                    <p:anim calcmode="lin" valueType="num">
                                      <p:cBhvr additive="repl">
                                        <p:cTn id="11" dur="1000" fill="hold"/>
                                        <p:tgtEl>
                                          <p:spTgt spid="278">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78">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78">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78">
                                            <p:txEl>
                                              <p:pRg st="1" end="1"/>
                                            </p:txEl>
                                          </p:spTgt>
                                        </p:tgtEl>
                                        <p:attrNameLst>
                                          <p:attrName>style.visibility</p:attrName>
                                        </p:attrNameLst>
                                      </p:cBhvr>
                                      <p:to>
                                        <p:strVal val="visible"/>
                                      </p:to>
                                    </p:set>
                                    <p:anim calcmode="lin" valueType="num">
                                      <p:cBhvr additive="repl">
                                        <p:cTn id="18" dur="1000" fill="hold"/>
                                        <p:tgtEl>
                                          <p:spTgt spid="278">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78">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78">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278">
                                            <p:txEl>
                                              <p:pRg st="2" end="2"/>
                                            </p:txEl>
                                          </p:spTgt>
                                        </p:tgtEl>
                                        <p:attrNameLst>
                                          <p:attrName>style.visibility</p:attrName>
                                        </p:attrNameLst>
                                      </p:cBhvr>
                                      <p:to>
                                        <p:strVal val="visible"/>
                                      </p:to>
                                    </p:set>
                                    <p:anim calcmode="lin" valueType="num">
                                      <p:cBhvr additive="repl">
                                        <p:cTn id="25" dur="1000" fill="hold"/>
                                        <p:tgtEl>
                                          <p:spTgt spid="278">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278">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81"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80000"/>
              </a:lnSpc>
              <a:spcBef>
                <a:spcPts val="64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600" b="1" strike="noStrike" spc="-1">
                <a:solidFill>
                  <a:srgbClr val="FFFF66"/>
                </a:solidFill>
                <a:latin typeface="Tahoma"/>
                <a:ea typeface="Tahoma"/>
              </a:rPr>
              <a:t>Αισθητήρες Συστήματος Ανάφλεξης:</a:t>
            </a:r>
            <a:endParaRPr lang="en-US" sz="2600" b="0" strike="noStrike" spc="-1">
              <a:solidFill>
                <a:srgbClr val="FFFFFF"/>
              </a:solidFill>
              <a:latin typeface="Tahoma"/>
            </a:endParaRPr>
          </a:p>
        </p:txBody>
      </p:sp>
      <p:sp>
        <p:nvSpPr>
          <p:cNvPr id="28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2FA781E-4440-4805-856B-305A4F025824}" type="slidenum">
              <a:rPr lang="el-GR" sz="1800" b="0" strike="noStrike" spc="-1">
                <a:solidFill>
                  <a:srgbClr val="66CCFF"/>
                </a:solidFill>
                <a:latin typeface="Tahoma"/>
                <a:ea typeface="Tahoma"/>
              </a:rPr>
              <a:t>24</a:t>
            </a:fld>
            <a:endParaRPr lang="en-US" sz="1800" b="0" strike="noStrike" spc="-1">
              <a:solidFill>
                <a:srgbClr val="000000"/>
              </a:solidFill>
              <a:latin typeface="Tahoma"/>
            </a:endParaRPr>
          </a:p>
        </p:txBody>
      </p:sp>
      <p:sp>
        <p:nvSpPr>
          <p:cNvPr id="28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84"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τον υπολογισμό και για τη ρύθμιση της ανάφλεξης, ο εγκέφαλος δέχεται πληροφορίες από τους αισθητήρες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θέσης στροφαλοφόρου</a:t>
            </a: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θέσης εκκεντροφόρου</a:t>
            </a: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ατμοσφαιρικής πίεσης και</a:t>
            </a:r>
            <a:endParaRPr lang="en-US" sz="2400" b="0" strike="noStrike" spc="-1">
              <a:solidFill>
                <a:srgbClr val="000000"/>
              </a:solidFill>
              <a:latin typeface="Tahoma"/>
            </a:endParaRPr>
          </a:p>
          <a:p>
            <a:pPr>
              <a:lnSpc>
                <a:spcPct val="100000"/>
              </a:lnSpc>
              <a:spcBef>
                <a:spcPts val="601"/>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  κρουστικής καύσης.</a:t>
            </a:r>
            <a:endParaRPr lang="en-US" sz="2400" b="0" strike="noStrike" spc="-1">
              <a:solidFill>
                <a:srgbClr val="000000"/>
              </a:solidFill>
              <a:latin typeface="Tahoma"/>
            </a:endParaRPr>
          </a:p>
        </p:txBody>
      </p:sp>
      <p:sp>
        <p:nvSpPr>
          <p:cNvPr id="285"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blinds(horizontal)">
                                      <p:cBhvr additive="repl">
                                        <p:cTn id="7" dur="500"/>
                                        <p:tgtEl>
                                          <p:spTgt spid="281">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84">
                                            <p:txEl>
                                              <p:pRg st="0" end="0"/>
                                            </p:txEl>
                                          </p:spTgt>
                                        </p:tgtEl>
                                        <p:attrNameLst>
                                          <p:attrName>style.visibility</p:attrName>
                                        </p:attrNameLst>
                                      </p:cBhvr>
                                      <p:to>
                                        <p:strVal val="visible"/>
                                      </p:to>
                                    </p:set>
                                    <p:anim calcmode="lin" valueType="num">
                                      <p:cBhvr additive="repl">
                                        <p:cTn id="11" dur="1000" fill="hold"/>
                                        <p:tgtEl>
                                          <p:spTgt spid="284">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84">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84">
                                            <p:txEl>
                                              <p:pRg st="0" end="0"/>
                                            </p:txEl>
                                          </p:spTgt>
                                        </p:tgtEl>
                                      </p:cBhvr>
                                    </p:animEffect>
                                  </p:childTnLst>
                                </p:cTn>
                              </p:par>
                            </p:childTnLst>
                          </p:cTn>
                        </p:par>
                        <p:par>
                          <p:cTn id="14" fill="hold" nodeType="afterEffect">
                            <p:stCondLst>
                              <p:cond delay="1500"/>
                            </p:stCondLst>
                            <p:childTnLst>
                              <p:par>
                                <p:cTn id="15" presetID="55" presetClass="entr" fill="hold" nodeType="after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 calcmode="lin" valueType="num">
                                      <p:cBhvr additive="repl">
                                        <p:cTn id="17" dur="1000" fill="hold"/>
                                        <p:tgtEl>
                                          <p:spTgt spid="284">
                                            <p:txEl>
                                              <p:pRg st="2" end="2"/>
                                            </p:txEl>
                                          </p:spTgt>
                                        </p:tgtEl>
                                        <p:attrNameLst>
                                          <p:attrName>ppt_w</p:attrName>
                                        </p:attrNameLst>
                                      </p:cBhvr>
                                      <p:tavLst>
                                        <p:tav tm="0">
                                          <p:val>
                                            <p:strVal val="#ppt_w*0.70"/>
                                          </p:val>
                                        </p:tav>
                                        <p:tav tm="100000">
                                          <p:val>
                                            <p:strVal val="#ppt_w"/>
                                          </p:val>
                                        </p:tav>
                                      </p:tavLst>
                                    </p:anim>
                                    <p:anim calcmode="lin" valueType="num">
                                      <p:cBhvr additive="repl">
                                        <p:cTn id="18" dur="1000" fill="hold"/>
                                        <p:tgtEl>
                                          <p:spTgt spid="284">
                                            <p:txEl>
                                              <p:pRg st="2" end="2"/>
                                            </p:txEl>
                                          </p:spTgt>
                                        </p:tgtEl>
                                        <p:attrNameLst>
                                          <p:attrName>ppt_h</p:attrName>
                                        </p:attrNameLst>
                                      </p:cBhvr>
                                      <p:tavLst>
                                        <p:tav tm="0">
                                          <p:val>
                                            <p:strVal val="#ppt_h"/>
                                          </p:val>
                                        </p:tav>
                                        <p:tav tm="100000">
                                          <p:val>
                                            <p:strVal val="#ppt_h"/>
                                          </p:val>
                                        </p:tav>
                                      </p:tavLst>
                                    </p:anim>
                                    <p:animEffect transition="in" filter="fade">
                                      <p:cBhvr additive="repl">
                                        <p:cTn id="19" dur="1000"/>
                                        <p:tgtEl>
                                          <p:spTgt spid="284">
                                            <p:txEl>
                                              <p:pRg st="2" end="2"/>
                                            </p:txEl>
                                          </p:spTgt>
                                        </p:tgtEl>
                                      </p:cBhvr>
                                    </p:animEffect>
                                  </p:childTnLst>
                                </p:cTn>
                              </p:par>
                            </p:childTnLst>
                          </p:cTn>
                        </p:par>
                      </p:childTnLst>
                    </p:cTn>
                  </p:par>
                  <p:par>
                    <p:cTn id="20" fill="hold" nodeType="clickEffect">
                      <p:stCondLst>
                        <p:cond delay="indefinite"/>
                      </p:stCondLst>
                      <p:childTnLst>
                        <p:par>
                          <p:cTn id="21" fill="hold" nodeType="withEffect">
                            <p:stCondLst>
                              <p:cond delay="0"/>
                            </p:stCondLst>
                            <p:childTnLst>
                              <p:par>
                                <p:cTn id="22" presetID="55" presetClass="entr" fill="hold" nodeType="clickEffect">
                                  <p:stCondLst>
                                    <p:cond delay="0"/>
                                  </p:stCondLst>
                                  <p:childTnLst>
                                    <p:set>
                                      <p:cBhvr>
                                        <p:cTn id="23" dur="1" fill="hold">
                                          <p:stCondLst>
                                            <p:cond delay="0"/>
                                          </p:stCondLst>
                                        </p:cTn>
                                        <p:tgtEl>
                                          <p:spTgt spid="284">
                                            <p:txEl>
                                              <p:pRg st="3" end="3"/>
                                            </p:txEl>
                                          </p:spTgt>
                                        </p:tgtEl>
                                        <p:attrNameLst>
                                          <p:attrName>style.visibility</p:attrName>
                                        </p:attrNameLst>
                                      </p:cBhvr>
                                      <p:to>
                                        <p:strVal val="visible"/>
                                      </p:to>
                                    </p:set>
                                    <p:anim calcmode="lin" valueType="num">
                                      <p:cBhvr additive="repl">
                                        <p:cTn id="24" dur="1000" fill="hold"/>
                                        <p:tgtEl>
                                          <p:spTgt spid="284">
                                            <p:txEl>
                                              <p:pRg st="3" end="3"/>
                                            </p:txEl>
                                          </p:spTgt>
                                        </p:tgtEl>
                                        <p:attrNameLst>
                                          <p:attrName>ppt_w</p:attrName>
                                        </p:attrNameLst>
                                      </p:cBhvr>
                                      <p:tavLst>
                                        <p:tav tm="0">
                                          <p:val>
                                            <p:strVal val="#ppt_w*0.70"/>
                                          </p:val>
                                        </p:tav>
                                        <p:tav tm="100000">
                                          <p:val>
                                            <p:strVal val="#ppt_w"/>
                                          </p:val>
                                        </p:tav>
                                      </p:tavLst>
                                    </p:anim>
                                    <p:anim calcmode="lin" valueType="num">
                                      <p:cBhvr additive="repl">
                                        <p:cTn id="25" dur="1000" fill="hold"/>
                                        <p:tgtEl>
                                          <p:spTgt spid="284">
                                            <p:txEl>
                                              <p:pRg st="3" end="3"/>
                                            </p:txEl>
                                          </p:spTgt>
                                        </p:tgtEl>
                                        <p:attrNameLst>
                                          <p:attrName>ppt_h</p:attrName>
                                        </p:attrNameLst>
                                      </p:cBhvr>
                                      <p:tavLst>
                                        <p:tav tm="0">
                                          <p:val>
                                            <p:strVal val="#ppt_h"/>
                                          </p:val>
                                        </p:tav>
                                        <p:tav tm="100000">
                                          <p:val>
                                            <p:strVal val="#ppt_h"/>
                                          </p:val>
                                        </p:tav>
                                      </p:tavLst>
                                    </p:anim>
                                    <p:animEffect transition="in" filter="fade">
                                      <p:cBhvr additive="repl">
                                        <p:cTn id="26" dur="1000"/>
                                        <p:tgtEl>
                                          <p:spTgt spid="284">
                                            <p:txEl>
                                              <p:pRg st="3" end="3"/>
                                            </p:txEl>
                                          </p:spTgt>
                                        </p:tgtEl>
                                      </p:cBhvr>
                                    </p:animEffec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55" presetClass="entr" fill="hold" nodeType="clickEffect">
                                  <p:stCondLst>
                                    <p:cond delay="0"/>
                                  </p:stCondLst>
                                  <p:childTnLst>
                                    <p:set>
                                      <p:cBhvr>
                                        <p:cTn id="30" dur="1" fill="hold">
                                          <p:stCondLst>
                                            <p:cond delay="0"/>
                                          </p:stCondLst>
                                        </p:cTn>
                                        <p:tgtEl>
                                          <p:spTgt spid="284">
                                            <p:txEl>
                                              <p:pRg st="4" end="4"/>
                                            </p:txEl>
                                          </p:spTgt>
                                        </p:tgtEl>
                                        <p:attrNameLst>
                                          <p:attrName>style.visibility</p:attrName>
                                        </p:attrNameLst>
                                      </p:cBhvr>
                                      <p:to>
                                        <p:strVal val="visible"/>
                                      </p:to>
                                    </p:set>
                                    <p:anim calcmode="lin" valueType="num">
                                      <p:cBhvr additive="repl">
                                        <p:cTn id="31" dur="1000" fill="hold"/>
                                        <p:tgtEl>
                                          <p:spTgt spid="284">
                                            <p:txEl>
                                              <p:pRg st="4" end="4"/>
                                            </p:txEl>
                                          </p:spTgt>
                                        </p:tgtEl>
                                        <p:attrNameLst>
                                          <p:attrName>ppt_w</p:attrName>
                                        </p:attrNameLst>
                                      </p:cBhvr>
                                      <p:tavLst>
                                        <p:tav tm="0">
                                          <p:val>
                                            <p:strVal val="#ppt_w*0.70"/>
                                          </p:val>
                                        </p:tav>
                                        <p:tav tm="100000">
                                          <p:val>
                                            <p:strVal val="#ppt_w"/>
                                          </p:val>
                                        </p:tav>
                                      </p:tavLst>
                                    </p:anim>
                                    <p:anim calcmode="lin" valueType="num">
                                      <p:cBhvr additive="repl">
                                        <p:cTn id="32" dur="1000" fill="hold"/>
                                        <p:tgtEl>
                                          <p:spTgt spid="284">
                                            <p:txEl>
                                              <p:pRg st="4" end="4"/>
                                            </p:txEl>
                                          </p:spTgt>
                                        </p:tgtEl>
                                        <p:attrNameLst>
                                          <p:attrName>ppt_h</p:attrName>
                                        </p:attrNameLst>
                                      </p:cBhvr>
                                      <p:tavLst>
                                        <p:tav tm="0">
                                          <p:val>
                                            <p:strVal val="#ppt_h"/>
                                          </p:val>
                                        </p:tav>
                                        <p:tav tm="100000">
                                          <p:val>
                                            <p:strVal val="#ppt_h"/>
                                          </p:val>
                                        </p:tav>
                                      </p:tavLst>
                                    </p:anim>
                                    <p:animEffect transition="in" filter="fade">
                                      <p:cBhvr additive="repl">
                                        <p:cTn id="33" dur="1000"/>
                                        <p:tgtEl>
                                          <p:spTgt spid="284">
                                            <p:txEl>
                                              <p:pRg st="4" end="4"/>
                                            </p:txEl>
                                          </p:spTgt>
                                        </p:tgtEl>
                                      </p:cBhvr>
                                    </p:animEffect>
                                  </p:childTnLst>
                                </p:cTn>
                              </p:par>
                            </p:childTnLst>
                          </p:cTn>
                        </p:par>
                      </p:childTnLst>
                    </p:cTn>
                  </p:par>
                  <p:par>
                    <p:cTn id="34" fill="hold" nodeType="clickEffect">
                      <p:stCondLst>
                        <p:cond delay="indefinite"/>
                      </p:stCondLst>
                      <p:childTnLst>
                        <p:par>
                          <p:cTn id="35" fill="hold" nodeType="withEffect">
                            <p:stCondLst>
                              <p:cond delay="0"/>
                            </p:stCondLst>
                            <p:childTnLst>
                              <p:par>
                                <p:cTn id="36" presetID="55" presetClass="entr" fill="hold" nodeType="clickEffect">
                                  <p:stCondLst>
                                    <p:cond delay="0"/>
                                  </p:stCondLst>
                                  <p:childTnLst>
                                    <p:set>
                                      <p:cBhvr>
                                        <p:cTn id="37" dur="1" fill="hold">
                                          <p:stCondLst>
                                            <p:cond delay="0"/>
                                          </p:stCondLst>
                                        </p:cTn>
                                        <p:tgtEl>
                                          <p:spTgt spid="284">
                                            <p:txEl>
                                              <p:pRg st="5" end="5"/>
                                            </p:txEl>
                                          </p:spTgt>
                                        </p:tgtEl>
                                        <p:attrNameLst>
                                          <p:attrName>style.visibility</p:attrName>
                                        </p:attrNameLst>
                                      </p:cBhvr>
                                      <p:to>
                                        <p:strVal val="visible"/>
                                      </p:to>
                                    </p:set>
                                    <p:anim calcmode="lin" valueType="num">
                                      <p:cBhvr additive="repl">
                                        <p:cTn id="38" dur="1000" fill="hold"/>
                                        <p:tgtEl>
                                          <p:spTgt spid="284">
                                            <p:txEl>
                                              <p:pRg st="5" end="5"/>
                                            </p:txEl>
                                          </p:spTgt>
                                        </p:tgtEl>
                                        <p:attrNameLst>
                                          <p:attrName>ppt_w</p:attrName>
                                        </p:attrNameLst>
                                      </p:cBhvr>
                                      <p:tavLst>
                                        <p:tav tm="0">
                                          <p:val>
                                            <p:strVal val="#ppt_w*0.70"/>
                                          </p:val>
                                        </p:tav>
                                        <p:tav tm="100000">
                                          <p:val>
                                            <p:strVal val="#ppt_w"/>
                                          </p:val>
                                        </p:tav>
                                      </p:tavLst>
                                    </p:anim>
                                    <p:anim calcmode="lin" valueType="num">
                                      <p:cBhvr additive="repl">
                                        <p:cTn id="39" dur="1000" fill="hold"/>
                                        <p:tgtEl>
                                          <p:spTgt spid="284">
                                            <p:txEl>
                                              <p:pRg st="5" end="5"/>
                                            </p:txEl>
                                          </p:spTgt>
                                        </p:tgtEl>
                                        <p:attrNameLst>
                                          <p:attrName>ppt_h</p:attrName>
                                        </p:attrNameLst>
                                      </p:cBhvr>
                                      <p:tavLst>
                                        <p:tav tm="0">
                                          <p:val>
                                            <p:strVal val="#ppt_h"/>
                                          </p:val>
                                        </p:tav>
                                        <p:tav tm="100000">
                                          <p:val>
                                            <p:strVal val="#ppt_h"/>
                                          </p:val>
                                        </p:tav>
                                      </p:tavLst>
                                    </p:anim>
                                    <p:animEffect transition="in" filter="fade">
                                      <p:cBhvr additive="repl">
                                        <p:cTn id="40" dur="1000"/>
                                        <p:tgtEl>
                                          <p:spTgt spid="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87"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θέσης στροφαλοφόρου:</a:t>
            </a:r>
            <a:endParaRPr lang="en-US" sz="2400" b="0" strike="noStrike" spc="-1">
              <a:solidFill>
                <a:srgbClr val="FFFFFF"/>
              </a:solidFill>
              <a:latin typeface="Tahoma"/>
            </a:endParaRPr>
          </a:p>
        </p:txBody>
      </p:sp>
      <p:sp>
        <p:nvSpPr>
          <p:cNvPr id="28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C666CE-680F-45BE-95C1-432F9066D207}" type="slidenum">
              <a:rPr lang="el-GR" sz="1800" b="0" strike="noStrike" spc="-1">
                <a:solidFill>
                  <a:srgbClr val="66CCFF"/>
                </a:solidFill>
                <a:latin typeface="Tahoma"/>
                <a:ea typeface="Tahoma"/>
              </a:rPr>
              <a:t>25</a:t>
            </a:fld>
            <a:endParaRPr lang="en-US" sz="1800" b="0" strike="noStrike" spc="-1">
              <a:solidFill>
                <a:srgbClr val="000000"/>
              </a:solidFill>
              <a:latin typeface="Tahoma"/>
            </a:endParaRPr>
          </a:p>
        </p:txBody>
      </p:sp>
      <p:sp>
        <p:nvSpPr>
          <p:cNvPr id="28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90" name="Rectangle 7"/>
          <p:cNvSpPr/>
          <p:nvPr/>
        </p:nvSpPr>
        <p:spPr>
          <a:xfrm>
            <a:off x="900000" y="2349360"/>
            <a:ext cx="824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την ακριβή αναγνώριση των στροφών του κινητήρα υπάρχει επαγωγικός αισθητήρας που βρίσκεται πάνω από τα δόντια της οδοντωτής στεφάνης του σφονδύλου (βολάν). Ο αισθητήρας μεταφέρει ανά δόντι και ένα παλμό εξόδου.</a:t>
            </a:r>
            <a:endParaRPr lang="en-US" sz="2400" b="0" strike="noStrike" spc="-1">
              <a:solidFill>
                <a:srgbClr val="000000"/>
              </a:solidFill>
              <a:latin typeface="Tahoma"/>
            </a:endParaRPr>
          </a:p>
        </p:txBody>
      </p:sp>
      <p:pic>
        <p:nvPicPr>
          <p:cNvPr id="291" name="Picture 8"/>
          <p:cNvPicPr/>
          <p:nvPr/>
        </p:nvPicPr>
        <p:blipFill>
          <a:blip r:embed="rId2"/>
          <a:stretch/>
        </p:blipFill>
        <p:spPr>
          <a:xfrm>
            <a:off x="3132000" y="3881520"/>
            <a:ext cx="6012000" cy="2976480"/>
          </a:xfrm>
          <a:prstGeom prst="rect">
            <a:avLst/>
          </a:prstGeom>
          <a:ln w="0">
            <a:noFill/>
          </a:ln>
        </p:spPr>
      </p:pic>
      <p:sp>
        <p:nvSpPr>
          <p:cNvPr id="292"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blinds(horizontal)">
                                      <p:cBhvr additive="repl">
                                        <p:cTn id="7" dur="500"/>
                                        <p:tgtEl>
                                          <p:spTgt spid="287">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90">
                                            <p:txEl>
                                              <p:pRg st="0" end="0"/>
                                            </p:txEl>
                                          </p:spTgt>
                                        </p:tgtEl>
                                        <p:attrNameLst>
                                          <p:attrName>style.visibility</p:attrName>
                                        </p:attrNameLst>
                                      </p:cBhvr>
                                      <p:to>
                                        <p:strVal val="visible"/>
                                      </p:to>
                                    </p:set>
                                    <p:anim calcmode="lin" valueType="num">
                                      <p:cBhvr additive="repl">
                                        <p:cTn id="11" dur="1000" fill="hold"/>
                                        <p:tgtEl>
                                          <p:spTgt spid="290">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90">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90">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box(out)">
                                      <p:cBhvr additive="repl">
                                        <p:cTn id="1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94"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θέσης στροφαλοφόρου:</a:t>
            </a:r>
            <a:endParaRPr lang="en-US" sz="2400" b="0" strike="noStrike" spc="-1">
              <a:solidFill>
                <a:srgbClr val="FFFFFF"/>
              </a:solidFill>
              <a:latin typeface="Tahoma"/>
            </a:endParaRPr>
          </a:p>
        </p:txBody>
      </p:sp>
      <p:sp>
        <p:nvSpPr>
          <p:cNvPr id="29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46CEC69-F0A4-41CE-894A-C45D2BF21A85}" type="slidenum">
              <a:rPr lang="el-GR" sz="1800" b="0" strike="noStrike" spc="-1">
                <a:solidFill>
                  <a:srgbClr val="66CCFF"/>
                </a:solidFill>
                <a:latin typeface="Tahoma"/>
                <a:ea typeface="Tahoma"/>
              </a:rPr>
              <a:t>26</a:t>
            </a:fld>
            <a:endParaRPr lang="en-US" sz="1800" b="0" strike="noStrike" spc="-1">
              <a:solidFill>
                <a:srgbClr val="000000"/>
              </a:solidFill>
              <a:latin typeface="Tahoma"/>
            </a:endParaRPr>
          </a:p>
        </p:txBody>
      </p:sp>
      <p:sp>
        <p:nvSpPr>
          <p:cNvPr id="29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97" name="Rectangle 7"/>
          <p:cNvSpPr/>
          <p:nvPr/>
        </p:nvSpPr>
        <p:spPr>
          <a:xfrm>
            <a:off x="900000" y="2349360"/>
            <a:ext cx="453564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σήμα από τον αισθητήρα θέσης του στροφαλοφόρου είναι μεγαλύτερης ακρίβειας από ό,τι το σήμα της παλμογεννήτριας </a:t>
            </a:r>
            <a:r>
              <a:rPr lang="en-US" sz="2300" b="0" strike="noStrike" spc="-1">
                <a:solidFill>
                  <a:srgbClr val="FFFFFF"/>
                </a:solidFill>
                <a:latin typeface="Tahoma"/>
                <a:ea typeface="Tahoma"/>
              </a:rPr>
              <a:t>Hall</a:t>
            </a:r>
            <a:r>
              <a:rPr lang="el-GR" sz="2300" b="0" strike="noStrike" spc="-1">
                <a:solidFill>
                  <a:srgbClr val="FFFFFF"/>
                </a:solidFill>
                <a:latin typeface="Tahoma"/>
                <a:ea typeface="Tahoma"/>
              </a:rPr>
              <a:t>.</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 αισθητήρας αποτελείται από σιδερένιο πυρήνα, το περιτύλιγμα και το μόνιμο μαγνήτη. Καθώς γυρίζει η στεφάνη του σφονδύλου, παράγεται μία τάση που μεταβάλλεται σύμφωνα με τις στροφές. </a:t>
            </a:r>
            <a:endParaRPr lang="en-US" sz="2300" b="0" strike="noStrike" spc="-1">
              <a:solidFill>
                <a:srgbClr val="000000"/>
              </a:solidFill>
              <a:latin typeface="Tahoma"/>
            </a:endParaRPr>
          </a:p>
        </p:txBody>
      </p:sp>
      <p:pic>
        <p:nvPicPr>
          <p:cNvPr id="298" name="Picture 9"/>
          <p:cNvPicPr/>
          <p:nvPr/>
        </p:nvPicPr>
        <p:blipFill>
          <a:blip r:embed="rId2"/>
          <a:stretch/>
        </p:blipFill>
        <p:spPr>
          <a:xfrm>
            <a:off x="5435640" y="2276640"/>
            <a:ext cx="3708360" cy="4581360"/>
          </a:xfrm>
          <a:prstGeom prst="rect">
            <a:avLst/>
          </a:prstGeom>
          <a:ln w="0">
            <a:noFill/>
          </a:ln>
        </p:spPr>
      </p:pic>
      <p:sp>
        <p:nvSpPr>
          <p:cNvPr id="299"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 calcmode="lin" valueType="num">
                                      <p:cBhvr additive="repl">
                                        <p:cTn id="7" dur="1000" fill="hold"/>
                                        <p:tgtEl>
                                          <p:spTgt spid="29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9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97">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298"/>
                                        </p:tgtEl>
                                        <p:attrNameLst>
                                          <p:attrName>style.visibility</p:attrName>
                                        </p:attrNameLst>
                                      </p:cBhvr>
                                      <p:to>
                                        <p:strVal val="visible"/>
                                      </p:to>
                                    </p:set>
                                    <p:animEffect transition="in" filter="box(out)">
                                      <p:cBhvr additive="repl">
                                        <p:cTn id="13" dur="500"/>
                                        <p:tgtEl>
                                          <p:spTgt spid="298"/>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97">
                                            <p:txEl>
                                              <p:pRg st="1" end="1"/>
                                            </p:txEl>
                                          </p:spTgt>
                                        </p:tgtEl>
                                        <p:attrNameLst>
                                          <p:attrName>style.visibility</p:attrName>
                                        </p:attrNameLst>
                                      </p:cBhvr>
                                      <p:to>
                                        <p:strVal val="visible"/>
                                      </p:to>
                                    </p:set>
                                    <p:anim calcmode="lin" valueType="num">
                                      <p:cBhvr additive="repl">
                                        <p:cTn id="18" dur="1000" fill="hold"/>
                                        <p:tgtEl>
                                          <p:spTgt spid="297">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97">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01"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θέσης στροφαλοφόρου:</a:t>
            </a:r>
            <a:endParaRPr lang="en-US" sz="2400" b="0" strike="noStrike" spc="-1">
              <a:solidFill>
                <a:srgbClr val="FFFFFF"/>
              </a:solidFill>
              <a:latin typeface="Tahoma"/>
            </a:endParaRPr>
          </a:p>
        </p:txBody>
      </p:sp>
      <p:sp>
        <p:nvSpPr>
          <p:cNvPr id="302"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09725E-30E2-45B0-93D0-4B71FEF59D44}" type="slidenum">
              <a:rPr lang="el-GR" sz="1800" b="0" strike="noStrike" spc="-1">
                <a:solidFill>
                  <a:srgbClr val="66CCFF"/>
                </a:solidFill>
                <a:latin typeface="Tahoma"/>
                <a:ea typeface="Tahoma"/>
              </a:rPr>
              <a:t>27</a:t>
            </a:fld>
            <a:endParaRPr lang="en-US" sz="1800" b="0" strike="noStrike" spc="-1">
              <a:solidFill>
                <a:srgbClr val="000000"/>
              </a:solidFill>
              <a:latin typeface="Tahoma"/>
            </a:endParaRPr>
          </a:p>
        </p:txBody>
      </p:sp>
      <p:sp>
        <p:nvSpPr>
          <p:cNvPr id="303"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04" name="Rectangle 7"/>
          <p:cNvSpPr/>
          <p:nvPr/>
        </p:nvSpPr>
        <p:spPr>
          <a:xfrm>
            <a:off x="900000" y="2349360"/>
            <a:ext cx="446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θέση που λείπουν 1 ή 2 δόντια αντιστοιχεί στο ΑΝΣ και ο εγκέφαλος χρησιμοποιεί αυτήν την πληροφορία για την ανάφλεξη.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σημείο αυτό λέγεται και σημείο αναφοράς.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πυρήνας του αισθητήρα είναι κατασκευασμένος από μαλακό σίδηρο. </a:t>
            </a:r>
            <a:endParaRPr lang="en-US" sz="2400" b="0" strike="noStrike" spc="-1">
              <a:solidFill>
                <a:srgbClr val="000000"/>
              </a:solidFill>
              <a:latin typeface="Tahoma"/>
            </a:endParaRPr>
          </a:p>
        </p:txBody>
      </p:sp>
      <p:pic>
        <p:nvPicPr>
          <p:cNvPr id="305" name="Picture 8"/>
          <p:cNvPicPr/>
          <p:nvPr/>
        </p:nvPicPr>
        <p:blipFill>
          <a:blip r:embed="rId2"/>
          <a:stretch/>
        </p:blipFill>
        <p:spPr>
          <a:xfrm>
            <a:off x="5435640" y="2276640"/>
            <a:ext cx="3708360" cy="4581360"/>
          </a:xfrm>
          <a:prstGeom prst="rect">
            <a:avLst/>
          </a:prstGeom>
          <a:ln w="0">
            <a:noFill/>
          </a:ln>
        </p:spPr>
      </p:pic>
      <p:sp>
        <p:nvSpPr>
          <p:cNvPr id="306"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 calcmode="lin" valueType="num">
                                      <p:cBhvr additive="repl">
                                        <p:cTn id="7" dur="1000" fill="hold"/>
                                        <p:tgtEl>
                                          <p:spTgt spid="30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0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04">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04">
                                            <p:txEl>
                                              <p:pRg st="1" end="1"/>
                                            </p:txEl>
                                          </p:spTgt>
                                        </p:tgtEl>
                                        <p:attrNameLst>
                                          <p:attrName>style.visibility</p:attrName>
                                        </p:attrNameLst>
                                      </p:cBhvr>
                                      <p:to>
                                        <p:strVal val="visible"/>
                                      </p:to>
                                    </p:set>
                                    <p:anim calcmode="lin" valueType="num">
                                      <p:cBhvr additive="repl">
                                        <p:cTn id="14" dur="1000" fill="hold"/>
                                        <p:tgtEl>
                                          <p:spTgt spid="304">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04">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04">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04">
                                            <p:txEl>
                                              <p:pRg st="2" end="2"/>
                                            </p:txEl>
                                          </p:spTgt>
                                        </p:tgtEl>
                                        <p:attrNameLst>
                                          <p:attrName>style.visibility</p:attrName>
                                        </p:attrNameLst>
                                      </p:cBhvr>
                                      <p:to>
                                        <p:strVal val="visible"/>
                                      </p:to>
                                    </p:set>
                                    <p:anim calcmode="lin" valueType="num">
                                      <p:cBhvr additive="repl">
                                        <p:cTn id="21" dur="1000" fill="hold"/>
                                        <p:tgtEl>
                                          <p:spTgt spid="304">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04">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08"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θέσης εκκεντροφόρου:</a:t>
            </a:r>
            <a:endParaRPr lang="en-US" sz="2400" b="0" strike="noStrike" spc="-1">
              <a:solidFill>
                <a:srgbClr val="FFFFFF"/>
              </a:solidFill>
              <a:latin typeface="Tahoma"/>
            </a:endParaRPr>
          </a:p>
        </p:txBody>
      </p:sp>
      <p:sp>
        <p:nvSpPr>
          <p:cNvPr id="309"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17381E-7620-4F07-B118-B763330F6C67}" type="slidenum">
              <a:rPr lang="el-GR" sz="1800" b="0" strike="noStrike" spc="-1">
                <a:solidFill>
                  <a:srgbClr val="66CCFF"/>
                </a:solidFill>
                <a:latin typeface="Tahoma"/>
                <a:ea typeface="Tahoma"/>
              </a:rPr>
              <a:t>28</a:t>
            </a:fld>
            <a:endParaRPr lang="en-US" sz="1800" b="0" strike="noStrike" spc="-1">
              <a:solidFill>
                <a:srgbClr val="000000"/>
              </a:solidFill>
              <a:latin typeface="Tahoma"/>
            </a:endParaRPr>
          </a:p>
        </p:txBody>
      </p:sp>
      <p:sp>
        <p:nvSpPr>
          <p:cNvPr id="310"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11" name="Rectangle 7"/>
          <p:cNvSpPr/>
          <p:nvPr/>
        </p:nvSpPr>
        <p:spPr>
          <a:xfrm>
            <a:off x="900000" y="2349360"/>
            <a:ext cx="824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πληροφορία από το στροφαλοφόρο δεν επαρκεί για τον προσδιορισμό του χρόνου στον οποίο βρίσκεται ο κάθε κύλινδρος.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αισθητήρας θέσης εκκεντροφόρου (</a:t>
            </a:r>
            <a:r>
              <a:rPr lang="en-US" sz="2400" b="0" strike="noStrike" spc="-1">
                <a:solidFill>
                  <a:srgbClr val="FFFFFF"/>
                </a:solidFill>
                <a:latin typeface="Tahoma"/>
                <a:ea typeface="Tahoma"/>
              </a:rPr>
              <a:t>CPS</a:t>
            </a:r>
            <a:r>
              <a:rPr lang="el-GR" sz="2400" b="0" strike="noStrike" spc="-1">
                <a:solidFill>
                  <a:srgbClr val="FFFFFF"/>
                </a:solidFill>
                <a:latin typeface="Tahoma"/>
                <a:ea typeface="Tahoma"/>
              </a:rPr>
              <a:t>), που είναι τύπου </a:t>
            </a:r>
            <a:r>
              <a:rPr lang="en-US" sz="2400" b="0" strike="noStrike" spc="-1">
                <a:solidFill>
                  <a:srgbClr val="FFFFFF"/>
                </a:solidFill>
                <a:latin typeface="Tahoma"/>
                <a:ea typeface="Tahoma"/>
              </a:rPr>
              <a:t>Hall</a:t>
            </a:r>
            <a:r>
              <a:rPr lang="el-GR" sz="2400" b="0" strike="noStrike" spc="-1">
                <a:solidFill>
                  <a:srgbClr val="FFFFFF"/>
                </a:solidFill>
                <a:latin typeface="Tahoma"/>
                <a:ea typeface="Tahoma"/>
              </a:rPr>
              <a:t> ή επαγωγικός ή οπτικός, σε συνδυασμό με τον αισθητήρα του στροφαλοφόρου άξονα δίνει στον εγκέφαλο τις αναγκαίες πληροφορίες για τον προσδιορισμό του κυλίνδρου, το έμβολο του οποίου βρίσκεται στο ΑΝΣ και στη φάση της συμπίεσης. Το σήμα αυτό λαμβάνεται συνήθως από το διανομέα.</a:t>
            </a:r>
            <a:endParaRPr lang="en-US" sz="2400" b="0" strike="noStrike" spc="-1">
              <a:solidFill>
                <a:srgbClr val="000000"/>
              </a:solidFill>
              <a:latin typeface="Tahoma"/>
            </a:endParaRPr>
          </a:p>
        </p:txBody>
      </p:sp>
      <p:sp>
        <p:nvSpPr>
          <p:cNvPr id="312"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Effect transition="in" filter="blinds(horizontal)">
                                      <p:cBhvr additive="repl">
                                        <p:cTn id="7" dur="500"/>
                                        <p:tgtEl>
                                          <p:spTgt spid="308">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11">
                                            <p:txEl>
                                              <p:pRg st="0" end="0"/>
                                            </p:txEl>
                                          </p:spTgt>
                                        </p:tgtEl>
                                        <p:attrNameLst>
                                          <p:attrName>style.visibility</p:attrName>
                                        </p:attrNameLst>
                                      </p:cBhvr>
                                      <p:to>
                                        <p:strVal val="visible"/>
                                      </p:to>
                                    </p:set>
                                    <p:anim calcmode="lin" valueType="num">
                                      <p:cBhvr additive="repl">
                                        <p:cTn id="11" dur="1000" fill="hold"/>
                                        <p:tgtEl>
                                          <p:spTgt spid="311">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11">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11">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11">
                                            <p:txEl>
                                              <p:pRg st="1" end="1"/>
                                            </p:txEl>
                                          </p:spTgt>
                                        </p:tgtEl>
                                        <p:attrNameLst>
                                          <p:attrName>style.visibility</p:attrName>
                                        </p:attrNameLst>
                                      </p:cBhvr>
                                      <p:to>
                                        <p:strVal val="visible"/>
                                      </p:to>
                                    </p:set>
                                    <p:anim calcmode="lin" valueType="num">
                                      <p:cBhvr additive="repl">
                                        <p:cTn id="18" dur="1000" fill="hold"/>
                                        <p:tgtEl>
                                          <p:spTgt spid="311">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11">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14"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θέσης εκκεντροφόρου:</a:t>
            </a:r>
            <a:endParaRPr lang="en-US" sz="2400" b="0" strike="noStrike" spc="-1">
              <a:solidFill>
                <a:srgbClr val="FFFFFF"/>
              </a:solidFill>
              <a:latin typeface="Tahoma"/>
            </a:endParaRPr>
          </a:p>
        </p:txBody>
      </p:sp>
      <p:sp>
        <p:nvSpPr>
          <p:cNvPr id="31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755EDB-5F48-4119-9BA7-39EA5193D3B4}" type="slidenum">
              <a:rPr lang="el-GR" sz="1800" b="0" strike="noStrike" spc="-1">
                <a:solidFill>
                  <a:srgbClr val="66CCFF"/>
                </a:solidFill>
                <a:latin typeface="Tahoma"/>
                <a:ea typeface="Tahoma"/>
              </a:rPr>
              <a:t>29</a:t>
            </a:fld>
            <a:endParaRPr lang="en-US" sz="1800" b="0" strike="noStrike" spc="-1">
              <a:solidFill>
                <a:srgbClr val="000000"/>
              </a:solidFill>
              <a:latin typeface="Tahoma"/>
            </a:endParaRPr>
          </a:p>
        </p:txBody>
      </p:sp>
      <p:sp>
        <p:nvSpPr>
          <p:cNvPr id="31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17" name="Rectangle 7"/>
          <p:cNvSpPr/>
          <p:nvPr/>
        </p:nvSpPr>
        <p:spPr>
          <a:xfrm>
            <a:off x="900000" y="2708280"/>
            <a:ext cx="8244000" cy="4149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Εάν δεν χρησιμοποιείται διανομέας στο σύστημα, το σήμα της θέσης του εκκεντροφόρου ανιχνεύεται απευθείας από τον εκκεντροφόρο άξονα.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να προσδιορίσει ο εγκέφαλος τη σειρά ψεκασμού των μπεκ, σύμφωνα με τη σειρά ανάφλεξης, χρησιμοποιεί τον αισθητήρα γωνίας στροφάλου και τον αισθητήρα γωνίας εκκεντροφόρου που βρίσκεται μέσα στο διανομέα.</a:t>
            </a:r>
            <a:endParaRPr lang="en-US" sz="2400" b="0" strike="noStrike" spc="-1">
              <a:solidFill>
                <a:srgbClr val="000000"/>
              </a:solidFill>
              <a:latin typeface="Tahoma"/>
            </a:endParaRPr>
          </a:p>
        </p:txBody>
      </p:sp>
      <p:sp>
        <p:nvSpPr>
          <p:cNvPr id="318"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 calcmode="lin" valueType="num">
                                      <p:cBhvr additive="repl">
                                        <p:cTn id="7" dur="1000" fill="hold"/>
                                        <p:tgtEl>
                                          <p:spTgt spid="31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1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17">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17">
                                            <p:txEl>
                                              <p:pRg st="1" end="1"/>
                                            </p:txEl>
                                          </p:spTgt>
                                        </p:tgtEl>
                                        <p:attrNameLst>
                                          <p:attrName>style.visibility</p:attrName>
                                        </p:attrNameLst>
                                      </p:cBhvr>
                                      <p:to>
                                        <p:strVal val="visible"/>
                                      </p:to>
                                    </p:set>
                                    <p:anim calcmode="lin" valueType="num">
                                      <p:cBhvr additive="repl">
                                        <p:cTn id="14" dur="1000" fill="hold"/>
                                        <p:tgtEl>
                                          <p:spTgt spid="317">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17">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6" name="PlaceHolder 2"/>
          <p:cNvSpPr>
            <a:spLocks noGrp="1"/>
          </p:cNvSpPr>
          <p:nvPr>
            <p:ph type="subTitle"/>
          </p:nvPr>
        </p:nvSpPr>
        <p:spPr>
          <a:xfrm>
            <a:off x="900000" y="1844280"/>
            <a:ext cx="8244000" cy="36036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Ηλεκτρονική Ανάφλεξη:</a:t>
            </a:r>
            <a:endParaRPr lang="en-US" sz="2400" b="0" strike="noStrike" spc="-1">
              <a:solidFill>
                <a:srgbClr val="FFFFFF"/>
              </a:solidFill>
              <a:latin typeface="Tahoma"/>
            </a:endParaRPr>
          </a:p>
        </p:txBody>
      </p:sp>
      <p:sp>
        <p:nvSpPr>
          <p:cNvPr id="127"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8737606-1671-42E7-898F-12FD0D0FE886}" type="slidenum">
              <a:rPr lang="el-GR" sz="1800" b="0" strike="noStrike" spc="-1">
                <a:solidFill>
                  <a:srgbClr val="66CCFF"/>
                </a:solidFill>
                <a:latin typeface="Tahoma"/>
                <a:ea typeface="Tahoma"/>
              </a:rPr>
              <a:t>3</a:t>
            </a:fld>
            <a:endParaRPr lang="en-US" sz="1800" b="0" strike="noStrike" spc="-1">
              <a:solidFill>
                <a:srgbClr val="000000"/>
              </a:solidFill>
              <a:latin typeface="Tahoma"/>
            </a:endParaRPr>
          </a:p>
        </p:txBody>
      </p:sp>
      <p:sp>
        <p:nvSpPr>
          <p:cNvPr id="128"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9" name="Rectangle 7"/>
          <p:cNvSpPr/>
          <p:nvPr/>
        </p:nvSpPr>
        <p:spPr>
          <a:xfrm>
            <a:off x="900000" y="2087640"/>
            <a:ext cx="4103640" cy="47260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Το σύστημα ανάφλεξης αποτελείται στην ουσία από δύο κυκλώματα: το πρωτεύον και το δευτερεύον.</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Το πρώτο κύκλωμα ονομάζεται πρωτεύον και διαρρέεται από ρεύμα που προκαλείται από χαμηλή τάση.</a:t>
            </a:r>
            <a:endParaRPr lang="en-US" sz="2000" b="0" strike="noStrike" spc="-1">
              <a:solidFill>
                <a:srgbClr val="000000"/>
              </a:solidFill>
              <a:latin typeface="Tahoma"/>
            </a:endParaRPr>
          </a:p>
          <a:p>
            <a:pPr>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0" strike="noStrike" spc="-1">
                <a:solidFill>
                  <a:srgbClr val="FFFFFF"/>
                </a:solidFill>
                <a:latin typeface="Tahoma"/>
                <a:ea typeface="Tahoma"/>
              </a:rPr>
              <a:t>Το δεύτερο κύκλωμα ονομάζεται δευτερεύον και διαρρέεται από ρεύμα υψηλής τάσης, της τάξης των 35.000 -</a:t>
            </a:r>
            <a:r>
              <a:rPr lang="en-US" sz="2000" b="0" strike="noStrike" spc="-1">
                <a:solidFill>
                  <a:srgbClr val="FFFFFF"/>
                </a:solidFill>
                <a:latin typeface="Tahoma"/>
                <a:ea typeface="Tahoma"/>
              </a:rPr>
              <a:t> </a:t>
            </a:r>
            <a:r>
              <a:rPr lang="el-GR" sz="2000" b="0" strike="noStrike" spc="-1">
                <a:solidFill>
                  <a:srgbClr val="FFFFFF"/>
                </a:solidFill>
                <a:latin typeface="Tahoma"/>
                <a:ea typeface="Tahoma"/>
              </a:rPr>
              <a:t>40.000</a:t>
            </a:r>
            <a:r>
              <a:rPr lang="en-US" sz="2000" b="0" strike="noStrike" spc="-1">
                <a:solidFill>
                  <a:srgbClr val="FFFFFF"/>
                </a:solidFill>
                <a:latin typeface="Tahoma"/>
                <a:ea typeface="Tahoma"/>
              </a:rPr>
              <a:t>V</a:t>
            </a:r>
            <a:r>
              <a:rPr lang="el-GR" sz="2000" b="0" strike="noStrike" spc="-1">
                <a:solidFill>
                  <a:srgbClr val="FFFFFF"/>
                </a:solidFill>
                <a:latin typeface="Tahoma"/>
                <a:ea typeface="Tahoma"/>
              </a:rPr>
              <a:t>. Αποτελείται από το δευτερεύον πηνίο του πολλαπλασιαστή</a:t>
            </a:r>
            <a:r>
              <a:rPr lang="en-US" sz="2000" b="0" strike="noStrike" spc="-1">
                <a:solidFill>
                  <a:srgbClr val="FFFFFF"/>
                </a:solidFill>
                <a:latin typeface="Tahoma"/>
                <a:ea typeface="Tahoma"/>
              </a:rPr>
              <a:t>,</a:t>
            </a:r>
            <a:r>
              <a:rPr lang="el-GR" sz="2000" b="0" strike="noStrike" spc="-1">
                <a:solidFill>
                  <a:srgbClr val="FFFFFF"/>
                </a:solidFill>
                <a:latin typeface="Tahoma"/>
                <a:ea typeface="Tahoma"/>
              </a:rPr>
              <a:t> τον διανομέα, τα μπουζοκαλώδια και τα μπουζί.</a:t>
            </a:r>
            <a:endParaRPr lang="en-US" sz="2000" b="0" strike="noStrike" spc="-1">
              <a:solidFill>
                <a:srgbClr val="000000"/>
              </a:solidFill>
              <a:latin typeface="Tahoma"/>
            </a:endParaRPr>
          </a:p>
        </p:txBody>
      </p:sp>
      <p:pic>
        <p:nvPicPr>
          <p:cNvPr id="130" name="Picture 8" descr="C:\Users\Golden\Desktop\sx7.gif"/>
          <p:cNvPicPr/>
          <p:nvPr/>
        </p:nvPicPr>
        <p:blipFill>
          <a:blip r:embed="rId2"/>
          <a:stretch/>
        </p:blipFill>
        <p:spPr>
          <a:xfrm>
            <a:off x="4716360" y="1824120"/>
            <a:ext cx="4335480" cy="3871800"/>
          </a:xfrm>
          <a:prstGeom prst="rect">
            <a:avLst/>
          </a:prstGeom>
          <a:ln w="0">
            <a:noFill/>
          </a:ln>
        </p:spPr>
      </p:pic>
      <p:sp>
        <p:nvSpPr>
          <p:cNvPr id="13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repl">
                                        <p:cTn id="7" dur="1000" fill="hold"/>
                                        <p:tgtEl>
                                          <p:spTgt spid="12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2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29">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additive="repl">
                                        <p:cTn id="13" dur="500"/>
                                        <p:tgtEl>
                                          <p:spTgt spid="130"/>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29">
                                            <p:txEl>
                                              <p:pRg st="1" end="1"/>
                                            </p:txEl>
                                          </p:spTgt>
                                        </p:tgtEl>
                                        <p:attrNameLst>
                                          <p:attrName>style.visibility</p:attrName>
                                        </p:attrNameLst>
                                      </p:cBhvr>
                                      <p:to>
                                        <p:strVal val="visible"/>
                                      </p:to>
                                    </p:set>
                                    <p:anim calcmode="lin" valueType="num">
                                      <p:cBhvr additive="repl">
                                        <p:cTn id="18" dur="1000" fill="hold"/>
                                        <p:tgtEl>
                                          <p:spTgt spid="129">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29">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29">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29">
                                            <p:txEl>
                                              <p:pRg st="2" end="2"/>
                                            </p:txEl>
                                          </p:spTgt>
                                        </p:tgtEl>
                                        <p:attrNameLst>
                                          <p:attrName>style.visibility</p:attrName>
                                        </p:attrNameLst>
                                      </p:cBhvr>
                                      <p:to>
                                        <p:strVal val="visible"/>
                                      </p:to>
                                    </p:set>
                                    <p:anim calcmode="lin" valueType="num">
                                      <p:cBhvr additive="repl">
                                        <p:cTn id="25" dur="1000" fill="hold"/>
                                        <p:tgtEl>
                                          <p:spTgt spid="129">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29">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20"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υποπίεσης:</a:t>
            </a:r>
            <a:endParaRPr lang="en-US" sz="2400" b="0" strike="noStrike" spc="-1">
              <a:solidFill>
                <a:srgbClr val="FFFFFF"/>
              </a:solidFill>
              <a:latin typeface="Tahoma"/>
            </a:endParaRPr>
          </a:p>
        </p:txBody>
      </p:sp>
      <p:sp>
        <p:nvSpPr>
          <p:cNvPr id="32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8F88BA1-408F-442E-A686-092898BF494C}" type="slidenum">
              <a:rPr lang="el-GR" sz="1800" b="0" strike="noStrike" spc="-1">
                <a:solidFill>
                  <a:srgbClr val="66CCFF"/>
                </a:solidFill>
                <a:latin typeface="Tahoma"/>
                <a:ea typeface="Tahoma"/>
              </a:rPr>
              <a:t>30</a:t>
            </a:fld>
            <a:endParaRPr lang="en-US" sz="1800" b="0" strike="noStrike" spc="-1">
              <a:solidFill>
                <a:srgbClr val="000000"/>
              </a:solidFill>
              <a:latin typeface="Tahoma"/>
            </a:endParaRPr>
          </a:p>
        </p:txBody>
      </p:sp>
      <p:sp>
        <p:nvSpPr>
          <p:cNvPr id="32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23" name="Rectangle 7"/>
          <p:cNvSpPr/>
          <p:nvPr/>
        </p:nvSpPr>
        <p:spPr>
          <a:xfrm>
            <a:off x="900000" y="2205000"/>
            <a:ext cx="417672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Χρησιμοποιείται για τον υπολογισμό του φορτίου του κινητήρα. Ανάλογα με το φορτίο γίνεται διόρθωση της ανάφλεξης.</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αισθητήρας υποπίεσης έχει πιεζοηλεκτρική αντίσταση και η τάση του μεταβάλλεται, όταν εξασκείται στη μία πλευρά της μεμβράνης του η υποπίεση της πολλαπλής εισαγωγής του κινητήρα.</a:t>
            </a:r>
            <a:endParaRPr lang="en-US" sz="2400" b="0" strike="noStrike" spc="-1">
              <a:solidFill>
                <a:srgbClr val="000000"/>
              </a:solidFill>
              <a:latin typeface="Tahoma"/>
            </a:endParaRPr>
          </a:p>
        </p:txBody>
      </p:sp>
      <p:pic>
        <p:nvPicPr>
          <p:cNvPr id="324" name="Picture 8"/>
          <p:cNvPicPr/>
          <p:nvPr/>
        </p:nvPicPr>
        <p:blipFill>
          <a:blip r:embed="rId2"/>
          <a:stretch/>
        </p:blipFill>
        <p:spPr>
          <a:xfrm>
            <a:off x="4950000" y="2131920"/>
            <a:ext cx="4194000" cy="4465800"/>
          </a:xfrm>
          <a:prstGeom prst="rect">
            <a:avLst/>
          </a:prstGeom>
          <a:ln w="0">
            <a:noFill/>
          </a:ln>
        </p:spPr>
      </p:pic>
      <p:sp>
        <p:nvSpPr>
          <p:cNvPr id="325"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blinds(horizontal)">
                                      <p:cBhvr additive="repl">
                                        <p:cTn id="7" dur="500"/>
                                        <p:tgtEl>
                                          <p:spTgt spid="320">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23">
                                            <p:txEl>
                                              <p:pRg st="0" end="0"/>
                                            </p:txEl>
                                          </p:spTgt>
                                        </p:tgtEl>
                                        <p:attrNameLst>
                                          <p:attrName>style.visibility</p:attrName>
                                        </p:attrNameLst>
                                      </p:cBhvr>
                                      <p:to>
                                        <p:strVal val="visible"/>
                                      </p:to>
                                    </p:set>
                                    <p:anim calcmode="lin" valueType="num">
                                      <p:cBhvr additive="repl">
                                        <p:cTn id="11" dur="1000" fill="hold"/>
                                        <p:tgtEl>
                                          <p:spTgt spid="323">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23">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23">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box(out)">
                                      <p:cBhvr additive="repl">
                                        <p:cTn id="17" dur="500"/>
                                        <p:tgtEl>
                                          <p:spTgt spid="324"/>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323">
                                            <p:txEl>
                                              <p:pRg st="1" end="1"/>
                                            </p:txEl>
                                          </p:spTgt>
                                        </p:tgtEl>
                                        <p:attrNameLst>
                                          <p:attrName>style.visibility</p:attrName>
                                        </p:attrNameLst>
                                      </p:cBhvr>
                                      <p:to>
                                        <p:strVal val="visible"/>
                                      </p:to>
                                    </p:set>
                                    <p:anim calcmode="lin" valueType="num">
                                      <p:cBhvr additive="repl">
                                        <p:cTn id="22" dur="1000" fill="hold"/>
                                        <p:tgtEl>
                                          <p:spTgt spid="323">
                                            <p:txEl>
                                              <p:pRg st="1" end="1"/>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323">
                                            <p:txEl>
                                              <p:pRg st="1" end="1"/>
                                            </p:txEl>
                                          </p:spTgt>
                                        </p:tgtEl>
                                        <p:attrNameLst>
                                          <p:attrName>ppt_h</p:attrName>
                                        </p:attrNameLst>
                                      </p:cBhvr>
                                      <p:tavLst>
                                        <p:tav tm="0">
                                          <p:val>
                                            <p:strVal val="#ppt_h"/>
                                          </p:val>
                                        </p:tav>
                                        <p:tav tm="100000">
                                          <p:val>
                                            <p:strVal val="#ppt_h"/>
                                          </p:val>
                                        </p:tav>
                                      </p:tavLst>
                                    </p:anim>
                                    <p:animEffect transition="in" filter="fade">
                                      <p:cBhvr additive="repl">
                                        <p:cTn id="24" dur="1000"/>
                                        <p:tgtEl>
                                          <p:spTgt spid="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27"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υποπίεσης:</a:t>
            </a:r>
            <a:endParaRPr lang="en-US" sz="2400" b="0" strike="noStrike" spc="-1">
              <a:solidFill>
                <a:srgbClr val="FFFFFF"/>
              </a:solidFill>
              <a:latin typeface="Tahoma"/>
            </a:endParaRPr>
          </a:p>
        </p:txBody>
      </p:sp>
      <p:sp>
        <p:nvSpPr>
          <p:cNvPr id="32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46E049-CA7A-4CA7-9C99-68BC2ED3ECEA}" type="slidenum">
              <a:rPr lang="el-GR" sz="1800" b="0" strike="noStrike" spc="-1">
                <a:solidFill>
                  <a:srgbClr val="66CCFF"/>
                </a:solidFill>
                <a:latin typeface="Tahoma"/>
                <a:ea typeface="Tahoma"/>
              </a:rPr>
              <a:t>31</a:t>
            </a:fld>
            <a:endParaRPr lang="en-US" sz="1800" b="0" strike="noStrike" spc="-1">
              <a:solidFill>
                <a:srgbClr val="000000"/>
              </a:solidFill>
              <a:latin typeface="Tahoma"/>
            </a:endParaRPr>
          </a:p>
        </p:txBody>
      </p:sp>
      <p:sp>
        <p:nvSpPr>
          <p:cNvPr id="32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30"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αισθητήρας υποπίεσης λειτουργεί με τη μεταβολή της αντίστασης του υλικού του όταν σ' αυτό εφαρμόζεται ορισμένη πίεση. Είναι φτιαγμένος από μονοκρυσταλλικό πυρίτιο ή γερμάνιο. Το κύκλωμα και ο αισθητήρας είναι τυπωμένα πάνω σε πλακέτα από κεραμικό υλικό.</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ο κινητήρας έχει μεγάλο φορτίο, τότε υπάρχει μεγάλη υποπίεση και αντίστροφα. Ο αισθητήρας μέτρησης της απόλυτης πίεσης τροφοδοτείται με τάση από τον εγκέφαλο, ενώ στην έξοδό του δίνει το διαμορφωμένο σήμα προς επεξεργασία.</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Στο σύστημα χρονισμού ανάφλεξης, η κεντρική μονάδα επεξεργάζεται τα σήματα του αισθητήρα υποπίεσης και του αισθητήρα στροφών, και στη συνέχεια στέλνει το ανάλογο σήμα ενεργοποίησης στη μονάδα ανάφλεξης.</a:t>
            </a:r>
            <a:endParaRPr lang="en-US" sz="2200" b="0" strike="noStrike" spc="-1">
              <a:solidFill>
                <a:srgbClr val="000000"/>
              </a:solidFill>
              <a:latin typeface="Tahoma"/>
            </a:endParaRPr>
          </a:p>
        </p:txBody>
      </p:sp>
      <p:sp>
        <p:nvSpPr>
          <p:cNvPr id="33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 calcmode="lin" valueType="num">
                                      <p:cBhvr additive="repl">
                                        <p:cTn id="7" dur="1000" fill="hold"/>
                                        <p:tgtEl>
                                          <p:spTgt spid="330">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30">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30">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30">
                                            <p:txEl>
                                              <p:pRg st="1" end="1"/>
                                            </p:txEl>
                                          </p:spTgt>
                                        </p:tgtEl>
                                        <p:attrNameLst>
                                          <p:attrName>style.visibility</p:attrName>
                                        </p:attrNameLst>
                                      </p:cBhvr>
                                      <p:to>
                                        <p:strVal val="visible"/>
                                      </p:to>
                                    </p:set>
                                    <p:anim calcmode="lin" valueType="num">
                                      <p:cBhvr additive="repl">
                                        <p:cTn id="14" dur="1000" fill="hold"/>
                                        <p:tgtEl>
                                          <p:spTgt spid="330">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30">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30">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30">
                                            <p:txEl>
                                              <p:pRg st="2" end="2"/>
                                            </p:txEl>
                                          </p:spTgt>
                                        </p:tgtEl>
                                        <p:attrNameLst>
                                          <p:attrName>style.visibility</p:attrName>
                                        </p:attrNameLst>
                                      </p:cBhvr>
                                      <p:to>
                                        <p:strVal val="visible"/>
                                      </p:to>
                                    </p:set>
                                    <p:anim calcmode="lin" valueType="num">
                                      <p:cBhvr additive="repl">
                                        <p:cTn id="21" dur="1000" fill="hold"/>
                                        <p:tgtEl>
                                          <p:spTgt spid="330">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30">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33"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κρουστικής καύσης:</a:t>
            </a:r>
            <a:endParaRPr lang="en-US" sz="2400" b="0" strike="noStrike" spc="-1">
              <a:solidFill>
                <a:srgbClr val="FFFFFF"/>
              </a:solidFill>
              <a:latin typeface="Tahoma"/>
            </a:endParaRPr>
          </a:p>
        </p:txBody>
      </p:sp>
      <p:sp>
        <p:nvSpPr>
          <p:cNvPr id="33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19D0D9-6F48-4E8C-8F46-93D9A02530F6}" type="slidenum">
              <a:rPr lang="el-GR" sz="1800" b="0" strike="noStrike" spc="-1">
                <a:solidFill>
                  <a:srgbClr val="66CCFF"/>
                </a:solidFill>
                <a:latin typeface="Tahoma"/>
                <a:ea typeface="Tahoma"/>
              </a:rPr>
              <a:t>32</a:t>
            </a:fld>
            <a:endParaRPr lang="en-US" sz="1800" b="0" strike="noStrike" spc="-1">
              <a:solidFill>
                <a:srgbClr val="000000"/>
              </a:solidFill>
              <a:latin typeface="Tahoma"/>
            </a:endParaRPr>
          </a:p>
        </p:txBody>
      </p:sp>
      <p:sp>
        <p:nvSpPr>
          <p:cNvPr id="33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36"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Είναι επιφορτισμένος με την ανίχνευση της κρουστικής καύσης στον κινητήρα. Εάν για τον οποιοδήποτε λόγο εμφανιστεί κρουστική καύση στον κινητήρα, πρέπει να μειωθεί η γωνία ανάφλεξης για να πάψει να εμφανίζεται το φαινόμενο αυτό.</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λειτουργία του αισθητήρα κρουστικής καύσης βασίζεται σε έναν πιεζοηλεκτρικό κρύσταλλο, που ανάλογα με τις ταλαντώσεις που δέχεται, παράγει τάση.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το φαινόμενο της κρουστικής καύσης είναι σε εξέλιξη, οι ταλαντώσεις που δέχεται ο αισθητήρας είναι ιδιαίτερα έντονες, άρα και η τάση που παράγει ο αισθητήρας είναι μεγαλύτερη σε σχέση με αυτήν που παράγει, όταν δεν υπάρχει κρουστική καύση στον κινητήρα. </a:t>
            </a:r>
            <a:endParaRPr lang="en-US" sz="2200" b="0" strike="noStrike" spc="-1">
              <a:solidFill>
                <a:srgbClr val="000000"/>
              </a:solidFill>
              <a:latin typeface="Tahoma"/>
            </a:endParaRPr>
          </a:p>
        </p:txBody>
      </p:sp>
      <p:sp>
        <p:nvSpPr>
          <p:cNvPr id="337"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Effect transition="in" filter="blinds(horizontal)">
                                      <p:cBhvr additive="repl">
                                        <p:cTn id="7" dur="500"/>
                                        <p:tgtEl>
                                          <p:spTgt spid="333">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36">
                                            <p:txEl>
                                              <p:pRg st="0" end="0"/>
                                            </p:txEl>
                                          </p:spTgt>
                                        </p:tgtEl>
                                        <p:attrNameLst>
                                          <p:attrName>style.visibility</p:attrName>
                                        </p:attrNameLst>
                                      </p:cBhvr>
                                      <p:to>
                                        <p:strVal val="visible"/>
                                      </p:to>
                                    </p:set>
                                    <p:anim calcmode="lin" valueType="num">
                                      <p:cBhvr additive="repl">
                                        <p:cTn id="11" dur="1000" fill="hold"/>
                                        <p:tgtEl>
                                          <p:spTgt spid="336">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36">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36">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36">
                                            <p:txEl>
                                              <p:pRg st="1" end="1"/>
                                            </p:txEl>
                                          </p:spTgt>
                                        </p:tgtEl>
                                        <p:attrNameLst>
                                          <p:attrName>style.visibility</p:attrName>
                                        </p:attrNameLst>
                                      </p:cBhvr>
                                      <p:to>
                                        <p:strVal val="visible"/>
                                      </p:to>
                                    </p:set>
                                    <p:anim calcmode="lin" valueType="num">
                                      <p:cBhvr additive="repl">
                                        <p:cTn id="18" dur="1000" fill="hold"/>
                                        <p:tgtEl>
                                          <p:spTgt spid="336">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36">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36">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336">
                                            <p:txEl>
                                              <p:pRg st="2" end="2"/>
                                            </p:txEl>
                                          </p:spTgt>
                                        </p:tgtEl>
                                        <p:attrNameLst>
                                          <p:attrName>style.visibility</p:attrName>
                                        </p:attrNameLst>
                                      </p:cBhvr>
                                      <p:to>
                                        <p:strVal val="visible"/>
                                      </p:to>
                                    </p:set>
                                    <p:anim calcmode="lin" valueType="num">
                                      <p:cBhvr additive="repl">
                                        <p:cTn id="25" dur="1000" fill="hold"/>
                                        <p:tgtEl>
                                          <p:spTgt spid="336">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336">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3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39"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κρουστικής καύσης:</a:t>
            </a:r>
            <a:endParaRPr lang="en-US" sz="2400" b="0" strike="noStrike" spc="-1">
              <a:solidFill>
                <a:srgbClr val="FFFFFF"/>
              </a:solidFill>
              <a:latin typeface="Tahoma"/>
            </a:endParaRPr>
          </a:p>
        </p:txBody>
      </p:sp>
      <p:sp>
        <p:nvSpPr>
          <p:cNvPr id="34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BBA508B-F5F7-4DD9-87D2-F41A39B7891E}" type="slidenum">
              <a:rPr lang="el-GR" sz="1800" b="0" strike="noStrike" spc="-1">
                <a:solidFill>
                  <a:srgbClr val="66CCFF"/>
                </a:solidFill>
                <a:latin typeface="Tahoma"/>
                <a:ea typeface="Tahoma"/>
              </a:rPr>
              <a:t>33</a:t>
            </a:fld>
            <a:endParaRPr lang="en-US" sz="1800" b="0" strike="noStrike" spc="-1">
              <a:solidFill>
                <a:srgbClr val="000000"/>
              </a:solidFill>
              <a:latin typeface="Tahoma"/>
            </a:endParaRPr>
          </a:p>
        </p:txBody>
      </p:sp>
      <p:sp>
        <p:nvSpPr>
          <p:cNvPr id="34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42" name="Rectangle 7"/>
          <p:cNvSpPr/>
          <p:nvPr/>
        </p:nvSpPr>
        <p:spPr>
          <a:xfrm>
            <a:off x="900000" y="2205000"/>
            <a:ext cx="424836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σήμα αυτό στέλνεται στον εγκέφαλο του συστήματος. Όταν καταγραφεί κρουστική καύση, ο εγκέφαλος μειώνει σταδιακά την προπορεία της ανάφλεξης.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Όταν παύσει να εμφανίζεται το φαινόμενο αυτό, ο εγκέφαλος επαναφέρει την προπορεία της ανάφλεξης ανάλογα με τις συνθήκες λειτουργίας του κινητήρα.</a:t>
            </a:r>
            <a:endParaRPr lang="en-US" sz="2400" b="0" strike="noStrike" spc="-1">
              <a:solidFill>
                <a:srgbClr val="000000"/>
              </a:solidFill>
              <a:latin typeface="Tahoma"/>
            </a:endParaRPr>
          </a:p>
        </p:txBody>
      </p:sp>
      <p:pic>
        <p:nvPicPr>
          <p:cNvPr id="343" name="Picture 8"/>
          <p:cNvPicPr/>
          <p:nvPr/>
        </p:nvPicPr>
        <p:blipFill>
          <a:blip r:embed="rId2"/>
          <a:stretch/>
        </p:blipFill>
        <p:spPr>
          <a:xfrm>
            <a:off x="6084720" y="1628640"/>
            <a:ext cx="3059280" cy="2540160"/>
          </a:xfrm>
          <a:prstGeom prst="rect">
            <a:avLst/>
          </a:prstGeom>
          <a:ln w="0">
            <a:noFill/>
          </a:ln>
        </p:spPr>
      </p:pic>
      <p:pic>
        <p:nvPicPr>
          <p:cNvPr id="344" name="Picture 9"/>
          <p:cNvPicPr/>
          <p:nvPr/>
        </p:nvPicPr>
        <p:blipFill>
          <a:blip r:embed="rId3"/>
          <a:stretch/>
        </p:blipFill>
        <p:spPr>
          <a:xfrm>
            <a:off x="4859280" y="4194000"/>
            <a:ext cx="4284720" cy="2664000"/>
          </a:xfrm>
          <a:prstGeom prst="rect">
            <a:avLst/>
          </a:prstGeom>
          <a:ln w="0">
            <a:noFill/>
          </a:ln>
        </p:spPr>
      </p:pic>
      <p:sp>
        <p:nvSpPr>
          <p:cNvPr id="345"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 calcmode="lin" valueType="num">
                                      <p:cBhvr additive="repl">
                                        <p:cTn id="7" dur="1000" fill="hold"/>
                                        <p:tgtEl>
                                          <p:spTgt spid="34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4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42">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box(out)">
                                      <p:cBhvr additive="repl">
                                        <p:cTn id="13" dur="500"/>
                                        <p:tgtEl>
                                          <p:spTgt spid="343"/>
                                        </p:tgtEl>
                                      </p:cBhvr>
                                    </p:animEffect>
                                  </p:childTnLst>
                                </p:cTn>
                              </p:par>
                              <p:par>
                                <p:cTn id="14" presetID="4" presetClass="entr" presetSubtype="32" fill="hold" nodeType="withEffect">
                                  <p:stCondLst>
                                    <p:cond delay="0"/>
                                  </p:stCondLst>
                                  <p:childTnLst>
                                    <p:set>
                                      <p:cBhvr>
                                        <p:cTn id="15" dur="1" fill="hold">
                                          <p:stCondLst>
                                            <p:cond delay="0"/>
                                          </p:stCondLst>
                                        </p:cTn>
                                        <p:tgtEl>
                                          <p:spTgt spid="344"/>
                                        </p:tgtEl>
                                        <p:attrNameLst>
                                          <p:attrName>style.visibility</p:attrName>
                                        </p:attrNameLst>
                                      </p:cBhvr>
                                      <p:to>
                                        <p:strVal val="visible"/>
                                      </p:to>
                                    </p:set>
                                    <p:animEffect transition="in" filter="box(out)">
                                      <p:cBhvr additive="repl">
                                        <p:cTn id="16" dur="500"/>
                                        <p:tgtEl>
                                          <p:spTgt spid="344"/>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42">
                                            <p:txEl>
                                              <p:pRg st="1" end="1"/>
                                            </p:txEl>
                                          </p:spTgt>
                                        </p:tgtEl>
                                        <p:attrNameLst>
                                          <p:attrName>style.visibility</p:attrName>
                                        </p:attrNameLst>
                                      </p:cBhvr>
                                      <p:to>
                                        <p:strVal val="visible"/>
                                      </p:to>
                                    </p:set>
                                    <p:anim calcmode="lin" valueType="num">
                                      <p:cBhvr additive="repl">
                                        <p:cTn id="21" dur="1000" fill="hold"/>
                                        <p:tgtEl>
                                          <p:spTgt spid="342">
                                            <p:txEl>
                                              <p:pRg st="1" end="1"/>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42">
                                            <p:txEl>
                                              <p:pRg st="1" end="1"/>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47"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κρουστικής καύσης:</a:t>
            </a:r>
            <a:endParaRPr lang="en-US" sz="2400" b="0" strike="noStrike" spc="-1">
              <a:solidFill>
                <a:srgbClr val="FFFFFF"/>
              </a:solidFill>
              <a:latin typeface="Tahoma"/>
            </a:endParaRPr>
          </a:p>
        </p:txBody>
      </p:sp>
      <p:sp>
        <p:nvSpPr>
          <p:cNvPr id="34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38FFFB-72CC-4BF8-8874-C6318E27F4E8}" type="slidenum">
              <a:rPr lang="el-GR" sz="1800" b="0" strike="noStrike" spc="-1">
                <a:solidFill>
                  <a:srgbClr val="66CCFF"/>
                </a:solidFill>
                <a:latin typeface="Tahoma"/>
                <a:ea typeface="Tahoma"/>
              </a:rPr>
              <a:t>34</a:t>
            </a:fld>
            <a:endParaRPr lang="en-US" sz="1800" b="0" strike="noStrike" spc="-1">
              <a:solidFill>
                <a:srgbClr val="000000"/>
              </a:solidFill>
              <a:latin typeface="Tahoma"/>
            </a:endParaRPr>
          </a:p>
        </p:txBody>
      </p:sp>
      <p:sp>
        <p:nvSpPr>
          <p:cNvPr id="34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50" name="Rectangle 7"/>
          <p:cNvSpPr/>
          <p:nvPr/>
        </p:nvSpPr>
        <p:spPr>
          <a:xfrm>
            <a:off x="900000" y="2421000"/>
            <a:ext cx="8244000" cy="4437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τη σωστή λειτουργία του αισθητήρα είναι απαραίτητη η σύσφιγξή του με συγκεκριμένη ροπή.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Σε ό,τι αφορά την καλωδίωση του αισθητήρα, απαγορεύεται οποιαδήποτε παρέμβαση π.χ. κόψιμο, συγκόλληση, γιατί θα μεταβληθεί η αντίσταση της καλωδίωσης με αποτέλεσμα την αλλοίωση του σήματος που παράγει ο αισθητήρας.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Επίσης απαγορεύεται και η χρήση φισών διαφορετικών από αυτές του κατασκευαστή, που συνήθως διαθέτουν επιχρυσωμένους ακροδέκτες.</a:t>
            </a:r>
            <a:endParaRPr lang="en-US" sz="2400" b="0" strike="noStrike" spc="-1">
              <a:solidFill>
                <a:srgbClr val="000000"/>
              </a:solidFill>
              <a:latin typeface="Tahoma"/>
            </a:endParaRPr>
          </a:p>
        </p:txBody>
      </p:sp>
      <p:sp>
        <p:nvSpPr>
          <p:cNvPr id="351"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 calcmode="lin" valueType="num">
                                      <p:cBhvr additive="repl">
                                        <p:cTn id="7" dur="1000" fill="hold"/>
                                        <p:tgtEl>
                                          <p:spTgt spid="350">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350">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350">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350">
                                            <p:txEl>
                                              <p:pRg st="1" end="1"/>
                                            </p:txEl>
                                          </p:spTgt>
                                        </p:tgtEl>
                                        <p:attrNameLst>
                                          <p:attrName>style.visibility</p:attrName>
                                        </p:attrNameLst>
                                      </p:cBhvr>
                                      <p:to>
                                        <p:strVal val="visible"/>
                                      </p:to>
                                    </p:set>
                                    <p:anim calcmode="lin" valueType="num">
                                      <p:cBhvr additive="repl">
                                        <p:cTn id="14" dur="1000" fill="hold"/>
                                        <p:tgtEl>
                                          <p:spTgt spid="350">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50">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350">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350">
                                            <p:txEl>
                                              <p:pRg st="2" end="2"/>
                                            </p:txEl>
                                          </p:spTgt>
                                        </p:tgtEl>
                                        <p:attrNameLst>
                                          <p:attrName>style.visibility</p:attrName>
                                        </p:attrNameLst>
                                      </p:cBhvr>
                                      <p:to>
                                        <p:strVal val="visible"/>
                                      </p:to>
                                    </p:set>
                                    <p:anim calcmode="lin" valueType="num">
                                      <p:cBhvr additive="repl">
                                        <p:cTn id="21" dur="1000" fill="hold"/>
                                        <p:tgtEl>
                                          <p:spTgt spid="350">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350">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3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53"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Αισθητήρας ταχύτητας αυτοκινήτου (</a:t>
            </a:r>
            <a:r>
              <a:rPr lang="en-US" sz="2400" b="1" strike="noStrike" spc="-1">
                <a:solidFill>
                  <a:srgbClr val="FFFF66"/>
                </a:solidFill>
                <a:latin typeface="Tahoma"/>
                <a:ea typeface="Tahoma"/>
              </a:rPr>
              <a:t>VSS</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35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BD786F-AAB7-4593-B6B2-311A7C50330B}" type="slidenum">
              <a:rPr lang="el-GR" sz="1800" b="0" strike="noStrike" spc="-1">
                <a:solidFill>
                  <a:srgbClr val="66CCFF"/>
                </a:solidFill>
                <a:latin typeface="Tahoma"/>
                <a:ea typeface="Tahoma"/>
              </a:rPr>
              <a:t>35</a:t>
            </a:fld>
            <a:endParaRPr lang="en-US" sz="1800" b="0" strike="noStrike" spc="-1">
              <a:solidFill>
                <a:srgbClr val="000000"/>
              </a:solidFill>
              <a:latin typeface="Tahoma"/>
            </a:endParaRPr>
          </a:p>
        </p:txBody>
      </p:sp>
      <p:sp>
        <p:nvSpPr>
          <p:cNvPr id="35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56"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αισθητήρας </a:t>
            </a:r>
            <a:r>
              <a:rPr lang="en-US" sz="2200" b="0" strike="noStrike" spc="-1">
                <a:solidFill>
                  <a:srgbClr val="FFFFFF"/>
                </a:solidFill>
                <a:latin typeface="Tahoma"/>
                <a:ea typeface="Tahoma"/>
              </a:rPr>
              <a:t>VSS</a:t>
            </a:r>
            <a:r>
              <a:rPr lang="el-GR" sz="2200" b="0" strike="noStrike" spc="-1">
                <a:solidFill>
                  <a:srgbClr val="FFFFFF"/>
                </a:solidFill>
                <a:latin typeface="Tahoma"/>
                <a:ea typeface="Tahoma"/>
              </a:rPr>
              <a:t> μετράει την ταχύτητα του αυτοκινήτου και τα σήματα του χρησιμοποιούνται για τον υπολογισμό της ανάφλεξης. Χρησιμοποιείται στα αυτοκίνητα με αυτόματο κιβώτιο ταχυτήτων. Ο αισθητήρας αποτελείται από ένα διακόπτη και ένα μαγνήτη ενσωματωμένο στο ταχύμετρο ή σε άλλο σημείο του οχήματος.</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Καθώς ο μαγνήτης περιστρέφεται η μεταβολή του μαγνητικού πεδίου αναγκάζει το διακόπτη να μεταβάλλεται μεταξύ των καταστάσεων </a:t>
            </a:r>
            <a:r>
              <a:rPr lang="en-US" sz="2200" b="0" strike="noStrike" spc="-1">
                <a:solidFill>
                  <a:srgbClr val="FFFFFF"/>
                </a:solidFill>
                <a:latin typeface="Tahoma"/>
                <a:ea typeface="Tahoma"/>
              </a:rPr>
              <a:t>on</a:t>
            </a:r>
            <a:r>
              <a:rPr lang="el-GR" sz="2200" b="0" strike="noStrike" spc="-1">
                <a:solidFill>
                  <a:srgbClr val="FFFFFF"/>
                </a:solidFill>
                <a:latin typeface="Tahoma"/>
                <a:ea typeface="Tahoma"/>
              </a:rPr>
              <a:t>/</a:t>
            </a:r>
            <a:r>
              <a:rPr lang="en-US" sz="2200" b="0" strike="noStrike" spc="-1">
                <a:solidFill>
                  <a:srgbClr val="FFFFFF"/>
                </a:solidFill>
                <a:latin typeface="Tahoma"/>
                <a:ea typeface="Tahoma"/>
              </a:rPr>
              <a:t>off </a:t>
            </a:r>
            <a:r>
              <a:rPr lang="el-GR" sz="2200" b="0" strike="noStrike" spc="-1">
                <a:solidFill>
                  <a:srgbClr val="FFFFFF"/>
                </a:solidFill>
                <a:latin typeface="Tahoma"/>
                <a:ea typeface="Tahoma"/>
              </a:rPr>
              <a:t>(ανοικτόςκλειστός). Η συχνότητα αλλαγής αυξάνεται ή μειώνεται ανάλογα με την ταχύτητα του αυτοκινήτου και φθάνει στον εγκέφαλο με τη μορφή παλμών. Ο εγκέφαλος χρησιμοποιεί το σήμα για να ελέγξει τις διάφορες λειτουργίες του κιβωτίου ταχυτήτων.</a:t>
            </a:r>
            <a:endParaRPr lang="en-US" sz="2200" b="0" strike="noStrike" spc="-1">
              <a:solidFill>
                <a:srgbClr val="000000"/>
              </a:solidFill>
              <a:latin typeface="Tahoma"/>
            </a:endParaRPr>
          </a:p>
        </p:txBody>
      </p:sp>
      <p:sp>
        <p:nvSpPr>
          <p:cNvPr id="357"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animEffect transition="in" filter="blinds(horizontal)">
                                      <p:cBhvr additive="repl">
                                        <p:cTn id="7" dur="500"/>
                                        <p:tgtEl>
                                          <p:spTgt spid="353">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56">
                                            <p:txEl>
                                              <p:pRg st="0" end="0"/>
                                            </p:txEl>
                                          </p:spTgt>
                                        </p:tgtEl>
                                        <p:attrNameLst>
                                          <p:attrName>style.visibility</p:attrName>
                                        </p:attrNameLst>
                                      </p:cBhvr>
                                      <p:to>
                                        <p:strVal val="visible"/>
                                      </p:to>
                                    </p:set>
                                    <p:anim calcmode="lin" valueType="num">
                                      <p:cBhvr additive="repl">
                                        <p:cTn id="11" dur="1000" fill="hold"/>
                                        <p:tgtEl>
                                          <p:spTgt spid="356">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56">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56">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56">
                                            <p:txEl>
                                              <p:pRg st="1" end="1"/>
                                            </p:txEl>
                                          </p:spTgt>
                                        </p:tgtEl>
                                        <p:attrNameLst>
                                          <p:attrName>style.visibility</p:attrName>
                                        </p:attrNameLst>
                                      </p:cBhvr>
                                      <p:to>
                                        <p:strVal val="visible"/>
                                      </p:to>
                                    </p:set>
                                    <p:anim calcmode="lin" valueType="num">
                                      <p:cBhvr additive="repl">
                                        <p:cTn id="18" dur="1000" fill="hold"/>
                                        <p:tgtEl>
                                          <p:spTgt spid="356">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56">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359"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Πλήρως ηλεκτρονικά συστήματα ανάφλεξης (</a:t>
            </a:r>
            <a:r>
              <a:rPr lang="en-US" sz="2400" b="1" strike="noStrike" spc="-1">
                <a:solidFill>
                  <a:srgbClr val="FFFF66"/>
                </a:solidFill>
                <a:latin typeface="Tahoma"/>
                <a:ea typeface="Tahoma"/>
              </a:rPr>
              <a:t>VZ</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36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EFDD729-C5DB-49E2-8C31-731009B39E5D}" type="slidenum">
              <a:rPr lang="el-GR" sz="1800" b="0" strike="noStrike" spc="-1">
                <a:solidFill>
                  <a:srgbClr val="66CCFF"/>
                </a:solidFill>
                <a:latin typeface="Tahoma"/>
                <a:ea typeface="Tahoma"/>
              </a:rPr>
              <a:t>36</a:t>
            </a:fld>
            <a:endParaRPr lang="en-US" sz="1800" b="0" strike="noStrike" spc="-1">
              <a:solidFill>
                <a:srgbClr val="000000"/>
              </a:solidFill>
              <a:latin typeface="Tahoma"/>
            </a:endParaRPr>
          </a:p>
        </p:txBody>
      </p:sp>
      <p:sp>
        <p:nvSpPr>
          <p:cNvPr id="36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362" name="Rectangle 7"/>
          <p:cNvSpPr/>
          <p:nvPr/>
        </p:nvSpPr>
        <p:spPr>
          <a:xfrm>
            <a:off x="900000" y="2205000"/>
            <a:ext cx="8244000" cy="465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Στα πλήρως ηλεκτρονικά συστήματα δεν υπάρχει διανομέας. Η υψηλή τάση του δευτερεύοντος κυκλώματος της ανάφλεξης μεταφέρεται απευθείας από τους πολλαπλασιαστές στα μπουζί.</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Έχουν αναπτυχθεί διάφορα συστήματα ανάφλεξης αυτού του τύπου, όπου σε ορισμένα υπάρχει ένας πολλαπλασιαστής για κάθε κύλινδρο, ενώ σε άλλα ένας πολλαπλασιαστής τροφοδοτεί με υψηλή τάση δύο μπουζί.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1. Το σύστημα με πολλαπλασιαστή σε κάθε κύλινδρο δίνει μεγαλύτερη διάρκεια ζωής στο σύστημα ανάφλεξης και οπωσδήποτε πολύ δυνατότερο σπινθηρισμό στα μπουζί. Ο πολλαπλασιαστής είναι τοποθετημένος ακριβώς πάνω από το μπουζί, με το οποίο συνδέεται απευθείας χωρίς να υπάρχει μπουζοκαλώδιο. </a:t>
            </a:r>
            <a:endParaRPr lang="en-US" sz="2200" b="0" strike="noStrike" spc="-1">
              <a:solidFill>
                <a:srgbClr val="000000"/>
              </a:solidFill>
              <a:latin typeface="Tahoma"/>
            </a:endParaRPr>
          </a:p>
        </p:txBody>
      </p:sp>
      <p:sp>
        <p:nvSpPr>
          <p:cNvPr id="363"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Effect transition="in" filter="blinds(horizontal)">
                                      <p:cBhvr additive="repl">
                                        <p:cTn id="7" dur="500"/>
                                        <p:tgtEl>
                                          <p:spTgt spid="359">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362">
                                            <p:txEl>
                                              <p:pRg st="0" end="0"/>
                                            </p:txEl>
                                          </p:spTgt>
                                        </p:tgtEl>
                                        <p:attrNameLst>
                                          <p:attrName>style.visibility</p:attrName>
                                        </p:attrNameLst>
                                      </p:cBhvr>
                                      <p:to>
                                        <p:strVal val="visible"/>
                                      </p:to>
                                    </p:set>
                                    <p:anim calcmode="lin" valueType="num">
                                      <p:cBhvr additive="repl">
                                        <p:cTn id="11" dur="1000" fill="hold"/>
                                        <p:tgtEl>
                                          <p:spTgt spid="362">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362">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362">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362">
                                            <p:txEl>
                                              <p:pRg st="1" end="1"/>
                                            </p:txEl>
                                          </p:spTgt>
                                        </p:tgtEl>
                                        <p:attrNameLst>
                                          <p:attrName>style.visibility</p:attrName>
                                        </p:attrNameLst>
                                      </p:cBhvr>
                                      <p:to>
                                        <p:strVal val="visible"/>
                                      </p:to>
                                    </p:set>
                                    <p:anim calcmode="lin" valueType="num">
                                      <p:cBhvr additive="repl">
                                        <p:cTn id="18" dur="1000" fill="hold"/>
                                        <p:tgtEl>
                                          <p:spTgt spid="362">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362">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362">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362">
                                            <p:txEl>
                                              <p:pRg st="2" end="2"/>
                                            </p:txEl>
                                          </p:spTgt>
                                        </p:tgtEl>
                                        <p:attrNameLst>
                                          <p:attrName>style.visibility</p:attrName>
                                        </p:attrNameLst>
                                      </p:cBhvr>
                                      <p:to>
                                        <p:strVal val="visible"/>
                                      </p:to>
                                    </p:set>
                                    <p:anim calcmode="lin" valueType="num">
                                      <p:cBhvr additive="repl">
                                        <p:cTn id="25" dur="1000" fill="hold"/>
                                        <p:tgtEl>
                                          <p:spTgt spid="362">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362">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33"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Ηλεκτρονική Ανάφλεξη:</a:t>
            </a:r>
            <a:endParaRPr lang="en-US" sz="2400" b="0" strike="noStrike" spc="-1">
              <a:solidFill>
                <a:srgbClr val="FFFFFF"/>
              </a:solidFill>
              <a:latin typeface="Tahoma"/>
            </a:endParaRPr>
          </a:p>
        </p:txBody>
      </p:sp>
      <p:sp>
        <p:nvSpPr>
          <p:cNvPr id="13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FE3327-1E64-4714-B54B-9331AA3B89F6}" type="slidenum">
              <a:rPr lang="el-GR" sz="1800" b="0" strike="noStrike" spc="-1">
                <a:solidFill>
                  <a:srgbClr val="66CCFF"/>
                </a:solidFill>
                <a:latin typeface="Tahoma"/>
                <a:ea typeface="Tahoma"/>
              </a:rPr>
              <a:t>4</a:t>
            </a:fld>
            <a:endParaRPr lang="en-US" sz="1800" b="0" strike="noStrike" spc="-1">
              <a:solidFill>
                <a:srgbClr val="000000"/>
              </a:solidFill>
              <a:latin typeface="Tahoma"/>
            </a:endParaRPr>
          </a:p>
        </p:txBody>
      </p:sp>
      <p:sp>
        <p:nvSpPr>
          <p:cNvPr id="13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36" name="Rectangle 7"/>
          <p:cNvSpPr/>
          <p:nvPr/>
        </p:nvSpPr>
        <p:spPr>
          <a:xfrm>
            <a:off x="900000" y="2925720"/>
            <a:ext cx="3600720" cy="3598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Ενώ στην αρχή ο έλεγχος του πρωτεύοντος κυκλώματος γινόταν από τις πλατίνες και η ρύθμιση της προπορείας μηχανικά, τώρα γίνονται όλα ηλεκτρονικά με τη βοήθεια του εγκέφαλου.</a:t>
            </a:r>
            <a:endParaRPr lang="en-US" sz="2200" b="0" strike="noStrike" spc="-1">
              <a:solidFill>
                <a:srgbClr val="000000"/>
              </a:solidFill>
              <a:latin typeface="Tahoma"/>
            </a:endParaRPr>
          </a:p>
        </p:txBody>
      </p:sp>
      <p:pic>
        <p:nvPicPr>
          <p:cNvPr id="137" name="Picture 12" descr="C:\Users\Golden\Desktop\how-the-ignition-system-works-36.jpg"/>
          <p:cNvPicPr/>
          <p:nvPr/>
        </p:nvPicPr>
        <p:blipFill>
          <a:blip r:embed="rId2"/>
          <a:stretch/>
        </p:blipFill>
        <p:spPr>
          <a:xfrm>
            <a:off x="4643280" y="2205000"/>
            <a:ext cx="4426200" cy="4610160"/>
          </a:xfrm>
          <a:prstGeom prst="rect">
            <a:avLst/>
          </a:prstGeom>
          <a:ln w="0">
            <a:noFill/>
          </a:ln>
        </p:spPr>
      </p:pic>
      <p:sp>
        <p:nvSpPr>
          <p:cNvPr id="138"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 calcmode="lin" valueType="num">
                                      <p:cBhvr additive="repl">
                                        <p:cTn id="7" dur="1000" fill="hold"/>
                                        <p:tgtEl>
                                          <p:spTgt spid="13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3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36">
                                            <p:txEl>
                                              <p:pRg st="0" end="0"/>
                                            </p:txEl>
                                          </p:spTgt>
                                        </p:tgtEl>
                                      </p:cBhvr>
                                    </p:animEffect>
                                  </p:childTnLst>
                                </p:cTn>
                              </p:par>
                            </p:childTnLst>
                          </p:cTn>
                        </p:par>
                        <p:par>
                          <p:cTn id="10" fill="hold" nodeType="afterEffect">
                            <p:stCondLst>
                              <p:cond delay="1000"/>
                            </p:stCondLst>
                            <p:childTnLst>
                              <p:par>
                                <p:cTn id="11" presetID="10" presetClass="entr"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additive="repl">
                                        <p:cTn id="1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40" name="PlaceHolder 2"/>
          <p:cNvSpPr>
            <a:spLocks noGrp="1"/>
          </p:cNvSpPr>
          <p:nvPr>
            <p:ph type="subTitle"/>
          </p:nvPr>
        </p:nvSpPr>
        <p:spPr>
          <a:xfrm>
            <a:off x="900000" y="1844640"/>
            <a:ext cx="8244000" cy="504720"/>
          </a:xfrm>
          <a:prstGeom prst="rect">
            <a:avLst/>
          </a:prstGeom>
          <a:noFill/>
          <a:ln w="0">
            <a:noFill/>
          </a:ln>
        </p:spPr>
        <p:txBody>
          <a:bodyPr anchor="t">
            <a:noAutofit/>
          </a:bodyPr>
          <a:lstStyle/>
          <a:p>
            <a:pPr indent="0">
              <a:lnSpc>
                <a:spcPct val="80000"/>
              </a:lnSpc>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strike="noStrike" spc="-1">
                <a:solidFill>
                  <a:srgbClr val="FFFF66"/>
                </a:solidFill>
                <a:latin typeface="Tahoma"/>
                <a:ea typeface="Tahoma"/>
              </a:rPr>
              <a:t>Ηλεκτρονική Ανάφλεξη:</a:t>
            </a:r>
            <a:endParaRPr lang="en-US" sz="3200" b="0" strike="noStrike" spc="-1">
              <a:solidFill>
                <a:srgbClr val="FFFFFF"/>
              </a:solidFill>
              <a:latin typeface="Tahoma"/>
            </a:endParaRPr>
          </a:p>
        </p:txBody>
      </p:sp>
      <p:sp>
        <p:nvSpPr>
          <p:cNvPr id="14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3C3B92-14DD-4B9C-A689-B746B04D7B04}" type="slidenum">
              <a:rPr lang="el-GR" sz="1800" b="0" strike="noStrike" spc="-1">
                <a:solidFill>
                  <a:srgbClr val="66CCFF"/>
                </a:solidFill>
                <a:latin typeface="Tahoma"/>
                <a:ea typeface="Tahoma"/>
              </a:rPr>
              <a:t>5</a:t>
            </a:fld>
            <a:endParaRPr lang="en-US" sz="1800" b="0" strike="noStrike" spc="-1">
              <a:solidFill>
                <a:srgbClr val="000000"/>
              </a:solidFill>
              <a:latin typeface="Tahoma"/>
            </a:endParaRPr>
          </a:p>
        </p:txBody>
      </p:sp>
      <p:sp>
        <p:nvSpPr>
          <p:cNvPr id="142"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43" name="Rectangle 7"/>
          <p:cNvSpPr/>
          <p:nvPr/>
        </p:nvSpPr>
        <p:spPr>
          <a:xfrm>
            <a:off x="900000" y="2349360"/>
            <a:ext cx="8244000" cy="4508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Τα παλαιότερα συμβατικά συστήματα ανάφλεξης έχουν πλέον εξελιχθεί σε συστήματα με:</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Α. </a:t>
            </a:r>
            <a:r>
              <a:rPr lang="el-GR" sz="2400" b="0" strike="noStrike" spc="-1">
                <a:solidFill>
                  <a:srgbClr val="FFFFFF"/>
                </a:solidFill>
                <a:latin typeface="Tahoma"/>
                <a:ea typeface="Tahoma"/>
              </a:rPr>
              <a:t>Ηλεκτρονική ανάφλεξη με διανομέα, παλμογεννήτρια και μηχανισμό μεταβολής του αβάνς, </a:t>
            </a:r>
            <a:endParaRPr lang="en-US" sz="2400" b="0" strike="noStrike" spc="-1">
              <a:solidFill>
                <a:srgbClr val="000000"/>
              </a:solidFill>
              <a:latin typeface="Tahoma"/>
            </a:endParaRPr>
          </a:p>
          <a:p>
            <a:pPr>
              <a:lnSpc>
                <a:spcPct val="100000"/>
              </a:lnSpc>
              <a:spcBef>
                <a:spcPts val="2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Β. </a:t>
            </a:r>
            <a:r>
              <a:rPr lang="el-GR" sz="2400" b="0" strike="noStrike" spc="-1">
                <a:solidFill>
                  <a:srgbClr val="FFFFFF"/>
                </a:solidFill>
                <a:latin typeface="Tahoma"/>
                <a:ea typeface="Tahoma"/>
              </a:rPr>
              <a:t>Ηλεκτρονική ανάφλεξη με μηχανικό διανομέα, αισθητήρες και εγκέφαλο (μικροεπεξεργαστή) και </a:t>
            </a:r>
            <a:endParaRPr lang="en-US" sz="2400" b="0" strike="noStrike" spc="-1">
              <a:solidFill>
                <a:srgbClr val="000000"/>
              </a:solidFill>
              <a:latin typeface="Tahoma"/>
            </a:endParaRPr>
          </a:p>
          <a:p>
            <a:pPr>
              <a:lnSpc>
                <a:spcPct val="100000"/>
              </a:lnSpc>
              <a:spcBef>
                <a:spcPts val="2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FF"/>
                </a:solidFill>
                <a:latin typeface="Tahoma"/>
                <a:ea typeface="Tahoma"/>
              </a:rPr>
              <a:t>Γ. </a:t>
            </a:r>
            <a:r>
              <a:rPr lang="el-GR" sz="2400" b="0" strike="noStrike" spc="-1">
                <a:solidFill>
                  <a:srgbClr val="FFFFFF"/>
                </a:solidFill>
                <a:latin typeface="Tahoma"/>
                <a:ea typeface="Tahoma"/>
              </a:rPr>
              <a:t>Ηλεκτρονική ανάφλεξη χωρίς διανομέα.</a:t>
            </a:r>
            <a:endParaRPr lang="en-US" sz="2400" b="0" strike="noStrike" spc="-1">
              <a:solidFill>
                <a:srgbClr val="000000"/>
              </a:solidFill>
              <a:latin typeface="Tahoma"/>
            </a:endParaRPr>
          </a:p>
        </p:txBody>
      </p:sp>
      <p:sp>
        <p:nvSpPr>
          <p:cNvPr id="144"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repl">
                                        <p:cTn id="7" dur="1000" fill="hold"/>
                                        <p:tgtEl>
                                          <p:spTgt spid="14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4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43">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43">
                                            <p:txEl>
                                              <p:pRg st="2" end="2"/>
                                            </p:txEl>
                                          </p:spTgt>
                                        </p:tgtEl>
                                        <p:attrNameLst>
                                          <p:attrName>style.visibility</p:attrName>
                                        </p:attrNameLst>
                                      </p:cBhvr>
                                      <p:to>
                                        <p:strVal val="visible"/>
                                      </p:to>
                                    </p:set>
                                    <p:anim calcmode="lin" valueType="num">
                                      <p:cBhvr additive="repl">
                                        <p:cTn id="14" dur="1000" fill="hold"/>
                                        <p:tgtEl>
                                          <p:spTgt spid="143">
                                            <p:txEl>
                                              <p:pRg st="2" end="2"/>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43">
                                            <p:txEl>
                                              <p:pRg st="2" end="2"/>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43">
                                            <p:txEl>
                                              <p:pRg st="2" end="2"/>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143">
                                            <p:txEl>
                                              <p:pRg st="4" end="4"/>
                                            </p:txEl>
                                          </p:spTgt>
                                        </p:tgtEl>
                                        <p:attrNameLst>
                                          <p:attrName>style.visibility</p:attrName>
                                        </p:attrNameLst>
                                      </p:cBhvr>
                                      <p:to>
                                        <p:strVal val="visible"/>
                                      </p:to>
                                    </p:set>
                                    <p:anim calcmode="lin" valueType="num">
                                      <p:cBhvr additive="repl">
                                        <p:cTn id="21" dur="1000" fill="hold"/>
                                        <p:tgtEl>
                                          <p:spTgt spid="143">
                                            <p:txEl>
                                              <p:pRg st="4" end="4"/>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143">
                                            <p:txEl>
                                              <p:pRg st="4" end="4"/>
                                            </p:txEl>
                                          </p:spTgt>
                                        </p:tgtEl>
                                        <p:attrNameLst>
                                          <p:attrName>ppt_h</p:attrName>
                                        </p:attrNameLst>
                                      </p:cBhvr>
                                      <p:tavLst>
                                        <p:tav tm="0">
                                          <p:val>
                                            <p:strVal val="#ppt_h"/>
                                          </p:val>
                                        </p:tav>
                                        <p:tav tm="100000">
                                          <p:val>
                                            <p:strVal val="#ppt_h"/>
                                          </p:val>
                                        </p:tav>
                                      </p:tavLst>
                                    </p:anim>
                                    <p:animEffect transition="in" filter="fade">
                                      <p:cBhvr additive="repl">
                                        <p:cTn id="23" dur="1000"/>
                                        <p:tgtEl>
                                          <p:spTgt spid="143">
                                            <p:txEl>
                                              <p:pRg st="4" end="4"/>
                                            </p:txEl>
                                          </p:spTgt>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143">
                                            <p:txEl>
                                              <p:pRg st="6" end="6"/>
                                            </p:txEl>
                                          </p:spTgt>
                                        </p:tgtEl>
                                        <p:attrNameLst>
                                          <p:attrName>style.visibility</p:attrName>
                                        </p:attrNameLst>
                                      </p:cBhvr>
                                      <p:to>
                                        <p:strVal val="visible"/>
                                      </p:to>
                                    </p:set>
                                    <p:anim calcmode="lin" valueType="num">
                                      <p:cBhvr additive="repl">
                                        <p:cTn id="28" dur="1000" fill="hold"/>
                                        <p:tgtEl>
                                          <p:spTgt spid="143">
                                            <p:txEl>
                                              <p:pRg st="6" end="6"/>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143">
                                            <p:txEl>
                                              <p:pRg st="6" end="6"/>
                                            </p:txEl>
                                          </p:spTgt>
                                        </p:tgtEl>
                                        <p:attrNameLst>
                                          <p:attrName>ppt_h</p:attrName>
                                        </p:attrNameLst>
                                      </p:cBhvr>
                                      <p:tavLst>
                                        <p:tav tm="0">
                                          <p:val>
                                            <p:strVal val="#ppt_h"/>
                                          </p:val>
                                        </p:tav>
                                        <p:tav tm="100000">
                                          <p:val>
                                            <p:strVal val="#ppt_h"/>
                                          </p:val>
                                        </p:tav>
                                      </p:tavLst>
                                    </p:anim>
                                    <p:animEffect transition="in" filter="fade">
                                      <p:cBhvr additive="repl">
                                        <p:cTn id="30" dur="1000"/>
                                        <p:tgtEl>
                                          <p:spTgt spid="1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46" name="PlaceHolder 2"/>
          <p:cNvSpPr>
            <a:spLocks noGrp="1"/>
          </p:cNvSpPr>
          <p:nvPr>
            <p:ph type="subTitle"/>
          </p:nvPr>
        </p:nvSpPr>
        <p:spPr>
          <a:xfrm>
            <a:off x="900000" y="1844280"/>
            <a:ext cx="8244000" cy="86364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Ηλεκτρονική ανάφλεξη με διανομέα, παλμογεννήτρια και μηχανισμό μεταβολής του αβάνς:</a:t>
            </a:r>
            <a:endParaRPr lang="en-US" sz="2300" b="0" strike="noStrike" spc="-1">
              <a:solidFill>
                <a:srgbClr val="FFFFFF"/>
              </a:solidFill>
              <a:latin typeface="Tahoma"/>
            </a:endParaRPr>
          </a:p>
        </p:txBody>
      </p:sp>
      <p:sp>
        <p:nvSpPr>
          <p:cNvPr id="147"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Περιγραφή Συστημάτων Ψεκασμού </a:t>
            </a:r>
            <a:r>
              <a:rPr lang="en-US" sz="2800" b="1" strike="noStrike" spc="-1">
                <a:solidFill>
                  <a:srgbClr val="99CC00"/>
                </a:solidFill>
                <a:latin typeface="Tahoma"/>
                <a:ea typeface="Tahoma"/>
              </a:rPr>
              <a:t>Jetronic</a:t>
            </a:r>
            <a:r>
              <a:rPr lang="el-GR" sz="2800" b="1" strike="noStrike" spc="-1">
                <a:solidFill>
                  <a:srgbClr val="99CC00"/>
                </a:solidFill>
                <a:latin typeface="Tahoma"/>
                <a:ea typeface="Tahoma"/>
              </a:rPr>
              <a:t>.</a:t>
            </a:r>
            <a:endParaRPr lang="en-US" sz="2800" b="0" strike="noStrike" spc="-1">
              <a:solidFill>
                <a:srgbClr val="000000"/>
              </a:solidFill>
              <a:latin typeface="Tahoma"/>
            </a:endParaRPr>
          </a:p>
        </p:txBody>
      </p:sp>
      <p:sp>
        <p:nvSpPr>
          <p:cNvPr id="148"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C59CC0-2684-48A4-895D-8544D6F57C0C}" type="slidenum">
              <a:rPr lang="el-GR" sz="1800" b="0" strike="noStrike" spc="-1">
                <a:solidFill>
                  <a:srgbClr val="66CCFF"/>
                </a:solidFill>
                <a:latin typeface="Tahoma"/>
                <a:ea typeface="Tahoma"/>
              </a:rPr>
              <a:t>6</a:t>
            </a:fld>
            <a:endParaRPr lang="en-US" sz="1800" b="0" strike="noStrike" spc="-1">
              <a:solidFill>
                <a:srgbClr val="000000"/>
              </a:solidFill>
              <a:latin typeface="Tahoma"/>
            </a:endParaRPr>
          </a:p>
        </p:txBody>
      </p:sp>
      <p:sp>
        <p:nvSpPr>
          <p:cNvPr id="149"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50" name="Rectangle 7"/>
          <p:cNvSpPr/>
          <p:nvPr/>
        </p:nvSpPr>
        <p:spPr>
          <a:xfrm>
            <a:off x="900000" y="2565360"/>
            <a:ext cx="8244000" cy="4292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Στις ηλεκτρονικές μονάδες ανάφλεξης αντικαταστάθηκαν οι πλατίνες που υπήρχαν μέσα στο διανομέα. Αυτό το σύστημα ανάφλεξης αποτελείται από τον πολλαπλασιαστή, τον παλμοδότη ή παλμογεννήτρια της ανάφλεξης και το διανομέα.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διανομέας ρυθμίζει τη γωνία ανάφλεξης. Η παλμογεννήτρια προκαλεί τις συνθήκες δημιουργίας και κατάρρευσης του μαγνητικού πηνίου στον πολλαπλασιαστή, που είναι αναγκαίες για την ανάπτυξη της υψηλής τάσης (παλμοί έναυσης) στο δευτερεύον κύκλωμα του πολλαπλασιαστή.</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blinds(horizontal)">
                                      <p:cBhvr additive="repl">
                                        <p:cTn id="7" dur="500"/>
                                        <p:tgtEl>
                                          <p:spTgt spid="146">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50">
                                            <p:txEl>
                                              <p:pRg st="0" end="0"/>
                                            </p:txEl>
                                          </p:spTgt>
                                        </p:tgtEl>
                                        <p:attrNameLst>
                                          <p:attrName>style.visibility</p:attrName>
                                        </p:attrNameLst>
                                      </p:cBhvr>
                                      <p:to>
                                        <p:strVal val="visible"/>
                                      </p:to>
                                    </p:set>
                                    <p:anim calcmode="lin" valueType="num">
                                      <p:cBhvr additive="repl">
                                        <p:cTn id="11" dur="1000" fill="hold"/>
                                        <p:tgtEl>
                                          <p:spTgt spid="150">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50">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50">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50">
                                            <p:txEl>
                                              <p:pRg st="1" end="1"/>
                                            </p:txEl>
                                          </p:spTgt>
                                        </p:tgtEl>
                                        <p:attrNameLst>
                                          <p:attrName>style.visibility</p:attrName>
                                        </p:attrNameLst>
                                      </p:cBhvr>
                                      <p:to>
                                        <p:strVal val="visible"/>
                                      </p:to>
                                    </p:set>
                                    <p:anim calcmode="lin" valueType="num">
                                      <p:cBhvr additive="repl">
                                        <p:cTn id="18" dur="1000" fill="hold"/>
                                        <p:tgtEl>
                                          <p:spTgt spid="150">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50">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52" name="PlaceHolder 2"/>
          <p:cNvSpPr>
            <a:spLocks noGrp="1"/>
          </p:cNvSpPr>
          <p:nvPr>
            <p:ph type="subTitle"/>
          </p:nvPr>
        </p:nvSpPr>
        <p:spPr>
          <a:xfrm>
            <a:off x="900000" y="1844280"/>
            <a:ext cx="8244000" cy="86364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Ηλεκτρονική ανάφλεξη με διανομέα, παλμογεννήτρια και μηχανισμό μεταβολής του αβάνς:</a:t>
            </a:r>
            <a:endParaRPr lang="en-US" sz="2300" b="0" strike="noStrike" spc="-1">
              <a:solidFill>
                <a:srgbClr val="FFFFFF"/>
              </a:solidFill>
              <a:latin typeface="Tahoma"/>
            </a:endParaRPr>
          </a:p>
        </p:txBody>
      </p:sp>
      <p:sp>
        <p:nvSpPr>
          <p:cNvPr id="153"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Περιγραφή Συστημάτων Ψεκασμού </a:t>
            </a:r>
            <a:r>
              <a:rPr lang="en-US" sz="2800" b="1" strike="noStrike" spc="-1">
                <a:solidFill>
                  <a:srgbClr val="99CC00"/>
                </a:solidFill>
                <a:latin typeface="Tahoma"/>
                <a:ea typeface="Tahoma"/>
              </a:rPr>
              <a:t>Jetronic</a:t>
            </a:r>
            <a:r>
              <a:rPr lang="el-GR" sz="2800" b="1" strike="noStrike" spc="-1">
                <a:solidFill>
                  <a:srgbClr val="99CC00"/>
                </a:solidFill>
                <a:latin typeface="Tahoma"/>
                <a:ea typeface="Tahoma"/>
              </a:rPr>
              <a:t>.</a:t>
            </a:r>
            <a:endParaRPr lang="en-US" sz="2800" b="0" strike="noStrike" spc="-1">
              <a:solidFill>
                <a:srgbClr val="000000"/>
              </a:solidFill>
              <a:latin typeface="Tahoma"/>
            </a:endParaRPr>
          </a:p>
        </p:txBody>
      </p:sp>
      <p:sp>
        <p:nvSpPr>
          <p:cNvPr id="154"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9C830A-0D3F-46F6-99B7-2E976D0A7A64}" type="slidenum">
              <a:rPr lang="el-GR" sz="1800" b="0" strike="noStrike" spc="-1">
                <a:solidFill>
                  <a:srgbClr val="66CCFF"/>
                </a:solidFill>
                <a:latin typeface="Tahoma"/>
                <a:ea typeface="Tahoma"/>
              </a:rPr>
              <a:t>7</a:t>
            </a:fld>
            <a:endParaRPr lang="en-US" sz="1800" b="0" strike="noStrike" spc="-1">
              <a:solidFill>
                <a:srgbClr val="000000"/>
              </a:solidFill>
              <a:latin typeface="Tahoma"/>
            </a:endParaRPr>
          </a:p>
        </p:txBody>
      </p:sp>
      <p:sp>
        <p:nvSpPr>
          <p:cNvPr id="155"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56" name="Rectangle 7"/>
          <p:cNvSpPr/>
          <p:nvPr/>
        </p:nvSpPr>
        <p:spPr>
          <a:xfrm>
            <a:off x="900000" y="2708280"/>
            <a:ext cx="8244000" cy="4149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Στις ηλεκτρονικές αναφλέξεις με διανομέα οι παραγόμενοι παλμοί έναυσης από το δευτερεύον τύλιγμα του πολλαπλασιαστή μεταβιβάζονται στα μπουζί σύμφωνα με τη σειρά έναυσης των κυλίνδρων, μέσω ενός περιστρεφόμενου ρότορα που παίρνει κίνηση από τον εκκεντροφόρο άξονα της μηχανής.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Είναι το κλασικό σύστημα ράουλου - καπακιού των συμβατικών συστημάτων</a:t>
            </a:r>
            <a:r>
              <a:rPr lang="en-US" sz="2400" b="0" strike="noStrike" spc="-1">
                <a:solidFill>
                  <a:srgbClr val="FFFFFF"/>
                </a:solidFill>
                <a:latin typeface="Tahoma"/>
                <a:ea typeface="Tahoma"/>
              </a:rPr>
              <a:t>.</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repl">
                                        <p:cTn id="7" dur="1000" fill="hold"/>
                                        <p:tgtEl>
                                          <p:spTgt spid="15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5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56">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56">
                                            <p:txEl>
                                              <p:pRg st="1" end="1"/>
                                            </p:txEl>
                                          </p:spTgt>
                                        </p:tgtEl>
                                        <p:attrNameLst>
                                          <p:attrName>style.visibility</p:attrName>
                                        </p:attrNameLst>
                                      </p:cBhvr>
                                      <p:to>
                                        <p:strVal val="visible"/>
                                      </p:to>
                                    </p:set>
                                    <p:anim calcmode="lin" valueType="num">
                                      <p:cBhvr additive="repl">
                                        <p:cTn id="14" dur="1000" fill="hold"/>
                                        <p:tgtEl>
                                          <p:spTgt spid="156">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56">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58" name="PlaceHolder 2"/>
          <p:cNvSpPr>
            <a:spLocks noGrp="1"/>
          </p:cNvSpPr>
          <p:nvPr>
            <p:ph type="subTitle"/>
          </p:nvPr>
        </p:nvSpPr>
        <p:spPr>
          <a:xfrm>
            <a:off x="900000" y="1844280"/>
            <a:ext cx="8244000" cy="86364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Ηλεκτρονική ανάφλεξη με διανομέα, παλμογεννήτρια και μηχανισμό μεταβολής του αβάνς:</a:t>
            </a:r>
            <a:endParaRPr lang="en-US" sz="2300" b="0" strike="noStrike" spc="-1">
              <a:solidFill>
                <a:srgbClr val="FFFFFF"/>
              </a:solidFill>
              <a:latin typeface="Tahoma"/>
            </a:endParaRPr>
          </a:p>
        </p:txBody>
      </p:sp>
      <p:sp>
        <p:nvSpPr>
          <p:cNvPr id="159" name="Rectangle 4"/>
          <p:cNvSpPr/>
          <p:nvPr/>
        </p:nvSpPr>
        <p:spPr>
          <a:xfrm>
            <a:off x="900000" y="836640"/>
            <a:ext cx="7921800" cy="936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99CC00"/>
                </a:solidFill>
                <a:latin typeface="Tahoma"/>
                <a:ea typeface="Tahoma"/>
              </a:rPr>
              <a:t>Περιγραφή Συστημάτων Ψεκασμού </a:t>
            </a:r>
            <a:r>
              <a:rPr lang="en-US" sz="2800" b="1" strike="noStrike" spc="-1">
                <a:solidFill>
                  <a:srgbClr val="99CC00"/>
                </a:solidFill>
                <a:latin typeface="Tahoma"/>
                <a:ea typeface="Tahoma"/>
              </a:rPr>
              <a:t>Jetronic</a:t>
            </a:r>
            <a:r>
              <a:rPr lang="el-GR" sz="2800" b="1" strike="noStrike" spc="-1">
                <a:solidFill>
                  <a:srgbClr val="99CC00"/>
                </a:solidFill>
                <a:latin typeface="Tahoma"/>
                <a:ea typeface="Tahoma"/>
              </a:rPr>
              <a:t>.</a:t>
            </a:r>
            <a:endParaRPr lang="en-US" sz="2800" b="0" strike="noStrike" spc="-1">
              <a:solidFill>
                <a:srgbClr val="000000"/>
              </a:solidFill>
              <a:latin typeface="Tahoma"/>
            </a:endParaRPr>
          </a:p>
        </p:txBody>
      </p:sp>
      <p:sp>
        <p:nvSpPr>
          <p:cNvPr id="160"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E2A471-9AEC-4805-9CA1-86D8DD6A13FD}" type="slidenum">
              <a:rPr lang="el-GR" sz="1800" b="0" strike="noStrike" spc="-1">
                <a:solidFill>
                  <a:srgbClr val="66CCFF"/>
                </a:solidFill>
                <a:latin typeface="Tahoma"/>
                <a:ea typeface="Tahoma"/>
              </a:rPr>
              <a:t>8</a:t>
            </a:fld>
            <a:endParaRPr lang="en-US" sz="1800" b="0" strike="noStrike" spc="-1">
              <a:solidFill>
                <a:srgbClr val="000000"/>
              </a:solidFill>
              <a:latin typeface="Tahoma"/>
            </a:endParaRPr>
          </a:p>
        </p:txBody>
      </p:sp>
      <p:sp>
        <p:nvSpPr>
          <p:cNvPr id="161"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2" name="Rectangle 7"/>
          <p:cNvSpPr/>
          <p:nvPr/>
        </p:nvSpPr>
        <p:spPr>
          <a:xfrm>
            <a:off x="900000" y="2565360"/>
            <a:ext cx="8244000" cy="4292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Οι</a:t>
            </a:r>
            <a:r>
              <a:rPr lang="en-US" sz="2300" b="0" strike="noStrike" spc="-1">
                <a:solidFill>
                  <a:srgbClr val="FFFFFF"/>
                </a:solidFill>
                <a:latin typeface="Tahoma"/>
                <a:ea typeface="Tahoma"/>
              </a:rPr>
              <a:t> </a:t>
            </a:r>
            <a:r>
              <a:rPr lang="el-GR" sz="2300" b="1" strike="noStrike" spc="-1">
                <a:solidFill>
                  <a:srgbClr val="FFFFFF"/>
                </a:solidFill>
                <a:latin typeface="Tahoma"/>
                <a:ea typeface="Tahoma"/>
              </a:rPr>
              <a:t>Παλμογεννήτριες </a:t>
            </a:r>
            <a:r>
              <a:rPr lang="el-GR" sz="2300" b="0" strike="noStrike" spc="-1">
                <a:solidFill>
                  <a:srgbClr val="FFFFFF"/>
                </a:solidFill>
                <a:latin typeface="Tahoma"/>
                <a:ea typeface="Tahoma"/>
              </a:rPr>
              <a:t>παράγουν ηλεκτρικούς παλμούς. Εν συνεχεία, αυτοί οι παλμοί ενισχύονται από την ηλεκτρονική μονάδα και σηματοδοτούν τη διακοπή του πρωτεύοντος κυκλώματος του πολλαπλασιαστή.</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Οι παλμογεννήτριες είναι:</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α) επαγωγικού ή μαγνητικού τύπου</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β) τύπου </a:t>
            </a:r>
            <a:r>
              <a:rPr lang="en-US" sz="2300" b="0" strike="noStrike" spc="-1">
                <a:solidFill>
                  <a:srgbClr val="FFFFFF"/>
                </a:solidFill>
                <a:latin typeface="Tahoma"/>
                <a:ea typeface="Tahoma"/>
              </a:rPr>
              <a:t>Hall</a:t>
            </a:r>
            <a:r>
              <a:rPr lang="el-GR" sz="2300" b="0" strike="noStrike" spc="-1">
                <a:solidFill>
                  <a:srgbClr val="FFFFFF"/>
                </a:solidFill>
                <a:latin typeface="Tahoma"/>
                <a:ea typeface="Tahoma"/>
              </a:rPr>
              <a:t> και</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γ) με οπτικό αισθητήρα</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 παλμοδότης ή παλμογεννήτρια παράγει παλμούς ελέγχου κατά τέτοιο τρόπο, ώστε να διακόπτεται και να αποκαθίσταται το πρωτεύον ρεύμα τη σωστή χρονική στιγμή.</a:t>
            </a:r>
            <a:endParaRPr lang="en-US" sz="23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repl">
                                        <p:cTn id="7" dur="1000" fill="hold"/>
                                        <p:tgtEl>
                                          <p:spTgt spid="16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6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6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62">
                                            <p:txEl>
                                              <p:pRg st="1" end="1"/>
                                            </p:txEl>
                                          </p:spTgt>
                                        </p:tgtEl>
                                        <p:attrNameLst>
                                          <p:attrName>style.visibility</p:attrName>
                                        </p:attrNameLst>
                                      </p:cBhvr>
                                      <p:to>
                                        <p:strVal val="visible"/>
                                      </p:to>
                                    </p:set>
                                    <p:anim calcmode="lin" valueType="num">
                                      <p:cBhvr additive="repl">
                                        <p:cTn id="14" dur="1000" fill="hold"/>
                                        <p:tgtEl>
                                          <p:spTgt spid="16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6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62">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162">
                                            <p:txEl>
                                              <p:pRg st="2" end="2"/>
                                            </p:txEl>
                                          </p:spTgt>
                                        </p:tgtEl>
                                        <p:attrNameLst>
                                          <p:attrName>style.visibility</p:attrName>
                                        </p:attrNameLst>
                                      </p:cBhvr>
                                      <p:to>
                                        <p:strVal val="visible"/>
                                      </p:to>
                                    </p:set>
                                    <p:anim calcmode="lin" valueType="num">
                                      <p:cBhvr additive="repl">
                                        <p:cTn id="21" dur="1000" fill="hold"/>
                                        <p:tgtEl>
                                          <p:spTgt spid="162">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162">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162">
                                            <p:txEl>
                                              <p:pRg st="2" end="2"/>
                                            </p:txEl>
                                          </p:spTgt>
                                        </p:tgtEl>
                                      </p:cBhvr>
                                    </p:animEffect>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55" presetClass="entr" fill="hold" nodeType="clickEffect">
                                  <p:stCondLst>
                                    <p:cond delay="0"/>
                                  </p:stCondLst>
                                  <p:childTnLst>
                                    <p:set>
                                      <p:cBhvr>
                                        <p:cTn id="27" dur="1" fill="hold">
                                          <p:stCondLst>
                                            <p:cond delay="0"/>
                                          </p:stCondLst>
                                        </p:cTn>
                                        <p:tgtEl>
                                          <p:spTgt spid="162">
                                            <p:txEl>
                                              <p:pRg st="3" end="3"/>
                                            </p:txEl>
                                          </p:spTgt>
                                        </p:tgtEl>
                                        <p:attrNameLst>
                                          <p:attrName>style.visibility</p:attrName>
                                        </p:attrNameLst>
                                      </p:cBhvr>
                                      <p:to>
                                        <p:strVal val="visible"/>
                                      </p:to>
                                    </p:set>
                                    <p:anim calcmode="lin" valueType="num">
                                      <p:cBhvr additive="repl">
                                        <p:cTn id="28" dur="1000" fill="hold"/>
                                        <p:tgtEl>
                                          <p:spTgt spid="162">
                                            <p:txEl>
                                              <p:pRg st="3" end="3"/>
                                            </p:txEl>
                                          </p:spTgt>
                                        </p:tgtEl>
                                        <p:attrNameLst>
                                          <p:attrName>ppt_w</p:attrName>
                                        </p:attrNameLst>
                                      </p:cBhvr>
                                      <p:tavLst>
                                        <p:tav tm="0">
                                          <p:val>
                                            <p:strVal val="#ppt_w*0.70"/>
                                          </p:val>
                                        </p:tav>
                                        <p:tav tm="100000">
                                          <p:val>
                                            <p:strVal val="#ppt_w"/>
                                          </p:val>
                                        </p:tav>
                                      </p:tavLst>
                                    </p:anim>
                                    <p:anim calcmode="lin" valueType="num">
                                      <p:cBhvr additive="repl">
                                        <p:cTn id="29" dur="1000" fill="hold"/>
                                        <p:tgtEl>
                                          <p:spTgt spid="162">
                                            <p:txEl>
                                              <p:pRg st="3" end="3"/>
                                            </p:txEl>
                                          </p:spTgt>
                                        </p:tgtEl>
                                        <p:attrNameLst>
                                          <p:attrName>ppt_h</p:attrName>
                                        </p:attrNameLst>
                                      </p:cBhvr>
                                      <p:tavLst>
                                        <p:tav tm="0">
                                          <p:val>
                                            <p:strVal val="#ppt_h"/>
                                          </p:val>
                                        </p:tav>
                                        <p:tav tm="100000">
                                          <p:val>
                                            <p:strVal val="#ppt_h"/>
                                          </p:val>
                                        </p:tav>
                                      </p:tavLst>
                                    </p:anim>
                                    <p:animEffect transition="in" filter="fade">
                                      <p:cBhvr additive="repl">
                                        <p:cTn id="30" dur="1000"/>
                                        <p:tgtEl>
                                          <p:spTgt spid="162">
                                            <p:txEl>
                                              <p:pRg st="3" end="3"/>
                                            </p:txEl>
                                          </p:spTgt>
                                        </p:tgtEl>
                                      </p:cBhvr>
                                    </p:animEffec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55" presetClass="entr" fill="hold" nodeType="clickEffect">
                                  <p:stCondLst>
                                    <p:cond delay="0"/>
                                  </p:stCondLst>
                                  <p:childTnLst>
                                    <p:set>
                                      <p:cBhvr>
                                        <p:cTn id="34" dur="1" fill="hold">
                                          <p:stCondLst>
                                            <p:cond delay="0"/>
                                          </p:stCondLst>
                                        </p:cTn>
                                        <p:tgtEl>
                                          <p:spTgt spid="162">
                                            <p:txEl>
                                              <p:pRg st="4" end="4"/>
                                            </p:txEl>
                                          </p:spTgt>
                                        </p:tgtEl>
                                        <p:attrNameLst>
                                          <p:attrName>style.visibility</p:attrName>
                                        </p:attrNameLst>
                                      </p:cBhvr>
                                      <p:to>
                                        <p:strVal val="visible"/>
                                      </p:to>
                                    </p:set>
                                    <p:anim calcmode="lin" valueType="num">
                                      <p:cBhvr additive="repl">
                                        <p:cTn id="35" dur="1000" fill="hold"/>
                                        <p:tgtEl>
                                          <p:spTgt spid="162">
                                            <p:txEl>
                                              <p:pRg st="4" end="4"/>
                                            </p:txEl>
                                          </p:spTgt>
                                        </p:tgtEl>
                                        <p:attrNameLst>
                                          <p:attrName>ppt_w</p:attrName>
                                        </p:attrNameLst>
                                      </p:cBhvr>
                                      <p:tavLst>
                                        <p:tav tm="0">
                                          <p:val>
                                            <p:strVal val="#ppt_w*0.70"/>
                                          </p:val>
                                        </p:tav>
                                        <p:tav tm="100000">
                                          <p:val>
                                            <p:strVal val="#ppt_w"/>
                                          </p:val>
                                        </p:tav>
                                      </p:tavLst>
                                    </p:anim>
                                    <p:anim calcmode="lin" valueType="num">
                                      <p:cBhvr additive="repl">
                                        <p:cTn id="36" dur="1000" fill="hold"/>
                                        <p:tgtEl>
                                          <p:spTgt spid="162">
                                            <p:txEl>
                                              <p:pRg st="4" end="4"/>
                                            </p:txEl>
                                          </p:spTgt>
                                        </p:tgtEl>
                                        <p:attrNameLst>
                                          <p:attrName>ppt_h</p:attrName>
                                        </p:attrNameLst>
                                      </p:cBhvr>
                                      <p:tavLst>
                                        <p:tav tm="0">
                                          <p:val>
                                            <p:strVal val="#ppt_h"/>
                                          </p:val>
                                        </p:tav>
                                        <p:tav tm="100000">
                                          <p:val>
                                            <p:strVal val="#ppt_h"/>
                                          </p:val>
                                        </p:tav>
                                      </p:tavLst>
                                    </p:anim>
                                    <p:animEffect transition="in" filter="fade">
                                      <p:cBhvr additive="repl">
                                        <p:cTn id="37" dur="1000"/>
                                        <p:tgtEl>
                                          <p:spTgt spid="162">
                                            <p:txEl>
                                              <p:pRg st="4" end="4"/>
                                            </p:txEl>
                                          </p:spTgt>
                                        </p:tgtEl>
                                      </p:cBhvr>
                                    </p:animEffect>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55" presetClass="entr" fill="hold" nodeType="clickEffect">
                                  <p:stCondLst>
                                    <p:cond delay="0"/>
                                  </p:stCondLst>
                                  <p:childTnLst>
                                    <p:set>
                                      <p:cBhvr>
                                        <p:cTn id="41" dur="1" fill="hold">
                                          <p:stCondLst>
                                            <p:cond delay="0"/>
                                          </p:stCondLst>
                                        </p:cTn>
                                        <p:tgtEl>
                                          <p:spTgt spid="162">
                                            <p:txEl>
                                              <p:pRg st="5" end="5"/>
                                            </p:txEl>
                                          </p:spTgt>
                                        </p:tgtEl>
                                        <p:attrNameLst>
                                          <p:attrName>style.visibility</p:attrName>
                                        </p:attrNameLst>
                                      </p:cBhvr>
                                      <p:to>
                                        <p:strVal val="visible"/>
                                      </p:to>
                                    </p:set>
                                    <p:anim calcmode="lin" valueType="num">
                                      <p:cBhvr additive="repl">
                                        <p:cTn id="42" dur="1000" fill="hold"/>
                                        <p:tgtEl>
                                          <p:spTgt spid="162">
                                            <p:txEl>
                                              <p:pRg st="5" end="5"/>
                                            </p:txEl>
                                          </p:spTgt>
                                        </p:tgtEl>
                                        <p:attrNameLst>
                                          <p:attrName>ppt_w</p:attrName>
                                        </p:attrNameLst>
                                      </p:cBhvr>
                                      <p:tavLst>
                                        <p:tav tm="0">
                                          <p:val>
                                            <p:strVal val="#ppt_w*0.70"/>
                                          </p:val>
                                        </p:tav>
                                        <p:tav tm="100000">
                                          <p:val>
                                            <p:strVal val="#ppt_w"/>
                                          </p:val>
                                        </p:tav>
                                      </p:tavLst>
                                    </p:anim>
                                    <p:anim calcmode="lin" valueType="num">
                                      <p:cBhvr additive="repl">
                                        <p:cTn id="43" dur="1000" fill="hold"/>
                                        <p:tgtEl>
                                          <p:spTgt spid="162">
                                            <p:txEl>
                                              <p:pRg st="5" end="5"/>
                                            </p:txEl>
                                          </p:spTgt>
                                        </p:tgtEl>
                                        <p:attrNameLst>
                                          <p:attrName>ppt_h</p:attrName>
                                        </p:attrNameLst>
                                      </p:cBhvr>
                                      <p:tavLst>
                                        <p:tav tm="0">
                                          <p:val>
                                            <p:strVal val="#ppt_h"/>
                                          </p:val>
                                        </p:tav>
                                        <p:tav tm="100000">
                                          <p:val>
                                            <p:strVal val="#ppt_h"/>
                                          </p:val>
                                        </p:tav>
                                      </p:tavLst>
                                    </p:anim>
                                    <p:animEffect transition="in" filter="fade">
                                      <p:cBhvr additive="repl">
                                        <p:cTn id="44" dur="1000"/>
                                        <p:tgtEl>
                                          <p:spTgt spid="1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89964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64" name="PlaceHolder 2"/>
          <p:cNvSpPr>
            <a:spLocks noGrp="1"/>
          </p:cNvSpPr>
          <p:nvPr>
            <p:ph type="subTitle"/>
          </p:nvPr>
        </p:nvSpPr>
        <p:spPr>
          <a:xfrm>
            <a:off x="900000" y="1844640"/>
            <a:ext cx="8244000" cy="432000"/>
          </a:xfrm>
          <a:prstGeom prst="rect">
            <a:avLst/>
          </a:prstGeom>
          <a:noFill/>
          <a:ln w="0">
            <a:noFill/>
          </a:ln>
        </p:spPr>
        <p:txBody>
          <a:bodyPr anchor="t">
            <a:noAutofit/>
          </a:bodyPr>
          <a:lstStyle/>
          <a:p>
            <a:pPr indent="0">
              <a:lnSpc>
                <a:spcPct val="90000"/>
              </a:lnSpc>
              <a:spcBef>
                <a:spcPts val="575"/>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1" strike="noStrike" spc="-1">
                <a:solidFill>
                  <a:srgbClr val="FFFF66"/>
                </a:solidFill>
                <a:latin typeface="Tahoma"/>
                <a:ea typeface="Tahoma"/>
              </a:rPr>
              <a:t>Επαγωγική παλμογεννήτρια:</a:t>
            </a:r>
            <a:endParaRPr lang="en-US" sz="2300" b="0" strike="noStrike" spc="-1">
              <a:solidFill>
                <a:srgbClr val="FFFFFF"/>
              </a:solidFill>
              <a:latin typeface="Tahoma"/>
            </a:endParaRPr>
          </a:p>
        </p:txBody>
      </p:sp>
      <p:sp>
        <p:nvSpPr>
          <p:cNvPr id="16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D0BFE9F-C20D-4548-9567-0FC9EEA34B94}" type="slidenum">
              <a:rPr lang="el-GR" sz="1800" b="0" strike="noStrike" spc="-1">
                <a:solidFill>
                  <a:srgbClr val="66CCFF"/>
                </a:solidFill>
                <a:latin typeface="Tahoma"/>
                <a:ea typeface="Tahoma"/>
              </a:rPr>
              <a:t>9</a:t>
            </a:fld>
            <a:endParaRPr lang="en-US" sz="1800" b="0" strike="noStrike" spc="-1">
              <a:solidFill>
                <a:srgbClr val="000000"/>
              </a:solidFill>
              <a:latin typeface="Tahoma"/>
            </a:endParaRPr>
          </a:p>
        </p:txBody>
      </p:sp>
      <p:sp>
        <p:nvSpPr>
          <p:cNvPr id="166" name="Rectangle 6"/>
          <p:cNvSpPr/>
          <p:nvPr/>
        </p:nvSpPr>
        <p:spPr>
          <a:xfrm>
            <a:off x="5891040" y="3868560"/>
            <a:ext cx="914400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6440" rIns="90000" bIns="-46440" anchor="ctr">
            <a:sp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7" name="Rectangle 7"/>
          <p:cNvSpPr/>
          <p:nvPr/>
        </p:nvSpPr>
        <p:spPr>
          <a:xfrm>
            <a:off x="900000" y="2276640"/>
            <a:ext cx="4991040" cy="44654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επαγωγική παλμογεννήτρια αποτελείται από ένα ρότορα και από ένα στάτη.</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ρότορας εδράζεται στον άξονα του διανομέα και έχει τόσες προεξοχές (δόντια) όσους κυλίνδρους έχει ο κινητήρας. Ο στάτης είναι ένας μόνιμος μαγνήτης και έχει μία επαγωγική περιέλιξη με πυρήνα.</a:t>
            </a:r>
            <a:endParaRPr lang="en-US" sz="2400" b="0" strike="noStrike" spc="-1">
              <a:solidFill>
                <a:srgbClr val="000000"/>
              </a:solidFill>
              <a:latin typeface="Tahoma"/>
            </a:endParaRPr>
          </a:p>
        </p:txBody>
      </p:sp>
      <p:pic>
        <p:nvPicPr>
          <p:cNvPr id="168" name="Picture 8"/>
          <p:cNvPicPr/>
          <p:nvPr/>
        </p:nvPicPr>
        <p:blipFill>
          <a:blip r:embed="rId2"/>
          <a:stretch/>
        </p:blipFill>
        <p:spPr>
          <a:xfrm>
            <a:off x="6058080" y="1916280"/>
            <a:ext cx="3085920" cy="3240000"/>
          </a:xfrm>
          <a:prstGeom prst="rect">
            <a:avLst/>
          </a:prstGeom>
          <a:ln w="0">
            <a:noFill/>
          </a:ln>
        </p:spPr>
      </p:pic>
      <p:pic>
        <p:nvPicPr>
          <p:cNvPr id="169" name="Picture 9"/>
          <p:cNvPicPr/>
          <p:nvPr/>
        </p:nvPicPr>
        <p:blipFill>
          <a:blip r:embed="rId3"/>
          <a:stretch/>
        </p:blipFill>
        <p:spPr>
          <a:xfrm>
            <a:off x="6058080" y="5156280"/>
            <a:ext cx="3085920" cy="1636560"/>
          </a:xfrm>
          <a:prstGeom prst="rect">
            <a:avLst/>
          </a:prstGeom>
          <a:ln w="0">
            <a:noFill/>
          </a:ln>
        </p:spPr>
      </p:pic>
      <p:sp>
        <p:nvSpPr>
          <p:cNvPr id="170" name="Rectangle 4"/>
          <p:cNvSpPr/>
          <p:nvPr/>
        </p:nvSpPr>
        <p:spPr>
          <a:xfrm>
            <a:off x="900000" y="836640"/>
            <a:ext cx="7921800" cy="64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strike="noStrike" spc="-1">
                <a:solidFill>
                  <a:srgbClr val="99CC00"/>
                </a:solidFill>
                <a:latin typeface="Tahoma"/>
                <a:ea typeface="Tahoma"/>
              </a:rPr>
              <a:t>Ηλεκτρονική Ανάφλεξη.</a:t>
            </a:r>
            <a:endParaRPr lang="en-US" sz="36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blinds(horizontal)">
                                      <p:cBhvr additive="repl">
                                        <p:cTn id="7" dur="500"/>
                                        <p:tgtEl>
                                          <p:spTgt spid="164">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67">
                                            <p:txEl>
                                              <p:pRg st="0" end="0"/>
                                            </p:txEl>
                                          </p:spTgt>
                                        </p:tgtEl>
                                        <p:attrNameLst>
                                          <p:attrName>style.visibility</p:attrName>
                                        </p:attrNameLst>
                                      </p:cBhvr>
                                      <p:to>
                                        <p:strVal val="visible"/>
                                      </p:to>
                                    </p:set>
                                    <p:anim calcmode="lin" valueType="num">
                                      <p:cBhvr additive="repl">
                                        <p:cTn id="11" dur="1000" fill="hold"/>
                                        <p:tgtEl>
                                          <p:spTgt spid="167">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67">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67">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box(out)">
                                      <p:cBhvr additive="repl">
                                        <p:cTn id="17" dur="500"/>
                                        <p:tgtEl>
                                          <p:spTgt spid="168"/>
                                        </p:tgtEl>
                                      </p:cBhvr>
                                    </p:animEffect>
                                  </p:childTnLst>
                                </p:cTn>
                              </p:par>
                              <p:par>
                                <p:cTn id="18" presetID="4" presetClass="entr" presetSubtype="32" fill="hold" nodeType="with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box(out)">
                                      <p:cBhvr additive="repl">
                                        <p:cTn id="20" dur="500"/>
                                        <p:tgtEl>
                                          <p:spTgt spid="169"/>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67">
                                            <p:txEl>
                                              <p:pRg st="1" end="1"/>
                                            </p:txEl>
                                          </p:spTgt>
                                        </p:tgtEl>
                                        <p:attrNameLst>
                                          <p:attrName>style.visibility</p:attrName>
                                        </p:attrNameLst>
                                      </p:cBhvr>
                                      <p:to>
                                        <p:strVal val="visible"/>
                                      </p:to>
                                    </p:set>
                                    <p:anim calcmode="lin" valueType="num">
                                      <p:cBhvr additive="repl">
                                        <p:cTn id="25" dur="1000" fill="hold"/>
                                        <p:tgtEl>
                                          <p:spTgt spid="167">
                                            <p:txEl>
                                              <p:pRg st="1" end="1"/>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67">
                                            <p:txEl>
                                              <p:pRg st="1" end="1"/>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2299</TotalTime>
  <Words>2953</Words>
  <Application>Microsoft Macintosh PowerPoint</Application>
  <PresentationFormat>Προβολή στην οθόνη (4:3)</PresentationFormat>
  <Paragraphs>237</Paragraphs>
  <Slides>36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36</vt:i4>
      </vt:variant>
    </vt:vector>
  </HeadingPairs>
  <TitlesOfParts>
    <vt:vector size="42" baseType="lpstr">
      <vt:lpstr>Arial</vt:lpstr>
      <vt:lpstr>Tahoma</vt:lpstr>
      <vt:lpstr>Times New Roman</vt:lpstr>
      <vt:lpstr>Wingdings</vt:lpstr>
      <vt:lpstr>Office Theme</vt:lpstr>
      <vt:lpstr>Office Theme</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ΜΗΧΑΝΩΝ</dc:title>
  <dc:subject/>
  <dc:creator>Golden</dc:creator>
  <dc:description/>
  <cp:lastModifiedBy>GEORGIA GEORGATZOGLOU</cp:lastModifiedBy>
  <cp:revision>58</cp:revision>
  <dcterms:created xsi:type="dcterms:W3CDTF">2009-10-15T07:24:46Z</dcterms:created>
  <dcterms:modified xsi:type="dcterms:W3CDTF">2024-02-03T15:39:51Z</dcterms:modified>
  <dc:language>en-US</dc:language>
</cp:coreProperties>
</file>