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3"/>
  </p:normalViewPr>
  <p:slideViewPr>
    <p:cSldViewPr snapToGrid="0">
      <p:cViewPr varScale="1">
        <p:scale>
          <a:sx n="86" d="100"/>
          <a:sy n="86" d="100"/>
        </p:scale>
        <p:origin x="10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F19C39-50CA-EBDB-53A2-1D8CBFA2A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CA5AFE9-7E8C-1566-70F1-CB77AFC86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AB4D88F-60A1-1FE3-3E58-CD6DB62BF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F70-9A05-A44A-A3D4-5D3414386138}" type="datetimeFigureOut">
              <a:rPr lang="el-GR" smtClean="0"/>
              <a:t>1/11/23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A1D79BA-EC3C-A6A5-0BF3-B6136088F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A060C59-A2E5-3CF2-CE72-B7BC52496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7404-FB11-FF4C-A6B4-3673368C7A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2066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437B43-9F91-9DD0-EF1C-494ACAA46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6EE1971-D01F-7650-7889-5E6A0D31A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BB94E2F-A078-119E-11C4-E9FA98CF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F70-9A05-A44A-A3D4-5D3414386138}" type="datetimeFigureOut">
              <a:rPr lang="el-GR" smtClean="0"/>
              <a:t>1/11/23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3F11324-C64B-4B2C-7719-3FD0A355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EBCBD0B-C6C7-AC06-2786-45CF522DE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7404-FB11-FF4C-A6B4-3673368C7A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7782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05BCC42-ED2D-893A-3A04-EAD3C8E42B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8BEAC73-2790-0D7B-BB5E-A42D99AFB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632B299-1EE8-20B1-A149-2C59B63CE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F70-9A05-A44A-A3D4-5D3414386138}" type="datetimeFigureOut">
              <a:rPr lang="el-GR" smtClean="0"/>
              <a:t>1/11/23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64FA1F5-052C-16BB-0A26-B4BB67B83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1237F10-4219-28C7-145A-AC0AD1CC4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7404-FB11-FF4C-A6B4-3673368C7A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80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46B5E8-CDB0-B604-FFFE-8E7BD0A9E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B4BA28-60DF-EF1C-B32B-B60F0ADF1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4E9DFB8-8B1A-FD2D-0AA6-74BC998E5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F70-9A05-A44A-A3D4-5D3414386138}" type="datetimeFigureOut">
              <a:rPr lang="el-GR" smtClean="0"/>
              <a:t>1/11/23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981B2EF-7192-B8F3-D3ED-FB8BB4DCE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857BF2C-0D2E-49A3-ADAB-3595AE83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7404-FB11-FF4C-A6B4-3673368C7A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346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B7505D-14B2-0642-7966-36C670DB9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ED09F3C-CC6A-B7BE-41FC-75D671494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D7CC3FC-8934-DBF7-948C-874FF6DBB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F70-9A05-A44A-A3D4-5D3414386138}" type="datetimeFigureOut">
              <a:rPr lang="el-GR" smtClean="0"/>
              <a:t>1/11/23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D4CADE0-077E-1F53-64E8-5EEBE1A38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8E50467-2B84-FC0C-C664-F3537EA2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7404-FB11-FF4C-A6B4-3673368C7A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382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659272-7835-967B-1FD9-8D59FF45E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844272-4ADF-041B-8A9F-B5716683A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C4AAB7F-C38E-36CD-DFEA-3BFD3093C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CB290C2-FEAE-41D1-4A05-BC72B432A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F70-9A05-A44A-A3D4-5D3414386138}" type="datetimeFigureOut">
              <a:rPr lang="el-GR" smtClean="0"/>
              <a:t>1/11/23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569CFD1-61AC-A3D7-84B2-AC9AC3B3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6D0E7E6-8837-ABA0-2DB4-FF1DC4D74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7404-FB11-FF4C-A6B4-3673368C7A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2046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6C2E28-9BE5-C035-564E-6DF7C50E1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E151479-59D7-B9F6-B0A0-AF759B500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D86561F-6293-5BBE-C46E-3F28ED348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10C2F91-A8D7-123D-FBBC-061770DD7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320CA89-4E41-F477-3F97-5063D66F06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F183FBE-FA7B-DD65-587E-887911544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F70-9A05-A44A-A3D4-5D3414386138}" type="datetimeFigureOut">
              <a:rPr lang="el-GR" smtClean="0"/>
              <a:t>1/11/23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7388D41-9C8A-B3A7-4418-BBF72FE9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BFC8078-9B8A-D484-8F09-45A0FF2A8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7404-FB11-FF4C-A6B4-3673368C7A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8565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60E1BC-EED0-5C43-EF38-0A0C61A2E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9F404B3A-027A-6D89-B473-01FAD050F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F70-9A05-A44A-A3D4-5D3414386138}" type="datetimeFigureOut">
              <a:rPr lang="el-GR" smtClean="0"/>
              <a:t>1/11/23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1528520-0E81-5E58-02CA-03518D803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31B3A7F-5287-C3AF-3490-A0AAC129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7404-FB11-FF4C-A6B4-3673368C7A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282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E361CB64-FBEF-BBE6-B4D1-F279094C1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F70-9A05-A44A-A3D4-5D3414386138}" type="datetimeFigureOut">
              <a:rPr lang="el-GR" smtClean="0"/>
              <a:t>1/11/23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48F7437-1E89-340B-6C27-56BD58A65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F4A4194-C7B9-D250-73E0-922D1B820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7404-FB11-FF4C-A6B4-3673368C7A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242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D4EE9A-B870-A8C0-38FC-768BCBFA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06DA76F-E6C5-76ED-C9E0-BF8065BAE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92885BF-4335-A56F-3FCA-E9F2E4FF1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316BFC4-31D0-645E-99C9-2230F84EB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F70-9A05-A44A-A3D4-5D3414386138}" type="datetimeFigureOut">
              <a:rPr lang="el-GR" smtClean="0"/>
              <a:t>1/11/23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7E719AC-256F-DF27-4851-D9260F80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5D6CB9D-8A87-D467-2598-5594EEE2A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7404-FB11-FF4C-A6B4-3673368C7A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4084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9B6D3F-34F7-2D70-2D5C-077242B59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7232EBC-3C5E-0871-1132-765E3568DD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143E62F-5BDC-EE13-C8E7-74A7639F6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831A904-9081-56A5-B3EF-D9FD9F1A4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AF70-9A05-A44A-A3D4-5D3414386138}" type="datetimeFigureOut">
              <a:rPr lang="el-GR" smtClean="0"/>
              <a:t>1/11/23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476038A-C744-936A-A2BB-3F1A81193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2B96AD0-EBFB-EB75-9787-F41B66C0D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17404-FB11-FF4C-A6B4-3673368C7A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059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5C157D3-C7B9-8ADE-A2BD-20B5FD69D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4CD4262-78D2-5C81-9EA8-CD97C4111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E86871B-B328-2C33-D8CF-A67DE28BCD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AF70-9A05-A44A-A3D4-5D3414386138}" type="datetimeFigureOut">
              <a:rPr lang="el-GR" smtClean="0"/>
              <a:t>1/11/23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DBA430-D678-5420-90DB-D6988EC998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0B138C9-D55C-A028-52F0-5F6545D947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17404-FB11-FF4C-A6B4-3673368C7A0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879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85B5BC-AF22-995C-632B-B6D70865FF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ΣΕΙΡΑ ΑΝΑΦΛΕΞΗΣ</a:t>
            </a:r>
          </a:p>
        </p:txBody>
      </p:sp>
    </p:spTree>
    <p:extLst>
      <p:ext uri="{BB962C8B-B14F-4D97-AF65-F5344CB8AC3E}">
        <p14:creationId xmlns:p14="http://schemas.microsoft.com/office/powerpoint/2010/main" val="2710121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67EFFE-6617-8115-2179-EC1143E27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sz="4000" dirty="0">
                <a:effectLst/>
                <a:latin typeface="UBHelvetica"/>
              </a:rPr>
            </a:br>
            <a:br>
              <a:rPr lang="el-GR" sz="4000" dirty="0">
                <a:effectLst/>
                <a:latin typeface="UBHelvetica"/>
              </a:rPr>
            </a:br>
            <a:r>
              <a:rPr lang="el-GR" sz="4000" dirty="0" err="1">
                <a:effectLst/>
                <a:latin typeface="UBHelvetica"/>
              </a:rPr>
              <a:t>Συνέπειες</a:t>
            </a:r>
            <a:r>
              <a:rPr lang="el-GR" sz="4000" dirty="0">
                <a:effectLst/>
                <a:latin typeface="UBHelvetica"/>
              </a:rPr>
              <a:t> του </a:t>
            </a:r>
            <a:r>
              <a:rPr lang="el-GR" sz="4000" dirty="0" err="1">
                <a:effectLst/>
                <a:latin typeface="UBHelvetica"/>
              </a:rPr>
              <a:t>φαινομένου</a:t>
            </a:r>
            <a:r>
              <a:rPr lang="el-GR" sz="4000" dirty="0">
                <a:effectLst/>
                <a:latin typeface="UBHelvetica"/>
              </a:rPr>
              <a:t> της </a:t>
            </a:r>
            <a:r>
              <a:rPr lang="el-GR" sz="4000" dirty="0" err="1">
                <a:effectLst/>
                <a:latin typeface="UBHelvetica"/>
              </a:rPr>
              <a:t>κρουστικής</a:t>
            </a:r>
            <a:r>
              <a:rPr lang="el-GR" sz="4000" dirty="0">
                <a:effectLst/>
                <a:latin typeface="UBHelvetica"/>
              </a:rPr>
              <a:t> </a:t>
            </a:r>
            <a:r>
              <a:rPr lang="el-GR" sz="4000" dirty="0" err="1">
                <a:effectLst/>
                <a:latin typeface="UBHelvetica"/>
              </a:rPr>
              <a:t>καύσης</a:t>
            </a:r>
            <a:r>
              <a:rPr lang="el-GR" sz="4000" dirty="0">
                <a:effectLst/>
                <a:latin typeface="UBHelvetica"/>
              </a:rPr>
              <a:t> </a:t>
            </a:r>
            <a:r>
              <a:rPr lang="el-GR" sz="4000" dirty="0" err="1">
                <a:effectLst/>
                <a:latin typeface="UBHelvetica"/>
              </a:rPr>
              <a:t>είναι</a:t>
            </a:r>
            <a:r>
              <a:rPr lang="el-GR" sz="4000" dirty="0">
                <a:effectLst/>
                <a:latin typeface="UBHelvetica"/>
              </a:rPr>
              <a:t>:</a:t>
            </a:r>
            <a:br>
              <a:rPr lang="el-GR" sz="1800" dirty="0">
                <a:effectLst/>
                <a:latin typeface="UBHelvetica"/>
              </a:rPr>
            </a:br>
            <a:br>
              <a:rPr lang="el-GR" dirty="0">
                <a:effectLst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64A98D-9724-979A-DC3E-C55468E4E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effectLst/>
                <a:latin typeface="UBHelvetica"/>
              </a:rPr>
              <a:t>Η </a:t>
            </a:r>
            <a:r>
              <a:rPr lang="el-GR" dirty="0" err="1">
                <a:effectLst/>
                <a:latin typeface="UBHelvetica"/>
              </a:rPr>
              <a:t>υπερθέρμανση</a:t>
            </a:r>
            <a:r>
              <a:rPr lang="el-GR" dirty="0">
                <a:effectLst/>
                <a:latin typeface="UBHelvetica"/>
              </a:rPr>
              <a:t> του </a:t>
            </a:r>
            <a:r>
              <a:rPr lang="el-GR" dirty="0" err="1">
                <a:effectLst/>
                <a:latin typeface="UBHelvetica"/>
              </a:rPr>
              <a:t>κινητήρα</a:t>
            </a:r>
            <a:r>
              <a:rPr lang="el-GR" dirty="0">
                <a:effectLst/>
                <a:latin typeface="UBHelvetica"/>
              </a:rPr>
              <a:t>.</a:t>
            </a:r>
          </a:p>
          <a:p>
            <a:r>
              <a:rPr lang="el-GR" dirty="0">
                <a:effectLst/>
                <a:latin typeface="UBHelvetica"/>
              </a:rPr>
              <a:t>Η </a:t>
            </a:r>
            <a:r>
              <a:rPr lang="el-GR" dirty="0" err="1">
                <a:effectLst/>
                <a:latin typeface="UBHelvetica"/>
              </a:rPr>
              <a:t>πτώση</a:t>
            </a:r>
            <a:r>
              <a:rPr lang="el-GR" dirty="0">
                <a:effectLst/>
                <a:latin typeface="UBHelvetica"/>
              </a:rPr>
              <a:t> της </a:t>
            </a:r>
            <a:r>
              <a:rPr lang="el-GR" dirty="0" err="1">
                <a:effectLst/>
                <a:latin typeface="UBHelvetica"/>
              </a:rPr>
              <a:t>απόδοσής</a:t>
            </a:r>
            <a:r>
              <a:rPr lang="el-GR" dirty="0">
                <a:effectLst/>
                <a:latin typeface="UBHelvetica"/>
              </a:rPr>
              <a:t> του. </a:t>
            </a:r>
            <a:endParaRPr lang="el-GR" dirty="0">
              <a:latin typeface="UBHelveticaBlack"/>
            </a:endParaRPr>
          </a:p>
          <a:p>
            <a:r>
              <a:rPr lang="el-GR" dirty="0">
                <a:effectLst/>
                <a:latin typeface="UBHelvetica"/>
              </a:rPr>
              <a:t>Η </a:t>
            </a:r>
            <a:r>
              <a:rPr lang="el-GR" dirty="0" err="1">
                <a:effectLst/>
                <a:latin typeface="UBHelvetica"/>
              </a:rPr>
              <a:t>κόπωση</a:t>
            </a:r>
            <a:r>
              <a:rPr lang="el-GR" dirty="0">
                <a:effectLst/>
                <a:latin typeface="UBHelvetica"/>
              </a:rPr>
              <a:t> των </a:t>
            </a:r>
            <a:r>
              <a:rPr lang="el-GR" dirty="0" err="1">
                <a:effectLst/>
                <a:latin typeface="UBHelvetica"/>
              </a:rPr>
              <a:t>εξαρτημάτων</a:t>
            </a:r>
            <a:r>
              <a:rPr lang="el-GR" dirty="0">
                <a:effectLst/>
                <a:latin typeface="UBHelvetica"/>
              </a:rPr>
              <a:t> του (</a:t>
            </a:r>
            <a:r>
              <a:rPr lang="el-GR" dirty="0" err="1">
                <a:effectLst/>
                <a:latin typeface="UBHelvetica"/>
              </a:rPr>
              <a:t>εμβόλων</a:t>
            </a:r>
            <a:r>
              <a:rPr lang="el-GR" dirty="0">
                <a:effectLst/>
                <a:latin typeface="UBHelvetica"/>
              </a:rPr>
              <a:t>, </a:t>
            </a:r>
            <a:r>
              <a:rPr lang="el-GR" dirty="0" err="1">
                <a:effectLst/>
                <a:latin typeface="UBHelvetica"/>
              </a:rPr>
              <a:t>διωστήρων</a:t>
            </a:r>
            <a:r>
              <a:rPr lang="el-GR" dirty="0">
                <a:effectLst/>
                <a:latin typeface="UBHelvetica"/>
              </a:rPr>
              <a:t>, </a:t>
            </a:r>
            <a:r>
              <a:rPr lang="el-GR" dirty="0" err="1">
                <a:effectLst/>
                <a:latin typeface="UBHelvetica"/>
              </a:rPr>
              <a:t>βαλβίδων</a:t>
            </a:r>
            <a:r>
              <a:rPr lang="el-GR" dirty="0">
                <a:effectLst/>
                <a:latin typeface="UBHelvetica"/>
              </a:rPr>
              <a:t>, </a:t>
            </a:r>
            <a:r>
              <a:rPr lang="el-GR" dirty="0" err="1">
                <a:effectLst/>
                <a:latin typeface="UBHelvetica"/>
              </a:rPr>
              <a:t>χιτωνίων</a:t>
            </a:r>
            <a:r>
              <a:rPr lang="el-GR" dirty="0">
                <a:effectLst/>
                <a:latin typeface="UBHelvetica"/>
              </a:rPr>
              <a:t>, κ.λπ.). </a:t>
            </a:r>
            <a:endParaRPr lang="el-GR" dirty="0"/>
          </a:p>
          <a:p>
            <a:r>
              <a:rPr lang="el-GR" dirty="0">
                <a:effectLst/>
                <a:latin typeface="UBHelvetica"/>
              </a:rPr>
              <a:t>Η </a:t>
            </a:r>
            <a:r>
              <a:rPr lang="el-GR" dirty="0" err="1">
                <a:effectLst/>
                <a:latin typeface="UBHelvetica"/>
              </a:rPr>
              <a:t>μερικη</a:t>
            </a:r>
            <a:r>
              <a:rPr lang="el-GR" dirty="0">
                <a:effectLst/>
                <a:latin typeface="UBHelvetica"/>
              </a:rPr>
              <a:t>́ ή </a:t>
            </a:r>
            <a:r>
              <a:rPr lang="el-GR" dirty="0" err="1">
                <a:effectLst/>
                <a:latin typeface="UBHelvetica"/>
              </a:rPr>
              <a:t>ολικη</a:t>
            </a:r>
            <a:r>
              <a:rPr lang="el-GR" dirty="0">
                <a:effectLst/>
                <a:latin typeface="UBHelvetica"/>
              </a:rPr>
              <a:t>́ </a:t>
            </a:r>
            <a:r>
              <a:rPr lang="el-GR" dirty="0" err="1">
                <a:effectLst/>
                <a:latin typeface="UBHelvetica"/>
              </a:rPr>
              <a:t>καταστροφη</a:t>
            </a:r>
            <a:r>
              <a:rPr lang="el-GR" dirty="0">
                <a:effectLst/>
                <a:latin typeface="UBHelvetica"/>
              </a:rPr>
              <a:t>́ τους (π.χ. </a:t>
            </a:r>
            <a:r>
              <a:rPr lang="el-GR" dirty="0" err="1">
                <a:effectLst/>
                <a:latin typeface="UBHelvetica"/>
              </a:rPr>
              <a:t>τρύπημα</a:t>
            </a:r>
            <a:r>
              <a:rPr lang="el-GR" dirty="0">
                <a:effectLst/>
                <a:latin typeface="UBHelvetica"/>
              </a:rPr>
              <a:t> του </a:t>
            </a:r>
            <a:r>
              <a:rPr lang="el-GR" dirty="0" err="1">
                <a:effectLst/>
                <a:latin typeface="UBHelvetica"/>
              </a:rPr>
              <a:t>εμβόλου</a:t>
            </a:r>
            <a:r>
              <a:rPr lang="el-GR" dirty="0">
                <a:effectLst/>
                <a:latin typeface="UBHelvetica"/>
              </a:rPr>
              <a:t>). </a:t>
            </a:r>
            <a:endParaRPr lang="el-GR" dirty="0"/>
          </a:p>
          <a:p>
            <a:r>
              <a:rPr lang="el-GR" dirty="0">
                <a:effectLst/>
                <a:latin typeface="UBHelvetica"/>
              </a:rPr>
              <a:t>Η </a:t>
            </a:r>
            <a:r>
              <a:rPr lang="el-GR" dirty="0" err="1">
                <a:effectLst/>
                <a:latin typeface="UBHelvetica"/>
              </a:rPr>
              <a:t>αυξημένη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κατανάλωση</a:t>
            </a:r>
            <a:r>
              <a:rPr lang="el-GR" dirty="0">
                <a:effectLst/>
                <a:latin typeface="UBHelvetica"/>
              </a:rPr>
              <a:t>.</a:t>
            </a:r>
            <a:endParaRPr lang="el-GR" dirty="0">
              <a:latin typeface="UBHelvetica"/>
            </a:endParaRPr>
          </a:p>
          <a:p>
            <a:r>
              <a:rPr lang="el-GR" dirty="0">
                <a:effectLst/>
                <a:latin typeface="UBHelvetica"/>
              </a:rPr>
              <a:t>Η </a:t>
            </a:r>
            <a:r>
              <a:rPr lang="el-GR" dirty="0" err="1">
                <a:effectLst/>
                <a:latin typeface="UBHelvetica"/>
              </a:rPr>
              <a:t>αυξημένη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ποσότητα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ρυπαντών</a:t>
            </a:r>
            <a:r>
              <a:rPr lang="el-GR" dirty="0">
                <a:effectLst/>
                <a:latin typeface="UBHelvetica"/>
              </a:rPr>
              <a:t> στα </a:t>
            </a:r>
            <a:r>
              <a:rPr lang="el-GR" dirty="0" err="1">
                <a:effectLst/>
                <a:latin typeface="UBHelvetica"/>
              </a:rPr>
              <a:t>καυσαέρια</a:t>
            </a:r>
            <a:r>
              <a:rPr lang="el-GR" dirty="0">
                <a:effectLst/>
                <a:latin typeface="UBHelvetica"/>
              </a:rPr>
              <a:t>. </a:t>
            </a:r>
            <a:endParaRPr lang="el-GR" dirty="0">
              <a:effectLst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93039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DC25885-216D-ADBB-811E-7352AA28C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UBHelvetica"/>
              </a:rPr>
              <a:t>Σ</a:t>
            </a:r>
            <a:r>
              <a:rPr lang="el-GR" dirty="0">
                <a:effectLst/>
                <a:latin typeface="UBHelvetica"/>
              </a:rPr>
              <a:t>ε «εν </a:t>
            </a:r>
            <a:r>
              <a:rPr lang="el-GR" dirty="0" err="1">
                <a:effectLst/>
                <a:latin typeface="UBHelvetica"/>
              </a:rPr>
              <a:t>σειρα</a:t>
            </a:r>
            <a:r>
              <a:rPr lang="el-GR" dirty="0">
                <a:effectLst/>
                <a:latin typeface="UBHelvetica"/>
              </a:rPr>
              <a:t>́» </a:t>
            </a:r>
            <a:r>
              <a:rPr lang="el-GR" dirty="0" err="1">
                <a:effectLst/>
                <a:latin typeface="UBHelvetica"/>
              </a:rPr>
              <a:t>κινητήρες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είναι</a:t>
            </a:r>
            <a:r>
              <a:rPr lang="el-GR" dirty="0">
                <a:effectLst/>
                <a:latin typeface="UBHelvetica"/>
              </a:rPr>
              <a:t>: </a:t>
            </a:r>
            <a:br>
              <a:rPr lang="el-GR" dirty="0">
                <a:effectLst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BA8A02-3649-0C05-84C5-A99C2AAB3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4400" dirty="0">
                <a:effectLst/>
                <a:latin typeface="UBHelvetica"/>
              </a:rPr>
              <a:t>1,3,4,2</a:t>
            </a:r>
          </a:p>
          <a:p>
            <a:r>
              <a:rPr lang="el-GR" sz="4400" dirty="0">
                <a:effectLst/>
                <a:latin typeface="UBHelvetica"/>
              </a:rPr>
              <a:t>1,2,4,3</a:t>
            </a:r>
          </a:p>
          <a:p>
            <a:r>
              <a:rPr lang="el-GR" sz="4400" dirty="0">
                <a:effectLst/>
                <a:latin typeface="UBHelvetica"/>
              </a:rPr>
              <a:t>1, 5, 3,6, 2,4</a:t>
            </a:r>
          </a:p>
          <a:p>
            <a:r>
              <a:rPr lang="el-GR" sz="4000" dirty="0">
                <a:effectLst/>
                <a:latin typeface="UBHelvetica"/>
              </a:rPr>
              <a:t>1, 4, 2, 6, 3, 5</a:t>
            </a:r>
          </a:p>
          <a:p>
            <a:r>
              <a:rPr lang="el-GR" sz="4000" dirty="0">
                <a:effectLst/>
                <a:latin typeface="UBHelvetica"/>
              </a:rPr>
              <a:t> 1, 3, 5, 7, 9, 2, 4, 6, 8. </a:t>
            </a:r>
            <a:endParaRPr lang="el-GR" sz="4000" dirty="0">
              <a:effectLst/>
            </a:endParaRPr>
          </a:p>
          <a:p>
            <a:endParaRPr lang="el-GR" sz="4400" dirty="0">
              <a:effectLst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18706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96DD0D-FBB2-5F86-F031-09394477B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600" dirty="0">
                <a:latin typeface="UBHelvetica"/>
              </a:rPr>
              <a:t>Γ</a:t>
            </a:r>
            <a:r>
              <a:rPr lang="el-GR" sz="3600" dirty="0">
                <a:effectLst/>
                <a:latin typeface="UBHelvetica"/>
              </a:rPr>
              <a:t>ια </a:t>
            </a:r>
            <a:r>
              <a:rPr lang="en" sz="3600" dirty="0">
                <a:effectLst/>
                <a:latin typeface="UBHelvetica"/>
              </a:rPr>
              <a:t>V </a:t>
            </a:r>
            <a:r>
              <a:rPr lang="el-GR" sz="3600" dirty="0">
                <a:effectLst/>
                <a:latin typeface="UBHelvetica"/>
              </a:rPr>
              <a:t> κινητήρες</a:t>
            </a:r>
            <a:br>
              <a:rPr lang="en" dirty="0">
                <a:effectLst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93DBCB-2590-7CA4-5F33-44FBF6FC9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600" dirty="0">
                <a:effectLst/>
                <a:latin typeface="UBHelvetica"/>
              </a:rPr>
              <a:t>1, 6, 5, 4, 3, 2 </a:t>
            </a:r>
            <a:endParaRPr lang="el-GR" sz="3600" dirty="0"/>
          </a:p>
          <a:p>
            <a:r>
              <a:rPr lang="el-GR" sz="3600" dirty="0">
                <a:effectLst/>
                <a:latin typeface="UBHelvetica"/>
              </a:rPr>
              <a:t>1, 8, 4, 3, 6, 5, 7, 2 </a:t>
            </a:r>
          </a:p>
          <a:p>
            <a:endParaRPr lang="el-GR" sz="3600" dirty="0">
              <a:effectLst/>
            </a:endParaRP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7159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1BECE32-F88D-CBC7-AE9B-DB5F5CC15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sz="2700" dirty="0">
                <a:latin typeface="UBHelvetica"/>
              </a:rPr>
            </a:br>
            <a:br>
              <a:rPr lang="el-GR" sz="2700" dirty="0">
                <a:latin typeface="UBHelvetica"/>
              </a:rPr>
            </a:br>
            <a:br>
              <a:rPr lang="el-GR" sz="2700" dirty="0">
                <a:latin typeface="UBHelvetica"/>
              </a:rPr>
            </a:br>
            <a:r>
              <a:rPr lang="el-GR" sz="2700" dirty="0" err="1">
                <a:latin typeface="UBHelvetica"/>
              </a:rPr>
              <a:t>Γ</a:t>
            </a:r>
            <a:r>
              <a:rPr lang="el-GR" sz="2700" b="1" dirty="0" err="1">
                <a:effectLst/>
                <a:latin typeface="UBHelvetica"/>
              </a:rPr>
              <a:t>ωνία</a:t>
            </a:r>
            <a:r>
              <a:rPr lang="el-GR" sz="2700" b="1" dirty="0">
                <a:effectLst/>
                <a:latin typeface="UBHelvetica"/>
              </a:rPr>
              <a:t> </a:t>
            </a:r>
            <a:r>
              <a:rPr lang="el-GR" sz="2700" b="1" dirty="0" err="1">
                <a:effectLst/>
                <a:latin typeface="UBHelvetica"/>
              </a:rPr>
              <a:t>σφήνωσης</a:t>
            </a:r>
            <a:r>
              <a:rPr lang="el-GR" sz="2700" b="1" dirty="0">
                <a:effectLst/>
                <a:latin typeface="UBHelvetica"/>
              </a:rPr>
              <a:t> </a:t>
            </a:r>
            <a:r>
              <a:rPr lang="el-GR" sz="2700" b="1" dirty="0" err="1">
                <a:effectLst/>
                <a:latin typeface="UBHelvetica"/>
              </a:rPr>
              <a:t>κομβίων</a:t>
            </a:r>
            <a:r>
              <a:rPr lang="el-GR" sz="2700" b="1" dirty="0">
                <a:effectLst/>
                <a:latin typeface="UBHelvetica"/>
              </a:rPr>
              <a:t> </a:t>
            </a:r>
            <a:r>
              <a:rPr lang="el-GR" sz="2700" b="1" dirty="0" err="1">
                <a:effectLst/>
                <a:latin typeface="UBHelvetica"/>
              </a:rPr>
              <a:t>στροφαλοφόρου</a:t>
            </a:r>
            <a:r>
              <a:rPr lang="el-GR" sz="2700" b="1" dirty="0">
                <a:effectLst/>
                <a:latin typeface="UBHelvetica"/>
              </a:rPr>
              <a:t> </a:t>
            </a:r>
            <a:r>
              <a:rPr lang="el-GR" sz="2700" b="1" dirty="0" err="1">
                <a:effectLst/>
                <a:latin typeface="UBHelvetica"/>
              </a:rPr>
              <a:t>άξονα</a:t>
            </a:r>
            <a:r>
              <a:rPr lang="el-GR" sz="2700" b="1" dirty="0">
                <a:effectLst/>
                <a:latin typeface="UBHelvetica"/>
              </a:rPr>
              <a:t> </a:t>
            </a:r>
            <a:br>
              <a:rPr lang="el-GR" sz="2700" b="1" dirty="0">
                <a:effectLst/>
                <a:latin typeface="UBHelvetica"/>
              </a:rPr>
            </a:br>
            <a:r>
              <a:rPr lang="el-GR" sz="2700" dirty="0">
                <a:effectLst/>
                <a:latin typeface="UBHelvetica"/>
              </a:rPr>
              <a:t>Η </a:t>
            </a:r>
            <a:r>
              <a:rPr lang="el-GR" sz="2700" dirty="0" err="1">
                <a:effectLst/>
                <a:latin typeface="UBHelvetica"/>
              </a:rPr>
              <a:t>γωνία</a:t>
            </a:r>
            <a:r>
              <a:rPr lang="el-GR" sz="2700" dirty="0">
                <a:effectLst/>
                <a:latin typeface="UBHelvetica"/>
              </a:rPr>
              <a:t> που </a:t>
            </a:r>
            <a:r>
              <a:rPr lang="el-GR" sz="2700" dirty="0" err="1">
                <a:effectLst/>
                <a:latin typeface="UBHelvetica"/>
              </a:rPr>
              <a:t>σχηματίζουν</a:t>
            </a:r>
            <a:r>
              <a:rPr lang="el-GR" sz="2700" dirty="0">
                <a:effectLst/>
                <a:latin typeface="UBHelvetica"/>
              </a:rPr>
              <a:t> </a:t>
            </a:r>
            <a:r>
              <a:rPr lang="el-GR" sz="2700" dirty="0" err="1">
                <a:effectLst/>
                <a:latin typeface="UBHelvetica"/>
              </a:rPr>
              <a:t>μεταξυ</a:t>
            </a:r>
            <a:r>
              <a:rPr lang="el-GR" sz="2700" dirty="0">
                <a:effectLst/>
                <a:latin typeface="UBHelvetica"/>
              </a:rPr>
              <a:t>́ τους </a:t>
            </a:r>
            <a:r>
              <a:rPr lang="el-GR" sz="2700" dirty="0" err="1">
                <a:effectLst/>
                <a:latin typeface="UBHelvetica"/>
              </a:rPr>
              <a:t>δύο</a:t>
            </a:r>
            <a:r>
              <a:rPr lang="el-GR" sz="2700" dirty="0">
                <a:effectLst/>
                <a:latin typeface="UBHelvetica"/>
              </a:rPr>
              <a:t> </a:t>
            </a:r>
            <a:r>
              <a:rPr lang="el-GR" sz="2700" dirty="0" err="1">
                <a:effectLst/>
                <a:latin typeface="UBHelvetica"/>
              </a:rPr>
              <a:t>κομβία</a:t>
            </a:r>
            <a:r>
              <a:rPr lang="el-GR" sz="2700" dirty="0">
                <a:effectLst/>
                <a:latin typeface="UBHelvetica"/>
              </a:rPr>
              <a:t> </a:t>
            </a:r>
            <a:r>
              <a:rPr lang="el-GR" sz="2700" dirty="0" err="1">
                <a:effectLst/>
                <a:latin typeface="UBHelvetica"/>
              </a:rPr>
              <a:t>διωστήρων</a:t>
            </a:r>
            <a:r>
              <a:rPr lang="el-GR" sz="2700" dirty="0">
                <a:effectLst/>
                <a:latin typeface="UBHelvetica"/>
              </a:rPr>
              <a:t> με </a:t>
            </a:r>
            <a:r>
              <a:rPr lang="el-GR" sz="2700" dirty="0" err="1">
                <a:effectLst/>
                <a:latin typeface="UBHelvetica"/>
              </a:rPr>
              <a:t>διαδοχικη</a:t>
            </a:r>
            <a:r>
              <a:rPr lang="el-GR" sz="2700" dirty="0">
                <a:effectLst/>
                <a:latin typeface="UBHelvetica"/>
              </a:rPr>
              <a:t>́ </a:t>
            </a:r>
            <a:r>
              <a:rPr lang="el-GR" sz="2700" dirty="0" err="1">
                <a:effectLst/>
                <a:latin typeface="UBHelvetica"/>
              </a:rPr>
              <a:t>σειρα</a:t>
            </a:r>
            <a:r>
              <a:rPr lang="el-GR" sz="2700" dirty="0">
                <a:effectLst/>
                <a:latin typeface="UBHelvetica"/>
              </a:rPr>
              <a:t>́ </a:t>
            </a:r>
            <a:r>
              <a:rPr lang="el-GR" sz="2700" dirty="0" err="1">
                <a:effectLst/>
                <a:latin typeface="UBHelvetica"/>
              </a:rPr>
              <a:t>ανάφλεξης</a:t>
            </a:r>
            <a:r>
              <a:rPr lang="el-GR" sz="2700" dirty="0">
                <a:effectLst/>
                <a:latin typeface="UBHelvetica"/>
              </a:rPr>
              <a:t> </a:t>
            </a:r>
            <a:r>
              <a:rPr lang="el-GR" sz="2700" dirty="0" err="1">
                <a:effectLst/>
                <a:latin typeface="UBHelvetica"/>
              </a:rPr>
              <a:t>λέγεται</a:t>
            </a:r>
            <a:r>
              <a:rPr lang="el-GR" sz="2700" dirty="0">
                <a:effectLst/>
                <a:latin typeface="UBHelvetica"/>
              </a:rPr>
              <a:t> </a:t>
            </a:r>
            <a:r>
              <a:rPr lang="el-GR" sz="2700" b="1" dirty="0" err="1">
                <a:effectLst/>
                <a:latin typeface="UBHelvetica"/>
              </a:rPr>
              <a:t>γωνία</a:t>
            </a:r>
            <a:r>
              <a:rPr lang="el-GR" sz="2700" b="1" dirty="0">
                <a:effectLst/>
                <a:latin typeface="UBHelvetica"/>
              </a:rPr>
              <a:t> </a:t>
            </a:r>
            <a:r>
              <a:rPr lang="el-GR" sz="2700" b="1" dirty="0" err="1">
                <a:effectLst/>
                <a:latin typeface="UBHelvetica"/>
              </a:rPr>
              <a:t>σφήνωσης</a:t>
            </a:r>
            <a:r>
              <a:rPr lang="el-GR" sz="2700" b="1" dirty="0">
                <a:effectLst/>
                <a:latin typeface="UBHelvetica"/>
              </a:rPr>
              <a:t> </a:t>
            </a:r>
            <a:r>
              <a:rPr lang="el-GR" sz="2700" b="1" dirty="0" err="1">
                <a:effectLst/>
                <a:latin typeface="UBHelvetica"/>
              </a:rPr>
              <a:t>κομβίων</a:t>
            </a:r>
            <a:r>
              <a:rPr lang="el-GR" sz="2700" b="1" dirty="0">
                <a:effectLst/>
                <a:latin typeface="UBHelvetica"/>
              </a:rPr>
              <a:t> </a:t>
            </a:r>
            <a:r>
              <a:rPr lang="el-GR" sz="2700" b="1" dirty="0" err="1">
                <a:effectLst/>
                <a:latin typeface="UBHelvetica"/>
              </a:rPr>
              <a:t>στροφαλοφόρου</a:t>
            </a:r>
            <a:r>
              <a:rPr lang="el-GR" sz="2700" b="1" dirty="0">
                <a:effectLst/>
                <a:latin typeface="UBHelvetica"/>
              </a:rPr>
              <a:t> </a:t>
            </a:r>
            <a:r>
              <a:rPr lang="el-GR" sz="2700" b="1" dirty="0" err="1">
                <a:effectLst/>
                <a:latin typeface="UBHelvetica"/>
              </a:rPr>
              <a:t>άξονα</a:t>
            </a:r>
            <a:r>
              <a:rPr lang="el-GR" sz="2700" dirty="0">
                <a:effectLst/>
                <a:latin typeface="UBHelvetica"/>
              </a:rPr>
              <a:t>. </a:t>
            </a:r>
            <a:br>
              <a:rPr lang="el-GR" sz="4400" dirty="0">
                <a:effectLst/>
              </a:rPr>
            </a:br>
            <a:br>
              <a:rPr lang="el-GR" dirty="0">
                <a:effectLst/>
              </a:rPr>
            </a:br>
            <a:endParaRPr lang="el-GR" dirty="0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76CDCF8-EE54-09AE-9F00-45D86880C0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4Χ-ΚΙΝΗΤΗΡΕΣ</a:t>
            </a:r>
          </a:p>
        </p:txBody>
      </p:sp>
      <p:pic>
        <p:nvPicPr>
          <p:cNvPr id="24" name="Θέση περιεχομένου 23" descr="Εικόνα που περιέχει κείμενο, γραμματοσειρά, στιγμιότυπο οθόνης, λευκό&#10;&#10;Περιγραφή που δημιουργήθηκε αυτόματα">
            <a:extLst>
              <a:ext uri="{FF2B5EF4-FFF2-40B4-BE49-F238E27FC236}">
                <a16:creationId xmlns:a16="http://schemas.microsoft.com/office/drawing/2014/main" id="{54B88825-A822-A741-CF68-247FB359C18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08688" y="3200400"/>
            <a:ext cx="4830843" cy="1907381"/>
          </a:xfrm>
        </p:spPr>
      </p:pic>
      <p:sp>
        <p:nvSpPr>
          <p:cNvPr id="18" name="Θέση κειμένου 17">
            <a:extLst>
              <a:ext uri="{FF2B5EF4-FFF2-40B4-BE49-F238E27FC236}">
                <a16:creationId xmlns:a16="http://schemas.microsoft.com/office/drawing/2014/main" id="{4B9D851E-2482-AD1D-7F11-BB861A4B0F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/>
              <a:t>2Χ-ΚΙΜΗΤΗΡΕΣ</a:t>
            </a:r>
          </a:p>
        </p:txBody>
      </p:sp>
      <p:pic>
        <p:nvPicPr>
          <p:cNvPr id="28" name="Θέση περιεχομένου 27" descr="Εικόνα που περιέχει κείμενο, γραμματοσειρά, στιγμιότυπο οθόνης, λευκό&#10;&#10;Περιγραφή που δημιουργήθηκε αυτόματα">
            <a:extLst>
              <a:ext uri="{FF2B5EF4-FFF2-40B4-BE49-F238E27FC236}">
                <a16:creationId xmlns:a16="http://schemas.microsoft.com/office/drawing/2014/main" id="{A8C9AED8-1110-2241-7C23-3853987CC1B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291823" y="3257550"/>
            <a:ext cx="5656371" cy="1907381"/>
          </a:xfrm>
        </p:spPr>
      </p:pic>
    </p:spTree>
    <p:extLst>
      <p:ext uri="{BB962C8B-B14F-4D97-AF65-F5344CB8AC3E}">
        <p14:creationId xmlns:p14="http://schemas.microsoft.com/office/powerpoint/2010/main" val="823992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D6D121-BEEA-610C-3BF0-A9577F168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ΣΥΣΤΗΜΑ ΑΝΑΦΛΕΞΗΣ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8CB4E1-9D70-5064-2FCC-8079949FA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3200" b="1" dirty="0">
                <a:effectLst/>
                <a:latin typeface="UBHelvetica"/>
              </a:rPr>
              <a:t>Τα </a:t>
            </a:r>
            <a:r>
              <a:rPr lang="el-GR" sz="3200" b="1" dirty="0" err="1">
                <a:effectLst/>
                <a:latin typeface="UBHelvetica"/>
              </a:rPr>
              <a:t>συστήματα</a:t>
            </a:r>
            <a:r>
              <a:rPr lang="el-GR" sz="3200" b="1" dirty="0">
                <a:effectLst/>
                <a:latin typeface="UBHelvetica"/>
              </a:rPr>
              <a:t> </a:t>
            </a:r>
            <a:r>
              <a:rPr lang="el-GR" sz="3200" b="1" dirty="0" err="1">
                <a:effectLst/>
                <a:latin typeface="UBHelvetica"/>
              </a:rPr>
              <a:t>ανάφλεξης</a:t>
            </a:r>
            <a:r>
              <a:rPr lang="el-GR" sz="3200" b="1" dirty="0">
                <a:effectLst/>
                <a:latin typeface="UBHelvetica"/>
              </a:rPr>
              <a:t> </a:t>
            </a:r>
            <a:r>
              <a:rPr lang="el-GR" sz="3200" b="1" dirty="0" err="1">
                <a:effectLst/>
                <a:latin typeface="UBHelvetica"/>
              </a:rPr>
              <a:t>διακρίνονται</a:t>
            </a:r>
            <a:r>
              <a:rPr lang="el-GR" sz="3200" b="1" dirty="0">
                <a:effectLst/>
                <a:latin typeface="UBHelvetica"/>
              </a:rPr>
              <a:t> σε:</a:t>
            </a:r>
            <a:r>
              <a:rPr lang="el-GR" sz="3200" dirty="0">
                <a:effectLst/>
                <a:latin typeface="UBHelvetica"/>
              </a:rPr>
              <a:t> </a:t>
            </a:r>
          </a:p>
          <a:p>
            <a:r>
              <a:rPr lang="el-GR" sz="3200" dirty="0" err="1">
                <a:effectLst/>
                <a:latin typeface="UBHelvetica"/>
              </a:rPr>
              <a:t>Μηχανικα</a:t>
            </a:r>
            <a:r>
              <a:rPr lang="el-GR" sz="3200" dirty="0">
                <a:effectLst/>
                <a:latin typeface="UBHelvetica"/>
              </a:rPr>
              <a:t>́ </a:t>
            </a:r>
            <a:r>
              <a:rPr lang="el-GR" sz="3200" dirty="0" err="1">
                <a:effectLst/>
                <a:latin typeface="UBHelvetica"/>
              </a:rPr>
              <a:t>συστήματα</a:t>
            </a:r>
            <a:r>
              <a:rPr lang="el-GR" sz="3200" dirty="0">
                <a:effectLst/>
                <a:latin typeface="UBHelvetica"/>
              </a:rPr>
              <a:t>, </a:t>
            </a:r>
          </a:p>
          <a:p>
            <a:r>
              <a:rPr lang="el-GR" sz="3200" dirty="0" err="1">
                <a:effectLst/>
                <a:latin typeface="UBHelvetica"/>
              </a:rPr>
              <a:t>Ηλεκτρονικα</a:t>
            </a:r>
            <a:r>
              <a:rPr lang="el-GR" sz="3200" dirty="0">
                <a:effectLst/>
                <a:latin typeface="UBHelvetica"/>
              </a:rPr>
              <a:t>́ </a:t>
            </a:r>
            <a:r>
              <a:rPr lang="el-GR" sz="3200" dirty="0" err="1">
                <a:effectLst/>
                <a:latin typeface="UBHelvetica"/>
              </a:rPr>
              <a:t>συστήματα</a:t>
            </a:r>
            <a:r>
              <a:rPr lang="el-GR" sz="3200" dirty="0">
                <a:effectLst/>
                <a:latin typeface="UBHelvetica"/>
              </a:rPr>
              <a:t>, </a:t>
            </a:r>
            <a:r>
              <a:rPr lang="el-GR" sz="3200" dirty="0" err="1">
                <a:effectLst/>
                <a:latin typeface="UBHelvetica"/>
              </a:rPr>
              <a:t>ανάλογα</a:t>
            </a:r>
            <a:r>
              <a:rPr lang="el-GR" sz="3200" dirty="0">
                <a:effectLst/>
                <a:latin typeface="UBHelvetica"/>
              </a:rPr>
              <a:t> με τον </a:t>
            </a:r>
            <a:r>
              <a:rPr lang="el-GR" sz="3200" dirty="0" err="1">
                <a:effectLst/>
                <a:latin typeface="UBHelvetica"/>
              </a:rPr>
              <a:t>τύπο</a:t>
            </a:r>
            <a:r>
              <a:rPr lang="el-GR" sz="3200" dirty="0">
                <a:effectLst/>
                <a:latin typeface="UBHelvetica"/>
              </a:rPr>
              <a:t> του </a:t>
            </a:r>
            <a:r>
              <a:rPr lang="el-GR" sz="3200" dirty="0" err="1">
                <a:effectLst/>
                <a:latin typeface="UBHelvetica"/>
              </a:rPr>
              <a:t>διανομέα</a:t>
            </a:r>
            <a:r>
              <a:rPr lang="el-GR" sz="3200" dirty="0">
                <a:effectLst/>
                <a:latin typeface="UBHelvetica"/>
              </a:rPr>
              <a:t>:</a:t>
            </a:r>
          </a:p>
          <a:p>
            <a:r>
              <a:rPr lang="el-GR" sz="3200" dirty="0">
                <a:effectLst/>
                <a:latin typeface="UBHelvetica"/>
              </a:rPr>
              <a:t>Το </a:t>
            </a:r>
            <a:r>
              <a:rPr lang="el-GR" sz="3200" dirty="0" err="1">
                <a:effectLst/>
                <a:latin typeface="UBHelvetica"/>
              </a:rPr>
              <a:t>μηχανικου</a:t>
            </a:r>
            <a:r>
              <a:rPr lang="el-GR" sz="3200" dirty="0">
                <a:effectLst/>
                <a:latin typeface="UBHelvetica"/>
              </a:rPr>
              <a:t>́ </a:t>
            </a:r>
            <a:r>
              <a:rPr lang="el-GR" sz="3200" dirty="0" err="1">
                <a:effectLst/>
                <a:latin typeface="UBHelvetica"/>
              </a:rPr>
              <a:t>τύπου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σύστημα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ανάφλεξης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διαθέτει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επιπλατινωμένες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επαφές</a:t>
            </a:r>
            <a:r>
              <a:rPr lang="el-GR" sz="3200" dirty="0">
                <a:effectLst/>
                <a:latin typeface="UBHelvetica"/>
              </a:rPr>
              <a:t>, </a:t>
            </a:r>
            <a:r>
              <a:rPr lang="el-GR" sz="3200" dirty="0" err="1">
                <a:effectLst/>
                <a:latin typeface="UBHelvetica"/>
              </a:rPr>
              <a:t>ενω</a:t>
            </a:r>
            <a:r>
              <a:rPr lang="el-GR" sz="3200" dirty="0">
                <a:effectLst/>
                <a:latin typeface="UBHelvetica"/>
              </a:rPr>
              <a:t>́ </a:t>
            </a:r>
          </a:p>
          <a:p>
            <a:r>
              <a:rPr lang="el-GR" sz="3200" dirty="0">
                <a:effectLst/>
                <a:latin typeface="UBHelvetica"/>
              </a:rPr>
              <a:t>Το </a:t>
            </a:r>
            <a:r>
              <a:rPr lang="el-GR" sz="3200" dirty="0" err="1">
                <a:effectLst/>
                <a:latin typeface="UBHelvetica"/>
              </a:rPr>
              <a:t>αντίστοιχο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ηλεκτρονικου</a:t>
            </a:r>
            <a:r>
              <a:rPr lang="el-GR" sz="3200" dirty="0">
                <a:effectLst/>
                <a:latin typeface="UBHelvetica"/>
              </a:rPr>
              <a:t>́ </a:t>
            </a:r>
            <a:r>
              <a:rPr lang="el-GR" sz="3200" dirty="0" err="1">
                <a:effectLst/>
                <a:latin typeface="UBHelvetica"/>
              </a:rPr>
              <a:t>τύπου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σύστημα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διαθέτει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γεννήτρια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παλμών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επαγωγικου</a:t>
            </a:r>
            <a:r>
              <a:rPr lang="el-GR" sz="3200" dirty="0">
                <a:effectLst/>
                <a:latin typeface="UBHelvetica"/>
              </a:rPr>
              <a:t>́ </a:t>
            </a:r>
            <a:r>
              <a:rPr lang="el-GR" sz="3200" dirty="0" err="1">
                <a:effectLst/>
                <a:latin typeface="UBHelvetica"/>
              </a:rPr>
              <a:t>τύπου</a:t>
            </a:r>
            <a:r>
              <a:rPr lang="el-GR" sz="3200" dirty="0">
                <a:effectLst/>
                <a:latin typeface="UBHelvetica"/>
              </a:rPr>
              <a:t> ή </a:t>
            </a:r>
            <a:r>
              <a:rPr lang="el-GR" sz="3200" dirty="0" err="1">
                <a:effectLst/>
                <a:latin typeface="UBHelvetica"/>
              </a:rPr>
              <a:t>βασίζεται</a:t>
            </a:r>
            <a:r>
              <a:rPr lang="el-GR" sz="3200" dirty="0">
                <a:effectLst/>
                <a:latin typeface="UBHelvetica"/>
              </a:rPr>
              <a:t> στο </a:t>
            </a:r>
            <a:r>
              <a:rPr lang="el-GR" sz="3200" dirty="0" err="1">
                <a:effectLst/>
                <a:latin typeface="UBHelvetica"/>
              </a:rPr>
              <a:t>φαινόμενο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n" sz="3200" dirty="0">
                <a:effectLst/>
                <a:latin typeface="UBHelvetica"/>
              </a:rPr>
              <a:t>Hall. </a:t>
            </a:r>
            <a:r>
              <a:rPr lang="el-GR" sz="3200" dirty="0" err="1">
                <a:effectLst/>
                <a:latin typeface="UBHelvetica"/>
              </a:rPr>
              <a:t>Μάλιστα</a:t>
            </a:r>
            <a:r>
              <a:rPr lang="el-GR" sz="3200" dirty="0">
                <a:effectLst/>
                <a:latin typeface="UBHelvetica"/>
              </a:rPr>
              <a:t>, τα </a:t>
            </a:r>
            <a:r>
              <a:rPr lang="el-GR" sz="3200" dirty="0" err="1">
                <a:effectLst/>
                <a:latin typeface="UBHelvetica"/>
              </a:rPr>
              <a:t>συστήματα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τελευταίας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γενιάς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επιτυγχάνουν</a:t>
            </a:r>
            <a:r>
              <a:rPr lang="el-GR" sz="3200" dirty="0">
                <a:effectLst/>
                <a:latin typeface="UBHelvetica"/>
              </a:rPr>
              <a:t> την </a:t>
            </a:r>
            <a:r>
              <a:rPr lang="el-GR" sz="3200" dirty="0" err="1">
                <a:effectLst/>
                <a:latin typeface="UBHelvetica"/>
              </a:rPr>
              <a:t>ανάφλεξη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χωρίς</a:t>
            </a:r>
            <a:r>
              <a:rPr lang="el-GR" sz="3200" dirty="0">
                <a:effectLst/>
                <a:latin typeface="UBHelvetica"/>
              </a:rPr>
              <a:t> τη </a:t>
            </a:r>
            <a:r>
              <a:rPr lang="el-GR" sz="3200" dirty="0" err="1">
                <a:effectLst/>
                <a:latin typeface="UBHelvetica"/>
              </a:rPr>
              <a:t>χρήση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διανομέα</a:t>
            </a:r>
            <a:r>
              <a:rPr lang="el-GR" sz="3200" dirty="0">
                <a:effectLst/>
                <a:latin typeface="UBHelvetica"/>
              </a:rPr>
              <a:t>. </a:t>
            </a:r>
            <a:endParaRPr lang="el-GR" sz="3200" dirty="0">
              <a:effectLst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4128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4E9E74-BB53-4CF7-F76C-97A1CA102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>
                <a:effectLst/>
                <a:latin typeface="UBHelvetica"/>
              </a:rPr>
              <a:t>Τα </a:t>
            </a:r>
            <a:r>
              <a:rPr lang="el-GR" sz="3200" dirty="0" err="1">
                <a:effectLst/>
                <a:latin typeface="UBHelvetica"/>
              </a:rPr>
              <a:t>βασικα</a:t>
            </a:r>
            <a:r>
              <a:rPr lang="el-GR" sz="3200" dirty="0">
                <a:effectLst/>
                <a:latin typeface="UBHelvetica"/>
              </a:rPr>
              <a:t>́ </a:t>
            </a:r>
            <a:r>
              <a:rPr lang="el-GR" sz="3200" dirty="0" err="1">
                <a:effectLst/>
                <a:latin typeface="UBHelvetica"/>
              </a:rPr>
              <a:t>στοιχεία</a:t>
            </a:r>
            <a:r>
              <a:rPr lang="el-GR" sz="3200" dirty="0">
                <a:effectLst/>
                <a:latin typeface="UBHelvetica"/>
              </a:rPr>
              <a:t> των </a:t>
            </a:r>
            <a:r>
              <a:rPr lang="el-GR" sz="3200" dirty="0" err="1">
                <a:effectLst/>
                <a:latin typeface="UBHelvetica"/>
              </a:rPr>
              <a:t>μηχανικών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συστημάτων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ανάφλεξης</a:t>
            </a:r>
            <a:r>
              <a:rPr lang="el-GR" sz="3200" dirty="0">
                <a:effectLst/>
                <a:latin typeface="UBHelvetica"/>
              </a:rPr>
              <a:t> </a:t>
            </a:r>
            <a:r>
              <a:rPr lang="el-GR" sz="3200" dirty="0" err="1">
                <a:effectLst/>
                <a:latin typeface="UBHelvetica"/>
              </a:rPr>
              <a:t>είναι</a:t>
            </a:r>
            <a:r>
              <a:rPr lang="el-GR" sz="3200" dirty="0">
                <a:effectLst/>
                <a:latin typeface="UBHelvetica"/>
              </a:rPr>
              <a:t> </a:t>
            </a:r>
            <a:br>
              <a:rPr lang="el-GR" dirty="0">
                <a:effectLst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47F1065-23A5-C567-9D45-5C2B0FE94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>
                <a:effectLst/>
                <a:latin typeface="UBHelvetica"/>
              </a:rPr>
              <a:t>Ο </a:t>
            </a:r>
            <a:r>
              <a:rPr lang="el-GR" sz="2000" b="1" dirty="0" err="1">
                <a:effectLst/>
                <a:latin typeface="UBHelvetica"/>
              </a:rPr>
              <a:t>πολλαπλασιαστής</a:t>
            </a:r>
            <a:r>
              <a:rPr lang="el-GR" sz="2000" b="1" dirty="0">
                <a:effectLst/>
                <a:latin typeface="UBHelvetica"/>
              </a:rPr>
              <a:t> </a:t>
            </a:r>
            <a:endParaRPr lang="el-GR" sz="2000" dirty="0">
              <a:effectLst/>
            </a:endParaRPr>
          </a:p>
          <a:p>
            <a:r>
              <a:rPr lang="el-GR" sz="2000" dirty="0">
                <a:effectLst/>
                <a:latin typeface="UBHelvetica"/>
              </a:rPr>
              <a:t>Η </a:t>
            </a:r>
            <a:r>
              <a:rPr lang="el-GR" sz="2000" b="1" dirty="0" err="1">
                <a:effectLst/>
                <a:latin typeface="UBHelvetica"/>
              </a:rPr>
              <a:t>μπαταρία</a:t>
            </a:r>
            <a:r>
              <a:rPr lang="el-GR" sz="2000" b="1" dirty="0">
                <a:effectLst/>
                <a:latin typeface="UBHelvetica"/>
              </a:rPr>
              <a:t> </a:t>
            </a:r>
            <a:endParaRPr lang="el-GR" sz="2000" dirty="0">
              <a:effectLst/>
            </a:endParaRPr>
          </a:p>
          <a:p>
            <a:r>
              <a:rPr lang="el-GR" sz="2000" dirty="0">
                <a:effectLst/>
                <a:latin typeface="UBHelvetica"/>
              </a:rPr>
              <a:t>Οι </a:t>
            </a:r>
            <a:r>
              <a:rPr lang="el-GR" sz="2000" b="1" dirty="0" err="1">
                <a:effectLst/>
                <a:latin typeface="UBHelvetica"/>
              </a:rPr>
              <a:t>αυτόματοι</a:t>
            </a:r>
            <a:r>
              <a:rPr lang="el-GR" sz="2000" b="1" dirty="0">
                <a:effectLst/>
                <a:latin typeface="UBHelvetica"/>
              </a:rPr>
              <a:t> </a:t>
            </a:r>
            <a:r>
              <a:rPr lang="el-GR" sz="2000" b="1" dirty="0" err="1">
                <a:effectLst/>
                <a:latin typeface="UBHelvetica"/>
              </a:rPr>
              <a:t>διακόπτες</a:t>
            </a:r>
            <a:r>
              <a:rPr lang="el-GR" sz="2000" b="1" dirty="0">
                <a:effectLst/>
                <a:latin typeface="UBHelvetica"/>
              </a:rPr>
              <a:t> (</a:t>
            </a:r>
            <a:r>
              <a:rPr lang="el-GR" sz="2000" b="1" dirty="0" err="1">
                <a:effectLst/>
                <a:latin typeface="UBHelvetica"/>
              </a:rPr>
              <a:t>πλατίνες</a:t>
            </a:r>
            <a:r>
              <a:rPr lang="el-GR" sz="2000" b="1" dirty="0">
                <a:effectLst/>
                <a:latin typeface="UBHelvetica"/>
              </a:rPr>
              <a:t>) </a:t>
            </a:r>
            <a:r>
              <a:rPr lang="el-GR" sz="2000" dirty="0" err="1">
                <a:effectLst/>
                <a:latin typeface="UBHelvetica"/>
              </a:rPr>
              <a:t>ελέγχονται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απο</a:t>
            </a:r>
            <a:r>
              <a:rPr lang="el-GR" sz="2000" dirty="0">
                <a:effectLst/>
                <a:latin typeface="UBHelvetica"/>
              </a:rPr>
              <a:t>́ </a:t>
            </a:r>
            <a:r>
              <a:rPr lang="el-GR" sz="2000" dirty="0" err="1">
                <a:effectLst/>
                <a:latin typeface="UBHelvetica"/>
              </a:rPr>
              <a:t>ένα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έκκεντρο</a:t>
            </a:r>
            <a:r>
              <a:rPr lang="el-GR" sz="2000" dirty="0">
                <a:effectLst/>
                <a:latin typeface="UBHelvetica"/>
              </a:rPr>
              <a:t> (</a:t>
            </a:r>
            <a:r>
              <a:rPr lang="el-GR" sz="2000" dirty="0" err="1">
                <a:effectLst/>
                <a:latin typeface="UBHelvetica"/>
              </a:rPr>
              <a:t>κάμα</a:t>
            </a:r>
            <a:r>
              <a:rPr lang="el-GR" sz="2000" dirty="0">
                <a:effectLst/>
                <a:latin typeface="UBHelvetica"/>
              </a:rPr>
              <a:t>), το </a:t>
            </a:r>
            <a:r>
              <a:rPr lang="el-GR" sz="2000" dirty="0" err="1">
                <a:effectLst/>
                <a:latin typeface="UBHelvetica"/>
              </a:rPr>
              <a:t>οποίο</a:t>
            </a:r>
            <a:r>
              <a:rPr lang="el-GR" sz="2000" dirty="0">
                <a:effectLst/>
                <a:latin typeface="UBHelvetica"/>
              </a:rPr>
              <a:t> τους </a:t>
            </a:r>
            <a:r>
              <a:rPr lang="el-GR" sz="2000" dirty="0" err="1">
                <a:effectLst/>
                <a:latin typeface="UBHelvetica"/>
              </a:rPr>
              <a:t>ανοίγει</a:t>
            </a:r>
            <a:r>
              <a:rPr lang="el-GR" sz="2000" dirty="0">
                <a:effectLst/>
                <a:latin typeface="UBHelvetica"/>
              </a:rPr>
              <a:t> τις </a:t>
            </a:r>
            <a:r>
              <a:rPr lang="el-GR" sz="2000" dirty="0" err="1">
                <a:effectLst/>
                <a:latin typeface="UBHelvetica"/>
              </a:rPr>
              <a:t>κατάλληλες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στιγμές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κατα</a:t>
            </a:r>
            <a:r>
              <a:rPr lang="el-GR" sz="2000" dirty="0">
                <a:effectLst/>
                <a:latin typeface="UBHelvetica"/>
              </a:rPr>
              <a:t>́ τον </a:t>
            </a:r>
            <a:r>
              <a:rPr lang="el-GR" sz="2000" dirty="0" err="1">
                <a:effectLst/>
                <a:latin typeface="UBHelvetica"/>
              </a:rPr>
              <a:t>κύκλο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λειτουργίας</a:t>
            </a:r>
            <a:r>
              <a:rPr lang="el-GR" sz="2000" dirty="0">
                <a:effectLst/>
                <a:latin typeface="UBHelvetica"/>
              </a:rPr>
              <a:t> της </a:t>
            </a:r>
            <a:r>
              <a:rPr lang="el-GR" sz="2000" dirty="0" err="1">
                <a:effectLst/>
                <a:latin typeface="UBHelvetica"/>
              </a:rPr>
              <a:t>μηχανής</a:t>
            </a:r>
            <a:r>
              <a:rPr lang="el-GR" sz="2000" dirty="0">
                <a:effectLst/>
                <a:latin typeface="UBHelvetica"/>
              </a:rPr>
              <a:t>, με </a:t>
            </a:r>
            <a:r>
              <a:rPr lang="el-GR" sz="2000" dirty="0" err="1">
                <a:effectLst/>
                <a:latin typeface="UBHelvetica"/>
              </a:rPr>
              <a:t>αποτέλεσμα</a:t>
            </a:r>
            <a:r>
              <a:rPr lang="el-GR" sz="2000" dirty="0">
                <a:effectLst/>
                <a:latin typeface="UBHelvetica"/>
              </a:rPr>
              <a:t> ο </a:t>
            </a:r>
            <a:r>
              <a:rPr lang="el-GR" sz="2000" dirty="0" err="1">
                <a:effectLst/>
                <a:latin typeface="UBHelvetica"/>
              </a:rPr>
              <a:t>αναφλεκτήρας</a:t>
            </a:r>
            <a:r>
              <a:rPr lang="el-GR" sz="2000" dirty="0">
                <a:effectLst/>
                <a:latin typeface="UBHelvetica"/>
              </a:rPr>
              <a:t> να </a:t>
            </a:r>
            <a:r>
              <a:rPr lang="el-GR" sz="2000" dirty="0" err="1">
                <a:effectLst/>
                <a:latin typeface="UBHelvetica"/>
              </a:rPr>
              <a:t>τροφοδοτείται</a:t>
            </a:r>
            <a:r>
              <a:rPr lang="el-GR" sz="2000" dirty="0">
                <a:effectLst/>
                <a:latin typeface="UBHelvetica"/>
              </a:rPr>
              <a:t> με </a:t>
            </a:r>
            <a:r>
              <a:rPr lang="el-GR" sz="2000" dirty="0" err="1">
                <a:effectLst/>
                <a:latin typeface="UBHelvetica"/>
              </a:rPr>
              <a:t>έναν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παλμο</a:t>
            </a:r>
            <a:r>
              <a:rPr lang="el-GR" sz="2000" dirty="0">
                <a:effectLst/>
                <a:latin typeface="UBHelvetica"/>
              </a:rPr>
              <a:t>́ </a:t>
            </a:r>
            <a:r>
              <a:rPr lang="el-GR" sz="2000" dirty="0" err="1">
                <a:effectLst/>
                <a:latin typeface="UBHelvetica"/>
              </a:rPr>
              <a:t>υψηλής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τάσης</a:t>
            </a:r>
            <a:r>
              <a:rPr lang="el-GR" sz="2000" dirty="0">
                <a:effectLst/>
                <a:latin typeface="UBHelvetica"/>
              </a:rPr>
              <a:t>, </a:t>
            </a:r>
            <a:r>
              <a:rPr lang="el-GR" sz="2000" dirty="0" err="1">
                <a:effectLst/>
                <a:latin typeface="UBHelvetica"/>
              </a:rPr>
              <a:t>όταν</a:t>
            </a:r>
            <a:r>
              <a:rPr lang="el-GR" sz="2000" dirty="0">
                <a:effectLst/>
                <a:latin typeface="UBHelvetica"/>
              </a:rPr>
              <a:t> το </a:t>
            </a:r>
            <a:r>
              <a:rPr lang="el-GR" sz="2000" dirty="0" err="1">
                <a:effectLst/>
                <a:latin typeface="UBHelvetica"/>
              </a:rPr>
              <a:t>μίγμα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βενζίνης-αέρα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είναι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έτοιμο</a:t>
            </a:r>
            <a:r>
              <a:rPr lang="el-GR" sz="2000" dirty="0">
                <a:effectLst/>
                <a:latin typeface="UBHelvetica"/>
              </a:rPr>
              <a:t> να </a:t>
            </a:r>
            <a:r>
              <a:rPr lang="el-GR" sz="2000" dirty="0" err="1">
                <a:effectLst/>
                <a:latin typeface="UBHelvetica"/>
              </a:rPr>
              <a:t>αναφλεγει</a:t>
            </a:r>
            <a:r>
              <a:rPr lang="el-GR" sz="2000" dirty="0">
                <a:effectLst/>
                <a:latin typeface="UBHelvetica"/>
              </a:rPr>
              <a:t>́ </a:t>
            </a:r>
            <a:endParaRPr lang="el-GR" sz="2000" dirty="0">
              <a:effectLst/>
            </a:endParaRPr>
          </a:p>
          <a:p>
            <a:r>
              <a:rPr lang="el-GR" sz="2000" dirty="0">
                <a:effectLst/>
                <a:latin typeface="UBHelvetica"/>
              </a:rPr>
              <a:t>Ο </a:t>
            </a:r>
            <a:r>
              <a:rPr lang="el-GR" sz="2000" b="1" dirty="0" err="1">
                <a:effectLst/>
                <a:latin typeface="UBHelvetica"/>
              </a:rPr>
              <a:t>διανομέας</a:t>
            </a:r>
            <a:r>
              <a:rPr lang="el-GR" sz="2000" b="1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διοχετεύει</a:t>
            </a:r>
            <a:r>
              <a:rPr lang="el-GR" sz="2000" dirty="0">
                <a:effectLst/>
                <a:latin typeface="UBHelvetica"/>
              </a:rPr>
              <a:t> τους </a:t>
            </a:r>
            <a:r>
              <a:rPr lang="el-GR" sz="2000" dirty="0" err="1">
                <a:effectLst/>
                <a:latin typeface="UBHelvetica"/>
              </a:rPr>
              <a:t>διαδοχικούς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αυτούς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παλμούς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υψηλής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τάσης</a:t>
            </a:r>
            <a:r>
              <a:rPr lang="el-GR" sz="2000" dirty="0">
                <a:effectLst/>
                <a:latin typeface="UBHelvetica"/>
              </a:rPr>
              <a:t> στον </a:t>
            </a:r>
            <a:r>
              <a:rPr lang="el-GR" sz="2000" dirty="0" err="1">
                <a:effectLst/>
                <a:latin typeface="UBHelvetica"/>
              </a:rPr>
              <a:t>κάθε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αναφλεκτήρα</a:t>
            </a:r>
            <a:r>
              <a:rPr lang="el-GR" sz="2000" dirty="0">
                <a:effectLst/>
                <a:latin typeface="UBHelvetica"/>
              </a:rPr>
              <a:t>, με </a:t>
            </a:r>
            <a:r>
              <a:rPr lang="el-GR" sz="2000" dirty="0" err="1">
                <a:effectLst/>
                <a:latin typeface="UBHelvetica"/>
              </a:rPr>
              <a:t>καθορισμένη</a:t>
            </a:r>
            <a:r>
              <a:rPr lang="el-GR" sz="2000" dirty="0">
                <a:effectLst/>
                <a:latin typeface="UBHelvetica"/>
              </a:rPr>
              <a:t> </a:t>
            </a:r>
            <a:r>
              <a:rPr lang="el-GR" sz="2000" dirty="0" err="1">
                <a:effectLst/>
                <a:latin typeface="UBHelvetica"/>
              </a:rPr>
              <a:t>σειρα</a:t>
            </a:r>
            <a:r>
              <a:rPr lang="el-GR" sz="2000" dirty="0">
                <a:effectLst/>
                <a:latin typeface="UBHelvetica"/>
              </a:rPr>
              <a:t>́ </a:t>
            </a:r>
            <a:endParaRPr lang="el-GR" sz="2000" dirty="0">
              <a:effectLst/>
            </a:endParaRPr>
          </a:p>
          <a:p>
            <a:r>
              <a:rPr lang="el-GR" sz="1800" dirty="0">
                <a:effectLst/>
                <a:latin typeface="UBHelvetica"/>
              </a:rPr>
              <a:t>Ο </a:t>
            </a:r>
            <a:r>
              <a:rPr lang="el-GR" sz="1800" b="1" dirty="0" err="1">
                <a:effectLst/>
                <a:latin typeface="UBHelvetica"/>
              </a:rPr>
              <a:t>πυκνωτής</a:t>
            </a:r>
            <a:r>
              <a:rPr lang="el-GR" sz="1800" dirty="0">
                <a:effectLst/>
                <a:latin typeface="UBHelvetica"/>
              </a:rPr>
              <a:t>, που </a:t>
            </a:r>
            <a:r>
              <a:rPr lang="el-GR" sz="1800" dirty="0" err="1">
                <a:effectLst/>
                <a:latin typeface="UBHelvetica"/>
              </a:rPr>
              <a:t>είναι</a:t>
            </a:r>
            <a:r>
              <a:rPr lang="el-GR" sz="1800" dirty="0">
                <a:effectLst/>
                <a:latin typeface="UBHelvetica"/>
              </a:rPr>
              <a:t> </a:t>
            </a:r>
            <a:r>
              <a:rPr lang="el-GR" sz="1800" dirty="0" err="1">
                <a:effectLst/>
                <a:latin typeface="UBHelvetica"/>
              </a:rPr>
              <a:t>συνδεδεμένος</a:t>
            </a:r>
            <a:r>
              <a:rPr lang="el-GR" sz="1800" dirty="0">
                <a:effectLst/>
                <a:latin typeface="UBHelvetica"/>
              </a:rPr>
              <a:t> στα </a:t>
            </a:r>
            <a:r>
              <a:rPr lang="el-GR" sz="1800" dirty="0" err="1">
                <a:effectLst/>
                <a:latin typeface="UBHelvetica"/>
              </a:rPr>
              <a:t>άκρα</a:t>
            </a:r>
            <a:r>
              <a:rPr lang="el-GR" sz="1800" dirty="0">
                <a:effectLst/>
                <a:latin typeface="UBHelvetica"/>
              </a:rPr>
              <a:t> των </a:t>
            </a:r>
            <a:r>
              <a:rPr lang="el-GR" sz="1800" dirty="0" err="1">
                <a:effectLst/>
                <a:latin typeface="UBHelvetica"/>
              </a:rPr>
              <a:t>διακοπτών</a:t>
            </a:r>
            <a:r>
              <a:rPr lang="el-GR" sz="1800" dirty="0">
                <a:effectLst/>
                <a:latin typeface="UBHelvetica"/>
              </a:rPr>
              <a:t>, </a:t>
            </a:r>
            <a:r>
              <a:rPr lang="el-GR" sz="1800" dirty="0" err="1">
                <a:effectLst/>
                <a:latin typeface="UBHelvetica"/>
              </a:rPr>
              <a:t>σκοπο</a:t>
            </a:r>
            <a:r>
              <a:rPr lang="el-GR" sz="1800" dirty="0">
                <a:effectLst/>
                <a:latin typeface="UBHelvetica"/>
              </a:rPr>
              <a:t>́ </a:t>
            </a:r>
            <a:r>
              <a:rPr lang="el-GR" sz="1800" dirty="0" err="1">
                <a:effectLst/>
                <a:latin typeface="UBHelvetica"/>
              </a:rPr>
              <a:t>έχει</a:t>
            </a:r>
            <a:r>
              <a:rPr lang="el-GR" sz="1800" dirty="0">
                <a:effectLst/>
                <a:latin typeface="UBHelvetica"/>
              </a:rPr>
              <a:t> να τους </a:t>
            </a:r>
            <a:r>
              <a:rPr lang="el-GR" sz="1800" dirty="0" err="1">
                <a:effectLst/>
                <a:latin typeface="UBHelvetica"/>
              </a:rPr>
              <a:t>προφυλάσσει</a:t>
            </a:r>
            <a:r>
              <a:rPr lang="el-GR" sz="1800" dirty="0">
                <a:effectLst/>
                <a:latin typeface="UBHelvetica"/>
              </a:rPr>
              <a:t> </a:t>
            </a:r>
            <a:r>
              <a:rPr lang="el-GR" sz="1800" dirty="0" err="1">
                <a:effectLst/>
                <a:latin typeface="UBHelvetica"/>
              </a:rPr>
              <a:t>απο</a:t>
            </a:r>
            <a:r>
              <a:rPr lang="el-GR" sz="1800" dirty="0">
                <a:effectLst/>
                <a:latin typeface="UBHelvetica"/>
              </a:rPr>
              <a:t>́ τη </a:t>
            </a:r>
            <a:r>
              <a:rPr lang="el-GR" sz="1800" dirty="0" err="1">
                <a:effectLst/>
                <a:latin typeface="UBHelvetica"/>
              </a:rPr>
              <a:t>φθορα</a:t>
            </a:r>
            <a:r>
              <a:rPr lang="el-GR" sz="1800" dirty="0">
                <a:effectLst/>
                <a:latin typeface="UBHelvetica"/>
              </a:rPr>
              <a:t>́ </a:t>
            </a:r>
            <a:r>
              <a:rPr lang="el-GR" sz="1800" dirty="0" err="1">
                <a:effectLst/>
                <a:latin typeface="UBHelvetica"/>
              </a:rPr>
              <a:t>λόγω</a:t>
            </a:r>
            <a:r>
              <a:rPr lang="el-GR" sz="1800" dirty="0">
                <a:effectLst/>
                <a:latin typeface="UBHelvetica"/>
              </a:rPr>
              <a:t> </a:t>
            </a:r>
            <a:r>
              <a:rPr lang="el-GR" sz="1800" dirty="0" err="1">
                <a:effectLst/>
                <a:latin typeface="UBHelvetica"/>
              </a:rPr>
              <a:t>σπινθηρισμου</a:t>
            </a:r>
            <a:r>
              <a:rPr lang="el-GR" sz="1800" dirty="0">
                <a:effectLst/>
                <a:latin typeface="UBHelvetica"/>
              </a:rPr>
              <a:t>́</a:t>
            </a:r>
            <a:endParaRPr lang="el-GR" dirty="0">
              <a:effectLst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7990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5A6DF4-9FB6-1BF3-FD90-77E8BADD7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err="1">
                <a:solidFill>
                  <a:srgbClr val="99004C"/>
                </a:solidFill>
                <a:effectLst/>
                <a:latin typeface="UB-Front-Bold"/>
              </a:rPr>
              <a:t>Προπορεία</a:t>
            </a:r>
            <a:r>
              <a:rPr lang="el-GR" sz="3200" dirty="0">
                <a:solidFill>
                  <a:srgbClr val="99004C"/>
                </a:solidFill>
                <a:effectLst/>
                <a:latin typeface="UB-Front-Bold"/>
              </a:rPr>
              <a:t> </a:t>
            </a:r>
            <a:r>
              <a:rPr lang="el-GR" sz="3200" dirty="0" err="1">
                <a:solidFill>
                  <a:srgbClr val="99004C"/>
                </a:solidFill>
                <a:effectLst/>
                <a:latin typeface="UB-Front-Bold"/>
              </a:rPr>
              <a:t>σπινθήρα</a:t>
            </a:r>
            <a:r>
              <a:rPr lang="el-GR" sz="3200" dirty="0">
                <a:solidFill>
                  <a:srgbClr val="99004C"/>
                </a:solidFill>
                <a:effectLst/>
                <a:latin typeface="UB-Front-Bold"/>
              </a:rPr>
              <a:t> (</a:t>
            </a:r>
            <a:r>
              <a:rPr lang="el-GR" sz="3200" dirty="0" err="1">
                <a:solidFill>
                  <a:srgbClr val="99004C"/>
                </a:solidFill>
                <a:effectLst/>
                <a:latin typeface="UB-Front-Bold"/>
              </a:rPr>
              <a:t>αβάνς</a:t>
            </a:r>
            <a:r>
              <a:rPr lang="el-GR" sz="3200" dirty="0">
                <a:solidFill>
                  <a:srgbClr val="99004C"/>
                </a:solidFill>
                <a:effectLst/>
                <a:latin typeface="UB-Front-Bold"/>
              </a:rPr>
              <a:t>) </a:t>
            </a:r>
            <a:br>
              <a:rPr lang="el-GR" dirty="0">
                <a:effectLst/>
              </a:rPr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734DEB1-B7EC-97BB-19C3-E19DF3C0C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1800" dirty="0">
              <a:latin typeface="UBHelvetica"/>
            </a:endParaRPr>
          </a:p>
          <a:p>
            <a:pPr marL="0" indent="0">
              <a:buNone/>
            </a:pPr>
            <a:r>
              <a:rPr lang="el-GR" sz="2400" dirty="0" err="1">
                <a:effectLst/>
                <a:latin typeface="UBHelvetica"/>
              </a:rPr>
              <a:t>Ενδείξεις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λανθασμένης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προπορείας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σπινθήρα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είναι</a:t>
            </a:r>
            <a:r>
              <a:rPr lang="el-GR" sz="2400" dirty="0">
                <a:effectLst/>
                <a:latin typeface="UBHelvetica"/>
              </a:rPr>
              <a:t>:</a:t>
            </a:r>
            <a:endParaRPr lang="el-GR" sz="2400" dirty="0">
              <a:latin typeface="UBHelvetica"/>
            </a:endParaRPr>
          </a:p>
          <a:p>
            <a:r>
              <a:rPr lang="el-GR" sz="2400" dirty="0">
                <a:solidFill>
                  <a:srgbClr val="B2B533"/>
                </a:solidFill>
                <a:effectLst/>
                <a:latin typeface="ZapfDingbatsNr1EFOP"/>
              </a:rPr>
              <a:t> </a:t>
            </a:r>
            <a:r>
              <a:rPr lang="el-GR" sz="2400" dirty="0">
                <a:effectLst/>
                <a:latin typeface="UBHelvetica"/>
              </a:rPr>
              <a:t>Η </a:t>
            </a:r>
            <a:r>
              <a:rPr lang="el-GR" sz="2400" dirty="0" err="1">
                <a:effectLst/>
                <a:latin typeface="UBHelvetica"/>
              </a:rPr>
              <a:t>δύσκολη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εκκίνηση</a:t>
            </a:r>
            <a:r>
              <a:rPr lang="el-GR" sz="2400" dirty="0">
                <a:effectLst/>
                <a:latin typeface="UBHelvetica"/>
              </a:rPr>
              <a:t> του </a:t>
            </a:r>
            <a:r>
              <a:rPr lang="el-GR" sz="2400" dirty="0" err="1">
                <a:effectLst/>
                <a:latin typeface="UBHelvetica"/>
              </a:rPr>
              <a:t>κινητήρα</a:t>
            </a:r>
            <a:r>
              <a:rPr lang="el-GR" sz="2400" dirty="0">
                <a:effectLst/>
                <a:latin typeface="UBHelvetica"/>
              </a:rPr>
              <a:t>.</a:t>
            </a:r>
            <a:endParaRPr lang="el-GR" sz="2400" dirty="0">
              <a:latin typeface="UBHelvetica"/>
            </a:endParaRPr>
          </a:p>
          <a:p>
            <a:r>
              <a:rPr lang="el-GR" sz="2400" dirty="0">
                <a:effectLst/>
                <a:latin typeface="UBHelvetica"/>
              </a:rPr>
              <a:t>Η </a:t>
            </a:r>
            <a:r>
              <a:rPr lang="el-GR" sz="2400" dirty="0" err="1">
                <a:effectLst/>
                <a:latin typeface="UBHelvetica"/>
              </a:rPr>
              <a:t>κρουστικη</a:t>
            </a:r>
            <a:r>
              <a:rPr lang="el-GR" sz="2400" dirty="0">
                <a:effectLst/>
                <a:latin typeface="UBHelvetica"/>
              </a:rPr>
              <a:t>́ </a:t>
            </a:r>
            <a:r>
              <a:rPr lang="el-GR" sz="2400" dirty="0" err="1">
                <a:effectLst/>
                <a:latin typeface="UBHelvetica"/>
              </a:rPr>
              <a:t>καύση</a:t>
            </a:r>
            <a:r>
              <a:rPr lang="el-GR" sz="2400" dirty="0">
                <a:effectLst/>
                <a:latin typeface="UBHelvetica"/>
              </a:rPr>
              <a:t> ή </a:t>
            </a:r>
            <a:r>
              <a:rPr lang="el-GR" sz="2400" dirty="0" err="1">
                <a:effectLst/>
                <a:latin typeface="UBHelvetica"/>
              </a:rPr>
              <a:t>αυτανάφλεξη</a:t>
            </a:r>
            <a:r>
              <a:rPr lang="el-GR" sz="2400" dirty="0">
                <a:effectLst/>
                <a:latin typeface="UBHelvetica"/>
              </a:rPr>
              <a:t> (</a:t>
            </a:r>
            <a:r>
              <a:rPr lang="el-GR" sz="2400" dirty="0" err="1">
                <a:effectLst/>
                <a:latin typeface="UBHelvetica"/>
              </a:rPr>
              <a:t>πειράκια</a:t>
            </a:r>
            <a:r>
              <a:rPr lang="el-GR" sz="2400" dirty="0">
                <a:effectLst/>
                <a:latin typeface="UBHelvetica"/>
              </a:rPr>
              <a:t>).</a:t>
            </a:r>
            <a:endParaRPr lang="el-GR" sz="2400" dirty="0">
              <a:latin typeface="UBHelvetica"/>
            </a:endParaRPr>
          </a:p>
          <a:p>
            <a:r>
              <a:rPr lang="el-GR" sz="2400" dirty="0">
                <a:effectLst/>
                <a:latin typeface="UBHelvetica"/>
              </a:rPr>
              <a:t>Η μη </a:t>
            </a:r>
            <a:r>
              <a:rPr lang="el-GR" sz="2400" dirty="0" err="1">
                <a:effectLst/>
                <a:latin typeface="UBHelvetica"/>
              </a:rPr>
              <a:t>ομαλη</a:t>
            </a:r>
            <a:r>
              <a:rPr lang="el-GR" sz="2400" dirty="0">
                <a:effectLst/>
                <a:latin typeface="UBHelvetica"/>
              </a:rPr>
              <a:t>́ </a:t>
            </a:r>
            <a:r>
              <a:rPr lang="el-GR" sz="2400" dirty="0" err="1">
                <a:effectLst/>
                <a:latin typeface="UBHelvetica"/>
              </a:rPr>
              <a:t>λειτουργία</a:t>
            </a:r>
            <a:r>
              <a:rPr lang="el-GR" sz="2400" dirty="0">
                <a:effectLst/>
                <a:latin typeface="UBHelvetica"/>
              </a:rPr>
              <a:t> του </a:t>
            </a:r>
            <a:r>
              <a:rPr lang="el-GR" sz="2400" dirty="0" err="1">
                <a:effectLst/>
                <a:latin typeface="UBHelvetica"/>
              </a:rPr>
              <a:t>κινητήρα</a:t>
            </a:r>
            <a:r>
              <a:rPr lang="el-GR" sz="2400" dirty="0">
                <a:effectLst/>
                <a:latin typeface="UBHelvetica"/>
              </a:rPr>
              <a:t> (</a:t>
            </a:r>
            <a:r>
              <a:rPr lang="el-GR" sz="2400" dirty="0" err="1">
                <a:effectLst/>
                <a:latin typeface="UBHelvetica"/>
              </a:rPr>
              <a:t>ρετάρισμα</a:t>
            </a:r>
            <a:r>
              <a:rPr lang="el-GR" sz="2400" dirty="0">
                <a:effectLst/>
                <a:latin typeface="UBHelvetica"/>
              </a:rPr>
              <a:t>).</a:t>
            </a:r>
            <a:endParaRPr lang="el-GR" sz="2400" dirty="0">
              <a:latin typeface="UBHelvetica"/>
            </a:endParaRPr>
          </a:p>
          <a:p>
            <a:r>
              <a:rPr lang="el-GR" sz="2400" dirty="0">
                <a:effectLst/>
                <a:latin typeface="UBHelvetica"/>
              </a:rPr>
              <a:t>Η </a:t>
            </a:r>
            <a:r>
              <a:rPr lang="el-GR" sz="2400" dirty="0" err="1">
                <a:effectLst/>
                <a:latin typeface="UBHelvetica"/>
              </a:rPr>
              <a:t>υπερθέρμανση</a:t>
            </a:r>
            <a:r>
              <a:rPr lang="el-GR" sz="2400" dirty="0">
                <a:effectLst/>
                <a:latin typeface="UBHelvetica"/>
              </a:rPr>
              <a:t> του </a:t>
            </a:r>
            <a:r>
              <a:rPr lang="el-GR" sz="2400" dirty="0" err="1">
                <a:effectLst/>
                <a:latin typeface="UBHelvetica"/>
              </a:rPr>
              <a:t>κινητήρα</a:t>
            </a:r>
            <a:r>
              <a:rPr lang="el-GR" sz="2400" dirty="0">
                <a:effectLst/>
                <a:latin typeface="UBHelvetica"/>
              </a:rPr>
              <a:t>.</a:t>
            </a:r>
            <a:endParaRPr lang="el-GR" sz="2400" dirty="0">
              <a:latin typeface="UBHelvetica"/>
            </a:endParaRPr>
          </a:p>
          <a:p>
            <a:r>
              <a:rPr lang="el-GR" sz="2400" dirty="0">
                <a:solidFill>
                  <a:srgbClr val="B2B533"/>
                </a:solidFill>
                <a:effectLst/>
                <a:latin typeface="ZapfDingbatsNr1EFOP"/>
              </a:rPr>
              <a:t> </a:t>
            </a:r>
            <a:r>
              <a:rPr lang="el-GR" sz="2400" dirty="0">
                <a:effectLst/>
                <a:latin typeface="UBHelvetica"/>
              </a:rPr>
              <a:t>Οι «</a:t>
            </a:r>
            <a:r>
              <a:rPr lang="el-GR" sz="2400" dirty="0" err="1">
                <a:effectLst/>
                <a:latin typeface="UBHelvetica"/>
              </a:rPr>
              <a:t>ανάποδες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στροφές</a:t>
            </a:r>
            <a:r>
              <a:rPr lang="el-GR" sz="2400" dirty="0">
                <a:effectLst/>
                <a:latin typeface="UBHelvetica"/>
              </a:rPr>
              <a:t>» (</a:t>
            </a:r>
            <a:r>
              <a:rPr lang="en" sz="2400" dirty="0">
                <a:effectLst/>
                <a:latin typeface="UBHelvetica"/>
              </a:rPr>
              <a:t>post ignition), </a:t>
            </a:r>
            <a:r>
              <a:rPr lang="el-GR" sz="2400" dirty="0" err="1">
                <a:effectLst/>
                <a:latin typeface="UBHelvetica"/>
              </a:rPr>
              <a:t>δηλαδη</a:t>
            </a:r>
            <a:r>
              <a:rPr lang="el-GR" sz="2400" dirty="0">
                <a:effectLst/>
                <a:latin typeface="UBHelvetica"/>
              </a:rPr>
              <a:t>́ η </a:t>
            </a:r>
            <a:r>
              <a:rPr lang="el-GR" sz="2400" dirty="0" err="1">
                <a:effectLst/>
                <a:latin typeface="UBHelvetica"/>
              </a:rPr>
              <a:t>συνέχιση</a:t>
            </a:r>
            <a:r>
              <a:rPr lang="el-GR" sz="2400" dirty="0">
                <a:effectLst/>
                <a:latin typeface="UBHelvetica"/>
              </a:rPr>
              <a:t> της </a:t>
            </a:r>
            <a:r>
              <a:rPr lang="el-GR" sz="2400" dirty="0" err="1">
                <a:effectLst/>
                <a:latin typeface="UBHelvetica"/>
              </a:rPr>
              <a:t>λειτουργίας</a:t>
            </a:r>
            <a:r>
              <a:rPr lang="el-GR" sz="2400" dirty="0">
                <a:effectLst/>
                <a:latin typeface="UBHelvetica"/>
              </a:rPr>
              <a:t> του </a:t>
            </a:r>
            <a:r>
              <a:rPr lang="el-GR" sz="2400" dirty="0" err="1">
                <a:effectLst/>
                <a:latin typeface="UBHelvetica"/>
              </a:rPr>
              <a:t>κινητήρα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μετα</a:t>
            </a:r>
            <a:r>
              <a:rPr lang="el-GR" sz="2400" dirty="0">
                <a:effectLst/>
                <a:latin typeface="UBHelvetica"/>
              </a:rPr>
              <a:t>́ τη </a:t>
            </a:r>
            <a:r>
              <a:rPr lang="el-GR" sz="2400" dirty="0" err="1">
                <a:effectLst/>
                <a:latin typeface="UBHelvetica"/>
              </a:rPr>
              <a:t>διακοπη</a:t>
            </a:r>
            <a:r>
              <a:rPr lang="el-GR" sz="2400" dirty="0">
                <a:effectLst/>
                <a:latin typeface="UBHelvetica"/>
              </a:rPr>
              <a:t>́ του (το </a:t>
            </a:r>
            <a:r>
              <a:rPr lang="el-GR" sz="2400" dirty="0" err="1">
                <a:effectLst/>
                <a:latin typeface="UBHelvetica"/>
              </a:rPr>
              <a:t>σβήσιμο</a:t>
            </a:r>
            <a:r>
              <a:rPr lang="el-GR" sz="2400" dirty="0">
                <a:effectLst/>
                <a:latin typeface="UBHelvetica"/>
              </a:rPr>
              <a:t>́ του), και</a:t>
            </a:r>
          </a:p>
          <a:p>
            <a:r>
              <a:rPr lang="el-GR" sz="2400" dirty="0">
                <a:solidFill>
                  <a:srgbClr val="B2B533"/>
                </a:solidFill>
                <a:effectLst/>
                <a:latin typeface="ZapfDingbatsNr1EFOP"/>
              </a:rPr>
              <a:t> </a:t>
            </a:r>
            <a:r>
              <a:rPr lang="el-GR" sz="2400" dirty="0">
                <a:effectLst/>
                <a:latin typeface="UBHelvetica"/>
              </a:rPr>
              <a:t>Οι </a:t>
            </a:r>
            <a:r>
              <a:rPr lang="el-GR" sz="2400" dirty="0" err="1">
                <a:effectLst/>
                <a:latin typeface="UBHelvetica"/>
              </a:rPr>
              <a:t>κραδασμοι</a:t>
            </a:r>
            <a:r>
              <a:rPr lang="el-GR" sz="2400" dirty="0">
                <a:effectLst/>
                <a:latin typeface="UBHelvetica"/>
              </a:rPr>
              <a:t>́ και η </a:t>
            </a:r>
            <a:r>
              <a:rPr lang="el-GR" sz="2400" dirty="0" err="1">
                <a:effectLst/>
                <a:latin typeface="UBHelvetica"/>
              </a:rPr>
              <a:t>μικρη</a:t>
            </a:r>
            <a:r>
              <a:rPr lang="el-GR" sz="2400" dirty="0">
                <a:effectLst/>
                <a:latin typeface="UBHelvetica"/>
              </a:rPr>
              <a:t>́ </a:t>
            </a:r>
            <a:r>
              <a:rPr lang="el-GR" sz="2400" dirty="0" err="1">
                <a:effectLst/>
                <a:latin typeface="UBHelvetica"/>
              </a:rPr>
              <a:t>ισχύς</a:t>
            </a:r>
            <a:r>
              <a:rPr lang="el-GR" sz="2400" dirty="0">
                <a:effectLst/>
                <a:latin typeface="UBHelvetica"/>
              </a:rPr>
              <a:t> του </a:t>
            </a:r>
            <a:r>
              <a:rPr lang="el-GR" sz="2400" dirty="0" err="1">
                <a:effectLst/>
                <a:latin typeface="UBHelvetica"/>
              </a:rPr>
              <a:t>κινητήρα</a:t>
            </a:r>
            <a:r>
              <a:rPr lang="el-GR" sz="2400" dirty="0">
                <a:effectLst/>
                <a:latin typeface="UBHelvetica"/>
              </a:rPr>
              <a:t>. </a:t>
            </a:r>
            <a:endParaRPr lang="el-GR" sz="2400" dirty="0">
              <a:effectLst/>
            </a:endParaRPr>
          </a:p>
          <a:p>
            <a:endParaRPr lang="el-GR" dirty="0">
              <a:effectLst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2315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BE46EC-46F0-961C-9EC9-FF2C8660A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Κρουστική Καύση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03EB367-3860-33BC-EC46-74F8A382C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err="1">
                <a:effectLst/>
                <a:latin typeface="UBHelvetica"/>
              </a:rPr>
              <a:t>Κρουστικη</a:t>
            </a:r>
            <a:r>
              <a:rPr lang="el-GR" dirty="0">
                <a:effectLst/>
                <a:latin typeface="UBHelvetica"/>
              </a:rPr>
              <a:t>́ </a:t>
            </a:r>
            <a:r>
              <a:rPr lang="el-GR" dirty="0" err="1">
                <a:effectLst/>
                <a:latin typeface="UBHelvetica"/>
              </a:rPr>
              <a:t>καύση</a:t>
            </a:r>
            <a:r>
              <a:rPr lang="el-GR" dirty="0">
                <a:effectLst/>
                <a:latin typeface="UBHelvetica"/>
              </a:rPr>
              <a:t>, </a:t>
            </a:r>
            <a:r>
              <a:rPr lang="el-GR" dirty="0" err="1">
                <a:effectLst/>
                <a:latin typeface="UBHelvetica"/>
              </a:rPr>
              <a:t>γενικα</a:t>
            </a:r>
            <a:r>
              <a:rPr lang="el-GR" dirty="0">
                <a:effectLst/>
                <a:latin typeface="UBHelvetica"/>
              </a:rPr>
              <a:t>́, </a:t>
            </a:r>
            <a:r>
              <a:rPr lang="el-GR" dirty="0" err="1">
                <a:effectLst/>
                <a:latin typeface="UBHelvetica"/>
              </a:rPr>
              <a:t>είναι</a:t>
            </a:r>
            <a:r>
              <a:rPr lang="el-GR" dirty="0">
                <a:effectLst/>
                <a:latin typeface="UBHelvetica"/>
              </a:rPr>
              <a:t> η </a:t>
            </a:r>
            <a:r>
              <a:rPr lang="el-GR" dirty="0" err="1">
                <a:effectLst/>
                <a:latin typeface="UBHelvetica"/>
              </a:rPr>
              <a:t>πολυ</a:t>
            </a:r>
            <a:r>
              <a:rPr lang="el-GR" dirty="0">
                <a:effectLst/>
                <a:latin typeface="UBHelvetica"/>
              </a:rPr>
              <a:t>́ </a:t>
            </a:r>
            <a:r>
              <a:rPr lang="el-GR" dirty="0" err="1">
                <a:effectLst/>
                <a:latin typeface="UBHelvetica"/>
              </a:rPr>
              <a:t>ταχεία</a:t>
            </a:r>
            <a:r>
              <a:rPr lang="el-GR" dirty="0">
                <a:effectLst/>
                <a:latin typeface="UBHelvetica"/>
              </a:rPr>
              <a:t> και </a:t>
            </a:r>
            <a:r>
              <a:rPr lang="el-GR" dirty="0" err="1">
                <a:effectLst/>
                <a:latin typeface="UBHelvetica"/>
              </a:rPr>
              <a:t>έντονη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καύση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ενός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καυσίμου</a:t>
            </a:r>
            <a:r>
              <a:rPr lang="el-GR" dirty="0">
                <a:effectLst/>
                <a:latin typeface="UBHelvetica"/>
              </a:rPr>
              <a:t>, με </a:t>
            </a:r>
            <a:r>
              <a:rPr lang="el-GR" dirty="0" err="1">
                <a:effectLst/>
                <a:latin typeface="UBHelvetica"/>
              </a:rPr>
              <a:t>τρόπο</a:t>
            </a:r>
            <a:r>
              <a:rPr lang="el-GR" dirty="0">
                <a:effectLst/>
                <a:latin typeface="UBHelvetica"/>
              </a:rPr>
              <a:t> που να </a:t>
            </a:r>
            <a:r>
              <a:rPr lang="el-GR" dirty="0" err="1">
                <a:effectLst/>
                <a:latin typeface="UBHelvetica"/>
              </a:rPr>
              <a:t>μοιάζει</a:t>
            </a:r>
            <a:r>
              <a:rPr lang="el-GR" dirty="0">
                <a:effectLst/>
                <a:latin typeface="UBHelvetica"/>
              </a:rPr>
              <a:t> με </a:t>
            </a:r>
            <a:r>
              <a:rPr lang="el-GR" dirty="0" err="1">
                <a:effectLst/>
                <a:latin typeface="UBHelvetica"/>
              </a:rPr>
              <a:t>έκρηξη</a:t>
            </a:r>
            <a:r>
              <a:rPr lang="el-GR" dirty="0">
                <a:effectLst/>
                <a:latin typeface="UBHelvetica"/>
              </a:rPr>
              <a:t>. Στην </a:t>
            </a:r>
            <a:r>
              <a:rPr lang="el-GR" dirty="0" err="1">
                <a:effectLst/>
                <a:latin typeface="UBHelvetica"/>
              </a:rPr>
              <a:t>περίπτωση</a:t>
            </a:r>
            <a:r>
              <a:rPr lang="el-GR" dirty="0">
                <a:effectLst/>
                <a:latin typeface="UBHelvetica"/>
              </a:rPr>
              <a:t> των </a:t>
            </a:r>
            <a:r>
              <a:rPr lang="el-GR" dirty="0" err="1">
                <a:effectLst/>
                <a:latin typeface="UBHelvetica"/>
              </a:rPr>
              <a:t>κινητήρων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εσωτερικής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καύσης</a:t>
            </a:r>
            <a:r>
              <a:rPr lang="el-GR" dirty="0">
                <a:effectLst/>
                <a:latin typeface="UBHelvetica"/>
              </a:rPr>
              <a:t>, </a:t>
            </a:r>
            <a:r>
              <a:rPr lang="el-GR" dirty="0" err="1">
                <a:effectLst/>
                <a:latin typeface="UBHelvetica"/>
              </a:rPr>
              <a:t>ενω</a:t>
            </a:r>
            <a:r>
              <a:rPr lang="el-GR" dirty="0">
                <a:effectLst/>
                <a:latin typeface="UBHelvetica"/>
              </a:rPr>
              <a:t>́ η </a:t>
            </a:r>
            <a:r>
              <a:rPr lang="el-GR" dirty="0" err="1">
                <a:effectLst/>
                <a:latin typeface="UBHelvetica"/>
              </a:rPr>
              <a:t>καύση</a:t>
            </a:r>
            <a:r>
              <a:rPr lang="el-GR" dirty="0">
                <a:effectLst/>
                <a:latin typeface="UBHelvetica"/>
              </a:rPr>
              <a:t> του </a:t>
            </a:r>
            <a:r>
              <a:rPr lang="el-GR" dirty="0" err="1">
                <a:effectLst/>
                <a:latin typeface="UBHelvetica"/>
              </a:rPr>
              <a:t>μίγματος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βενζίνης-αέρα</a:t>
            </a:r>
            <a:r>
              <a:rPr lang="el-GR" dirty="0">
                <a:effectLst/>
                <a:latin typeface="UBHelvetica"/>
              </a:rPr>
              <a:t> στους </a:t>
            </a:r>
            <a:r>
              <a:rPr lang="el-GR" dirty="0" err="1">
                <a:effectLst/>
                <a:latin typeface="UBHelvetica"/>
              </a:rPr>
              <a:t>κυλίνδρους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αρχίζει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κανονικα</a:t>
            </a:r>
            <a:r>
              <a:rPr lang="el-GR" dirty="0">
                <a:effectLst/>
                <a:latin typeface="UBHelvetica"/>
              </a:rPr>
              <a:t>́ </a:t>
            </a:r>
            <a:r>
              <a:rPr lang="el-GR" dirty="0" err="1">
                <a:effectLst/>
                <a:latin typeface="UBHelvetica"/>
              </a:rPr>
              <a:t>απο</a:t>
            </a:r>
            <a:r>
              <a:rPr lang="el-GR" dirty="0">
                <a:effectLst/>
                <a:latin typeface="UBHelvetica"/>
              </a:rPr>
              <a:t>́ τον </a:t>
            </a:r>
            <a:r>
              <a:rPr lang="el-GR" dirty="0" err="1">
                <a:effectLst/>
                <a:latin typeface="UBHelvetica"/>
              </a:rPr>
              <a:t>αναφλεκτήρα</a:t>
            </a:r>
            <a:r>
              <a:rPr lang="el-GR" dirty="0">
                <a:effectLst/>
                <a:latin typeface="UBHelvetica"/>
              </a:rPr>
              <a:t> και </a:t>
            </a:r>
            <a:r>
              <a:rPr lang="el-GR" dirty="0" err="1">
                <a:effectLst/>
                <a:latin typeface="UBHelvetica"/>
              </a:rPr>
              <a:t>εξαπλώνεται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κανονικα</a:t>
            </a:r>
            <a:r>
              <a:rPr lang="el-GR" dirty="0">
                <a:effectLst/>
                <a:latin typeface="UBHelvetica"/>
              </a:rPr>
              <a:t>́, </a:t>
            </a:r>
            <a:r>
              <a:rPr lang="el-GR" dirty="0" err="1">
                <a:effectLst/>
                <a:latin typeface="UBHelvetica"/>
              </a:rPr>
              <a:t>ξαφνικα</a:t>
            </a:r>
            <a:r>
              <a:rPr lang="el-GR" dirty="0">
                <a:effectLst/>
                <a:latin typeface="UBHelvetica"/>
              </a:rPr>
              <a:t>́ η </a:t>
            </a:r>
            <a:r>
              <a:rPr lang="el-GR" dirty="0" err="1">
                <a:effectLst/>
                <a:latin typeface="UBHelvetica"/>
              </a:rPr>
              <a:t>εξάπλωση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αυτη</a:t>
            </a:r>
            <a:r>
              <a:rPr lang="el-GR" dirty="0">
                <a:effectLst/>
                <a:latin typeface="UBHelvetica"/>
              </a:rPr>
              <a:t>́ </a:t>
            </a:r>
            <a:r>
              <a:rPr lang="el-GR" dirty="0" err="1">
                <a:effectLst/>
                <a:latin typeface="UBHelvetica"/>
              </a:rPr>
              <a:t>αυξάνεται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απότομα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μέχρι</a:t>
            </a:r>
            <a:r>
              <a:rPr lang="el-GR" dirty="0">
                <a:effectLst/>
                <a:latin typeface="UBHelvetica"/>
              </a:rPr>
              <a:t> που </a:t>
            </a:r>
            <a:r>
              <a:rPr lang="el-GR" dirty="0" err="1">
                <a:effectLst/>
                <a:latin typeface="UBHelvetica"/>
              </a:rPr>
              <a:t>παίρνει</a:t>
            </a:r>
            <a:r>
              <a:rPr lang="el-GR" dirty="0">
                <a:effectLst/>
                <a:latin typeface="UBHelvetica"/>
              </a:rPr>
              <a:t> τη </a:t>
            </a:r>
            <a:r>
              <a:rPr lang="el-GR" dirty="0" err="1">
                <a:effectLst/>
                <a:latin typeface="UBHelvetica"/>
              </a:rPr>
              <a:t>μορφη</a:t>
            </a:r>
            <a:r>
              <a:rPr lang="el-GR" dirty="0">
                <a:effectLst/>
                <a:latin typeface="UBHelvetica"/>
              </a:rPr>
              <a:t>́ </a:t>
            </a:r>
            <a:r>
              <a:rPr lang="el-GR" dirty="0" err="1">
                <a:effectLst/>
                <a:latin typeface="UBHelvetica"/>
              </a:rPr>
              <a:t>έκρηξης</a:t>
            </a:r>
            <a:r>
              <a:rPr lang="el-GR" dirty="0">
                <a:effectLst/>
                <a:latin typeface="UBHelvetica"/>
              </a:rPr>
              <a:t>. Στην </a:t>
            </a:r>
            <a:r>
              <a:rPr lang="el-GR" dirty="0" err="1">
                <a:effectLst/>
                <a:latin typeface="UBHelvetica"/>
              </a:rPr>
              <a:t>κατάσταση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αυτη</a:t>
            </a:r>
            <a:r>
              <a:rPr lang="el-GR" dirty="0">
                <a:effectLst/>
                <a:latin typeface="UBHelvetica"/>
              </a:rPr>
              <a:t>́ </a:t>
            </a:r>
            <a:r>
              <a:rPr lang="el-GR" dirty="0" err="1">
                <a:effectLst/>
                <a:latin typeface="UBHelvetica"/>
              </a:rPr>
              <a:t>έχουμε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ακαριαία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καύση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όλου</a:t>
            </a:r>
            <a:r>
              <a:rPr lang="el-GR" dirty="0">
                <a:effectLst/>
                <a:latin typeface="UBHelvetica"/>
              </a:rPr>
              <a:t> του </a:t>
            </a:r>
            <a:r>
              <a:rPr lang="el-GR" dirty="0" err="1">
                <a:effectLst/>
                <a:latin typeface="UBHelvetica"/>
              </a:rPr>
              <a:t>καυσίμου</a:t>
            </a:r>
            <a:r>
              <a:rPr lang="el-GR" dirty="0">
                <a:effectLst/>
                <a:latin typeface="UBHelvetica"/>
              </a:rPr>
              <a:t>, που </a:t>
            </a:r>
            <a:r>
              <a:rPr lang="el-GR" dirty="0" err="1">
                <a:effectLst/>
                <a:latin typeface="UBHelvetica"/>
              </a:rPr>
              <a:t>μέχρι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εκείνη</a:t>
            </a:r>
            <a:r>
              <a:rPr lang="el-GR" dirty="0">
                <a:effectLst/>
                <a:latin typeface="UBHelvetica"/>
              </a:rPr>
              <a:t> τη </a:t>
            </a:r>
            <a:r>
              <a:rPr lang="el-GR" dirty="0" err="1">
                <a:effectLst/>
                <a:latin typeface="UBHelvetica"/>
              </a:rPr>
              <a:t>στιγμη</a:t>
            </a:r>
            <a:r>
              <a:rPr lang="el-GR" dirty="0">
                <a:effectLst/>
                <a:latin typeface="UBHelvetica"/>
              </a:rPr>
              <a:t>́ </a:t>
            </a:r>
            <a:r>
              <a:rPr lang="el-GR" dirty="0" err="1">
                <a:effectLst/>
                <a:latin typeface="UBHelvetica"/>
              </a:rPr>
              <a:t>είχε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παραμείνει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άκαυστο</a:t>
            </a:r>
            <a:r>
              <a:rPr lang="el-GR" dirty="0">
                <a:effectLst/>
                <a:latin typeface="UBHelvetica"/>
              </a:rPr>
              <a:t> . Ως </a:t>
            </a:r>
            <a:r>
              <a:rPr lang="el-GR" dirty="0" err="1">
                <a:effectLst/>
                <a:latin typeface="UBHelvetica"/>
              </a:rPr>
              <a:t>αιτία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εμφάνισης</a:t>
            </a:r>
            <a:r>
              <a:rPr lang="el-GR" dirty="0">
                <a:effectLst/>
                <a:latin typeface="UBHelvetica"/>
              </a:rPr>
              <a:t> της </a:t>
            </a:r>
            <a:r>
              <a:rPr lang="el-GR" dirty="0" err="1">
                <a:effectLst/>
                <a:latin typeface="UBHelvetica"/>
              </a:rPr>
              <a:t>κρουστικής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καύσης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θεωρείται</a:t>
            </a:r>
            <a:r>
              <a:rPr lang="el-GR" dirty="0">
                <a:effectLst/>
                <a:latin typeface="UBHelvetica"/>
              </a:rPr>
              <a:t> η </a:t>
            </a:r>
            <a:r>
              <a:rPr lang="el-GR" dirty="0" err="1">
                <a:effectLst/>
                <a:latin typeface="UBHelvetica"/>
              </a:rPr>
              <a:t>ταχύτερη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μετάδοση</a:t>
            </a:r>
            <a:r>
              <a:rPr lang="el-GR" dirty="0">
                <a:effectLst/>
                <a:latin typeface="UBHelvetica"/>
              </a:rPr>
              <a:t> της </a:t>
            </a:r>
            <a:r>
              <a:rPr lang="el-GR" dirty="0" err="1">
                <a:effectLst/>
                <a:latin typeface="UBHelvetica"/>
              </a:rPr>
              <a:t>φλόγας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μέσα</a:t>
            </a:r>
            <a:r>
              <a:rPr lang="el-GR" dirty="0">
                <a:effectLst/>
                <a:latin typeface="UBHelvetica"/>
              </a:rPr>
              <a:t> στο </a:t>
            </a:r>
            <a:r>
              <a:rPr lang="el-GR" dirty="0" err="1">
                <a:effectLst/>
                <a:latin typeface="UBHelvetica"/>
              </a:rPr>
              <a:t>καύσιμο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μίγμα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πέρα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απο</a:t>
            </a:r>
            <a:r>
              <a:rPr lang="el-GR" dirty="0">
                <a:effectLst/>
                <a:latin typeface="UBHelvetica"/>
              </a:rPr>
              <a:t>́ </a:t>
            </a:r>
            <a:r>
              <a:rPr lang="el-GR" dirty="0" err="1">
                <a:effectLst/>
                <a:latin typeface="UBHelvetica"/>
              </a:rPr>
              <a:t>κάποιο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κρίσιμο</a:t>
            </a:r>
            <a:r>
              <a:rPr lang="el-GR" dirty="0">
                <a:effectLst/>
                <a:latin typeface="UBHelvetica"/>
              </a:rPr>
              <a:t> </a:t>
            </a:r>
            <a:r>
              <a:rPr lang="el-GR" dirty="0" err="1">
                <a:effectLst/>
                <a:latin typeface="UBHelvetica"/>
              </a:rPr>
              <a:t>όριο</a:t>
            </a:r>
            <a:r>
              <a:rPr lang="el-GR" dirty="0">
                <a:effectLst/>
                <a:latin typeface="UBHelvetica"/>
              </a:rPr>
              <a:t>. </a:t>
            </a:r>
            <a:endParaRPr lang="el-GR" dirty="0">
              <a:effectLst/>
            </a:endParaRPr>
          </a:p>
          <a:p>
            <a:pPr marL="0" indent="0">
              <a:buNone/>
            </a:pPr>
            <a:endParaRPr lang="el-GR" sz="3500" dirty="0">
              <a:effectLst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7091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60CA405-FD38-4E9F-E271-C3C197924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0" y="179584"/>
            <a:ext cx="9236700" cy="1188950"/>
          </a:xfrm>
        </p:spPr>
        <p:txBody>
          <a:bodyPr anchor="b">
            <a:normAutofit/>
          </a:bodyPr>
          <a:lstStyle/>
          <a:p>
            <a:r>
              <a:rPr lang="el-GR" sz="3800" dirty="0"/>
              <a:t>Παράγοντες που προκαλούν την εμφάνιση κρουστικής </a:t>
            </a:r>
            <a:r>
              <a:rPr lang="el-GR" sz="3800" dirty="0" err="1"/>
              <a:t>καυσης</a:t>
            </a:r>
            <a:endParaRPr lang="el-GR" sz="3800" dirty="0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Rectangle 71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Θέση περιεχομένου 2">
            <a:extLst>
              <a:ext uri="{FF2B5EF4-FFF2-40B4-BE49-F238E27FC236}">
                <a16:creationId xmlns:a16="http://schemas.microsoft.com/office/drawing/2014/main" id="{F4F0C719-52FF-52BB-D8B9-9B52470F4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1998369"/>
            <a:ext cx="10437320" cy="5038580"/>
          </a:xfrm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400" dirty="0" err="1">
                <a:effectLst/>
                <a:latin typeface="UBHelvetica"/>
              </a:rPr>
              <a:t>Απο</a:t>
            </a:r>
            <a:r>
              <a:rPr lang="el-GR" sz="2400" dirty="0">
                <a:effectLst/>
                <a:latin typeface="UBHelvetica"/>
              </a:rPr>
              <a:t>́ το </a:t>
            </a:r>
            <a:r>
              <a:rPr lang="el-GR" sz="2400" dirty="0" err="1">
                <a:effectLst/>
                <a:latin typeface="UBHelvetica"/>
              </a:rPr>
              <a:t>φορτίο</a:t>
            </a:r>
            <a:r>
              <a:rPr lang="el-GR" sz="2400" dirty="0">
                <a:effectLst/>
                <a:latin typeface="UBHelvetica"/>
              </a:rPr>
              <a:t> του </a:t>
            </a:r>
            <a:r>
              <a:rPr lang="el-GR" sz="2400" dirty="0" err="1">
                <a:effectLst/>
                <a:latin typeface="UBHelvetica"/>
              </a:rPr>
              <a:t>κινητήρα</a:t>
            </a:r>
            <a:r>
              <a:rPr lang="el-GR" sz="2400" dirty="0">
                <a:effectLst/>
                <a:latin typeface="UBHelvetica"/>
              </a:rPr>
              <a:t> - σε </a:t>
            </a:r>
            <a:r>
              <a:rPr lang="el-GR" sz="2400" dirty="0" err="1">
                <a:effectLst/>
                <a:latin typeface="UBHelvetica"/>
              </a:rPr>
              <a:t>περιπτώσεις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μεγάλου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φορτίου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εμφανίζονται</a:t>
            </a:r>
            <a:r>
              <a:rPr lang="el-GR" sz="2400" dirty="0">
                <a:effectLst/>
                <a:latin typeface="UBHelvetica"/>
              </a:rPr>
              <a:t> «</a:t>
            </a:r>
            <a:r>
              <a:rPr lang="el-GR" sz="2400" dirty="0" err="1">
                <a:effectLst/>
                <a:latin typeface="UBHelvetica"/>
              </a:rPr>
              <a:t>πειράκια</a:t>
            </a:r>
            <a:r>
              <a:rPr lang="el-GR" sz="2400" dirty="0">
                <a:effectLst/>
                <a:latin typeface="UBHelvetica"/>
              </a:rPr>
              <a:t>». </a:t>
            </a:r>
            <a:endParaRPr lang="el-GR" sz="2400" dirty="0">
              <a:effectLst/>
              <a:latin typeface="UBHelveticaBlack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err="1">
                <a:effectLst/>
                <a:latin typeface="UBHelvetica"/>
              </a:rPr>
              <a:t>Απο</a:t>
            </a:r>
            <a:r>
              <a:rPr lang="el-GR" sz="2400" dirty="0">
                <a:effectLst/>
                <a:latin typeface="UBHelvetica"/>
              </a:rPr>
              <a:t>́ τον </a:t>
            </a:r>
            <a:r>
              <a:rPr lang="el-GR" sz="2400" dirty="0" err="1">
                <a:effectLst/>
                <a:latin typeface="UBHelvetica"/>
              </a:rPr>
              <a:t>τύπο</a:t>
            </a:r>
            <a:r>
              <a:rPr lang="el-GR" sz="2400" dirty="0">
                <a:effectLst/>
                <a:latin typeface="UBHelvetica"/>
              </a:rPr>
              <a:t> της </a:t>
            </a:r>
            <a:r>
              <a:rPr lang="el-GR" sz="2400" dirty="0" err="1">
                <a:effectLst/>
                <a:latin typeface="UBHelvetica"/>
              </a:rPr>
              <a:t>χρησιμοποιούμενης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βενζίνης</a:t>
            </a:r>
            <a:r>
              <a:rPr lang="el-GR" sz="2400" dirty="0">
                <a:effectLst/>
                <a:latin typeface="UBHelvetica"/>
              </a:rPr>
              <a:t> - τα «</a:t>
            </a:r>
            <a:r>
              <a:rPr lang="el-GR" sz="2400" dirty="0" err="1">
                <a:effectLst/>
                <a:latin typeface="UBHelvetica"/>
              </a:rPr>
              <a:t>πειράκια</a:t>
            </a:r>
            <a:r>
              <a:rPr lang="el-GR" sz="2400" dirty="0">
                <a:effectLst/>
                <a:latin typeface="UBHelvetica"/>
              </a:rPr>
              <a:t>» </a:t>
            </a:r>
            <a:r>
              <a:rPr lang="el-GR" sz="2400" dirty="0" err="1">
                <a:effectLst/>
                <a:latin typeface="UBHelvetica"/>
              </a:rPr>
              <a:t>εμφανίζονται</a:t>
            </a:r>
            <a:r>
              <a:rPr lang="el-GR" sz="2400" dirty="0">
                <a:effectLst/>
                <a:latin typeface="UBHelvetica"/>
              </a:rPr>
              <a:t>, </a:t>
            </a:r>
            <a:r>
              <a:rPr lang="el-GR" sz="2400" dirty="0" err="1">
                <a:effectLst/>
                <a:latin typeface="UBHelvetica"/>
              </a:rPr>
              <a:t>όταν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είναι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μικρός</a:t>
            </a:r>
            <a:r>
              <a:rPr lang="el-GR" sz="2400" dirty="0">
                <a:effectLst/>
                <a:latin typeface="UBHelvetica"/>
              </a:rPr>
              <a:t> ο </a:t>
            </a:r>
            <a:r>
              <a:rPr lang="el-GR" sz="2400" dirty="0" err="1">
                <a:effectLst/>
                <a:latin typeface="UBHelvetica"/>
              </a:rPr>
              <a:t>βαθμός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οκτανίων</a:t>
            </a:r>
            <a:r>
              <a:rPr lang="el-GR" sz="2400" dirty="0">
                <a:effectLst/>
                <a:latin typeface="UBHelvetica"/>
              </a:rPr>
              <a:t>. </a:t>
            </a:r>
            <a:endParaRPr lang="el-GR" sz="2400" dirty="0">
              <a:effectLst/>
              <a:latin typeface="UBHelveticaBlack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err="1">
                <a:effectLst/>
                <a:latin typeface="UBHelvetica"/>
              </a:rPr>
              <a:t>Απο</a:t>
            </a:r>
            <a:r>
              <a:rPr lang="el-GR" sz="2400" dirty="0">
                <a:effectLst/>
                <a:latin typeface="UBHelvetica"/>
              </a:rPr>
              <a:t>́ τη </a:t>
            </a:r>
            <a:r>
              <a:rPr lang="el-GR" sz="2400" dirty="0" err="1">
                <a:effectLst/>
                <a:latin typeface="UBHelvetica"/>
              </a:rPr>
              <a:t>σχέση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συμπίεσης</a:t>
            </a:r>
            <a:r>
              <a:rPr lang="el-GR" sz="2400" dirty="0">
                <a:effectLst/>
                <a:latin typeface="UBHelvetica"/>
              </a:rPr>
              <a:t> - </a:t>
            </a:r>
            <a:r>
              <a:rPr lang="el-GR" sz="2400" dirty="0" err="1">
                <a:effectLst/>
                <a:latin typeface="UBHelvetica"/>
              </a:rPr>
              <a:t>μεγαλύτερη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συμπίεση</a:t>
            </a:r>
            <a:r>
              <a:rPr lang="el-GR" sz="2400" dirty="0">
                <a:effectLst/>
                <a:latin typeface="UBHelvetica"/>
              </a:rPr>
              <a:t>, </a:t>
            </a:r>
            <a:r>
              <a:rPr lang="el-GR" sz="2400" dirty="0" err="1">
                <a:effectLst/>
                <a:latin typeface="UBHelvetica"/>
              </a:rPr>
              <a:t>λόγω</a:t>
            </a:r>
            <a:r>
              <a:rPr lang="el-GR" sz="2400" dirty="0">
                <a:effectLst/>
                <a:latin typeface="UBHelvetica"/>
              </a:rPr>
              <a:t> μη </a:t>
            </a:r>
            <a:r>
              <a:rPr lang="el-GR" sz="2400" dirty="0" err="1">
                <a:effectLst/>
                <a:latin typeface="UBHelvetica"/>
              </a:rPr>
              <a:t>εγκεκριμένων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απο</a:t>
            </a:r>
            <a:r>
              <a:rPr lang="el-GR" sz="2400" dirty="0">
                <a:effectLst/>
                <a:latin typeface="UBHelvetica"/>
              </a:rPr>
              <a:t>́ τον </a:t>
            </a:r>
            <a:r>
              <a:rPr lang="el-GR" sz="2400" dirty="0" err="1">
                <a:effectLst/>
                <a:latin typeface="UBHelvetica"/>
              </a:rPr>
              <a:t>κατασκευαστη</a:t>
            </a:r>
            <a:r>
              <a:rPr lang="el-GR" sz="2400" dirty="0">
                <a:effectLst/>
                <a:latin typeface="UBHelvetica"/>
              </a:rPr>
              <a:t>́ </a:t>
            </a:r>
            <a:r>
              <a:rPr lang="el-GR" sz="2400" dirty="0" err="1">
                <a:effectLst/>
                <a:latin typeface="UBHelvetica"/>
              </a:rPr>
              <a:t>μετατροπών</a:t>
            </a:r>
            <a:r>
              <a:rPr lang="el-GR" sz="2400" dirty="0">
                <a:effectLst/>
                <a:latin typeface="UBHelvetica"/>
              </a:rPr>
              <a:t> στον </a:t>
            </a:r>
            <a:r>
              <a:rPr lang="el-GR" sz="2400" dirty="0" err="1">
                <a:effectLst/>
                <a:latin typeface="UBHelvetica"/>
              </a:rPr>
              <a:t>κινητήρα</a:t>
            </a:r>
            <a:r>
              <a:rPr lang="el-GR" sz="2400" dirty="0">
                <a:effectLst/>
                <a:latin typeface="UBHelvetica"/>
              </a:rPr>
              <a:t>. </a:t>
            </a:r>
            <a:endParaRPr lang="el-GR" sz="2400" dirty="0">
              <a:effectLst/>
              <a:latin typeface="UBHelveticaBlack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err="1">
                <a:effectLst/>
                <a:latin typeface="UBHelvetica"/>
              </a:rPr>
              <a:t>Απο</a:t>
            </a:r>
            <a:r>
              <a:rPr lang="el-GR" sz="2400" dirty="0">
                <a:effectLst/>
                <a:latin typeface="UBHelvetica"/>
              </a:rPr>
              <a:t>́ τη </a:t>
            </a:r>
            <a:r>
              <a:rPr lang="el-GR" sz="2400" dirty="0" err="1">
                <a:effectLst/>
                <a:latin typeface="UBHelvetica"/>
              </a:rPr>
              <a:t>μορφη</a:t>
            </a:r>
            <a:r>
              <a:rPr lang="el-GR" sz="2400" dirty="0">
                <a:effectLst/>
                <a:latin typeface="UBHelvetica"/>
              </a:rPr>
              <a:t>́ του </a:t>
            </a:r>
            <a:r>
              <a:rPr lang="el-GR" sz="2400" dirty="0" err="1">
                <a:effectLst/>
                <a:latin typeface="UBHelvetica"/>
              </a:rPr>
              <a:t>θαλάμου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καύσης</a:t>
            </a:r>
            <a:r>
              <a:rPr lang="el-GR" sz="2400" dirty="0">
                <a:effectLst/>
                <a:latin typeface="UBHelvetica"/>
              </a:rPr>
              <a:t> και την </a:t>
            </a:r>
            <a:r>
              <a:rPr lang="el-GR" sz="2400" dirty="0" err="1">
                <a:effectLst/>
                <a:latin typeface="UBHelvetica"/>
              </a:rPr>
              <a:t>ανομοιόμορφη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κατανομη</a:t>
            </a:r>
            <a:r>
              <a:rPr lang="el-GR" sz="2400" dirty="0">
                <a:effectLst/>
                <a:latin typeface="UBHelvetica"/>
              </a:rPr>
              <a:t>́ του </a:t>
            </a:r>
            <a:r>
              <a:rPr lang="el-GR" sz="2400" dirty="0" err="1">
                <a:effectLst/>
                <a:latin typeface="UBHelvetica"/>
              </a:rPr>
              <a:t>μίγμα</a:t>
            </a:r>
            <a:r>
              <a:rPr lang="el-GR" sz="2400" dirty="0">
                <a:effectLst/>
                <a:latin typeface="UBHelvetica"/>
              </a:rPr>
              <a:t>- τος </a:t>
            </a:r>
            <a:r>
              <a:rPr lang="el-GR" sz="2400" dirty="0" err="1">
                <a:effectLst/>
                <a:latin typeface="UBHelvetica"/>
              </a:rPr>
              <a:t>μέσα</a:t>
            </a:r>
            <a:r>
              <a:rPr lang="el-GR" sz="2400" dirty="0">
                <a:effectLst/>
                <a:latin typeface="UBHelvetica"/>
              </a:rPr>
              <a:t> σε </a:t>
            </a:r>
            <a:r>
              <a:rPr lang="el-GR" sz="2400" dirty="0" err="1">
                <a:effectLst/>
                <a:latin typeface="UBHelvetica"/>
              </a:rPr>
              <a:t>αυτόν</a:t>
            </a:r>
            <a:r>
              <a:rPr lang="el-GR" sz="2400" dirty="0">
                <a:effectLst/>
                <a:latin typeface="UBHelvetica"/>
              </a:rPr>
              <a:t>. </a:t>
            </a:r>
            <a:endParaRPr lang="el-GR" sz="2400" dirty="0">
              <a:effectLst/>
              <a:latin typeface="UBHelveticaBlack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err="1">
                <a:effectLst/>
                <a:latin typeface="UBHelvetica"/>
              </a:rPr>
              <a:t>Απο</a:t>
            </a:r>
            <a:r>
              <a:rPr lang="el-GR" sz="2400" dirty="0">
                <a:effectLst/>
                <a:latin typeface="UBHelvetica"/>
              </a:rPr>
              <a:t>́ την </a:t>
            </a:r>
            <a:r>
              <a:rPr lang="el-GR" sz="2400" dirty="0" err="1">
                <a:effectLst/>
                <a:latin typeface="UBHelvetica"/>
              </a:rPr>
              <a:t>κακη</a:t>
            </a:r>
            <a:r>
              <a:rPr lang="el-GR" sz="2400" dirty="0">
                <a:effectLst/>
                <a:latin typeface="UBHelvetica"/>
              </a:rPr>
              <a:t>́ </a:t>
            </a:r>
            <a:r>
              <a:rPr lang="el-GR" sz="2400" dirty="0" err="1">
                <a:effectLst/>
                <a:latin typeface="UBHelvetica"/>
              </a:rPr>
              <a:t>ψύξη</a:t>
            </a:r>
            <a:r>
              <a:rPr lang="el-GR" sz="2400" dirty="0">
                <a:effectLst/>
                <a:latin typeface="UBHelvetica"/>
              </a:rPr>
              <a:t> των </a:t>
            </a:r>
            <a:r>
              <a:rPr lang="el-GR" sz="2400" dirty="0" err="1">
                <a:effectLst/>
                <a:latin typeface="UBHelvetica"/>
              </a:rPr>
              <a:t>κυλίνδρων</a:t>
            </a:r>
            <a:r>
              <a:rPr lang="el-GR" sz="2400" dirty="0">
                <a:effectLst/>
                <a:latin typeface="UBHelvetica"/>
              </a:rPr>
              <a:t>. </a:t>
            </a:r>
            <a:endParaRPr lang="el-GR" sz="2400" dirty="0">
              <a:effectLst/>
              <a:latin typeface="UBHelveticaBlack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err="1">
                <a:effectLst/>
                <a:latin typeface="UBHelvetica"/>
              </a:rPr>
              <a:t>Απο</a:t>
            </a:r>
            <a:r>
              <a:rPr lang="el-GR" sz="2400" dirty="0">
                <a:effectLst/>
                <a:latin typeface="UBHelvetica"/>
              </a:rPr>
              <a:t>́ την </a:t>
            </a:r>
            <a:r>
              <a:rPr lang="el-GR" sz="2400" dirty="0" err="1">
                <a:effectLst/>
                <a:latin typeface="UBHelvetica"/>
              </a:rPr>
              <a:t>άκαιρη</a:t>
            </a:r>
            <a:r>
              <a:rPr lang="el-GR" sz="2400" dirty="0">
                <a:effectLst/>
                <a:latin typeface="UBHelvetica"/>
              </a:rPr>
              <a:t> </a:t>
            </a:r>
            <a:r>
              <a:rPr lang="el-GR" sz="2400" dirty="0" err="1">
                <a:effectLst/>
                <a:latin typeface="UBHelvetica"/>
              </a:rPr>
              <a:t>στιγμη</a:t>
            </a:r>
            <a:r>
              <a:rPr lang="el-GR" sz="2400" dirty="0">
                <a:effectLst/>
                <a:latin typeface="UBHelvetica"/>
              </a:rPr>
              <a:t>́ της </a:t>
            </a:r>
            <a:r>
              <a:rPr lang="el-GR" sz="2400" dirty="0" err="1">
                <a:effectLst/>
                <a:latin typeface="UBHelvetica"/>
              </a:rPr>
              <a:t>ανάφλεξης</a:t>
            </a:r>
            <a:r>
              <a:rPr lang="el-GR" sz="2400" dirty="0">
                <a:effectLst/>
                <a:latin typeface="UBHelvetica"/>
              </a:rPr>
              <a:t> </a:t>
            </a:r>
            <a:endParaRPr lang="el-GR" sz="2400" dirty="0">
              <a:effectLst/>
              <a:latin typeface="UBHelveticaBlack"/>
            </a:endParaRP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82558976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608</Words>
  <Application>Microsoft Macintosh PowerPoint</Application>
  <PresentationFormat>Ευρεία οθόνη</PresentationFormat>
  <Paragraphs>50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UB-Front-Bold</vt:lpstr>
      <vt:lpstr>UBHelvetica</vt:lpstr>
      <vt:lpstr>UBHelveticaBlack</vt:lpstr>
      <vt:lpstr>ZapfDingbatsNr1EFOP</vt:lpstr>
      <vt:lpstr>Θέμα του Office</vt:lpstr>
      <vt:lpstr>ΣΕΙΡΑ ΑΝΑΦΛΕΞΗΣ</vt:lpstr>
      <vt:lpstr>Σε «εν σειρά» κινητήρες είναι:  </vt:lpstr>
      <vt:lpstr>Για V  κινητήρες </vt:lpstr>
      <vt:lpstr>   Γωνία σφήνωσης κομβίων στροφαλοφόρου άξονα  Η γωνία που σχηματίζουν μεταξύ τους δύο κομβία διωστήρων με διαδοχική σειρά ανάφλεξης λέγεται γωνία σφήνωσης κομβίων στροφαλοφόρου άξονα.   </vt:lpstr>
      <vt:lpstr>ΣΥΣΤΗΜΑ ΑΝΑΦΛΕΞΗΣ</vt:lpstr>
      <vt:lpstr>Τα βασικά στοιχεία των μηχανικών συστημάτων ανάφλεξης είναι  </vt:lpstr>
      <vt:lpstr>Προπορεία σπινθήρα (αβάνς)  </vt:lpstr>
      <vt:lpstr>Κρουστική Καύση</vt:lpstr>
      <vt:lpstr>Παράγοντες που προκαλούν την εμφάνιση κρουστικής καυσης</vt:lpstr>
      <vt:lpstr>  Συνέπειες του φαινομένου της κρουστικής καύσης είναι: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ΣΕΙΡΑ ΑΝΑΦΛΕΞΗΣ</dc:title>
  <dc:creator>GEORGIA GEORGATZOGLOU</dc:creator>
  <cp:lastModifiedBy>GEORGIA GEORGATZOGLOU</cp:lastModifiedBy>
  <cp:revision>2</cp:revision>
  <dcterms:created xsi:type="dcterms:W3CDTF">2023-11-01T05:55:55Z</dcterms:created>
  <dcterms:modified xsi:type="dcterms:W3CDTF">2023-11-01T07:01:58Z</dcterms:modified>
</cp:coreProperties>
</file>