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3"/>
  </p:normalViewPr>
  <p:slideViewPr>
    <p:cSldViewPr snapToGrid="0">
      <p:cViewPr varScale="1">
        <p:scale>
          <a:sx n="76" d="100"/>
          <a:sy n="76" d="100"/>
        </p:scale>
        <p:origin x="21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F44E0D-C4F4-969E-FC58-0B4BE831E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C45ADDD-6017-20B1-327F-B93C961FD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F3F710-6E6B-16E1-2F49-F8DDE48F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C1FF447-09AF-D632-D63C-879A1222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D8941A1-A16E-FA01-5290-EDCC9D37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379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9BB1DB-5E76-C308-0E9C-E8D83F70B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C1D7991-C4E6-AAA3-F015-8B55695DD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E6E1DF4-EEB9-134A-E262-F2099BEA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6FE2FF-4A74-7218-107C-FB0D1F6F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38F816-6FAF-3F8F-1CB9-82F719C2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4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48DA7DD-3B9C-C999-CDF8-73DBE755D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E04F3F6-8235-4A7C-AD83-50FE61DCD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14C87A-E66C-46D1-A847-3D351EF58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DED083-0EA8-B4B4-86DB-F5A39524B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A1D082-7B0C-24C1-B75A-E8016D8A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16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456F9C-217C-FA7A-9B94-C8DB72A3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A6F876-BF85-15F1-787D-BE9E09517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E9CFD28-377E-4E35-634E-12360C89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371513-FE8E-2DC2-2A98-80F3318F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BA7C6E9-E82C-C3BF-D645-2E26A17E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2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A7112-16A4-98E9-5BD6-FE755D8D2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893B0A4-2662-4A48-10FA-BA2E3F812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CE82D65-2CD5-D27C-C6D9-332B24D1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C278DAA-FAC7-5BD5-9CA5-B95AC27E4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0980A1-4A76-BC4B-5BE6-E2292CBFB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047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0C3AE7-3A79-BD3A-7721-FBABC7C6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9ECE69-2325-F375-D4BF-06B6BB073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0EBF369-EFFF-E408-44FE-2A28DA4E0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A4E0AAC-DF70-2CD5-BD55-EA3394CE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0578FFF-3E17-C988-8C02-10879BA2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DA4F7D2-FC3C-FA05-9A20-BB4BBDD9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497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567E72-655B-FFAE-B9DA-A6CA499E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221A56D-4951-E56E-F182-07378582B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73E70B0-5225-6F42-0DA8-6F78AFEE1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E2EE35A-A909-2B79-CD10-9870F41AA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640F9F3-D763-E6DC-1B48-CDEE173A7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A068EB3-437B-A383-9C41-ECF21A755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7A06B9E-1E53-1CDC-CF6F-0FA72154E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0B8D704-137D-C004-5635-01EA6525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73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31B0D3-FD5F-10B2-3EE5-B6DF9E39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5EDC4AC-600C-4433-5DF4-2506A9E7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8181AD9-0B76-17EE-28D8-0FA4C616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A4990DE-14F2-4CEA-23E0-D66F6779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13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7052378-D6E5-28A4-5ED8-58F8A011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7637061-FA53-82B9-52F0-E65550C1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C9302CA-5E7C-48CF-D195-96A5A4ED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318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C3A03A-FD21-F574-7149-05BCC4C1F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1A16E5-C7CF-F8B5-212F-3E22F8E41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CFC4444-6D98-43E3-7ACA-26AEC55F7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74571B1-D82D-48D5-5A76-C32AEB65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50CD908-369E-632E-585B-F319DFBD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A53B59D-6E3B-A96E-1662-99EE2BC2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668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2EBD59-86A4-6135-918A-7D5E0FE14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7F7EEB7-CE1C-1298-AEDF-E0F70028B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E7CD870-B84A-0C56-75F3-5E2148A9C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258E1D-749A-9BBE-CFCA-6952DAAD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2CF44E7-0ECF-028E-2C00-F272A788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BEB362F-C84F-9DF6-70D6-726E485A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548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9B1791A-81E3-D24F-8053-F97DC4138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BB71853-3B99-CB50-F47F-A9E1C5AC1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A5F506-C070-4E36-1DC4-F695E9247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F710-8CFB-1945-863E-DD9ED07AA703}" type="datetimeFigureOut">
              <a:rPr lang="el-GR" smtClean="0"/>
              <a:t>24/10/23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3B0A2B-80BB-45CE-5167-AED422235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AA1654-602A-99B2-A9AF-BC05C4EB4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99A9B-ADAF-884A-A67C-A3746B2204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7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7FA12C-65AE-A976-D94A-02238544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000" dirty="0" err="1">
                <a:effectLst/>
                <a:latin typeface="UB-Front-Bold"/>
              </a:rPr>
              <a:t>Σπειροειδές</a:t>
            </a:r>
            <a:r>
              <a:rPr lang="el-GR" sz="4000" dirty="0">
                <a:effectLst/>
                <a:latin typeface="UB-Front-Bold"/>
              </a:rPr>
              <a:t> </a:t>
            </a:r>
            <a:r>
              <a:rPr lang="el-GR" sz="4000" dirty="0" err="1">
                <a:effectLst/>
                <a:latin typeface="UB-Front-Bold"/>
              </a:rPr>
              <a:t>διάγραμμα</a:t>
            </a:r>
            <a:r>
              <a:rPr lang="el-GR" sz="4000" dirty="0">
                <a:effectLst/>
                <a:latin typeface="UB-Front-Bold"/>
              </a:rPr>
              <a:t> </a:t>
            </a:r>
            <a:r>
              <a:rPr lang="el-GR" sz="4000" dirty="0" err="1">
                <a:effectLst/>
                <a:latin typeface="UB-Front-Bold"/>
              </a:rPr>
              <a:t>πραγματικής</a:t>
            </a:r>
            <a:r>
              <a:rPr lang="el-GR" sz="4000" dirty="0">
                <a:effectLst/>
                <a:latin typeface="UB-Front-Bold"/>
              </a:rPr>
              <a:t> </a:t>
            </a:r>
            <a:r>
              <a:rPr lang="el-GR" sz="4000" dirty="0" err="1">
                <a:effectLst/>
                <a:latin typeface="UB-Front-Bold"/>
              </a:rPr>
              <a:t>λειτουργίας</a:t>
            </a:r>
            <a:r>
              <a:rPr lang="el-GR" sz="4000" dirty="0">
                <a:effectLst/>
                <a:latin typeface="UB-Front-Bold"/>
              </a:rPr>
              <a:t> </a:t>
            </a:r>
            <a:r>
              <a:rPr lang="el-GR" sz="4000" dirty="0" err="1">
                <a:effectLst/>
                <a:latin typeface="UB-Front-Bold"/>
              </a:rPr>
              <a:t>τετράχρονου</a:t>
            </a:r>
            <a:r>
              <a:rPr lang="el-GR" sz="4000" dirty="0">
                <a:effectLst/>
                <a:latin typeface="UB-Front-Bold"/>
              </a:rPr>
              <a:t> </a:t>
            </a:r>
            <a:r>
              <a:rPr lang="el-GR" sz="4000" dirty="0" err="1">
                <a:effectLst/>
                <a:latin typeface="UB-Front-Bold"/>
              </a:rPr>
              <a:t>βενζινοκινητήρα</a:t>
            </a:r>
            <a:r>
              <a:rPr lang="el-GR" sz="4000" dirty="0">
                <a:effectLst/>
                <a:latin typeface="UB-Front-Bold"/>
              </a:rPr>
              <a:t> </a:t>
            </a:r>
            <a:br>
              <a:rPr lang="el-GR" sz="4000" dirty="0">
                <a:effectLst/>
              </a:rPr>
            </a:br>
            <a:endParaRPr lang="el-GR" sz="4000" dirty="0"/>
          </a:p>
        </p:txBody>
      </p:sp>
      <p:pic>
        <p:nvPicPr>
          <p:cNvPr id="6" name="Θέση περιεχομένου 5" descr="Εικόνα που περιέχει ζωγραφιά, σχεδίαση, εικονογράφηση&#10;&#10;Περιγραφή που δημιουργήθηκε αυτόματα με μέτριο επίπεδο εμπιστοσύνης">
            <a:extLst>
              <a:ext uri="{FF2B5EF4-FFF2-40B4-BE49-F238E27FC236}">
                <a16:creationId xmlns:a16="http://schemas.microsoft.com/office/drawing/2014/main" id="{4F23A4CA-58EE-362C-83AA-351F1E445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334294"/>
            <a:ext cx="9448800" cy="5334000"/>
          </a:xfrm>
        </p:spPr>
      </p:pic>
    </p:spTree>
    <p:extLst>
      <p:ext uri="{BB962C8B-B14F-4D97-AF65-F5344CB8AC3E}">
        <p14:creationId xmlns:p14="http://schemas.microsoft.com/office/powerpoint/2010/main" val="386933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ECBFEC5-1DB4-6AA3-2ECA-F6E282C0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339" y="369887"/>
            <a:ext cx="6002110" cy="14954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b="1" dirty="0">
                <a:effectLst/>
              </a:rPr>
              <a:t>1ος </a:t>
            </a:r>
            <a:r>
              <a:rPr lang="en-US" sz="3600" b="1" dirty="0" err="1">
                <a:effectLst/>
              </a:rPr>
              <a:t>χρόνος</a:t>
            </a:r>
            <a:r>
              <a:rPr lang="en-US" sz="3600" b="1" dirty="0">
                <a:effectLst/>
              </a:rPr>
              <a:t>: "</a:t>
            </a:r>
            <a:r>
              <a:rPr lang="en-US" sz="3600" b="1" dirty="0" err="1">
                <a:effectLst/>
              </a:rPr>
              <a:t>εισ</a:t>
            </a:r>
            <a:r>
              <a:rPr lang="en-US" sz="3600" b="1" dirty="0">
                <a:effectLst/>
              </a:rPr>
              <a:t>α</a:t>
            </a:r>
            <a:r>
              <a:rPr lang="en-US" sz="3600" b="1" dirty="0" err="1">
                <a:effectLst/>
              </a:rPr>
              <a:t>γωγη</a:t>
            </a:r>
            <a:r>
              <a:rPr lang="en-US" sz="3600" b="1" dirty="0">
                <a:effectLst/>
              </a:rPr>
              <a:t>́" </a:t>
            </a:r>
            <a:r>
              <a:rPr lang="en-US" sz="3600" b="1" dirty="0" err="1">
                <a:effectLst/>
              </a:rPr>
              <a:t>η</a:t>
            </a:r>
            <a:r>
              <a:rPr lang="en-US" sz="3600" b="1" dirty="0">
                <a:effectLst/>
              </a:rPr>
              <a:t>́ "α</a:t>
            </a:r>
            <a:r>
              <a:rPr lang="en-US" sz="3600" b="1" dirty="0" err="1">
                <a:effectLst/>
              </a:rPr>
              <a:t>ν</a:t>
            </a:r>
            <a:r>
              <a:rPr lang="en-US" sz="3600" b="1" dirty="0">
                <a:effectLst/>
              </a:rPr>
              <a:t>α</a:t>
            </a:r>
            <a:r>
              <a:rPr lang="en-US" sz="3600" b="1" dirty="0" err="1">
                <a:effectLst/>
              </a:rPr>
              <a:t>ρρόφηση</a:t>
            </a:r>
            <a:r>
              <a:rPr lang="en-US" sz="3600" b="1" dirty="0">
                <a:effectLst/>
              </a:rPr>
              <a:t>"</a:t>
            </a:r>
            <a:br>
              <a:rPr lang="en-US" sz="2800" b="1" dirty="0">
                <a:effectLst/>
              </a:rPr>
            </a:b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BA06116-32BC-DFDB-18E1-49D8A3E5B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6399" y="1574800"/>
            <a:ext cx="6789991" cy="482600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b="1" u="sng" dirty="0" err="1"/>
              <a:t>Σ</a:t>
            </a:r>
            <a:r>
              <a:rPr lang="en-US" sz="2800" b="1" u="sng" dirty="0" err="1">
                <a:effectLst/>
              </a:rPr>
              <a:t>ημείο</a:t>
            </a:r>
            <a:r>
              <a:rPr lang="en-US" sz="2800" b="1" u="sng" dirty="0">
                <a:effectLst/>
              </a:rPr>
              <a:t> </a:t>
            </a:r>
            <a:r>
              <a:rPr lang="en-US" sz="2800" b="1" u="sng" dirty="0" err="1">
                <a:effectLst/>
              </a:rPr>
              <a:t>Α</a:t>
            </a:r>
            <a:r>
              <a:rPr lang="en-US" sz="2800" dirty="0">
                <a:effectLst/>
              </a:rPr>
              <a:t> </a:t>
            </a:r>
            <a:r>
              <a:rPr lang="el-GR" sz="2800" dirty="0">
                <a:effectLst/>
              </a:rPr>
              <a:t> </a:t>
            </a:r>
            <a:endParaRPr lang="en-US" sz="2800" dirty="0">
              <a:effectLst/>
            </a:endParaRPr>
          </a:p>
          <a:p>
            <a:r>
              <a:rPr lang="el-GR" sz="2800" dirty="0">
                <a:effectLst/>
                <a:latin typeface="UBHelvetica"/>
              </a:rPr>
              <a:t>το </a:t>
            </a:r>
            <a:r>
              <a:rPr lang="el-GR" sz="2800" dirty="0" err="1">
                <a:effectLst/>
                <a:latin typeface="UBHelvetica"/>
              </a:rPr>
              <a:t>έμβολο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βρίσκεται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λίγο</a:t>
            </a:r>
            <a:r>
              <a:rPr lang="el-GR" sz="2800" dirty="0">
                <a:effectLst/>
                <a:latin typeface="UBHelvetica"/>
              </a:rPr>
              <a:t> πριν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το Α.Ν.Σ. και η </a:t>
            </a:r>
            <a:r>
              <a:rPr lang="el-GR" sz="2800" dirty="0" err="1">
                <a:effectLst/>
                <a:latin typeface="UBHelvetica"/>
              </a:rPr>
              <a:t>βαλβίδα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εισαγωγής</a:t>
            </a:r>
            <a:r>
              <a:rPr lang="el-GR" sz="2800" dirty="0">
                <a:effectLst/>
                <a:latin typeface="UBHelvetica"/>
              </a:rPr>
              <a:t> ανοίγει  </a:t>
            </a:r>
            <a:r>
              <a:rPr lang="el-GR" sz="2800" b="1" dirty="0">
                <a:effectLst/>
                <a:latin typeface="UBHelvetica"/>
              </a:rPr>
              <a:t>10° </a:t>
            </a:r>
            <a:r>
              <a:rPr lang="el-GR" sz="2800" b="1" dirty="0" err="1">
                <a:effectLst/>
                <a:latin typeface="UBHelvetica"/>
              </a:rPr>
              <a:t>έως</a:t>
            </a:r>
            <a:r>
              <a:rPr lang="el-GR" sz="2800" b="1" dirty="0">
                <a:effectLst/>
                <a:latin typeface="UBHelvetica"/>
              </a:rPr>
              <a:t> 20</a:t>
            </a:r>
            <a:r>
              <a:rPr lang="el-GR" sz="2800" dirty="0">
                <a:effectLst/>
                <a:latin typeface="UBHelvetica"/>
              </a:rPr>
              <a:t>° .Στη </a:t>
            </a:r>
            <a:r>
              <a:rPr lang="el-GR" sz="2800" dirty="0" err="1">
                <a:effectLst/>
                <a:latin typeface="UBHelvetica"/>
              </a:rPr>
              <a:t>συνέχεια</a:t>
            </a:r>
            <a:r>
              <a:rPr lang="el-GR" sz="2800" dirty="0">
                <a:effectLst/>
                <a:latin typeface="UBHelvetica"/>
              </a:rPr>
              <a:t>, το </a:t>
            </a:r>
            <a:r>
              <a:rPr lang="el-GR" sz="2800" dirty="0" err="1">
                <a:effectLst/>
                <a:latin typeface="UBHelvetica"/>
              </a:rPr>
              <a:t>έμβολο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κινείται</a:t>
            </a:r>
            <a:r>
              <a:rPr lang="el-GR" sz="2800" dirty="0">
                <a:effectLst/>
                <a:latin typeface="UBHelvetica"/>
              </a:rPr>
              <a:t> προς το Κ.Ν.Σ. και </a:t>
            </a:r>
            <a:r>
              <a:rPr lang="el-GR" sz="2800" dirty="0" err="1">
                <a:effectLst/>
                <a:latin typeface="UBHelvetica"/>
              </a:rPr>
              <a:t>δημιουργει</a:t>
            </a:r>
            <a:r>
              <a:rPr lang="el-GR" sz="2800" dirty="0">
                <a:effectLst/>
                <a:latin typeface="UBHelvetica"/>
              </a:rPr>
              <a:t>́ </a:t>
            </a:r>
            <a:r>
              <a:rPr lang="el-GR" sz="2800" dirty="0" err="1">
                <a:effectLst/>
                <a:latin typeface="UBHelvetica"/>
              </a:rPr>
              <a:t>μέσα</a:t>
            </a:r>
            <a:r>
              <a:rPr lang="el-GR" sz="2800" dirty="0">
                <a:effectLst/>
                <a:latin typeface="UBHelvetica"/>
              </a:rPr>
              <a:t> στον </a:t>
            </a:r>
            <a:r>
              <a:rPr lang="el-GR" sz="2800" dirty="0" err="1">
                <a:effectLst/>
                <a:latin typeface="UBHelvetica"/>
              </a:rPr>
              <a:t>κύλινδρο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κενο</a:t>
            </a:r>
            <a:r>
              <a:rPr lang="el-GR" sz="2800" dirty="0">
                <a:effectLst/>
                <a:latin typeface="UBHelvetica"/>
              </a:rPr>
              <a:t>́ (</a:t>
            </a:r>
            <a:r>
              <a:rPr lang="el-GR" sz="2800" dirty="0" err="1">
                <a:effectLst/>
                <a:latin typeface="UBHelvetica"/>
              </a:rPr>
              <a:t>υποπίεση</a:t>
            </a:r>
            <a:r>
              <a:rPr lang="el-GR" sz="2800" dirty="0">
                <a:effectLst/>
                <a:latin typeface="UBHelvetica"/>
              </a:rPr>
              <a:t>) και </a:t>
            </a:r>
            <a:r>
              <a:rPr lang="el-GR" sz="2800" dirty="0" err="1">
                <a:effectLst/>
                <a:latin typeface="UBHelvetica"/>
              </a:rPr>
              <a:t>έτσι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εισέρχεται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μέσα</a:t>
            </a:r>
            <a:r>
              <a:rPr lang="el-GR" sz="2800" dirty="0">
                <a:effectLst/>
                <a:latin typeface="UBHelvetica"/>
              </a:rPr>
              <a:t> στον </a:t>
            </a:r>
            <a:r>
              <a:rPr lang="el-GR" sz="2800" dirty="0" err="1">
                <a:effectLst/>
                <a:latin typeface="UBHelvetica"/>
              </a:rPr>
              <a:t>κύλινδρο</a:t>
            </a:r>
            <a:r>
              <a:rPr lang="el-GR" sz="2800" dirty="0">
                <a:effectLst/>
                <a:latin typeface="UBHelvetica"/>
              </a:rPr>
              <a:t> το </a:t>
            </a:r>
            <a:r>
              <a:rPr lang="el-GR" sz="2800" dirty="0" err="1">
                <a:effectLst/>
                <a:latin typeface="UBHelvetica"/>
              </a:rPr>
              <a:t>καύσιμο</a:t>
            </a:r>
            <a:r>
              <a:rPr lang="el-GR" sz="2800" dirty="0">
                <a:effectLst/>
                <a:latin typeface="UBHelvetica"/>
              </a:rPr>
              <a:t> μείγμα, </a:t>
            </a:r>
            <a:endParaRPr lang="el-GR" sz="2800" dirty="0">
              <a:effectLst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2800" b="1" u="sng" dirty="0" err="1"/>
              <a:t>Σημειο</a:t>
            </a:r>
            <a:r>
              <a:rPr lang="el-GR" sz="2800" b="1" u="sng" dirty="0"/>
              <a:t> Β</a:t>
            </a:r>
          </a:p>
          <a:p>
            <a:r>
              <a:rPr lang="el-GR" sz="2800" dirty="0">
                <a:effectLst/>
                <a:latin typeface="UBHelvetica"/>
              </a:rPr>
              <a:t>Η </a:t>
            </a:r>
            <a:r>
              <a:rPr lang="el-GR" sz="2800" dirty="0" err="1">
                <a:effectLst/>
                <a:latin typeface="UBHelvetica"/>
              </a:rPr>
              <a:t>εισαγωγη</a:t>
            </a:r>
            <a:r>
              <a:rPr lang="el-GR" sz="2800" dirty="0">
                <a:effectLst/>
                <a:latin typeface="UBHelvetica"/>
              </a:rPr>
              <a:t>́ του </a:t>
            </a:r>
            <a:r>
              <a:rPr lang="el-GR" sz="2800" dirty="0" err="1">
                <a:effectLst/>
                <a:latin typeface="UBHelvetica"/>
              </a:rPr>
              <a:t>μίγματος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τελειώνει</a:t>
            </a:r>
            <a:r>
              <a:rPr lang="el-GR" sz="2800" dirty="0">
                <a:effectLst/>
                <a:latin typeface="UBHelvetica"/>
              </a:rPr>
              <a:t> με το </a:t>
            </a:r>
            <a:r>
              <a:rPr lang="el-GR" sz="2800" dirty="0" err="1">
                <a:effectLst/>
                <a:latin typeface="UBHelvetica"/>
              </a:rPr>
              <a:t>κλείσιμο</a:t>
            </a:r>
            <a:r>
              <a:rPr lang="el-GR" sz="2800" dirty="0">
                <a:effectLst/>
                <a:latin typeface="UBHelvetica"/>
              </a:rPr>
              <a:t> της </a:t>
            </a:r>
            <a:r>
              <a:rPr lang="el-GR" sz="2800" dirty="0" err="1">
                <a:effectLst/>
                <a:latin typeface="UBHelvetica"/>
              </a:rPr>
              <a:t>βαλβίδας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εισαγωγής</a:t>
            </a:r>
            <a:r>
              <a:rPr lang="el-GR" sz="2800" dirty="0">
                <a:effectLst/>
                <a:latin typeface="UBHelvetica"/>
              </a:rPr>
              <a:t>,  </a:t>
            </a:r>
            <a:r>
              <a:rPr lang="el-GR" sz="2800" b="1" dirty="0">
                <a:effectLst/>
                <a:latin typeface="UBHelvetica"/>
              </a:rPr>
              <a:t>30° </a:t>
            </a:r>
            <a:r>
              <a:rPr lang="el-GR" sz="2800" b="1" dirty="0" err="1">
                <a:effectLst/>
                <a:latin typeface="UBHelvetica"/>
              </a:rPr>
              <a:t>έως</a:t>
            </a:r>
            <a:r>
              <a:rPr lang="el-GR" sz="2800" b="1" dirty="0">
                <a:effectLst/>
                <a:latin typeface="UBHelvetica"/>
              </a:rPr>
              <a:t> 40</a:t>
            </a:r>
            <a:r>
              <a:rPr lang="el-GR" sz="2800" dirty="0">
                <a:effectLst/>
                <a:latin typeface="UBHelvetica"/>
              </a:rPr>
              <a:t>° </a:t>
            </a:r>
            <a:r>
              <a:rPr lang="el-GR" sz="2800" dirty="0" err="1">
                <a:effectLst/>
                <a:latin typeface="UBHelvetica"/>
              </a:rPr>
              <a:t>μετα</a:t>
            </a:r>
            <a:r>
              <a:rPr lang="el-GR" sz="2800" dirty="0">
                <a:effectLst/>
                <a:latin typeface="UBHelvetica"/>
              </a:rPr>
              <a:t>́ το Κ.Ν.Σ </a:t>
            </a:r>
            <a:endParaRPr lang="el-GR" sz="2800" dirty="0">
              <a:effectLst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b="1" u="sng" dirty="0"/>
          </a:p>
        </p:txBody>
      </p:sp>
      <p:pic>
        <p:nvPicPr>
          <p:cNvPr id="11" name="Θέση εικόνας 10" descr="Εικόνα που περιέχει κύκλος, διάγραμμα, ζωγραφιά, γραμμή&#10;&#10;Περιγραφή που δημιουργήθηκε αυτόματα">
            <a:extLst>
              <a:ext uri="{FF2B5EF4-FFF2-40B4-BE49-F238E27FC236}">
                <a16:creationId xmlns:a16="http://schemas.microsoft.com/office/drawing/2014/main" id="{7061381C-DBEE-A7CF-7AD8-B1A3B93A0FE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815" r="3" b="3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430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0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D0F512B-09F1-E1C9-DCF4-EDE25CD36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>
                <a:effectLst/>
              </a:rPr>
              <a:t>2ος χρόνος: </a:t>
            </a:r>
            <a:r>
              <a:rPr lang="en-US" sz="3400" b="1">
                <a:effectLst/>
              </a:rPr>
              <a:t>"</a:t>
            </a:r>
            <a:r>
              <a:rPr lang="en-US" sz="3400">
                <a:effectLst/>
              </a:rPr>
              <a:t>συμπίεση</a:t>
            </a:r>
            <a:r>
              <a:rPr lang="en-US" sz="3400" b="1">
                <a:effectLst/>
              </a:rPr>
              <a:t>"</a:t>
            </a:r>
            <a:br>
              <a:rPr lang="en-US" sz="3400" b="1">
                <a:effectLst/>
              </a:rPr>
            </a:br>
            <a:br>
              <a:rPr lang="en-US" sz="3400">
                <a:effectLst/>
              </a:rPr>
            </a:br>
            <a:endParaRPr lang="en-US" sz="340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A78A1D0-EF49-ECA3-03EE-928FD46E0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80" y="1744133"/>
            <a:ext cx="6002110" cy="438996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l-GR" sz="2800" dirty="0">
                <a:effectLst/>
                <a:latin typeface="UBHelvetica"/>
              </a:rPr>
              <a:t>Η </a:t>
            </a:r>
            <a:r>
              <a:rPr lang="el-GR" sz="2800" dirty="0" err="1">
                <a:effectLst/>
                <a:latin typeface="UBHelvetica"/>
              </a:rPr>
              <a:t>συμπίεση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αρχίζει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το </a:t>
            </a:r>
            <a:r>
              <a:rPr lang="el-GR" sz="2800" dirty="0" err="1">
                <a:effectLst/>
                <a:latin typeface="UBHelvetica"/>
              </a:rPr>
              <a:t>σημείο</a:t>
            </a:r>
            <a:r>
              <a:rPr lang="el-GR" sz="2800" dirty="0">
                <a:effectLst/>
                <a:latin typeface="UBHelvetica"/>
              </a:rPr>
              <a:t> Β, με το </a:t>
            </a:r>
            <a:r>
              <a:rPr lang="el-GR" sz="2800" dirty="0" err="1">
                <a:effectLst/>
                <a:latin typeface="UBHelvetica"/>
              </a:rPr>
              <a:t>έμβολο</a:t>
            </a:r>
            <a:r>
              <a:rPr lang="el-GR" sz="2800" dirty="0">
                <a:effectLst/>
                <a:latin typeface="UBHelvetica"/>
              </a:rPr>
              <a:t> να </a:t>
            </a:r>
            <a:r>
              <a:rPr lang="el-GR" sz="2800" dirty="0" err="1">
                <a:effectLst/>
                <a:latin typeface="UBHelvetica"/>
              </a:rPr>
              <a:t>κινείται</a:t>
            </a:r>
            <a:r>
              <a:rPr lang="el-GR" sz="2800" dirty="0">
                <a:effectLst/>
                <a:latin typeface="UBHelvetica"/>
              </a:rPr>
              <a:t> προς το Α.Ν.Σ. και τις </a:t>
            </a:r>
            <a:r>
              <a:rPr lang="el-GR" sz="2800" dirty="0" err="1">
                <a:effectLst/>
                <a:latin typeface="UBHelvetica"/>
              </a:rPr>
              <a:t>βαλβίδες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εισαγωγής</a:t>
            </a:r>
            <a:r>
              <a:rPr lang="el-GR" sz="2800" dirty="0">
                <a:effectLst/>
                <a:latin typeface="UBHelvetica"/>
              </a:rPr>
              <a:t> και </a:t>
            </a:r>
            <a:r>
              <a:rPr lang="el-GR" sz="2800" dirty="0" err="1">
                <a:effectLst/>
                <a:latin typeface="UBHelvetica"/>
              </a:rPr>
              <a:t>εξαγωγής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κλειστές</a:t>
            </a:r>
            <a:r>
              <a:rPr lang="el-GR" sz="2800" dirty="0">
                <a:effectLst/>
                <a:latin typeface="UBHelvetica"/>
              </a:rPr>
              <a:t>, και </a:t>
            </a:r>
            <a:r>
              <a:rPr lang="el-GR" sz="2800" dirty="0" err="1">
                <a:effectLst/>
                <a:latin typeface="UBHelvetica"/>
              </a:rPr>
              <a:t>τελειώνει</a:t>
            </a:r>
            <a:r>
              <a:rPr lang="el-GR" sz="2800" dirty="0">
                <a:effectLst/>
                <a:latin typeface="UBHelvetica"/>
              </a:rPr>
              <a:t> στο </a:t>
            </a:r>
            <a:r>
              <a:rPr lang="el-GR" sz="2800" dirty="0" err="1">
                <a:effectLst/>
                <a:latin typeface="UBHelvetica"/>
              </a:rPr>
              <a:t>σημείο</a:t>
            </a:r>
            <a:r>
              <a:rPr lang="el-GR" sz="2800" dirty="0">
                <a:effectLst/>
                <a:latin typeface="UBHelvetica"/>
              </a:rPr>
              <a:t> Γ .</a:t>
            </a:r>
          </a:p>
          <a:p>
            <a:endParaRPr lang="el-GR" sz="2800" dirty="0">
              <a:effectLst/>
            </a:endParaRPr>
          </a:p>
          <a:p>
            <a:r>
              <a:rPr lang="el-GR" sz="2800" dirty="0">
                <a:effectLst/>
                <a:latin typeface="UBHelvetica"/>
              </a:rPr>
              <a:t>Πιο </a:t>
            </a:r>
            <a:r>
              <a:rPr lang="el-GR" sz="2800" dirty="0" err="1">
                <a:effectLst/>
                <a:latin typeface="UBHelvetica"/>
              </a:rPr>
              <a:t>συγκεκριμένα</a:t>
            </a:r>
            <a:r>
              <a:rPr lang="el-GR" sz="2800" dirty="0">
                <a:effectLst/>
                <a:latin typeface="UBHelvetica"/>
              </a:rPr>
              <a:t>, στο </a:t>
            </a:r>
            <a:r>
              <a:rPr lang="el-GR" sz="2800" dirty="0" err="1">
                <a:effectLst/>
                <a:latin typeface="UBHelvetica"/>
              </a:rPr>
              <a:t>χρόνο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αυτο</a:t>
            </a:r>
            <a:r>
              <a:rPr lang="el-GR" sz="2800" dirty="0">
                <a:effectLst/>
                <a:latin typeface="UBHelvetica"/>
              </a:rPr>
              <a:t>́, το </a:t>
            </a:r>
            <a:r>
              <a:rPr lang="el-GR" sz="2800" dirty="0" err="1">
                <a:effectLst/>
                <a:latin typeface="UBHelvetica"/>
              </a:rPr>
              <a:t>καύσιμο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μίγμα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συμπιέζεται</a:t>
            </a:r>
            <a:r>
              <a:rPr lang="el-GR" sz="2800" dirty="0">
                <a:effectLst/>
                <a:latin typeface="UBHelvetica"/>
              </a:rPr>
              <a:t> και η </a:t>
            </a:r>
            <a:r>
              <a:rPr lang="el-GR" sz="2800" dirty="0" err="1">
                <a:effectLst/>
                <a:latin typeface="UBHelvetica"/>
              </a:rPr>
              <a:t>πίεση</a:t>
            </a:r>
            <a:r>
              <a:rPr lang="el-GR" sz="2800" dirty="0">
                <a:effectLst/>
                <a:latin typeface="UBHelvetica"/>
              </a:rPr>
              <a:t>́ του </a:t>
            </a:r>
            <a:r>
              <a:rPr lang="el-GR" sz="2800" dirty="0" err="1">
                <a:effectLst/>
                <a:latin typeface="UBHelvetica"/>
              </a:rPr>
              <a:t>φθάνει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περίπου</a:t>
            </a:r>
            <a:r>
              <a:rPr lang="el-GR" sz="2800" dirty="0">
                <a:effectLst/>
                <a:latin typeface="UBHelvetica"/>
              </a:rPr>
              <a:t> στις 8 </a:t>
            </a:r>
            <a:r>
              <a:rPr lang="el-GR" sz="2800" dirty="0" err="1">
                <a:effectLst/>
                <a:latin typeface="UBHelvetica"/>
              </a:rPr>
              <a:t>έως</a:t>
            </a:r>
            <a:r>
              <a:rPr lang="el-GR" sz="2800" dirty="0">
                <a:effectLst/>
                <a:latin typeface="UBHelvetica"/>
              </a:rPr>
              <a:t> 15 </a:t>
            </a:r>
            <a:r>
              <a:rPr lang="en" sz="2800" dirty="0">
                <a:effectLst/>
                <a:latin typeface="UBHelvetica"/>
              </a:rPr>
              <a:t>at </a:t>
            </a:r>
            <a:endParaRPr lang="el-GR" sz="2800" dirty="0">
              <a:effectLst/>
              <a:latin typeface="UBHelvetica"/>
            </a:endParaRPr>
          </a:p>
          <a:p>
            <a:endParaRPr lang="en" sz="2800" dirty="0">
              <a:effectLst/>
            </a:endParaRPr>
          </a:p>
          <a:p>
            <a:r>
              <a:rPr lang="el-GR" sz="2800" dirty="0" err="1">
                <a:effectLst/>
                <a:latin typeface="UBHelvetica"/>
              </a:rPr>
              <a:t>ενω</a:t>
            </a:r>
            <a:r>
              <a:rPr lang="el-GR" sz="2800" dirty="0">
                <a:effectLst/>
                <a:latin typeface="UBHelvetica"/>
              </a:rPr>
              <a:t>́ η </a:t>
            </a:r>
            <a:r>
              <a:rPr lang="el-GR" sz="2800" dirty="0" err="1">
                <a:effectLst/>
                <a:latin typeface="UBHelvetica"/>
              </a:rPr>
              <a:t>θερμοκρασία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κυμαίνεται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250 °</a:t>
            </a:r>
            <a:r>
              <a:rPr lang="en" sz="2800" dirty="0">
                <a:effectLst/>
                <a:latin typeface="UBHelvetica"/>
              </a:rPr>
              <a:t>C </a:t>
            </a:r>
            <a:r>
              <a:rPr lang="el-GR" sz="2800" dirty="0" err="1">
                <a:effectLst/>
                <a:latin typeface="UBHelvetica"/>
              </a:rPr>
              <a:t>έως</a:t>
            </a:r>
            <a:r>
              <a:rPr lang="el-GR" sz="2800" dirty="0">
                <a:effectLst/>
                <a:latin typeface="UBHelvetica"/>
              </a:rPr>
              <a:t> 380 °</a:t>
            </a:r>
            <a:r>
              <a:rPr lang="en" sz="2800" dirty="0">
                <a:effectLst/>
                <a:latin typeface="UBHelvetica"/>
              </a:rPr>
              <a:t>C </a:t>
            </a:r>
            <a:endParaRPr lang="en" sz="2800" dirty="0">
              <a:effectLst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Θέση εικόνας 5" descr="Εικόνα που περιέχει κύκλος, διάγραμμα, ζωγραφιά, γραμμή&#10;&#10;Περιγραφή που δημιουργήθηκε αυτόματα">
            <a:extLst>
              <a:ext uri="{FF2B5EF4-FFF2-40B4-BE49-F238E27FC236}">
                <a16:creationId xmlns:a16="http://schemas.microsoft.com/office/drawing/2014/main" id="{A3F9E16F-4A91-C02F-F502-8091B88BF2D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815" r="3" b="3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5930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56FCD4-2FF7-3EBC-CC6E-E94F70609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2" y="741391"/>
            <a:ext cx="5479719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effectLst/>
              </a:rPr>
              <a:t>3ος χρόνος: </a:t>
            </a:r>
            <a:r>
              <a:rPr lang="en-US" b="1">
                <a:effectLst/>
              </a:rPr>
              <a:t>"</a:t>
            </a:r>
            <a:r>
              <a:rPr lang="en-US">
                <a:effectLst/>
              </a:rPr>
              <a:t>καύση - εκτόνωση </a:t>
            </a:r>
            <a:r>
              <a:rPr lang="en-US" b="1">
                <a:effectLst/>
              </a:rPr>
              <a:t>" </a:t>
            </a:r>
            <a:br>
              <a:rPr lang="en-US">
                <a:effectLst/>
              </a:rPr>
            </a:b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F859E65-9423-A70E-AEC2-62F693396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67" y="1659467"/>
            <a:ext cx="6654799" cy="494453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l-GR" sz="2800" b="1" u="sng" dirty="0"/>
              <a:t>Σημείο Γ</a:t>
            </a:r>
          </a:p>
          <a:p>
            <a:r>
              <a:rPr lang="el-GR" sz="2800" dirty="0">
                <a:effectLst/>
                <a:latin typeface="UBHelvetica"/>
              </a:rPr>
              <a:t>Το </a:t>
            </a:r>
            <a:r>
              <a:rPr lang="el-GR" sz="2800" dirty="0" err="1">
                <a:effectLst/>
                <a:latin typeface="UBHelvetica"/>
              </a:rPr>
              <a:t>σημείο</a:t>
            </a:r>
            <a:r>
              <a:rPr lang="el-GR" sz="2800" dirty="0">
                <a:effectLst/>
                <a:latin typeface="UBHelvetica"/>
              </a:rPr>
              <a:t> Γ </a:t>
            </a:r>
            <a:r>
              <a:rPr lang="el-GR" sz="2800" dirty="0" err="1">
                <a:effectLst/>
                <a:latin typeface="UBHelvetica"/>
              </a:rPr>
              <a:t>μεταβάλλεται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ανάλογα</a:t>
            </a:r>
            <a:r>
              <a:rPr lang="el-GR" sz="2800" dirty="0">
                <a:effectLst/>
                <a:latin typeface="UBHelvetica"/>
              </a:rPr>
              <a:t> με τις </a:t>
            </a:r>
            <a:r>
              <a:rPr lang="el-GR" sz="2800" dirty="0" err="1">
                <a:effectLst/>
                <a:latin typeface="UBHelvetica"/>
              </a:rPr>
              <a:t>στροφές</a:t>
            </a:r>
            <a:r>
              <a:rPr lang="el-GR" sz="2800" dirty="0">
                <a:effectLst/>
                <a:latin typeface="UBHelvetica"/>
              </a:rPr>
              <a:t> και το «</a:t>
            </a:r>
            <a:r>
              <a:rPr lang="el-GR" sz="2800" dirty="0" err="1">
                <a:effectLst/>
                <a:latin typeface="UBHelvetica"/>
              </a:rPr>
              <a:t>φορτίο</a:t>
            </a:r>
            <a:r>
              <a:rPr lang="el-GR" sz="2800" dirty="0">
                <a:effectLst/>
                <a:latin typeface="UBHelvetica"/>
              </a:rPr>
              <a:t>» του </a:t>
            </a:r>
            <a:r>
              <a:rPr lang="el-GR" sz="2800" dirty="0" err="1">
                <a:effectLst/>
                <a:latin typeface="UBHelvetica"/>
              </a:rPr>
              <a:t>κινητήρα</a:t>
            </a:r>
            <a:r>
              <a:rPr lang="el-GR" sz="2800" dirty="0">
                <a:effectLst/>
                <a:latin typeface="UBHelvetica"/>
              </a:rPr>
              <a:t>, και </a:t>
            </a:r>
            <a:r>
              <a:rPr lang="el-GR" sz="2800" dirty="0" err="1">
                <a:effectLst/>
                <a:latin typeface="UBHelvetica"/>
              </a:rPr>
              <a:t>κυμαίνεται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5° </a:t>
            </a:r>
            <a:r>
              <a:rPr lang="el-GR" sz="2800" dirty="0" err="1">
                <a:effectLst/>
                <a:latin typeface="UBHelvetica"/>
              </a:rPr>
              <a:t>μέχρι</a:t>
            </a:r>
            <a:r>
              <a:rPr lang="el-GR" sz="2800" dirty="0">
                <a:effectLst/>
                <a:latin typeface="UBHelvetica"/>
              </a:rPr>
              <a:t> 45° πριν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το Α.Ν.Σ. </a:t>
            </a:r>
          </a:p>
          <a:p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την </a:t>
            </a:r>
            <a:r>
              <a:rPr lang="el-GR" sz="2800" dirty="0" err="1">
                <a:effectLst/>
                <a:latin typeface="UBHelvetica"/>
              </a:rPr>
              <a:t>πολυ</a:t>
            </a:r>
            <a:r>
              <a:rPr lang="el-GR" sz="2800" dirty="0">
                <a:effectLst/>
                <a:latin typeface="UBHelvetica"/>
              </a:rPr>
              <a:t>́ </a:t>
            </a:r>
            <a:r>
              <a:rPr lang="el-GR" sz="2800" dirty="0" err="1">
                <a:effectLst/>
                <a:latin typeface="UBHelvetica"/>
              </a:rPr>
              <a:t>γρήγορη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αυτη</a:t>
            </a:r>
            <a:r>
              <a:rPr lang="el-GR" sz="2800" dirty="0">
                <a:effectLst/>
                <a:latin typeface="UBHelvetica"/>
              </a:rPr>
              <a:t>́ </a:t>
            </a:r>
            <a:r>
              <a:rPr lang="el-GR" sz="2800" dirty="0" err="1">
                <a:effectLst/>
                <a:latin typeface="UBHelvetica"/>
              </a:rPr>
              <a:t>καύση</a:t>
            </a:r>
            <a:r>
              <a:rPr lang="el-GR" sz="2800" dirty="0">
                <a:effectLst/>
                <a:latin typeface="UBHelvetica"/>
              </a:rPr>
              <a:t> του </a:t>
            </a:r>
            <a:r>
              <a:rPr lang="el-GR" sz="2800" dirty="0" err="1">
                <a:effectLst/>
                <a:latin typeface="UBHelvetica"/>
              </a:rPr>
              <a:t>μίγματος</a:t>
            </a:r>
            <a:r>
              <a:rPr lang="el-GR" sz="2800" dirty="0">
                <a:effectLst/>
                <a:latin typeface="UBHelvetica"/>
              </a:rPr>
              <a:t>, </a:t>
            </a:r>
            <a:r>
              <a:rPr lang="el-GR" sz="2800" dirty="0" err="1">
                <a:effectLst/>
                <a:latin typeface="UBHelvetica"/>
              </a:rPr>
              <a:t>αναπτύσσεται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θερμοκρασία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μέσα</a:t>
            </a:r>
            <a:r>
              <a:rPr lang="el-GR" sz="2800" dirty="0">
                <a:effectLst/>
                <a:latin typeface="UBHelvetica"/>
              </a:rPr>
              <a:t> στον </a:t>
            </a:r>
            <a:r>
              <a:rPr lang="el-GR" sz="2800" dirty="0" err="1">
                <a:effectLst/>
                <a:latin typeface="UBHelvetica"/>
              </a:rPr>
              <a:t>κύλινδρο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1500 °</a:t>
            </a:r>
            <a:r>
              <a:rPr lang="en" sz="2800" dirty="0">
                <a:effectLst/>
                <a:latin typeface="UBHelvetica"/>
              </a:rPr>
              <a:t>C </a:t>
            </a:r>
            <a:r>
              <a:rPr lang="el-GR" sz="2800" dirty="0" err="1">
                <a:effectLst/>
                <a:latin typeface="UBHelvetica"/>
              </a:rPr>
              <a:t>έως</a:t>
            </a:r>
            <a:r>
              <a:rPr lang="el-GR" sz="2800" dirty="0">
                <a:effectLst/>
                <a:latin typeface="UBHelvetica"/>
              </a:rPr>
              <a:t> 2500 °</a:t>
            </a:r>
            <a:r>
              <a:rPr lang="en" sz="2800" dirty="0">
                <a:effectLst/>
                <a:latin typeface="UBHelvetica"/>
              </a:rPr>
              <a:t>C </a:t>
            </a:r>
            <a:r>
              <a:rPr lang="el-GR" sz="2800" dirty="0">
                <a:effectLst/>
                <a:latin typeface="UBHelvetica"/>
              </a:rPr>
              <a:t>και </a:t>
            </a:r>
            <a:r>
              <a:rPr lang="el-GR" sz="2800" dirty="0" err="1">
                <a:effectLst/>
                <a:latin typeface="UBHelvetica"/>
              </a:rPr>
              <a:t>πίεση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25 </a:t>
            </a:r>
            <a:r>
              <a:rPr lang="el-GR" sz="2800" dirty="0" err="1">
                <a:effectLst/>
                <a:latin typeface="UBHelvetica"/>
              </a:rPr>
              <a:t>μέχρι</a:t>
            </a:r>
            <a:r>
              <a:rPr lang="el-GR" sz="2800" dirty="0">
                <a:effectLst/>
                <a:latin typeface="UBHelvetica"/>
              </a:rPr>
              <a:t> 50 </a:t>
            </a:r>
            <a:r>
              <a:rPr lang="en" sz="2800" dirty="0">
                <a:effectLst/>
                <a:latin typeface="UBHelvetica"/>
              </a:rPr>
              <a:t>at</a:t>
            </a:r>
            <a:r>
              <a:rPr lang="el-GR" sz="2800" dirty="0">
                <a:effectLst/>
                <a:latin typeface="UBHelvetica"/>
              </a:rPr>
              <a:t>.</a:t>
            </a:r>
          </a:p>
          <a:p>
            <a:r>
              <a:rPr lang="en" sz="2800" dirty="0">
                <a:effectLst/>
                <a:latin typeface="UBHelvetica"/>
              </a:rPr>
              <a:t> </a:t>
            </a:r>
            <a:r>
              <a:rPr lang="el-GR" sz="2800" b="1" u="sng" dirty="0" err="1">
                <a:effectLst/>
                <a:latin typeface="UBHelvetica"/>
              </a:rPr>
              <a:t>Σημέιο</a:t>
            </a:r>
            <a:r>
              <a:rPr lang="el-GR" sz="2800" b="1" u="sng" dirty="0">
                <a:effectLst/>
                <a:latin typeface="UBHelvetica"/>
              </a:rPr>
              <a:t> Δ</a:t>
            </a:r>
            <a:endParaRPr lang="en" sz="2800" b="1" u="sng" dirty="0">
              <a:effectLst/>
            </a:endParaRPr>
          </a:p>
          <a:p>
            <a:r>
              <a:rPr lang="el-GR" sz="2800" dirty="0">
                <a:effectLst/>
                <a:latin typeface="UBHelvetica"/>
              </a:rPr>
              <a:t>Η </a:t>
            </a:r>
            <a:r>
              <a:rPr lang="el-GR" sz="2800" dirty="0" err="1">
                <a:effectLst/>
                <a:latin typeface="UBHelvetica"/>
              </a:rPr>
              <a:t>εκτόνωση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αρχίζει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μετα</a:t>
            </a:r>
            <a:r>
              <a:rPr lang="el-GR" sz="2800" dirty="0">
                <a:effectLst/>
                <a:latin typeface="UBHelvetica"/>
              </a:rPr>
              <a:t>́ την </a:t>
            </a:r>
            <a:r>
              <a:rPr lang="el-GR" sz="2800" dirty="0" err="1">
                <a:effectLst/>
                <a:latin typeface="UBHelvetica"/>
              </a:rPr>
              <a:t>καύση</a:t>
            </a:r>
            <a:r>
              <a:rPr lang="el-GR" sz="2800" dirty="0">
                <a:effectLst/>
                <a:latin typeface="UBHelvetica"/>
              </a:rPr>
              <a:t>, </a:t>
            </a:r>
            <a:r>
              <a:rPr lang="el-GR" sz="2800" dirty="0" err="1">
                <a:effectLst/>
                <a:latin typeface="UBHelvetica"/>
              </a:rPr>
              <a:t>απο</a:t>
            </a:r>
            <a:r>
              <a:rPr lang="el-GR" sz="2800" dirty="0">
                <a:effectLst/>
                <a:latin typeface="UBHelvetica"/>
              </a:rPr>
              <a:t>́ το </a:t>
            </a:r>
            <a:r>
              <a:rPr lang="el-GR" sz="2800" dirty="0" err="1">
                <a:effectLst/>
                <a:latin typeface="UBHelvetica"/>
              </a:rPr>
              <a:t>σημείο</a:t>
            </a:r>
            <a:r>
              <a:rPr lang="el-GR" sz="2800" dirty="0">
                <a:effectLst/>
                <a:latin typeface="UBHelvetica"/>
              </a:rPr>
              <a:t> Δ </a:t>
            </a:r>
            <a:r>
              <a:rPr lang="el-GR" sz="2800" dirty="0" err="1">
                <a:effectLst/>
                <a:latin typeface="UBHelvetica"/>
              </a:rPr>
              <a:t>μέχρι</a:t>
            </a:r>
            <a:r>
              <a:rPr lang="el-GR" sz="2800" dirty="0">
                <a:effectLst/>
                <a:latin typeface="UBHelvetica"/>
              </a:rPr>
              <a:t> το </a:t>
            </a:r>
            <a:r>
              <a:rPr lang="el-GR" sz="2800" dirty="0" err="1">
                <a:effectLst/>
                <a:latin typeface="UBHelvetica"/>
              </a:rPr>
              <a:t>σημείο</a:t>
            </a:r>
            <a:r>
              <a:rPr lang="el-GR" sz="2800" dirty="0">
                <a:effectLst/>
                <a:latin typeface="UBHelvetica"/>
              </a:rPr>
              <a:t> Ε. Η </a:t>
            </a:r>
            <a:r>
              <a:rPr lang="el-GR" sz="2800" dirty="0" err="1">
                <a:effectLst/>
                <a:latin typeface="UBHelvetica"/>
              </a:rPr>
              <a:t>κίνηση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αυτη</a:t>
            </a:r>
            <a:r>
              <a:rPr lang="el-GR" sz="2800" dirty="0">
                <a:effectLst/>
                <a:latin typeface="UBHelvetica"/>
              </a:rPr>
              <a:t>́ του </a:t>
            </a:r>
            <a:r>
              <a:rPr lang="el-GR" sz="2800" dirty="0" err="1">
                <a:effectLst/>
                <a:latin typeface="UBHelvetica"/>
              </a:rPr>
              <a:t>εμβόλου</a:t>
            </a:r>
            <a:r>
              <a:rPr lang="el-GR" sz="2800" dirty="0">
                <a:effectLst/>
                <a:latin typeface="UBHelvetica"/>
              </a:rPr>
              <a:t> στον </a:t>
            </a:r>
            <a:r>
              <a:rPr lang="el-GR" sz="2800" dirty="0" err="1">
                <a:effectLst/>
                <a:latin typeface="UBHelvetica"/>
              </a:rPr>
              <a:t>τρίτο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χρόνο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δίνει</a:t>
            </a:r>
            <a:r>
              <a:rPr lang="el-GR" sz="2800" dirty="0">
                <a:effectLst/>
                <a:latin typeface="UBHelvetica"/>
              </a:rPr>
              <a:t> το </a:t>
            </a:r>
            <a:r>
              <a:rPr lang="el-GR" sz="2800" dirty="0" err="1">
                <a:effectLst/>
                <a:latin typeface="UBHelvetica"/>
              </a:rPr>
              <a:t>έργο</a:t>
            </a:r>
            <a:r>
              <a:rPr lang="el-GR" sz="2800" dirty="0">
                <a:effectLst/>
                <a:latin typeface="UBHelvetica"/>
              </a:rPr>
              <a:t> που </a:t>
            </a:r>
            <a:r>
              <a:rPr lang="el-GR" sz="2800" dirty="0" err="1">
                <a:effectLst/>
                <a:latin typeface="UBHelvetica"/>
              </a:rPr>
              <a:t>χρειάζεται</a:t>
            </a:r>
            <a:r>
              <a:rPr lang="el-GR" sz="2800" dirty="0">
                <a:effectLst/>
                <a:latin typeface="UBHelvetica"/>
              </a:rPr>
              <a:t>, για να </a:t>
            </a:r>
            <a:r>
              <a:rPr lang="el-GR" sz="2800" dirty="0" err="1">
                <a:effectLst/>
                <a:latin typeface="UBHelvetica"/>
              </a:rPr>
              <a:t>λειτουρ</a:t>
            </a:r>
            <a:r>
              <a:rPr lang="el-GR" sz="2800" dirty="0">
                <a:effectLst/>
                <a:latin typeface="UBHelvetica"/>
              </a:rPr>
              <a:t>- </a:t>
            </a:r>
            <a:r>
              <a:rPr lang="el-GR" sz="2800" dirty="0" err="1">
                <a:effectLst/>
                <a:latin typeface="UBHelvetica"/>
              </a:rPr>
              <a:t>γήσει</a:t>
            </a:r>
            <a:r>
              <a:rPr lang="el-GR" sz="2800" dirty="0">
                <a:effectLst/>
                <a:latin typeface="UBHelvetica"/>
              </a:rPr>
              <a:t> ο </a:t>
            </a:r>
            <a:r>
              <a:rPr lang="el-GR" sz="2800" dirty="0" err="1">
                <a:effectLst/>
                <a:latin typeface="UBHelvetica"/>
              </a:rPr>
              <a:t>κινητήρας</a:t>
            </a:r>
            <a:r>
              <a:rPr lang="el-GR" sz="2800" dirty="0">
                <a:effectLst/>
                <a:latin typeface="UBHelvetica"/>
              </a:rPr>
              <a:t>. </a:t>
            </a:r>
            <a:r>
              <a:rPr lang="el-GR" sz="2800" dirty="0" err="1">
                <a:effectLst/>
                <a:latin typeface="UBHelvetica"/>
              </a:rPr>
              <a:t>Όταν</a:t>
            </a:r>
            <a:r>
              <a:rPr lang="el-GR" sz="2800" dirty="0">
                <a:effectLst/>
                <a:latin typeface="UBHelvetica"/>
              </a:rPr>
              <a:t> το </a:t>
            </a:r>
            <a:r>
              <a:rPr lang="el-GR" sz="2800" dirty="0" err="1">
                <a:effectLst/>
                <a:latin typeface="UBHelvetica"/>
              </a:rPr>
              <a:t>έμβολο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φθάνει</a:t>
            </a:r>
            <a:r>
              <a:rPr lang="el-GR" sz="2800" dirty="0">
                <a:effectLst/>
                <a:latin typeface="UBHelvetica"/>
              </a:rPr>
              <a:t> στο Κ.Ν.Σ., τα </a:t>
            </a:r>
            <a:r>
              <a:rPr lang="el-GR" sz="2800" dirty="0" err="1">
                <a:effectLst/>
                <a:latin typeface="UBHelvetica"/>
              </a:rPr>
              <a:t>καυσαέρια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έχουν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εκτονωθει</a:t>
            </a:r>
            <a:r>
              <a:rPr lang="el-GR" sz="2800" dirty="0">
                <a:effectLst/>
                <a:latin typeface="UBHelvetica"/>
              </a:rPr>
              <a:t>́ </a:t>
            </a:r>
            <a:endParaRPr lang="el-GR" sz="2800" dirty="0">
              <a:effectLst/>
            </a:endParaRPr>
          </a:p>
          <a:p>
            <a:endParaRPr lang="en-US" sz="2000" dirty="0"/>
          </a:p>
        </p:txBody>
      </p:sp>
      <p:pic>
        <p:nvPicPr>
          <p:cNvPr id="6" name="Θέση εικόνας 5" descr="Εικόνα που περιέχει κύκλος, διάγραμμα, ζωγραφιά, γραμμή&#10;&#10;Περιγραφή που δημιουργήθηκε αυτόματα">
            <a:extLst>
              <a:ext uri="{FF2B5EF4-FFF2-40B4-BE49-F238E27FC236}">
                <a16:creationId xmlns:a16="http://schemas.microsoft.com/office/drawing/2014/main" id="{CAB4319B-F6B7-296D-242A-7692634ABB4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405" r="-2" b="-2"/>
          <a:stretch/>
        </p:blipFill>
        <p:spPr>
          <a:xfrm>
            <a:off x="7270812" y="10"/>
            <a:ext cx="4921187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8CE57D37-C2D0-066B-1AE3-6F4244344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24DCA44-89CF-872A-903F-96C50780E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B0CC4F5-AC85-FFFA-7EB5-33C4FCE90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4068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BFE833-E427-4A95-02A8-7415542F1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2" y="355599"/>
            <a:ext cx="5479719" cy="161620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1300" dirty="0">
                <a:effectLst/>
              </a:rPr>
            </a:br>
            <a:br>
              <a:rPr lang="en-US" sz="1300" dirty="0">
                <a:effectLst/>
              </a:rPr>
            </a:br>
            <a:br>
              <a:rPr lang="en-US" sz="1300" dirty="0">
                <a:effectLst/>
              </a:rPr>
            </a:br>
            <a:br>
              <a:rPr lang="en-US" sz="1300" dirty="0">
                <a:effectLst/>
              </a:rPr>
            </a:br>
            <a:br>
              <a:rPr lang="en-US" sz="1300" dirty="0">
                <a:effectLst/>
              </a:rPr>
            </a:br>
            <a:r>
              <a:rPr lang="en-US" sz="4000" dirty="0">
                <a:effectLst/>
              </a:rPr>
              <a:t>4ος </a:t>
            </a:r>
            <a:r>
              <a:rPr lang="en-US" sz="4000" dirty="0" err="1">
                <a:effectLst/>
              </a:rPr>
              <a:t>χρόνος</a:t>
            </a:r>
            <a:r>
              <a:rPr lang="en-US" sz="4000" dirty="0">
                <a:effectLst/>
              </a:rPr>
              <a:t>: </a:t>
            </a:r>
            <a:r>
              <a:rPr lang="en-US" sz="4000" b="1" dirty="0">
                <a:effectLst/>
              </a:rPr>
              <a:t>"</a:t>
            </a:r>
            <a:r>
              <a:rPr lang="en-US" sz="4000" dirty="0" err="1">
                <a:effectLst/>
              </a:rPr>
              <a:t>εξ</a:t>
            </a:r>
            <a:r>
              <a:rPr lang="en-US" sz="4000" dirty="0">
                <a:effectLst/>
              </a:rPr>
              <a:t>α</a:t>
            </a:r>
            <a:r>
              <a:rPr lang="en-US" sz="4000" dirty="0" err="1">
                <a:effectLst/>
              </a:rPr>
              <a:t>γωγη</a:t>
            </a:r>
            <a:r>
              <a:rPr lang="en-US" sz="4000" dirty="0">
                <a:effectLst/>
              </a:rPr>
              <a:t>́</a:t>
            </a:r>
            <a:r>
              <a:rPr lang="en-US" sz="4000" b="1" dirty="0">
                <a:effectLst/>
              </a:rPr>
              <a:t>"</a:t>
            </a:r>
            <a:br>
              <a:rPr lang="en-US" sz="4000" b="1" dirty="0">
                <a:effectLst/>
              </a:rPr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119D2C8-37EB-02C7-94F7-A2BB0B2E3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5467" y="1320801"/>
            <a:ext cx="7135343" cy="518160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l-GR" sz="4000" b="1" u="sng" dirty="0" err="1">
                <a:latin typeface="UBHelvetica"/>
              </a:rPr>
              <a:t>Σ</a:t>
            </a:r>
            <a:r>
              <a:rPr lang="el-GR" sz="4000" b="1" u="sng" dirty="0" err="1">
                <a:effectLst/>
                <a:latin typeface="UBHelvetica"/>
              </a:rPr>
              <a:t>ημείο</a:t>
            </a:r>
            <a:r>
              <a:rPr lang="el-GR" sz="4000" b="1" u="sng" dirty="0">
                <a:effectLst/>
                <a:latin typeface="UBHelvetica"/>
              </a:rPr>
              <a:t> Ε </a:t>
            </a:r>
            <a:endParaRPr lang="el-GR" sz="4000" b="1" u="sng" dirty="0"/>
          </a:p>
          <a:p>
            <a:r>
              <a:rPr lang="el-GR" sz="4000" dirty="0">
                <a:effectLst/>
                <a:latin typeface="UBHelvetica"/>
              </a:rPr>
              <a:t>Στο </a:t>
            </a:r>
            <a:r>
              <a:rPr lang="el-GR" sz="4000" dirty="0" err="1">
                <a:effectLst/>
                <a:latin typeface="UBHelvetica"/>
              </a:rPr>
              <a:t>σημείο</a:t>
            </a:r>
            <a:r>
              <a:rPr lang="el-GR" sz="4000" dirty="0">
                <a:effectLst/>
                <a:latin typeface="UBHelvetica"/>
              </a:rPr>
              <a:t> Ε </a:t>
            </a:r>
            <a:r>
              <a:rPr lang="el-GR" sz="4000" dirty="0" err="1">
                <a:effectLst/>
                <a:latin typeface="UBHelvetica"/>
              </a:rPr>
              <a:t>ανοίγει</a:t>
            </a:r>
            <a:r>
              <a:rPr lang="el-GR" sz="4000" dirty="0">
                <a:effectLst/>
                <a:latin typeface="UBHelvetica"/>
              </a:rPr>
              <a:t> η </a:t>
            </a:r>
            <a:r>
              <a:rPr lang="el-GR" sz="4000" dirty="0" err="1">
                <a:effectLst/>
                <a:latin typeface="UBHelvetica"/>
              </a:rPr>
              <a:t>βαλβίδα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εξαγωγής</a:t>
            </a:r>
            <a:r>
              <a:rPr lang="el-GR" sz="4000" dirty="0">
                <a:effectLst/>
                <a:latin typeface="UBHelvetica"/>
              </a:rPr>
              <a:t>, 30° </a:t>
            </a:r>
            <a:r>
              <a:rPr lang="el-GR" sz="4000" dirty="0" err="1">
                <a:effectLst/>
                <a:latin typeface="UBHelvetica"/>
              </a:rPr>
              <a:t>έως</a:t>
            </a:r>
            <a:r>
              <a:rPr lang="el-GR" sz="4000" dirty="0">
                <a:effectLst/>
                <a:latin typeface="UBHelvetica"/>
              </a:rPr>
              <a:t> 50° πριν το </a:t>
            </a:r>
            <a:r>
              <a:rPr lang="el-GR" sz="4000" dirty="0" err="1">
                <a:effectLst/>
                <a:latin typeface="UBHelvetica"/>
              </a:rPr>
              <a:t>έμβολο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φθάσει</a:t>
            </a:r>
            <a:r>
              <a:rPr lang="el-GR" sz="4000" dirty="0">
                <a:effectLst/>
                <a:latin typeface="UBHelvetica"/>
              </a:rPr>
              <a:t> στο Κ.Ν.Σ. </a:t>
            </a:r>
          </a:p>
          <a:p>
            <a:r>
              <a:rPr lang="el-GR" sz="4000" dirty="0" err="1">
                <a:effectLst/>
                <a:latin typeface="UBHelvetica"/>
              </a:rPr>
              <a:t>Αυτο</a:t>
            </a:r>
            <a:r>
              <a:rPr lang="el-GR" sz="4000" dirty="0">
                <a:effectLst/>
                <a:latin typeface="UBHelvetica"/>
              </a:rPr>
              <a:t>́ </a:t>
            </a:r>
            <a:r>
              <a:rPr lang="el-GR" sz="4000" dirty="0" err="1">
                <a:effectLst/>
                <a:latin typeface="UBHelvetica"/>
              </a:rPr>
              <a:t>γίνεται</a:t>
            </a:r>
            <a:r>
              <a:rPr lang="el-GR" sz="4000" dirty="0">
                <a:effectLst/>
                <a:latin typeface="UBHelvetica"/>
              </a:rPr>
              <a:t>, για να </a:t>
            </a:r>
            <a:r>
              <a:rPr lang="el-GR" sz="4000" dirty="0" err="1">
                <a:effectLst/>
                <a:latin typeface="UBHelvetica"/>
              </a:rPr>
              <a:t>προλάβουν</a:t>
            </a:r>
            <a:r>
              <a:rPr lang="el-GR" sz="4000" dirty="0">
                <a:effectLst/>
                <a:latin typeface="UBHelvetica"/>
              </a:rPr>
              <a:t> να </a:t>
            </a:r>
            <a:r>
              <a:rPr lang="el-GR" sz="4000" dirty="0" err="1">
                <a:effectLst/>
                <a:latin typeface="UBHelvetica"/>
              </a:rPr>
              <a:t>εκτονωθούν</a:t>
            </a:r>
            <a:r>
              <a:rPr lang="el-GR" sz="4000" dirty="0">
                <a:effectLst/>
                <a:latin typeface="UBHelvetica"/>
              </a:rPr>
              <a:t> τα </a:t>
            </a:r>
            <a:r>
              <a:rPr lang="el-GR" sz="4000" dirty="0" err="1">
                <a:effectLst/>
                <a:latin typeface="UBHelvetica"/>
              </a:rPr>
              <a:t>καυσαέρια</a:t>
            </a:r>
            <a:r>
              <a:rPr lang="el-GR" sz="4000" dirty="0">
                <a:effectLst/>
                <a:latin typeface="UBHelvetica"/>
              </a:rPr>
              <a:t>, </a:t>
            </a:r>
            <a:r>
              <a:rPr lang="el-GR" sz="4000" dirty="0" err="1">
                <a:effectLst/>
                <a:latin typeface="UBHelvetica"/>
              </a:rPr>
              <a:t>ώστε</a:t>
            </a:r>
            <a:r>
              <a:rPr lang="el-GR" sz="4000" dirty="0">
                <a:effectLst/>
                <a:latin typeface="UBHelvetica"/>
              </a:rPr>
              <a:t>, </a:t>
            </a:r>
            <a:r>
              <a:rPr lang="el-GR" sz="4000" dirty="0" err="1">
                <a:effectLst/>
                <a:latin typeface="UBHelvetica"/>
              </a:rPr>
              <a:t>όταν</a:t>
            </a:r>
            <a:r>
              <a:rPr lang="el-GR" sz="4000" dirty="0">
                <a:effectLst/>
                <a:latin typeface="UBHelvetica"/>
              </a:rPr>
              <a:t> το </a:t>
            </a:r>
            <a:r>
              <a:rPr lang="el-GR" sz="4000" dirty="0" err="1">
                <a:effectLst/>
                <a:latin typeface="UBHelvetica"/>
              </a:rPr>
              <a:t>έμβολο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φθάσει</a:t>
            </a:r>
            <a:r>
              <a:rPr lang="el-GR" sz="4000" dirty="0">
                <a:effectLst/>
                <a:latin typeface="UBHelvetica"/>
              </a:rPr>
              <a:t> στο Κ.Ν.Σ. και </a:t>
            </a:r>
            <a:r>
              <a:rPr lang="el-GR" sz="4000" dirty="0" err="1">
                <a:effectLst/>
                <a:latin typeface="UBHelvetica"/>
              </a:rPr>
              <a:t>αρχίζει</a:t>
            </a:r>
            <a:r>
              <a:rPr lang="el-GR" sz="4000" dirty="0">
                <a:effectLst/>
                <a:latin typeface="UBHelvetica"/>
              </a:rPr>
              <a:t> να </a:t>
            </a:r>
            <a:r>
              <a:rPr lang="el-GR" sz="4000" dirty="0" err="1">
                <a:effectLst/>
                <a:latin typeface="UBHelvetica"/>
              </a:rPr>
              <a:t>ανεβαίνει</a:t>
            </a:r>
            <a:r>
              <a:rPr lang="el-GR" sz="4000" dirty="0">
                <a:effectLst/>
                <a:latin typeface="UBHelvetica"/>
              </a:rPr>
              <a:t> προς το Α.Ν.Σ., </a:t>
            </a:r>
            <a:endParaRPr lang="el-GR" sz="4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l-GR" sz="4000" b="1" u="sng" dirty="0"/>
              <a:t>Σημείο Ζ</a:t>
            </a:r>
          </a:p>
          <a:p>
            <a:r>
              <a:rPr lang="el-GR" sz="4000" dirty="0">
                <a:effectLst/>
                <a:latin typeface="UBHelvetica"/>
              </a:rPr>
              <a:t>Η </a:t>
            </a:r>
            <a:r>
              <a:rPr lang="el-GR" sz="4000" dirty="0" err="1">
                <a:effectLst/>
                <a:latin typeface="UBHelvetica"/>
              </a:rPr>
              <a:t>βαλβίδα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εξαγωγής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κλείνει</a:t>
            </a:r>
            <a:r>
              <a:rPr lang="el-GR" sz="4000" dirty="0">
                <a:effectLst/>
                <a:latin typeface="UBHelvetica"/>
              </a:rPr>
              <a:t> στο </a:t>
            </a:r>
            <a:r>
              <a:rPr lang="el-GR" sz="4000" dirty="0" err="1">
                <a:effectLst/>
                <a:latin typeface="UBHelvetica"/>
              </a:rPr>
              <a:t>σημείο</a:t>
            </a:r>
            <a:r>
              <a:rPr lang="el-GR" sz="4000" dirty="0">
                <a:effectLst/>
                <a:latin typeface="UBHelvetica"/>
              </a:rPr>
              <a:t> Ζ, 10° </a:t>
            </a:r>
            <a:r>
              <a:rPr lang="el-GR" sz="4000" dirty="0" err="1">
                <a:effectLst/>
                <a:latin typeface="UBHelvetica"/>
              </a:rPr>
              <a:t>περίπου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μετα</a:t>
            </a:r>
            <a:r>
              <a:rPr lang="el-GR" sz="4000" dirty="0">
                <a:effectLst/>
                <a:latin typeface="UBHelvetica"/>
              </a:rPr>
              <a:t>́ το Α.Ν.Σ., για να </a:t>
            </a:r>
            <a:r>
              <a:rPr lang="el-GR" sz="4000" dirty="0" err="1">
                <a:effectLst/>
                <a:latin typeface="UBHelvetica"/>
              </a:rPr>
              <a:t>καθαρίσει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τελείως</a:t>
            </a:r>
            <a:r>
              <a:rPr lang="el-GR" sz="4000" dirty="0">
                <a:effectLst/>
                <a:latin typeface="UBHelvetica"/>
              </a:rPr>
              <a:t> ο </a:t>
            </a:r>
            <a:r>
              <a:rPr lang="el-GR" sz="4000" dirty="0" err="1">
                <a:effectLst/>
                <a:latin typeface="UBHelvetica"/>
              </a:rPr>
              <a:t>κύλινδρος</a:t>
            </a:r>
            <a:r>
              <a:rPr lang="el-GR" sz="4000" dirty="0">
                <a:effectLst/>
                <a:latin typeface="UBHelvetica"/>
              </a:rPr>
              <a:t>, τη </a:t>
            </a:r>
            <a:r>
              <a:rPr lang="el-GR" sz="4000" dirty="0" err="1">
                <a:effectLst/>
                <a:latin typeface="UBHelvetica"/>
              </a:rPr>
              <a:t>στιγμη</a:t>
            </a:r>
            <a:r>
              <a:rPr lang="el-GR" sz="4000" dirty="0">
                <a:effectLst/>
                <a:latin typeface="UBHelvetica"/>
              </a:rPr>
              <a:t>́ </a:t>
            </a:r>
            <a:r>
              <a:rPr lang="el-GR" sz="4000" dirty="0" err="1">
                <a:effectLst/>
                <a:latin typeface="UBHelvetica"/>
              </a:rPr>
              <a:t>μάλιστα</a:t>
            </a:r>
            <a:r>
              <a:rPr lang="el-GR" sz="4000" dirty="0">
                <a:effectLst/>
                <a:latin typeface="UBHelvetica"/>
              </a:rPr>
              <a:t> που </a:t>
            </a:r>
            <a:r>
              <a:rPr lang="el-GR" sz="4000" dirty="0" err="1">
                <a:effectLst/>
                <a:latin typeface="UBHelvetica"/>
              </a:rPr>
              <a:t>ήδη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έχει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ανοίξει</a:t>
            </a:r>
            <a:r>
              <a:rPr lang="el-GR" sz="4000" dirty="0">
                <a:effectLst/>
                <a:latin typeface="UBHelvetica"/>
              </a:rPr>
              <a:t> η </a:t>
            </a:r>
            <a:r>
              <a:rPr lang="el-GR" sz="4000" dirty="0" err="1">
                <a:effectLst/>
                <a:latin typeface="UBHelvetica"/>
              </a:rPr>
              <a:t>βαλβίδα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εισαγωγής</a:t>
            </a:r>
            <a:r>
              <a:rPr lang="el-GR" sz="4000" dirty="0">
                <a:effectLst/>
                <a:latin typeface="UBHelvetica"/>
              </a:rPr>
              <a:t> και το </a:t>
            </a:r>
            <a:r>
              <a:rPr lang="el-GR" sz="4000" dirty="0" err="1">
                <a:effectLst/>
                <a:latin typeface="UBHelvetica"/>
              </a:rPr>
              <a:t>μίγμα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εισέρχεται</a:t>
            </a:r>
            <a:r>
              <a:rPr lang="el-GR" sz="4000" dirty="0">
                <a:effectLst/>
                <a:latin typeface="UBHelvetica"/>
              </a:rPr>
              <a:t> στον </a:t>
            </a:r>
            <a:r>
              <a:rPr lang="el-GR" sz="4000" dirty="0" err="1">
                <a:effectLst/>
                <a:latin typeface="UBHelvetica"/>
              </a:rPr>
              <a:t>κύλινδρο</a:t>
            </a:r>
            <a:r>
              <a:rPr lang="el-GR" sz="4000" dirty="0">
                <a:effectLst/>
                <a:latin typeface="UBHelvetica"/>
              </a:rPr>
              <a:t>. </a:t>
            </a:r>
            <a:endParaRPr lang="el-GR" sz="4000" dirty="0"/>
          </a:p>
          <a:p>
            <a:endParaRPr lang="el-GR" sz="2400" dirty="0"/>
          </a:p>
          <a:p>
            <a:pPr indent="-228600">
              <a:buFont typeface="Arial" panose="020B0604020202020204" pitchFamily="34" charset="0"/>
              <a:buChar char="•"/>
            </a:pPr>
            <a:endParaRPr lang="el-GR" sz="2000" b="1" u="sng" dirty="0"/>
          </a:p>
          <a:p>
            <a:endParaRPr lang="en-US" sz="2000" dirty="0"/>
          </a:p>
        </p:txBody>
      </p:sp>
      <p:pic>
        <p:nvPicPr>
          <p:cNvPr id="6" name="Θέση εικόνας 5" descr="Εικόνα που περιέχει κύκλος, διάγραμμα, ζωγραφιά, γραμμή&#10;&#10;Περιγραφή που δημιουργήθηκε αυτόματα">
            <a:extLst>
              <a:ext uri="{FF2B5EF4-FFF2-40B4-BE49-F238E27FC236}">
                <a16:creationId xmlns:a16="http://schemas.microsoft.com/office/drawing/2014/main" id="{9EA489FB-9BF7-BF63-B7DF-A302C7625A1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405" r="-2" b="-2"/>
          <a:stretch/>
        </p:blipFill>
        <p:spPr>
          <a:xfrm>
            <a:off x="7270812" y="10"/>
            <a:ext cx="4921187" cy="6857990"/>
          </a:xfrm>
          <a:prstGeom prst="rect">
            <a:avLst/>
          </a:prstGeom>
        </p:spPr>
      </p:pic>
      <p:grpSp>
        <p:nvGrpSpPr>
          <p:cNvPr id="14" name="Group 10">
            <a:extLst>
              <a:ext uri="{FF2B5EF4-FFF2-40B4-BE49-F238E27FC236}">
                <a16:creationId xmlns:a16="http://schemas.microsoft.com/office/drawing/2014/main" id="{8CE57D37-C2D0-066B-1AE3-6F4244344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24DCA44-89CF-872A-903F-96C50780E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B0CC4F5-AC85-FFFA-7EB5-33C4FCE90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744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64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66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22CCF1FA-5348-5C59-DCF9-63DAE04B2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591344"/>
            <a:ext cx="3200400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ΕΡΩΤΗΣΕΙΣ</a:t>
            </a:r>
          </a:p>
        </p:txBody>
      </p:sp>
      <p:sp>
        <p:nvSpPr>
          <p:cNvPr id="73" name="Arc 6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CCFB1D4B-9CDF-CC5D-869E-91C474738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1068" y="319088"/>
            <a:ext cx="7738532" cy="62198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</a:rPr>
              <a:t>Ν</a:t>
            </a:r>
            <a:r>
              <a:rPr lang="en-US" sz="2800" dirty="0">
                <a:effectLst/>
              </a:rPr>
              <a:t>α π</a:t>
            </a:r>
            <a:r>
              <a:rPr lang="en-US" sz="2800" dirty="0" err="1">
                <a:effectLst/>
              </a:rPr>
              <a:t>εριγρ</a:t>
            </a:r>
            <a:r>
              <a:rPr lang="en-US" sz="2800" dirty="0">
                <a:effectLst/>
              </a:rPr>
              <a:t>ά</a:t>
            </a:r>
            <a:r>
              <a:rPr lang="en-US" sz="2800" dirty="0" err="1">
                <a:effectLst/>
              </a:rPr>
              <a:t>φει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το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σ</a:t>
            </a:r>
            <a:r>
              <a:rPr lang="en-US" sz="2800" dirty="0">
                <a:effectLst/>
              </a:rPr>
              <a:t>π</a:t>
            </a:r>
            <a:r>
              <a:rPr lang="en-US" sz="2800" dirty="0" err="1">
                <a:effectLst/>
              </a:rPr>
              <a:t>ειροειδές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δι</a:t>
            </a:r>
            <a:r>
              <a:rPr lang="en-US" sz="2800" dirty="0">
                <a:effectLst/>
              </a:rPr>
              <a:t>ά</a:t>
            </a:r>
            <a:r>
              <a:rPr lang="en-US" sz="2800" dirty="0" err="1">
                <a:effectLst/>
              </a:rPr>
              <a:t>γρ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μμ</a:t>
            </a:r>
            <a:r>
              <a:rPr lang="en-US" sz="2800" dirty="0">
                <a:effectLst/>
              </a:rPr>
              <a:t>α </a:t>
            </a:r>
            <a:r>
              <a:rPr lang="en-US" sz="2800" dirty="0" err="1">
                <a:effectLst/>
              </a:rPr>
              <a:t>του</a:t>
            </a:r>
            <a:r>
              <a:rPr lang="en-US" sz="2800" dirty="0">
                <a:effectLst/>
              </a:rPr>
              <a:t> 4χρονου β</a:t>
            </a:r>
            <a:r>
              <a:rPr lang="en-US" sz="2800" dirty="0" err="1">
                <a:effectLst/>
              </a:rPr>
              <a:t>ενζινοκινητήρ</a:t>
            </a:r>
            <a:r>
              <a:rPr lang="en-US" sz="2800" dirty="0">
                <a:effectLst/>
              </a:rPr>
              <a:t>α.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</a:rPr>
              <a:t>Τι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είν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το</a:t>
            </a:r>
            <a:r>
              <a:rPr lang="en-US" sz="2800" dirty="0">
                <a:effectLst/>
              </a:rPr>
              <a:t> «πα</a:t>
            </a:r>
            <a:r>
              <a:rPr lang="en-US" sz="2800" dirty="0" err="1">
                <a:effectLst/>
              </a:rPr>
              <a:t>λ</a:t>
            </a:r>
            <a:r>
              <a:rPr lang="en-US" sz="2800" dirty="0">
                <a:effectLst/>
              </a:rPr>
              <a:t>ά</a:t>
            </a:r>
            <a:r>
              <a:rPr lang="en-US" sz="2800" dirty="0" err="1">
                <a:effectLst/>
              </a:rPr>
              <a:t>ντζο</a:t>
            </a:r>
            <a:r>
              <a:rPr lang="en-US" sz="2800" dirty="0">
                <a:effectLst/>
              </a:rPr>
              <a:t>» </a:t>
            </a:r>
            <a:r>
              <a:rPr lang="en-US" sz="2800" dirty="0" err="1">
                <a:effectLst/>
              </a:rPr>
              <a:t>κ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γι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τι</a:t>
            </a:r>
            <a:r>
              <a:rPr lang="en-US" sz="2800" dirty="0">
                <a:effectLst/>
              </a:rPr>
              <a:t>́ </a:t>
            </a:r>
            <a:r>
              <a:rPr lang="en-US" sz="2800" dirty="0" err="1">
                <a:effectLst/>
              </a:rPr>
              <a:t>γίνετ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;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</a:rPr>
              <a:t>Ποιοι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είν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οι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ωφέλιμοι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κ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π</a:t>
            </a:r>
            <a:r>
              <a:rPr lang="en-US" sz="2800" dirty="0" err="1">
                <a:effectLst/>
              </a:rPr>
              <a:t>οιοι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οι</a:t>
            </a:r>
            <a:r>
              <a:rPr lang="en-US" sz="2800" dirty="0">
                <a:effectLst/>
              </a:rPr>
              <a:t> πα</a:t>
            </a:r>
            <a:r>
              <a:rPr lang="en-US" sz="2800" dirty="0" err="1">
                <a:effectLst/>
              </a:rPr>
              <a:t>θητικοι</a:t>
            </a:r>
            <a:r>
              <a:rPr lang="en-US" sz="2800" dirty="0">
                <a:effectLst/>
              </a:rPr>
              <a:t>́ </a:t>
            </a:r>
            <a:r>
              <a:rPr lang="en-US" sz="2800" dirty="0" err="1">
                <a:effectLst/>
              </a:rPr>
              <a:t>χρόνοι</a:t>
            </a:r>
            <a:r>
              <a:rPr lang="en-US" sz="2800" dirty="0">
                <a:effectLst/>
              </a:rPr>
              <a:t>;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</a:rPr>
              <a:t>Γι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τι</a:t>
            </a:r>
            <a:r>
              <a:rPr lang="en-US" sz="2800" dirty="0">
                <a:effectLst/>
              </a:rPr>
              <a:t>́ </a:t>
            </a:r>
            <a:r>
              <a:rPr lang="en-US" sz="2800" dirty="0" err="1">
                <a:effectLst/>
              </a:rPr>
              <a:t>στο</a:t>
            </a:r>
            <a:r>
              <a:rPr lang="en-US" sz="2800" dirty="0">
                <a:effectLst/>
              </a:rPr>
              <a:t> 2χρονο </a:t>
            </a:r>
            <a:r>
              <a:rPr lang="en-US" sz="2800" dirty="0" err="1">
                <a:effectLst/>
              </a:rPr>
              <a:t>κινητήρ</a:t>
            </a:r>
            <a:r>
              <a:rPr lang="en-US" sz="2800" dirty="0">
                <a:effectLst/>
              </a:rPr>
              <a:t>α </a:t>
            </a:r>
            <a:r>
              <a:rPr lang="en-US" sz="2800" dirty="0" err="1">
                <a:effectLst/>
              </a:rPr>
              <a:t>η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συμ</a:t>
            </a:r>
            <a:r>
              <a:rPr lang="en-US" sz="2800" dirty="0">
                <a:effectLst/>
              </a:rPr>
              <a:t>π</a:t>
            </a:r>
            <a:r>
              <a:rPr lang="en-US" sz="2800" dirty="0" err="1">
                <a:effectLst/>
              </a:rPr>
              <a:t>ίεση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είν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μικρότερη</a:t>
            </a:r>
            <a:r>
              <a:rPr lang="en-US" sz="2800" dirty="0">
                <a:effectLst/>
              </a:rPr>
              <a:t>;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</a:rPr>
              <a:t>Ποιες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είν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οι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κυριότερες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δι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φορές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μετ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ξυ</a:t>
            </a:r>
            <a:r>
              <a:rPr lang="en-US" sz="2800" dirty="0">
                <a:effectLst/>
              </a:rPr>
              <a:t>́ </a:t>
            </a:r>
            <a:r>
              <a:rPr lang="en-US" sz="2800" dirty="0" err="1">
                <a:effectLst/>
              </a:rPr>
              <a:t>του</a:t>
            </a:r>
            <a:r>
              <a:rPr lang="en-US" sz="2800" dirty="0">
                <a:effectLst/>
              </a:rPr>
              <a:t> 4χρονου </a:t>
            </a:r>
            <a:r>
              <a:rPr lang="en-US" sz="2800" dirty="0" err="1">
                <a:effectLst/>
              </a:rPr>
              <a:t>κ</a:t>
            </a:r>
            <a:r>
              <a:rPr lang="en-US" sz="2800" dirty="0">
                <a:effectLst/>
              </a:rPr>
              <a:t>α</a:t>
            </a:r>
            <a:r>
              <a:rPr lang="en-US" sz="2800" dirty="0" err="1">
                <a:effectLst/>
              </a:rPr>
              <a:t>ι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του</a:t>
            </a:r>
            <a:r>
              <a:rPr lang="en-US" sz="2800" dirty="0">
                <a:effectLst/>
              </a:rPr>
              <a:t> 2χρονου β</a:t>
            </a:r>
            <a:r>
              <a:rPr lang="en-US" sz="2800" dirty="0" err="1">
                <a:effectLst/>
              </a:rPr>
              <a:t>ενζινοκινητήρ</a:t>
            </a:r>
            <a:r>
              <a:rPr lang="en-US" sz="2800" dirty="0">
                <a:effectLst/>
              </a:rPr>
              <a:t>α;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418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482</Words>
  <Application>Microsoft Macintosh PowerPoint</Application>
  <PresentationFormat>Ευρεία οθόνη</PresentationFormat>
  <Paragraphs>31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UB-Front-Bold</vt:lpstr>
      <vt:lpstr>UBHelvetica</vt:lpstr>
      <vt:lpstr>Θέμα του Office</vt:lpstr>
      <vt:lpstr>Σπειροειδές διάγραμμα πραγματικής λειτουργίας τετράχρονου βενζινοκινητήρα  </vt:lpstr>
      <vt:lpstr>1ος χρόνος: "εισαγωγή" ή "αναρρόφηση"  </vt:lpstr>
      <vt:lpstr>2ος χρόνος: "συμπίεση"  </vt:lpstr>
      <vt:lpstr>3ος χρόνος: "καύση - εκτόνωση "  </vt:lpstr>
      <vt:lpstr>     4ος χρόνος: "εξαγωγή"  </vt:lpstr>
      <vt:lpstr>ΕΡΩΤΗΣΕΙΣ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Σπειροειδές διάγραμμα πραγματικής λειτουργίας τετράχρονου βενζινοκινητήρα  </dc:title>
  <dc:creator>GEORGIA GEORGATZOGLOU</dc:creator>
  <cp:lastModifiedBy>GEORGIA GEORGATZOGLOU</cp:lastModifiedBy>
  <cp:revision>1</cp:revision>
  <dcterms:created xsi:type="dcterms:W3CDTF">2023-10-24T03:15:14Z</dcterms:created>
  <dcterms:modified xsi:type="dcterms:W3CDTF">2023-10-24T04:05:40Z</dcterms:modified>
</cp:coreProperties>
</file>