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3"/>
  </p:normalViewPr>
  <p:slideViewPr>
    <p:cSldViewPr snapToGrid="0">
      <p:cViewPr varScale="1">
        <p:scale>
          <a:sx n="86" d="100"/>
          <a:sy n="86" d="100"/>
        </p:scale>
        <p:origin x="10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A0A194-B45D-A114-B712-582D33ACC4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C83B877-2A92-C2A5-387E-0F6B007FB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F404CC5-EBEE-5267-9912-8A30C5BCB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ABE1087-8F60-B89A-86F6-0BD8FA3E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F7F39F-B288-C0F0-2BD4-2AD813805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554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4C7D63-CCA8-7382-3418-AEB4A6812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EB667FE-7A58-E6EE-22C4-D23294EE9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6601C84-D5EA-EDA8-3DD3-906832121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CE407F7-432B-1279-6E70-9A47BC1A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A10303-94C2-1089-CF6C-EEB5AEB6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82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4398D0A-6BB4-857A-C9B9-779938CC1E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650C085-AD5F-9431-29B4-F8E438CDE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D49C19-3FB1-9D1D-7505-81BF395C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089FC7C-B245-2172-795E-0DEC9CE2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4A91830-48C7-F295-93FD-9DA24DDC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19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0C458E-A5AA-AFC9-84E3-7C772D95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444F78-4438-7E61-E22A-5C63ECF26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BAA35F7-1F65-A72C-3558-44B872884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02843B4-F377-27DD-EC93-7F55CE97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AE679DB-1A25-CE27-ABB5-6FC77680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099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ACA61D-7DB6-93EE-FAF0-5F775FE97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8C6849B-31DC-14C4-095F-9D5A97AC4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16F7C2C-6916-14AC-233D-98A29EB3C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04CE835-0DE9-C5B4-38EE-4FC5AA67C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2E9652F-CEB6-3A09-CF0E-10CDFFCF0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706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A115C7-21D4-BC49-B7AF-606AA8C3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59CCAE-4467-955B-E66A-6EE874D05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AB4D6FE-AA27-A9D2-4CAF-80B099734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19DE2D8-BB32-2E66-0194-12C378704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56C78E1-1C94-7F9C-0511-F8084DB19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C3614EE-A332-22E4-E5B9-1ECD9ED5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52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7D03FE-1749-8B32-76D5-DD41286E3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D817229-89C4-DA50-8C24-DDC6CF0BD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A94AEE9-4088-6510-804C-613074B03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A2EA927-DDA0-F265-0BFD-3D18B23F3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4F4EB28-2092-2F6A-859E-3BBEE7F31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8F7D0AB-E5B2-E436-67DD-EB872B79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107A44E-4441-9AE1-15B0-3077EFF5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3F9048D-EB52-302F-0B39-E8EF7466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910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435CE0-4B1B-7C83-E387-AE70ED1D8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C0114F6-796B-491D-97C9-3523514F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865C1AF-5B3D-E5C5-B10A-AA649C7B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11422A9-0239-42DF-7241-2DC415E1A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96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D848F27-682A-F3A3-A4C0-6D541BFA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568EAEC-D3B2-2865-A54C-783E0D82D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6E0317C-290B-D84C-99B2-0A7F06E8D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588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0BDBB8-7067-63D2-453C-9C785BC04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2BA0B6-929F-C81A-EFFB-BE4F102B5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42AAF5C-4883-B1F6-22C5-C2FE556F8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2725015-7AD3-936E-1C6C-457538A4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70008AC-BA3E-547E-B8F3-465562C3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6F68268-7949-F32F-518F-B14A7D37B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321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61F7C1-2982-EB5D-1BD3-773FBB11C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1FAFE41-20BA-ABE1-EDB5-52D9FDBF6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CD73AF5-E80B-DD27-AC0F-D4C914238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BC57B9E-A8AD-7334-E0FA-3859C30DA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6B6BE40-3163-8386-3EA4-A50C6225D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D952496-5467-9CC2-6602-9C50A555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793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FB16F81-75B6-A9CA-F70E-168548551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6FA3A90-F2E9-38D2-B230-C8AB4666B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7DF8060-2FF8-7D44-8D02-BF1B153687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5EAB8-8414-E742-A80B-AA2FDAB9E44B}" type="datetimeFigureOut">
              <a:rPr lang="el-GR" smtClean="0"/>
              <a:t>17/3/24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7F4ED9F-0F3A-8CB4-11B0-920B2435E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928506-D9C3-294D-8D28-F4E4C815F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FAB33-4D27-2049-ACC5-F80B07B9B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460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362BF5-9D91-913B-EC40-8B6ED2C40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973"/>
            <a:ext cx="9144000" cy="2387600"/>
          </a:xfrm>
        </p:spPr>
        <p:txBody>
          <a:bodyPr/>
          <a:lstStyle/>
          <a:p>
            <a:r>
              <a:rPr lang="el-GR" dirty="0"/>
              <a:t>ΣΥΣΤΗΜΑ ΛΙΠΑΝΣΗΣ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EBA4C2E-EF3D-077B-A288-A486249B3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0200"/>
            <a:ext cx="9144000" cy="238760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3600" dirty="0">
                <a:effectLst/>
                <a:latin typeface="UBHelvetica"/>
              </a:rPr>
              <a:t>Το </a:t>
            </a:r>
            <a:r>
              <a:rPr lang="el-GR" sz="3600" dirty="0" err="1">
                <a:effectLst/>
                <a:latin typeface="UBHelvetica"/>
              </a:rPr>
              <a:t>σύστημα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λίπανσης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τροφοδοτει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συνέχεια</a:t>
            </a:r>
            <a:r>
              <a:rPr lang="el-GR" sz="3600" dirty="0">
                <a:effectLst/>
                <a:latin typeface="UBHelvetica"/>
              </a:rPr>
              <a:t> με </a:t>
            </a:r>
            <a:r>
              <a:rPr lang="el-GR" sz="3600" dirty="0" err="1">
                <a:effectLst/>
                <a:latin typeface="UBHelvetica"/>
              </a:rPr>
              <a:t>λάδι</a:t>
            </a:r>
            <a:r>
              <a:rPr lang="el-GR" sz="3600" dirty="0">
                <a:effectLst/>
                <a:latin typeface="UBHelvetica"/>
              </a:rPr>
              <a:t> τις </a:t>
            </a:r>
            <a:r>
              <a:rPr lang="el-GR" sz="3600" dirty="0" err="1">
                <a:effectLst/>
                <a:latin typeface="UBHelvetica"/>
              </a:rPr>
              <a:t>τριβόμενες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επιφάνειες</a:t>
            </a:r>
            <a:r>
              <a:rPr lang="el-GR" sz="3600" dirty="0">
                <a:effectLst/>
                <a:latin typeface="UBHelvetica"/>
              </a:rPr>
              <a:t> του </a:t>
            </a:r>
            <a:r>
              <a:rPr lang="el-GR" sz="3600" dirty="0" err="1">
                <a:effectLst/>
                <a:latin typeface="UBHelvetica"/>
              </a:rPr>
              <a:t>κινητήρα</a:t>
            </a:r>
            <a:r>
              <a:rPr lang="el-GR" sz="3600" dirty="0">
                <a:effectLst/>
                <a:latin typeface="UBHelvetica"/>
              </a:rPr>
              <a:t>, για να </a:t>
            </a:r>
            <a:r>
              <a:rPr lang="el-GR" sz="3600" dirty="0" err="1">
                <a:effectLst/>
                <a:latin typeface="UBHelvetica"/>
              </a:rPr>
              <a:t>εξασφαλίζεται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μείωση</a:t>
            </a:r>
            <a:r>
              <a:rPr lang="el-GR" sz="3600" dirty="0">
                <a:effectLst/>
                <a:latin typeface="UBHelvetica"/>
              </a:rPr>
              <a:t> των </a:t>
            </a:r>
            <a:r>
              <a:rPr lang="el-GR" sz="3600" dirty="0" err="1">
                <a:effectLst/>
                <a:latin typeface="UBHelvetica"/>
              </a:rPr>
              <a:t>φθορών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στεγανότητα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καθαρισμός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μείωση</a:t>
            </a:r>
            <a:r>
              <a:rPr lang="el-GR" sz="3600" dirty="0">
                <a:effectLst/>
                <a:latin typeface="UBHelvetica"/>
              </a:rPr>
              <a:t> του </a:t>
            </a:r>
            <a:r>
              <a:rPr lang="el-GR" sz="3600" dirty="0" err="1">
                <a:effectLst/>
                <a:latin typeface="UBHelvetica"/>
              </a:rPr>
              <a:t>θορύβου</a:t>
            </a:r>
            <a:r>
              <a:rPr lang="el-GR" sz="3600" dirty="0">
                <a:effectLst/>
                <a:latin typeface="UBHelvetica"/>
              </a:rPr>
              <a:t> και </a:t>
            </a:r>
            <a:r>
              <a:rPr lang="el-GR" sz="3600" dirty="0" err="1">
                <a:effectLst/>
                <a:latin typeface="UBHelvetica"/>
              </a:rPr>
              <a:t>ψύξη</a:t>
            </a:r>
            <a:r>
              <a:rPr lang="el-GR" sz="3600" dirty="0">
                <a:effectLst/>
                <a:latin typeface="UBHelvetica"/>
              </a:rPr>
              <a:t> των </a:t>
            </a:r>
            <a:r>
              <a:rPr lang="el-GR" sz="3600" dirty="0" err="1">
                <a:effectLst/>
                <a:latin typeface="UBHelvetica"/>
              </a:rPr>
              <a:t>μεταλλικών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επιφανειών</a:t>
            </a:r>
            <a:r>
              <a:rPr lang="el-GR" sz="3600" dirty="0">
                <a:effectLst/>
                <a:latin typeface="UBHelvetica"/>
              </a:rPr>
              <a:t>. </a:t>
            </a:r>
            <a:endParaRPr lang="el-GR" sz="3600" dirty="0">
              <a:effectLst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3481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9E0260-D35B-08B1-8529-3EDB5F3E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Πρόσθετες πληροφορίες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E0F3F8-E576-D709-2601-9A13A9223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l-GR" b="1" i="0" dirty="0">
                <a:solidFill>
                  <a:srgbClr val="000000"/>
                </a:solidFill>
                <a:effectLst/>
                <a:latin typeface="-apple-system"/>
              </a:rPr>
              <a:t>Τυποποίηση κατά </a:t>
            </a:r>
            <a:r>
              <a:rPr lang="en" b="1" i="0" dirty="0">
                <a:solidFill>
                  <a:srgbClr val="000000"/>
                </a:solidFill>
                <a:effectLst/>
                <a:latin typeface="-apple-system"/>
              </a:rPr>
              <a:t>SAE</a:t>
            </a:r>
          </a:p>
          <a:p>
            <a:pPr algn="l"/>
            <a:r>
              <a:rPr lang="el-GR" b="0" i="0" dirty="0">
                <a:solidFill>
                  <a:srgbClr val="A0A0A0"/>
                </a:solidFill>
                <a:effectLst/>
                <a:latin typeface="-apple-system"/>
              </a:rPr>
              <a:t>Η κατάταξη των λιπαντικών ανάλογα με το ιξώδες γίνεται κατά αυθαίρετη κλίμακα, την οποία υπέδειξε η Ένωση </a:t>
            </a:r>
            <a:r>
              <a:rPr lang="en" b="0" i="0" dirty="0">
                <a:solidFill>
                  <a:srgbClr val="A0A0A0"/>
                </a:solidFill>
                <a:effectLst/>
                <a:latin typeface="-apple-system"/>
              </a:rPr>
              <a:t>SAE (Society of Automobile Engineers). </a:t>
            </a:r>
            <a:r>
              <a:rPr lang="el-GR" b="0" i="0" dirty="0">
                <a:solidFill>
                  <a:srgbClr val="A0A0A0"/>
                </a:solidFill>
                <a:effectLst/>
                <a:latin typeface="-apple-system"/>
              </a:rPr>
              <a:t>Ξεκινά από το 5 και καταλήγει στο 250, αποτελούμενη από ακέραια πολλαπλάσια του 5</a:t>
            </a:r>
          </a:p>
          <a:p>
            <a:pPr algn="l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13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972C50-FED0-BABA-3E9E-BD2D9DAC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ΜΕΡΗ ΣΥΣΤΗΜΑΤΟΣ ΛΙΠΑΝΣΗΣ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69D797-27AB-9936-D21D-F7C4E8671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b="1" dirty="0">
                <a:effectLst/>
                <a:latin typeface="UBHelvetica"/>
              </a:rPr>
              <a:t>Την </a:t>
            </a:r>
            <a:r>
              <a:rPr lang="el-GR" sz="3200" b="1" dirty="0" err="1">
                <a:effectLst/>
                <a:latin typeface="UBHelvetica"/>
              </a:rPr>
              <a:t>αντλία</a:t>
            </a:r>
            <a:r>
              <a:rPr lang="el-GR" sz="3200" b="1" dirty="0">
                <a:effectLst/>
                <a:latin typeface="UBHelvetica"/>
              </a:rPr>
              <a:t> </a:t>
            </a:r>
            <a:r>
              <a:rPr lang="el-GR" sz="3200" b="1" dirty="0" err="1">
                <a:effectLst/>
                <a:latin typeface="UBHelvetica"/>
              </a:rPr>
              <a:t>λαδιου</a:t>
            </a:r>
            <a:r>
              <a:rPr lang="el-GR" sz="3200" b="1" dirty="0">
                <a:effectLst/>
                <a:latin typeface="UBHelvetica"/>
              </a:rPr>
              <a:t>́</a:t>
            </a:r>
            <a:endParaRPr lang="el-GR" sz="3200" b="1" dirty="0">
              <a:latin typeface="UBHelvetica"/>
            </a:endParaRPr>
          </a:p>
          <a:p>
            <a:r>
              <a:rPr lang="el-GR" sz="3200" b="1" dirty="0">
                <a:effectLst/>
                <a:latin typeface="UBHelvetica"/>
              </a:rPr>
              <a:t>Τις </a:t>
            </a:r>
            <a:r>
              <a:rPr lang="el-GR" sz="3200" b="1" dirty="0" err="1">
                <a:effectLst/>
                <a:latin typeface="UBHelvetica"/>
              </a:rPr>
              <a:t>σωληνώσεις</a:t>
            </a:r>
            <a:endParaRPr lang="el-GR" sz="3200" b="1" dirty="0">
              <a:latin typeface="UBHelvetica"/>
            </a:endParaRPr>
          </a:p>
          <a:p>
            <a:r>
              <a:rPr lang="el-GR" sz="3200" b="1" dirty="0">
                <a:effectLst/>
                <a:latin typeface="UBHelvetica"/>
              </a:rPr>
              <a:t>Την </a:t>
            </a:r>
            <a:r>
              <a:rPr lang="el-GR" sz="3200" b="1" dirty="0" err="1">
                <a:effectLst/>
                <a:latin typeface="UBHelvetica"/>
              </a:rPr>
              <a:t>ανακουφιστικη</a:t>
            </a:r>
            <a:r>
              <a:rPr lang="el-GR" sz="3200" b="1" dirty="0">
                <a:effectLst/>
                <a:latin typeface="UBHelvetica"/>
              </a:rPr>
              <a:t>́ </a:t>
            </a:r>
            <a:r>
              <a:rPr lang="el-GR" sz="3200" b="1" dirty="0" err="1">
                <a:effectLst/>
                <a:latin typeface="UBHelvetica"/>
              </a:rPr>
              <a:t>βαλβίδα</a:t>
            </a:r>
            <a:r>
              <a:rPr lang="el-GR" sz="3200" b="1" dirty="0">
                <a:effectLst/>
                <a:latin typeface="UBHelvetica"/>
              </a:rPr>
              <a:t> </a:t>
            </a:r>
            <a:r>
              <a:rPr lang="el-GR" sz="3200" b="1" dirty="0" err="1">
                <a:effectLst/>
                <a:latin typeface="UBHelvetica"/>
              </a:rPr>
              <a:t>ασφαλείας</a:t>
            </a:r>
            <a:r>
              <a:rPr lang="el-GR" sz="3200" b="1" dirty="0">
                <a:effectLst/>
                <a:latin typeface="UBHelvetica"/>
              </a:rPr>
              <a:t> ή </a:t>
            </a:r>
            <a:r>
              <a:rPr lang="el-GR" sz="3200" b="1" dirty="0" err="1">
                <a:effectLst/>
                <a:latin typeface="UBHelvetica"/>
              </a:rPr>
              <a:t>υπερπίεσης</a:t>
            </a:r>
            <a:r>
              <a:rPr lang="el-GR" sz="3200" b="1" dirty="0">
                <a:effectLst/>
                <a:latin typeface="UBHelvetica"/>
              </a:rPr>
              <a:t> </a:t>
            </a:r>
            <a:endParaRPr lang="el-GR" sz="3200" b="1" dirty="0">
              <a:solidFill>
                <a:srgbClr val="99004C"/>
              </a:solidFill>
              <a:latin typeface="UBHelvetica"/>
            </a:endParaRPr>
          </a:p>
          <a:p>
            <a:r>
              <a:rPr lang="el-GR" sz="3200" b="1" dirty="0">
                <a:effectLst/>
                <a:latin typeface="UBHelvetica"/>
              </a:rPr>
              <a:t>Τα </a:t>
            </a:r>
            <a:r>
              <a:rPr lang="el-GR" sz="3200" b="1" dirty="0" err="1">
                <a:effectLst/>
                <a:latin typeface="UBHelvetica"/>
              </a:rPr>
              <a:t>φίλτρα</a:t>
            </a:r>
            <a:r>
              <a:rPr lang="el-GR" sz="3200" b="1" dirty="0">
                <a:effectLst/>
                <a:latin typeface="UBHelvetica"/>
              </a:rPr>
              <a:t> </a:t>
            </a:r>
            <a:r>
              <a:rPr lang="el-GR" sz="3200" b="1" dirty="0" err="1">
                <a:effectLst/>
                <a:latin typeface="UBHelvetica"/>
              </a:rPr>
              <a:t>λαδιου</a:t>
            </a:r>
            <a:r>
              <a:rPr lang="el-GR" sz="3200" b="1" dirty="0">
                <a:effectLst/>
                <a:latin typeface="UBHelvetica"/>
              </a:rPr>
              <a:t>́</a:t>
            </a:r>
            <a:endParaRPr lang="el-GR" sz="3200" b="1" dirty="0">
              <a:latin typeface="UBHelvetica"/>
            </a:endParaRPr>
          </a:p>
          <a:p>
            <a:r>
              <a:rPr lang="el-GR" sz="3200" b="1" dirty="0">
                <a:effectLst/>
                <a:latin typeface="UBHelvetica"/>
              </a:rPr>
              <a:t>Το </a:t>
            </a:r>
            <a:r>
              <a:rPr lang="el-GR" sz="3200" b="1" dirty="0" err="1">
                <a:effectLst/>
                <a:latin typeface="UBHelvetica"/>
              </a:rPr>
              <a:t>δείκτη</a:t>
            </a:r>
            <a:r>
              <a:rPr lang="el-GR" sz="3200" b="1" dirty="0">
                <a:effectLst/>
                <a:latin typeface="UBHelvetica"/>
              </a:rPr>
              <a:t> </a:t>
            </a:r>
            <a:r>
              <a:rPr lang="el-GR" sz="3200" b="1" dirty="0" err="1">
                <a:effectLst/>
                <a:latin typeface="UBHelvetica"/>
              </a:rPr>
              <a:t>πίεσης</a:t>
            </a:r>
            <a:r>
              <a:rPr lang="el-GR" sz="3200" b="1" dirty="0">
                <a:effectLst/>
                <a:latin typeface="UBHelvetica"/>
              </a:rPr>
              <a:t> </a:t>
            </a:r>
            <a:r>
              <a:rPr lang="el-GR" sz="3200" b="1" dirty="0" err="1">
                <a:effectLst/>
                <a:latin typeface="UBHelvetica"/>
              </a:rPr>
              <a:t>λαδιου</a:t>
            </a:r>
            <a:r>
              <a:rPr lang="el-GR" sz="3200" b="1" dirty="0">
                <a:effectLst/>
                <a:latin typeface="UBHelvetica"/>
              </a:rPr>
              <a:t>́ και</a:t>
            </a:r>
            <a:endParaRPr lang="el-GR" sz="3200" b="1" dirty="0">
              <a:latin typeface="UBHelvetica"/>
            </a:endParaRPr>
          </a:p>
          <a:p>
            <a:r>
              <a:rPr lang="el-GR" sz="3200" b="1" dirty="0">
                <a:effectLst/>
                <a:latin typeface="UBHelvetica"/>
              </a:rPr>
              <a:t>Το </a:t>
            </a:r>
            <a:r>
              <a:rPr lang="el-GR" sz="3200" b="1" dirty="0" err="1">
                <a:effectLst/>
                <a:latin typeface="UBHelvetica"/>
              </a:rPr>
              <a:t>ψυγείο</a:t>
            </a:r>
            <a:r>
              <a:rPr lang="el-GR" sz="3200" b="1" dirty="0">
                <a:effectLst/>
                <a:latin typeface="UBHelvetica"/>
              </a:rPr>
              <a:t> </a:t>
            </a:r>
            <a:r>
              <a:rPr lang="el-GR" sz="3200" b="1" dirty="0" err="1">
                <a:effectLst/>
                <a:latin typeface="UBHelvetica"/>
              </a:rPr>
              <a:t>λαδιου</a:t>
            </a:r>
            <a:r>
              <a:rPr lang="el-GR" sz="3200" b="1" dirty="0">
                <a:effectLst/>
                <a:latin typeface="UBHelvetica"/>
              </a:rPr>
              <a:t>́ (</a:t>
            </a:r>
            <a:r>
              <a:rPr lang="el-GR" sz="3200" b="1" dirty="0" err="1">
                <a:effectLst/>
                <a:latin typeface="UBHelvetica"/>
              </a:rPr>
              <a:t>όπου</a:t>
            </a:r>
            <a:r>
              <a:rPr lang="el-GR" sz="3200" b="1" dirty="0">
                <a:effectLst/>
                <a:latin typeface="UBHelvetica"/>
              </a:rPr>
              <a:t> </a:t>
            </a:r>
            <a:r>
              <a:rPr lang="el-GR" sz="3200" b="1" dirty="0" err="1">
                <a:effectLst/>
                <a:latin typeface="UBHelvetica"/>
              </a:rPr>
              <a:t>υπάρχει</a:t>
            </a:r>
            <a:r>
              <a:rPr lang="el-GR" sz="3200" b="1" dirty="0">
                <a:effectLst/>
                <a:latin typeface="UBHelvetica"/>
              </a:rPr>
              <a:t>) </a:t>
            </a:r>
            <a:endParaRPr lang="el-GR" sz="3200" dirty="0">
              <a:effectLst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429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AA0566-A98B-BF5F-17C7-6C3AFC09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effectLst/>
                <a:latin typeface="UB-Front-Bold"/>
              </a:rPr>
              <a:t>Η </a:t>
            </a:r>
            <a:r>
              <a:rPr lang="el-GR" sz="3200" dirty="0" err="1">
                <a:effectLst/>
                <a:latin typeface="UB-Front-Bold"/>
              </a:rPr>
              <a:t>σημασία</a:t>
            </a:r>
            <a:r>
              <a:rPr lang="el-GR" sz="3200" dirty="0">
                <a:effectLst/>
                <a:latin typeface="UB-Front-Bold"/>
              </a:rPr>
              <a:t> του </a:t>
            </a:r>
            <a:r>
              <a:rPr lang="el-GR" sz="3200" dirty="0" err="1">
                <a:effectLst/>
                <a:latin typeface="UB-Front-Bold"/>
              </a:rPr>
              <a:t>λιπαντικου</a:t>
            </a:r>
            <a:r>
              <a:rPr lang="el-GR" sz="3200" dirty="0">
                <a:effectLst/>
                <a:latin typeface="UB-Front-Bold"/>
              </a:rPr>
              <a:t>́ στις </a:t>
            </a:r>
            <a:r>
              <a:rPr lang="el-GR" sz="3200" dirty="0" err="1">
                <a:effectLst/>
                <a:latin typeface="UB-Front-Bold"/>
              </a:rPr>
              <a:t>μηχανές</a:t>
            </a:r>
            <a:r>
              <a:rPr lang="el-GR" sz="3200" dirty="0">
                <a:effectLst/>
                <a:latin typeface="UB-Front-Bold"/>
              </a:rPr>
              <a:t> </a:t>
            </a:r>
            <a:r>
              <a:rPr lang="el-GR" sz="3200" dirty="0" err="1">
                <a:effectLst/>
                <a:latin typeface="UB-Front-Bold"/>
              </a:rPr>
              <a:t>εσωτερικής</a:t>
            </a:r>
            <a:r>
              <a:rPr lang="el-GR" sz="3200" dirty="0">
                <a:effectLst/>
                <a:latin typeface="UB-Front-Bold"/>
              </a:rPr>
              <a:t> </a:t>
            </a:r>
            <a:r>
              <a:rPr lang="el-GR" sz="3200" dirty="0" err="1">
                <a:effectLst/>
                <a:latin typeface="UB-Front-Bold"/>
              </a:rPr>
              <a:t>καύσης</a:t>
            </a:r>
            <a:r>
              <a:rPr lang="el-GR" sz="3200" dirty="0">
                <a:effectLst/>
                <a:latin typeface="UB-Front-Bold"/>
              </a:rPr>
              <a:t> </a:t>
            </a:r>
            <a:br>
              <a:rPr lang="el-GR" sz="3200" dirty="0"/>
            </a:b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85755D-8690-5918-2599-D10DF7449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1229193"/>
            <a:ext cx="11392525" cy="49477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3200" b="1" dirty="0">
                <a:solidFill>
                  <a:srgbClr val="7F7FFF"/>
                </a:solidFill>
                <a:effectLst/>
                <a:latin typeface="UBHelvetica"/>
              </a:rPr>
              <a:t>1) </a:t>
            </a:r>
            <a:r>
              <a:rPr lang="el-GR" sz="3200" dirty="0" err="1">
                <a:effectLst/>
                <a:latin typeface="UBHelvetica"/>
              </a:rPr>
              <a:t>Μειώνει</a:t>
            </a:r>
            <a:r>
              <a:rPr lang="el-GR" sz="3200" dirty="0">
                <a:effectLst/>
                <a:latin typeface="UBHelvetica"/>
              </a:rPr>
              <a:t> την </a:t>
            </a:r>
            <a:r>
              <a:rPr lang="el-GR" sz="3200" dirty="0" err="1">
                <a:effectLst/>
                <a:latin typeface="UBHelvetica"/>
              </a:rPr>
              <a:t>τριβη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ανάμεσα</a:t>
            </a:r>
            <a:r>
              <a:rPr lang="el-GR" sz="3200" dirty="0">
                <a:effectLst/>
                <a:latin typeface="UBHelvetica"/>
              </a:rPr>
              <a:t> στις </a:t>
            </a:r>
            <a:r>
              <a:rPr lang="el-GR" sz="3200" dirty="0" err="1">
                <a:effectLst/>
                <a:latin typeface="UBHelvetica"/>
              </a:rPr>
              <a:t>τρι</a:t>
            </a:r>
            <a:r>
              <a:rPr lang="el-GR" sz="3200" dirty="0">
                <a:effectLst/>
                <a:latin typeface="UBHelvetica"/>
              </a:rPr>
              <a:t>- </a:t>
            </a:r>
            <a:r>
              <a:rPr lang="el-GR" sz="3200" dirty="0" err="1">
                <a:effectLst/>
                <a:latin typeface="UBHelvetica"/>
              </a:rPr>
              <a:t>βόμενες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μεταλλικές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επιφάνειες</a:t>
            </a:r>
            <a:r>
              <a:rPr lang="el-GR" sz="3200" dirty="0">
                <a:effectLst/>
                <a:latin typeface="UBHelvetica"/>
              </a:rPr>
              <a:t>, </a:t>
            </a:r>
            <a:br>
              <a:rPr lang="el-GR" sz="3200" dirty="0"/>
            </a:br>
            <a:r>
              <a:rPr lang="el-GR" sz="3200" b="1" dirty="0">
                <a:solidFill>
                  <a:srgbClr val="7F7FFF"/>
                </a:solidFill>
                <a:effectLst/>
                <a:latin typeface="UBHelvetica"/>
              </a:rPr>
              <a:t>2) </a:t>
            </a:r>
            <a:r>
              <a:rPr lang="el-GR" sz="3200" dirty="0" err="1">
                <a:effectLst/>
                <a:latin typeface="UBHelvetica"/>
              </a:rPr>
              <a:t>Στεγανοποιει</a:t>
            </a:r>
            <a:r>
              <a:rPr lang="el-GR" sz="3200" dirty="0">
                <a:effectLst/>
                <a:latin typeface="UBHelvetica"/>
              </a:rPr>
              <a:t>́ το </a:t>
            </a:r>
            <a:r>
              <a:rPr lang="el-GR" sz="3200" dirty="0" err="1">
                <a:effectLst/>
                <a:latin typeface="UBHelvetica"/>
              </a:rPr>
              <a:t>έμβολο</a:t>
            </a:r>
            <a:r>
              <a:rPr lang="el-GR" sz="3200" dirty="0">
                <a:effectLst/>
                <a:latin typeface="UBHelvetica"/>
              </a:rPr>
              <a:t> σε </a:t>
            </a:r>
            <a:r>
              <a:rPr lang="el-GR" sz="3200" dirty="0" err="1">
                <a:effectLst/>
                <a:latin typeface="UBHelvetica"/>
              </a:rPr>
              <a:t>σχέση</a:t>
            </a:r>
            <a:r>
              <a:rPr lang="el-GR" sz="3200" dirty="0">
                <a:effectLst/>
                <a:latin typeface="UBHelvetica"/>
              </a:rPr>
              <a:t> με τον </a:t>
            </a:r>
            <a:r>
              <a:rPr lang="el-GR" sz="3200" dirty="0" err="1">
                <a:effectLst/>
                <a:latin typeface="UBHelvetica"/>
              </a:rPr>
              <a:t>κύλινδρο</a:t>
            </a:r>
            <a:r>
              <a:rPr lang="el-GR" sz="3200" dirty="0">
                <a:effectLst/>
                <a:latin typeface="UBHelvetica"/>
              </a:rPr>
              <a:t> και </a:t>
            </a:r>
            <a:r>
              <a:rPr lang="el-GR" sz="3200" dirty="0" err="1">
                <a:effectLst/>
                <a:latin typeface="UBHelvetica"/>
              </a:rPr>
              <a:t>εμποδίζει</a:t>
            </a:r>
            <a:r>
              <a:rPr lang="el-GR" sz="3200" dirty="0">
                <a:effectLst/>
                <a:latin typeface="UBHelvetica"/>
              </a:rPr>
              <a:t> τα </a:t>
            </a:r>
            <a:r>
              <a:rPr lang="el-GR" sz="3200" dirty="0" err="1">
                <a:effectLst/>
                <a:latin typeface="UBHelvetica"/>
              </a:rPr>
              <a:t>αέρια</a:t>
            </a:r>
            <a:r>
              <a:rPr lang="el-GR" sz="3200" dirty="0">
                <a:effectLst/>
                <a:latin typeface="UBHelvetica"/>
              </a:rPr>
              <a:t> να </a:t>
            </a:r>
            <a:r>
              <a:rPr lang="el-GR" sz="3200" dirty="0" err="1">
                <a:effectLst/>
                <a:latin typeface="UBHelvetica"/>
              </a:rPr>
              <a:t>περάσουν</a:t>
            </a:r>
            <a:r>
              <a:rPr lang="el-GR" sz="3200" dirty="0">
                <a:effectLst/>
                <a:latin typeface="UBHelvetica"/>
              </a:rPr>
              <a:t> στο </a:t>
            </a:r>
            <a:r>
              <a:rPr lang="el-GR" sz="3200" dirty="0" err="1">
                <a:effectLst/>
                <a:latin typeface="UBHelvetica"/>
              </a:rPr>
              <a:t>στροφαλοθάλαμο</a:t>
            </a:r>
            <a:r>
              <a:rPr lang="el-GR" sz="3200" dirty="0">
                <a:effectLst/>
                <a:latin typeface="UBHelvetica"/>
              </a:rPr>
              <a:t>. </a:t>
            </a:r>
            <a:br>
              <a:rPr lang="el-GR" sz="3200" dirty="0"/>
            </a:br>
            <a:r>
              <a:rPr lang="el-GR" sz="3200" b="1" dirty="0">
                <a:solidFill>
                  <a:srgbClr val="7F7FFF"/>
                </a:solidFill>
                <a:effectLst/>
                <a:latin typeface="UBHelvetica"/>
              </a:rPr>
              <a:t>3) </a:t>
            </a:r>
            <a:r>
              <a:rPr lang="el-GR" sz="3200" dirty="0" err="1">
                <a:effectLst/>
                <a:latin typeface="UBHelvetica"/>
              </a:rPr>
              <a:t>Απορροφα</a:t>
            </a:r>
            <a:r>
              <a:rPr lang="el-GR" sz="3200" dirty="0">
                <a:effectLst/>
                <a:latin typeface="UBHelvetica"/>
              </a:rPr>
              <a:t>́ τις </a:t>
            </a:r>
            <a:r>
              <a:rPr lang="el-GR" sz="3200" dirty="0" err="1">
                <a:effectLst/>
                <a:latin typeface="UBHelvetica"/>
              </a:rPr>
              <a:t>κρούσεις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μεταξυ</a:t>
            </a:r>
            <a:r>
              <a:rPr lang="el-GR" sz="3200" dirty="0">
                <a:effectLst/>
                <a:latin typeface="UBHelvetica"/>
              </a:rPr>
              <a:t>́ των </a:t>
            </a:r>
            <a:r>
              <a:rPr lang="el-GR" sz="3200" dirty="0" err="1">
                <a:effectLst/>
                <a:latin typeface="UBHelvetica"/>
              </a:rPr>
              <a:t>τριβομένων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μερών</a:t>
            </a:r>
            <a:r>
              <a:rPr lang="el-GR" sz="3200" dirty="0">
                <a:effectLst/>
                <a:latin typeface="UBHelvetica"/>
              </a:rPr>
              <a:t> του </a:t>
            </a:r>
            <a:r>
              <a:rPr lang="el-GR" sz="3200" dirty="0" err="1">
                <a:effectLst/>
                <a:latin typeface="UBHelvetica"/>
              </a:rPr>
              <a:t>κινητήρα</a:t>
            </a:r>
            <a:r>
              <a:rPr lang="el-GR" sz="3200" dirty="0">
                <a:effectLst/>
                <a:latin typeface="UBHelvetica"/>
              </a:rPr>
              <a:t> κι </a:t>
            </a:r>
            <a:r>
              <a:rPr lang="el-GR" sz="3200" dirty="0" err="1">
                <a:effectLst/>
                <a:latin typeface="UBHelvetica"/>
              </a:rPr>
              <a:t>έτσι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ελαττώνεται</a:t>
            </a:r>
            <a:r>
              <a:rPr lang="el-GR" sz="3200" dirty="0">
                <a:effectLst/>
                <a:latin typeface="UBHelvetica"/>
              </a:rPr>
              <a:t> ο </a:t>
            </a:r>
            <a:r>
              <a:rPr lang="el-GR" sz="3200" dirty="0" err="1">
                <a:effectLst/>
                <a:latin typeface="UBHelvetica"/>
              </a:rPr>
              <a:t>θόρυβος</a:t>
            </a:r>
            <a:r>
              <a:rPr lang="el-GR" sz="3200" dirty="0">
                <a:effectLst/>
                <a:latin typeface="UBHelvetica"/>
              </a:rPr>
              <a:t> που </a:t>
            </a:r>
            <a:r>
              <a:rPr lang="el-GR" sz="3200" dirty="0" err="1">
                <a:effectLst/>
                <a:latin typeface="UBHelvetica"/>
              </a:rPr>
              <a:t>δημιουργείται</a:t>
            </a:r>
            <a:r>
              <a:rPr lang="el-GR" sz="3200" dirty="0">
                <a:effectLst/>
                <a:latin typeface="UBHelvetica"/>
              </a:rPr>
              <a:t> απ’ </a:t>
            </a:r>
            <a:r>
              <a:rPr lang="el-GR" sz="3200" dirty="0" err="1">
                <a:effectLst/>
                <a:latin typeface="UBHelvetica"/>
              </a:rPr>
              <a:t>αυτές</a:t>
            </a:r>
            <a:r>
              <a:rPr lang="el-GR" sz="3200" dirty="0">
                <a:effectLst/>
                <a:latin typeface="UBHelvetica"/>
              </a:rPr>
              <a:t>. </a:t>
            </a:r>
            <a:endParaRPr lang="el-GR" sz="3200" dirty="0">
              <a:effectLst/>
            </a:endParaRPr>
          </a:p>
          <a:p>
            <a:pPr marL="0" indent="0">
              <a:buNone/>
            </a:pPr>
            <a:r>
              <a:rPr lang="el-GR" sz="3200" b="1" dirty="0">
                <a:solidFill>
                  <a:srgbClr val="7F7FFF"/>
                </a:solidFill>
                <a:effectLst/>
                <a:latin typeface="UBHelvetica"/>
              </a:rPr>
              <a:t>4) </a:t>
            </a:r>
            <a:r>
              <a:rPr lang="el-GR" sz="3200" dirty="0" err="1">
                <a:effectLst/>
                <a:latin typeface="UBHelvetica"/>
              </a:rPr>
              <a:t>Ψύχει</a:t>
            </a:r>
            <a:r>
              <a:rPr lang="el-GR" sz="3200" dirty="0">
                <a:effectLst/>
                <a:latin typeface="UBHelvetica"/>
              </a:rPr>
              <a:t> τα </a:t>
            </a:r>
            <a:r>
              <a:rPr lang="el-GR" sz="3200" dirty="0" err="1">
                <a:effectLst/>
                <a:latin typeface="UBHelvetica"/>
              </a:rPr>
              <a:t>κουζινέτα</a:t>
            </a:r>
            <a:r>
              <a:rPr lang="el-GR" sz="3200" dirty="0">
                <a:effectLst/>
                <a:latin typeface="UBHelvetica"/>
              </a:rPr>
              <a:t> του </a:t>
            </a:r>
            <a:r>
              <a:rPr lang="el-GR" sz="3200" dirty="0" err="1">
                <a:effectLst/>
                <a:latin typeface="UBHelvetica"/>
              </a:rPr>
              <a:t>στροφαλοφόρου</a:t>
            </a:r>
            <a:r>
              <a:rPr lang="el-GR" sz="3200" dirty="0">
                <a:effectLst/>
                <a:latin typeface="UBHelvetica"/>
              </a:rPr>
              <a:t> και του </a:t>
            </a:r>
            <a:r>
              <a:rPr lang="el-GR" sz="3200" dirty="0" err="1">
                <a:effectLst/>
                <a:latin typeface="UBHelvetica"/>
              </a:rPr>
              <a:t>εκκεντροφόρου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άξονα</a:t>
            </a:r>
            <a:r>
              <a:rPr lang="el-GR" sz="3200" dirty="0">
                <a:effectLst/>
                <a:latin typeface="UBHelvetica"/>
              </a:rPr>
              <a:t>, τα </a:t>
            </a:r>
            <a:r>
              <a:rPr lang="el-GR" sz="3200" dirty="0" err="1">
                <a:effectLst/>
                <a:latin typeface="UBHelvetica"/>
              </a:rPr>
              <a:t>έμβολα</a:t>
            </a:r>
            <a:r>
              <a:rPr lang="el-GR" sz="3200" dirty="0">
                <a:effectLst/>
                <a:latin typeface="UBHelvetica"/>
              </a:rPr>
              <a:t> και τους </a:t>
            </a:r>
            <a:r>
              <a:rPr lang="el-GR" sz="3200" dirty="0" err="1">
                <a:effectLst/>
                <a:latin typeface="UBHelvetica"/>
              </a:rPr>
              <a:t>κυλίνδρους</a:t>
            </a:r>
            <a:r>
              <a:rPr lang="el-GR" sz="3200" dirty="0">
                <a:effectLst/>
                <a:latin typeface="UBHelvetica"/>
              </a:rPr>
              <a:t>, </a:t>
            </a:r>
            <a:r>
              <a:rPr lang="el-GR" sz="3200" dirty="0" err="1">
                <a:effectLst/>
                <a:latin typeface="UBHelvetica"/>
              </a:rPr>
              <a:t>γιατι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απάγει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κάποιο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ποσο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θερμότητας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τόσο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απο</a:t>
            </a:r>
            <a:r>
              <a:rPr lang="el-GR" sz="3200" dirty="0">
                <a:effectLst/>
                <a:latin typeface="UBHelvetica"/>
              </a:rPr>
              <a:t>́ τις </a:t>
            </a:r>
            <a:r>
              <a:rPr lang="el-GR" sz="3200" dirty="0" err="1">
                <a:effectLst/>
                <a:latin typeface="UBHelvetica"/>
              </a:rPr>
              <a:t>βαλβίδες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όσο</a:t>
            </a:r>
            <a:r>
              <a:rPr lang="el-GR" sz="3200" dirty="0">
                <a:effectLst/>
                <a:latin typeface="UBHelvetica"/>
              </a:rPr>
              <a:t> και </a:t>
            </a:r>
            <a:r>
              <a:rPr lang="el-GR" sz="3200" dirty="0" err="1">
                <a:effectLst/>
                <a:latin typeface="UBHelvetica"/>
              </a:rPr>
              <a:t>απο</a:t>
            </a:r>
            <a:r>
              <a:rPr lang="el-GR" sz="3200" dirty="0">
                <a:effectLst/>
                <a:latin typeface="UBHelvetica"/>
              </a:rPr>
              <a:t>́ τα </a:t>
            </a:r>
            <a:r>
              <a:rPr lang="el-GR" sz="3200" dirty="0" err="1">
                <a:effectLst/>
                <a:latin typeface="UBHelvetica"/>
              </a:rPr>
              <a:t>έμβολα</a:t>
            </a:r>
            <a:r>
              <a:rPr lang="el-GR" sz="3200" dirty="0">
                <a:effectLst/>
                <a:latin typeface="UBHelvetica"/>
              </a:rPr>
              <a:t> και τους </a:t>
            </a:r>
            <a:r>
              <a:rPr lang="el-GR" sz="3200" dirty="0" err="1">
                <a:effectLst/>
                <a:latin typeface="UBHelvetica"/>
              </a:rPr>
              <a:t>κυλίνδρους</a:t>
            </a:r>
            <a:r>
              <a:rPr lang="el-GR" sz="3200" dirty="0">
                <a:effectLst/>
                <a:latin typeface="UBHelvetica"/>
              </a:rPr>
              <a:t>. </a:t>
            </a:r>
            <a:endParaRPr lang="el-GR" sz="3200" dirty="0">
              <a:effectLst/>
            </a:endParaRPr>
          </a:p>
          <a:p>
            <a:pPr marL="0" indent="0">
              <a:buNone/>
            </a:pPr>
            <a:r>
              <a:rPr lang="el-GR" sz="3200" b="1" dirty="0">
                <a:solidFill>
                  <a:srgbClr val="7F7FFF"/>
                </a:solidFill>
                <a:effectLst/>
                <a:latin typeface="UBHelvetica"/>
              </a:rPr>
              <a:t>5) </a:t>
            </a:r>
            <a:r>
              <a:rPr lang="el-GR" sz="3200" dirty="0" err="1">
                <a:effectLst/>
                <a:latin typeface="UBHelvetica"/>
              </a:rPr>
              <a:t>Καθαρίζει</a:t>
            </a:r>
            <a:r>
              <a:rPr lang="el-GR" sz="3200" dirty="0">
                <a:effectLst/>
                <a:latin typeface="UBHelvetica"/>
              </a:rPr>
              <a:t> τις </a:t>
            </a:r>
            <a:r>
              <a:rPr lang="el-GR" sz="3200" dirty="0" err="1">
                <a:effectLst/>
                <a:latin typeface="UBHelvetica"/>
              </a:rPr>
              <a:t>επιφάνειες</a:t>
            </a:r>
            <a:r>
              <a:rPr lang="el-GR" sz="3200" dirty="0">
                <a:effectLst/>
                <a:latin typeface="UBHelvetica"/>
              </a:rPr>
              <a:t> που </a:t>
            </a:r>
            <a:r>
              <a:rPr lang="el-GR" sz="3200" dirty="0" err="1">
                <a:effectLst/>
                <a:latin typeface="UBHelvetica"/>
              </a:rPr>
              <a:t>λιπαίνονται</a:t>
            </a:r>
            <a:r>
              <a:rPr lang="el-GR" sz="3200" dirty="0">
                <a:effectLst/>
                <a:latin typeface="UBHelvetica"/>
              </a:rPr>
              <a:t>, </a:t>
            </a:r>
            <a:r>
              <a:rPr lang="el-GR" sz="3200" dirty="0" err="1">
                <a:effectLst/>
                <a:latin typeface="UBHelvetica"/>
              </a:rPr>
              <a:t>γιατι</a:t>
            </a:r>
            <a:r>
              <a:rPr lang="el-GR" sz="3200" dirty="0">
                <a:effectLst/>
                <a:latin typeface="UBHelvetica"/>
              </a:rPr>
              <a:t>́ το </a:t>
            </a:r>
            <a:r>
              <a:rPr lang="el-GR" sz="3200" dirty="0" err="1">
                <a:effectLst/>
                <a:latin typeface="UBHelvetica"/>
              </a:rPr>
              <a:t>λάδι</a:t>
            </a:r>
            <a:r>
              <a:rPr lang="el-GR" sz="3200" dirty="0">
                <a:effectLst/>
                <a:latin typeface="UBHelvetica"/>
              </a:rPr>
              <a:t> που </a:t>
            </a:r>
            <a:r>
              <a:rPr lang="el-GR" sz="3200" dirty="0" err="1">
                <a:effectLst/>
                <a:latin typeface="UBHelvetica"/>
              </a:rPr>
              <a:t>κυκλοφορει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φιλτράρεται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συνέχεια</a:t>
            </a:r>
            <a:r>
              <a:rPr lang="el-GR" sz="3200" dirty="0">
                <a:effectLst/>
                <a:latin typeface="UBHelvetica"/>
              </a:rPr>
              <a:t>, </a:t>
            </a:r>
            <a:r>
              <a:rPr lang="el-GR" sz="3200" dirty="0" err="1">
                <a:effectLst/>
                <a:latin typeface="UBHelvetica"/>
              </a:rPr>
              <a:t>ενω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παράλληλα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μεταφέρει</a:t>
            </a:r>
            <a:r>
              <a:rPr lang="el-GR" sz="3200" dirty="0">
                <a:effectLst/>
                <a:latin typeface="UBHelvetica"/>
              </a:rPr>
              <a:t> τις </a:t>
            </a:r>
            <a:r>
              <a:rPr lang="el-GR" sz="3200" dirty="0" err="1">
                <a:effectLst/>
                <a:latin typeface="UBHelvetica"/>
              </a:rPr>
              <a:t>διάφορες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ακαθαρσίες</a:t>
            </a:r>
            <a:r>
              <a:rPr lang="el-GR" sz="3200" dirty="0">
                <a:effectLst/>
                <a:latin typeface="UBHelvetica"/>
              </a:rPr>
              <a:t> στα </a:t>
            </a:r>
            <a:r>
              <a:rPr lang="el-GR" sz="3200" dirty="0" err="1">
                <a:effectLst/>
                <a:latin typeface="UBHelvetica"/>
              </a:rPr>
              <a:t>φίλτρα</a:t>
            </a:r>
            <a:r>
              <a:rPr lang="el-GR" sz="3200" dirty="0">
                <a:effectLst/>
                <a:latin typeface="UBHelvetica"/>
              </a:rPr>
              <a:t> του </a:t>
            </a:r>
            <a:r>
              <a:rPr lang="el-GR" sz="3200" dirty="0" err="1">
                <a:effectLst/>
                <a:latin typeface="UBHelvetica"/>
              </a:rPr>
              <a:t>συστήματος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λίπανσης</a:t>
            </a:r>
            <a:r>
              <a:rPr lang="el-GR" sz="3200" dirty="0">
                <a:effectLst/>
                <a:latin typeface="UBHelvetica"/>
              </a:rPr>
              <a:t>. </a:t>
            </a:r>
            <a:endParaRPr lang="el-GR" sz="3200" dirty="0">
              <a:effectLst/>
            </a:endParaRPr>
          </a:p>
          <a:p>
            <a:pPr marL="0" indent="0">
              <a:buNone/>
            </a:pPr>
            <a:r>
              <a:rPr lang="el-GR" sz="3200" b="1" dirty="0">
                <a:solidFill>
                  <a:srgbClr val="7F7FFF"/>
                </a:solidFill>
                <a:effectLst/>
                <a:latin typeface="UBHelvetica"/>
              </a:rPr>
              <a:t>6) </a:t>
            </a:r>
            <a:r>
              <a:rPr lang="el-GR" sz="3200" dirty="0" err="1">
                <a:effectLst/>
                <a:latin typeface="UBHelvetica"/>
              </a:rPr>
              <a:t>Προστατεύει</a:t>
            </a:r>
            <a:r>
              <a:rPr lang="el-GR" sz="3200" dirty="0">
                <a:effectLst/>
                <a:latin typeface="UBHelvetica"/>
              </a:rPr>
              <a:t> τα </a:t>
            </a:r>
            <a:r>
              <a:rPr lang="el-GR" sz="3200" dirty="0" err="1">
                <a:effectLst/>
                <a:latin typeface="UBHelvetica"/>
              </a:rPr>
              <a:t>μέταλλα</a:t>
            </a:r>
            <a:r>
              <a:rPr lang="el-GR" sz="3200" dirty="0">
                <a:effectLst/>
                <a:latin typeface="UBHelvetica"/>
              </a:rPr>
              <a:t> του </a:t>
            </a:r>
            <a:r>
              <a:rPr lang="el-GR" sz="3200" dirty="0" err="1">
                <a:effectLst/>
                <a:latin typeface="UBHelvetica"/>
              </a:rPr>
              <a:t>κινητήρα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απο</a:t>
            </a:r>
            <a:r>
              <a:rPr lang="el-GR" sz="3200" dirty="0">
                <a:effectLst/>
                <a:latin typeface="UBHelvetica"/>
              </a:rPr>
              <a:t>́ την </a:t>
            </a:r>
            <a:r>
              <a:rPr lang="el-GR" sz="3200" dirty="0" err="1">
                <a:effectLst/>
                <a:latin typeface="UBHelvetica"/>
              </a:rPr>
              <a:t>οξείδωση</a:t>
            </a:r>
            <a:r>
              <a:rPr lang="el-GR" sz="3200" dirty="0">
                <a:effectLst/>
                <a:latin typeface="UBHelvetica"/>
              </a:rPr>
              <a:t> και τη </a:t>
            </a:r>
            <a:r>
              <a:rPr lang="el-GR" sz="3200" dirty="0" err="1">
                <a:effectLst/>
                <a:latin typeface="UBHelvetica"/>
              </a:rPr>
              <a:t>διάβρωση</a:t>
            </a:r>
            <a:r>
              <a:rPr lang="el-GR" sz="3200" dirty="0">
                <a:effectLst/>
                <a:latin typeface="UBHelvetica"/>
              </a:rPr>
              <a:t>. </a:t>
            </a:r>
            <a:endParaRPr lang="el-GR" sz="3200" dirty="0">
              <a:effectLst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954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6B3CDC-3100-F15B-EDBD-C332ECD79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72" y="365125"/>
            <a:ext cx="11158928" cy="1325563"/>
          </a:xfrm>
        </p:spPr>
        <p:txBody>
          <a:bodyPr>
            <a:noAutofit/>
          </a:bodyPr>
          <a:lstStyle/>
          <a:p>
            <a:r>
              <a:rPr lang="el-GR" sz="2400" b="1" dirty="0" err="1">
                <a:effectLst/>
                <a:latin typeface="UB-Front-Bold"/>
              </a:rPr>
              <a:t>Λιπαντικα</a:t>
            </a:r>
            <a:r>
              <a:rPr lang="el-GR" sz="2400" b="1" dirty="0">
                <a:effectLst/>
                <a:latin typeface="UB-Front-Bold"/>
              </a:rPr>
              <a:t>́ - </a:t>
            </a:r>
            <a:r>
              <a:rPr lang="el-GR" sz="2400" b="1" dirty="0" err="1">
                <a:effectLst/>
                <a:latin typeface="UB-Front-Bold"/>
              </a:rPr>
              <a:t>Ιδιότητες</a:t>
            </a:r>
            <a:r>
              <a:rPr lang="el-GR" sz="2400" b="1" dirty="0">
                <a:effectLst/>
                <a:latin typeface="UB-Front-Bold"/>
              </a:rPr>
              <a:t> </a:t>
            </a:r>
            <a:r>
              <a:rPr lang="el-GR" sz="2400" b="1" dirty="0" err="1">
                <a:effectLst/>
                <a:latin typeface="UB-Front-Bold"/>
              </a:rPr>
              <a:t>λιπαντικών</a:t>
            </a:r>
            <a:r>
              <a:rPr lang="el-GR" sz="2400" b="1" dirty="0">
                <a:effectLst/>
                <a:latin typeface="UB-Front-Bold"/>
              </a:rPr>
              <a:t> </a:t>
            </a:r>
            <a:br>
              <a:rPr lang="el-GR" sz="2400" b="1" dirty="0">
                <a:effectLst/>
              </a:rPr>
            </a:br>
            <a:r>
              <a:rPr lang="el-GR" sz="2400" dirty="0">
                <a:effectLst/>
                <a:latin typeface="UBHelvetica"/>
              </a:rPr>
              <a:t>Τα </a:t>
            </a:r>
            <a:r>
              <a:rPr lang="el-GR" sz="2400" dirty="0" err="1">
                <a:effectLst/>
                <a:latin typeface="UBHelvetica"/>
              </a:rPr>
              <a:t>λιπαντικα</a:t>
            </a:r>
            <a:r>
              <a:rPr lang="el-GR" sz="2400" dirty="0">
                <a:effectLst/>
                <a:latin typeface="UBHelvetica"/>
              </a:rPr>
              <a:t>́ των </a:t>
            </a:r>
            <a:r>
              <a:rPr lang="el-GR" sz="2400" dirty="0" err="1">
                <a:effectLst/>
                <a:latin typeface="UBHelvetica"/>
              </a:rPr>
              <a:t>κινητήρων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είναι</a:t>
            </a:r>
            <a:r>
              <a:rPr lang="el-GR" sz="2400" dirty="0">
                <a:effectLst/>
                <a:latin typeface="UBHelvetica"/>
              </a:rPr>
              <a:t>, </a:t>
            </a:r>
            <a:r>
              <a:rPr lang="el-GR" sz="2400" dirty="0" err="1">
                <a:effectLst/>
                <a:latin typeface="UBHelvetica"/>
              </a:rPr>
              <a:t>κατα</a:t>
            </a:r>
            <a:r>
              <a:rPr lang="el-GR" sz="2400" dirty="0">
                <a:effectLst/>
                <a:latin typeface="UBHelvetica"/>
              </a:rPr>
              <a:t>́ </a:t>
            </a:r>
            <a:r>
              <a:rPr lang="el-GR" sz="2400" dirty="0" err="1">
                <a:effectLst/>
                <a:latin typeface="UBHelvetica"/>
              </a:rPr>
              <a:t>βάση</a:t>
            </a:r>
            <a:r>
              <a:rPr lang="el-GR" sz="2400" dirty="0">
                <a:effectLst/>
                <a:latin typeface="UBHelvetica"/>
              </a:rPr>
              <a:t>, </a:t>
            </a:r>
            <a:r>
              <a:rPr lang="el-GR" sz="2400" dirty="0" err="1">
                <a:effectLst/>
                <a:latin typeface="UBHelvetica"/>
              </a:rPr>
              <a:t>ορυκτέλαια</a:t>
            </a:r>
            <a:r>
              <a:rPr lang="el-GR" sz="2400" dirty="0">
                <a:effectLst/>
                <a:latin typeface="UBHelvetica"/>
              </a:rPr>
              <a:t> και </a:t>
            </a:r>
            <a:r>
              <a:rPr lang="el-GR" sz="2400" dirty="0" err="1">
                <a:effectLst/>
                <a:latin typeface="UBHelvetica"/>
              </a:rPr>
              <a:t>προέρχονται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απο</a:t>
            </a:r>
            <a:r>
              <a:rPr lang="el-GR" sz="2400" dirty="0">
                <a:effectLst/>
                <a:latin typeface="UBHelvetica"/>
              </a:rPr>
              <a:t>́ τη </a:t>
            </a:r>
            <a:r>
              <a:rPr lang="el-GR" sz="2400" dirty="0" err="1">
                <a:effectLst/>
                <a:latin typeface="UBHelvetica"/>
              </a:rPr>
              <a:t>διύλιση</a:t>
            </a:r>
            <a:r>
              <a:rPr lang="el-GR" sz="2400" dirty="0">
                <a:effectLst/>
                <a:latin typeface="UBHelvetica"/>
              </a:rPr>
              <a:t> του </a:t>
            </a:r>
            <a:r>
              <a:rPr lang="el-GR" sz="2400" dirty="0" err="1">
                <a:effectLst/>
                <a:latin typeface="UBHelvetica"/>
              </a:rPr>
              <a:t>αργου</a:t>
            </a:r>
            <a:r>
              <a:rPr lang="el-GR" sz="2400" dirty="0">
                <a:effectLst/>
                <a:latin typeface="UBHelvetica"/>
              </a:rPr>
              <a:t>́ </a:t>
            </a:r>
            <a:r>
              <a:rPr lang="el-GR" sz="2400" dirty="0" err="1">
                <a:effectLst/>
                <a:latin typeface="UBHelvetica"/>
              </a:rPr>
              <a:t>πετρελαίου</a:t>
            </a:r>
            <a:r>
              <a:rPr lang="el-GR" sz="2400" dirty="0">
                <a:effectLst/>
                <a:latin typeface="UBHelvetica"/>
              </a:rPr>
              <a:t>. </a:t>
            </a:r>
            <a:br>
              <a:rPr lang="el-GR" sz="2400" dirty="0">
                <a:effectLst/>
                <a:latin typeface="UBHelvetica"/>
              </a:rPr>
            </a:br>
            <a:br>
              <a:rPr lang="el-GR" sz="2400" dirty="0">
                <a:effectLst/>
              </a:rPr>
            </a:br>
            <a:endParaRPr lang="el-GR" sz="24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F07945-9F80-CFC8-48AE-2BA94CC59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764" y="1690688"/>
            <a:ext cx="10994036" cy="47978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3100" dirty="0">
                <a:solidFill>
                  <a:srgbClr val="004CFF"/>
                </a:solidFill>
                <a:effectLst/>
                <a:latin typeface="UBHelvetica"/>
              </a:rPr>
              <a:t>1. </a:t>
            </a:r>
            <a:r>
              <a:rPr lang="el-GR" sz="3100" dirty="0" err="1">
                <a:solidFill>
                  <a:srgbClr val="004CFF"/>
                </a:solidFill>
                <a:effectLst/>
                <a:latin typeface="UBHelvetica"/>
              </a:rPr>
              <a:t>Δείκτης</a:t>
            </a:r>
            <a:r>
              <a:rPr lang="el-GR" sz="3100" dirty="0">
                <a:solidFill>
                  <a:srgbClr val="004CFF"/>
                </a:solidFill>
                <a:effectLst/>
                <a:latin typeface="UBHelvetica"/>
              </a:rPr>
              <a:t> </a:t>
            </a:r>
            <a:r>
              <a:rPr lang="el-GR" sz="3100" dirty="0" err="1">
                <a:solidFill>
                  <a:srgbClr val="004CFF"/>
                </a:solidFill>
                <a:effectLst/>
                <a:latin typeface="UBHelvetica"/>
              </a:rPr>
              <a:t>ιξώδους</a:t>
            </a:r>
            <a:r>
              <a:rPr lang="el-GR" sz="3100" dirty="0">
                <a:solidFill>
                  <a:srgbClr val="004CFF"/>
                </a:solidFill>
                <a:effectLst/>
                <a:latin typeface="UBHelvetica"/>
              </a:rPr>
              <a:t> (</a:t>
            </a:r>
            <a:r>
              <a:rPr lang="en" sz="3100" dirty="0">
                <a:solidFill>
                  <a:srgbClr val="004CFF"/>
                </a:solidFill>
                <a:effectLst/>
                <a:latin typeface="UBHelvetica"/>
              </a:rPr>
              <a:t>SAE): </a:t>
            </a:r>
            <a:endParaRPr lang="en" sz="3100" dirty="0">
              <a:effectLst/>
            </a:endParaRPr>
          </a:p>
          <a:p>
            <a:pPr marL="0" indent="0" algn="just">
              <a:buNone/>
            </a:pPr>
            <a:r>
              <a:rPr lang="el-GR" sz="3100" dirty="0">
                <a:effectLst/>
                <a:latin typeface="UBHelvetica"/>
              </a:rPr>
              <a:t>Η </a:t>
            </a:r>
            <a:r>
              <a:rPr lang="el-GR" sz="3100" dirty="0" err="1">
                <a:effectLst/>
                <a:latin typeface="UBHelvetica"/>
              </a:rPr>
              <a:t>ιδιότητα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αυτη</a:t>
            </a:r>
            <a:r>
              <a:rPr lang="el-GR" sz="3100" dirty="0">
                <a:effectLst/>
                <a:latin typeface="UBHelvetica"/>
              </a:rPr>
              <a:t>́ </a:t>
            </a:r>
            <a:r>
              <a:rPr lang="el-GR" sz="3100" dirty="0" err="1">
                <a:effectLst/>
                <a:latin typeface="UBHelvetica"/>
              </a:rPr>
              <a:t>δείχνει</a:t>
            </a:r>
            <a:r>
              <a:rPr lang="el-GR" sz="3100" dirty="0">
                <a:effectLst/>
                <a:latin typeface="UBHelvetica"/>
              </a:rPr>
              <a:t> την </a:t>
            </a:r>
            <a:r>
              <a:rPr lang="el-GR" sz="3100" dirty="0" err="1">
                <a:effectLst/>
                <a:latin typeface="UBHelvetica"/>
              </a:rPr>
              <a:t>αντίσταση</a:t>
            </a:r>
            <a:r>
              <a:rPr lang="el-GR" sz="3100" dirty="0">
                <a:effectLst/>
                <a:latin typeface="UBHelvetica"/>
              </a:rPr>
              <a:t> του </a:t>
            </a:r>
            <a:r>
              <a:rPr lang="el-GR" sz="3100" dirty="0" err="1">
                <a:effectLst/>
                <a:latin typeface="UBHelvetica"/>
              </a:rPr>
              <a:t>λαδιου</a:t>
            </a:r>
            <a:r>
              <a:rPr lang="el-GR" sz="3100" dirty="0">
                <a:effectLst/>
                <a:latin typeface="UBHelvetica"/>
              </a:rPr>
              <a:t>́ στη </a:t>
            </a:r>
            <a:r>
              <a:rPr lang="el-GR" sz="3100" dirty="0" err="1">
                <a:effectLst/>
                <a:latin typeface="UBHelvetica"/>
              </a:rPr>
              <a:t>ροη</a:t>
            </a:r>
            <a:r>
              <a:rPr lang="el-GR" sz="3100" dirty="0">
                <a:effectLst/>
                <a:latin typeface="UBHelvetica"/>
              </a:rPr>
              <a:t>́, </a:t>
            </a:r>
            <a:r>
              <a:rPr lang="el-GR" sz="3100" dirty="0" err="1">
                <a:effectLst/>
                <a:latin typeface="UBHelvetica"/>
              </a:rPr>
              <a:t>κατα</a:t>
            </a:r>
            <a:r>
              <a:rPr lang="el-GR" sz="3100" dirty="0">
                <a:effectLst/>
                <a:latin typeface="UBHelvetica"/>
              </a:rPr>
              <a:t>́ </a:t>
            </a:r>
            <a:r>
              <a:rPr lang="el-GR" sz="3100" dirty="0" err="1">
                <a:effectLst/>
                <a:latin typeface="UBHelvetica"/>
              </a:rPr>
              <a:t>πόσο</a:t>
            </a:r>
            <a:r>
              <a:rPr lang="el-GR" sz="3100" dirty="0">
                <a:effectLst/>
                <a:latin typeface="UBHelvetica"/>
              </a:rPr>
              <a:t>, </a:t>
            </a:r>
            <a:r>
              <a:rPr lang="el-GR" sz="3100" dirty="0" err="1">
                <a:effectLst/>
                <a:latin typeface="UBHelvetica"/>
              </a:rPr>
              <a:t>δηλαδη</a:t>
            </a:r>
            <a:r>
              <a:rPr lang="el-GR" sz="3100" dirty="0">
                <a:effectLst/>
                <a:latin typeface="UBHelvetica"/>
              </a:rPr>
              <a:t>́, </a:t>
            </a:r>
            <a:r>
              <a:rPr lang="el-GR" sz="3100" dirty="0" err="1">
                <a:effectLst/>
                <a:latin typeface="UBHelvetica"/>
              </a:rPr>
              <a:t>αυτο</a:t>
            </a:r>
            <a:r>
              <a:rPr lang="el-GR" sz="3100" dirty="0">
                <a:effectLst/>
                <a:latin typeface="UBHelvetica"/>
              </a:rPr>
              <a:t>́ </a:t>
            </a:r>
            <a:r>
              <a:rPr lang="el-GR" sz="3100" dirty="0" err="1">
                <a:effectLst/>
                <a:latin typeface="UBHelvetica"/>
              </a:rPr>
              <a:t>είναι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λεπτόρρευστο</a:t>
            </a:r>
            <a:r>
              <a:rPr lang="el-GR" sz="3100" dirty="0">
                <a:effectLst/>
                <a:latin typeface="UBHelvetica"/>
              </a:rPr>
              <a:t> ή </a:t>
            </a:r>
            <a:r>
              <a:rPr lang="el-GR" sz="3100" dirty="0" err="1">
                <a:effectLst/>
                <a:latin typeface="UBHelvetica"/>
              </a:rPr>
              <a:t>παχύρρευστο</a:t>
            </a:r>
            <a:r>
              <a:rPr lang="el-GR" sz="3100" dirty="0">
                <a:effectLst/>
                <a:latin typeface="UBHelvetica"/>
              </a:rPr>
              <a:t>. Για τη </a:t>
            </a:r>
            <a:r>
              <a:rPr lang="el-GR" sz="3100" dirty="0" err="1">
                <a:effectLst/>
                <a:latin typeface="UBHelvetica"/>
              </a:rPr>
              <a:t>μέτρηση</a:t>
            </a:r>
            <a:r>
              <a:rPr lang="el-GR" sz="3100" dirty="0">
                <a:effectLst/>
                <a:latin typeface="UBHelvetica"/>
              </a:rPr>
              <a:t> του </a:t>
            </a:r>
            <a:r>
              <a:rPr lang="el-GR" sz="3100" dirty="0" err="1">
                <a:effectLst/>
                <a:latin typeface="UBHelvetica"/>
              </a:rPr>
              <a:t>ιξώδους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υπάρχουν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διάφορες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μονάδες</a:t>
            </a:r>
            <a:r>
              <a:rPr lang="el-GR" sz="3100" dirty="0">
                <a:effectLst/>
                <a:latin typeface="UBHelvetica"/>
              </a:rPr>
              <a:t>. Μια </a:t>
            </a:r>
            <a:r>
              <a:rPr lang="el-GR" sz="3100" dirty="0" err="1">
                <a:effectLst/>
                <a:latin typeface="UBHelvetica"/>
              </a:rPr>
              <a:t>μονάδα</a:t>
            </a:r>
            <a:r>
              <a:rPr lang="el-GR" sz="3100" dirty="0">
                <a:effectLst/>
                <a:latin typeface="UBHelvetica"/>
              </a:rPr>
              <a:t> που </a:t>
            </a:r>
            <a:r>
              <a:rPr lang="el-GR" sz="3100" dirty="0" err="1">
                <a:effectLst/>
                <a:latin typeface="UBHelvetica"/>
              </a:rPr>
              <a:t>είναι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αποδεκτη</a:t>
            </a:r>
            <a:r>
              <a:rPr lang="el-GR" sz="3100" dirty="0">
                <a:effectLst/>
                <a:latin typeface="UBHelvetica"/>
              </a:rPr>
              <a:t>́ σ’ </a:t>
            </a:r>
            <a:r>
              <a:rPr lang="el-GR" sz="3100" dirty="0" err="1">
                <a:effectLst/>
                <a:latin typeface="UBHelvetica"/>
              </a:rPr>
              <a:t>όλες</a:t>
            </a:r>
            <a:r>
              <a:rPr lang="el-GR" sz="3100" dirty="0">
                <a:effectLst/>
                <a:latin typeface="UBHelvetica"/>
              </a:rPr>
              <a:t> τις </a:t>
            </a:r>
            <a:r>
              <a:rPr lang="el-GR" sz="3100" dirty="0" err="1">
                <a:effectLst/>
                <a:latin typeface="UBHelvetica"/>
              </a:rPr>
              <a:t>χώρες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είναι</a:t>
            </a:r>
            <a:r>
              <a:rPr lang="el-GR" sz="3100" dirty="0">
                <a:effectLst/>
                <a:latin typeface="UBHelvetica"/>
              </a:rPr>
              <a:t> το </a:t>
            </a:r>
            <a:r>
              <a:rPr lang="el-GR" sz="3100" dirty="0" err="1">
                <a:effectLst/>
                <a:latin typeface="UBHelvetica"/>
              </a:rPr>
              <a:t>σεντιστόουκ</a:t>
            </a:r>
            <a:r>
              <a:rPr lang="el-GR" sz="3100" dirty="0">
                <a:effectLst/>
                <a:latin typeface="UBHelvetica"/>
              </a:rPr>
              <a:t> </a:t>
            </a:r>
            <a:endParaRPr lang="el-GR" sz="3100" dirty="0">
              <a:effectLst/>
            </a:endParaRPr>
          </a:p>
          <a:p>
            <a:pPr marL="0" indent="0">
              <a:buNone/>
            </a:pPr>
            <a:r>
              <a:rPr lang="el-GR" sz="3100" dirty="0">
                <a:solidFill>
                  <a:srgbClr val="004CFF"/>
                </a:solidFill>
                <a:effectLst/>
                <a:latin typeface="UBHelvetica"/>
              </a:rPr>
              <a:t>2. </a:t>
            </a:r>
            <a:r>
              <a:rPr lang="el-GR" sz="3100" dirty="0" err="1">
                <a:solidFill>
                  <a:srgbClr val="004CFF"/>
                </a:solidFill>
                <a:effectLst/>
                <a:latin typeface="UBHelvetica"/>
              </a:rPr>
              <a:t>Αντοχη</a:t>
            </a:r>
            <a:r>
              <a:rPr lang="el-GR" sz="3100" dirty="0">
                <a:solidFill>
                  <a:srgbClr val="004CFF"/>
                </a:solidFill>
                <a:effectLst/>
                <a:latin typeface="UBHelvetica"/>
              </a:rPr>
              <a:t>́ στην </a:t>
            </a:r>
            <a:r>
              <a:rPr lang="el-GR" sz="3100" dirty="0" err="1">
                <a:solidFill>
                  <a:srgbClr val="004CFF"/>
                </a:solidFill>
                <a:effectLst/>
                <a:latin typeface="UBHelvetica"/>
              </a:rPr>
              <a:t>οξείδωση</a:t>
            </a:r>
            <a:r>
              <a:rPr lang="el-GR" sz="3100" dirty="0">
                <a:solidFill>
                  <a:srgbClr val="004CFF"/>
                </a:solidFill>
                <a:effectLst/>
                <a:latin typeface="UBHelvetica"/>
              </a:rPr>
              <a:t>. </a:t>
            </a:r>
            <a:endParaRPr lang="el-GR" sz="3100" dirty="0"/>
          </a:p>
          <a:p>
            <a:pPr marL="0" indent="0" algn="just">
              <a:buNone/>
            </a:pPr>
            <a:r>
              <a:rPr lang="el-GR" sz="3100" dirty="0">
                <a:effectLst/>
                <a:latin typeface="UBHelvetica"/>
              </a:rPr>
              <a:t>Το </a:t>
            </a:r>
            <a:r>
              <a:rPr lang="el-GR" sz="3100" dirty="0" err="1">
                <a:effectLst/>
                <a:latin typeface="UBHelvetica"/>
              </a:rPr>
              <a:t>λάδι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λίπανσης</a:t>
            </a:r>
            <a:r>
              <a:rPr lang="el-GR" sz="3100" dirty="0">
                <a:effectLst/>
                <a:latin typeface="UBHelvetica"/>
              </a:rPr>
              <a:t>, </a:t>
            </a:r>
            <a:r>
              <a:rPr lang="el-GR" sz="3100" dirty="0" err="1">
                <a:effectLst/>
                <a:latin typeface="UBHelvetica"/>
              </a:rPr>
              <a:t>όταν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λειτουργει</a:t>
            </a:r>
            <a:r>
              <a:rPr lang="el-GR" sz="3100" dirty="0">
                <a:effectLst/>
                <a:latin typeface="UBHelvetica"/>
              </a:rPr>
              <a:t>́ ο </a:t>
            </a:r>
            <a:r>
              <a:rPr lang="el-GR" sz="3100" dirty="0" err="1">
                <a:effectLst/>
                <a:latin typeface="UBHelvetica"/>
              </a:rPr>
              <a:t>κινητήρας</a:t>
            </a:r>
            <a:r>
              <a:rPr lang="el-GR" sz="3100" dirty="0">
                <a:effectLst/>
                <a:latin typeface="UBHelvetica"/>
              </a:rPr>
              <a:t>, δεν </a:t>
            </a:r>
            <a:r>
              <a:rPr lang="el-GR" sz="3100" dirty="0" err="1">
                <a:effectLst/>
                <a:latin typeface="UBHelvetica"/>
              </a:rPr>
              <a:t>πρέπει</a:t>
            </a:r>
            <a:r>
              <a:rPr lang="el-GR" sz="3100" dirty="0">
                <a:effectLst/>
                <a:latin typeface="UBHelvetica"/>
              </a:rPr>
              <a:t> να </a:t>
            </a:r>
            <a:r>
              <a:rPr lang="el-GR" sz="3100" dirty="0" err="1">
                <a:effectLst/>
                <a:latin typeface="UBHelvetica"/>
              </a:rPr>
              <a:t>αλλάζει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χημικη</a:t>
            </a:r>
            <a:r>
              <a:rPr lang="el-GR" sz="3100" dirty="0">
                <a:effectLst/>
                <a:latin typeface="UBHelvetica"/>
              </a:rPr>
              <a:t>́ </a:t>
            </a:r>
            <a:r>
              <a:rPr lang="el-GR" sz="3100" dirty="0" err="1">
                <a:effectLst/>
                <a:latin typeface="UBHelvetica"/>
              </a:rPr>
              <a:t>σύσταση</a:t>
            </a:r>
            <a:r>
              <a:rPr lang="el-GR" sz="3100" dirty="0">
                <a:effectLst/>
                <a:latin typeface="UBHelvetica"/>
              </a:rPr>
              <a:t> και, </a:t>
            </a:r>
            <a:r>
              <a:rPr lang="el-GR" sz="3100" dirty="0" err="1">
                <a:effectLst/>
                <a:latin typeface="UBHelvetica"/>
              </a:rPr>
              <a:t>κυρίως</a:t>
            </a:r>
            <a:r>
              <a:rPr lang="el-GR" sz="3100" dirty="0">
                <a:effectLst/>
                <a:latin typeface="UBHelvetica"/>
              </a:rPr>
              <a:t>, δεν </a:t>
            </a:r>
            <a:r>
              <a:rPr lang="el-GR" sz="3100" dirty="0" err="1">
                <a:effectLst/>
                <a:latin typeface="UBHelvetica"/>
              </a:rPr>
              <a:t>πρέπει</a:t>
            </a:r>
            <a:r>
              <a:rPr lang="el-GR" sz="3100" dirty="0">
                <a:effectLst/>
                <a:latin typeface="UBHelvetica"/>
              </a:rPr>
              <a:t> να </a:t>
            </a:r>
            <a:r>
              <a:rPr lang="el-GR" sz="3100" dirty="0" err="1">
                <a:effectLst/>
                <a:latin typeface="UBHelvetica"/>
              </a:rPr>
              <a:t>οξειδώνεται</a:t>
            </a:r>
            <a:r>
              <a:rPr lang="el-GR" sz="3100" dirty="0">
                <a:effectLst/>
                <a:latin typeface="UBHelvetica"/>
              </a:rPr>
              <a:t>. </a:t>
            </a:r>
          </a:p>
          <a:p>
            <a:pPr marL="0" indent="0">
              <a:buNone/>
            </a:pPr>
            <a:r>
              <a:rPr lang="el-GR" sz="3100" dirty="0">
                <a:solidFill>
                  <a:srgbClr val="004CFF"/>
                </a:solidFill>
                <a:effectLst/>
                <a:latin typeface="UBHelvetica"/>
              </a:rPr>
              <a:t>3. </a:t>
            </a:r>
            <a:r>
              <a:rPr lang="el-GR" sz="3100" dirty="0" err="1">
                <a:solidFill>
                  <a:srgbClr val="004CFF"/>
                </a:solidFill>
                <a:effectLst/>
                <a:latin typeface="UBHelvetica"/>
              </a:rPr>
              <a:t>Απορρυπαντικότητα</a:t>
            </a:r>
            <a:r>
              <a:rPr lang="el-GR" sz="3100" dirty="0">
                <a:solidFill>
                  <a:srgbClr val="004CFF"/>
                </a:solidFill>
                <a:effectLst/>
                <a:latin typeface="UBHelvetica"/>
              </a:rPr>
              <a:t> - </a:t>
            </a:r>
            <a:r>
              <a:rPr lang="el-GR" sz="3100" dirty="0" err="1">
                <a:solidFill>
                  <a:srgbClr val="004CFF"/>
                </a:solidFill>
                <a:effectLst/>
                <a:latin typeface="UBHelvetica"/>
              </a:rPr>
              <a:t>Διασκορπισμός</a:t>
            </a:r>
            <a:r>
              <a:rPr lang="el-GR" sz="3100" dirty="0">
                <a:solidFill>
                  <a:srgbClr val="004CFF"/>
                </a:solidFill>
                <a:effectLst/>
                <a:latin typeface="UBHelvetica"/>
              </a:rPr>
              <a:t>. </a:t>
            </a:r>
            <a:endParaRPr lang="el-GR" sz="3100" dirty="0">
              <a:solidFill>
                <a:srgbClr val="004CFF"/>
              </a:solidFill>
            </a:endParaRPr>
          </a:p>
          <a:p>
            <a:pPr marL="0" indent="0" algn="just">
              <a:buNone/>
            </a:pPr>
            <a:r>
              <a:rPr lang="el-GR" sz="3100" dirty="0" err="1">
                <a:effectLst/>
                <a:latin typeface="UBHelvetica"/>
              </a:rPr>
              <a:t>Αυτές</a:t>
            </a:r>
            <a:r>
              <a:rPr lang="el-GR" sz="3100" dirty="0">
                <a:effectLst/>
                <a:latin typeface="UBHelvetica"/>
              </a:rPr>
              <a:t> οι </a:t>
            </a:r>
            <a:r>
              <a:rPr lang="el-GR" sz="3100" dirty="0" err="1">
                <a:effectLst/>
                <a:latin typeface="UBHelvetica"/>
              </a:rPr>
              <a:t>ιδιότητες</a:t>
            </a:r>
            <a:r>
              <a:rPr lang="el-GR" sz="3100" dirty="0">
                <a:effectLst/>
                <a:latin typeface="UBHelvetica"/>
              </a:rPr>
              <a:t> του </a:t>
            </a:r>
            <a:r>
              <a:rPr lang="el-GR" sz="3100" dirty="0" err="1">
                <a:effectLst/>
                <a:latin typeface="UBHelvetica"/>
              </a:rPr>
              <a:t>λαδιου</a:t>
            </a:r>
            <a:r>
              <a:rPr lang="el-GR" sz="3100" dirty="0">
                <a:effectLst/>
                <a:latin typeface="UBHelvetica"/>
              </a:rPr>
              <a:t>́ </a:t>
            </a:r>
            <a:r>
              <a:rPr lang="el-GR" sz="3100" dirty="0" err="1">
                <a:effectLst/>
                <a:latin typeface="UBHelvetica"/>
              </a:rPr>
              <a:t>χαρακτηρίζουν</a:t>
            </a:r>
            <a:r>
              <a:rPr lang="el-GR" sz="3100" dirty="0">
                <a:effectLst/>
                <a:latin typeface="UBHelvetica"/>
              </a:rPr>
              <a:t> τη </a:t>
            </a:r>
            <a:r>
              <a:rPr lang="el-GR" sz="3100" dirty="0" err="1">
                <a:effectLst/>
                <a:latin typeface="UBHelvetica"/>
              </a:rPr>
              <a:t>δυνατότητα</a:t>
            </a:r>
            <a:r>
              <a:rPr lang="el-GR" sz="3100" dirty="0">
                <a:effectLst/>
                <a:latin typeface="UBHelvetica"/>
              </a:rPr>
              <a:t>́ του να </a:t>
            </a:r>
            <a:r>
              <a:rPr lang="el-GR" sz="3100" dirty="0" err="1">
                <a:effectLst/>
                <a:latin typeface="UBHelvetica"/>
              </a:rPr>
              <a:t>συγκρατει</a:t>
            </a:r>
            <a:r>
              <a:rPr lang="el-GR" sz="3100" dirty="0">
                <a:effectLst/>
                <a:latin typeface="UBHelvetica"/>
              </a:rPr>
              <a:t>́ τα </a:t>
            </a:r>
            <a:r>
              <a:rPr lang="el-GR" sz="3100" dirty="0" err="1">
                <a:effectLst/>
                <a:latin typeface="UBHelvetica"/>
              </a:rPr>
              <a:t>αιωρούμενα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σωματίδια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μέσα</a:t>
            </a:r>
            <a:r>
              <a:rPr lang="el-GR" sz="3100" dirty="0">
                <a:effectLst/>
                <a:latin typeface="UBHelvetica"/>
              </a:rPr>
              <a:t> στη </a:t>
            </a:r>
            <a:r>
              <a:rPr lang="el-GR" sz="3100" dirty="0" err="1">
                <a:effectLst/>
                <a:latin typeface="UBHelvetica"/>
              </a:rPr>
              <a:t>μάζα</a:t>
            </a:r>
            <a:r>
              <a:rPr lang="el-GR" sz="3100" dirty="0">
                <a:effectLst/>
                <a:latin typeface="UBHelvetica"/>
              </a:rPr>
              <a:t> του, </a:t>
            </a:r>
            <a:r>
              <a:rPr lang="el-GR" sz="3100" dirty="0" err="1">
                <a:effectLst/>
                <a:latin typeface="UBHelvetica"/>
              </a:rPr>
              <a:t>όπως</a:t>
            </a:r>
            <a:r>
              <a:rPr lang="el-GR" sz="3100" dirty="0">
                <a:effectLst/>
                <a:latin typeface="UBHelvetica"/>
              </a:rPr>
              <a:t> τα </a:t>
            </a:r>
            <a:r>
              <a:rPr lang="el-GR" sz="3100" dirty="0" err="1">
                <a:effectLst/>
                <a:latin typeface="UBHelvetica"/>
              </a:rPr>
              <a:t>γρέζια</a:t>
            </a:r>
            <a:r>
              <a:rPr lang="el-GR" sz="3100" dirty="0">
                <a:effectLst/>
                <a:latin typeface="UBHelvetica"/>
              </a:rPr>
              <a:t> των </a:t>
            </a:r>
            <a:r>
              <a:rPr lang="el-GR" sz="3100" dirty="0" err="1">
                <a:effectLst/>
                <a:latin typeface="UBHelvetica"/>
              </a:rPr>
              <a:t>τριβόμενων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επιφανειών</a:t>
            </a:r>
            <a:r>
              <a:rPr lang="el-GR" sz="3100" dirty="0">
                <a:effectLst/>
                <a:latin typeface="UBHelvetica"/>
              </a:rPr>
              <a:t> και τα </a:t>
            </a:r>
            <a:r>
              <a:rPr lang="el-GR" sz="3100" dirty="0" err="1">
                <a:effectLst/>
                <a:latin typeface="UBHelvetica"/>
              </a:rPr>
              <a:t>διάφορα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κατάλοιπα</a:t>
            </a:r>
            <a:r>
              <a:rPr lang="el-GR" sz="3100" dirty="0">
                <a:effectLst/>
                <a:latin typeface="UBHelvetica"/>
              </a:rPr>
              <a:t> της </a:t>
            </a:r>
            <a:r>
              <a:rPr lang="el-GR" sz="3100" dirty="0" err="1">
                <a:effectLst/>
                <a:latin typeface="UBHelvetica"/>
              </a:rPr>
              <a:t>καύσης</a:t>
            </a:r>
            <a:r>
              <a:rPr lang="el-GR" sz="3100" dirty="0">
                <a:effectLst/>
                <a:latin typeface="UBHelvetica"/>
              </a:rPr>
              <a:t>, γι’ </a:t>
            </a:r>
            <a:r>
              <a:rPr lang="el-GR" sz="3100" dirty="0" err="1">
                <a:effectLst/>
                <a:latin typeface="UBHelvetica"/>
              </a:rPr>
              <a:t>αυτο</a:t>
            </a:r>
            <a:r>
              <a:rPr lang="el-GR" sz="3100" dirty="0">
                <a:effectLst/>
                <a:latin typeface="UBHelvetica"/>
              </a:rPr>
              <a:t>́ και το </a:t>
            </a:r>
            <a:r>
              <a:rPr lang="el-GR" sz="3100" dirty="0" err="1">
                <a:effectLst/>
                <a:latin typeface="UBHelvetica"/>
              </a:rPr>
              <a:t>λάδι</a:t>
            </a:r>
            <a:r>
              <a:rPr lang="el-GR" sz="3100" dirty="0">
                <a:effectLst/>
                <a:latin typeface="UBHelvetica"/>
              </a:rPr>
              <a:t> </a:t>
            </a:r>
            <a:r>
              <a:rPr lang="el-GR" sz="3100" dirty="0" err="1">
                <a:effectLst/>
                <a:latin typeface="UBHelvetica"/>
              </a:rPr>
              <a:t>μαυρίζει</a:t>
            </a:r>
            <a:r>
              <a:rPr lang="el-GR" sz="3100" dirty="0">
                <a:effectLst/>
                <a:latin typeface="UBHelvetica"/>
              </a:rPr>
              <a:t>. </a:t>
            </a:r>
            <a:endParaRPr lang="el-GR" sz="3100" dirty="0"/>
          </a:p>
          <a:p>
            <a:pPr marL="0" indent="0" algn="just">
              <a:buNone/>
            </a:pPr>
            <a:endParaRPr lang="el-GR" dirty="0">
              <a:effectLst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659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2674BF-C158-C361-B180-E3B986934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17" y="989350"/>
            <a:ext cx="10852879" cy="53664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3600" dirty="0">
                <a:solidFill>
                  <a:srgbClr val="004CFF"/>
                </a:solidFill>
                <a:effectLst/>
                <a:latin typeface="UBHelvetica"/>
              </a:rPr>
              <a:t>4. </a:t>
            </a:r>
            <a:r>
              <a:rPr lang="el-GR" sz="3600" dirty="0" err="1">
                <a:solidFill>
                  <a:srgbClr val="004CFF"/>
                </a:solidFill>
                <a:effectLst/>
                <a:latin typeface="UBHelvetica"/>
              </a:rPr>
              <a:t>Θερμοκρασία</a:t>
            </a:r>
            <a:r>
              <a:rPr lang="el-GR" sz="3600" dirty="0">
                <a:solidFill>
                  <a:srgbClr val="004CFF"/>
                </a:solidFill>
                <a:effectLst/>
                <a:latin typeface="UBHelvetica"/>
              </a:rPr>
              <a:t> </a:t>
            </a:r>
            <a:r>
              <a:rPr lang="el-GR" sz="3600" dirty="0" err="1">
                <a:solidFill>
                  <a:srgbClr val="004CFF"/>
                </a:solidFill>
                <a:effectLst/>
                <a:latin typeface="UBHelvetica"/>
              </a:rPr>
              <a:t>ανάφλεξης</a:t>
            </a:r>
            <a:r>
              <a:rPr lang="el-GR" sz="3600" dirty="0">
                <a:solidFill>
                  <a:srgbClr val="004CFF"/>
                </a:solidFill>
                <a:effectLst/>
                <a:latin typeface="UBHelvetica"/>
              </a:rPr>
              <a:t>. </a:t>
            </a:r>
            <a:endParaRPr lang="el-GR" sz="3600" dirty="0">
              <a:effectLst/>
            </a:endParaRPr>
          </a:p>
          <a:p>
            <a:pPr marL="0" indent="0" algn="just">
              <a:buNone/>
            </a:pPr>
            <a:r>
              <a:rPr lang="el-GR" sz="3600" dirty="0">
                <a:effectLst/>
                <a:latin typeface="UBHelvetica"/>
              </a:rPr>
              <a:t>Το </a:t>
            </a:r>
            <a:r>
              <a:rPr lang="el-GR" sz="3600" dirty="0" err="1">
                <a:effectLst/>
                <a:latin typeface="UBHelvetica"/>
              </a:rPr>
              <a:t>λάδι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πρέπει</a:t>
            </a:r>
            <a:r>
              <a:rPr lang="el-GR" sz="3600" dirty="0">
                <a:effectLst/>
                <a:latin typeface="UBHelvetica"/>
              </a:rPr>
              <a:t> να </a:t>
            </a:r>
            <a:r>
              <a:rPr lang="el-GR" sz="3600" dirty="0" err="1">
                <a:effectLst/>
                <a:latin typeface="UBHelvetica"/>
              </a:rPr>
              <a:t>αντέχει</a:t>
            </a:r>
            <a:r>
              <a:rPr lang="el-GR" sz="3600" dirty="0">
                <a:effectLst/>
                <a:latin typeface="UBHelvetica"/>
              </a:rPr>
              <a:t> σε </a:t>
            </a:r>
            <a:r>
              <a:rPr lang="el-GR" sz="3600" dirty="0" err="1">
                <a:effectLst/>
                <a:latin typeface="UBHelvetica"/>
              </a:rPr>
              <a:t>υψηλη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θερμοκρασία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γιατι</a:t>
            </a:r>
            <a:r>
              <a:rPr lang="el-GR" sz="3600" dirty="0">
                <a:effectLst/>
                <a:latin typeface="UBHelvetica"/>
              </a:rPr>
              <a:t>́ σ’ </a:t>
            </a:r>
            <a:r>
              <a:rPr lang="el-GR" sz="3600" dirty="0" err="1">
                <a:effectLst/>
                <a:latin typeface="UBHelvetica"/>
              </a:rPr>
              <a:t>αυτη</a:t>
            </a:r>
            <a:r>
              <a:rPr lang="el-GR" sz="3600" dirty="0">
                <a:effectLst/>
                <a:latin typeface="UBHelvetica"/>
              </a:rPr>
              <a:t>́ τη </a:t>
            </a:r>
            <a:r>
              <a:rPr lang="el-GR" sz="3600" dirty="0" err="1">
                <a:effectLst/>
                <a:latin typeface="UBHelvetica"/>
              </a:rPr>
              <a:t>θερμοκρασία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εξα</a:t>
            </a:r>
            <a:r>
              <a:rPr lang="el-GR" sz="3600" dirty="0">
                <a:effectLst/>
                <a:latin typeface="UBHelvetica"/>
              </a:rPr>
              <a:t>- </a:t>
            </a:r>
            <a:r>
              <a:rPr lang="el-GR" sz="3600" dirty="0" err="1">
                <a:effectLst/>
                <a:latin typeface="UBHelvetica"/>
              </a:rPr>
              <a:t>τμίζονται</a:t>
            </a:r>
            <a:r>
              <a:rPr lang="el-GR" sz="3600" dirty="0">
                <a:effectLst/>
                <a:latin typeface="UBHelvetica"/>
              </a:rPr>
              <a:t> τα </a:t>
            </a:r>
            <a:r>
              <a:rPr lang="el-GR" sz="3600" dirty="0" err="1">
                <a:effectLst/>
                <a:latin typeface="UBHelvetica"/>
              </a:rPr>
              <a:t>πολύτιμα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πτητικα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συστατικα</a:t>
            </a:r>
            <a:r>
              <a:rPr lang="el-GR" sz="3600" dirty="0">
                <a:effectLst/>
                <a:latin typeface="UBHelvetica"/>
              </a:rPr>
              <a:t>́ του και </a:t>
            </a:r>
            <a:r>
              <a:rPr lang="el-GR" sz="3600" dirty="0" err="1">
                <a:effectLst/>
                <a:latin typeface="UBHelvetica"/>
              </a:rPr>
              <a:t>αναφλέγονται</a:t>
            </a:r>
            <a:r>
              <a:rPr lang="el-GR" sz="3600" dirty="0">
                <a:effectLst/>
                <a:latin typeface="UBHelvetica"/>
              </a:rPr>
              <a:t>, το </a:t>
            </a:r>
            <a:r>
              <a:rPr lang="el-GR" sz="3600" dirty="0" err="1">
                <a:effectLst/>
                <a:latin typeface="UBHelvetica"/>
              </a:rPr>
              <a:t>ίδιο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καίγεται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ενω</a:t>
            </a:r>
            <a:r>
              <a:rPr lang="el-GR" sz="3600" dirty="0">
                <a:effectLst/>
                <a:latin typeface="UBHelvetica"/>
              </a:rPr>
              <a:t>́, </a:t>
            </a:r>
            <a:r>
              <a:rPr lang="el-GR" sz="3600" dirty="0" err="1">
                <a:effectLst/>
                <a:latin typeface="UBHelvetica"/>
              </a:rPr>
              <a:t>ταυτόχρονα</a:t>
            </a:r>
            <a:r>
              <a:rPr lang="el-GR" sz="3600" dirty="0">
                <a:effectLst/>
                <a:latin typeface="UBHelvetica"/>
              </a:rPr>
              <a:t>, το </a:t>
            </a:r>
            <a:r>
              <a:rPr lang="el-GR" sz="3600" dirty="0" err="1">
                <a:effectLst/>
                <a:latin typeface="UBHelvetica"/>
              </a:rPr>
              <a:t>πάχος</a:t>
            </a:r>
            <a:r>
              <a:rPr lang="el-GR" sz="3600" dirty="0">
                <a:effectLst/>
                <a:latin typeface="UBHelvetica"/>
              </a:rPr>
              <a:t> της </a:t>
            </a:r>
            <a:r>
              <a:rPr lang="el-GR" sz="3600" dirty="0" err="1">
                <a:effectLst/>
                <a:latin typeface="UBHelvetica"/>
              </a:rPr>
              <a:t>λιπαντικής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μεμβράνης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μειώνεται</a:t>
            </a:r>
            <a:r>
              <a:rPr lang="el-GR" sz="3600" dirty="0">
                <a:effectLst/>
                <a:latin typeface="UBHelvetica"/>
              </a:rPr>
              <a:t> και οι </a:t>
            </a:r>
            <a:r>
              <a:rPr lang="el-GR" sz="3600" dirty="0" err="1">
                <a:effectLst/>
                <a:latin typeface="UBHelvetica"/>
              </a:rPr>
              <a:t>μεταλλικές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επιφάνειες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φθείρονται</a:t>
            </a:r>
            <a:r>
              <a:rPr lang="el-GR" sz="3600" dirty="0">
                <a:effectLst/>
                <a:latin typeface="UBHelvetica"/>
              </a:rPr>
              <a:t>. </a:t>
            </a:r>
            <a:r>
              <a:rPr lang="el-GR" sz="3600" dirty="0" err="1">
                <a:effectLst/>
                <a:latin typeface="UBHelvetica"/>
              </a:rPr>
              <a:t>Όσο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μεγαλύτερες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λοιπόν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είναι</a:t>
            </a:r>
            <a:r>
              <a:rPr lang="el-GR" sz="3600" dirty="0">
                <a:effectLst/>
                <a:latin typeface="UBHelvetica"/>
              </a:rPr>
              <a:t> οι </a:t>
            </a:r>
            <a:r>
              <a:rPr lang="el-GR" sz="3600" dirty="0" err="1">
                <a:effectLst/>
                <a:latin typeface="UBHelvetica"/>
              </a:rPr>
              <a:t>θερμοκρασίες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ανάφλεξης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τόσο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καλύτερης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ποιότητας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πρέπει</a:t>
            </a:r>
            <a:r>
              <a:rPr lang="el-GR" sz="3600" dirty="0">
                <a:effectLst/>
                <a:latin typeface="UBHelvetica"/>
              </a:rPr>
              <a:t> να </a:t>
            </a:r>
            <a:r>
              <a:rPr lang="el-GR" sz="3600" dirty="0" err="1">
                <a:effectLst/>
                <a:latin typeface="UBHelvetica"/>
              </a:rPr>
              <a:t>είναι</a:t>
            </a:r>
            <a:r>
              <a:rPr lang="el-GR" sz="3600" dirty="0">
                <a:effectLst/>
                <a:latin typeface="UBHelvetica"/>
              </a:rPr>
              <a:t> το </a:t>
            </a:r>
            <a:r>
              <a:rPr lang="el-GR" sz="3600" dirty="0" err="1">
                <a:effectLst/>
                <a:latin typeface="UBHelvetica"/>
              </a:rPr>
              <a:t>λιπαντικο</a:t>
            </a:r>
            <a:r>
              <a:rPr lang="el-GR" sz="3600" dirty="0">
                <a:effectLst/>
                <a:latin typeface="UBHelvetica"/>
              </a:rPr>
              <a:t>́</a:t>
            </a:r>
            <a:endParaRPr lang="el-GR" sz="3600" dirty="0">
              <a:solidFill>
                <a:srgbClr val="004CFF"/>
              </a:solidFill>
              <a:effectLst/>
              <a:latin typeface="UBHelvetica"/>
            </a:endParaRPr>
          </a:p>
          <a:p>
            <a:pPr marL="0" indent="0">
              <a:buNone/>
            </a:pPr>
            <a:r>
              <a:rPr lang="el-GR" sz="3600" dirty="0">
                <a:solidFill>
                  <a:srgbClr val="004CFF"/>
                </a:solidFill>
                <a:effectLst/>
                <a:latin typeface="UBHelvetica"/>
              </a:rPr>
              <a:t>5. </a:t>
            </a:r>
            <a:r>
              <a:rPr lang="el-GR" sz="3600" dirty="0" err="1">
                <a:solidFill>
                  <a:srgbClr val="004CFF"/>
                </a:solidFill>
                <a:effectLst/>
                <a:latin typeface="UBHelvetica"/>
              </a:rPr>
              <a:t>Ειδικη</a:t>
            </a:r>
            <a:r>
              <a:rPr lang="el-GR" sz="3600" dirty="0">
                <a:solidFill>
                  <a:srgbClr val="004CFF"/>
                </a:solidFill>
                <a:effectLst/>
                <a:latin typeface="UBHelvetica"/>
              </a:rPr>
              <a:t>́ </a:t>
            </a:r>
            <a:r>
              <a:rPr lang="el-GR" sz="3600" dirty="0" err="1">
                <a:solidFill>
                  <a:srgbClr val="004CFF"/>
                </a:solidFill>
                <a:effectLst/>
                <a:latin typeface="UBHelvetica"/>
              </a:rPr>
              <a:t>θερμότητα</a:t>
            </a:r>
            <a:r>
              <a:rPr lang="el-GR" sz="3600" dirty="0">
                <a:solidFill>
                  <a:srgbClr val="004CFF"/>
                </a:solidFill>
                <a:effectLst/>
                <a:latin typeface="UBHelvetica"/>
              </a:rPr>
              <a:t>. </a:t>
            </a:r>
            <a:endParaRPr lang="el-GR" sz="3600" dirty="0">
              <a:effectLst/>
            </a:endParaRPr>
          </a:p>
          <a:p>
            <a:pPr marL="0" indent="0" algn="just">
              <a:buNone/>
            </a:pPr>
            <a:r>
              <a:rPr lang="el-GR" sz="3600" dirty="0">
                <a:effectLst/>
                <a:latin typeface="UBHelvetica"/>
              </a:rPr>
              <a:t>Η </a:t>
            </a:r>
            <a:r>
              <a:rPr lang="el-GR" sz="3600" dirty="0" err="1">
                <a:effectLst/>
                <a:latin typeface="UBHelvetica"/>
              </a:rPr>
              <a:t>ειδικη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θερμότητα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χαρακτηρίζει</a:t>
            </a:r>
            <a:r>
              <a:rPr lang="el-GR" sz="3600" dirty="0">
                <a:effectLst/>
                <a:latin typeface="UBHelvetica"/>
              </a:rPr>
              <a:t> την </a:t>
            </a:r>
            <a:r>
              <a:rPr lang="el-GR" sz="3600" dirty="0" err="1">
                <a:effectLst/>
                <a:latin typeface="UBHelvetica"/>
              </a:rPr>
              <a:t>ψυκτικη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ικανότητα</a:t>
            </a:r>
            <a:r>
              <a:rPr lang="el-GR" sz="3600" dirty="0">
                <a:effectLst/>
                <a:latin typeface="UBHelvetica"/>
              </a:rPr>
              <a:t> του </a:t>
            </a:r>
            <a:r>
              <a:rPr lang="el-GR" sz="3600" dirty="0" err="1">
                <a:effectLst/>
                <a:latin typeface="UBHelvetica"/>
              </a:rPr>
              <a:t>λαδιου</a:t>
            </a:r>
            <a:r>
              <a:rPr lang="el-GR" sz="3600" dirty="0">
                <a:effectLst/>
                <a:latin typeface="UBHelvetica"/>
              </a:rPr>
              <a:t>́. </a:t>
            </a:r>
            <a:r>
              <a:rPr lang="el-GR" sz="3600" dirty="0" err="1">
                <a:effectLst/>
                <a:latin typeface="UBHelvetica"/>
              </a:rPr>
              <a:t>Όσο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δηλαδη</a:t>
            </a:r>
            <a:r>
              <a:rPr lang="el-GR" sz="3600" dirty="0">
                <a:effectLst/>
                <a:latin typeface="UBHelvetica"/>
              </a:rPr>
              <a:t>́, </a:t>
            </a:r>
            <a:r>
              <a:rPr lang="el-GR" sz="3600" dirty="0" err="1">
                <a:effectLst/>
                <a:latin typeface="UBHelvetica"/>
              </a:rPr>
              <a:t>μεγαλύτερη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είναι</a:t>
            </a:r>
            <a:r>
              <a:rPr lang="el-GR" sz="3600" dirty="0">
                <a:effectLst/>
                <a:latin typeface="UBHelvetica"/>
              </a:rPr>
              <a:t> η </a:t>
            </a:r>
            <a:r>
              <a:rPr lang="el-GR" sz="3600" dirty="0" err="1">
                <a:effectLst/>
                <a:latin typeface="UBHelvetica"/>
              </a:rPr>
              <a:t>ειδικη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θερμότητα</a:t>
            </a:r>
            <a:r>
              <a:rPr lang="el-GR" sz="3600" dirty="0">
                <a:effectLst/>
                <a:latin typeface="UBHelvetica"/>
              </a:rPr>
              <a:t>́ του, </a:t>
            </a:r>
            <a:r>
              <a:rPr lang="el-GR" sz="3600" dirty="0" err="1">
                <a:effectLst/>
                <a:latin typeface="UBHelvetica"/>
              </a:rPr>
              <a:t>τόσο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μεγαλύτερη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είναι</a:t>
            </a:r>
            <a:r>
              <a:rPr lang="el-GR" sz="3600" dirty="0">
                <a:effectLst/>
                <a:latin typeface="UBHelvetica"/>
              </a:rPr>
              <a:t> και η </a:t>
            </a:r>
            <a:r>
              <a:rPr lang="el-GR" sz="3600" dirty="0" err="1">
                <a:effectLst/>
                <a:latin typeface="UBHelvetica"/>
              </a:rPr>
              <a:t>ικανότητα</a:t>
            </a:r>
            <a:r>
              <a:rPr lang="el-GR" sz="3600" dirty="0">
                <a:effectLst/>
                <a:latin typeface="UBHelvetica"/>
              </a:rPr>
              <a:t>́ του να </a:t>
            </a:r>
            <a:r>
              <a:rPr lang="el-GR" sz="3600" dirty="0" err="1">
                <a:effectLst/>
                <a:latin typeface="UBHelvetica"/>
              </a:rPr>
              <a:t>διώχνει</a:t>
            </a:r>
            <a:r>
              <a:rPr lang="el-GR" sz="3600" dirty="0">
                <a:effectLst/>
                <a:latin typeface="UBHelvetica"/>
              </a:rPr>
              <a:t> τη </a:t>
            </a:r>
            <a:r>
              <a:rPr lang="el-GR" sz="3600" dirty="0" err="1">
                <a:effectLst/>
                <a:latin typeface="UBHelvetica"/>
              </a:rPr>
              <a:t>θερμότητα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απο</a:t>
            </a:r>
            <a:r>
              <a:rPr lang="el-GR" sz="3600" dirty="0">
                <a:effectLst/>
                <a:latin typeface="UBHelvetica"/>
              </a:rPr>
              <a:t>́ τις </a:t>
            </a:r>
            <a:r>
              <a:rPr lang="el-GR" sz="3600" dirty="0" err="1">
                <a:effectLst/>
                <a:latin typeface="UBHelvetica"/>
              </a:rPr>
              <a:t>τριβόμενες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επιφάνειες</a:t>
            </a:r>
            <a:r>
              <a:rPr lang="el-GR" sz="3600" dirty="0">
                <a:effectLst/>
                <a:latin typeface="UBHelvetica"/>
              </a:rPr>
              <a:t> και να τη </a:t>
            </a:r>
            <a:r>
              <a:rPr lang="el-GR" sz="3600" dirty="0" err="1">
                <a:effectLst/>
                <a:latin typeface="UBHelvetica"/>
              </a:rPr>
              <a:t>μεταφέρει</a:t>
            </a:r>
            <a:r>
              <a:rPr lang="el-GR" sz="3600" dirty="0">
                <a:effectLst/>
                <a:latin typeface="UBHelvetica"/>
              </a:rPr>
              <a:t> στην </a:t>
            </a:r>
            <a:r>
              <a:rPr lang="el-GR" sz="3600" dirty="0" err="1">
                <a:effectLst/>
                <a:latin typeface="UBHelvetica"/>
              </a:rPr>
              <a:t>ελαιολε</a:t>
            </a:r>
            <a:r>
              <a:rPr lang="el-GR" sz="3600" dirty="0">
                <a:effectLst/>
                <a:latin typeface="UBHelvetica"/>
              </a:rPr>
              <a:t>- </a:t>
            </a:r>
            <a:r>
              <a:rPr lang="el-GR" sz="3600" dirty="0" err="1">
                <a:effectLst/>
                <a:latin typeface="UBHelvetica"/>
              </a:rPr>
              <a:t>κάνη</a:t>
            </a:r>
            <a:r>
              <a:rPr lang="el-GR" sz="3600" dirty="0">
                <a:effectLst/>
                <a:latin typeface="UBHelvetica"/>
              </a:rPr>
              <a:t> (</a:t>
            </a:r>
            <a:r>
              <a:rPr lang="el-GR" sz="3600" dirty="0" err="1">
                <a:effectLst/>
                <a:latin typeface="UBHelvetica"/>
              </a:rPr>
              <a:t>κάρτερ</a:t>
            </a:r>
            <a:r>
              <a:rPr lang="el-GR" sz="3600" dirty="0">
                <a:effectLst/>
                <a:latin typeface="UBHelvetica"/>
              </a:rPr>
              <a:t>). </a:t>
            </a:r>
            <a:r>
              <a:rPr lang="el-GR" sz="3600" dirty="0" err="1">
                <a:effectLst/>
                <a:latin typeface="UBHelvetica"/>
              </a:rPr>
              <a:t>Μάλιστα</a:t>
            </a:r>
            <a:r>
              <a:rPr lang="el-GR" sz="3600" dirty="0">
                <a:effectLst/>
                <a:latin typeface="UBHelvetica"/>
              </a:rPr>
              <a:t>, </a:t>
            </a:r>
            <a:r>
              <a:rPr lang="el-GR" sz="3600" dirty="0" err="1">
                <a:effectLst/>
                <a:latin typeface="UBHelvetica"/>
              </a:rPr>
              <a:t>αυτη</a:t>
            </a:r>
            <a:r>
              <a:rPr lang="el-GR" sz="3600" dirty="0">
                <a:effectLst/>
                <a:latin typeface="UBHelvetica"/>
              </a:rPr>
              <a:t>́ η </a:t>
            </a:r>
            <a:r>
              <a:rPr lang="el-GR" sz="3600" dirty="0" err="1">
                <a:effectLst/>
                <a:latin typeface="UBHelvetica"/>
              </a:rPr>
              <a:t>ιδιότητα</a:t>
            </a:r>
            <a:r>
              <a:rPr lang="el-GR" sz="3600" dirty="0">
                <a:effectLst/>
                <a:latin typeface="UBHelvetica"/>
              </a:rPr>
              <a:t> του </a:t>
            </a:r>
            <a:r>
              <a:rPr lang="el-GR" sz="3600" dirty="0" err="1">
                <a:effectLst/>
                <a:latin typeface="UBHelvetica"/>
              </a:rPr>
              <a:t>λαδιου</a:t>
            </a:r>
            <a:r>
              <a:rPr lang="el-GR" sz="3600" dirty="0">
                <a:effectLst/>
                <a:latin typeface="UBHelvetica"/>
              </a:rPr>
              <a:t>́ (</a:t>
            </a:r>
            <a:r>
              <a:rPr lang="el-GR" sz="3600" dirty="0" err="1">
                <a:effectLst/>
                <a:latin typeface="UBHelvetica"/>
              </a:rPr>
              <a:t>ειδικη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θερμότητα</a:t>
            </a:r>
            <a:r>
              <a:rPr lang="el-GR" sz="3600" dirty="0">
                <a:effectLst/>
                <a:latin typeface="UBHelvetica"/>
              </a:rPr>
              <a:t>) </a:t>
            </a:r>
            <a:r>
              <a:rPr lang="el-GR" sz="3600" dirty="0" err="1">
                <a:effectLst/>
                <a:latin typeface="UBHelvetica"/>
              </a:rPr>
              <a:t>βελτιώνεται</a:t>
            </a:r>
            <a:r>
              <a:rPr lang="el-GR" sz="3600" dirty="0">
                <a:effectLst/>
                <a:latin typeface="UBHelvetica"/>
              </a:rPr>
              <a:t> με </a:t>
            </a:r>
            <a:r>
              <a:rPr lang="el-GR" sz="3600" dirty="0" err="1">
                <a:effectLst/>
                <a:latin typeface="UBHelvetica"/>
              </a:rPr>
              <a:t>διάφορα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χημικα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πρόσθετα</a:t>
            </a:r>
            <a:r>
              <a:rPr lang="el-GR" sz="3600" dirty="0">
                <a:effectLst/>
                <a:latin typeface="UBHelvetica"/>
              </a:rPr>
              <a:t>. </a:t>
            </a:r>
            <a:endParaRPr lang="el-GR" sz="3600" dirty="0">
              <a:effectLst/>
            </a:endParaRPr>
          </a:p>
          <a:p>
            <a:pPr marL="0" indent="0">
              <a:buNone/>
            </a:pPr>
            <a:r>
              <a:rPr lang="el-GR" sz="3600" dirty="0">
                <a:solidFill>
                  <a:srgbClr val="004CFF"/>
                </a:solidFill>
                <a:effectLst/>
                <a:latin typeface="UBHelvetica"/>
              </a:rPr>
              <a:t>6. Το </a:t>
            </a:r>
            <a:r>
              <a:rPr lang="el-GR" sz="3600" dirty="0" err="1">
                <a:solidFill>
                  <a:srgbClr val="004CFF"/>
                </a:solidFill>
                <a:effectLst/>
                <a:latin typeface="UBHelvetica"/>
              </a:rPr>
              <a:t>ειδικο</a:t>
            </a:r>
            <a:r>
              <a:rPr lang="el-GR" sz="3600" dirty="0">
                <a:solidFill>
                  <a:srgbClr val="004CFF"/>
                </a:solidFill>
                <a:effectLst/>
                <a:latin typeface="UBHelvetica"/>
              </a:rPr>
              <a:t>́ </a:t>
            </a:r>
            <a:r>
              <a:rPr lang="el-GR" sz="3600" dirty="0" err="1">
                <a:solidFill>
                  <a:srgbClr val="004CFF"/>
                </a:solidFill>
                <a:effectLst/>
                <a:latin typeface="UBHelvetica"/>
              </a:rPr>
              <a:t>βάρος</a:t>
            </a:r>
            <a:r>
              <a:rPr lang="el-GR" sz="3600" dirty="0">
                <a:solidFill>
                  <a:srgbClr val="004CFF"/>
                </a:solidFill>
                <a:effectLst/>
                <a:latin typeface="UBHelvetica"/>
              </a:rPr>
              <a:t>. </a:t>
            </a:r>
            <a:endParaRPr lang="el-GR" sz="3600" dirty="0">
              <a:effectLst/>
            </a:endParaRPr>
          </a:p>
          <a:p>
            <a:pPr marL="0" indent="0" algn="just">
              <a:buNone/>
            </a:pPr>
            <a:r>
              <a:rPr lang="el-GR" sz="3600" dirty="0">
                <a:effectLst/>
                <a:latin typeface="UBHelvetica"/>
              </a:rPr>
              <a:t>Το </a:t>
            </a:r>
            <a:r>
              <a:rPr lang="el-GR" sz="3600" dirty="0" err="1">
                <a:effectLst/>
                <a:latin typeface="UBHelvetica"/>
              </a:rPr>
              <a:t>ειδικο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βάρος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είναι</a:t>
            </a:r>
            <a:r>
              <a:rPr lang="el-GR" sz="3600" dirty="0">
                <a:effectLst/>
                <a:latin typeface="UBHelvetica"/>
              </a:rPr>
              <a:t> το </a:t>
            </a:r>
            <a:r>
              <a:rPr lang="el-GR" sz="3600" dirty="0" err="1">
                <a:effectLst/>
                <a:latin typeface="UBHelvetica"/>
              </a:rPr>
              <a:t>βάρος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ορισμένου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όγκου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λαδιου</a:t>
            </a:r>
            <a:r>
              <a:rPr lang="el-GR" sz="3600" dirty="0">
                <a:effectLst/>
                <a:latin typeface="UBHelvetica"/>
              </a:rPr>
              <a:t>́ σε </a:t>
            </a:r>
            <a:r>
              <a:rPr lang="el-GR" sz="3600" dirty="0" err="1">
                <a:effectLst/>
                <a:latin typeface="UBHelvetica"/>
              </a:rPr>
              <a:t>σχέση</a:t>
            </a:r>
            <a:r>
              <a:rPr lang="el-GR" sz="3600" dirty="0">
                <a:effectLst/>
                <a:latin typeface="UBHelvetica"/>
              </a:rPr>
              <a:t> με το </a:t>
            </a:r>
            <a:r>
              <a:rPr lang="el-GR" sz="3600" dirty="0" err="1">
                <a:effectLst/>
                <a:latin typeface="UBHelvetica"/>
              </a:rPr>
              <a:t>βάρος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ίσου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όγκου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νερου</a:t>
            </a:r>
            <a:r>
              <a:rPr lang="el-GR" sz="3600" dirty="0">
                <a:effectLst/>
                <a:latin typeface="UBHelvetica"/>
              </a:rPr>
              <a:t>́. Το </a:t>
            </a:r>
            <a:r>
              <a:rPr lang="el-GR" sz="3600" dirty="0" err="1">
                <a:effectLst/>
                <a:latin typeface="UBHelvetica"/>
              </a:rPr>
              <a:t>ειδικο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βάρος</a:t>
            </a:r>
            <a:r>
              <a:rPr lang="el-GR" sz="3600" dirty="0">
                <a:effectLst/>
                <a:latin typeface="UBHelvetica"/>
              </a:rPr>
              <a:t> του </a:t>
            </a:r>
            <a:r>
              <a:rPr lang="el-GR" sz="3600" dirty="0" err="1">
                <a:effectLst/>
                <a:latin typeface="UBHelvetica"/>
              </a:rPr>
              <a:t>λαδιου</a:t>
            </a:r>
            <a:r>
              <a:rPr lang="el-GR" sz="3600" dirty="0">
                <a:effectLst/>
                <a:latin typeface="UBHelvetica"/>
              </a:rPr>
              <a:t>́ </a:t>
            </a:r>
            <a:r>
              <a:rPr lang="el-GR" sz="3600" dirty="0" err="1">
                <a:effectLst/>
                <a:latin typeface="UBHelvetica"/>
              </a:rPr>
              <a:t>είναι</a:t>
            </a:r>
            <a:r>
              <a:rPr lang="el-GR" sz="3600" dirty="0">
                <a:effectLst/>
                <a:latin typeface="UBHelvetica"/>
              </a:rPr>
              <a:t> </a:t>
            </a:r>
            <a:r>
              <a:rPr lang="el-GR" sz="3600" dirty="0" err="1">
                <a:effectLst/>
                <a:latin typeface="UBHelvetica"/>
              </a:rPr>
              <a:t>περίπου</a:t>
            </a:r>
            <a:r>
              <a:rPr lang="el-GR" sz="3600" dirty="0">
                <a:effectLst/>
                <a:latin typeface="UBHelvetica"/>
              </a:rPr>
              <a:t> 0,9. </a:t>
            </a:r>
            <a:endParaRPr lang="el-GR" sz="3600" dirty="0">
              <a:effectLst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157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A37F3C-2C19-DAE3-78E2-05D1F9177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err="1">
                <a:effectLst/>
                <a:latin typeface="UB-Front-Bold"/>
              </a:rPr>
              <a:t>Ιξώδες</a:t>
            </a:r>
            <a:r>
              <a:rPr lang="el-GR" sz="3200" dirty="0">
                <a:effectLst/>
                <a:latin typeface="UB-Front-Bold"/>
              </a:rPr>
              <a:t> </a:t>
            </a:r>
            <a:r>
              <a:rPr lang="el-GR" sz="3200" dirty="0" err="1">
                <a:effectLst/>
                <a:latin typeface="UB-Front-Bold"/>
              </a:rPr>
              <a:t>λιπαντικου</a:t>
            </a:r>
            <a:r>
              <a:rPr lang="el-GR" sz="3200" dirty="0">
                <a:effectLst/>
                <a:latin typeface="UB-Front-Bold"/>
              </a:rPr>
              <a:t>́ </a:t>
            </a:r>
            <a:br>
              <a:rPr lang="el-GR" dirty="0">
                <a:effectLst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FED3E0-6CC8-9EF1-01BC-EC27391E0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000" dirty="0" err="1">
                <a:effectLst/>
                <a:latin typeface="UBHelvetica"/>
              </a:rPr>
              <a:t>Ιξώδες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είναι</a:t>
            </a:r>
            <a:r>
              <a:rPr lang="el-GR" sz="3000" dirty="0">
                <a:effectLst/>
                <a:latin typeface="UBHelvetica"/>
              </a:rPr>
              <a:t> η </a:t>
            </a:r>
            <a:r>
              <a:rPr lang="el-GR" sz="3000" dirty="0" err="1">
                <a:effectLst/>
                <a:latin typeface="UBHelvetica"/>
              </a:rPr>
              <a:t>αντίσταση</a:t>
            </a:r>
            <a:r>
              <a:rPr lang="el-GR" sz="3000" dirty="0">
                <a:effectLst/>
                <a:latin typeface="UBHelvetica"/>
              </a:rPr>
              <a:t> που </a:t>
            </a:r>
            <a:r>
              <a:rPr lang="el-GR" sz="3000" dirty="0" err="1">
                <a:effectLst/>
                <a:latin typeface="UBHelvetica"/>
              </a:rPr>
              <a:t>προβάλλουν</a:t>
            </a:r>
            <a:r>
              <a:rPr lang="el-GR" sz="3000" dirty="0">
                <a:effectLst/>
                <a:latin typeface="UBHelvetica"/>
              </a:rPr>
              <a:t> τα </a:t>
            </a:r>
            <a:r>
              <a:rPr lang="el-GR" sz="3000" dirty="0" err="1">
                <a:effectLst/>
                <a:latin typeface="UBHelvetica"/>
              </a:rPr>
              <a:t>μόρια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ενός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λιπαντικου</a:t>
            </a:r>
            <a:r>
              <a:rPr lang="el-GR" sz="3000" dirty="0">
                <a:effectLst/>
                <a:latin typeface="UBHelvetica"/>
              </a:rPr>
              <a:t>́ στη </a:t>
            </a:r>
            <a:r>
              <a:rPr lang="el-GR" sz="3000" dirty="0" err="1">
                <a:effectLst/>
                <a:latin typeface="UBHelvetica"/>
              </a:rPr>
              <a:t>μεταξυ</a:t>
            </a:r>
            <a:r>
              <a:rPr lang="el-GR" sz="3000" dirty="0">
                <a:effectLst/>
                <a:latin typeface="UBHelvetica"/>
              </a:rPr>
              <a:t>́ τους </a:t>
            </a:r>
            <a:r>
              <a:rPr lang="el-GR" sz="3000" dirty="0" err="1">
                <a:effectLst/>
                <a:latin typeface="UBHelvetica"/>
              </a:rPr>
              <a:t>κίνηση</a:t>
            </a:r>
            <a:r>
              <a:rPr lang="el-GR" sz="3000" dirty="0">
                <a:effectLst/>
                <a:latin typeface="UBHelvetica"/>
              </a:rPr>
              <a:t> </a:t>
            </a:r>
          </a:p>
          <a:p>
            <a:endParaRPr lang="el-GR" sz="3000" dirty="0">
              <a:effectLst/>
            </a:endParaRPr>
          </a:p>
          <a:p>
            <a:r>
              <a:rPr lang="el-GR" sz="3000" dirty="0">
                <a:effectLst/>
                <a:latin typeface="UBHelvetica"/>
              </a:rPr>
              <a:t>Το </a:t>
            </a:r>
            <a:r>
              <a:rPr lang="el-GR" sz="3000" dirty="0" err="1">
                <a:effectLst/>
                <a:latin typeface="UBHelvetica"/>
              </a:rPr>
              <a:t>ιξώδες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μετράται</a:t>
            </a:r>
            <a:r>
              <a:rPr lang="el-GR" sz="3000" dirty="0">
                <a:effectLst/>
                <a:latin typeface="UBHelvetica"/>
              </a:rPr>
              <a:t> με </a:t>
            </a:r>
            <a:r>
              <a:rPr lang="el-GR" sz="3000" dirty="0" err="1">
                <a:effectLst/>
                <a:latin typeface="UBHelvetica"/>
              </a:rPr>
              <a:t>ειδικο</a:t>
            </a:r>
            <a:r>
              <a:rPr lang="el-GR" sz="3000" dirty="0">
                <a:effectLst/>
                <a:latin typeface="UBHelvetica"/>
              </a:rPr>
              <a:t>́ </a:t>
            </a:r>
            <a:r>
              <a:rPr lang="el-GR" sz="3000" dirty="0" err="1">
                <a:effectLst/>
                <a:latin typeface="UBHelvetica"/>
              </a:rPr>
              <a:t>δοχείο</a:t>
            </a:r>
            <a:r>
              <a:rPr lang="el-GR" sz="3000" dirty="0">
                <a:effectLst/>
                <a:latin typeface="UBHelvetica"/>
              </a:rPr>
              <a:t> που </a:t>
            </a:r>
            <a:r>
              <a:rPr lang="el-GR" sz="3000" dirty="0" err="1">
                <a:effectLst/>
                <a:latin typeface="UBHelvetica"/>
              </a:rPr>
              <a:t>έχει</a:t>
            </a:r>
            <a:r>
              <a:rPr lang="el-GR" sz="3000" dirty="0">
                <a:effectLst/>
                <a:latin typeface="UBHelvetica"/>
              </a:rPr>
              <a:t> στο </a:t>
            </a:r>
            <a:r>
              <a:rPr lang="el-GR" sz="3000" dirty="0" err="1">
                <a:effectLst/>
                <a:latin typeface="UBHelvetica"/>
              </a:rPr>
              <a:t>κάτω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άκρο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οπη</a:t>
            </a:r>
            <a:r>
              <a:rPr lang="el-GR" sz="3000" dirty="0">
                <a:effectLst/>
                <a:latin typeface="UBHelvetica"/>
              </a:rPr>
              <a:t>́ με </a:t>
            </a:r>
            <a:r>
              <a:rPr lang="el-GR" sz="3000" dirty="0" err="1">
                <a:effectLst/>
                <a:latin typeface="UBHelvetica"/>
              </a:rPr>
              <a:t>ορισμένη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διάμετρο</a:t>
            </a:r>
            <a:r>
              <a:rPr lang="el-GR" sz="3000" dirty="0">
                <a:effectLst/>
                <a:latin typeface="UBHelvetica"/>
              </a:rPr>
              <a:t> και </a:t>
            </a:r>
            <a:r>
              <a:rPr lang="el-GR" sz="3000" dirty="0" err="1">
                <a:effectLst/>
                <a:latin typeface="UBHelvetica"/>
              </a:rPr>
              <a:t>ονομάζεται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ιξωδόμετρο</a:t>
            </a:r>
            <a:r>
              <a:rPr lang="el-GR" sz="3000" dirty="0">
                <a:effectLst/>
                <a:latin typeface="UBHelvetica"/>
              </a:rPr>
              <a:t>. Η </a:t>
            </a:r>
            <a:r>
              <a:rPr lang="el-GR" sz="3000" dirty="0" err="1">
                <a:effectLst/>
                <a:latin typeface="UBHelvetica"/>
              </a:rPr>
              <a:t>διαδικασία</a:t>
            </a:r>
            <a:r>
              <a:rPr lang="el-GR" sz="3000" dirty="0">
                <a:effectLst/>
                <a:latin typeface="UBHelvetica"/>
              </a:rPr>
              <a:t> του </a:t>
            </a:r>
            <a:r>
              <a:rPr lang="el-GR" sz="3000" dirty="0" err="1">
                <a:effectLst/>
                <a:latin typeface="UBHelvetica"/>
              </a:rPr>
              <a:t>ελέγχου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γίνεται</a:t>
            </a:r>
            <a:r>
              <a:rPr lang="el-GR" sz="3000" dirty="0">
                <a:effectLst/>
                <a:latin typeface="UBHelvetica"/>
              </a:rPr>
              <a:t> με τη μέ- </a:t>
            </a:r>
            <a:r>
              <a:rPr lang="el-GR" sz="3000" dirty="0" err="1">
                <a:effectLst/>
                <a:latin typeface="UBHelvetica"/>
              </a:rPr>
              <a:t>τρηση</a:t>
            </a:r>
            <a:r>
              <a:rPr lang="el-GR" sz="3000" dirty="0">
                <a:effectLst/>
                <a:latin typeface="UBHelvetica"/>
              </a:rPr>
              <a:t> του </a:t>
            </a:r>
            <a:r>
              <a:rPr lang="el-GR" sz="3000" dirty="0" err="1">
                <a:effectLst/>
                <a:latin typeface="UBHelvetica"/>
              </a:rPr>
              <a:t>χρόνου</a:t>
            </a:r>
            <a:r>
              <a:rPr lang="el-GR" sz="3000" dirty="0">
                <a:effectLst/>
                <a:latin typeface="UBHelvetica"/>
              </a:rPr>
              <a:t> που </a:t>
            </a:r>
            <a:r>
              <a:rPr lang="el-GR" sz="3000" dirty="0" err="1">
                <a:effectLst/>
                <a:latin typeface="UBHelvetica"/>
              </a:rPr>
              <a:t>απαιτείται</a:t>
            </a:r>
            <a:r>
              <a:rPr lang="el-GR" sz="3000" dirty="0">
                <a:effectLst/>
                <a:latin typeface="UBHelvetica"/>
              </a:rPr>
              <a:t>, για να </a:t>
            </a:r>
            <a:r>
              <a:rPr lang="el-GR" sz="3000" dirty="0" err="1">
                <a:effectLst/>
                <a:latin typeface="UBHelvetica"/>
              </a:rPr>
              <a:t>διέλθει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ορισμένη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ποσότητα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λιπαντικου</a:t>
            </a:r>
            <a:r>
              <a:rPr lang="el-GR" sz="3000" dirty="0">
                <a:effectLst/>
                <a:latin typeface="UBHelvetica"/>
              </a:rPr>
              <a:t>́ </a:t>
            </a:r>
            <a:r>
              <a:rPr lang="el-GR" sz="3000" dirty="0" err="1">
                <a:effectLst/>
                <a:latin typeface="UBHelvetica"/>
              </a:rPr>
              <a:t>ορισμένης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θερμοκρασίας</a:t>
            </a:r>
            <a:r>
              <a:rPr lang="el-GR" sz="3000" dirty="0">
                <a:effectLst/>
                <a:latin typeface="UBHelvetica"/>
              </a:rPr>
              <a:t> </a:t>
            </a:r>
            <a:r>
              <a:rPr lang="el-GR" sz="3000" dirty="0" err="1">
                <a:effectLst/>
                <a:latin typeface="UBHelvetica"/>
              </a:rPr>
              <a:t>απο</a:t>
            </a:r>
            <a:r>
              <a:rPr lang="el-GR" sz="3000" dirty="0">
                <a:effectLst/>
                <a:latin typeface="UBHelvetica"/>
              </a:rPr>
              <a:t>́ το </a:t>
            </a:r>
            <a:r>
              <a:rPr lang="el-GR" sz="3000" dirty="0" err="1">
                <a:effectLst/>
                <a:latin typeface="UBHelvetica"/>
              </a:rPr>
              <a:t>ιξωδόμετρο</a:t>
            </a:r>
            <a:r>
              <a:rPr lang="el-GR" sz="3000" dirty="0">
                <a:effectLst/>
                <a:latin typeface="UBHelvetica"/>
              </a:rPr>
              <a:t>. </a:t>
            </a:r>
            <a:endParaRPr lang="el-GR" sz="3000" dirty="0">
              <a:effectLst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7544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FA8F47-8EA5-EA40-69A2-E476BE144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l-GR" b="1" i="0" dirty="0">
                <a:solidFill>
                  <a:srgbClr val="A0A0A0"/>
                </a:solidFill>
                <a:effectLst/>
                <a:latin typeface="-apple-system"/>
              </a:rPr>
              <a:t>Υψηλή τιμή ιξώδους</a:t>
            </a:r>
            <a:r>
              <a:rPr lang="el-GR" b="0" i="0" dirty="0">
                <a:solidFill>
                  <a:srgbClr val="A0A0A0"/>
                </a:solidFill>
                <a:effectLst/>
                <a:latin typeface="-apple-system"/>
              </a:rPr>
              <a:t> συνεπάγεται μεγάλο συντελεστή τριβής, κατ’ επέκταση μεγαλύτερη απώλεια έργου.</a:t>
            </a:r>
          </a:p>
          <a:p>
            <a:pPr algn="l"/>
            <a:r>
              <a:rPr lang="el-GR" b="1" i="0" dirty="0">
                <a:solidFill>
                  <a:srgbClr val="A0A0A0"/>
                </a:solidFill>
                <a:effectLst/>
                <a:latin typeface="-apple-system"/>
              </a:rPr>
              <a:t>Χαμηλή τιμή ιξώδους</a:t>
            </a:r>
            <a:r>
              <a:rPr lang="el-GR" b="0" i="0" dirty="0">
                <a:solidFill>
                  <a:srgbClr val="A0A0A0"/>
                </a:solidFill>
                <a:effectLst/>
                <a:latin typeface="-apple-system"/>
              </a:rPr>
              <a:t> συνεπάγεται κίνδυνο καταστροφής του λιπαντικού φιλμ, κατ’ επέκταση καταστροφή του </a:t>
            </a:r>
            <a:r>
              <a:rPr lang="el-GR" b="0" i="0" dirty="0" err="1">
                <a:solidFill>
                  <a:srgbClr val="A0A0A0"/>
                </a:solidFill>
                <a:effectLst/>
                <a:latin typeface="-apple-system"/>
              </a:rPr>
              <a:t>τριβέως</a:t>
            </a:r>
            <a:r>
              <a:rPr lang="el-GR" b="0" i="0" dirty="0">
                <a:solidFill>
                  <a:srgbClr val="A0A0A0"/>
                </a:solidFill>
                <a:effectLst/>
                <a:latin typeface="-apple-system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07659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891CF1-CC4D-4AF7-1989-2473E06A8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400" b="1" dirty="0" err="1">
                <a:effectLst/>
                <a:latin typeface="UB-Front-Bold"/>
              </a:rPr>
              <a:t>Ταξινόμηση</a:t>
            </a:r>
            <a:r>
              <a:rPr lang="el-GR" sz="2400" b="1" dirty="0">
                <a:effectLst/>
                <a:latin typeface="UB-Front-Bold"/>
              </a:rPr>
              <a:t> </a:t>
            </a:r>
            <a:r>
              <a:rPr lang="el-GR" sz="2400" b="1" dirty="0" err="1">
                <a:effectLst/>
                <a:latin typeface="UB-Front-Bold"/>
              </a:rPr>
              <a:t>λιπαντικών</a:t>
            </a:r>
            <a:r>
              <a:rPr lang="el-GR" sz="2400" b="1" dirty="0">
                <a:effectLst/>
                <a:latin typeface="UB-Front-Bold"/>
              </a:rPr>
              <a:t> </a:t>
            </a:r>
            <a:br>
              <a:rPr lang="el-GR" dirty="0">
                <a:effectLst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F8B514-91C0-1236-B9DC-C3A89DD93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effectLst/>
                <a:latin typeface="UBHelvetica"/>
              </a:rPr>
              <a:t>«</a:t>
            </a:r>
            <a:r>
              <a:rPr lang="el-GR" dirty="0" err="1">
                <a:effectLst/>
                <a:latin typeface="UBHelvetica"/>
              </a:rPr>
              <a:t>ψιλα</a:t>
            </a:r>
            <a:r>
              <a:rPr lang="el-GR" dirty="0">
                <a:effectLst/>
                <a:latin typeface="UBHelvetica"/>
              </a:rPr>
              <a:t>́» -</a:t>
            </a:r>
            <a:r>
              <a:rPr lang="el-GR" dirty="0" err="1">
                <a:effectLst/>
                <a:latin typeface="UBHelvetica"/>
              </a:rPr>
              <a:t>λεπτόρρευστα</a:t>
            </a:r>
            <a:r>
              <a:rPr lang="el-GR" dirty="0">
                <a:effectLst/>
                <a:latin typeface="UBHelvetica"/>
              </a:rPr>
              <a:t> </a:t>
            </a:r>
            <a:endParaRPr lang="el-GR" dirty="0">
              <a:effectLst/>
            </a:endParaRPr>
          </a:p>
          <a:p>
            <a:r>
              <a:rPr lang="el-GR" dirty="0">
                <a:effectLst/>
                <a:latin typeface="UBHelvetica"/>
              </a:rPr>
              <a:t>«</a:t>
            </a:r>
            <a:r>
              <a:rPr lang="el-GR" dirty="0" err="1">
                <a:effectLst/>
                <a:latin typeface="UBHelvetica"/>
              </a:rPr>
              <a:t>χοντρα</a:t>
            </a:r>
            <a:r>
              <a:rPr lang="el-GR" dirty="0">
                <a:effectLst/>
                <a:latin typeface="UBHelvetica"/>
              </a:rPr>
              <a:t>́» -</a:t>
            </a:r>
            <a:r>
              <a:rPr lang="el-GR" dirty="0" err="1">
                <a:effectLst/>
                <a:latin typeface="UBHelvetica"/>
              </a:rPr>
              <a:t>παχύρρευστα</a:t>
            </a:r>
            <a:r>
              <a:rPr lang="el-GR" dirty="0">
                <a:effectLst/>
                <a:latin typeface="UBHelvetica"/>
              </a:rPr>
              <a:t> </a:t>
            </a:r>
            <a:endParaRPr lang="el-GR" dirty="0">
              <a:effectLst/>
            </a:endParaRPr>
          </a:p>
          <a:p>
            <a:pPr marL="0" indent="0">
              <a:buNone/>
            </a:pPr>
            <a:r>
              <a:rPr lang="el-GR" sz="2400" dirty="0">
                <a:effectLst/>
                <a:latin typeface="UBHelvetica"/>
              </a:rPr>
              <a:t>Η </a:t>
            </a:r>
            <a:r>
              <a:rPr lang="el-GR" sz="2400" dirty="0" err="1">
                <a:effectLst/>
                <a:latin typeface="UBHelvetica"/>
              </a:rPr>
              <a:t>ταξινόμηση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αυτη</a:t>
            </a:r>
            <a:r>
              <a:rPr lang="el-GR" sz="2400" dirty="0">
                <a:effectLst/>
                <a:latin typeface="UBHelvetica"/>
              </a:rPr>
              <a:t>́ </a:t>
            </a:r>
            <a:r>
              <a:rPr lang="el-GR" sz="2400" dirty="0" err="1">
                <a:effectLst/>
                <a:latin typeface="UBHelvetica"/>
              </a:rPr>
              <a:t>επιτρέπει</a:t>
            </a:r>
            <a:r>
              <a:rPr lang="el-GR" sz="2400" dirty="0">
                <a:effectLst/>
                <a:latin typeface="UBHelvetica"/>
              </a:rPr>
              <a:t> την </a:t>
            </a:r>
            <a:r>
              <a:rPr lang="el-GR" sz="2400" dirty="0" err="1">
                <a:effectLst/>
                <a:latin typeface="UBHelvetica"/>
              </a:rPr>
              <a:t>επιλογη</a:t>
            </a:r>
            <a:r>
              <a:rPr lang="el-GR" sz="2400" dirty="0">
                <a:effectLst/>
                <a:latin typeface="UBHelvetica"/>
              </a:rPr>
              <a:t>́ του </a:t>
            </a:r>
            <a:r>
              <a:rPr lang="el-GR" sz="2400" dirty="0" err="1">
                <a:effectLst/>
                <a:latin typeface="UBHelvetica"/>
              </a:rPr>
              <a:t>κατάλληλου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λιπαντικου</a:t>
            </a:r>
            <a:r>
              <a:rPr lang="el-GR" sz="2400" dirty="0">
                <a:effectLst/>
                <a:latin typeface="UBHelvetica"/>
              </a:rPr>
              <a:t>́, </a:t>
            </a:r>
            <a:r>
              <a:rPr lang="el-GR" sz="2400" dirty="0" err="1">
                <a:effectLst/>
                <a:latin typeface="UBHelvetica"/>
              </a:rPr>
              <a:t>σύμφωνα</a:t>
            </a:r>
            <a:r>
              <a:rPr lang="el-GR" sz="2400" dirty="0">
                <a:effectLst/>
                <a:latin typeface="UBHelvetica"/>
              </a:rPr>
              <a:t> με το </a:t>
            </a:r>
            <a:r>
              <a:rPr lang="el-GR" sz="2400" dirty="0" err="1">
                <a:effectLst/>
                <a:latin typeface="UBHelvetica"/>
              </a:rPr>
              <a:t>ιξώδες</a:t>
            </a:r>
            <a:r>
              <a:rPr lang="el-GR" sz="2400" dirty="0">
                <a:effectLst/>
                <a:latin typeface="UBHelvetica"/>
              </a:rPr>
              <a:t> και την </a:t>
            </a:r>
            <a:r>
              <a:rPr lang="el-GR" sz="2400" dirty="0" err="1">
                <a:effectLst/>
                <a:latin typeface="UBHelvetica"/>
              </a:rPr>
              <a:t>εξωτερικη</a:t>
            </a:r>
            <a:r>
              <a:rPr lang="el-GR" sz="2400" dirty="0">
                <a:effectLst/>
                <a:latin typeface="UBHelvetica"/>
              </a:rPr>
              <a:t>́ </a:t>
            </a:r>
            <a:r>
              <a:rPr lang="el-GR" sz="2400" dirty="0" err="1">
                <a:effectLst/>
                <a:latin typeface="UBHelvetica"/>
              </a:rPr>
              <a:t>θερμοκρασία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περιβάλλοντος</a:t>
            </a:r>
            <a:r>
              <a:rPr lang="el-GR" sz="2400" dirty="0">
                <a:effectLst/>
                <a:latin typeface="UBHelvetica"/>
              </a:rPr>
              <a:t>. </a:t>
            </a:r>
            <a:endParaRPr lang="el-GR" sz="2400" dirty="0">
              <a:effectLst/>
            </a:endParaRPr>
          </a:p>
          <a:p>
            <a:pPr lvl="1"/>
            <a:endParaRPr lang="el-GR" sz="1400" dirty="0">
              <a:effectLst/>
              <a:latin typeface="UBHelvetica"/>
            </a:endParaRPr>
          </a:p>
          <a:p>
            <a:pPr lvl="1"/>
            <a:r>
              <a:rPr lang="el-GR" sz="2800" dirty="0">
                <a:effectLst/>
                <a:latin typeface="UBHelvetica"/>
              </a:rPr>
              <a:t>Ο </a:t>
            </a:r>
            <a:r>
              <a:rPr lang="el-GR" sz="2800" dirty="0" err="1">
                <a:effectLst/>
                <a:latin typeface="UBHelvetica"/>
              </a:rPr>
              <a:t>σημερινός</a:t>
            </a:r>
            <a:r>
              <a:rPr lang="el-GR" sz="2800" dirty="0">
                <a:effectLst/>
                <a:latin typeface="UBHelvetica"/>
              </a:rPr>
              <a:t>  </a:t>
            </a:r>
            <a:r>
              <a:rPr lang="el-GR" sz="2800" dirty="0" err="1">
                <a:effectLst/>
                <a:latin typeface="UBHelvetica"/>
              </a:rPr>
              <a:t>προσδιορισμός</a:t>
            </a:r>
            <a:r>
              <a:rPr lang="el-GR" sz="2800" dirty="0">
                <a:effectLst/>
                <a:latin typeface="UBHelvetica"/>
              </a:rPr>
              <a:t> της </a:t>
            </a:r>
            <a:r>
              <a:rPr lang="el-GR" sz="2800" dirty="0" err="1">
                <a:effectLst/>
                <a:latin typeface="UBHelvetica"/>
              </a:rPr>
              <a:t>προδιαγραφής</a:t>
            </a:r>
            <a:r>
              <a:rPr lang="el-GR" sz="2800" dirty="0">
                <a:effectLst/>
                <a:latin typeface="UBHelvetica"/>
              </a:rPr>
              <a:t> για </a:t>
            </a:r>
            <a:r>
              <a:rPr lang="el-GR" sz="2800" dirty="0" err="1">
                <a:effectLst/>
                <a:latin typeface="UBHelvetica"/>
              </a:rPr>
              <a:t>βενζινοκινητήρες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δίνεται</a:t>
            </a:r>
            <a:r>
              <a:rPr lang="el-GR" sz="2800" dirty="0">
                <a:effectLst/>
                <a:latin typeface="UBHelvetica"/>
              </a:rPr>
              <a:t> με το </a:t>
            </a:r>
            <a:r>
              <a:rPr lang="el-GR" sz="2800" dirty="0" err="1">
                <a:effectLst/>
                <a:latin typeface="UBHelvetica"/>
              </a:rPr>
              <a:t>γράμμα</a:t>
            </a:r>
            <a:r>
              <a:rPr lang="el-GR" sz="2800" dirty="0">
                <a:effectLst/>
                <a:latin typeface="UBHelvetica"/>
              </a:rPr>
              <a:t> “</a:t>
            </a:r>
            <a:r>
              <a:rPr lang="en" sz="2800" dirty="0">
                <a:effectLst/>
                <a:latin typeface="UBHelvetica"/>
              </a:rPr>
              <a:t>H”, </a:t>
            </a:r>
            <a:r>
              <a:rPr lang="el-GR" sz="2800" dirty="0">
                <a:effectLst/>
                <a:latin typeface="UBHelvetica"/>
              </a:rPr>
              <a:t>ο </a:t>
            </a:r>
            <a:r>
              <a:rPr lang="el-GR" sz="2800" dirty="0" err="1">
                <a:effectLst/>
                <a:latin typeface="UBHelvetica"/>
              </a:rPr>
              <a:t>προηγούμενος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ήταν</a:t>
            </a:r>
            <a:r>
              <a:rPr lang="el-GR" sz="2800" dirty="0">
                <a:effectLst/>
                <a:latin typeface="UBHelvetica"/>
              </a:rPr>
              <a:t> με το </a:t>
            </a:r>
            <a:r>
              <a:rPr lang="el-GR" sz="2800" dirty="0" err="1">
                <a:effectLst/>
                <a:latin typeface="UBHelvetica"/>
              </a:rPr>
              <a:t>γράμμα</a:t>
            </a:r>
            <a:r>
              <a:rPr lang="el-GR" sz="2800" dirty="0">
                <a:effectLst/>
                <a:latin typeface="UBHelvetica"/>
              </a:rPr>
              <a:t> “</a:t>
            </a:r>
            <a:r>
              <a:rPr lang="en" sz="2800" dirty="0">
                <a:effectLst/>
                <a:latin typeface="UBHelvetica"/>
              </a:rPr>
              <a:t>G” </a:t>
            </a:r>
            <a:endParaRPr lang="el-GR" sz="2800" dirty="0"/>
          </a:p>
          <a:p>
            <a:pPr lvl="1"/>
            <a:r>
              <a:rPr lang="el-GR" sz="2800" dirty="0">
                <a:effectLst/>
                <a:latin typeface="UBHelvetica"/>
              </a:rPr>
              <a:t>Τα </a:t>
            </a:r>
            <a:r>
              <a:rPr lang="el-GR" sz="2800" dirty="0" err="1">
                <a:effectLst/>
                <a:latin typeface="UBHelvetica"/>
              </a:rPr>
              <a:t>λιπαντικα</a:t>
            </a:r>
            <a:r>
              <a:rPr lang="el-GR" sz="2800" dirty="0">
                <a:effectLst/>
                <a:latin typeface="UBHelvetica"/>
              </a:rPr>
              <a:t>́ που </a:t>
            </a:r>
            <a:r>
              <a:rPr lang="el-GR" sz="2800" dirty="0" err="1">
                <a:effectLst/>
                <a:latin typeface="UBHelvetica"/>
              </a:rPr>
              <a:t>προορίζονται</a:t>
            </a:r>
            <a:r>
              <a:rPr lang="el-GR" sz="2800" dirty="0">
                <a:effectLst/>
                <a:latin typeface="UBHelvetica"/>
              </a:rPr>
              <a:t> για </a:t>
            </a:r>
            <a:r>
              <a:rPr lang="el-GR" sz="2800" dirty="0" err="1">
                <a:effectLst/>
                <a:latin typeface="UBHelvetica"/>
              </a:rPr>
              <a:t>πετρελαιοκινητήρες</a:t>
            </a:r>
            <a:r>
              <a:rPr lang="el-GR" sz="2800" dirty="0">
                <a:effectLst/>
                <a:latin typeface="UBHelvetica"/>
              </a:rPr>
              <a:t> </a:t>
            </a:r>
            <a:r>
              <a:rPr lang="el-GR" sz="2800" dirty="0" err="1">
                <a:effectLst/>
                <a:latin typeface="UBHelvetica"/>
              </a:rPr>
              <a:t>προσδιορίζονται</a:t>
            </a:r>
            <a:r>
              <a:rPr lang="el-GR" sz="2800" dirty="0">
                <a:effectLst/>
                <a:latin typeface="UBHelvetica"/>
              </a:rPr>
              <a:t> με το </a:t>
            </a:r>
            <a:r>
              <a:rPr lang="el-GR" sz="2800" dirty="0" err="1">
                <a:effectLst/>
                <a:latin typeface="UBHelvetica"/>
              </a:rPr>
              <a:t>γράμμα</a:t>
            </a:r>
            <a:r>
              <a:rPr lang="el-GR" sz="2800" dirty="0">
                <a:effectLst/>
                <a:latin typeface="UBHelvetica"/>
              </a:rPr>
              <a:t> “</a:t>
            </a:r>
            <a:r>
              <a:rPr lang="en" sz="2800" dirty="0">
                <a:effectLst/>
                <a:latin typeface="UBHelvetica"/>
              </a:rPr>
              <a:t>C </a:t>
            </a:r>
            <a:endParaRPr lang="en" sz="2800" dirty="0">
              <a:effectLst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4285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AE2605-4512-3BF6-21EC-746E3CDF4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err="1">
                <a:effectLst/>
                <a:latin typeface="UB-Front-Bold"/>
              </a:rPr>
              <a:t>Αποκωδικοποίηση</a:t>
            </a:r>
            <a:r>
              <a:rPr lang="el-GR" sz="2800" b="1" dirty="0">
                <a:effectLst/>
                <a:latin typeface="UB-Front-Bold"/>
              </a:rPr>
              <a:t> </a:t>
            </a:r>
            <a:r>
              <a:rPr lang="el-GR" sz="2800" b="1" dirty="0" err="1">
                <a:effectLst/>
                <a:latin typeface="UB-Front-Bold"/>
              </a:rPr>
              <a:t>συμβολισμών</a:t>
            </a:r>
            <a:r>
              <a:rPr lang="el-GR" sz="2800" b="1" dirty="0">
                <a:effectLst/>
                <a:latin typeface="UB-Front-Bold"/>
              </a:rPr>
              <a:t> </a:t>
            </a:r>
            <a:r>
              <a:rPr lang="el-GR" sz="2800" b="1" dirty="0" err="1">
                <a:effectLst/>
                <a:latin typeface="UB-Front-Bold"/>
              </a:rPr>
              <a:t>λιπαντικών</a:t>
            </a:r>
            <a:r>
              <a:rPr lang="el-GR" sz="2800" b="1" dirty="0">
                <a:effectLst/>
                <a:latin typeface="UB-Front-Bold"/>
              </a:rPr>
              <a:t> (ΕΚΤΟΣ ΥΛΗΣ ΠΑΝΕΛΛΑΔΙΚΩΝ)</a:t>
            </a:r>
            <a:br>
              <a:rPr lang="el-GR" dirty="0">
                <a:effectLst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BDDE81-812A-2562-9FDB-2F2962685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>
                <a:effectLst/>
                <a:latin typeface="UBHelvetica"/>
              </a:rPr>
              <a:t>SAE 10, </a:t>
            </a:r>
            <a:r>
              <a:rPr lang="el-GR" dirty="0">
                <a:effectLst/>
                <a:latin typeface="UBHelvetica"/>
              </a:rPr>
              <a:t>ο </a:t>
            </a:r>
            <a:r>
              <a:rPr lang="el-GR" dirty="0" err="1">
                <a:effectLst/>
                <a:latin typeface="UBHelvetica"/>
              </a:rPr>
              <a:t>αριθμός</a:t>
            </a:r>
            <a:r>
              <a:rPr lang="el-GR" dirty="0">
                <a:effectLst/>
                <a:latin typeface="UBHelvetica"/>
              </a:rPr>
              <a:t> 10 </a:t>
            </a:r>
            <a:r>
              <a:rPr lang="el-GR" dirty="0" err="1">
                <a:effectLst/>
                <a:latin typeface="UBHelvetica"/>
              </a:rPr>
              <a:t>φανερώνει</a:t>
            </a:r>
            <a:r>
              <a:rPr lang="el-GR" dirty="0">
                <a:effectLst/>
                <a:latin typeface="UBHelvetica"/>
              </a:rPr>
              <a:t> την </a:t>
            </a:r>
            <a:r>
              <a:rPr lang="el-GR" dirty="0" err="1">
                <a:effectLst/>
                <a:latin typeface="UBHelvetica"/>
              </a:rPr>
              <a:t>κατηγορία</a:t>
            </a:r>
            <a:r>
              <a:rPr lang="el-GR" dirty="0">
                <a:effectLst/>
                <a:latin typeface="UBHelvetica"/>
              </a:rPr>
              <a:t> του </a:t>
            </a:r>
            <a:r>
              <a:rPr lang="el-GR" dirty="0" err="1">
                <a:effectLst/>
                <a:latin typeface="UBHelvetica"/>
              </a:rPr>
              <a:t>λαδιου</a:t>
            </a:r>
            <a:r>
              <a:rPr lang="el-GR" dirty="0">
                <a:effectLst/>
                <a:latin typeface="UBHelvetica"/>
              </a:rPr>
              <a:t>́, που </a:t>
            </a:r>
            <a:r>
              <a:rPr lang="el-GR" dirty="0" err="1">
                <a:effectLst/>
                <a:latin typeface="UBHelvetica"/>
              </a:rPr>
              <a:t>κατατάσσεται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ανάλογα</a:t>
            </a:r>
            <a:r>
              <a:rPr lang="el-GR" dirty="0">
                <a:effectLst/>
                <a:latin typeface="UBHelvetica"/>
              </a:rPr>
              <a:t> με το </a:t>
            </a:r>
            <a:r>
              <a:rPr lang="el-GR" dirty="0" err="1">
                <a:effectLst/>
                <a:latin typeface="UBHelvetica"/>
              </a:rPr>
              <a:t>δείκτη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ιξώδους</a:t>
            </a:r>
            <a:r>
              <a:rPr lang="el-GR" dirty="0">
                <a:effectLst/>
                <a:latin typeface="UBHelvetica"/>
              </a:rPr>
              <a:t> του σε </a:t>
            </a:r>
            <a:r>
              <a:rPr lang="el-GR" dirty="0" err="1">
                <a:effectLst/>
                <a:latin typeface="UBHelvetica"/>
              </a:rPr>
              <a:t>θερμοκρασία</a:t>
            </a:r>
            <a:r>
              <a:rPr lang="el-GR" dirty="0">
                <a:effectLst/>
                <a:latin typeface="UBHelvetica"/>
              </a:rPr>
              <a:t> 0°</a:t>
            </a:r>
            <a:r>
              <a:rPr lang="en" dirty="0">
                <a:effectLst/>
                <a:latin typeface="UBHelvetica"/>
              </a:rPr>
              <a:t>F (17,8°C) </a:t>
            </a:r>
            <a:r>
              <a:rPr lang="el-GR" dirty="0">
                <a:effectLst/>
                <a:latin typeface="UBHelvetica"/>
              </a:rPr>
              <a:t>και </a:t>
            </a:r>
            <a:r>
              <a:rPr lang="el-GR" dirty="0" err="1">
                <a:effectLst/>
                <a:latin typeface="UBHelvetica"/>
              </a:rPr>
              <a:t>πρόκειται</a:t>
            </a:r>
            <a:r>
              <a:rPr lang="el-GR" dirty="0">
                <a:effectLst/>
                <a:latin typeface="UBHelvetica"/>
              </a:rPr>
              <a:t> για </a:t>
            </a:r>
            <a:r>
              <a:rPr lang="el-GR" dirty="0" err="1">
                <a:effectLst/>
                <a:latin typeface="UBHelvetica"/>
              </a:rPr>
              <a:t>λάδι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λεπτόρρευστο</a:t>
            </a:r>
            <a:r>
              <a:rPr lang="el-GR" dirty="0">
                <a:effectLst/>
                <a:latin typeface="UBHelvetica"/>
              </a:rPr>
              <a:t> </a:t>
            </a:r>
            <a:endParaRPr lang="el-GR" dirty="0">
              <a:effectLst/>
            </a:endParaRPr>
          </a:p>
          <a:p>
            <a:r>
              <a:rPr lang="en" dirty="0">
                <a:effectLst/>
                <a:latin typeface="UBHelvetica"/>
              </a:rPr>
              <a:t>SAE 10 W-50. </a:t>
            </a:r>
            <a:r>
              <a:rPr lang="el-GR" dirty="0">
                <a:effectLst/>
                <a:latin typeface="UBHelvetica"/>
              </a:rPr>
              <a:t>Σ’ </a:t>
            </a:r>
            <a:r>
              <a:rPr lang="el-GR" dirty="0" err="1">
                <a:effectLst/>
                <a:latin typeface="UBHelvetica"/>
              </a:rPr>
              <a:t>αυτα</a:t>
            </a:r>
            <a:r>
              <a:rPr lang="el-GR" dirty="0">
                <a:effectLst/>
                <a:latin typeface="UBHelvetica"/>
              </a:rPr>
              <a:t>́, ο </a:t>
            </a:r>
            <a:r>
              <a:rPr lang="el-GR" dirty="0" err="1">
                <a:effectLst/>
                <a:latin typeface="UBHelvetica"/>
              </a:rPr>
              <a:t>πρώτος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αριθμός</a:t>
            </a:r>
            <a:r>
              <a:rPr lang="el-GR" dirty="0">
                <a:effectLst/>
                <a:latin typeface="UBHelvetica"/>
              </a:rPr>
              <a:t> - </a:t>
            </a:r>
            <a:r>
              <a:rPr lang="el-GR" dirty="0" err="1">
                <a:effectLst/>
                <a:latin typeface="UBHelvetica"/>
              </a:rPr>
              <a:t>εδω</a:t>
            </a:r>
            <a:r>
              <a:rPr lang="el-GR" dirty="0">
                <a:effectLst/>
                <a:latin typeface="UBHelvetica"/>
              </a:rPr>
              <a:t>́ το 10 - </a:t>
            </a:r>
            <a:r>
              <a:rPr lang="el-GR" dirty="0" err="1">
                <a:effectLst/>
                <a:latin typeface="UBHelvetica"/>
              </a:rPr>
              <a:t>είναι</a:t>
            </a:r>
            <a:r>
              <a:rPr lang="el-GR" dirty="0">
                <a:effectLst/>
                <a:latin typeface="UBHelvetica"/>
              </a:rPr>
              <a:t> η </a:t>
            </a:r>
            <a:r>
              <a:rPr lang="el-GR" dirty="0" err="1">
                <a:effectLst/>
                <a:latin typeface="UBHelvetica"/>
              </a:rPr>
              <a:t>κατηγορία</a:t>
            </a:r>
            <a:r>
              <a:rPr lang="el-GR" dirty="0">
                <a:effectLst/>
                <a:latin typeface="UBHelvetica"/>
              </a:rPr>
              <a:t> του </a:t>
            </a:r>
            <a:r>
              <a:rPr lang="el-GR" dirty="0" err="1">
                <a:effectLst/>
                <a:latin typeface="UBHelvetica"/>
              </a:rPr>
              <a:t>δείκτη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ιξώδους</a:t>
            </a:r>
            <a:r>
              <a:rPr lang="el-GR" dirty="0">
                <a:effectLst/>
                <a:latin typeface="UBHelvetica"/>
              </a:rPr>
              <a:t> του (</a:t>
            </a:r>
            <a:r>
              <a:rPr lang="el-GR" dirty="0" err="1">
                <a:effectLst/>
                <a:latin typeface="UBHelvetica"/>
              </a:rPr>
              <a:t>όπως</a:t>
            </a:r>
            <a:r>
              <a:rPr lang="el-GR" dirty="0">
                <a:effectLst/>
                <a:latin typeface="UBHelvetica"/>
              </a:rPr>
              <a:t> το </a:t>
            </a:r>
            <a:r>
              <a:rPr lang="en" dirty="0">
                <a:effectLst/>
                <a:latin typeface="UBHelvetica"/>
              </a:rPr>
              <a:t>SAE 10), </a:t>
            </a:r>
            <a:r>
              <a:rPr lang="el-GR" dirty="0" err="1">
                <a:effectLst/>
                <a:latin typeface="UBHelvetica"/>
              </a:rPr>
              <a:t>ενω</a:t>
            </a:r>
            <a:r>
              <a:rPr lang="el-GR" dirty="0">
                <a:effectLst/>
                <a:latin typeface="UBHelvetica"/>
              </a:rPr>
              <a:t>́ ο </a:t>
            </a:r>
            <a:r>
              <a:rPr lang="el-GR" dirty="0" err="1">
                <a:effectLst/>
                <a:latin typeface="UBHelvetica"/>
              </a:rPr>
              <a:t>δεύτερος</a:t>
            </a:r>
            <a:r>
              <a:rPr lang="el-GR" dirty="0">
                <a:effectLst/>
                <a:latin typeface="UBHelvetica"/>
              </a:rPr>
              <a:t>, </a:t>
            </a:r>
            <a:r>
              <a:rPr lang="el-GR" dirty="0" err="1">
                <a:effectLst/>
                <a:latin typeface="UBHelvetica"/>
              </a:rPr>
              <a:t>αυτός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μετα</a:t>
            </a:r>
            <a:r>
              <a:rPr lang="el-GR" dirty="0">
                <a:effectLst/>
                <a:latin typeface="UBHelvetica"/>
              </a:rPr>
              <a:t>́ το </a:t>
            </a:r>
            <a:r>
              <a:rPr lang="el-GR" dirty="0" err="1">
                <a:effectLst/>
                <a:latin typeface="UBHelvetica"/>
              </a:rPr>
              <a:t>γράμμα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n" dirty="0">
                <a:effectLst/>
                <a:latin typeface="UBHelvetica"/>
              </a:rPr>
              <a:t>W - </a:t>
            </a:r>
            <a:r>
              <a:rPr lang="el-GR" dirty="0" err="1">
                <a:effectLst/>
                <a:latin typeface="UBHelvetica"/>
              </a:rPr>
              <a:t>εδω</a:t>
            </a:r>
            <a:r>
              <a:rPr lang="el-GR" dirty="0">
                <a:effectLst/>
                <a:latin typeface="UBHelvetica"/>
              </a:rPr>
              <a:t>́ το 50 - </a:t>
            </a:r>
            <a:r>
              <a:rPr lang="el-GR" dirty="0" err="1">
                <a:effectLst/>
                <a:latin typeface="UBHelvetica"/>
              </a:rPr>
              <a:t>χαρακτηρίζει</a:t>
            </a:r>
            <a:r>
              <a:rPr lang="el-GR" dirty="0">
                <a:effectLst/>
                <a:latin typeface="UBHelvetica"/>
              </a:rPr>
              <a:t> την </a:t>
            </a:r>
            <a:r>
              <a:rPr lang="el-GR" dirty="0" err="1">
                <a:effectLst/>
                <a:latin typeface="UBHelvetica"/>
              </a:rPr>
              <a:t>κατηγορία</a:t>
            </a:r>
            <a:r>
              <a:rPr lang="el-GR" dirty="0">
                <a:effectLst/>
                <a:latin typeface="UBHelvetica"/>
              </a:rPr>
              <a:t> του </a:t>
            </a:r>
            <a:r>
              <a:rPr lang="el-GR" dirty="0" err="1">
                <a:effectLst/>
                <a:latin typeface="UBHelvetica"/>
              </a:rPr>
              <a:t>δείκτη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ιξώδους</a:t>
            </a:r>
            <a:r>
              <a:rPr lang="el-GR" dirty="0">
                <a:effectLst/>
                <a:latin typeface="UBHelvetica"/>
              </a:rPr>
              <a:t> στους 210°</a:t>
            </a:r>
            <a:r>
              <a:rPr lang="en" dirty="0">
                <a:effectLst/>
                <a:latin typeface="UBHelvetica"/>
              </a:rPr>
              <a:t>F (99°C). </a:t>
            </a:r>
            <a:endParaRPr lang="en" dirty="0">
              <a:effectLst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716061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837</Words>
  <Application>Microsoft Macintosh PowerPoint</Application>
  <PresentationFormat>Ευρεία οθόνη</PresentationFormat>
  <Paragraphs>46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7" baseType="lpstr">
      <vt:lpstr>-apple-system</vt:lpstr>
      <vt:lpstr>Arial</vt:lpstr>
      <vt:lpstr>Calibri</vt:lpstr>
      <vt:lpstr>Calibri Light</vt:lpstr>
      <vt:lpstr>UB-Front-Bold</vt:lpstr>
      <vt:lpstr>UBHelvetica</vt:lpstr>
      <vt:lpstr>Θέμα του Office</vt:lpstr>
      <vt:lpstr>ΣΥΣΤΗΜΑ ΛΙΠΑΝΣΗΣ</vt:lpstr>
      <vt:lpstr>ΜΕΡΗ ΣΥΣΤΗΜΑΤΟΣ ΛΙΠΑΝΣΗΣ</vt:lpstr>
      <vt:lpstr>Η σημασία του λιπαντικού στις μηχανές εσωτερικής καύσης  </vt:lpstr>
      <vt:lpstr>Λιπαντικά - Ιδιότητες λιπαντικών  Τα λιπαντικά των κινητήρων είναι, κατά βάση, ορυκτέλαια και προέρχονται από τη διύλιση του αργού πετρελαίου.   </vt:lpstr>
      <vt:lpstr>Παρουσίαση του PowerPoint</vt:lpstr>
      <vt:lpstr>Ιξώδες λιπαντικού  </vt:lpstr>
      <vt:lpstr>Παρουσίαση του PowerPoint</vt:lpstr>
      <vt:lpstr>Ταξινόμηση λιπαντικών  </vt:lpstr>
      <vt:lpstr>Αποκωδικοποίηση συμβολισμών λιπαντικών (ΕΚΤΟΣ ΥΛΗΣ ΠΑΝΕΛΛΑΔΙΚΩΝ) </vt:lpstr>
      <vt:lpstr>Πρόσθετες πληροφορίες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ΣΥΣΤΗΜΑ ΛΙΠΑΝΣΗΣ</dc:title>
  <dc:creator>GEORGIA GEORGATZOGLOU</dc:creator>
  <cp:lastModifiedBy>GEORGIA GEORGATZOGLOU</cp:lastModifiedBy>
  <cp:revision>4</cp:revision>
  <dcterms:created xsi:type="dcterms:W3CDTF">2023-12-11T07:04:14Z</dcterms:created>
  <dcterms:modified xsi:type="dcterms:W3CDTF">2024-03-17T12:27:33Z</dcterms:modified>
</cp:coreProperties>
</file>