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3"/>
  </p:normalViewPr>
  <p:slideViewPr>
    <p:cSldViewPr snapToGrid="0">
      <p:cViewPr varScale="1">
        <p:scale>
          <a:sx n="86" d="100"/>
          <a:sy n="86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71EE2-B77D-49D8-9566-A584A0B5282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10229D-3310-4A4F-BA0A-CFB8E90378A9}">
      <dgm:prSet/>
      <dgm:spPr/>
      <dgm:t>
        <a:bodyPr/>
        <a:lstStyle/>
        <a:p>
          <a:r>
            <a:rPr lang="el-GR" dirty="0"/>
            <a:t>Αν το </a:t>
          </a:r>
          <a:r>
            <a:rPr lang="el-GR" dirty="0" err="1"/>
            <a:t>υγρο</a:t>
          </a:r>
          <a:r>
            <a:rPr lang="el-GR" dirty="0"/>
            <a:t>́ </a:t>
          </a:r>
          <a:r>
            <a:rPr lang="el-GR" dirty="0" err="1"/>
            <a:t>αυτο</a:t>
          </a:r>
          <a:r>
            <a:rPr lang="el-GR" dirty="0"/>
            <a:t>́, </a:t>
          </a:r>
          <a:r>
            <a:rPr lang="el-GR" dirty="0" err="1"/>
            <a:t>μετα</a:t>
          </a:r>
          <a:r>
            <a:rPr lang="el-GR" dirty="0"/>
            <a:t>́ τη </a:t>
          </a:r>
          <a:r>
            <a:rPr lang="el-GR" dirty="0" err="1"/>
            <a:t>θέρμανση</a:t>
          </a:r>
          <a:r>
            <a:rPr lang="el-GR" dirty="0"/>
            <a:t>́ του </a:t>
          </a:r>
          <a:r>
            <a:rPr lang="el-GR" dirty="0" err="1"/>
            <a:t>απο</a:t>
          </a:r>
          <a:r>
            <a:rPr lang="el-GR" dirty="0"/>
            <a:t>́ τον </a:t>
          </a:r>
          <a:r>
            <a:rPr lang="el-GR" dirty="0" err="1"/>
            <a:t>κινητήρα</a:t>
          </a:r>
          <a:r>
            <a:rPr lang="el-GR" dirty="0"/>
            <a:t>, </a:t>
          </a:r>
          <a:r>
            <a:rPr lang="el-GR" dirty="0" err="1"/>
            <a:t>ψύχεται</a:t>
          </a:r>
          <a:r>
            <a:rPr lang="el-GR" dirty="0"/>
            <a:t> και </a:t>
          </a:r>
          <a:r>
            <a:rPr lang="el-GR" dirty="0" err="1"/>
            <a:t>επανακυκλο</a:t>
          </a:r>
          <a:r>
            <a:rPr lang="el-GR" dirty="0"/>
            <a:t>- </a:t>
          </a:r>
          <a:r>
            <a:rPr lang="el-GR" dirty="0" err="1"/>
            <a:t>φορει</a:t>
          </a:r>
          <a:r>
            <a:rPr lang="el-GR" dirty="0"/>
            <a:t>́, </a:t>
          </a:r>
          <a:r>
            <a:rPr lang="el-GR" dirty="0" err="1"/>
            <a:t>τότε</a:t>
          </a:r>
          <a:r>
            <a:rPr lang="el-GR" dirty="0"/>
            <a:t> το </a:t>
          </a:r>
          <a:r>
            <a:rPr lang="el-GR" dirty="0" err="1"/>
            <a:t>σύστημα</a:t>
          </a:r>
          <a:r>
            <a:rPr lang="el-GR" dirty="0"/>
            <a:t> </a:t>
          </a:r>
          <a:r>
            <a:rPr lang="el-GR" dirty="0" err="1"/>
            <a:t>ψύξης</a:t>
          </a:r>
          <a:r>
            <a:rPr lang="el-GR" dirty="0"/>
            <a:t> </a:t>
          </a:r>
          <a:r>
            <a:rPr lang="el-GR" dirty="0" err="1"/>
            <a:t>ονομάζεται</a:t>
          </a:r>
          <a:r>
            <a:rPr lang="el-GR" dirty="0"/>
            <a:t> «</a:t>
          </a:r>
          <a:r>
            <a:rPr lang="el-GR" dirty="0" err="1"/>
            <a:t>κλειστο</a:t>
          </a:r>
          <a:r>
            <a:rPr lang="el-GR" dirty="0"/>
            <a:t>́». </a:t>
          </a:r>
          <a:endParaRPr lang="en-US" dirty="0"/>
        </a:p>
      </dgm:t>
    </dgm:pt>
    <dgm:pt modelId="{5778168E-5237-4EE3-9C85-3F9A53B8EEB0}" type="parTrans" cxnId="{BDC9162F-46E5-4F12-B3D9-CAF202D3B865}">
      <dgm:prSet/>
      <dgm:spPr/>
      <dgm:t>
        <a:bodyPr/>
        <a:lstStyle/>
        <a:p>
          <a:endParaRPr lang="en-US"/>
        </a:p>
      </dgm:t>
    </dgm:pt>
    <dgm:pt modelId="{24E52646-5025-4F09-88A3-BC14C9B8E02F}" type="sibTrans" cxnId="{BDC9162F-46E5-4F12-B3D9-CAF202D3B865}">
      <dgm:prSet/>
      <dgm:spPr/>
      <dgm:t>
        <a:bodyPr/>
        <a:lstStyle/>
        <a:p>
          <a:endParaRPr lang="en-US"/>
        </a:p>
      </dgm:t>
    </dgm:pt>
    <dgm:pt modelId="{2592FB4B-A5F9-4008-9C51-24FA70328B61}">
      <dgm:prSet/>
      <dgm:spPr/>
      <dgm:t>
        <a:bodyPr/>
        <a:lstStyle/>
        <a:p>
          <a:r>
            <a:rPr lang="el-GR" dirty="0"/>
            <a:t>Αν, </a:t>
          </a:r>
          <a:r>
            <a:rPr lang="el-GR" dirty="0" err="1"/>
            <a:t>όμως</a:t>
          </a:r>
          <a:r>
            <a:rPr lang="el-GR" dirty="0"/>
            <a:t>, το </a:t>
          </a:r>
          <a:r>
            <a:rPr lang="el-GR" dirty="0" err="1"/>
            <a:t>υγρο</a:t>
          </a:r>
          <a:r>
            <a:rPr lang="el-GR" dirty="0"/>
            <a:t>́ </a:t>
          </a:r>
          <a:r>
            <a:rPr lang="el-GR" dirty="0" err="1"/>
            <a:t>μετα</a:t>
          </a:r>
          <a:r>
            <a:rPr lang="el-GR" dirty="0"/>
            <a:t>́ τη </a:t>
          </a:r>
          <a:r>
            <a:rPr lang="el-GR" dirty="0" err="1"/>
            <a:t>θέρμανση</a:t>
          </a:r>
          <a:r>
            <a:rPr lang="el-GR" dirty="0"/>
            <a:t>́ του </a:t>
          </a:r>
          <a:r>
            <a:rPr lang="el-GR" dirty="0" err="1"/>
            <a:t>απομακρύνεται</a:t>
          </a:r>
          <a:r>
            <a:rPr lang="el-GR" dirty="0"/>
            <a:t> </a:t>
          </a:r>
          <a:r>
            <a:rPr lang="el-GR" dirty="0" err="1"/>
            <a:t>χωρίς</a:t>
          </a:r>
          <a:r>
            <a:rPr lang="el-GR" dirty="0"/>
            <a:t> να </a:t>
          </a:r>
          <a:r>
            <a:rPr lang="el-GR" dirty="0" err="1"/>
            <a:t>επανακυκλοφορει</a:t>
          </a:r>
          <a:r>
            <a:rPr lang="el-GR" dirty="0"/>
            <a:t>́, </a:t>
          </a:r>
          <a:r>
            <a:rPr lang="el-GR" dirty="0" err="1"/>
            <a:t>τότε</a:t>
          </a:r>
          <a:r>
            <a:rPr lang="el-GR" dirty="0"/>
            <a:t> το </a:t>
          </a:r>
          <a:r>
            <a:rPr lang="el-GR" dirty="0" err="1"/>
            <a:t>σύστημα</a:t>
          </a:r>
          <a:r>
            <a:rPr lang="el-GR" dirty="0"/>
            <a:t> </a:t>
          </a:r>
          <a:r>
            <a:rPr lang="el-GR" dirty="0" err="1"/>
            <a:t>ψύξης</a:t>
          </a:r>
          <a:r>
            <a:rPr lang="el-GR" dirty="0"/>
            <a:t> </a:t>
          </a:r>
          <a:r>
            <a:rPr lang="el-GR" dirty="0" err="1"/>
            <a:t>ονομάζεται</a:t>
          </a:r>
          <a:r>
            <a:rPr lang="el-GR" dirty="0"/>
            <a:t> «</a:t>
          </a:r>
          <a:r>
            <a:rPr lang="el-GR" dirty="0" err="1"/>
            <a:t>ανοικτο</a:t>
          </a:r>
          <a:r>
            <a:rPr lang="el-GR" dirty="0"/>
            <a:t>́», </a:t>
          </a:r>
          <a:r>
            <a:rPr lang="el-GR" dirty="0" err="1"/>
            <a:t>όπως</a:t>
          </a:r>
          <a:r>
            <a:rPr lang="el-GR" dirty="0"/>
            <a:t> </a:t>
          </a:r>
          <a:r>
            <a:rPr lang="el-GR" dirty="0" err="1"/>
            <a:t>συμβαίνει</a:t>
          </a:r>
          <a:r>
            <a:rPr lang="el-GR" dirty="0"/>
            <a:t> στην </a:t>
          </a:r>
          <a:r>
            <a:rPr lang="el-GR" dirty="0" err="1"/>
            <a:t>περίπτωση</a:t>
          </a:r>
          <a:r>
            <a:rPr lang="el-GR" dirty="0"/>
            <a:t> των </a:t>
          </a:r>
          <a:r>
            <a:rPr lang="el-GR" dirty="0" err="1"/>
            <a:t>εξωλέμβιων</a:t>
          </a:r>
          <a:r>
            <a:rPr lang="el-GR" dirty="0"/>
            <a:t> </a:t>
          </a:r>
          <a:r>
            <a:rPr lang="el-GR" dirty="0" err="1"/>
            <a:t>μηχανών</a:t>
          </a:r>
          <a:r>
            <a:rPr lang="el-GR" dirty="0"/>
            <a:t> </a:t>
          </a:r>
          <a:r>
            <a:rPr lang="el-GR" dirty="0" err="1"/>
            <a:t>θαλάσσης</a:t>
          </a:r>
          <a:r>
            <a:rPr lang="el-GR" dirty="0"/>
            <a:t>. </a:t>
          </a:r>
          <a:endParaRPr lang="en-US" dirty="0"/>
        </a:p>
      </dgm:t>
    </dgm:pt>
    <dgm:pt modelId="{CA60C315-F6FC-4F94-9A51-58457AA7DC4A}" type="parTrans" cxnId="{DFB6C5D5-7C9C-4CE6-BFC2-DCB16E0829E5}">
      <dgm:prSet/>
      <dgm:spPr/>
      <dgm:t>
        <a:bodyPr/>
        <a:lstStyle/>
        <a:p>
          <a:endParaRPr lang="en-US"/>
        </a:p>
      </dgm:t>
    </dgm:pt>
    <dgm:pt modelId="{B8B07357-B187-4ACE-BA67-506C4304EA99}" type="sibTrans" cxnId="{DFB6C5D5-7C9C-4CE6-BFC2-DCB16E0829E5}">
      <dgm:prSet/>
      <dgm:spPr/>
      <dgm:t>
        <a:bodyPr/>
        <a:lstStyle/>
        <a:p>
          <a:endParaRPr lang="en-US"/>
        </a:p>
      </dgm:t>
    </dgm:pt>
    <dgm:pt modelId="{D3BF3992-E0B1-4421-BC0B-0B8304D469CB}">
      <dgm:prSet/>
      <dgm:spPr/>
      <dgm:t>
        <a:bodyPr/>
        <a:lstStyle/>
        <a:p>
          <a:r>
            <a:rPr lang="el-GR" dirty="0"/>
            <a:t>Η </a:t>
          </a:r>
          <a:r>
            <a:rPr lang="el-GR" dirty="0" err="1"/>
            <a:t>απαγωγη</a:t>
          </a:r>
          <a:r>
            <a:rPr lang="el-GR" dirty="0"/>
            <a:t>́ της </a:t>
          </a:r>
          <a:r>
            <a:rPr lang="el-GR" dirty="0" err="1"/>
            <a:t>πλεονάζουσας</a:t>
          </a:r>
          <a:r>
            <a:rPr lang="el-GR" dirty="0"/>
            <a:t> </a:t>
          </a:r>
          <a:r>
            <a:rPr lang="el-GR" dirty="0" err="1"/>
            <a:t>θερμότητας</a:t>
          </a:r>
          <a:r>
            <a:rPr lang="el-GR" dirty="0"/>
            <a:t> </a:t>
          </a:r>
          <a:r>
            <a:rPr lang="el-GR" dirty="0" err="1"/>
            <a:t>επιτυγχάνεται</a:t>
          </a:r>
          <a:r>
            <a:rPr lang="el-GR" dirty="0"/>
            <a:t> με την </a:t>
          </a:r>
          <a:r>
            <a:rPr lang="el-GR" dirty="0" err="1"/>
            <a:t>κυκλοφορία</a:t>
          </a:r>
          <a:r>
            <a:rPr lang="el-GR" dirty="0"/>
            <a:t> </a:t>
          </a:r>
          <a:r>
            <a:rPr lang="el-GR" dirty="0" err="1"/>
            <a:t>ψυκτικου</a:t>
          </a:r>
          <a:r>
            <a:rPr lang="el-GR" dirty="0"/>
            <a:t>́ </a:t>
          </a:r>
          <a:r>
            <a:rPr lang="el-GR" dirty="0" err="1"/>
            <a:t>υγρου</a:t>
          </a:r>
          <a:r>
            <a:rPr lang="el-GR" dirty="0"/>
            <a:t>́, </a:t>
          </a:r>
          <a:r>
            <a:rPr lang="el-GR" dirty="0" err="1"/>
            <a:t>γύρω</a:t>
          </a:r>
          <a:r>
            <a:rPr lang="el-GR" dirty="0"/>
            <a:t> </a:t>
          </a:r>
          <a:r>
            <a:rPr lang="el-GR" dirty="0" err="1"/>
            <a:t>απο</a:t>
          </a:r>
          <a:r>
            <a:rPr lang="el-GR" dirty="0"/>
            <a:t>́ τις </a:t>
          </a:r>
          <a:r>
            <a:rPr lang="el-GR" dirty="0" err="1"/>
            <a:t>θερμαινόμενες</a:t>
          </a:r>
          <a:r>
            <a:rPr lang="el-GR" dirty="0"/>
            <a:t> </a:t>
          </a:r>
          <a:r>
            <a:rPr lang="el-GR" dirty="0" err="1"/>
            <a:t>επιφάνειες</a:t>
          </a:r>
          <a:r>
            <a:rPr lang="el-GR" dirty="0"/>
            <a:t>, το </a:t>
          </a:r>
          <a:r>
            <a:rPr lang="el-GR" dirty="0" err="1"/>
            <a:t>οποίο</a:t>
          </a:r>
          <a:r>
            <a:rPr lang="el-GR" dirty="0"/>
            <a:t> </a:t>
          </a:r>
          <a:r>
            <a:rPr lang="el-GR" dirty="0" err="1"/>
            <a:t>απορροφα</a:t>
          </a:r>
          <a:r>
            <a:rPr lang="el-GR" dirty="0"/>
            <a:t>́ τη </a:t>
          </a:r>
          <a:r>
            <a:rPr lang="el-GR" dirty="0" err="1"/>
            <a:t>θερμότητα</a:t>
          </a:r>
          <a:r>
            <a:rPr lang="el-GR" dirty="0"/>
            <a:t> και με το </a:t>
          </a:r>
          <a:r>
            <a:rPr lang="el-GR" dirty="0" err="1"/>
            <a:t>ψυγείο</a:t>
          </a:r>
          <a:r>
            <a:rPr lang="el-GR" dirty="0"/>
            <a:t> την </a:t>
          </a:r>
          <a:r>
            <a:rPr lang="el-GR" dirty="0" err="1"/>
            <a:t>αποβάλλει</a:t>
          </a:r>
          <a:r>
            <a:rPr lang="el-GR" dirty="0"/>
            <a:t> στην </a:t>
          </a:r>
          <a:r>
            <a:rPr lang="el-GR" dirty="0" err="1"/>
            <a:t>ατμόσφαιρα</a:t>
          </a:r>
          <a:r>
            <a:rPr lang="el-GR" dirty="0"/>
            <a:t>. </a:t>
          </a:r>
          <a:endParaRPr lang="en-US" dirty="0"/>
        </a:p>
      </dgm:t>
    </dgm:pt>
    <dgm:pt modelId="{9113E534-6842-4C5C-8CC2-73607200470C}" type="sibTrans" cxnId="{8DCAB056-0695-4B75-B563-001505F83A67}">
      <dgm:prSet/>
      <dgm:spPr/>
      <dgm:t>
        <a:bodyPr/>
        <a:lstStyle/>
        <a:p>
          <a:endParaRPr lang="en-US"/>
        </a:p>
      </dgm:t>
    </dgm:pt>
    <dgm:pt modelId="{780C7071-F3A4-4F5A-BCC0-18563AC1B5B6}" type="parTrans" cxnId="{8DCAB056-0695-4B75-B563-001505F83A67}">
      <dgm:prSet/>
      <dgm:spPr/>
      <dgm:t>
        <a:bodyPr/>
        <a:lstStyle/>
        <a:p>
          <a:endParaRPr lang="en-US"/>
        </a:p>
      </dgm:t>
    </dgm:pt>
    <dgm:pt modelId="{BB9857FA-DB8A-B54C-A773-0F44A8875F93}" type="pres">
      <dgm:prSet presAssocID="{48571EE2-B77D-49D8-9566-A584A0B52828}" presName="outerComposite" presStyleCnt="0">
        <dgm:presLayoutVars>
          <dgm:chMax val="5"/>
          <dgm:dir/>
          <dgm:resizeHandles val="exact"/>
        </dgm:presLayoutVars>
      </dgm:prSet>
      <dgm:spPr/>
    </dgm:pt>
    <dgm:pt modelId="{B8096D0D-2DFE-4741-AB11-A69CCEBF8B12}" type="pres">
      <dgm:prSet presAssocID="{48571EE2-B77D-49D8-9566-A584A0B52828}" presName="dummyMaxCanvas" presStyleCnt="0">
        <dgm:presLayoutVars/>
      </dgm:prSet>
      <dgm:spPr/>
    </dgm:pt>
    <dgm:pt modelId="{B268EE37-B09F-0B4F-A403-E253D3589713}" type="pres">
      <dgm:prSet presAssocID="{48571EE2-B77D-49D8-9566-A584A0B52828}" presName="ThreeNodes_1" presStyleLbl="node1" presStyleIdx="0" presStyleCnt="3" custScaleX="117647" custLinFactNeighborX="5637" custLinFactNeighborY="-1302">
        <dgm:presLayoutVars>
          <dgm:bulletEnabled val="1"/>
        </dgm:presLayoutVars>
      </dgm:prSet>
      <dgm:spPr/>
    </dgm:pt>
    <dgm:pt modelId="{EA349BF3-8DA3-CA4C-91AE-AAED06901AE1}" type="pres">
      <dgm:prSet presAssocID="{48571EE2-B77D-49D8-9566-A584A0B52828}" presName="ThreeNodes_2" presStyleLbl="node1" presStyleIdx="1" presStyleCnt="3" custScaleX="116669">
        <dgm:presLayoutVars>
          <dgm:bulletEnabled val="1"/>
        </dgm:presLayoutVars>
      </dgm:prSet>
      <dgm:spPr/>
    </dgm:pt>
    <dgm:pt modelId="{45DEAD81-7AC5-DC41-84C9-136F2A760820}" type="pres">
      <dgm:prSet presAssocID="{48571EE2-B77D-49D8-9566-A584A0B52828}" presName="ThreeNodes_3" presStyleLbl="node1" presStyleIdx="2" presStyleCnt="3" custLinFactNeighborX="17708" custLinFactNeighborY="-7136">
        <dgm:presLayoutVars>
          <dgm:bulletEnabled val="1"/>
        </dgm:presLayoutVars>
      </dgm:prSet>
      <dgm:spPr/>
    </dgm:pt>
    <dgm:pt modelId="{4DE527FA-B58B-C244-A290-217FCC1BE7D1}" type="pres">
      <dgm:prSet presAssocID="{48571EE2-B77D-49D8-9566-A584A0B52828}" presName="ThreeConn_1-2" presStyleLbl="fgAccFollowNode1" presStyleIdx="0" presStyleCnt="2">
        <dgm:presLayoutVars>
          <dgm:bulletEnabled val="1"/>
        </dgm:presLayoutVars>
      </dgm:prSet>
      <dgm:spPr/>
    </dgm:pt>
    <dgm:pt modelId="{13B237F9-0E96-714E-B99E-F42C2DF8E252}" type="pres">
      <dgm:prSet presAssocID="{48571EE2-B77D-49D8-9566-A584A0B52828}" presName="ThreeConn_2-3" presStyleLbl="fgAccFollowNode1" presStyleIdx="1" presStyleCnt="2">
        <dgm:presLayoutVars>
          <dgm:bulletEnabled val="1"/>
        </dgm:presLayoutVars>
      </dgm:prSet>
      <dgm:spPr/>
    </dgm:pt>
    <dgm:pt modelId="{C2440D94-558F-EA49-A1B5-936B09E2ECDA}" type="pres">
      <dgm:prSet presAssocID="{48571EE2-B77D-49D8-9566-A584A0B52828}" presName="ThreeNodes_1_text" presStyleLbl="node1" presStyleIdx="2" presStyleCnt="3">
        <dgm:presLayoutVars>
          <dgm:bulletEnabled val="1"/>
        </dgm:presLayoutVars>
      </dgm:prSet>
      <dgm:spPr/>
    </dgm:pt>
    <dgm:pt modelId="{EE7F2FAE-6284-404F-9F0A-AF8D5749F3E7}" type="pres">
      <dgm:prSet presAssocID="{48571EE2-B77D-49D8-9566-A584A0B52828}" presName="ThreeNodes_2_text" presStyleLbl="node1" presStyleIdx="2" presStyleCnt="3">
        <dgm:presLayoutVars>
          <dgm:bulletEnabled val="1"/>
        </dgm:presLayoutVars>
      </dgm:prSet>
      <dgm:spPr/>
    </dgm:pt>
    <dgm:pt modelId="{423F304C-6D48-6648-A646-4442CEB52B59}" type="pres">
      <dgm:prSet presAssocID="{48571EE2-B77D-49D8-9566-A584A0B5282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FE5C21A-0C46-AD4C-805D-632FD94C0E18}" type="presOf" srcId="{D3BF3992-E0B1-4421-BC0B-0B8304D469CB}" destId="{C2440D94-558F-EA49-A1B5-936B09E2ECDA}" srcOrd="1" destOrd="0" presId="urn:microsoft.com/office/officeart/2005/8/layout/vProcess5"/>
    <dgm:cxn modelId="{9272DA27-6AF8-3E4C-A520-26BB10FB9DDF}" type="presOf" srcId="{2592FB4B-A5F9-4008-9C51-24FA70328B61}" destId="{45DEAD81-7AC5-DC41-84C9-136F2A760820}" srcOrd="0" destOrd="0" presId="urn:microsoft.com/office/officeart/2005/8/layout/vProcess5"/>
    <dgm:cxn modelId="{BDC9162F-46E5-4F12-B3D9-CAF202D3B865}" srcId="{48571EE2-B77D-49D8-9566-A584A0B52828}" destId="{F810229D-3310-4A4F-BA0A-CFB8E90378A9}" srcOrd="1" destOrd="0" parTransId="{5778168E-5237-4EE3-9C85-3F9A53B8EEB0}" sibTransId="{24E52646-5025-4F09-88A3-BC14C9B8E02F}"/>
    <dgm:cxn modelId="{0AD0EE50-4D29-2843-B867-FD4ED68DB67D}" type="presOf" srcId="{F810229D-3310-4A4F-BA0A-CFB8E90378A9}" destId="{EA349BF3-8DA3-CA4C-91AE-AAED06901AE1}" srcOrd="0" destOrd="0" presId="urn:microsoft.com/office/officeart/2005/8/layout/vProcess5"/>
    <dgm:cxn modelId="{8DCAB056-0695-4B75-B563-001505F83A67}" srcId="{48571EE2-B77D-49D8-9566-A584A0B52828}" destId="{D3BF3992-E0B1-4421-BC0B-0B8304D469CB}" srcOrd="0" destOrd="0" parTransId="{780C7071-F3A4-4F5A-BCC0-18563AC1B5B6}" sibTransId="{9113E534-6842-4C5C-8CC2-73607200470C}"/>
    <dgm:cxn modelId="{D82F99A4-3C98-A742-A7D2-FC94294E5E38}" type="presOf" srcId="{2592FB4B-A5F9-4008-9C51-24FA70328B61}" destId="{423F304C-6D48-6648-A646-4442CEB52B59}" srcOrd="1" destOrd="0" presId="urn:microsoft.com/office/officeart/2005/8/layout/vProcess5"/>
    <dgm:cxn modelId="{DFB6C5D5-7C9C-4CE6-BFC2-DCB16E0829E5}" srcId="{48571EE2-B77D-49D8-9566-A584A0B52828}" destId="{2592FB4B-A5F9-4008-9C51-24FA70328B61}" srcOrd="2" destOrd="0" parTransId="{CA60C315-F6FC-4F94-9A51-58457AA7DC4A}" sibTransId="{B8B07357-B187-4ACE-BA67-506C4304EA99}"/>
    <dgm:cxn modelId="{0C452EDA-4E7F-BD46-BFEB-9830D0361DDF}" type="presOf" srcId="{48571EE2-B77D-49D8-9566-A584A0B52828}" destId="{BB9857FA-DB8A-B54C-A773-0F44A8875F93}" srcOrd="0" destOrd="0" presId="urn:microsoft.com/office/officeart/2005/8/layout/vProcess5"/>
    <dgm:cxn modelId="{B2C0C4E6-FDFD-B84D-8AA6-65FA2C6F84A0}" type="presOf" srcId="{D3BF3992-E0B1-4421-BC0B-0B8304D469CB}" destId="{B268EE37-B09F-0B4F-A403-E253D3589713}" srcOrd="0" destOrd="0" presId="urn:microsoft.com/office/officeart/2005/8/layout/vProcess5"/>
    <dgm:cxn modelId="{F7E53EEA-CED3-064C-9195-BDAE40CF7407}" type="presOf" srcId="{F810229D-3310-4A4F-BA0A-CFB8E90378A9}" destId="{EE7F2FAE-6284-404F-9F0A-AF8D5749F3E7}" srcOrd="1" destOrd="0" presId="urn:microsoft.com/office/officeart/2005/8/layout/vProcess5"/>
    <dgm:cxn modelId="{54C3EEEF-DA79-6D46-9A9E-31BB4AF77536}" type="presOf" srcId="{9113E534-6842-4C5C-8CC2-73607200470C}" destId="{4DE527FA-B58B-C244-A290-217FCC1BE7D1}" srcOrd="0" destOrd="0" presId="urn:microsoft.com/office/officeart/2005/8/layout/vProcess5"/>
    <dgm:cxn modelId="{32DEA3F0-417E-1E49-B96D-597341A82BC5}" type="presOf" srcId="{24E52646-5025-4F09-88A3-BC14C9B8E02F}" destId="{13B237F9-0E96-714E-B99E-F42C2DF8E252}" srcOrd="0" destOrd="0" presId="urn:microsoft.com/office/officeart/2005/8/layout/vProcess5"/>
    <dgm:cxn modelId="{3E1955A4-D43D-5142-99E0-D8DCAF6AA3A9}" type="presParOf" srcId="{BB9857FA-DB8A-B54C-A773-0F44A8875F93}" destId="{B8096D0D-2DFE-4741-AB11-A69CCEBF8B12}" srcOrd="0" destOrd="0" presId="urn:microsoft.com/office/officeart/2005/8/layout/vProcess5"/>
    <dgm:cxn modelId="{6EFF7039-95E3-EC44-8DDF-339F4290CEBE}" type="presParOf" srcId="{BB9857FA-DB8A-B54C-A773-0F44A8875F93}" destId="{B268EE37-B09F-0B4F-A403-E253D3589713}" srcOrd="1" destOrd="0" presId="urn:microsoft.com/office/officeart/2005/8/layout/vProcess5"/>
    <dgm:cxn modelId="{398A9F10-527B-7148-AC0F-73428F50BA96}" type="presParOf" srcId="{BB9857FA-DB8A-B54C-A773-0F44A8875F93}" destId="{EA349BF3-8DA3-CA4C-91AE-AAED06901AE1}" srcOrd="2" destOrd="0" presId="urn:microsoft.com/office/officeart/2005/8/layout/vProcess5"/>
    <dgm:cxn modelId="{AAA525B5-0E15-3647-B8BE-EEA1CE015702}" type="presParOf" srcId="{BB9857FA-DB8A-B54C-A773-0F44A8875F93}" destId="{45DEAD81-7AC5-DC41-84C9-136F2A760820}" srcOrd="3" destOrd="0" presId="urn:microsoft.com/office/officeart/2005/8/layout/vProcess5"/>
    <dgm:cxn modelId="{3F646115-7F44-9144-9483-9AD5BAE274AB}" type="presParOf" srcId="{BB9857FA-DB8A-B54C-A773-0F44A8875F93}" destId="{4DE527FA-B58B-C244-A290-217FCC1BE7D1}" srcOrd="4" destOrd="0" presId="urn:microsoft.com/office/officeart/2005/8/layout/vProcess5"/>
    <dgm:cxn modelId="{D412D215-68B2-D842-82EC-FD3064C410BE}" type="presParOf" srcId="{BB9857FA-DB8A-B54C-A773-0F44A8875F93}" destId="{13B237F9-0E96-714E-B99E-F42C2DF8E252}" srcOrd="5" destOrd="0" presId="urn:microsoft.com/office/officeart/2005/8/layout/vProcess5"/>
    <dgm:cxn modelId="{DDC21013-880F-F248-BA3B-43E2C127B358}" type="presParOf" srcId="{BB9857FA-DB8A-B54C-A773-0F44A8875F93}" destId="{C2440D94-558F-EA49-A1B5-936B09E2ECDA}" srcOrd="6" destOrd="0" presId="urn:microsoft.com/office/officeart/2005/8/layout/vProcess5"/>
    <dgm:cxn modelId="{CD92C630-D688-D144-95BF-717FE431050C}" type="presParOf" srcId="{BB9857FA-DB8A-B54C-A773-0F44A8875F93}" destId="{EE7F2FAE-6284-404F-9F0A-AF8D5749F3E7}" srcOrd="7" destOrd="0" presId="urn:microsoft.com/office/officeart/2005/8/layout/vProcess5"/>
    <dgm:cxn modelId="{252819BC-0732-0947-B3F4-29512F1A61D0}" type="presParOf" srcId="{BB9857FA-DB8A-B54C-A773-0F44A8875F93}" destId="{423F304C-6D48-6648-A646-4442CEB52B5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8EE37-B09F-0B4F-A403-E253D3589713}">
      <dsp:nvSpPr>
        <dsp:cNvPr id="0" name=""/>
        <dsp:cNvSpPr/>
      </dsp:nvSpPr>
      <dsp:spPr>
        <a:xfrm>
          <a:off x="3" y="0"/>
          <a:ext cx="7674959" cy="1260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Η </a:t>
          </a:r>
          <a:r>
            <a:rPr lang="el-GR" sz="1600" kern="1200" dirty="0" err="1"/>
            <a:t>απαγωγη</a:t>
          </a:r>
          <a:r>
            <a:rPr lang="el-GR" sz="1600" kern="1200" dirty="0"/>
            <a:t>́ της </a:t>
          </a:r>
          <a:r>
            <a:rPr lang="el-GR" sz="1600" kern="1200" dirty="0" err="1"/>
            <a:t>πλεονάζουσας</a:t>
          </a:r>
          <a:r>
            <a:rPr lang="el-GR" sz="1600" kern="1200" dirty="0"/>
            <a:t> </a:t>
          </a:r>
          <a:r>
            <a:rPr lang="el-GR" sz="1600" kern="1200" dirty="0" err="1"/>
            <a:t>θερμότητας</a:t>
          </a:r>
          <a:r>
            <a:rPr lang="el-GR" sz="1600" kern="1200" dirty="0"/>
            <a:t> </a:t>
          </a:r>
          <a:r>
            <a:rPr lang="el-GR" sz="1600" kern="1200" dirty="0" err="1"/>
            <a:t>επιτυγχάνεται</a:t>
          </a:r>
          <a:r>
            <a:rPr lang="el-GR" sz="1600" kern="1200" dirty="0"/>
            <a:t> με την </a:t>
          </a:r>
          <a:r>
            <a:rPr lang="el-GR" sz="1600" kern="1200" dirty="0" err="1"/>
            <a:t>κυκλοφορία</a:t>
          </a:r>
          <a:r>
            <a:rPr lang="el-GR" sz="1600" kern="1200" dirty="0"/>
            <a:t> </a:t>
          </a:r>
          <a:r>
            <a:rPr lang="el-GR" sz="1600" kern="1200" dirty="0" err="1"/>
            <a:t>ψυκτικου</a:t>
          </a:r>
          <a:r>
            <a:rPr lang="el-GR" sz="1600" kern="1200" dirty="0"/>
            <a:t>́ </a:t>
          </a:r>
          <a:r>
            <a:rPr lang="el-GR" sz="1600" kern="1200" dirty="0" err="1"/>
            <a:t>υγρου</a:t>
          </a:r>
          <a:r>
            <a:rPr lang="el-GR" sz="1600" kern="1200" dirty="0"/>
            <a:t>́, </a:t>
          </a:r>
          <a:r>
            <a:rPr lang="el-GR" sz="1600" kern="1200" dirty="0" err="1"/>
            <a:t>γύρω</a:t>
          </a:r>
          <a:r>
            <a:rPr lang="el-GR" sz="1600" kern="1200" dirty="0"/>
            <a:t> </a:t>
          </a:r>
          <a:r>
            <a:rPr lang="el-GR" sz="1600" kern="1200" dirty="0" err="1"/>
            <a:t>απο</a:t>
          </a:r>
          <a:r>
            <a:rPr lang="el-GR" sz="1600" kern="1200" dirty="0"/>
            <a:t>́ τις </a:t>
          </a:r>
          <a:r>
            <a:rPr lang="el-GR" sz="1600" kern="1200" dirty="0" err="1"/>
            <a:t>θερμαινόμενες</a:t>
          </a:r>
          <a:r>
            <a:rPr lang="el-GR" sz="1600" kern="1200" dirty="0"/>
            <a:t> </a:t>
          </a:r>
          <a:r>
            <a:rPr lang="el-GR" sz="1600" kern="1200" dirty="0" err="1"/>
            <a:t>επιφάνειες</a:t>
          </a:r>
          <a:r>
            <a:rPr lang="el-GR" sz="1600" kern="1200" dirty="0"/>
            <a:t>, το </a:t>
          </a:r>
          <a:r>
            <a:rPr lang="el-GR" sz="1600" kern="1200" dirty="0" err="1"/>
            <a:t>οποίο</a:t>
          </a:r>
          <a:r>
            <a:rPr lang="el-GR" sz="1600" kern="1200" dirty="0"/>
            <a:t> </a:t>
          </a:r>
          <a:r>
            <a:rPr lang="el-GR" sz="1600" kern="1200" dirty="0" err="1"/>
            <a:t>απορροφα</a:t>
          </a:r>
          <a:r>
            <a:rPr lang="el-GR" sz="1600" kern="1200" dirty="0"/>
            <a:t>́ τη </a:t>
          </a:r>
          <a:r>
            <a:rPr lang="el-GR" sz="1600" kern="1200" dirty="0" err="1"/>
            <a:t>θερμότητα</a:t>
          </a:r>
          <a:r>
            <a:rPr lang="el-GR" sz="1600" kern="1200" dirty="0"/>
            <a:t> και με το </a:t>
          </a:r>
          <a:r>
            <a:rPr lang="el-GR" sz="1600" kern="1200" dirty="0" err="1"/>
            <a:t>ψυγείο</a:t>
          </a:r>
          <a:r>
            <a:rPr lang="el-GR" sz="1600" kern="1200" dirty="0"/>
            <a:t> την </a:t>
          </a:r>
          <a:r>
            <a:rPr lang="el-GR" sz="1600" kern="1200" dirty="0" err="1"/>
            <a:t>αποβάλλει</a:t>
          </a:r>
          <a:r>
            <a:rPr lang="el-GR" sz="1600" kern="1200" dirty="0"/>
            <a:t> στην </a:t>
          </a:r>
          <a:r>
            <a:rPr lang="el-GR" sz="1600" kern="1200" dirty="0" err="1"/>
            <a:t>ατμόσφαιρα</a:t>
          </a:r>
          <a:r>
            <a:rPr lang="el-GR" sz="1600" kern="1200" dirty="0"/>
            <a:t>. </a:t>
          </a:r>
          <a:endParaRPr lang="en-US" sz="1600" kern="1200" dirty="0"/>
        </a:p>
      </dsp:txBody>
      <dsp:txXfrm>
        <a:off x="36920" y="36917"/>
        <a:ext cx="6087846" cy="1186614"/>
      </dsp:txXfrm>
    </dsp:sp>
    <dsp:sp modelId="{EA349BF3-8DA3-CA4C-91AE-AAED06901AE1}">
      <dsp:nvSpPr>
        <dsp:cNvPr id="0" name=""/>
        <dsp:cNvSpPr/>
      </dsp:nvSpPr>
      <dsp:spPr>
        <a:xfrm>
          <a:off x="319713" y="1470522"/>
          <a:ext cx="7611157" cy="1260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Αν το </a:t>
          </a:r>
          <a:r>
            <a:rPr lang="el-GR" sz="1600" kern="1200" dirty="0" err="1"/>
            <a:t>υγρο</a:t>
          </a:r>
          <a:r>
            <a:rPr lang="el-GR" sz="1600" kern="1200" dirty="0"/>
            <a:t>́ </a:t>
          </a:r>
          <a:r>
            <a:rPr lang="el-GR" sz="1600" kern="1200" dirty="0" err="1"/>
            <a:t>αυτο</a:t>
          </a:r>
          <a:r>
            <a:rPr lang="el-GR" sz="1600" kern="1200" dirty="0"/>
            <a:t>́, </a:t>
          </a:r>
          <a:r>
            <a:rPr lang="el-GR" sz="1600" kern="1200" dirty="0" err="1"/>
            <a:t>μετα</a:t>
          </a:r>
          <a:r>
            <a:rPr lang="el-GR" sz="1600" kern="1200" dirty="0"/>
            <a:t>́ τη </a:t>
          </a:r>
          <a:r>
            <a:rPr lang="el-GR" sz="1600" kern="1200" dirty="0" err="1"/>
            <a:t>θέρμανση</a:t>
          </a:r>
          <a:r>
            <a:rPr lang="el-GR" sz="1600" kern="1200" dirty="0"/>
            <a:t>́ του </a:t>
          </a:r>
          <a:r>
            <a:rPr lang="el-GR" sz="1600" kern="1200" dirty="0" err="1"/>
            <a:t>απο</a:t>
          </a:r>
          <a:r>
            <a:rPr lang="el-GR" sz="1600" kern="1200" dirty="0"/>
            <a:t>́ τον </a:t>
          </a:r>
          <a:r>
            <a:rPr lang="el-GR" sz="1600" kern="1200" dirty="0" err="1"/>
            <a:t>κινητήρα</a:t>
          </a:r>
          <a:r>
            <a:rPr lang="el-GR" sz="1600" kern="1200" dirty="0"/>
            <a:t>, </a:t>
          </a:r>
          <a:r>
            <a:rPr lang="el-GR" sz="1600" kern="1200" dirty="0" err="1"/>
            <a:t>ψύχεται</a:t>
          </a:r>
          <a:r>
            <a:rPr lang="el-GR" sz="1600" kern="1200" dirty="0"/>
            <a:t> και </a:t>
          </a:r>
          <a:r>
            <a:rPr lang="el-GR" sz="1600" kern="1200" dirty="0" err="1"/>
            <a:t>επανακυκλο</a:t>
          </a:r>
          <a:r>
            <a:rPr lang="el-GR" sz="1600" kern="1200" dirty="0"/>
            <a:t>- </a:t>
          </a:r>
          <a:r>
            <a:rPr lang="el-GR" sz="1600" kern="1200" dirty="0" err="1"/>
            <a:t>φορει</a:t>
          </a:r>
          <a:r>
            <a:rPr lang="el-GR" sz="1600" kern="1200" dirty="0"/>
            <a:t>́, </a:t>
          </a:r>
          <a:r>
            <a:rPr lang="el-GR" sz="1600" kern="1200" dirty="0" err="1"/>
            <a:t>τότε</a:t>
          </a:r>
          <a:r>
            <a:rPr lang="el-GR" sz="1600" kern="1200" dirty="0"/>
            <a:t> το </a:t>
          </a:r>
          <a:r>
            <a:rPr lang="el-GR" sz="1600" kern="1200" dirty="0" err="1"/>
            <a:t>σύστημα</a:t>
          </a:r>
          <a:r>
            <a:rPr lang="el-GR" sz="1600" kern="1200" dirty="0"/>
            <a:t> </a:t>
          </a:r>
          <a:r>
            <a:rPr lang="el-GR" sz="1600" kern="1200" dirty="0" err="1"/>
            <a:t>ψύξης</a:t>
          </a:r>
          <a:r>
            <a:rPr lang="el-GR" sz="1600" kern="1200" dirty="0"/>
            <a:t> </a:t>
          </a:r>
          <a:r>
            <a:rPr lang="el-GR" sz="1600" kern="1200" dirty="0" err="1"/>
            <a:t>ονομάζεται</a:t>
          </a:r>
          <a:r>
            <a:rPr lang="el-GR" sz="1600" kern="1200" dirty="0"/>
            <a:t> «</a:t>
          </a:r>
          <a:r>
            <a:rPr lang="el-GR" sz="1600" kern="1200" dirty="0" err="1"/>
            <a:t>κλειστο</a:t>
          </a:r>
          <a:r>
            <a:rPr lang="el-GR" sz="1600" kern="1200" dirty="0"/>
            <a:t>́». </a:t>
          </a:r>
          <a:endParaRPr lang="en-US" sz="1600" kern="1200" dirty="0"/>
        </a:p>
      </dsp:txBody>
      <dsp:txXfrm>
        <a:off x="356630" y="1507439"/>
        <a:ext cx="5909891" cy="1186614"/>
      </dsp:txXfrm>
    </dsp:sp>
    <dsp:sp modelId="{45DEAD81-7AC5-DC41-84C9-136F2A760820}">
      <dsp:nvSpPr>
        <dsp:cNvPr id="0" name=""/>
        <dsp:cNvSpPr/>
      </dsp:nvSpPr>
      <dsp:spPr>
        <a:xfrm>
          <a:off x="1439054" y="2851100"/>
          <a:ext cx="6523718" cy="1260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Αν, </a:t>
          </a:r>
          <a:r>
            <a:rPr lang="el-GR" sz="1600" kern="1200" dirty="0" err="1"/>
            <a:t>όμως</a:t>
          </a:r>
          <a:r>
            <a:rPr lang="el-GR" sz="1600" kern="1200" dirty="0"/>
            <a:t>, το </a:t>
          </a:r>
          <a:r>
            <a:rPr lang="el-GR" sz="1600" kern="1200" dirty="0" err="1"/>
            <a:t>υγρο</a:t>
          </a:r>
          <a:r>
            <a:rPr lang="el-GR" sz="1600" kern="1200" dirty="0"/>
            <a:t>́ </a:t>
          </a:r>
          <a:r>
            <a:rPr lang="el-GR" sz="1600" kern="1200" dirty="0" err="1"/>
            <a:t>μετα</a:t>
          </a:r>
          <a:r>
            <a:rPr lang="el-GR" sz="1600" kern="1200" dirty="0"/>
            <a:t>́ τη </a:t>
          </a:r>
          <a:r>
            <a:rPr lang="el-GR" sz="1600" kern="1200" dirty="0" err="1"/>
            <a:t>θέρμανση</a:t>
          </a:r>
          <a:r>
            <a:rPr lang="el-GR" sz="1600" kern="1200" dirty="0"/>
            <a:t>́ του </a:t>
          </a:r>
          <a:r>
            <a:rPr lang="el-GR" sz="1600" kern="1200" dirty="0" err="1"/>
            <a:t>απομακρύνεται</a:t>
          </a:r>
          <a:r>
            <a:rPr lang="el-GR" sz="1600" kern="1200" dirty="0"/>
            <a:t> </a:t>
          </a:r>
          <a:r>
            <a:rPr lang="el-GR" sz="1600" kern="1200" dirty="0" err="1"/>
            <a:t>χωρίς</a:t>
          </a:r>
          <a:r>
            <a:rPr lang="el-GR" sz="1600" kern="1200" dirty="0"/>
            <a:t> να </a:t>
          </a:r>
          <a:r>
            <a:rPr lang="el-GR" sz="1600" kern="1200" dirty="0" err="1"/>
            <a:t>επανακυκλοφορει</a:t>
          </a:r>
          <a:r>
            <a:rPr lang="el-GR" sz="1600" kern="1200" dirty="0"/>
            <a:t>́, </a:t>
          </a:r>
          <a:r>
            <a:rPr lang="el-GR" sz="1600" kern="1200" dirty="0" err="1"/>
            <a:t>τότε</a:t>
          </a:r>
          <a:r>
            <a:rPr lang="el-GR" sz="1600" kern="1200" dirty="0"/>
            <a:t> το </a:t>
          </a:r>
          <a:r>
            <a:rPr lang="el-GR" sz="1600" kern="1200" dirty="0" err="1"/>
            <a:t>σύστημα</a:t>
          </a:r>
          <a:r>
            <a:rPr lang="el-GR" sz="1600" kern="1200" dirty="0"/>
            <a:t> </a:t>
          </a:r>
          <a:r>
            <a:rPr lang="el-GR" sz="1600" kern="1200" dirty="0" err="1"/>
            <a:t>ψύξης</a:t>
          </a:r>
          <a:r>
            <a:rPr lang="el-GR" sz="1600" kern="1200" dirty="0"/>
            <a:t> </a:t>
          </a:r>
          <a:r>
            <a:rPr lang="el-GR" sz="1600" kern="1200" dirty="0" err="1"/>
            <a:t>ονομάζεται</a:t>
          </a:r>
          <a:r>
            <a:rPr lang="el-GR" sz="1600" kern="1200" dirty="0"/>
            <a:t> «</a:t>
          </a:r>
          <a:r>
            <a:rPr lang="el-GR" sz="1600" kern="1200" dirty="0" err="1"/>
            <a:t>ανοικτο</a:t>
          </a:r>
          <a:r>
            <a:rPr lang="el-GR" sz="1600" kern="1200" dirty="0"/>
            <a:t>́», </a:t>
          </a:r>
          <a:r>
            <a:rPr lang="el-GR" sz="1600" kern="1200" dirty="0" err="1"/>
            <a:t>όπως</a:t>
          </a:r>
          <a:r>
            <a:rPr lang="el-GR" sz="1600" kern="1200" dirty="0"/>
            <a:t> </a:t>
          </a:r>
          <a:r>
            <a:rPr lang="el-GR" sz="1600" kern="1200" dirty="0" err="1"/>
            <a:t>συμβαίνει</a:t>
          </a:r>
          <a:r>
            <a:rPr lang="el-GR" sz="1600" kern="1200" dirty="0"/>
            <a:t> στην </a:t>
          </a:r>
          <a:r>
            <a:rPr lang="el-GR" sz="1600" kern="1200" dirty="0" err="1"/>
            <a:t>περίπτωση</a:t>
          </a:r>
          <a:r>
            <a:rPr lang="el-GR" sz="1600" kern="1200" dirty="0"/>
            <a:t> των </a:t>
          </a:r>
          <a:r>
            <a:rPr lang="el-GR" sz="1600" kern="1200" dirty="0" err="1"/>
            <a:t>εξωλέμβιων</a:t>
          </a:r>
          <a:r>
            <a:rPr lang="el-GR" sz="1600" kern="1200" dirty="0"/>
            <a:t> </a:t>
          </a:r>
          <a:r>
            <a:rPr lang="el-GR" sz="1600" kern="1200" dirty="0" err="1"/>
            <a:t>μηχανών</a:t>
          </a:r>
          <a:r>
            <a:rPr lang="el-GR" sz="1600" kern="1200" dirty="0"/>
            <a:t> </a:t>
          </a:r>
          <a:r>
            <a:rPr lang="el-GR" sz="1600" kern="1200" dirty="0" err="1"/>
            <a:t>θαλάσσης</a:t>
          </a:r>
          <a:r>
            <a:rPr lang="el-GR" sz="1600" kern="1200" dirty="0"/>
            <a:t>. </a:t>
          </a:r>
          <a:endParaRPr lang="en-US" sz="1600" kern="1200" dirty="0"/>
        </a:p>
      </dsp:txBody>
      <dsp:txXfrm>
        <a:off x="1475971" y="2888017"/>
        <a:ext cx="5054970" cy="1186614"/>
      </dsp:txXfrm>
    </dsp:sp>
    <dsp:sp modelId="{4DE527FA-B58B-C244-A290-217FCC1BE7D1}">
      <dsp:nvSpPr>
        <dsp:cNvPr id="0" name=""/>
        <dsp:cNvSpPr/>
      </dsp:nvSpPr>
      <dsp:spPr>
        <a:xfrm>
          <a:off x="5992237" y="955839"/>
          <a:ext cx="819291" cy="8192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176577" y="955839"/>
        <a:ext cx="450611" cy="616516"/>
      </dsp:txXfrm>
    </dsp:sp>
    <dsp:sp modelId="{13B237F9-0E96-714E-B99E-F42C2DF8E252}">
      <dsp:nvSpPr>
        <dsp:cNvPr id="0" name=""/>
        <dsp:cNvSpPr/>
      </dsp:nvSpPr>
      <dsp:spPr>
        <a:xfrm>
          <a:off x="6567859" y="2417959"/>
          <a:ext cx="819291" cy="8192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752199" y="2417959"/>
        <a:ext cx="450611" cy="616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5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3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3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9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8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2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3/17/24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7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59DAA97-33D7-B60F-3E48-0E35C82A1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96644"/>
            <a:ext cx="5500125" cy="343560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600" err="1">
                <a:effectLst/>
                <a:highlight>
                  <a:srgbClr val="FFFFFF"/>
                </a:highlight>
                <a:latin typeface="UB-Front-Bold"/>
              </a:rPr>
              <a:t>Σκοπός</a:t>
            </a:r>
            <a:r>
              <a:rPr lang="el-GR" sz="4600">
                <a:effectLst/>
                <a:highlight>
                  <a:srgbClr val="FFFFFF"/>
                </a:highlight>
                <a:latin typeface="UB-Front-Bold"/>
              </a:rPr>
              <a:t> και </a:t>
            </a:r>
            <a:r>
              <a:rPr lang="el-GR" sz="4600" err="1">
                <a:effectLst/>
                <a:highlight>
                  <a:srgbClr val="FFFFFF"/>
                </a:highlight>
                <a:latin typeface="UB-Front-Bold"/>
              </a:rPr>
              <a:t>σημασία</a:t>
            </a:r>
            <a:r>
              <a:rPr lang="el-GR" sz="4600">
                <a:effectLst/>
                <a:highlight>
                  <a:srgbClr val="FFFFFF"/>
                </a:highlight>
                <a:latin typeface="UB-Front-Bold"/>
              </a:rPr>
              <a:t> της </a:t>
            </a:r>
            <a:r>
              <a:rPr lang="el-GR" sz="4600" err="1">
                <a:effectLst/>
                <a:highlight>
                  <a:srgbClr val="FFFFFF"/>
                </a:highlight>
                <a:latin typeface="UB-Front-Bold"/>
              </a:rPr>
              <a:t>ψύξης</a:t>
            </a:r>
            <a:r>
              <a:rPr lang="el-GR" sz="4600">
                <a:effectLst/>
                <a:highlight>
                  <a:srgbClr val="FFFFFF"/>
                </a:highlight>
                <a:latin typeface="UB-Front-Bold"/>
              </a:rPr>
              <a:t> των </a:t>
            </a:r>
            <a:r>
              <a:rPr lang="el-GR" sz="4600" err="1">
                <a:effectLst/>
                <a:highlight>
                  <a:srgbClr val="FFFFFF"/>
                </a:highlight>
                <a:latin typeface="UB-Front-Bold"/>
              </a:rPr>
              <a:t>μηχανών</a:t>
            </a:r>
            <a:r>
              <a:rPr lang="el-GR" sz="4600">
                <a:effectLst/>
                <a:highlight>
                  <a:srgbClr val="FFFFFF"/>
                </a:highlight>
                <a:latin typeface="UB-Front-Bold"/>
              </a:rPr>
              <a:t> </a:t>
            </a:r>
            <a:r>
              <a:rPr lang="el-GR" sz="4600" err="1">
                <a:effectLst/>
                <a:highlight>
                  <a:srgbClr val="FFFFFF"/>
                </a:highlight>
                <a:latin typeface="UB-Front-Bold"/>
              </a:rPr>
              <a:t>εσωτερικής</a:t>
            </a:r>
            <a:r>
              <a:rPr lang="el-GR" sz="4600">
                <a:effectLst/>
                <a:highlight>
                  <a:srgbClr val="FFFFFF"/>
                </a:highlight>
                <a:latin typeface="UB-Front-Bold"/>
              </a:rPr>
              <a:t> </a:t>
            </a:r>
            <a:r>
              <a:rPr lang="el-GR" sz="4600" err="1">
                <a:effectLst/>
                <a:highlight>
                  <a:srgbClr val="FFFFFF"/>
                </a:highlight>
                <a:latin typeface="UB-Front-Bold"/>
              </a:rPr>
              <a:t>καύσης</a:t>
            </a:r>
            <a:r>
              <a:rPr lang="el-GR" sz="4600">
                <a:effectLst/>
                <a:highlight>
                  <a:srgbClr val="FFFFFF"/>
                </a:highlight>
                <a:latin typeface="UB-Front-Bold"/>
              </a:rPr>
              <a:t> </a:t>
            </a:r>
            <a:br>
              <a:rPr lang="el-GR" sz="4600">
                <a:effectLst/>
                <a:highlight>
                  <a:srgbClr val="FFFFFF"/>
                </a:highlight>
              </a:rPr>
            </a:br>
            <a:endParaRPr lang="el-GR" sz="460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A973AF9-4BA2-05F9-BF4A-7F8F80B0E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9718"/>
            <a:ext cx="6324600" cy="26516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για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μία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μηχανη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́, τα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ποσοστα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́ της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παραγόμενης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θερμότητας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κατα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́ τη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λειτουργία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 της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κατανέμονται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 ως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εξής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: 29-36%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́ τα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καυσαέρια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 που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εξέρχονται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́ την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εξάτμιση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, 24 - 32%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παραγωγη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έργου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 στον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κινητήρα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, 7%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ακτινοβολία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. Το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υπόλοιπο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 32% - 33%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απάγεται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́ το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σύστημα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2000" dirty="0" err="1">
                <a:effectLst/>
                <a:highlight>
                  <a:srgbClr val="FFFFFF"/>
                </a:highlight>
                <a:latin typeface="UBHelvetica"/>
              </a:rPr>
              <a:t>ψύξης</a:t>
            </a:r>
            <a:r>
              <a:rPr lang="el-GR" sz="20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endParaRPr lang="el-GR" sz="2000" dirty="0">
              <a:effectLst/>
              <a:highlight>
                <a:srgbClr val="FFFFFF"/>
              </a:highlight>
            </a:endParaRPr>
          </a:p>
          <a:p>
            <a:pPr>
              <a:lnSpc>
                <a:spcPct val="100000"/>
              </a:lnSpc>
            </a:pPr>
            <a:endParaRPr lang="el-G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A7DE1-D1EF-5F6E-DB78-2AD7F6AD0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506" y="3568187"/>
            <a:ext cx="3670087" cy="2651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01F430-2556-64F4-A272-C2ABCC80A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506" y="599893"/>
            <a:ext cx="3670087" cy="26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BA6B54-EA07-9FA4-6BB3-F540D2FF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617"/>
            <a:ext cx="10515600" cy="5592346"/>
          </a:xfrm>
        </p:spPr>
        <p:txBody>
          <a:bodyPr/>
          <a:lstStyle/>
          <a:p>
            <a:r>
              <a:rPr lang="el-GR" sz="1800" dirty="0">
                <a:effectLst/>
                <a:latin typeface="UBHelvetica"/>
              </a:rPr>
              <a:t>Στον </a:t>
            </a:r>
            <a:r>
              <a:rPr lang="el-GR" sz="1800" dirty="0" err="1">
                <a:effectLst/>
                <a:latin typeface="UBHelvetica"/>
              </a:rPr>
              <a:t>άνω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υδροθάλαμο</a:t>
            </a:r>
            <a:r>
              <a:rPr lang="el-GR" sz="1800" dirty="0">
                <a:effectLst/>
                <a:latin typeface="UBHelvetica"/>
              </a:rPr>
              <a:t> του </a:t>
            </a:r>
            <a:r>
              <a:rPr lang="el-GR" sz="1800" dirty="0" err="1">
                <a:effectLst/>
                <a:latin typeface="UBHelvetica"/>
              </a:rPr>
              <a:t>ψυγείου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υπάρχει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τάπα</a:t>
            </a:r>
            <a:r>
              <a:rPr lang="el-GR" sz="1800" dirty="0">
                <a:effectLst/>
                <a:latin typeface="UBHelvetica"/>
              </a:rPr>
              <a:t> που </a:t>
            </a:r>
            <a:r>
              <a:rPr lang="el-GR" sz="1800" dirty="0" err="1">
                <a:effectLst/>
                <a:latin typeface="UBHelvetica"/>
              </a:rPr>
              <a:t>έχει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δύο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βαλβίδες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μία</a:t>
            </a:r>
            <a:r>
              <a:rPr lang="el-GR" sz="1800" dirty="0">
                <a:effectLst/>
                <a:latin typeface="UBHelvetica"/>
              </a:rPr>
              <a:t> για την </a:t>
            </a:r>
            <a:r>
              <a:rPr lang="el-GR" sz="1800" dirty="0" err="1">
                <a:effectLst/>
                <a:latin typeface="UBHelvetica"/>
              </a:rPr>
              <a:t>υπερπίεση</a:t>
            </a:r>
            <a:r>
              <a:rPr lang="el-GR" sz="1800" dirty="0">
                <a:effectLst/>
                <a:latin typeface="UBHelvetica"/>
              </a:rPr>
              <a:t> και </a:t>
            </a:r>
            <a:r>
              <a:rPr lang="el-GR" sz="1800" dirty="0" err="1">
                <a:effectLst/>
                <a:latin typeface="UBHelvetica"/>
              </a:rPr>
              <a:t>μία</a:t>
            </a:r>
            <a:r>
              <a:rPr lang="el-GR" sz="1800" dirty="0">
                <a:effectLst/>
                <a:latin typeface="UBHelvetica"/>
              </a:rPr>
              <a:t> για την </a:t>
            </a:r>
            <a:r>
              <a:rPr lang="el-GR" sz="1800" dirty="0" err="1">
                <a:effectLst/>
                <a:latin typeface="UBHelvetica"/>
              </a:rPr>
              <a:t>υποπίεση</a:t>
            </a:r>
            <a:r>
              <a:rPr lang="el-GR" sz="1800" dirty="0">
                <a:effectLst/>
                <a:latin typeface="UBHelvetica"/>
              </a:rPr>
              <a:t>. Στο «</a:t>
            </a:r>
            <a:r>
              <a:rPr lang="el-GR" sz="1800" dirty="0" err="1">
                <a:effectLst/>
                <a:latin typeface="UBHelvetica"/>
              </a:rPr>
              <a:t>λαιμο</a:t>
            </a:r>
            <a:r>
              <a:rPr lang="el-GR" sz="1800" dirty="0">
                <a:effectLst/>
                <a:latin typeface="UBHelvetica"/>
              </a:rPr>
              <a:t>́» της </a:t>
            </a:r>
            <a:r>
              <a:rPr lang="el-GR" sz="1800" dirty="0" err="1">
                <a:effectLst/>
                <a:latin typeface="UBHelvetica"/>
              </a:rPr>
              <a:t>τάπας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υπάρχει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ελεύθερος</a:t>
            </a:r>
            <a:r>
              <a:rPr lang="el-GR" sz="1800" dirty="0">
                <a:effectLst/>
                <a:latin typeface="UBHelvetica"/>
              </a:rPr>
              <a:t> (</a:t>
            </a:r>
            <a:r>
              <a:rPr lang="el-GR" sz="1800" dirty="0" err="1">
                <a:effectLst/>
                <a:latin typeface="UBHelvetica"/>
              </a:rPr>
              <a:t>ανοικτός</a:t>
            </a:r>
            <a:r>
              <a:rPr lang="el-GR" sz="1800" dirty="0">
                <a:effectLst/>
                <a:latin typeface="UBHelvetica"/>
              </a:rPr>
              <a:t>) </a:t>
            </a:r>
            <a:r>
              <a:rPr lang="el-GR" sz="1800" dirty="0" err="1">
                <a:effectLst/>
                <a:latin typeface="UBHelvetica"/>
              </a:rPr>
              <a:t>σωλήνας</a:t>
            </a:r>
            <a:r>
              <a:rPr lang="el-GR" sz="1800" dirty="0">
                <a:effectLst/>
                <a:latin typeface="UBHelvetica"/>
              </a:rPr>
              <a:t> για την </a:t>
            </a:r>
            <a:r>
              <a:rPr lang="el-GR" sz="1800" dirty="0" err="1">
                <a:effectLst/>
                <a:latin typeface="UBHelvetica"/>
              </a:rPr>
              <a:t>εξαγωγη</a:t>
            </a:r>
            <a:r>
              <a:rPr lang="el-GR" sz="1800" dirty="0">
                <a:effectLst/>
                <a:latin typeface="UBHelvetica"/>
              </a:rPr>
              <a:t>́ του </a:t>
            </a:r>
            <a:r>
              <a:rPr lang="el-GR" sz="1800" dirty="0" err="1">
                <a:effectLst/>
                <a:latin typeface="UBHelvetica"/>
              </a:rPr>
              <a:t>νερου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μετα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απο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υπερχείλιση</a:t>
            </a:r>
            <a:r>
              <a:rPr lang="el-GR" sz="1800" dirty="0">
                <a:effectLst/>
                <a:latin typeface="UBHelvetica"/>
              </a:rPr>
              <a:t>, ο </a:t>
            </a:r>
            <a:r>
              <a:rPr lang="el-GR" sz="1800" dirty="0" err="1">
                <a:effectLst/>
                <a:latin typeface="UBHelvetica"/>
              </a:rPr>
              <a:t>οποίος</a:t>
            </a:r>
            <a:r>
              <a:rPr lang="el-GR" sz="1800" dirty="0">
                <a:effectLst/>
                <a:latin typeface="UBHelvetica"/>
              </a:rPr>
              <a:t> στα </a:t>
            </a:r>
            <a:r>
              <a:rPr lang="el-GR" sz="1800" dirty="0" err="1">
                <a:effectLst/>
                <a:latin typeface="UBHelvetica"/>
              </a:rPr>
              <a:t>σύγχρονα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αυτοκίνητα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καταλήγει</a:t>
            </a:r>
            <a:r>
              <a:rPr lang="el-GR" sz="1800" dirty="0">
                <a:effectLst/>
                <a:latin typeface="UBHelvetica"/>
              </a:rPr>
              <a:t> σ’ </a:t>
            </a:r>
            <a:r>
              <a:rPr lang="el-GR" sz="1800" dirty="0" err="1">
                <a:effectLst/>
                <a:latin typeface="UBHelvetica"/>
              </a:rPr>
              <a:t>ένα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ειδικο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δοχείο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νερου</a:t>
            </a:r>
            <a:r>
              <a:rPr lang="el-GR" sz="1800" dirty="0">
                <a:effectLst/>
                <a:latin typeface="UBHelvetica"/>
              </a:rPr>
              <a:t>́ (</a:t>
            </a:r>
            <a:r>
              <a:rPr lang="el-GR" sz="1800" dirty="0" err="1">
                <a:effectLst/>
                <a:latin typeface="UBHelvetica"/>
              </a:rPr>
              <a:t>δοχείο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διαστολής</a:t>
            </a:r>
            <a:r>
              <a:rPr lang="el-GR" sz="1800" dirty="0">
                <a:effectLst/>
                <a:latin typeface="UBHelvetica"/>
              </a:rPr>
              <a:t>). </a:t>
            </a:r>
            <a:r>
              <a:rPr lang="el-GR" sz="1800" dirty="0" err="1">
                <a:effectLst/>
                <a:latin typeface="UBHelvetica"/>
              </a:rPr>
              <a:t>Αυτο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χρησιμεύει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αφενός</a:t>
            </a:r>
            <a:r>
              <a:rPr lang="el-GR" sz="1800" dirty="0">
                <a:effectLst/>
                <a:latin typeface="UBHelvetica"/>
              </a:rPr>
              <a:t> για να </a:t>
            </a:r>
            <a:r>
              <a:rPr lang="el-GR" sz="1800" dirty="0" err="1">
                <a:effectLst/>
                <a:latin typeface="UBHelvetica"/>
              </a:rPr>
              <a:t>δέχεται</a:t>
            </a:r>
            <a:r>
              <a:rPr lang="el-GR" sz="1800" dirty="0">
                <a:effectLst/>
                <a:latin typeface="UBHelvetica"/>
              </a:rPr>
              <a:t> το </a:t>
            </a:r>
            <a:r>
              <a:rPr lang="el-GR" sz="1800" dirty="0" err="1">
                <a:effectLst/>
                <a:latin typeface="UBHelvetica"/>
              </a:rPr>
              <a:t>πλεονάζον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απο</a:t>
            </a:r>
            <a:r>
              <a:rPr lang="el-GR" sz="1800" dirty="0">
                <a:effectLst/>
                <a:latin typeface="UBHelvetica"/>
              </a:rPr>
              <a:t>́ το </a:t>
            </a:r>
            <a:r>
              <a:rPr lang="el-GR" sz="1800" dirty="0" err="1">
                <a:effectLst/>
                <a:latin typeface="UBHelvetica"/>
              </a:rPr>
              <a:t>ψυγείο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νερο</a:t>
            </a:r>
            <a:r>
              <a:rPr lang="el-GR" sz="1800" dirty="0">
                <a:effectLst/>
                <a:latin typeface="UBHelvetica"/>
              </a:rPr>
              <a:t>́ και </a:t>
            </a:r>
            <a:r>
              <a:rPr lang="el-GR" sz="1800" dirty="0" err="1">
                <a:effectLst/>
                <a:latin typeface="UBHelvetica"/>
              </a:rPr>
              <a:t>αφετέρου</a:t>
            </a:r>
            <a:r>
              <a:rPr lang="el-GR" sz="1800" dirty="0">
                <a:effectLst/>
                <a:latin typeface="UBHelvetica"/>
              </a:rPr>
              <a:t> να </a:t>
            </a:r>
            <a:r>
              <a:rPr lang="el-GR" sz="1800" dirty="0" err="1">
                <a:effectLst/>
                <a:latin typeface="UBHelvetica"/>
              </a:rPr>
              <a:t>αναρροφα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απο</a:t>
            </a:r>
            <a:r>
              <a:rPr lang="el-GR" sz="1800" dirty="0">
                <a:effectLst/>
                <a:latin typeface="UBHelvetica"/>
              </a:rPr>
              <a:t>́ το </a:t>
            </a:r>
            <a:r>
              <a:rPr lang="el-GR" sz="1800" dirty="0" err="1">
                <a:effectLst/>
                <a:latin typeface="UBHelvetica"/>
              </a:rPr>
              <a:t>ψυγείο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νερο</a:t>
            </a:r>
            <a:r>
              <a:rPr lang="el-GR" sz="1800" dirty="0">
                <a:effectLst/>
                <a:latin typeface="UBHelvetica"/>
              </a:rPr>
              <a:t>́, </a:t>
            </a:r>
            <a:r>
              <a:rPr lang="el-GR" sz="1800" dirty="0" err="1">
                <a:effectLst/>
                <a:latin typeface="UBHelvetica"/>
              </a:rPr>
              <a:t>όταν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κατα</a:t>
            </a:r>
            <a:r>
              <a:rPr lang="el-GR" sz="1800" dirty="0">
                <a:effectLst/>
                <a:latin typeface="UBHelvetica"/>
              </a:rPr>
              <a:t>́ τη </a:t>
            </a:r>
            <a:r>
              <a:rPr lang="el-GR" sz="1800" dirty="0" err="1">
                <a:effectLst/>
                <a:latin typeface="UBHelvetica"/>
              </a:rPr>
              <a:t>λειτουργία</a:t>
            </a:r>
            <a:r>
              <a:rPr lang="el-GR" sz="1800" dirty="0">
                <a:effectLst/>
                <a:latin typeface="UBHelvetica"/>
              </a:rPr>
              <a:t> του </a:t>
            </a:r>
            <a:r>
              <a:rPr lang="el-GR" sz="1800" dirty="0" err="1">
                <a:effectLst/>
                <a:latin typeface="UBHelvetica"/>
              </a:rPr>
              <a:t>συστήματος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ψύξης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παρου</a:t>
            </a:r>
            <a:r>
              <a:rPr lang="el-GR" sz="1800" dirty="0">
                <a:effectLst/>
                <a:latin typeface="UBHelvetica"/>
              </a:rPr>
              <a:t>- </a:t>
            </a:r>
            <a:r>
              <a:rPr lang="el-GR" sz="1800" dirty="0" err="1">
                <a:effectLst/>
                <a:latin typeface="UBHelvetica"/>
              </a:rPr>
              <a:t>σιαστει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έλλειψη</a:t>
            </a:r>
            <a:r>
              <a:rPr lang="el-GR" sz="1800" dirty="0">
                <a:effectLst/>
                <a:latin typeface="UBHelvetica"/>
              </a:rPr>
              <a:t>́ του. </a:t>
            </a:r>
            <a:endParaRPr lang="el-GR" dirty="0"/>
          </a:p>
          <a:p>
            <a:r>
              <a:rPr lang="el-GR" sz="1800" dirty="0">
                <a:effectLst/>
                <a:latin typeface="UBHelvetica"/>
              </a:rPr>
              <a:t>Ο </a:t>
            </a:r>
            <a:r>
              <a:rPr lang="el-GR" sz="1800" dirty="0" err="1">
                <a:effectLst/>
                <a:latin typeface="UBHelvetica"/>
              </a:rPr>
              <a:t>κάτω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υδροθάλαμος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συνδέεται</a:t>
            </a:r>
            <a:r>
              <a:rPr lang="el-GR" sz="1800" dirty="0">
                <a:effectLst/>
                <a:latin typeface="UBHelvetica"/>
              </a:rPr>
              <a:t> με τον </a:t>
            </a:r>
            <a:r>
              <a:rPr lang="el-GR" sz="1800" dirty="0" err="1">
                <a:effectLst/>
                <a:latin typeface="UBHelvetica"/>
              </a:rPr>
              <a:t>ελαστικο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σωλήνα</a:t>
            </a:r>
            <a:r>
              <a:rPr lang="el-GR" sz="1800" dirty="0">
                <a:effectLst/>
                <a:latin typeface="UBHelvetica"/>
              </a:rPr>
              <a:t> (</a:t>
            </a:r>
            <a:r>
              <a:rPr lang="el-GR" sz="1800" dirty="0" err="1">
                <a:effectLst/>
                <a:latin typeface="UBHelvetica"/>
              </a:rPr>
              <a:t>κολάρο</a:t>
            </a:r>
            <a:r>
              <a:rPr lang="el-GR" sz="1800" dirty="0">
                <a:effectLst/>
                <a:latin typeface="UBHelvetica"/>
              </a:rPr>
              <a:t>) που </a:t>
            </a:r>
            <a:r>
              <a:rPr lang="el-GR" sz="1800" dirty="0" err="1">
                <a:effectLst/>
                <a:latin typeface="UBHelvetica"/>
              </a:rPr>
              <a:t>οδηγει</a:t>
            </a:r>
            <a:r>
              <a:rPr lang="el-GR" sz="1800" dirty="0">
                <a:effectLst/>
                <a:latin typeface="UBHelvetica"/>
              </a:rPr>
              <a:t>́ στην </a:t>
            </a:r>
            <a:r>
              <a:rPr lang="el-GR" sz="1800" dirty="0" err="1">
                <a:effectLst/>
                <a:latin typeface="UBHelvetica"/>
              </a:rPr>
              <a:t>αντλία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νερου</a:t>
            </a:r>
            <a:r>
              <a:rPr lang="el-GR" sz="1800" dirty="0">
                <a:effectLst/>
                <a:latin typeface="UBHelvetica"/>
              </a:rPr>
              <a:t>́, </a:t>
            </a:r>
            <a:r>
              <a:rPr lang="el-GR" sz="1800" dirty="0" err="1">
                <a:effectLst/>
                <a:latin typeface="UBHelvetica"/>
              </a:rPr>
              <a:t>καθώς</a:t>
            </a:r>
            <a:r>
              <a:rPr lang="el-GR" sz="1800" dirty="0">
                <a:effectLst/>
                <a:latin typeface="UBHelvetica"/>
              </a:rPr>
              <a:t> και με </a:t>
            </a:r>
            <a:r>
              <a:rPr lang="el-GR" sz="1800" dirty="0" err="1">
                <a:effectLst/>
                <a:latin typeface="UBHelvetica"/>
              </a:rPr>
              <a:t>ένα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κρουνο</a:t>
            </a:r>
            <a:r>
              <a:rPr lang="el-GR" sz="1800" dirty="0">
                <a:effectLst/>
                <a:latin typeface="UBHelvetica"/>
              </a:rPr>
              <a:t>́ για την </a:t>
            </a:r>
            <a:r>
              <a:rPr lang="el-GR" sz="1800" dirty="0" err="1">
                <a:effectLst/>
                <a:latin typeface="UBHelvetica"/>
              </a:rPr>
              <a:t>εκκένωση</a:t>
            </a:r>
            <a:r>
              <a:rPr lang="el-GR" sz="1800" dirty="0">
                <a:effectLst/>
                <a:latin typeface="UBHelvetica"/>
              </a:rPr>
              <a:t> (</a:t>
            </a:r>
            <a:r>
              <a:rPr lang="el-GR" sz="1800" dirty="0" err="1">
                <a:effectLst/>
                <a:latin typeface="UBHelvetica"/>
              </a:rPr>
              <a:t>εξαγωγη</a:t>
            </a:r>
            <a:r>
              <a:rPr lang="el-GR" sz="1800" dirty="0">
                <a:effectLst/>
                <a:latin typeface="UBHelvetica"/>
              </a:rPr>
              <a:t>́) του </a:t>
            </a:r>
            <a:r>
              <a:rPr lang="el-GR" sz="1800" dirty="0" err="1">
                <a:effectLst/>
                <a:latin typeface="UBHelvetica"/>
              </a:rPr>
              <a:t>ψυγείου</a:t>
            </a:r>
            <a:r>
              <a:rPr lang="el-GR" sz="1800" dirty="0">
                <a:effectLst/>
                <a:latin typeface="UBHelvetica"/>
              </a:rPr>
              <a:t>. Το </a:t>
            </a:r>
            <a:r>
              <a:rPr lang="el-GR" sz="1800" dirty="0" err="1">
                <a:effectLst/>
                <a:latin typeface="UBHelvetica"/>
              </a:rPr>
              <a:t>κυρίως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ψυγείο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είναι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συγκολλημένο</a:t>
            </a:r>
            <a:r>
              <a:rPr lang="el-GR" sz="1800" dirty="0">
                <a:effectLst/>
                <a:latin typeface="UBHelvetica"/>
              </a:rPr>
              <a:t> με τους </a:t>
            </a:r>
            <a:r>
              <a:rPr lang="el-GR" sz="1800" dirty="0" err="1">
                <a:effectLst/>
                <a:latin typeface="UBHelvetica"/>
              </a:rPr>
              <a:t>δύο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υδροθαλάμους</a:t>
            </a:r>
            <a:r>
              <a:rPr lang="el-GR" sz="1800" dirty="0">
                <a:effectLst/>
                <a:latin typeface="UBHelvetica"/>
              </a:rPr>
              <a:t> και </a:t>
            </a:r>
            <a:r>
              <a:rPr lang="el-GR" sz="1800" dirty="0" err="1">
                <a:effectLst/>
                <a:latin typeface="UBHelvetica"/>
              </a:rPr>
              <a:t>όλο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αυτο</a:t>
            </a:r>
            <a:r>
              <a:rPr lang="el-GR" sz="1800" dirty="0">
                <a:effectLst/>
                <a:latin typeface="UBHelvetica"/>
              </a:rPr>
              <a:t>́ το </a:t>
            </a:r>
            <a:r>
              <a:rPr lang="el-GR" sz="1800" dirty="0" err="1">
                <a:effectLst/>
                <a:latin typeface="UBHelvetica"/>
              </a:rPr>
              <a:t>συγκρότημα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στερεώνεται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σταθερα</a:t>
            </a:r>
            <a:r>
              <a:rPr lang="el-GR" sz="1800" dirty="0">
                <a:effectLst/>
                <a:latin typeface="UBHelvetica"/>
              </a:rPr>
              <a:t>́ στο </a:t>
            </a:r>
            <a:r>
              <a:rPr lang="el-GR" sz="1800" dirty="0" err="1">
                <a:effectLst/>
                <a:latin typeface="UBHelvetica"/>
              </a:rPr>
              <a:t>πλαίσιο</a:t>
            </a:r>
            <a:r>
              <a:rPr lang="el-GR" sz="1800" dirty="0">
                <a:effectLst/>
                <a:latin typeface="UBHelvetica"/>
              </a:rPr>
              <a:t> του </a:t>
            </a:r>
            <a:r>
              <a:rPr lang="el-GR" sz="1800" dirty="0" err="1">
                <a:effectLst/>
                <a:latin typeface="UBHelvetica"/>
              </a:rPr>
              <a:t>αυτοκινήτου</a:t>
            </a:r>
            <a:r>
              <a:rPr lang="el-GR" sz="1800" dirty="0">
                <a:effectLst/>
                <a:latin typeface="UBHelvetica"/>
              </a:rPr>
              <a:t>. </a:t>
            </a:r>
            <a:r>
              <a:rPr lang="el-GR" sz="1800" dirty="0" err="1">
                <a:effectLst/>
                <a:latin typeface="UBHelvetica"/>
              </a:rPr>
              <a:t>Σήμερα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πλέον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έχει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>
                <a:effectLst/>
                <a:latin typeface="UBHelvetica"/>
              </a:rPr>
              <a:t>εγκαταλειφθει</a:t>
            </a:r>
            <a:r>
              <a:rPr lang="el-GR" sz="1800" dirty="0">
                <a:effectLst/>
                <a:latin typeface="UBHelvetica"/>
              </a:rPr>
              <a:t>́ η </a:t>
            </a:r>
            <a:r>
              <a:rPr lang="el-GR" sz="1800" dirty="0" err="1">
                <a:effectLst/>
                <a:latin typeface="UBHelvetica"/>
              </a:rPr>
              <a:t>κατασκευη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μεταλλικών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ψυγείων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νερου</a:t>
            </a:r>
            <a:r>
              <a:rPr lang="el-GR" sz="1800" dirty="0">
                <a:effectLst/>
                <a:latin typeface="UBHelvetica"/>
              </a:rPr>
              <a:t>́ και </a:t>
            </a:r>
            <a:r>
              <a:rPr lang="el-GR" sz="1800" dirty="0" err="1">
                <a:effectLst/>
                <a:latin typeface="UBHelvetica"/>
              </a:rPr>
              <a:t>έχει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αρχίσει</a:t>
            </a:r>
            <a:r>
              <a:rPr lang="el-GR" sz="1800" dirty="0">
                <a:effectLst/>
                <a:latin typeface="UBHelvetica"/>
              </a:rPr>
              <a:t> μια </a:t>
            </a:r>
            <a:r>
              <a:rPr lang="el-GR" sz="1800" dirty="0" err="1">
                <a:effectLst/>
                <a:latin typeface="UBHelvetica"/>
              </a:rPr>
              <a:t>ευρεία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χρήση</a:t>
            </a:r>
            <a:r>
              <a:rPr lang="el-GR" sz="1800" dirty="0">
                <a:effectLst/>
                <a:latin typeface="UBHelvetica"/>
              </a:rPr>
              <a:t> των </a:t>
            </a:r>
            <a:r>
              <a:rPr lang="el-GR" sz="1800" dirty="0" err="1">
                <a:effectLst/>
                <a:latin typeface="UBHelvetica"/>
              </a:rPr>
              <a:t>πλα</a:t>
            </a:r>
            <a:r>
              <a:rPr lang="el-GR" sz="1800" dirty="0">
                <a:effectLst/>
                <a:latin typeface="UBHelvetica"/>
              </a:rPr>
              <a:t>- </a:t>
            </a:r>
            <a:r>
              <a:rPr lang="el-GR" sz="1800" dirty="0" err="1">
                <a:effectLst/>
                <a:latin typeface="UBHelvetica"/>
              </a:rPr>
              <a:t>στικών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ψυγείων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γεγονός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όμως</a:t>
            </a:r>
            <a:r>
              <a:rPr lang="el-GR" sz="1800" dirty="0">
                <a:effectLst/>
                <a:latin typeface="UBHelvetica"/>
              </a:rPr>
              <a:t>, που σε </a:t>
            </a:r>
            <a:r>
              <a:rPr lang="el-GR" sz="1800" dirty="0" err="1">
                <a:effectLst/>
                <a:latin typeface="UBHelvetica"/>
              </a:rPr>
              <a:t>περίπτωση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διαρροής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καθιστα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σχεδόν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αδύνατη</a:t>
            </a:r>
            <a:r>
              <a:rPr lang="el-GR" sz="1800" dirty="0">
                <a:effectLst/>
                <a:latin typeface="UBHelvetica"/>
              </a:rPr>
              <a:t> την </a:t>
            </a:r>
            <a:r>
              <a:rPr lang="el-GR" sz="1800" dirty="0" err="1">
                <a:effectLst/>
                <a:latin typeface="UBHelvetica"/>
              </a:rPr>
              <a:t>επισκευη</a:t>
            </a:r>
            <a:r>
              <a:rPr lang="el-GR" sz="1800" dirty="0">
                <a:effectLst/>
                <a:latin typeface="UBHelvetica"/>
              </a:rPr>
              <a:t>́ τους.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441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88196A-229C-0EBB-BF35-05E1AA44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err="1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Ανεμιστήρας</a:t>
            </a:r>
            <a:r>
              <a:rPr lang="el-GR" sz="2000" dirty="0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 </a:t>
            </a:r>
            <a:br>
              <a:rPr lang="el-GR" dirty="0">
                <a:effectLst/>
                <a:highlight>
                  <a:srgbClr val="FFFFFF"/>
                </a:highlight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DD67D4-6ABD-7828-66B8-9DF6B36AB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ανεμιστήρας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χρησιμοποιείται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για να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επιταχύνεται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κυκλοφορία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αέρα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ξης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γύρω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πτερύγια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των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αγωγών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ψυγείου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συνήθως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αξονικου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τύπου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με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τρία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ή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περισσότερα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πτερύγια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Όταν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μηχανικου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τύπου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παίρνει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κίνη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με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ιμάντα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στροφαλοφόρο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άξονα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μαζι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με την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αντλία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νερου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Πάντως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στα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σύγχρονα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αυτοκίνητα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ανεμιστήρας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ηλεκτρικου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τύπου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παίρνει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κίνηση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ανεξάρτητο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ηλεκτροκι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νητήρα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(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μοτέρ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). Στις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περιπτώσεις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αυτές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ανεμιστήρας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ελέγχεται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θερμοστατικη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βαλβίδα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τίθεται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λειτουργία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μόνον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όταν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θερμοκρασία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ψυκτικου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υπερβει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ένα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καθορισμένο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όριο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Όταν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όχημα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κινείται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με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μεγάλη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ταχύτητα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ρεύμα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αέρα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που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δημιουργείται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αρκετο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για την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ψύξη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νερου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έτσι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σταματα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λειτουργία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ανεμιστήρα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ενω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́, ταυ-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τόχρονα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γίνεται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εξοικονόμηση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ενέργειας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αφου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αυτη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απορροφάται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την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κίνηση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ανεμιστήρα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μειώνεται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θόρυβος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συνεχη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κίνηση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ανεμιστήρα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αποφευ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γεται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περαιτέρω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ανώφελη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ψύξη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κινητήρα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499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8156FC-3535-8DED-FB40-7383B6FB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711200"/>
          </a:xfrm>
        </p:spPr>
        <p:txBody>
          <a:bodyPr/>
          <a:lstStyle/>
          <a:p>
            <a:r>
              <a:rPr lang="el-GR" sz="1800" dirty="0">
                <a:solidFill>
                  <a:srgbClr val="00FFFF"/>
                </a:solidFill>
                <a:effectLst/>
                <a:latin typeface="UB-Front-Bold"/>
              </a:rPr>
              <a:t> </a:t>
            </a:r>
            <a:br>
              <a:rPr lang="el-GR" dirty="0"/>
            </a:br>
            <a:r>
              <a:rPr lang="el-GR" sz="1800" dirty="0" err="1">
                <a:solidFill>
                  <a:srgbClr val="00FFFF"/>
                </a:solidFill>
                <a:effectLst/>
                <a:latin typeface="UB-Front-Bold"/>
              </a:rPr>
              <a:t>Θερμοστάτης</a:t>
            </a:r>
            <a:r>
              <a:rPr lang="el-GR" sz="1800" dirty="0">
                <a:solidFill>
                  <a:srgbClr val="00FFFF"/>
                </a:solidFill>
                <a:effectLst/>
                <a:latin typeface="UB-Front-Bold"/>
              </a:rPr>
              <a:t> </a:t>
            </a:r>
            <a:br>
              <a:rPr lang="el-GR" dirty="0"/>
            </a:br>
            <a:endParaRPr lang="el-GR" dirty="0"/>
          </a:p>
        </p:txBody>
      </p:sp>
      <p:pic>
        <p:nvPicPr>
          <p:cNvPr id="7" name="Θέση εικόνας 6" descr="Εικόνα που περιέχει ζωγραφιά, λάμπα, σκίτσο/σχέδιο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BF3CE677-0C27-CBA0-AAD1-8D785BAF49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031" r="18031"/>
          <a:stretch>
            <a:fillRect/>
          </a:stretch>
        </p:blipFill>
        <p:spPr>
          <a:xfrm>
            <a:off x="6850505" y="1149136"/>
            <a:ext cx="5126635" cy="4711914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6253721-60C2-273A-41E3-5F73319D8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69430"/>
            <a:ext cx="5459412" cy="5328170"/>
          </a:xfrm>
        </p:spPr>
        <p:txBody>
          <a:bodyPr/>
          <a:lstStyle/>
          <a:p>
            <a:r>
              <a:rPr lang="el-GR" sz="1800" dirty="0">
                <a:effectLst/>
                <a:latin typeface="UBHelvetica"/>
              </a:rPr>
              <a:t>Η </a:t>
            </a:r>
            <a:r>
              <a:rPr lang="el-GR" sz="1800" dirty="0" err="1">
                <a:effectLst/>
                <a:latin typeface="UBHelvetica"/>
              </a:rPr>
              <a:t>υπερβολικη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ψύξη</a:t>
            </a:r>
            <a:r>
              <a:rPr lang="el-GR" sz="1800" dirty="0">
                <a:effectLst/>
                <a:latin typeface="UBHelvetica"/>
              </a:rPr>
              <a:t> του </a:t>
            </a:r>
            <a:r>
              <a:rPr lang="el-GR" sz="1800" dirty="0" err="1">
                <a:effectLst/>
                <a:latin typeface="UBHelvetica"/>
              </a:rPr>
              <a:t>κινητήρα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είναι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επιβλαβής</a:t>
            </a:r>
            <a:r>
              <a:rPr lang="el-GR" sz="1800" dirty="0">
                <a:effectLst/>
                <a:latin typeface="UBHelvetica"/>
              </a:rPr>
              <a:t> για τη </a:t>
            </a:r>
            <a:r>
              <a:rPr lang="el-GR" sz="1800" dirty="0" err="1">
                <a:effectLst/>
                <a:latin typeface="UBHelvetica"/>
              </a:rPr>
              <a:t>λειτουργία</a:t>
            </a:r>
            <a:r>
              <a:rPr lang="el-GR" sz="1800" dirty="0">
                <a:effectLst/>
                <a:latin typeface="UBHelvetica"/>
              </a:rPr>
              <a:t> του και </a:t>
            </a:r>
            <a:r>
              <a:rPr lang="el-GR" sz="1800" dirty="0" err="1">
                <a:effectLst/>
                <a:latin typeface="UBHelvetica"/>
              </a:rPr>
              <a:t>πρε</a:t>
            </a:r>
            <a:r>
              <a:rPr lang="el-GR" sz="1800" dirty="0">
                <a:effectLst/>
                <a:latin typeface="UBHelvetica"/>
              </a:rPr>
              <a:t>́- πει να </a:t>
            </a:r>
            <a:r>
              <a:rPr lang="el-GR" sz="1800" dirty="0" err="1">
                <a:effectLst/>
                <a:latin typeface="UBHelvetica"/>
              </a:rPr>
              <a:t>αποφεύγεται</a:t>
            </a:r>
            <a:r>
              <a:rPr lang="el-GR" sz="1800" dirty="0">
                <a:effectLst/>
                <a:latin typeface="UBHelvetica"/>
              </a:rPr>
              <a:t>. </a:t>
            </a:r>
            <a:r>
              <a:rPr lang="el-GR" sz="1800" dirty="0" err="1">
                <a:effectLst/>
                <a:latin typeface="UBHelvetica"/>
              </a:rPr>
              <a:t>Έτσι</a:t>
            </a:r>
            <a:r>
              <a:rPr lang="el-GR" sz="1800" dirty="0">
                <a:effectLst/>
                <a:latin typeface="UBHelvetica"/>
              </a:rPr>
              <a:t>, για τη </a:t>
            </a:r>
            <a:r>
              <a:rPr lang="el-GR" sz="1800" dirty="0" err="1">
                <a:effectLst/>
                <a:latin typeface="UBHelvetica"/>
              </a:rPr>
              <a:t>σωστη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λειτουργία</a:t>
            </a:r>
            <a:r>
              <a:rPr lang="el-GR" sz="1800" dirty="0">
                <a:effectLst/>
                <a:latin typeface="UBHelvetica"/>
              </a:rPr>
              <a:t> της </a:t>
            </a:r>
            <a:r>
              <a:rPr lang="el-GR" sz="1800" dirty="0" err="1">
                <a:effectLst/>
                <a:latin typeface="UBHelvetica"/>
              </a:rPr>
              <a:t>μηχανής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πρέπει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μετα</a:t>
            </a:r>
            <a:r>
              <a:rPr lang="el-GR" sz="1800" dirty="0">
                <a:effectLst/>
                <a:latin typeface="UBHelvetica"/>
              </a:rPr>
              <a:t>́ την </a:t>
            </a:r>
            <a:r>
              <a:rPr lang="el-GR" sz="1800" dirty="0" err="1">
                <a:effectLst/>
                <a:latin typeface="UBHelvetica"/>
              </a:rPr>
              <a:t>ψυχρη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εκκίνηση</a:t>
            </a:r>
            <a:r>
              <a:rPr lang="el-GR" sz="1800" dirty="0">
                <a:effectLst/>
                <a:latin typeface="UBHelvetica"/>
              </a:rPr>
              <a:t> η </a:t>
            </a:r>
            <a:r>
              <a:rPr lang="el-GR" sz="1800" dirty="0" err="1">
                <a:effectLst/>
                <a:latin typeface="UBHelvetica"/>
              </a:rPr>
              <a:t>θερμοκρασία</a:t>
            </a:r>
            <a:r>
              <a:rPr lang="el-GR" sz="1800" dirty="0">
                <a:effectLst/>
                <a:latin typeface="UBHelvetica"/>
              </a:rPr>
              <a:t> τους να </a:t>
            </a:r>
            <a:r>
              <a:rPr lang="el-GR" sz="1800" dirty="0" err="1">
                <a:effectLst/>
                <a:latin typeface="UBHelvetica"/>
              </a:rPr>
              <a:t>ανέβει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όσο</a:t>
            </a:r>
            <a:r>
              <a:rPr lang="el-GR" sz="1800" dirty="0">
                <a:effectLst/>
                <a:latin typeface="UBHelvetica"/>
              </a:rPr>
              <a:t> το </a:t>
            </a:r>
            <a:r>
              <a:rPr lang="el-GR" sz="1800" dirty="0" err="1">
                <a:effectLst/>
                <a:latin typeface="UBHelvetica"/>
              </a:rPr>
              <a:t>δυνατο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γρηγορότερα</a:t>
            </a:r>
            <a:r>
              <a:rPr lang="el-GR" sz="1800" dirty="0">
                <a:effectLst/>
                <a:latin typeface="UBHelvetica"/>
              </a:rPr>
              <a:t> σε μια </a:t>
            </a:r>
            <a:r>
              <a:rPr lang="el-GR" sz="1800" dirty="0" err="1">
                <a:effectLst/>
                <a:latin typeface="UBHelvetica"/>
              </a:rPr>
              <a:t>ορισμένη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τιμη</a:t>
            </a:r>
            <a:r>
              <a:rPr lang="el-GR" sz="1800" dirty="0">
                <a:effectLst/>
                <a:latin typeface="UBHelvetica"/>
              </a:rPr>
              <a:t>́ και να </a:t>
            </a:r>
            <a:r>
              <a:rPr lang="el-GR" sz="1800" dirty="0" err="1">
                <a:effectLst/>
                <a:latin typeface="UBHelvetica"/>
              </a:rPr>
              <a:t>παραμένει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όσο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γίνεται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συνεχώς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σταθερη</a:t>
            </a:r>
            <a:r>
              <a:rPr lang="el-GR" sz="1800" dirty="0">
                <a:effectLst/>
                <a:latin typeface="UBHelvetica"/>
              </a:rPr>
              <a:t>́ στην </a:t>
            </a:r>
            <a:r>
              <a:rPr lang="el-GR" sz="1800" dirty="0" err="1">
                <a:effectLst/>
                <a:latin typeface="UBHelvetica"/>
              </a:rPr>
              <a:t>τιμη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αυτη</a:t>
            </a:r>
            <a:r>
              <a:rPr lang="el-GR" sz="1800" dirty="0">
                <a:effectLst/>
                <a:latin typeface="UBHelvetica"/>
              </a:rPr>
              <a:t>́. </a:t>
            </a:r>
            <a:r>
              <a:rPr lang="el-GR" sz="1800" dirty="0" err="1">
                <a:effectLst/>
                <a:latin typeface="UBHelvetica"/>
              </a:rPr>
              <a:t>Αυτο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επι</a:t>
            </a:r>
            <a:r>
              <a:rPr lang="el-GR" sz="1800" dirty="0">
                <a:effectLst/>
                <a:latin typeface="UBHelvetica"/>
              </a:rPr>
              <a:t>- </a:t>
            </a:r>
            <a:r>
              <a:rPr lang="el-GR" sz="1800" dirty="0" err="1">
                <a:effectLst/>
                <a:latin typeface="UBHelvetica"/>
              </a:rPr>
              <a:t>τυγχάνεται</a:t>
            </a:r>
            <a:r>
              <a:rPr lang="el-GR" sz="1800" dirty="0">
                <a:effectLst/>
                <a:latin typeface="UBHelvetica"/>
              </a:rPr>
              <a:t> με τη </a:t>
            </a:r>
            <a:r>
              <a:rPr lang="el-GR" sz="1800" dirty="0" err="1">
                <a:effectLst/>
                <a:latin typeface="UBHelvetica"/>
              </a:rPr>
              <a:t>χρήση</a:t>
            </a:r>
            <a:r>
              <a:rPr lang="el-GR" sz="1800" dirty="0">
                <a:effectLst/>
                <a:latin typeface="UBHelvetica"/>
              </a:rPr>
              <a:t> του </a:t>
            </a:r>
            <a:r>
              <a:rPr lang="el-GR" sz="1800" dirty="0" err="1">
                <a:effectLst/>
                <a:latin typeface="UBHelvetica"/>
              </a:rPr>
              <a:t>θερμοστάτη</a:t>
            </a:r>
            <a:r>
              <a:rPr lang="el-GR" sz="1800" dirty="0">
                <a:effectLst/>
                <a:latin typeface="UBHelvetica"/>
              </a:rPr>
              <a:t>, ο </a:t>
            </a:r>
            <a:r>
              <a:rPr lang="el-GR" sz="1800" dirty="0" err="1">
                <a:effectLst/>
                <a:latin typeface="UBHelvetica"/>
              </a:rPr>
              <a:t>οποίος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αποτελείται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απο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έναν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κύλινδρο</a:t>
            </a:r>
            <a:r>
              <a:rPr lang="el-GR" sz="1800" dirty="0">
                <a:effectLst/>
                <a:latin typeface="UBHelvetica"/>
              </a:rPr>
              <a:t> που </a:t>
            </a:r>
            <a:r>
              <a:rPr lang="el-GR" sz="1800" dirty="0" err="1">
                <a:effectLst/>
                <a:latin typeface="UBHelvetica"/>
              </a:rPr>
              <a:t>συνήθως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είναι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γεμάτος</a:t>
            </a:r>
            <a:r>
              <a:rPr lang="el-GR" sz="1800" dirty="0">
                <a:effectLst/>
                <a:latin typeface="UBHelvetica"/>
              </a:rPr>
              <a:t> με </a:t>
            </a:r>
            <a:r>
              <a:rPr lang="el-GR" sz="1800" dirty="0" err="1">
                <a:effectLst/>
                <a:latin typeface="UBHelvetica"/>
              </a:rPr>
              <a:t>παραφίνη</a:t>
            </a:r>
            <a:r>
              <a:rPr lang="el-GR" sz="1800" dirty="0">
                <a:effectLst/>
                <a:latin typeface="UBHelvetica"/>
              </a:rPr>
              <a:t> ή </a:t>
            </a:r>
            <a:r>
              <a:rPr lang="el-GR" sz="1800" dirty="0" err="1">
                <a:effectLst/>
                <a:latin typeface="UBHelvetica"/>
              </a:rPr>
              <a:t>κερι</a:t>
            </a:r>
            <a:r>
              <a:rPr lang="el-GR" sz="1800" dirty="0">
                <a:effectLst/>
                <a:latin typeface="UBHelvetica"/>
              </a:rPr>
              <a:t>́. </a:t>
            </a:r>
            <a:r>
              <a:rPr lang="el-GR" sz="1800" dirty="0" err="1">
                <a:effectLst/>
                <a:latin typeface="UBHelvetica"/>
              </a:rPr>
              <a:t>Μέσα</a:t>
            </a:r>
            <a:r>
              <a:rPr lang="el-GR" sz="1800" dirty="0">
                <a:effectLst/>
                <a:latin typeface="UBHelvetica"/>
              </a:rPr>
              <a:t> σ’ </a:t>
            </a:r>
            <a:r>
              <a:rPr lang="el-GR" sz="1800" dirty="0" err="1">
                <a:effectLst/>
                <a:latin typeface="UBHelvetica"/>
              </a:rPr>
              <a:t>αυτόν</a:t>
            </a:r>
            <a:r>
              <a:rPr lang="el-GR" sz="1800" dirty="0">
                <a:effectLst/>
                <a:latin typeface="UBHelvetica"/>
              </a:rPr>
              <a:t> τον </a:t>
            </a:r>
            <a:r>
              <a:rPr lang="el-GR" sz="1800" dirty="0" err="1">
                <a:effectLst/>
                <a:latin typeface="UBHelvetica"/>
              </a:rPr>
              <a:t>κύλινδρο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υπάρχει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ένα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μικρο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έμβολο</a:t>
            </a:r>
            <a:r>
              <a:rPr lang="el-GR" sz="1800" dirty="0">
                <a:effectLst/>
                <a:latin typeface="UBHelvetica"/>
              </a:rPr>
              <a:t>, του </a:t>
            </a:r>
            <a:r>
              <a:rPr lang="el-GR" sz="1800" dirty="0" err="1">
                <a:effectLst/>
                <a:latin typeface="UBHelvetica"/>
              </a:rPr>
              <a:t>οποίου</a:t>
            </a:r>
            <a:r>
              <a:rPr lang="el-GR" sz="1800" dirty="0">
                <a:effectLst/>
                <a:latin typeface="UBHelvetica"/>
              </a:rPr>
              <a:t> η </a:t>
            </a:r>
            <a:r>
              <a:rPr lang="el-GR" sz="1800" dirty="0" err="1">
                <a:effectLst/>
                <a:latin typeface="UBHelvetica"/>
              </a:rPr>
              <a:t>άκρη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στερε</a:t>
            </a:r>
            <a:r>
              <a:rPr lang="el-GR" sz="1800" dirty="0">
                <a:effectLst/>
                <a:latin typeface="UBHelvetica"/>
              </a:rPr>
              <a:t>- </a:t>
            </a:r>
            <a:r>
              <a:rPr lang="el-GR" sz="1800" dirty="0" err="1">
                <a:effectLst/>
                <a:latin typeface="UBHelvetica"/>
              </a:rPr>
              <a:t>ώνεται</a:t>
            </a:r>
            <a:r>
              <a:rPr lang="el-GR" sz="1800" dirty="0">
                <a:effectLst/>
                <a:latin typeface="UBHelvetica"/>
              </a:rPr>
              <a:t> στο </a:t>
            </a:r>
            <a:r>
              <a:rPr lang="el-GR" sz="1800" dirty="0" err="1">
                <a:effectLst/>
                <a:latin typeface="UBHelvetica"/>
              </a:rPr>
              <a:t>στέλεχος</a:t>
            </a:r>
            <a:r>
              <a:rPr lang="el-GR" sz="1800" dirty="0">
                <a:effectLst/>
                <a:latin typeface="UBHelvetica"/>
              </a:rPr>
              <a:t> της </a:t>
            </a:r>
            <a:r>
              <a:rPr lang="el-GR" sz="1800" dirty="0" err="1">
                <a:effectLst/>
                <a:latin typeface="UBHelvetica"/>
              </a:rPr>
              <a:t>βαλβίδας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ενω</a:t>
            </a:r>
            <a:r>
              <a:rPr lang="el-GR" sz="1800" dirty="0">
                <a:effectLst/>
                <a:latin typeface="UBHelvetica"/>
              </a:rPr>
              <a:t>́ ο </a:t>
            </a:r>
            <a:r>
              <a:rPr lang="el-GR" sz="1800" dirty="0" err="1">
                <a:effectLst/>
                <a:latin typeface="UBHelvetica"/>
              </a:rPr>
              <a:t>θερμοστάτης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τοποθετείται</a:t>
            </a:r>
            <a:r>
              <a:rPr lang="el-GR" sz="1800" dirty="0">
                <a:effectLst/>
                <a:latin typeface="UBHelvetica"/>
              </a:rPr>
              <a:t> σε </a:t>
            </a:r>
            <a:r>
              <a:rPr lang="el-GR" sz="1800" dirty="0" err="1">
                <a:effectLst/>
                <a:latin typeface="UBHelvetica"/>
              </a:rPr>
              <a:t>τέτοια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θέση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ώστε</a:t>
            </a:r>
            <a:r>
              <a:rPr lang="el-GR" sz="1800" dirty="0">
                <a:effectLst/>
                <a:latin typeface="UBHelvetica"/>
              </a:rPr>
              <a:t> η </a:t>
            </a:r>
            <a:r>
              <a:rPr lang="el-GR" sz="1800" dirty="0" err="1">
                <a:effectLst/>
                <a:latin typeface="UBHelvetica"/>
              </a:rPr>
              <a:t>βαλβίδα</a:t>
            </a:r>
            <a:r>
              <a:rPr lang="el-GR" sz="1800" dirty="0">
                <a:effectLst/>
                <a:latin typeface="UBHelvetica"/>
              </a:rPr>
              <a:t> του να </a:t>
            </a:r>
            <a:r>
              <a:rPr lang="el-GR" sz="1800" dirty="0" err="1">
                <a:effectLst/>
                <a:latin typeface="UBHelvetica"/>
              </a:rPr>
              <a:t>βρίσκεται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ακριβώς</a:t>
            </a:r>
            <a:r>
              <a:rPr lang="el-GR" sz="1800" dirty="0">
                <a:effectLst/>
                <a:latin typeface="UBHelvetica"/>
              </a:rPr>
              <a:t> στην </a:t>
            </a:r>
            <a:r>
              <a:rPr lang="el-GR" sz="1800" dirty="0" err="1">
                <a:effectLst/>
                <a:latin typeface="UBHelvetica"/>
              </a:rPr>
              <a:t>έξοδο</a:t>
            </a:r>
            <a:r>
              <a:rPr lang="el-GR" sz="1800" dirty="0">
                <a:effectLst/>
                <a:latin typeface="UBHelvetica"/>
              </a:rPr>
              <a:t> του </a:t>
            </a:r>
            <a:r>
              <a:rPr lang="el-GR" sz="1800" dirty="0" err="1">
                <a:effectLst/>
                <a:latin typeface="UBHelvetica"/>
              </a:rPr>
              <a:t>ψυκτικου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υγρου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απο</a:t>
            </a:r>
            <a:r>
              <a:rPr lang="el-GR" sz="1800" dirty="0">
                <a:effectLst/>
                <a:latin typeface="UBHelvetica"/>
              </a:rPr>
              <a:t>́ τα </a:t>
            </a:r>
            <a:r>
              <a:rPr lang="el-GR" sz="1800" dirty="0" err="1">
                <a:effectLst/>
                <a:latin typeface="UBHelvetica"/>
              </a:rPr>
              <a:t>υδροχιτώνια</a:t>
            </a:r>
            <a:r>
              <a:rPr lang="el-GR" sz="1800" dirty="0">
                <a:effectLst/>
                <a:latin typeface="UBHelvetica"/>
              </a:rPr>
              <a:t> του </a:t>
            </a:r>
            <a:r>
              <a:rPr lang="el-GR" sz="1800" dirty="0" err="1">
                <a:effectLst/>
                <a:latin typeface="UBHelvetica"/>
              </a:rPr>
              <a:t>κινητήρα</a:t>
            </a:r>
            <a:r>
              <a:rPr lang="el-GR" sz="1800" dirty="0">
                <a:effectLst/>
                <a:latin typeface="UBHelvetica"/>
              </a:rPr>
              <a:t>.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174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386C57-8C54-9380-369C-F75F28EE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262328"/>
            <a:ext cx="4343400" cy="1161738"/>
          </a:xfrm>
        </p:spPr>
        <p:txBody>
          <a:bodyPr/>
          <a:lstStyle/>
          <a:p>
            <a:r>
              <a:rPr lang="el-GR" sz="2400" dirty="0" err="1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Αντλία</a:t>
            </a:r>
            <a:r>
              <a:rPr lang="el-GR" sz="2400" dirty="0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 </a:t>
            </a:r>
            <a:r>
              <a:rPr lang="el-GR" sz="2400" dirty="0" err="1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νερου</a:t>
            </a:r>
            <a:r>
              <a:rPr lang="el-GR" sz="2400" dirty="0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́ </a:t>
            </a:r>
            <a:br>
              <a:rPr lang="el-GR" dirty="0">
                <a:effectLst/>
                <a:highlight>
                  <a:srgbClr val="FFFFFF"/>
                </a:highlight>
              </a:rPr>
            </a:br>
            <a:endParaRPr lang="el-GR" dirty="0"/>
          </a:p>
        </p:txBody>
      </p:sp>
      <p:pic>
        <p:nvPicPr>
          <p:cNvPr id="6" name="Θέση εικόνας 5" descr="Εικόνα που περιέχει σκίτσο/σχέδιο, ζωγραφιά, καρτούν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E9F27BEE-DA86-8B2E-28B5-B59BB6FD3D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59" r="1859"/>
          <a:stretch>
            <a:fillRect/>
          </a:stretch>
        </p:blipFill>
        <p:spPr>
          <a:xfrm>
            <a:off x="6684963" y="457200"/>
            <a:ext cx="4670425" cy="5403850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E33B282-A65A-42D0-1330-F8FEC79E9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833" y="944380"/>
            <a:ext cx="5841167" cy="4924608"/>
          </a:xfrm>
        </p:spPr>
        <p:txBody>
          <a:bodyPr>
            <a:normAutofit/>
          </a:bodyPr>
          <a:lstStyle/>
          <a:p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αντλία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νερου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βρίσκεται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εμπρο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σθιο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τμήμα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κινητήρα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(“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καθρέφτη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”)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παίρνει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κίνηση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στροφαλοφο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́- ρο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άξονα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με τη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βοήθεια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ιμάντα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φυγοκεντρικου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τύπου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προορισμός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αναρρόφηση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ψυκτικου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κάτω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υδροθάλαμο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ψυγείου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αποστολη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του με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πίεση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υδροχιτώνια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κινητήρα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αντλία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αποτελείται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άξονα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αντλίας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οποίος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όπως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προανα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φέρθηκε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παίρνει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κίνηση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με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ιμάντα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στροφαλοφόρο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άξονα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τη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φτερωτη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́,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κέλυφος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καπάκι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της.</a:t>
            </a:r>
            <a:br>
              <a:rPr lang="el-GR" sz="1800" dirty="0">
                <a:effectLst/>
                <a:highlight>
                  <a:srgbClr val="FFFFFF"/>
                </a:highlight>
                <a:latin typeface="UBHelvetica"/>
              </a:rPr>
            </a:b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Σε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πολλούς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κινητήρες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αντλία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τοποθετημένη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στον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κορμο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κινητήρα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έτσι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δεν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χρειάζεται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ξεχωριστο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καπα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́- κι για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κλείσιμο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της.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667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F4C29D-1199-C465-0D16-361DE87D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dirty="0" err="1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Δοχείο</a:t>
            </a:r>
            <a:r>
              <a:rPr lang="el-GR" sz="1800" dirty="0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 </a:t>
            </a:r>
            <a:r>
              <a:rPr lang="el-GR" sz="1800" dirty="0" err="1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διαστολής</a:t>
            </a:r>
            <a:r>
              <a:rPr lang="el-GR" sz="1800" dirty="0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 - </a:t>
            </a:r>
            <a:r>
              <a:rPr lang="el-GR" sz="1800" dirty="0" err="1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Τάπα</a:t>
            </a:r>
            <a:r>
              <a:rPr lang="el-GR" sz="1800" dirty="0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 </a:t>
            </a:r>
            <a:br>
              <a:rPr lang="el-GR" dirty="0">
                <a:effectLst/>
                <a:highlight>
                  <a:srgbClr val="FFFFFF"/>
                </a:highlight>
              </a:rPr>
            </a:b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03983FC-B3DB-00DE-5490-89C0A33A7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δοχείο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διαστολής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ένα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πλαστι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δοχείο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συνήθως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πολυπροπυλε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́- νιο,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οποίο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κατασκευάζεται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διάφορα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σχήματα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μορφές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Ονομάζεται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ακόμα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δοχείο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εκτόνωσης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αφου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επιτρέπει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διαφυγη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αερίων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σύστημα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ψύξης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Τοποθετείται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χώρο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μηχανής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συνη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θως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στους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θόλους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και σ’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αυτο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καταλήγει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σωλήνας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υπερχείλισης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που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προέρχεται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λαιμο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ψυγείου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νερου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́.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Καθώς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λοιπόν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ζεσταίνεται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κινητήρας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κινητήρα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εκτονώνεται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αντι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να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εξαχθει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προς τα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έξω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σωλήνα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υπερχείλισης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όπως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συνέβαινε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παλιο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τερα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- «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ανοικτου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τύπου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» 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συστήματα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ξης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και να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χαθει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οριστικα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συγκεκριμένη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ποσότητα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σύστημα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τώρα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ρέει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προς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δοχείο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διαστολής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συνεχώς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ανακυκλώνεται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Όταν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κινητήρας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κρυώσει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δημιουργει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μια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υποπίεση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σύστημα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οποία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αναρ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ροφα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κάποια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ποσότητα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ψυκτικου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δοχείο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διαστολής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οδηγει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στο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γείο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Ένα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τέτοιο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σύστημα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με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δοχείο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διαστο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λής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θεωρείται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«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κλειστο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́»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σύστημα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ψύξης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616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B1A1ED-64BF-EB45-AC93-A4918DA4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F6C6FC-F3D0-A84E-D794-02D4F8A13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Το πιο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σημαντικο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πλεονέκτημα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δοχείου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διαστολής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γεγονός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ότι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εξαλει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́- φει την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περίπτωση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δημιουργίας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φυσαλίδων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αέρα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σύστημα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ψύξης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καθώς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γνω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- στό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φυσικη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ότι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χωρίς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παρουσία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αέρα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απορροφούν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μεγαλύτερο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ποσο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θερμότητας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απ’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ό,τι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αν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συνέβαινε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αντίθετο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στάθμη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ψυκτικου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μπορει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να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αυξομειώνεται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αλλα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σε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κάθε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περίπτωση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πρέπει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να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διατηρείται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σταθερη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μεταξυ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της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ελάχιστης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(</a:t>
            </a:r>
            <a:r>
              <a:rPr lang="en" sz="1800" dirty="0">
                <a:effectLst/>
                <a:highlight>
                  <a:srgbClr val="FFFFFF"/>
                </a:highlight>
                <a:latin typeface="UBHelvetica"/>
              </a:rPr>
              <a:t>Min) 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και της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μέγιστης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(</a:t>
            </a:r>
            <a:r>
              <a:rPr lang="en" sz="1800" dirty="0">
                <a:effectLst/>
                <a:highlight>
                  <a:srgbClr val="FFFFFF"/>
                </a:highlight>
                <a:latin typeface="UBHelvetica"/>
              </a:rPr>
              <a:t>Max)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στάθμης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που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αναγράφεται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επάνω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πλαστικο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δοχείο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διαστολής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600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DAD629-7EA5-9EA3-A39F-8C9F0D11E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Τα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σημερινα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κλειστα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συστήματα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ψύξης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στεγανοποιημένα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λειτουργούν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πίεση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Τα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χαρακτηριστικα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αυτα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προσφέρουν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εξής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δύο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πλεονεκτήματα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: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r>
              <a:rPr lang="el-GR" sz="1800" b="1" dirty="0">
                <a:solidFill>
                  <a:srgbClr val="99004C"/>
                </a:solidFill>
                <a:effectLst/>
                <a:highlight>
                  <a:srgbClr val="FFFFFF"/>
                </a:highlight>
                <a:latin typeface="UBHelvetica"/>
              </a:rPr>
              <a:t>Α) 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Την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καλύτερη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απόδοση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συστήματος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ψύξης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δεδομένου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ότι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αυξημένη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πίεση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αυξάνει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σημείο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βρασμου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ψυκτικου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r>
              <a:rPr lang="el-GR" sz="1800" b="1" dirty="0">
                <a:solidFill>
                  <a:srgbClr val="99004C"/>
                </a:solidFill>
                <a:effectLst/>
                <a:highlight>
                  <a:srgbClr val="FFFFFF"/>
                </a:highlight>
                <a:latin typeface="UBHelvetica"/>
              </a:rPr>
              <a:t>Β) 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Τη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μείωση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των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απωλειών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ψυκτικου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εξαερώσεις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αφου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με τη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στε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γανοποίηση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συστήματος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δοχείο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διαστολής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επιτρέπει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ανακύκλωση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αυτου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τάπα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δοχείου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διαθέτει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δύο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ενσωματωμένες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σ’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αυτήν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βαλβίδες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ανακουφιστικη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της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υπερπίεσης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υποπίεσης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35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87BA1E-2395-0E60-B870-AD49D8D7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9567"/>
            <a:ext cx="10515600" cy="5517395"/>
          </a:xfrm>
        </p:spPr>
        <p:txBody>
          <a:bodyPr>
            <a:normAutofit/>
          </a:bodyPr>
          <a:lstStyle/>
          <a:p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Σε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περίπτωση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υπερπίεσης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και για να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προστατευτει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ψυγείο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οι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σωληνω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́- σεις,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ανοίγει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(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ανυψώνεται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)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ανακουφι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στικη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βαλβίδα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περίσσεια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ποσότητα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ψυκτικου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́, σε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ατμοποιημένη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πλέον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κατάσταση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διαφεύγει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προς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δοχείο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διαστολής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Στην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τάπα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συνήθως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αναγράφεται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πίεση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κάτω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την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οποία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ανοίγει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ανακουφιστικη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βαλβίδα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Σε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περίπτωση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τώρα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παρουσίας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υποπίεσης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μέσα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σύστημα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βαλβίδα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υποπίεσης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προστατεύει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πιθανη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παραμόρφωση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(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συρρίκνωση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) των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εύκαμπτων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εξαρτημάτων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του. Αν,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όμως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κινητήρας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σβήσει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σύστημα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ψύξης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κρυώσει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μειώνεται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όγκος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ψυκτικου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́, με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αποτέλεσμα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αυτο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να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καταλαμβάνει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λιγότερο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χώρο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απ’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ό,τι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ζεστο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ψυκτικο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́. Για να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προστατευτει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λοιπόν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σύστημα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την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ανάπτυξη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υπερβολικής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υποπίεσης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ανοίγει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βαλβίδα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της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εισέρχεται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ατμοσφαιρικός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αέρας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που στη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συνέχεια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έχει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ως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αποτέλεσμα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ροη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ψυκτικου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δοχείο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διαστολής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ψυγείο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Προκειμένου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να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αφαιρεθει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τάπα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έχουν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χρησιμοποιηθει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καιρούς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διάφοροι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μηχανισμοι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τρόποι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ασφαλείας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ο πιο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σημαντικός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τους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οποίους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αυτός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ανοίγματός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της σε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δύο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στάδια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ώστε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να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προλάβει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να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διαφύγει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υπέρθερμος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ατμός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αρχικα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́,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έτσι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τάπα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τελικα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- να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αφαιρεθει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με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απόλυτη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ασφάλεια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135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CE9C9F-9AF0-2AC1-AF13-A1F64F91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UB-Front-Bold"/>
              </a:rPr>
              <a:t>Συστήματα</a:t>
            </a:r>
            <a:r>
              <a:rPr lang="el-GR" sz="24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UB-Front-Bold"/>
              </a:rPr>
              <a:t> </a:t>
            </a:r>
            <a:r>
              <a:rPr lang="el-GR" sz="24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UB-Front-Bold"/>
              </a:rPr>
              <a:t>ψύξης</a:t>
            </a:r>
            <a:r>
              <a:rPr lang="el-GR" sz="24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UB-Front-Bold"/>
              </a:rPr>
              <a:t> </a:t>
            </a:r>
            <a:br>
              <a:rPr lang="el-GR" dirty="0">
                <a:effectLst/>
                <a:highlight>
                  <a:srgbClr val="FFFFFF"/>
                </a:highlight>
              </a:rPr>
            </a:b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B9CCE96-63E6-8D2F-DB9A-0B6FC1FE6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927" y="954121"/>
            <a:ext cx="5157787" cy="823912"/>
          </a:xfrm>
        </p:spPr>
        <p:txBody>
          <a:bodyPr/>
          <a:lstStyle/>
          <a:p>
            <a:r>
              <a:rPr lang="el-GR" dirty="0"/>
              <a:t>ΥΔΡΟΨΥΚΤΑ</a:t>
            </a:r>
          </a:p>
        </p:txBody>
      </p:sp>
      <p:graphicFrame>
        <p:nvGraphicFramePr>
          <p:cNvPr id="13" name="Θέση περιεχομένου 4">
            <a:extLst>
              <a:ext uri="{FF2B5EF4-FFF2-40B4-BE49-F238E27FC236}">
                <a16:creationId xmlns:a16="http://schemas.microsoft.com/office/drawing/2014/main" id="{5A1CD7DC-82C6-4583-C75C-57DF87207C6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3423134"/>
              </p:ext>
            </p:extLst>
          </p:nvPr>
        </p:nvGraphicFramePr>
        <p:xfrm>
          <a:off x="239843" y="1988169"/>
          <a:ext cx="7674963" cy="4201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0677D322-736D-9464-4A41-D4B9997D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69442" y="1164257"/>
            <a:ext cx="3722557" cy="823912"/>
          </a:xfrm>
        </p:spPr>
        <p:txBody>
          <a:bodyPr/>
          <a:lstStyle/>
          <a:p>
            <a:r>
              <a:rPr lang="el-GR" dirty="0"/>
              <a:t>ΑΕΡΟΨΥΚΤΑ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8E21BCB4-58CF-B3E5-81E2-E651A8113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34727" y="2620195"/>
            <a:ext cx="3722557" cy="3234922"/>
          </a:xfrm>
        </p:spPr>
        <p:txBody>
          <a:bodyPr>
            <a:normAutofit/>
          </a:bodyPr>
          <a:lstStyle/>
          <a:p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Στα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ανοικτα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συστήματα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ψύξης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που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χρησιμοποιείται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μόνο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αέρας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κινητήρας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ονομάζεται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αερόψυκτος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728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3CC1F0-F091-7BAE-2133-8944CB0B33B6}"/>
              </a:ext>
            </a:extLst>
          </p:cNvPr>
          <p:cNvSpPr txBox="1"/>
          <p:nvPr/>
        </p:nvSpPr>
        <p:spPr>
          <a:xfrm>
            <a:off x="1289153" y="899409"/>
            <a:ext cx="998345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Να γράψετε τον αριθμό κάθε μίας από τις παρακάτω προτάσεις και δίπλα στον αριθμό, το γράμμα που αντιστοιχεί στη σωστή απάντηση. </a:t>
            </a:r>
          </a:p>
          <a:p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Η αντλία νερού βρίσκεται στο εμπρόσθιο τμήμα του κινητήρα και παίρνει κίνηση από: </a:t>
            </a:r>
            <a:br>
              <a:rPr lang="el-GR" dirty="0"/>
            </a:br>
            <a:r>
              <a:rPr lang="el-GR" dirty="0"/>
              <a:t>α. Τον εκκεντροφόρο. </a:t>
            </a:r>
            <a:br>
              <a:rPr lang="el-GR" dirty="0"/>
            </a:br>
            <a:r>
              <a:rPr lang="el-GR" dirty="0"/>
              <a:t>β. Τον στροφαλοφόρο. </a:t>
            </a:r>
            <a:br>
              <a:rPr lang="el-GR" dirty="0"/>
            </a:br>
            <a:r>
              <a:rPr lang="el-GR" dirty="0"/>
              <a:t>γ. Ηλεκτρικό μοτέρ. 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Το σύστημα ψύξης με δοχείο διαστολής θεωρείται: </a:t>
            </a:r>
            <a:br>
              <a:rPr lang="el-GR" dirty="0"/>
            </a:br>
            <a:r>
              <a:rPr lang="el-GR" dirty="0"/>
              <a:t>α. «Κλειστό» σύστημα ψύξης. </a:t>
            </a:r>
            <a:br>
              <a:rPr lang="el-GR" dirty="0"/>
            </a:br>
            <a:r>
              <a:rPr lang="el-GR" dirty="0"/>
              <a:t>β. «Μεταβαλλόμενο» σύστημα ψύξης. </a:t>
            </a:r>
            <a:br>
              <a:rPr lang="el-GR" dirty="0"/>
            </a:br>
            <a:r>
              <a:rPr lang="el-GR" dirty="0"/>
              <a:t>γ. «Ανοικτό» σύστημα ψύξης. 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 Στα σύγχρονα αυτοκίνητα ο ανεμιστήρας του ψυγείου παίρνει κίνηση από: </a:t>
            </a:r>
            <a:br>
              <a:rPr lang="el-GR" dirty="0"/>
            </a:br>
            <a:r>
              <a:rPr lang="el-GR" dirty="0"/>
              <a:t>α. Το έμβολο. </a:t>
            </a:r>
            <a:br>
              <a:rPr lang="el-GR" dirty="0"/>
            </a:br>
            <a:r>
              <a:rPr lang="el-GR" dirty="0"/>
              <a:t>β. Τον εκκεντροφόρο. </a:t>
            </a:r>
            <a:br>
              <a:rPr lang="el-GR" dirty="0"/>
            </a:br>
            <a:r>
              <a:rPr lang="el-GR" dirty="0"/>
              <a:t>γ. Ηλεκτρικό μοτέρ</a:t>
            </a:r>
          </a:p>
        </p:txBody>
      </p:sp>
    </p:spTree>
    <p:extLst>
      <p:ext uri="{BB962C8B-B14F-4D97-AF65-F5344CB8AC3E}">
        <p14:creationId xmlns:p14="http://schemas.microsoft.com/office/powerpoint/2010/main" val="231914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18296D-7B68-1D77-3DE7-040ECC94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Να χαρακτηρίσετε τις προτάσεις που ακολουθούν, γράφοντας δίπλα στο γράμμα που αντιστοιχεί σε κάθε πρόταση, τη λέξη Σωστό, αν η πρόταση είναι σωστή ή τη λέξη Λάθος, αν η πρόταση είναι λανθασμένη.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AC046D-F7E5-8559-9C4B-A7B458331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α. Στα ανοικτά συστήματα ψύξης που χρησιμοποιείται μόνο αέρας, ο κινητήρας ονομάζεται αερόψυκτος.</a:t>
            </a:r>
            <a:br>
              <a:rPr lang="el-GR" dirty="0"/>
            </a:br>
            <a:r>
              <a:rPr lang="el-GR" dirty="0"/>
              <a:t> β. Αν το ψυκτικό υγρό μετά τη θέρμανσή του απομακρύνεται χωρίς να επανακυκλοφορεί τότε το σύστημα ψύξης ονομάζεται «κλειστό». </a:t>
            </a:r>
            <a:br>
              <a:rPr lang="el-GR" dirty="0"/>
            </a:br>
            <a:r>
              <a:rPr lang="el-GR" dirty="0"/>
              <a:t>γ. Όταν το αυτοκίνητο κινείται σε μεγάλο υψόμετρο και το ψυγείο είναι κλειστό, το νερό βράζει σε χαμηλότερες θερμοκρασίες. </a:t>
            </a:r>
            <a:br>
              <a:rPr lang="el-GR" dirty="0"/>
            </a:br>
            <a:r>
              <a:rPr lang="el-GR" dirty="0"/>
              <a:t>δ. Το ψυγείο είναι το εξάρτημα που μεταφέρει τη θερμότητα του ζεστού νερού από τον κινητήρα προς την ατμόσφαιρα</a:t>
            </a:r>
          </a:p>
        </p:txBody>
      </p:sp>
    </p:spTree>
    <p:extLst>
      <p:ext uri="{BB962C8B-B14F-4D97-AF65-F5344CB8AC3E}">
        <p14:creationId xmlns:p14="http://schemas.microsoft.com/office/powerpoint/2010/main" val="132828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B7DE55-F4D5-7E9C-3304-4FC99646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Πρόσθετα</a:t>
            </a:r>
            <a:r>
              <a:rPr lang="el-GR" sz="3600" dirty="0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 στα </a:t>
            </a:r>
            <a:r>
              <a:rPr lang="el-GR" sz="3600" dirty="0" err="1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ψυκτικα</a:t>
            </a:r>
            <a:r>
              <a:rPr lang="el-GR" sz="3600" dirty="0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́ </a:t>
            </a:r>
            <a:r>
              <a:rPr lang="el-GR" sz="3600" dirty="0" err="1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υγρα</a:t>
            </a:r>
            <a:r>
              <a:rPr lang="el-GR" sz="3600" dirty="0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́ </a:t>
            </a:r>
            <a:br>
              <a:rPr lang="el-GR" dirty="0">
                <a:effectLst/>
                <a:highlight>
                  <a:srgbClr val="FFFFFF"/>
                </a:highlight>
              </a:rPr>
            </a:br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70E865F3-8327-2D56-6C7B-DC8CB192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233"/>
            <a:ext cx="10515600" cy="545641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l-GR" sz="1800" dirty="0">
                <a:effectLst/>
                <a:latin typeface="UBHelvetica"/>
              </a:rPr>
              <a:t>Σαν </a:t>
            </a:r>
            <a:r>
              <a:rPr lang="el-GR" sz="1800" dirty="0" err="1">
                <a:effectLst/>
                <a:latin typeface="UBHelvetica"/>
              </a:rPr>
              <a:t>αντιπηκτικο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υγρο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χρησιμοποιείται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μία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χημικη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ένωση</a:t>
            </a:r>
            <a:r>
              <a:rPr lang="el-GR" sz="1800" dirty="0">
                <a:effectLst/>
                <a:latin typeface="UBHelvetica"/>
              </a:rPr>
              <a:t> που </a:t>
            </a:r>
            <a:r>
              <a:rPr lang="el-GR" sz="1800" dirty="0" err="1">
                <a:effectLst/>
                <a:latin typeface="UBHelvetica"/>
              </a:rPr>
              <a:t>ονομάζεται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αιθυλαινο</a:t>
            </a:r>
            <a:r>
              <a:rPr lang="el-GR" sz="1800" dirty="0">
                <a:effectLst/>
                <a:latin typeface="UBHelvetica"/>
              </a:rPr>
              <a:t>- </a:t>
            </a:r>
            <a:r>
              <a:rPr lang="el-GR" sz="1800" dirty="0" err="1">
                <a:effectLst/>
                <a:latin typeface="UBHelvetica"/>
              </a:rPr>
              <a:t>γλυκόλη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μαζι</a:t>
            </a:r>
            <a:r>
              <a:rPr lang="el-GR" sz="1800" dirty="0">
                <a:effectLst/>
                <a:latin typeface="UBHelvetica"/>
              </a:rPr>
              <a:t>́ με τα </a:t>
            </a:r>
            <a:r>
              <a:rPr lang="el-GR" sz="1800" dirty="0" err="1">
                <a:effectLst/>
                <a:latin typeface="UBHelvetica"/>
              </a:rPr>
              <a:t>παράγωγα</a:t>
            </a:r>
            <a:r>
              <a:rPr lang="el-GR" sz="1800" dirty="0">
                <a:effectLst/>
                <a:latin typeface="UBHelvetica"/>
              </a:rPr>
              <a:t>́ της. Το </a:t>
            </a:r>
            <a:r>
              <a:rPr lang="el-GR" sz="1800" dirty="0" err="1">
                <a:effectLst/>
                <a:latin typeface="UBHelvetica"/>
              </a:rPr>
              <a:t>οινόπνευμα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βέβαια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έχει</a:t>
            </a:r>
            <a:r>
              <a:rPr lang="el-GR" sz="1800" dirty="0">
                <a:effectLst/>
                <a:latin typeface="UBHelvetica"/>
              </a:rPr>
              <a:t> και </a:t>
            </a:r>
            <a:r>
              <a:rPr lang="el-GR" sz="1800" dirty="0" err="1">
                <a:effectLst/>
                <a:latin typeface="UBHelvetica"/>
              </a:rPr>
              <a:t>αυτο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καλές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αντιπη</a:t>
            </a:r>
            <a:r>
              <a:rPr lang="el-GR" sz="1800" dirty="0">
                <a:effectLst/>
                <a:latin typeface="UBHelvetica"/>
              </a:rPr>
              <a:t>- </a:t>
            </a:r>
            <a:r>
              <a:rPr lang="el-GR" sz="1800" dirty="0" err="1">
                <a:effectLst/>
                <a:latin typeface="UBHelvetica"/>
              </a:rPr>
              <a:t>κτικές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ιδιότητες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βράζει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όμως</a:t>
            </a:r>
            <a:r>
              <a:rPr lang="el-GR" sz="1800" dirty="0">
                <a:effectLst/>
                <a:latin typeface="UBHelvetica"/>
              </a:rPr>
              <a:t> στους 78,9 °</a:t>
            </a:r>
            <a:r>
              <a:rPr lang="en" sz="1800" dirty="0">
                <a:effectLst/>
                <a:latin typeface="UBHelvetica"/>
              </a:rPr>
              <a:t>C, </a:t>
            </a:r>
            <a:r>
              <a:rPr lang="el-GR" sz="1800" dirty="0">
                <a:effectLst/>
                <a:latin typeface="UBHelvetica"/>
              </a:rPr>
              <a:t>γι’ </a:t>
            </a:r>
            <a:r>
              <a:rPr lang="el-GR" sz="1800" dirty="0" err="1">
                <a:effectLst/>
                <a:latin typeface="UBHelvetica"/>
              </a:rPr>
              <a:t>αυτο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αποφεύγεται</a:t>
            </a:r>
            <a:r>
              <a:rPr lang="el-GR" sz="1800" dirty="0">
                <a:effectLst/>
                <a:latin typeface="UBHelvetica"/>
              </a:rPr>
              <a:t> η </a:t>
            </a:r>
            <a:r>
              <a:rPr lang="el-GR" sz="1800" dirty="0" err="1">
                <a:effectLst/>
                <a:latin typeface="UBHelvetica"/>
              </a:rPr>
              <a:t>χρήση</a:t>
            </a:r>
            <a:r>
              <a:rPr lang="el-GR" sz="1800" dirty="0">
                <a:effectLst/>
                <a:latin typeface="UBHelvetica"/>
              </a:rPr>
              <a:t> του. </a:t>
            </a:r>
            <a:endParaRPr lang="el-GR" dirty="0"/>
          </a:p>
          <a:p>
            <a:pPr>
              <a:lnSpc>
                <a:spcPct val="160000"/>
              </a:lnSpc>
            </a:pPr>
            <a:r>
              <a:rPr lang="el-GR" sz="1800" dirty="0" err="1">
                <a:effectLst/>
                <a:latin typeface="UBHelvetica"/>
              </a:rPr>
              <a:t>Απο</a:t>
            </a:r>
            <a:r>
              <a:rPr lang="el-GR" sz="1800" dirty="0">
                <a:effectLst/>
                <a:latin typeface="UBHelvetica"/>
              </a:rPr>
              <a:t>́ την </a:t>
            </a:r>
            <a:r>
              <a:rPr lang="el-GR" sz="1800" dirty="0" err="1">
                <a:effectLst/>
                <a:latin typeface="UBHelvetica"/>
              </a:rPr>
              <a:t>άλλη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πλευρα</a:t>
            </a:r>
            <a:r>
              <a:rPr lang="el-GR" sz="1800" dirty="0">
                <a:effectLst/>
                <a:latin typeface="UBHelvetica"/>
              </a:rPr>
              <a:t>́, το </a:t>
            </a:r>
            <a:r>
              <a:rPr lang="el-GR" sz="1800" dirty="0" err="1">
                <a:effectLst/>
                <a:latin typeface="UBHelvetica"/>
              </a:rPr>
              <a:t>νερο</a:t>
            </a:r>
            <a:r>
              <a:rPr lang="el-GR" sz="1800" dirty="0">
                <a:effectLst/>
                <a:latin typeface="UBHelvetica"/>
              </a:rPr>
              <a:t>́, </a:t>
            </a:r>
            <a:r>
              <a:rPr lang="el-GR" sz="1800" dirty="0" err="1">
                <a:effectLst/>
                <a:latin typeface="UBHelvetica"/>
              </a:rPr>
              <a:t>όπως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γνωρίζουμε</a:t>
            </a:r>
            <a:r>
              <a:rPr lang="el-GR" sz="1800" dirty="0">
                <a:effectLst/>
                <a:latin typeface="UBHelvetica"/>
              </a:rPr>
              <a:t>, με την </a:t>
            </a:r>
            <a:r>
              <a:rPr lang="el-GR" sz="1800" dirty="0" err="1">
                <a:effectLst/>
                <a:latin typeface="UBHelvetica"/>
              </a:rPr>
              <a:t>ταυτόχρονη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παρουσία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οξυ</a:t>
            </a:r>
            <a:r>
              <a:rPr lang="el-GR" sz="1800" dirty="0">
                <a:effectLst/>
                <a:latin typeface="UBHelvetica"/>
              </a:rPr>
              <a:t>- </a:t>
            </a:r>
            <a:r>
              <a:rPr lang="el-GR" sz="1800" dirty="0" err="1">
                <a:effectLst/>
                <a:latin typeface="UBHelvetica"/>
              </a:rPr>
              <a:t>γόνου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διαβρώνει</a:t>
            </a:r>
            <a:r>
              <a:rPr lang="el-GR" sz="1800" dirty="0">
                <a:effectLst/>
                <a:latin typeface="UBHelvetica"/>
              </a:rPr>
              <a:t> τα </a:t>
            </a:r>
            <a:r>
              <a:rPr lang="el-GR" sz="1800" dirty="0" err="1">
                <a:effectLst/>
                <a:latin typeface="UBHelvetica"/>
              </a:rPr>
              <a:t>μέταλλα</a:t>
            </a:r>
            <a:r>
              <a:rPr lang="el-GR" sz="1800" dirty="0">
                <a:effectLst/>
                <a:latin typeface="UBHelvetica"/>
              </a:rPr>
              <a:t> και </a:t>
            </a:r>
            <a:r>
              <a:rPr lang="el-GR" sz="1800" dirty="0" err="1">
                <a:effectLst/>
                <a:latin typeface="UBHelvetica"/>
              </a:rPr>
              <a:t>έτσι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όταν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αυτο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χρησιμοποιείται</a:t>
            </a:r>
            <a:r>
              <a:rPr lang="el-GR" sz="1800" dirty="0">
                <a:effectLst/>
                <a:latin typeface="UBHelvetica"/>
              </a:rPr>
              <a:t> σαν </a:t>
            </a:r>
            <a:r>
              <a:rPr lang="el-GR" sz="1800" dirty="0" err="1">
                <a:effectLst/>
                <a:latin typeface="UBHelvetica"/>
              </a:rPr>
              <a:t>ψυκτικο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υγρο</a:t>
            </a:r>
            <a:r>
              <a:rPr lang="el-GR" sz="1800" dirty="0">
                <a:effectLst/>
                <a:latin typeface="UBHelvetica"/>
              </a:rPr>
              <a:t>́, </a:t>
            </a:r>
            <a:r>
              <a:rPr lang="el-GR" sz="1800">
                <a:effectLst/>
                <a:latin typeface="UBHelvetica"/>
              </a:rPr>
              <a:t>επειδη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έρχεται</a:t>
            </a:r>
            <a:r>
              <a:rPr lang="el-GR" sz="1800" dirty="0">
                <a:effectLst/>
                <a:latin typeface="UBHelvetica"/>
              </a:rPr>
              <a:t> σε </a:t>
            </a:r>
            <a:r>
              <a:rPr lang="el-GR" sz="1800" dirty="0" err="1">
                <a:effectLst/>
                <a:latin typeface="UBHelvetica"/>
              </a:rPr>
              <a:t>επαφη</a:t>
            </a:r>
            <a:r>
              <a:rPr lang="el-GR" sz="1800" dirty="0">
                <a:effectLst/>
                <a:latin typeface="UBHelvetica"/>
              </a:rPr>
              <a:t>́ με τις </a:t>
            </a:r>
            <a:r>
              <a:rPr lang="el-GR" sz="1800" dirty="0" err="1">
                <a:effectLst/>
                <a:latin typeface="UBHelvetica"/>
              </a:rPr>
              <a:t>μεταλλικές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επιφάνειες</a:t>
            </a:r>
            <a:r>
              <a:rPr lang="el-GR" sz="1800" dirty="0">
                <a:effectLst/>
                <a:latin typeface="UBHelvetica"/>
              </a:rPr>
              <a:t>, τις </a:t>
            </a:r>
            <a:r>
              <a:rPr lang="el-GR" sz="1800" dirty="0" err="1">
                <a:effectLst/>
                <a:latin typeface="UBHelvetica"/>
              </a:rPr>
              <a:t>διαβρώνει</a:t>
            </a:r>
            <a:r>
              <a:rPr lang="el-GR" sz="1800" dirty="0">
                <a:effectLst/>
                <a:latin typeface="UBHelvetica"/>
              </a:rPr>
              <a:t>. Για να </a:t>
            </a:r>
            <a:r>
              <a:rPr lang="el-GR" sz="1800" dirty="0" err="1">
                <a:effectLst/>
                <a:latin typeface="UBHelvetica"/>
              </a:rPr>
              <a:t>αποφεύγονται</a:t>
            </a:r>
            <a:r>
              <a:rPr lang="el-GR" sz="1800" dirty="0">
                <a:effectLst/>
                <a:latin typeface="UBHelvetica"/>
              </a:rPr>
              <a:t> οι </a:t>
            </a:r>
            <a:r>
              <a:rPr lang="el-GR" sz="1800" dirty="0" err="1">
                <a:effectLst/>
                <a:latin typeface="UBHelvetica"/>
              </a:rPr>
              <a:t>διαβρώσεις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αυτές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μερικοι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κατασκευαστές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προτείνουν</a:t>
            </a:r>
            <a:r>
              <a:rPr lang="el-GR" sz="1800" dirty="0">
                <a:effectLst/>
                <a:latin typeface="UBHelvetica"/>
              </a:rPr>
              <a:t> την </a:t>
            </a:r>
            <a:r>
              <a:rPr lang="el-GR" sz="1800" dirty="0" err="1">
                <a:effectLst/>
                <a:latin typeface="UBHelvetica"/>
              </a:rPr>
              <a:t>προσθήκη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αντιδιαβρωτικών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χημικών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ουσιών</a:t>
            </a:r>
            <a:r>
              <a:rPr lang="el-GR" sz="1800" dirty="0">
                <a:effectLst/>
                <a:latin typeface="UBHelvetica"/>
              </a:rPr>
              <a:t> στο </a:t>
            </a:r>
            <a:r>
              <a:rPr lang="el-GR" sz="1800" dirty="0" err="1">
                <a:effectLst/>
                <a:latin typeface="UBHelvetica"/>
              </a:rPr>
              <a:t>νερο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ψύξης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όμως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πρέπει</a:t>
            </a:r>
            <a:r>
              <a:rPr lang="el-GR" sz="1800" dirty="0">
                <a:effectLst/>
                <a:latin typeface="UBHelvetica"/>
              </a:rPr>
              <a:t> να </a:t>
            </a:r>
            <a:r>
              <a:rPr lang="el-GR" sz="1800" dirty="0" err="1">
                <a:effectLst/>
                <a:latin typeface="UBHelvetica"/>
              </a:rPr>
              <a:t>χρησιμοποιούνται</a:t>
            </a:r>
            <a:r>
              <a:rPr lang="el-GR" sz="1800" dirty="0">
                <a:effectLst/>
                <a:latin typeface="UBHelvetica"/>
              </a:rPr>
              <a:t> με </a:t>
            </a:r>
            <a:r>
              <a:rPr lang="el-GR" sz="1800" dirty="0" err="1">
                <a:effectLst/>
                <a:latin typeface="UBHelvetica"/>
              </a:rPr>
              <a:t>επιφύλαξη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γιατι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πολλές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απο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αυτές</a:t>
            </a:r>
            <a:r>
              <a:rPr lang="el-GR" sz="1800" dirty="0">
                <a:effectLst/>
                <a:latin typeface="UBHelvetica"/>
              </a:rPr>
              <a:t> δεν </a:t>
            </a:r>
            <a:r>
              <a:rPr lang="el-GR" sz="1800" dirty="0" err="1">
                <a:effectLst/>
                <a:latin typeface="UBHelvetica"/>
              </a:rPr>
              <a:t>επιφέρουν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καμία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ουσιαστικη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βελτίωση</a:t>
            </a:r>
            <a:r>
              <a:rPr lang="el-GR" sz="1800" dirty="0">
                <a:effectLst/>
                <a:latin typeface="UBHelvetica"/>
              </a:rPr>
              <a:t>. Η </a:t>
            </a:r>
            <a:r>
              <a:rPr lang="el-GR" sz="1800" dirty="0" err="1">
                <a:effectLst/>
                <a:latin typeface="UBHelvetica"/>
              </a:rPr>
              <a:t>συχνη</a:t>
            </a:r>
            <a:r>
              <a:rPr lang="el-GR" sz="1800" dirty="0">
                <a:effectLst/>
                <a:latin typeface="UBHelvetica"/>
              </a:rPr>
              <a:t>́, </a:t>
            </a:r>
            <a:r>
              <a:rPr lang="el-GR" sz="1800" dirty="0" err="1">
                <a:effectLst/>
                <a:latin typeface="UBHelvetica"/>
              </a:rPr>
              <a:t>πάντως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αντικα</a:t>
            </a:r>
            <a:r>
              <a:rPr lang="el-GR" sz="1800" dirty="0">
                <a:effectLst/>
                <a:latin typeface="UBHelvetica"/>
              </a:rPr>
              <a:t>- </a:t>
            </a:r>
            <a:r>
              <a:rPr lang="el-GR" sz="1800" dirty="0" err="1">
                <a:effectLst/>
                <a:latin typeface="UBHelvetica"/>
              </a:rPr>
              <a:t>τάσταση</a:t>
            </a:r>
            <a:r>
              <a:rPr lang="el-GR" sz="1800" dirty="0">
                <a:effectLst/>
                <a:latin typeface="UBHelvetica"/>
              </a:rPr>
              <a:t> του </a:t>
            </a:r>
            <a:r>
              <a:rPr lang="el-GR" sz="1800" dirty="0" err="1">
                <a:effectLst/>
                <a:latin typeface="UBHelvetica"/>
              </a:rPr>
              <a:t>νερου</a:t>
            </a:r>
            <a:r>
              <a:rPr lang="el-GR" sz="1800" dirty="0">
                <a:effectLst/>
                <a:latin typeface="UBHelvetica"/>
              </a:rPr>
              <a:t>́ του </a:t>
            </a:r>
            <a:r>
              <a:rPr lang="el-GR" sz="1800" dirty="0" err="1">
                <a:effectLst/>
                <a:latin typeface="UBHelvetica"/>
              </a:rPr>
              <a:t>συστήματος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ψύξης</a:t>
            </a:r>
            <a:r>
              <a:rPr lang="el-GR" sz="1800" dirty="0">
                <a:effectLst/>
                <a:latin typeface="UBHelvetica"/>
              </a:rPr>
              <a:t> δεν </a:t>
            </a:r>
            <a:r>
              <a:rPr lang="el-GR" sz="1800" dirty="0" err="1">
                <a:effectLst/>
                <a:latin typeface="UBHelvetica"/>
              </a:rPr>
              <a:t>συνιστάται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όπως</a:t>
            </a:r>
            <a:r>
              <a:rPr lang="el-GR" sz="1800" dirty="0">
                <a:effectLst/>
                <a:latin typeface="UBHelvetica"/>
              </a:rPr>
              <a:t> δεν </a:t>
            </a:r>
            <a:r>
              <a:rPr lang="el-GR" sz="1800" dirty="0" err="1">
                <a:effectLst/>
                <a:latin typeface="UBHelvetica"/>
              </a:rPr>
              <a:t>συνιστάται</a:t>
            </a:r>
            <a:r>
              <a:rPr lang="el-GR" sz="1800" dirty="0">
                <a:effectLst/>
                <a:latin typeface="UBHelvetica"/>
              </a:rPr>
              <a:t> και η </a:t>
            </a:r>
            <a:r>
              <a:rPr lang="el-GR" sz="1800" dirty="0" err="1">
                <a:effectLst/>
                <a:latin typeface="UBHelvetica"/>
              </a:rPr>
              <a:t>συνεχής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συμπλήρωση</a:t>
            </a:r>
            <a:r>
              <a:rPr lang="el-GR" sz="1800" dirty="0">
                <a:effectLst/>
                <a:latin typeface="UBHelvetica"/>
              </a:rPr>
              <a:t>́ του, </a:t>
            </a:r>
            <a:r>
              <a:rPr lang="el-GR" sz="1800" dirty="0" err="1">
                <a:effectLst/>
                <a:latin typeface="UBHelvetica"/>
              </a:rPr>
              <a:t>όταν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υπάρχουν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διαρροές</a:t>
            </a:r>
            <a:r>
              <a:rPr lang="el-GR" sz="1800" dirty="0">
                <a:effectLst/>
                <a:latin typeface="UBHelvetica"/>
              </a:rPr>
              <a:t>. Κι’ </a:t>
            </a:r>
            <a:r>
              <a:rPr lang="el-GR" sz="1800" dirty="0" err="1">
                <a:effectLst/>
                <a:latin typeface="UBHelvetica"/>
              </a:rPr>
              <a:t>αυτο</a:t>
            </a:r>
            <a:r>
              <a:rPr lang="el-GR" sz="1800" dirty="0">
                <a:effectLst/>
                <a:latin typeface="UBHelvetica"/>
              </a:rPr>
              <a:t>́, </a:t>
            </a:r>
            <a:r>
              <a:rPr lang="el-GR" sz="1800" dirty="0" err="1">
                <a:effectLst/>
                <a:latin typeface="UBHelvetica"/>
              </a:rPr>
              <a:t>γιατι</a:t>
            </a:r>
            <a:r>
              <a:rPr lang="el-GR" sz="1800" dirty="0">
                <a:effectLst/>
                <a:latin typeface="UBHelvetica"/>
              </a:rPr>
              <a:t>́ το </a:t>
            </a:r>
            <a:r>
              <a:rPr lang="el-GR" sz="1800" dirty="0" err="1">
                <a:effectLst/>
                <a:latin typeface="UBHelvetica"/>
              </a:rPr>
              <a:t>φρέσκο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νερο</a:t>
            </a:r>
            <a:r>
              <a:rPr lang="el-GR" sz="1800" dirty="0">
                <a:effectLst/>
                <a:latin typeface="UBHelvetica"/>
              </a:rPr>
              <a:t>́ που </a:t>
            </a:r>
            <a:r>
              <a:rPr lang="el-GR" sz="1800" dirty="0" err="1">
                <a:effectLst/>
                <a:latin typeface="UBHelvetica"/>
              </a:rPr>
              <a:t>προστίθεται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περιέχει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περισσότερο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διαλυμένο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οξυγόνο</a:t>
            </a:r>
            <a:r>
              <a:rPr lang="el-GR" sz="1800" dirty="0">
                <a:effectLst/>
                <a:latin typeface="UBHelvetica"/>
              </a:rPr>
              <a:t>, με </a:t>
            </a:r>
            <a:r>
              <a:rPr lang="el-GR" sz="1800" dirty="0" err="1">
                <a:effectLst/>
                <a:latin typeface="UBHelvetica"/>
              </a:rPr>
              <a:t>αποτέλεσμα</a:t>
            </a:r>
            <a:r>
              <a:rPr lang="el-GR" sz="1800" dirty="0">
                <a:effectLst/>
                <a:latin typeface="UBHelvetica"/>
              </a:rPr>
              <a:t> να </a:t>
            </a:r>
            <a:r>
              <a:rPr lang="el-GR" sz="1800" dirty="0" err="1">
                <a:effectLst/>
                <a:latin typeface="UBHelvetica"/>
              </a:rPr>
              <a:t>γίνονται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περισ</a:t>
            </a:r>
            <a:r>
              <a:rPr lang="el-GR" sz="1800" dirty="0">
                <a:effectLst/>
                <a:latin typeface="UBHelvetica"/>
              </a:rPr>
              <a:t>- </a:t>
            </a:r>
            <a:r>
              <a:rPr lang="el-GR" sz="1800" dirty="0" err="1">
                <a:effectLst/>
                <a:latin typeface="UBHelvetica"/>
              </a:rPr>
              <a:t>σότερες</a:t>
            </a:r>
            <a:r>
              <a:rPr lang="el-GR" sz="1800" dirty="0">
                <a:effectLst/>
                <a:latin typeface="UBHelvetica"/>
              </a:rPr>
              <a:t> και πιο </a:t>
            </a:r>
            <a:r>
              <a:rPr lang="el-GR" sz="1800" dirty="0" err="1">
                <a:effectLst/>
                <a:latin typeface="UBHelvetica"/>
              </a:rPr>
              <a:t>εκτεταμένες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οξειδώσεις</a:t>
            </a:r>
            <a:r>
              <a:rPr lang="el-GR" sz="1800" dirty="0">
                <a:effectLst/>
                <a:latin typeface="UBHelvetica"/>
              </a:rPr>
              <a:t>. </a:t>
            </a:r>
            <a:endParaRPr lang="el-GR" dirty="0"/>
          </a:p>
          <a:p>
            <a:pPr>
              <a:lnSpc>
                <a:spcPct val="160000"/>
              </a:lnSpc>
            </a:pPr>
            <a:r>
              <a:rPr lang="el-GR" sz="1800" dirty="0" err="1">
                <a:effectLst/>
                <a:latin typeface="UBHelvetica"/>
              </a:rPr>
              <a:t>Συνεπώς</a:t>
            </a:r>
            <a:r>
              <a:rPr lang="el-GR" sz="1800" dirty="0">
                <a:effectLst/>
                <a:latin typeface="UBHelvetica"/>
              </a:rPr>
              <a:t>, το </a:t>
            </a:r>
            <a:r>
              <a:rPr lang="el-GR" sz="1800" dirty="0" err="1">
                <a:effectLst/>
                <a:latin typeface="UBHelvetica"/>
              </a:rPr>
              <a:t>νερο</a:t>
            </a:r>
            <a:r>
              <a:rPr lang="el-GR" sz="1800" dirty="0">
                <a:effectLst/>
                <a:latin typeface="UBHelvetica"/>
              </a:rPr>
              <a:t>́ του </a:t>
            </a:r>
            <a:r>
              <a:rPr lang="el-GR" sz="1800" dirty="0" err="1">
                <a:effectLst/>
                <a:latin typeface="UBHelvetica"/>
              </a:rPr>
              <a:t>συστήματος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ψύξης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πρέπει</a:t>
            </a:r>
            <a:r>
              <a:rPr lang="el-GR" sz="1800" dirty="0">
                <a:effectLst/>
                <a:latin typeface="UBHelvetica"/>
              </a:rPr>
              <a:t> να </a:t>
            </a:r>
            <a:r>
              <a:rPr lang="el-GR" sz="1800" dirty="0" err="1">
                <a:effectLst/>
                <a:latin typeface="UBHelvetica"/>
              </a:rPr>
              <a:t>αντικαθίσταται</a:t>
            </a:r>
            <a:r>
              <a:rPr lang="el-GR" sz="1800" dirty="0">
                <a:effectLst/>
                <a:latin typeface="UBHelvetica"/>
              </a:rPr>
              <a:t> σε </a:t>
            </a:r>
            <a:r>
              <a:rPr lang="el-GR" sz="1800" dirty="0" err="1">
                <a:effectLst/>
                <a:latin typeface="UBHelvetica"/>
              </a:rPr>
              <a:t>αραια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χρονικα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διαστήματα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σύμφωνα</a:t>
            </a:r>
            <a:r>
              <a:rPr lang="el-GR" sz="1800" dirty="0">
                <a:effectLst/>
                <a:latin typeface="UBHelvetica"/>
              </a:rPr>
              <a:t> με τις </a:t>
            </a:r>
            <a:r>
              <a:rPr lang="el-GR" sz="1800" dirty="0" err="1">
                <a:effectLst/>
                <a:latin typeface="UBHelvetica"/>
              </a:rPr>
              <a:t>οδηγίες</a:t>
            </a:r>
            <a:r>
              <a:rPr lang="el-GR" sz="1800" dirty="0">
                <a:effectLst/>
                <a:latin typeface="UBHelvetica"/>
              </a:rPr>
              <a:t> του </a:t>
            </a:r>
            <a:r>
              <a:rPr lang="el-GR" sz="1800" dirty="0" err="1">
                <a:effectLst/>
                <a:latin typeface="UBHelvetica"/>
              </a:rPr>
              <a:t>κατασκευαστη</a:t>
            </a:r>
            <a:r>
              <a:rPr lang="el-GR" sz="1800" dirty="0">
                <a:effectLst/>
                <a:latin typeface="UBHelvetica"/>
              </a:rPr>
              <a:t>́, </a:t>
            </a:r>
            <a:r>
              <a:rPr lang="el-GR" sz="1800" dirty="0" err="1">
                <a:effectLst/>
                <a:latin typeface="UBHelvetica"/>
              </a:rPr>
              <a:t>ενω</a:t>
            </a:r>
            <a:r>
              <a:rPr lang="el-GR" sz="1800" dirty="0">
                <a:effectLst/>
                <a:latin typeface="UBHelvetica"/>
              </a:rPr>
              <a:t>́, </a:t>
            </a:r>
            <a:r>
              <a:rPr lang="el-GR" sz="1800" dirty="0" err="1">
                <a:effectLst/>
                <a:latin typeface="UBHelvetica"/>
              </a:rPr>
              <a:t>όταν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διαπιστωθούν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εξωτερι</a:t>
            </a:r>
            <a:r>
              <a:rPr lang="el-GR" sz="1800" dirty="0">
                <a:effectLst/>
                <a:latin typeface="UBHelvetica"/>
              </a:rPr>
              <a:t>- </a:t>
            </a:r>
            <a:r>
              <a:rPr lang="el-GR" sz="1800" dirty="0" err="1">
                <a:effectLst/>
                <a:latin typeface="UBHelvetica"/>
              </a:rPr>
              <a:t>κές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διαρροές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πρέπει</a:t>
            </a:r>
            <a:r>
              <a:rPr lang="el-GR" sz="1800" dirty="0">
                <a:effectLst/>
                <a:latin typeface="UBHelvetica"/>
              </a:rPr>
              <a:t> να </a:t>
            </a:r>
            <a:r>
              <a:rPr lang="el-GR" sz="1800" dirty="0" err="1">
                <a:effectLst/>
                <a:latin typeface="UBHelvetica"/>
              </a:rPr>
              <a:t>επισκευάζονται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αμέσως</a:t>
            </a:r>
            <a:r>
              <a:rPr lang="el-GR" sz="1800" dirty="0">
                <a:effectLst/>
                <a:latin typeface="UBHelvetica"/>
              </a:rPr>
              <a:t> και </a:t>
            </a:r>
            <a:r>
              <a:rPr lang="el-GR" sz="1800" dirty="0" err="1">
                <a:effectLst/>
                <a:latin typeface="UBHelvetica"/>
              </a:rPr>
              <a:t>όχι</a:t>
            </a:r>
            <a:r>
              <a:rPr lang="el-GR" sz="1800" dirty="0">
                <a:effectLst/>
                <a:latin typeface="UBHelvetica"/>
              </a:rPr>
              <a:t> να </a:t>
            </a:r>
            <a:r>
              <a:rPr lang="el-GR" sz="1800" dirty="0" err="1">
                <a:effectLst/>
                <a:latin typeface="UBHelvetica"/>
              </a:rPr>
              <a:t>γίνεται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συνέχεια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συμπλήρωση</a:t>
            </a:r>
            <a:r>
              <a:rPr lang="el-GR" sz="1800" dirty="0">
                <a:effectLst/>
                <a:latin typeface="UBHelvetica"/>
              </a:rPr>
              <a:t> του </a:t>
            </a:r>
            <a:r>
              <a:rPr lang="el-GR" sz="1800" dirty="0" err="1">
                <a:effectLst/>
                <a:latin typeface="UBHelvetica"/>
              </a:rPr>
              <a:t>ψυγείου</a:t>
            </a:r>
            <a:r>
              <a:rPr lang="el-GR" sz="1800" dirty="0">
                <a:effectLst/>
                <a:latin typeface="UBHelvetica"/>
              </a:rPr>
              <a:t> με </a:t>
            </a:r>
            <a:r>
              <a:rPr lang="el-GR" sz="1800" dirty="0" err="1">
                <a:effectLst/>
                <a:latin typeface="UBHelvetica"/>
              </a:rPr>
              <a:t>νερο</a:t>
            </a:r>
            <a:r>
              <a:rPr lang="el-GR" sz="1800" dirty="0">
                <a:effectLst/>
                <a:latin typeface="UBHelvetica"/>
              </a:rPr>
              <a:t>́, </a:t>
            </a:r>
            <a:r>
              <a:rPr lang="el-GR" sz="1800" dirty="0" err="1">
                <a:effectLst/>
                <a:latin typeface="UBHelvetica"/>
              </a:rPr>
              <a:t>γιατι</a:t>
            </a:r>
            <a:r>
              <a:rPr lang="el-GR" sz="1800" dirty="0">
                <a:effectLst/>
                <a:latin typeface="UBHelvetica"/>
              </a:rPr>
              <a:t>́ η </a:t>
            </a:r>
            <a:r>
              <a:rPr lang="el-GR" sz="1800" dirty="0" err="1">
                <a:effectLst/>
                <a:latin typeface="UBHelvetica"/>
              </a:rPr>
              <a:t>κατάσταση</a:t>
            </a:r>
            <a:r>
              <a:rPr lang="el-GR" sz="1800" dirty="0">
                <a:effectLst/>
                <a:latin typeface="UBHelvetica"/>
              </a:rPr>
              <a:t> του </a:t>
            </a:r>
            <a:r>
              <a:rPr lang="el-GR" sz="1800" dirty="0" err="1">
                <a:effectLst/>
                <a:latin typeface="UBHelvetica"/>
              </a:rPr>
              <a:t>κυκλώματος</a:t>
            </a:r>
            <a:r>
              <a:rPr lang="el-GR" sz="1800" dirty="0">
                <a:effectLst/>
                <a:latin typeface="UBHelvetica"/>
              </a:rPr>
              <a:t> θα </a:t>
            </a:r>
            <a:r>
              <a:rPr lang="el-GR" sz="1800" dirty="0" err="1">
                <a:effectLst/>
                <a:latin typeface="UBHelvetica"/>
              </a:rPr>
              <a:t>επιδεινωθει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ανεπανόρθωτα</a:t>
            </a:r>
            <a:r>
              <a:rPr lang="el-GR" sz="1800" dirty="0">
                <a:effectLst/>
                <a:latin typeface="UBHelvetica"/>
              </a:rPr>
              <a:t>.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377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85191A-960C-DE12-BC5B-1BCA9BEE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err="1">
                <a:solidFill>
                  <a:srgbClr val="00FFFF"/>
                </a:solidFill>
                <a:effectLst/>
                <a:highlight>
                  <a:srgbClr val="E8E8C1"/>
                </a:highlight>
                <a:latin typeface="UB-Front-Bold"/>
              </a:rPr>
              <a:t>Ροη</a:t>
            </a:r>
            <a:r>
              <a:rPr lang="el-GR" sz="3600" dirty="0">
                <a:solidFill>
                  <a:srgbClr val="00FFFF"/>
                </a:solidFill>
                <a:effectLst/>
                <a:highlight>
                  <a:srgbClr val="E8E8C1"/>
                </a:highlight>
                <a:latin typeface="UB-Front-Bold"/>
              </a:rPr>
              <a:t>́ του </a:t>
            </a:r>
            <a:r>
              <a:rPr lang="el-GR" sz="3600" dirty="0" err="1">
                <a:solidFill>
                  <a:srgbClr val="00FFFF"/>
                </a:solidFill>
                <a:effectLst/>
                <a:highlight>
                  <a:srgbClr val="E8E8C1"/>
                </a:highlight>
                <a:latin typeface="UB-Front-Bold"/>
              </a:rPr>
              <a:t>ψυκτικου</a:t>
            </a:r>
            <a:r>
              <a:rPr lang="el-GR" sz="3600" dirty="0">
                <a:solidFill>
                  <a:srgbClr val="00FFFF"/>
                </a:solidFill>
                <a:effectLst/>
                <a:highlight>
                  <a:srgbClr val="E8E8C1"/>
                </a:highlight>
                <a:latin typeface="UB-Front-Bold"/>
              </a:rPr>
              <a:t>́ </a:t>
            </a:r>
            <a:r>
              <a:rPr lang="el-GR" sz="3600" dirty="0" err="1">
                <a:solidFill>
                  <a:srgbClr val="00FFFF"/>
                </a:solidFill>
                <a:effectLst/>
                <a:highlight>
                  <a:srgbClr val="E8E8C1"/>
                </a:highlight>
                <a:latin typeface="UB-Front-Bold"/>
              </a:rPr>
              <a:t>υγρου</a:t>
            </a:r>
            <a:r>
              <a:rPr lang="el-GR" sz="3600" dirty="0">
                <a:solidFill>
                  <a:srgbClr val="00FFFF"/>
                </a:solidFill>
                <a:effectLst/>
                <a:highlight>
                  <a:srgbClr val="E8E8C1"/>
                </a:highlight>
                <a:latin typeface="UB-Front-Bold"/>
              </a:rPr>
              <a:t>́ </a:t>
            </a:r>
            <a:r>
              <a:rPr lang="el-GR" sz="3600" dirty="0" err="1">
                <a:solidFill>
                  <a:srgbClr val="00FFFF"/>
                </a:solidFill>
                <a:effectLst/>
                <a:highlight>
                  <a:srgbClr val="E8E8C1"/>
                </a:highlight>
                <a:latin typeface="UB-Front-Bold"/>
              </a:rPr>
              <a:t>μέσα</a:t>
            </a:r>
            <a:r>
              <a:rPr lang="el-GR" sz="3600" dirty="0">
                <a:solidFill>
                  <a:srgbClr val="00FFFF"/>
                </a:solidFill>
                <a:effectLst/>
                <a:highlight>
                  <a:srgbClr val="E8E8C1"/>
                </a:highlight>
                <a:latin typeface="UB-Front-Bold"/>
              </a:rPr>
              <a:t> στο </a:t>
            </a:r>
            <a:r>
              <a:rPr lang="el-GR" sz="3600" dirty="0" err="1">
                <a:solidFill>
                  <a:srgbClr val="00FFFF"/>
                </a:solidFill>
                <a:effectLst/>
                <a:highlight>
                  <a:srgbClr val="E8E8C1"/>
                </a:highlight>
                <a:latin typeface="UB-Front-Bold"/>
              </a:rPr>
              <a:t>σύστημα</a:t>
            </a:r>
            <a:r>
              <a:rPr lang="el-GR" sz="3600" dirty="0">
                <a:solidFill>
                  <a:srgbClr val="00FFFF"/>
                </a:solidFill>
                <a:effectLst/>
                <a:highlight>
                  <a:srgbClr val="E8E8C1"/>
                </a:highlight>
                <a:latin typeface="UB-Front-Bold"/>
              </a:rPr>
              <a:t> </a:t>
            </a:r>
            <a:r>
              <a:rPr lang="el-GR" sz="3600" dirty="0" err="1">
                <a:solidFill>
                  <a:srgbClr val="00FFFF"/>
                </a:solidFill>
                <a:effectLst/>
                <a:highlight>
                  <a:srgbClr val="E8E8C1"/>
                </a:highlight>
                <a:latin typeface="UB-Front-Bold"/>
              </a:rPr>
              <a:t>ψύξης</a:t>
            </a:r>
            <a:r>
              <a:rPr lang="el-GR" sz="3600" dirty="0">
                <a:solidFill>
                  <a:srgbClr val="00FFFF"/>
                </a:solidFill>
                <a:effectLst/>
                <a:highlight>
                  <a:srgbClr val="E8E8C1"/>
                </a:highlight>
                <a:latin typeface="UB-Front-Bold"/>
              </a:rPr>
              <a:t> </a:t>
            </a:r>
            <a:br>
              <a:rPr lang="el-GR" dirty="0">
                <a:effectLst/>
                <a:highlight>
                  <a:srgbClr val="E8E8C1"/>
                </a:highlight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1E267D-E98F-633A-7BAF-5EC96AD56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253"/>
            <a:ext cx="10515600" cy="503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Όταν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το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υγρο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του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κυκλώματος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έχει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θερ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μοκρασία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περιβάλλοντος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, ο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θερμοστα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́- της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κλειστός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και η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κυκλοφορία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ψυκτικου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υγρου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γίνεται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στο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εσωτερικο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των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υδροχιτωνίων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κινητήρα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(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κορμου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και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καπακιου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́).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Όταν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όμως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, η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θερμοκρα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σία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αυτη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φτάσει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σε μια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ορισμένη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τιμη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́,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ανοίγει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η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βαλβίδα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θερμοστάτη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και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κατα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συνέπεια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και ο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ίδιος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ο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θερμοστα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́- της,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τότε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η </a:t>
            </a:r>
            <a:r>
              <a:rPr lang="el-GR" sz="1800" b="1" dirty="0" err="1">
                <a:effectLst/>
                <a:highlight>
                  <a:srgbClr val="E8E8C1"/>
                </a:highlight>
                <a:latin typeface="UBHelvetica"/>
              </a:rPr>
              <a:t>κυκλοφορία</a:t>
            </a:r>
            <a:r>
              <a:rPr lang="el-GR" sz="1800" b="1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1800" b="1" dirty="0" err="1">
                <a:effectLst/>
                <a:highlight>
                  <a:srgbClr val="E8E8C1"/>
                </a:highlight>
                <a:latin typeface="UBHelvetica"/>
              </a:rPr>
              <a:t>ψυκτικου</a:t>
            </a:r>
            <a:r>
              <a:rPr lang="el-GR" sz="1800" b="1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1800" b="1" dirty="0" err="1">
                <a:effectLst/>
                <a:highlight>
                  <a:srgbClr val="E8E8C1"/>
                </a:highlight>
                <a:latin typeface="UBHelvetica"/>
              </a:rPr>
              <a:t>υγρου</a:t>
            </a:r>
            <a:r>
              <a:rPr lang="el-GR" sz="1800" b="1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1800" b="1" dirty="0" err="1">
                <a:effectLst/>
                <a:highlight>
                  <a:srgbClr val="E8E8C1"/>
                </a:highlight>
                <a:latin typeface="UBHelvetica"/>
              </a:rPr>
              <a:t>γίνεται</a:t>
            </a:r>
            <a:r>
              <a:rPr lang="el-GR" sz="1800" b="1" dirty="0">
                <a:effectLst/>
                <a:highlight>
                  <a:srgbClr val="E8E8C1"/>
                </a:highlight>
                <a:latin typeface="UBHelvetica"/>
              </a:rPr>
              <a:t> ως </a:t>
            </a:r>
            <a:r>
              <a:rPr lang="el-GR" sz="1800" b="1" dirty="0" err="1">
                <a:effectLst/>
                <a:highlight>
                  <a:srgbClr val="E8E8C1"/>
                </a:highlight>
                <a:latin typeface="UBHelvetica"/>
              </a:rPr>
              <a:t>εξής</a:t>
            </a:r>
            <a:r>
              <a:rPr lang="el-GR" sz="1800" b="1" dirty="0">
                <a:effectLst/>
                <a:highlight>
                  <a:srgbClr val="E8E8C1"/>
                </a:highlight>
                <a:latin typeface="UBHelvetica"/>
              </a:rPr>
              <a:t> </a:t>
            </a:r>
          </a:p>
          <a:p>
            <a:pPr marL="0" indent="0">
              <a:buNone/>
            </a:pP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Η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αντλία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νερου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́, που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παίρνει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κίνηση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με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ιμάντα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το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στροφαλοφόρο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άξονα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αναρροφα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το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ψυχρο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ψυκτικο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υγρο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που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συγκεντρώνεται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στον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κάτω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υδροθάλαμο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ψυγείου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και το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προωθει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στα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υδροχιτώνια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των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κυλίνδρων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. </a:t>
            </a:r>
            <a:endParaRPr lang="el-GR" dirty="0">
              <a:effectLst/>
              <a:highlight>
                <a:srgbClr val="E8E8C1"/>
              </a:highlight>
            </a:endParaRPr>
          </a:p>
          <a:p>
            <a:pPr marL="0" indent="0">
              <a:buNone/>
            </a:pP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Η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θερμότητα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που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αναπτύσσεται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μέσα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στους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κυλίνδρους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απάγεται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το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ψυκτικο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υγρο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που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κυκλοφορει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στο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επάνω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μέρος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των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κυλίνδρων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φτάνοντας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στο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θερμοστάτη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. Με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ανοικτη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λοιπόν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τη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βαλβίδα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θερ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μοστάτη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, το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θερμο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́,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πλέον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ψυκτικο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υγρο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περνα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απ’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αυτη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και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μέσω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ελαστικου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σωλήνα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(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κολάρου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)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φτάνει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στον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επάνω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υδροθάλαμο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ψυγείου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, απ’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όπου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εξαιτίας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της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αναγκαστικής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κυκλοφορίας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την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παρουσία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της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αντλίας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περνα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μέσα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́ τους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αγωγούς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E8E8C1"/>
                </a:highlight>
                <a:latin typeface="UBHelvetica"/>
              </a:rPr>
              <a:t>ψυγείου</a:t>
            </a:r>
            <a:r>
              <a:rPr lang="el-GR" sz="18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endParaRPr lang="el-GR" dirty="0">
              <a:effectLst/>
              <a:highlight>
                <a:srgbClr val="E8E8C1"/>
              </a:highligh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47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6148ED-261E-3F90-E023-BF4E2D46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5" y="524656"/>
            <a:ext cx="11182662" cy="5906123"/>
          </a:xfrm>
        </p:spPr>
        <p:txBody>
          <a:bodyPr/>
          <a:lstStyle/>
          <a:p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Οι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αγωγοι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́,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εξωτερικα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́,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φέρουν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πτερυ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́- για με τη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μορφη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κυψέλης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,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γύρω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απο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 τα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οποία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διέρχεται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ο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ατμοσφαιρικός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αέρας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,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διέλευση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η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οποία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οφείλεται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είτε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στην προς τα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εμπρός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κίνηση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αυτοκινήτου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,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είτε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στη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λειτουργία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ανεμιστήρα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ψυγείου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. Με τον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τρόπο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αυτο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́, η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θερμότητα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ψυκτικου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υγρου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απο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 τους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αγωγούς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ψυγείου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μεταφέρεται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στα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πτερύγια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και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απο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αυτα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 στην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ατμόσφαιρα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. </a:t>
            </a:r>
            <a:endParaRPr lang="el-GR" sz="2400" dirty="0">
              <a:effectLst/>
              <a:highlight>
                <a:srgbClr val="E8E8C1"/>
              </a:highlight>
            </a:endParaRPr>
          </a:p>
          <a:p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Έτσι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,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πραγματοποιείται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,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τελικα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́, η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μεταφορα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 της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θερμότητας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απο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 το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εσωτερικο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 των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κυλίνδρων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στο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περιβάλλον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,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ενω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 το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ψυκτικο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υγρο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 -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σχετικα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 «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ψυχρο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́» -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φτάνει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πια στον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επάνω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υδροθάλαμο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 με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θερμοκρασία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70 °</a:t>
            </a:r>
            <a:r>
              <a:rPr lang="en" sz="2400" dirty="0">
                <a:effectLst/>
                <a:highlight>
                  <a:srgbClr val="E8E8C1"/>
                </a:highlight>
                <a:latin typeface="UBHelvetica"/>
              </a:rPr>
              <a:t>C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ανάλογα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και με τη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θερμοκρασία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του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περιβάλλοντος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 απ’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όπου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συνεχίζεται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 προς την </a:t>
            </a:r>
            <a:r>
              <a:rPr lang="el-GR" sz="2400" dirty="0" err="1">
                <a:effectLst/>
                <a:highlight>
                  <a:srgbClr val="E8E8C1"/>
                </a:highlight>
                <a:latin typeface="UBHelvetica"/>
              </a:rPr>
              <a:t>αντλία</a:t>
            </a:r>
            <a:r>
              <a:rPr lang="el-GR" sz="2400" dirty="0">
                <a:effectLst/>
                <a:highlight>
                  <a:srgbClr val="E8E8C1"/>
                </a:highlight>
                <a:latin typeface="UBHelvetica"/>
              </a:rPr>
              <a:t>. </a:t>
            </a:r>
            <a:endParaRPr lang="el-GR" sz="2400" dirty="0">
              <a:effectLst/>
              <a:highlight>
                <a:srgbClr val="E8E8C1"/>
              </a:highligh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275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C2AE4-1A16-E37B-9779-AA25F21F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Υδροχιτώνιο</a:t>
            </a:r>
            <a:r>
              <a:rPr lang="el-GR" sz="3200" dirty="0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 - </a:t>
            </a:r>
            <a:r>
              <a:rPr lang="el-GR" sz="3200" dirty="0" err="1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ψυγείο</a:t>
            </a:r>
            <a:r>
              <a:rPr lang="el-GR" sz="3200" dirty="0">
                <a:solidFill>
                  <a:srgbClr val="00FFFF"/>
                </a:solidFill>
                <a:effectLst/>
                <a:highlight>
                  <a:srgbClr val="FFFFFF"/>
                </a:highlight>
                <a:latin typeface="UB-Front-Bold"/>
              </a:rPr>
              <a:t> </a:t>
            </a:r>
            <a:br>
              <a:rPr lang="el-GR" sz="3200" dirty="0">
                <a:effectLst/>
                <a:highlight>
                  <a:srgbClr val="FFFFFF"/>
                </a:highlight>
              </a:rPr>
            </a:b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3CEE27-D6CF-298E-159A-A0407556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Υδροχιτώνιο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ονομάζεται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κενός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χώρος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μεταξυ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των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κυλίνδρων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κινητήρα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-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ρίου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σώματος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κορμου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́.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Μέσα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υδροχιτώνια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κυκλοφορει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ψυκτικο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́,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οποίο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όταν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έρχεται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επαφη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με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θερμο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τοίχωμα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που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βρίσκεται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προς την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πλευρα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των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κυλίνδρων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ψύχει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απάγει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ένα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μέρος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αναπτυσσόμενης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μέσα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στον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κύλινδρο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θερμότητας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ψυγείο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εξάρτημα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που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μεταφέρει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θερμότητα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ζεστου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νερου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κινητήρα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προς την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ατμόσφαιρα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Αποτελείται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δύο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οριζόντιους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θαλάμους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τους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υδροθαλάμους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τους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οποίους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ένας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βρίσκεται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άνω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τμήμα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κι 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άλλος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κάτω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τμήμα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του.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Μεταξυ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των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δύο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αυτών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υδροθαλάμων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βρίσκεται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κυρίως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ψυγείο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που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σωληνωτο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ή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κυψελωτο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024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097973-2AB7-4396-9D9E-08D74656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BFEE70-1C5F-BF21-49DC-E1AE33C6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σωληνωτο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ψυγείο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αποτελείται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πολλούς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σωλήνες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μικρής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διαμέτρου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και με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λεπτα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τοιχώματα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οποία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φέρουν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πτερύγια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για να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αυξήσουν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την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επιφάνεια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που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χρησιμεύει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για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διασκορπισμο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της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θερμότητας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στον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ατμοσφαιρικο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αέρα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ψυκτικο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κυκλοφορει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εντός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των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σωλήνων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ενω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πτερύγια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ψύχονται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τον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αέρα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που τα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διαπερνα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και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έτσι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η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θερμότητα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απάγεται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στο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περιβάλλον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endParaRPr lang="el-GR" dirty="0">
              <a:effectLst/>
              <a:highlight>
                <a:srgbClr val="FFFFFF"/>
              </a:highlight>
            </a:endParaRPr>
          </a:p>
          <a:p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κυψελωτο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ψυγείο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αποτελείται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απο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ένα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πλέγμα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λεπτών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μεταλλικών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ταινιών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που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σχηματίζουν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εξάγωνες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οπές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,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όπως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είναι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οι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κυψέλες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 των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μελισσών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.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Εδω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́, το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ψυκτικο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highlight>
                  <a:srgbClr val="FFFFFF"/>
                </a:highlight>
                <a:latin typeface="UBHelvetica"/>
              </a:rPr>
              <a:t>υγρο</a:t>
            </a:r>
            <a:r>
              <a:rPr lang="el-GR" sz="1800" dirty="0">
                <a:effectLst/>
                <a:highlight>
                  <a:srgbClr val="FFFFFF"/>
                </a:highlight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κυκλοφορει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γύρω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απο</a:t>
            </a:r>
            <a:r>
              <a:rPr lang="el-GR" sz="1800" dirty="0">
                <a:effectLst/>
                <a:latin typeface="UBHelvetica"/>
              </a:rPr>
              <a:t>́ τις </a:t>
            </a:r>
            <a:r>
              <a:rPr lang="el-GR" sz="1800" dirty="0" err="1">
                <a:effectLst/>
                <a:latin typeface="UBHelvetica"/>
              </a:rPr>
              <a:t>οπές</a:t>
            </a:r>
            <a:r>
              <a:rPr lang="el-GR" sz="1800" dirty="0">
                <a:effectLst/>
                <a:latin typeface="UBHelvetica"/>
              </a:rPr>
              <a:t>, </a:t>
            </a:r>
            <a:r>
              <a:rPr lang="el-GR" sz="1800" dirty="0" err="1">
                <a:effectLst/>
                <a:latin typeface="UBHelvetica"/>
              </a:rPr>
              <a:t>ενω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μέσα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απο</a:t>
            </a:r>
            <a:r>
              <a:rPr lang="el-GR" sz="1800" dirty="0">
                <a:effectLst/>
                <a:latin typeface="UBHelvetica"/>
              </a:rPr>
              <a:t>́ </a:t>
            </a:r>
            <a:r>
              <a:rPr lang="el-GR" sz="1800" dirty="0" err="1">
                <a:effectLst/>
                <a:latin typeface="UBHelvetica"/>
              </a:rPr>
              <a:t>αυτές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περνα</a:t>
            </a:r>
            <a:r>
              <a:rPr lang="el-GR" sz="1800" dirty="0">
                <a:effectLst/>
                <a:latin typeface="UBHelvetica"/>
              </a:rPr>
              <a:t>́ ο </a:t>
            </a:r>
            <a:r>
              <a:rPr lang="el-GR" sz="1800" dirty="0" err="1">
                <a:effectLst/>
                <a:latin typeface="UBHelvetica"/>
              </a:rPr>
              <a:t>ατμοσφαιρικός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αέρας</a:t>
            </a:r>
            <a:r>
              <a:rPr lang="el-GR" sz="1800" dirty="0">
                <a:effectLst/>
                <a:latin typeface="UBHelvetica"/>
              </a:rPr>
              <a:t> που </a:t>
            </a:r>
            <a:r>
              <a:rPr lang="el-GR" sz="1800" dirty="0" err="1">
                <a:effectLst/>
                <a:latin typeface="UBHelvetica"/>
              </a:rPr>
              <a:t>απορροφα</a:t>
            </a:r>
            <a:r>
              <a:rPr lang="el-GR" sz="1800" dirty="0">
                <a:effectLst/>
                <a:latin typeface="UBHelvetica"/>
              </a:rPr>
              <a:t>́ τη </a:t>
            </a:r>
            <a:r>
              <a:rPr lang="el-GR" sz="1800" dirty="0" err="1">
                <a:effectLst/>
                <a:latin typeface="UBHelvetica"/>
              </a:rPr>
              <a:t>θερμότητα</a:t>
            </a:r>
            <a:r>
              <a:rPr lang="el-GR" sz="1800" dirty="0">
                <a:effectLst/>
                <a:latin typeface="UBHelvetica"/>
              </a:rPr>
              <a:t> που </a:t>
            </a:r>
            <a:r>
              <a:rPr lang="el-GR" sz="1800" dirty="0" err="1">
                <a:effectLst/>
                <a:latin typeface="UBHelvetica"/>
              </a:rPr>
              <a:t>έχει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μεταφερθει</a:t>
            </a:r>
            <a:r>
              <a:rPr lang="el-GR" sz="1800" dirty="0">
                <a:effectLst/>
                <a:latin typeface="UBHelvetica"/>
              </a:rPr>
              <a:t>́ στο </a:t>
            </a:r>
            <a:r>
              <a:rPr lang="el-GR" sz="1800" dirty="0" err="1">
                <a:effectLst/>
                <a:latin typeface="UBHelvetica"/>
              </a:rPr>
              <a:t>υγρο</a:t>
            </a:r>
            <a:r>
              <a:rPr lang="el-GR" sz="1800" dirty="0">
                <a:effectLst/>
                <a:latin typeface="UBHelvetica"/>
              </a:rPr>
              <a:t>́.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2138866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2395</Words>
  <Application>Microsoft Macintosh PowerPoint</Application>
  <PresentationFormat>Ευρεία οθόνη</PresentationFormat>
  <Paragraphs>57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Aharoni</vt:lpstr>
      <vt:lpstr>Arial</vt:lpstr>
      <vt:lpstr>Avenir Next LT Pro</vt:lpstr>
      <vt:lpstr>UB-Front-Bold</vt:lpstr>
      <vt:lpstr>UBHelvetica</vt:lpstr>
      <vt:lpstr>FadeVTI</vt:lpstr>
      <vt:lpstr>Σκοπός και σημασία της ψύξης των μηχανών εσωτερικής καύσης  </vt:lpstr>
      <vt:lpstr>Συστήματα ψύξης  </vt:lpstr>
      <vt:lpstr>Παρουσίαση του PowerPoint</vt:lpstr>
      <vt:lpstr>Να χαρακτηρίσετε τις προτάσεις που ακολουθούν, γράφοντας δίπλα στο γράμμα που αντιστοιχεί σε κάθε πρόταση, τη λέξη Σωστό, αν η πρόταση είναι σωστή ή τη λέξη Λάθος, αν η πρόταση είναι λανθασμένη.</vt:lpstr>
      <vt:lpstr>Πρόσθετα στα ψυκτικά υγρά  </vt:lpstr>
      <vt:lpstr>Ροή του ψυκτικού υγρού μέσα στο σύστημα ψύξης  </vt:lpstr>
      <vt:lpstr>Παρουσίαση του PowerPoint</vt:lpstr>
      <vt:lpstr>Υδροχιτώνιο - ψυγείο  </vt:lpstr>
      <vt:lpstr>ΕΙΔΗ</vt:lpstr>
      <vt:lpstr>Παρουσίαση του PowerPoint</vt:lpstr>
      <vt:lpstr>Ανεμιστήρας  </vt:lpstr>
      <vt:lpstr>  Θερμοστάτης  </vt:lpstr>
      <vt:lpstr>Αντλία νερού  </vt:lpstr>
      <vt:lpstr>Δοχείο διαστολής - Τάπα  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Σκοπός και σημασία της ψύξης των μηχανών εσωτερικής καύσης  </dc:title>
  <dc:creator>GEORGIA GEORGATZOGLOU</dc:creator>
  <cp:lastModifiedBy>GEORGIA GEORGATZOGLOU</cp:lastModifiedBy>
  <cp:revision>8</cp:revision>
  <dcterms:created xsi:type="dcterms:W3CDTF">2024-03-17T17:43:59Z</dcterms:created>
  <dcterms:modified xsi:type="dcterms:W3CDTF">2024-03-17T18:30:30Z</dcterms:modified>
</cp:coreProperties>
</file>