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3"/>
  </p:normalViewPr>
  <p:slideViewPr>
    <p:cSldViewPr snapToGrid="0">
      <p:cViewPr varScale="1">
        <p:scale>
          <a:sx n="76" d="100"/>
          <a:sy n="76" d="100"/>
        </p:scale>
        <p:origin x="216" y="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E9A63-ABE2-4B2C-89D7-BD763C42D34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627C611-9659-404C-AAD3-04649D008F22}">
      <dgm:prSet/>
      <dgm:spPr/>
      <dgm:t>
        <a:bodyPr/>
        <a:lstStyle/>
        <a:p>
          <a:r>
            <a:rPr lang="el-GR"/>
            <a:t>Ο μετρητής πίεσης του λαδιού είναι ένα όργανο που μετρά και ελέγχει την πίεση του λαδιού στο κύκλωμα λίπανσης. Τοπο- θετείται στο ταμπλό του αυτοκινήτου, είτε σαν αναλογικό όργανο ένδειξης, είτε σαν προειδοποιητική λυχνία. Πιο αναλυτικά: </a:t>
          </a:r>
          <a:endParaRPr lang="en-US"/>
        </a:p>
      </dgm:t>
    </dgm:pt>
    <dgm:pt modelId="{CD8558F2-5813-44F6-95C1-875DB8B2A11B}" type="parTrans" cxnId="{965E720E-59B8-4A02-8CC8-040125B17381}">
      <dgm:prSet/>
      <dgm:spPr/>
      <dgm:t>
        <a:bodyPr/>
        <a:lstStyle/>
        <a:p>
          <a:endParaRPr lang="en-US"/>
        </a:p>
      </dgm:t>
    </dgm:pt>
    <dgm:pt modelId="{6BD2F40F-7097-4371-B314-2ECD7793C571}" type="sibTrans" cxnId="{965E720E-59B8-4A02-8CC8-040125B17381}">
      <dgm:prSet/>
      <dgm:spPr/>
      <dgm:t>
        <a:bodyPr/>
        <a:lstStyle/>
        <a:p>
          <a:endParaRPr lang="en-US"/>
        </a:p>
      </dgm:t>
    </dgm:pt>
    <dgm:pt modelId="{FCC619A3-F7F2-4D1B-A994-F4B98A5D257D}">
      <dgm:prSet/>
      <dgm:spPr/>
      <dgm:t>
        <a:bodyPr/>
        <a:lstStyle/>
        <a:p>
          <a:r>
            <a:rPr lang="el-GR"/>
            <a:t>Χρησιμοποιούνται δύο τύποι δεικτών πίεσης λαδιού, ο μανομετρικός που συν- δέεται με μεταλλικό σωλήνα στο δίκτυο λίπανσης κι ο ηλεκτρικός τύπος που συν δέεται στο ηλεκτρικό κύκλωμα. </a:t>
          </a:r>
          <a:endParaRPr lang="en-US"/>
        </a:p>
      </dgm:t>
    </dgm:pt>
    <dgm:pt modelId="{30AEFA59-8596-4D82-A3EE-C040E58C2C50}" type="parTrans" cxnId="{9903CD44-2880-4AC0-A459-D0E8759E48C8}">
      <dgm:prSet/>
      <dgm:spPr/>
      <dgm:t>
        <a:bodyPr/>
        <a:lstStyle/>
        <a:p>
          <a:endParaRPr lang="en-US"/>
        </a:p>
      </dgm:t>
    </dgm:pt>
    <dgm:pt modelId="{4A87C85A-096A-4390-8DC3-C2752E752ADB}" type="sibTrans" cxnId="{9903CD44-2880-4AC0-A459-D0E8759E48C8}">
      <dgm:prSet/>
      <dgm:spPr/>
      <dgm:t>
        <a:bodyPr/>
        <a:lstStyle/>
        <a:p>
          <a:endParaRPr lang="en-US"/>
        </a:p>
      </dgm:t>
    </dgm:pt>
    <dgm:pt modelId="{D0953206-1145-624C-8F6D-773152C067CC}" type="pres">
      <dgm:prSet presAssocID="{367E9A63-ABE2-4B2C-89D7-BD763C42D343}" presName="linear" presStyleCnt="0">
        <dgm:presLayoutVars>
          <dgm:animLvl val="lvl"/>
          <dgm:resizeHandles val="exact"/>
        </dgm:presLayoutVars>
      </dgm:prSet>
      <dgm:spPr/>
    </dgm:pt>
    <dgm:pt modelId="{54102C1F-8926-CE4F-97D4-8CE841008056}" type="pres">
      <dgm:prSet presAssocID="{4627C611-9659-404C-AAD3-04649D008F22}" presName="parentText" presStyleLbl="node1" presStyleIdx="0" presStyleCnt="2">
        <dgm:presLayoutVars>
          <dgm:chMax val="0"/>
          <dgm:bulletEnabled val="1"/>
        </dgm:presLayoutVars>
      </dgm:prSet>
      <dgm:spPr/>
    </dgm:pt>
    <dgm:pt modelId="{B1241F8D-01FC-A648-9B2B-06B8AC9F3F52}" type="pres">
      <dgm:prSet presAssocID="{6BD2F40F-7097-4371-B314-2ECD7793C571}" presName="spacer" presStyleCnt="0"/>
      <dgm:spPr/>
    </dgm:pt>
    <dgm:pt modelId="{F990AD9A-117A-EC4D-A8FE-9D74D4598525}" type="pres">
      <dgm:prSet presAssocID="{FCC619A3-F7F2-4D1B-A994-F4B98A5D257D}" presName="parentText" presStyleLbl="node1" presStyleIdx="1" presStyleCnt="2">
        <dgm:presLayoutVars>
          <dgm:chMax val="0"/>
          <dgm:bulletEnabled val="1"/>
        </dgm:presLayoutVars>
      </dgm:prSet>
      <dgm:spPr/>
    </dgm:pt>
  </dgm:ptLst>
  <dgm:cxnLst>
    <dgm:cxn modelId="{965E720E-59B8-4A02-8CC8-040125B17381}" srcId="{367E9A63-ABE2-4B2C-89D7-BD763C42D343}" destId="{4627C611-9659-404C-AAD3-04649D008F22}" srcOrd="0" destOrd="0" parTransId="{CD8558F2-5813-44F6-95C1-875DB8B2A11B}" sibTransId="{6BD2F40F-7097-4371-B314-2ECD7793C571}"/>
    <dgm:cxn modelId="{2693A425-3E4F-E74E-B531-9DA61D89CBDA}" type="presOf" srcId="{FCC619A3-F7F2-4D1B-A994-F4B98A5D257D}" destId="{F990AD9A-117A-EC4D-A8FE-9D74D4598525}" srcOrd="0" destOrd="0" presId="urn:microsoft.com/office/officeart/2005/8/layout/vList2"/>
    <dgm:cxn modelId="{9903CD44-2880-4AC0-A459-D0E8759E48C8}" srcId="{367E9A63-ABE2-4B2C-89D7-BD763C42D343}" destId="{FCC619A3-F7F2-4D1B-A994-F4B98A5D257D}" srcOrd="1" destOrd="0" parTransId="{30AEFA59-8596-4D82-A3EE-C040E58C2C50}" sibTransId="{4A87C85A-096A-4390-8DC3-C2752E752ADB}"/>
    <dgm:cxn modelId="{E8F8F793-2B24-1B4C-AF8F-69A605DDEC95}" type="presOf" srcId="{4627C611-9659-404C-AAD3-04649D008F22}" destId="{54102C1F-8926-CE4F-97D4-8CE841008056}" srcOrd="0" destOrd="0" presId="urn:microsoft.com/office/officeart/2005/8/layout/vList2"/>
    <dgm:cxn modelId="{F99B85BC-DE25-0E42-9E7A-C7070412543E}" type="presOf" srcId="{367E9A63-ABE2-4B2C-89D7-BD763C42D343}" destId="{D0953206-1145-624C-8F6D-773152C067CC}" srcOrd="0" destOrd="0" presId="urn:microsoft.com/office/officeart/2005/8/layout/vList2"/>
    <dgm:cxn modelId="{0A4EFD8F-91E4-DC45-A4DC-0A42FDF96F48}" type="presParOf" srcId="{D0953206-1145-624C-8F6D-773152C067CC}" destId="{54102C1F-8926-CE4F-97D4-8CE841008056}" srcOrd="0" destOrd="0" presId="urn:microsoft.com/office/officeart/2005/8/layout/vList2"/>
    <dgm:cxn modelId="{2FAD5DF4-9937-7147-BDA6-49891D9ABAC9}" type="presParOf" srcId="{D0953206-1145-624C-8F6D-773152C067CC}" destId="{B1241F8D-01FC-A648-9B2B-06B8AC9F3F52}" srcOrd="1" destOrd="0" presId="urn:microsoft.com/office/officeart/2005/8/layout/vList2"/>
    <dgm:cxn modelId="{921C3D3F-4A30-4846-8A63-8B38B5EC3F69}" type="presParOf" srcId="{D0953206-1145-624C-8F6D-773152C067CC}" destId="{F990AD9A-117A-EC4D-A8FE-9D74D459852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796E8-40D2-4C54-BFE9-F823A1EBC08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63499F4-FF61-48DA-9FFD-7E8176175E3A}">
      <dgm:prSet/>
      <dgm:spPr/>
      <dgm:t>
        <a:bodyPr/>
        <a:lstStyle/>
        <a:p>
          <a:r>
            <a:rPr lang="el-GR"/>
            <a:t>Όταν ο δείκτης είναι μανομετρικού τύπου, τότε η βελόνα του οργάνου κινείται ανάλογα με την πίεση του λαδιού, και η οποία πίεση φτάνει στο όργανο με μεταλλικό σωλήνα. Όταν ο δείκτης είναι ηλεκτρικού τύπου, τότε το όργανο ή η ενδεικτική λυχνία της πίεσης του λαδιού συνδέονται στο ηλεκτρι- κό κύκλωμα. </a:t>
          </a:r>
          <a:endParaRPr lang="en-US"/>
        </a:p>
      </dgm:t>
    </dgm:pt>
    <dgm:pt modelId="{1775DA39-7212-4277-82E8-DA9C074460CB}" type="parTrans" cxnId="{52C34866-7962-4E51-973E-D1A7E9ABDD1C}">
      <dgm:prSet/>
      <dgm:spPr/>
      <dgm:t>
        <a:bodyPr/>
        <a:lstStyle/>
        <a:p>
          <a:endParaRPr lang="en-US"/>
        </a:p>
      </dgm:t>
    </dgm:pt>
    <dgm:pt modelId="{C8027AC2-1BD4-4C41-80A5-7EAF2A03E51A}" type="sibTrans" cxnId="{52C34866-7962-4E51-973E-D1A7E9ABDD1C}">
      <dgm:prSet/>
      <dgm:spPr/>
      <dgm:t>
        <a:bodyPr/>
        <a:lstStyle/>
        <a:p>
          <a:endParaRPr lang="en-US"/>
        </a:p>
      </dgm:t>
    </dgm:pt>
    <dgm:pt modelId="{FD05801E-33B2-475A-BDBA-BF914D9EB74C}">
      <dgm:prSet/>
      <dgm:spPr/>
      <dgm:t>
        <a:bodyPr/>
        <a:lstStyle/>
        <a:p>
          <a:r>
            <a:rPr lang="el-GR" dirty="0" err="1"/>
            <a:t>Ειδικα</a:t>
          </a:r>
          <a:r>
            <a:rPr lang="el-GR" dirty="0"/>
            <a:t>́ στους </a:t>
          </a:r>
          <a:r>
            <a:rPr lang="el-GR" dirty="0" err="1"/>
            <a:t>δείκτες</a:t>
          </a:r>
          <a:r>
            <a:rPr lang="el-GR" dirty="0"/>
            <a:t> που </a:t>
          </a:r>
          <a:r>
            <a:rPr lang="el-GR" dirty="0" err="1"/>
            <a:t>έχουν</a:t>
          </a:r>
          <a:r>
            <a:rPr lang="el-GR" dirty="0"/>
            <a:t> </a:t>
          </a:r>
          <a:r>
            <a:rPr lang="el-GR" dirty="0" err="1"/>
            <a:t>μόνο</a:t>
          </a:r>
          <a:r>
            <a:rPr lang="el-GR" dirty="0"/>
            <a:t> </a:t>
          </a:r>
          <a:r>
            <a:rPr lang="el-GR" dirty="0" err="1"/>
            <a:t>μία</a:t>
          </a:r>
          <a:r>
            <a:rPr lang="el-GR" dirty="0"/>
            <a:t> </a:t>
          </a:r>
          <a:r>
            <a:rPr lang="el-GR" dirty="0" err="1"/>
            <a:t>ενδεικτικη</a:t>
          </a:r>
          <a:r>
            <a:rPr lang="el-GR" dirty="0"/>
            <a:t>́ </a:t>
          </a:r>
          <a:r>
            <a:rPr lang="el-GR" dirty="0" err="1"/>
            <a:t>λυχνία</a:t>
          </a:r>
          <a:r>
            <a:rPr lang="el-GR" dirty="0"/>
            <a:t> </a:t>
          </a:r>
          <a:r>
            <a:rPr lang="el-GR" dirty="0" err="1"/>
            <a:t>πίεσης</a:t>
          </a:r>
          <a:r>
            <a:rPr lang="el-GR" dirty="0"/>
            <a:t> </a:t>
          </a:r>
          <a:r>
            <a:rPr lang="el-GR" dirty="0" err="1"/>
            <a:t>λαδιου</a:t>
          </a:r>
          <a:r>
            <a:rPr lang="el-GR" dirty="0"/>
            <a:t>́, η </a:t>
          </a:r>
          <a:r>
            <a:rPr lang="el-GR" dirty="0" err="1"/>
            <a:t>πίεση</a:t>
          </a:r>
          <a:r>
            <a:rPr lang="el-GR" dirty="0"/>
            <a:t> </a:t>
          </a:r>
          <a:r>
            <a:rPr lang="el-GR" dirty="0" err="1"/>
            <a:t>εισέρχεται</a:t>
          </a:r>
          <a:r>
            <a:rPr lang="el-GR" dirty="0"/>
            <a:t> απ’ το </a:t>
          </a:r>
          <a:r>
            <a:rPr lang="el-GR" dirty="0" err="1"/>
            <a:t>κάτω</a:t>
          </a:r>
          <a:r>
            <a:rPr lang="el-GR" dirty="0"/>
            <a:t> </a:t>
          </a:r>
          <a:r>
            <a:rPr lang="el-GR" dirty="0" err="1"/>
            <a:t>τμήμα</a:t>
          </a:r>
          <a:r>
            <a:rPr lang="el-GR" dirty="0"/>
            <a:t> του </a:t>
          </a:r>
          <a:r>
            <a:rPr lang="el-GR" dirty="0" err="1"/>
            <a:t>αυτόματου</a:t>
          </a:r>
          <a:r>
            <a:rPr lang="el-GR" dirty="0"/>
            <a:t> </a:t>
          </a:r>
          <a:r>
            <a:rPr lang="el-GR" dirty="0" err="1"/>
            <a:t>διακόπτη</a:t>
          </a:r>
          <a:r>
            <a:rPr lang="el-GR" dirty="0"/>
            <a:t> της </a:t>
          </a:r>
          <a:r>
            <a:rPr lang="el-GR" dirty="0" err="1"/>
            <a:t>πίεσης</a:t>
          </a:r>
          <a:r>
            <a:rPr lang="el-GR" dirty="0"/>
            <a:t> (</a:t>
          </a:r>
          <a:r>
            <a:rPr lang="el-GR" dirty="0" err="1"/>
            <a:t>βαλβίδας</a:t>
          </a:r>
          <a:r>
            <a:rPr lang="el-GR" dirty="0"/>
            <a:t>) και </a:t>
          </a:r>
          <a:r>
            <a:rPr lang="el-GR" dirty="0" err="1"/>
            <a:t>ωθει</a:t>
          </a:r>
          <a:r>
            <a:rPr lang="el-GR" dirty="0"/>
            <a:t>́ τη </a:t>
          </a:r>
          <a:r>
            <a:rPr lang="el-GR" dirty="0" err="1"/>
            <a:t>μεμβράνη</a:t>
          </a:r>
          <a:r>
            <a:rPr lang="el-GR" dirty="0"/>
            <a:t> </a:t>
          </a:r>
          <a:r>
            <a:rPr lang="el-GR" dirty="0" err="1"/>
            <a:t>επαφής</a:t>
          </a:r>
          <a:r>
            <a:rPr lang="el-GR" dirty="0"/>
            <a:t> προς τα </a:t>
          </a:r>
          <a:r>
            <a:rPr lang="el-GR" dirty="0" err="1"/>
            <a:t>επάνω</a:t>
          </a:r>
          <a:r>
            <a:rPr lang="el-GR" dirty="0"/>
            <a:t>, </a:t>
          </a:r>
          <a:r>
            <a:rPr lang="el-GR" dirty="0" err="1"/>
            <a:t>ενω</a:t>
          </a:r>
          <a:r>
            <a:rPr lang="el-GR" dirty="0"/>
            <a:t>́ </a:t>
          </a:r>
          <a:r>
            <a:rPr lang="el-GR" dirty="0" err="1"/>
            <a:t>υπερνικα</a:t>
          </a:r>
          <a:r>
            <a:rPr lang="el-GR" dirty="0"/>
            <a:t>́ την </a:t>
          </a:r>
          <a:r>
            <a:rPr lang="el-GR" dirty="0" err="1"/>
            <a:t>τάση</a:t>
          </a:r>
          <a:r>
            <a:rPr lang="el-GR" dirty="0"/>
            <a:t> του </a:t>
          </a:r>
          <a:r>
            <a:rPr lang="el-GR" dirty="0" err="1"/>
            <a:t>ελατήριου</a:t>
          </a:r>
          <a:r>
            <a:rPr lang="el-GR" dirty="0"/>
            <a:t> </a:t>
          </a:r>
          <a:r>
            <a:rPr lang="el-GR" dirty="0" err="1"/>
            <a:t>σπρώχνοντας</a:t>
          </a:r>
          <a:r>
            <a:rPr lang="el-GR" dirty="0"/>
            <a:t> το </a:t>
          </a:r>
          <a:r>
            <a:rPr lang="el-GR" dirty="0" err="1"/>
            <a:t>ρυθμιστικο</a:t>
          </a:r>
          <a:r>
            <a:rPr lang="el-GR" dirty="0"/>
            <a:t>́ </a:t>
          </a:r>
          <a:r>
            <a:rPr lang="el-GR" dirty="0" err="1"/>
            <a:t>κοχλία</a:t>
          </a:r>
          <a:r>
            <a:rPr lang="el-GR" dirty="0"/>
            <a:t> προς τα </a:t>
          </a:r>
          <a:r>
            <a:rPr lang="el-GR" dirty="0" err="1"/>
            <a:t>επάνω</a:t>
          </a:r>
          <a:r>
            <a:rPr lang="el-GR" dirty="0"/>
            <a:t>. </a:t>
          </a:r>
          <a:r>
            <a:rPr lang="el-GR" dirty="0" err="1"/>
            <a:t>Αυτός</a:t>
          </a:r>
          <a:r>
            <a:rPr lang="el-GR" dirty="0"/>
            <a:t> </a:t>
          </a:r>
          <a:r>
            <a:rPr lang="el-GR" dirty="0" err="1"/>
            <a:t>έρχεται</a:t>
          </a:r>
          <a:r>
            <a:rPr lang="el-GR" dirty="0"/>
            <a:t> σ’ </a:t>
          </a:r>
          <a:r>
            <a:rPr lang="el-GR" dirty="0" err="1"/>
            <a:t>επαφη</a:t>
          </a:r>
          <a:r>
            <a:rPr lang="el-GR" dirty="0"/>
            <a:t>́ με τον </a:t>
          </a:r>
          <a:r>
            <a:rPr lang="el-GR" dirty="0" err="1"/>
            <a:t>ακροδέκτη</a:t>
          </a:r>
          <a:r>
            <a:rPr lang="el-GR" dirty="0"/>
            <a:t>, κι </a:t>
          </a:r>
          <a:r>
            <a:rPr lang="el-GR" dirty="0" err="1"/>
            <a:t>έτσι</a:t>
          </a:r>
          <a:r>
            <a:rPr lang="el-GR" dirty="0"/>
            <a:t> </a:t>
          </a:r>
          <a:r>
            <a:rPr lang="el-GR" dirty="0" err="1"/>
            <a:t>διακόπτει</a:t>
          </a:r>
          <a:r>
            <a:rPr lang="el-GR" dirty="0"/>
            <a:t> το </a:t>
          </a:r>
          <a:r>
            <a:rPr lang="el-GR" dirty="0" err="1"/>
            <a:t>κύκλωμα</a:t>
          </a:r>
          <a:r>
            <a:rPr lang="el-GR" dirty="0"/>
            <a:t> της </a:t>
          </a:r>
          <a:r>
            <a:rPr lang="el-GR" dirty="0" err="1"/>
            <a:t>ενδεικτικής</a:t>
          </a:r>
          <a:r>
            <a:rPr lang="el-GR" dirty="0"/>
            <a:t> </a:t>
          </a:r>
          <a:r>
            <a:rPr lang="el-GR" dirty="0" err="1"/>
            <a:t>λυχνίας</a:t>
          </a:r>
          <a:r>
            <a:rPr lang="el-GR" dirty="0"/>
            <a:t>. </a:t>
          </a:r>
          <a:endParaRPr lang="en-US" dirty="0"/>
        </a:p>
      </dgm:t>
    </dgm:pt>
    <dgm:pt modelId="{F9070C47-7DF2-43BD-8408-612B1C757947}" type="parTrans" cxnId="{94715C16-BC39-4A1B-A45D-0E734943FFD6}">
      <dgm:prSet/>
      <dgm:spPr/>
      <dgm:t>
        <a:bodyPr/>
        <a:lstStyle/>
        <a:p>
          <a:endParaRPr lang="en-US"/>
        </a:p>
      </dgm:t>
    </dgm:pt>
    <dgm:pt modelId="{1C22520C-E629-4FBC-8DE7-E54317D357D7}" type="sibTrans" cxnId="{94715C16-BC39-4A1B-A45D-0E734943FFD6}">
      <dgm:prSet/>
      <dgm:spPr/>
      <dgm:t>
        <a:bodyPr/>
        <a:lstStyle/>
        <a:p>
          <a:endParaRPr lang="en-US"/>
        </a:p>
      </dgm:t>
    </dgm:pt>
    <dgm:pt modelId="{ECFF6AB3-7F54-4E78-B20C-883AEF46A7CA}">
      <dgm:prSet/>
      <dgm:spPr/>
      <dgm:t>
        <a:bodyPr/>
        <a:lstStyle/>
        <a:p>
          <a:r>
            <a:rPr lang="el-GR"/>
            <a:t>Σκοπός των πιο πάνω δεικτών είναι να ειδοποιούν για την πίεση του λαδιού που επικρατεί στο κύκλωμα, γιατί, όταν αυτή πέσει κάτω από την τιμή που προβλέπεται από τον κατασκευαστή, τότε δεν γίνεται σωστή λίπανση. Αυτό έχει σαν αποτέλεσμα τις σοβαρές και γρήγορες φθορές του κι- νητήρα, ενώ μπορεί να προκαλέσει ακόμη και το «κόλλημά» του. </a:t>
          </a:r>
          <a:endParaRPr lang="en-US"/>
        </a:p>
      </dgm:t>
    </dgm:pt>
    <dgm:pt modelId="{944FE2E0-128C-4C7B-A756-9B0F4447D438}" type="parTrans" cxnId="{8A5B3ED7-3590-4CBA-A71B-0AF7B107EF95}">
      <dgm:prSet/>
      <dgm:spPr/>
      <dgm:t>
        <a:bodyPr/>
        <a:lstStyle/>
        <a:p>
          <a:endParaRPr lang="en-US"/>
        </a:p>
      </dgm:t>
    </dgm:pt>
    <dgm:pt modelId="{0967F9D2-CEBB-4B11-9F8C-B083AF7A0244}" type="sibTrans" cxnId="{8A5B3ED7-3590-4CBA-A71B-0AF7B107EF95}">
      <dgm:prSet/>
      <dgm:spPr/>
      <dgm:t>
        <a:bodyPr/>
        <a:lstStyle/>
        <a:p>
          <a:endParaRPr lang="en-US"/>
        </a:p>
      </dgm:t>
    </dgm:pt>
    <dgm:pt modelId="{7BB1A380-07D0-F844-BE6D-ADE7353DA180}" type="pres">
      <dgm:prSet presAssocID="{674796E8-40D2-4C54-BFE9-F823A1EBC080}" presName="linear" presStyleCnt="0">
        <dgm:presLayoutVars>
          <dgm:animLvl val="lvl"/>
          <dgm:resizeHandles val="exact"/>
        </dgm:presLayoutVars>
      </dgm:prSet>
      <dgm:spPr/>
    </dgm:pt>
    <dgm:pt modelId="{6BF3BA8F-5071-8545-9B77-011CD0D12CE1}" type="pres">
      <dgm:prSet presAssocID="{B63499F4-FF61-48DA-9FFD-7E8176175E3A}" presName="parentText" presStyleLbl="node1" presStyleIdx="0" presStyleCnt="3">
        <dgm:presLayoutVars>
          <dgm:chMax val="0"/>
          <dgm:bulletEnabled val="1"/>
        </dgm:presLayoutVars>
      </dgm:prSet>
      <dgm:spPr/>
    </dgm:pt>
    <dgm:pt modelId="{8EDB1D12-0662-4742-B7C4-4FFAC9E38C2C}" type="pres">
      <dgm:prSet presAssocID="{C8027AC2-1BD4-4C41-80A5-7EAF2A03E51A}" presName="spacer" presStyleCnt="0"/>
      <dgm:spPr/>
    </dgm:pt>
    <dgm:pt modelId="{626F8B81-7970-BC47-B877-1D3F12C1D024}" type="pres">
      <dgm:prSet presAssocID="{FD05801E-33B2-475A-BDBA-BF914D9EB74C}" presName="parentText" presStyleLbl="node1" presStyleIdx="1" presStyleCnt="3">
        <dgm:presLayoutVars>
          <dgm:chMax val="0"/>
          <dgm:bulletEnabled val="1"/>
        </dgm:presLayoutVars>
      </dgm:prSet>
      <dgm:spPr/>
    </dgm:pt>
    <dgm:pt modelId="{2BEA07A5-C705-6B48-A865-6B24097FD4AF}" type="pres">
      <dgm:prSet presAssocID="{1C22520C-E629-4FBC-8DE7-E54317D357D7}" presName="spacer" presStyleCnt="0"/>
      <dgm:spPr/>
    </dgm:pt>
    <dgm:pt modelId="{9146EBEF-8D2A-E047-BD28-1D1A33E22245}" type="pres">
      <dgm:prSet presAssocID="{ECFF6AB3-7F54-4E78-B20C-883AEF46A7CA}" presName="parentText" presStyleLbl="node1" presStyleIdx="2" presStyleCnt="3">
        <dgm:presLayoutVars>
          <dgm:chMax val="0"/>
          <dgm:bulletEnabled val="1"/>
        </dgm:presLayoutVars>
      </dgm:prSet>
      <dgm:spPr/>
    </dgm:pt>
  </dgm:ptLst>
  <dgm:cxnLst>
    <dgm:cxn modelId="{94715C16-BC39-4A1B-A45D-0E734943FFD6}" srcId="{674796E8-40D2-4C54-BFE9-F823A1EBC080}" destId="{FD05801E-33B2-475A-BDBA-BF914D9EB74C}" srcOrd="1" destOrd="0" parTransId="{F9070C47-7DF2-43BD-8408-612B1C757947}" sibTransId="{1C22520C-E629-4FBC-8DE7-E54317D357D7}"/>
    <dgm:cxn modelId="{52C34866-7962-4E51-973E-D1A7E9ABDD1C}" srcId="{674796E8-40D2-4C54-BFE9-F823A1EBC080}" destId="{B63499F4-FF61-48DA-9FFD-7E8176175E3A}" srcOrd="0" destOrd="0" parTransId="{1775DA39-7212-4277-82E8-DA9C074460CB}" sibTransId="{C8027AC2-1BD4-4C41-80A5-7EAF2A03E51A}"/>
    <dgm:cxn modelId="{C98CCF85-6FD8-C94E-810D-AE9D9EB41768}" type="presOf" srcId="{ECFF6AB3-7F54-4E78-B20C-883AEF46A7CA}" destId="{9146EBEF-8D2A-E047-BD28-1D1A33E22245}" srcOrd="0" destOrd="0" presId="urn:microsoft.com/office/officeart/2005/8/layout/vList2"/>
    <dgm:cxn modelId="{8B7693A0-1387-7C4D-86C1-9A25ACA45B96}" type="presOf" srcId="{B63499F4-FF61-48DA-9FFD-7E8176175E3A}" destId="{6BF3BA8F-5071-8545-9B77-011CD0D12CE1}" srcOrd="0" destOrd="0" presId="urn:microsoft.com/office/officeart/2005/8/layout/vList2"/>
    <dgm:cxn modelId="{E75FACC5-4F5D-AD44-9F2D-34212B7527C8}" type="presOf" srcId="{674796E8-40D2-4C54-BFE9-F823A1EBC080}" destId="{7BB1A380-07D0-F844-BE6D-ADE7353DA180}" srcOrd="0" destOrd="0" presId="urn:microsoft.com/office/officeart/2005/8/layout/vList2"/>
    <dgm:cxn modelId="{29A868D6-0A89-F243-B939-59464C2ABE1E}" type="presOf" srcId="{FD05801E-33B2-475A-BDBA-BF914D9EB74C}" destId="{626F8B81-7970-BC47-B877-1D3F12C1D024}" srcOrd="0" destOrd="0" presId="urn:microsoft.com/office/officeart/2005/8/layout/vList2"/>
    <dgm:cxn modelId="{8A5B3ED7-3590-4CBA-A71B-0AF7B107EF95}" srcId="{674796E8-40D2-4C54-BFE9-F823A1EBC080}" destId="{ECFF6AB3-7F54-4E78-B20C-883AEF46A7CA}" srcOrd="2" destOrd="0" parTransId="{944FE2E0-128C-4C7B-A756-9B0F4447D438}" sibTransId="{0967F9D2-CEBB-4B11-9F8C-B083AF7A0244}"/>
    <dgm:cxn modelId="{1E1F2C21-A262-0946-9721-B4E37A18A261}" type="presParOf" srcId="{7BB1A380-07D0-F844-BE6D-ADE7353DA180}" destId="{6BF3BA8F-5071-8545-9B77-011CD0D12CE1}" srcOrd="0" destOrd="0" presId="urn:microsoft.com/office/officeart/2005/8/layout/vList2"/>
    <dgm:cxn modelId="{66E48E02-78C5-ED46-ABD1-7A09D2D45902}" type="presParOf" srcId="{7BB1A380-07D0-F844-BE6D-ADE7353DA180}" destId="{8EDB1D12-0662-4742-B7C4-4FFAC9E38C2C}" srcOrd="1" destOrd="0" presId="urn:microsoft.com/office/officeart/2005/8/layout/vList2"/>
    <dgm:cxn modelId="{5F00AE42-E49D-0E4B-9316-437CB02E51BA}" type="presParOf" srcId="{7BB1A380-07D0-F844-BE6D-ADE7353DA180}" destId="{626F8B81-7970-BC47-B877-1D3F12C1D024}" srcOrd="2" destOrd="0" presId="urn:microsoft.com/office/officeart/2005/8/layout/vList2"/>
    <dgm:cxn modelId="{54339C0F-E600-2946-905F-1057BDC4CEC6}" type="presParOf" srcId="{7BB1A380-07D0-F844-BE6D-ADE7353DA180}" destId="{2BEA07A5-C705-6B48-A865-6B24097FD4AF}" srcOrd="3" destOrd="0" presId="urn:microsoft.com/office/officeart/2005/8/layout/vList2"/>
    <dgm:cxn modelId="{6410270D-A481-484E-BE93-9C266A7DE2E2}" type="presParOf" srcId="{7BB1A380-07D0-F844-BE6D-ADE7353DA180}" destId="{9146EBEF-8D2A-E047-BD28-1D1A33E2224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02C1F-8926-CE4F-97D4-8CE841008056}">
      <dsp:nvSpPr>
        <dsp:cNvPr id="0" name=""/>
        <dsp:cNvSpPr/>
      </dsp:nvSpPr>
      <dsp:spPr>
        <a:xfrm>
          <a:off x="0" y="4188"/>
          <a:ext cx="6798539" cy="181817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Ο μετρητής πίεσης του λαδιού είναι ένα όργανο που μετρά και ελέγχει την πίεση του λαδιού στο κύκλωμα λίπανσης. Τοπο- θετείται στο ταμπλό του αυτοκινήτου, είτε σαν αναλογικό όργανο ένδειξης, είτε σαν προειδοποιητική λυχνία. Πιο αναλυτικά: </a:t>
          </a:r>
          <a:endParaRPr lang="en-US" sz="2100" kern="1200"/>
        </a:p>
      </dsp:txBody>
      <dsp:txXfrm>
        <a:off x="88756" y="92944"/>
        <a:ext cx="6621027" cy="1640667"/>
      </dsp:txXfrm>
    </dsp:sp>
    <dsp:sp modelId="{F990AD9A-117A-EC4D-A8FE-9D74D4598525}">
      <dsp:nvSpPr>
        <dsp:cNvPr id="0" name=""/>
        <dsp:cNvSpPr/>
      </dsp:nvSpPr>
      <dsp:spPr>
        <a:xfrm>
          <a:off x="0" y="1882848"/>
          <a:ext cx="6798539" cy="1818179"/>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Χρησιμοποιούνται δύο τύποι δεικτών πίεσης λαδιού, ο μανομετρικός που συν- δέεται με μεταλλικό σωλήνα στο δίκτυο λίπανσης κι ο ηλεκτρικός τύπος που συν δέεται στο ηλεκτρικό κύκλωμα. </a:t>
          </a:r>
          <a:endParaRPr lang="en-US" sz="2100" kern="1200"/>
        </a:p>
      </dsp:txBody>
      <dsp:txXfrm>
        <a:off x="88756" y="1971604"/>
        <a:ext cx="6621027" cy="164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3BA8F-5071-8545-9B77-011CD0D12CE1}">
      <dsp:nvSpPr>
        <dsp:cNvPr id="0" name=""/>
        <dsp:cNvSpPr/>
      </dsp:nvSpPr>
      <dsp:spPr>
        <a:xfrm>
          <a:off x="0" y="157736"/>
          <a:ext cx="7559504" cy="1953461"/>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Όταν ο δείκτης είναι μανομετρικού τύπου, τότε η βελόνα του οργάνου κινείται ανάλογα με την πίεση του λαδιού, και η οποία πίεση φτάνει στο όργανο με μεταλλικό σωλήνα. Όταν ο δείκτης είναι ηλεκτρικού τύπου, τότε το όργανο ή η ενδεικτική λυχνία της πίεσης του λαδιού συνδέονται στο ηλεκτρι- κό κύκλωμα. </a:t>
          </a:r>
          <a:endParaRPr lang="en-US" sz="1900" kern="1200"/>
        </a:p>
      </dsp:txBody>
      <dsp:txXfrm>
        <a:off x="95360" y="253096"/>
        <a:ext cx="7368784" cy="1762741"/>
      </dsp:txXfrm>
    </dsp:sp>
    <dsp:sp modelId="{626F8B81-7970-BC47-B877-1D3F12C1D024}">
      <dsp:nvSpPr>
        <dsp:cNvPr id="0" name=""/>
        <dsp:cNvSpPr/>
      </dsp:nvSpPr>
      <dsp:spPr>
        <a:xfrm>
          <a:off x="0" y="2165917"/>
          <a:ext cx="7559504" cy="1953461"/>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dirty="0" err="1"/>
            <a:t>Ειδικα</a:t>
          </a:r>
          <a:r>
            <a:rPr lang="el-GR" sz="1900" kern="1200" dirty="0"/>
            <a:t>́ στους </a:t>
          </a:r>
          <a:r>
            <a:rPr lang="el-GR" sz="1900" kern="1200" dirty="0" err="1"/>
            <a:t>δείκτες</a:t>
          </a:r>
          <a:r>
            <a:rPr lang="el-GR" sz="1900" kern="1200" dirty="0"/>
            <a:t> που </a:t>
          </a:r>
          <a:r>
            <a:rPr lang="el-GR" sz="1900" kern="1200" dirty="0" err="1"/>
            <a:t>έχουν</a:t>
          </a:r>
          <a:r>
            <a:rPr lang="el-GR" sz="1900" kern="1200" dirty="0"/>
            <a:t> </a:t>
          </a:r>
          <a:r>
            <a:rPr lang="el-GR" sz="1900" kern="1200" dirty="0" err="1"/>
            <a:t>μόνο</a:t>
          </a:r>
          <a:r>
            <a:rPr lang="el-GR" sz="1900" kern="1200" dirty="0"/>
            <a:t> </a:t>
          </a:r>
          <a:r>
            <a:rPr lang="el-GR" sz="1900" kern="1200" dirty="0" err="1"/>
            <a:t>μία</a:t>
          </a:r>
          <a:r>
            <a:rPr lang="el-GR" sz="1900" kern="1200" dirty="0"/>
            <a:t> </a:t>
          </a:r>
          <a:r>
            <a:rPr lang="el-GR" sz="1900" kern="1200" dirty="0" err="1"/>
            <a:t>ενδεικτικη</a:t>
          </a:r>
          <a:r>
            <a:rPr lang="el-GR" sz="1900" kern="1200" dirty="0"/>
            <a:t>́ </a:t>
          </a:r>
          <a:r>
            <a:rPr lang="el-GR" sz="1900" kern="1200" dirty="0" err="1"/>
            <a:t>λυχνία</a:t>
          </a:r>
          <a:r>
            <a:rPr lang="el-GR" sz="1900" kern="1200" dirty="0"/>
            <a:t> </a:t>
          </a:r>
          <a:r>
            <a:rPr lang="el-GR" sz="1900" kern="1200" dirty="0" err="1"/>
            <a:t>πίεσης</a:t>
          </a:r>
          <a:r>
            <a:rPr lang="el-GR" sz="1900" kern="1200" dirty="0"/>
            <a:t> </a:t>
          </a:r>
          <a:r>
            <a:rPr lang="el-GR" sz="1900" kern="1200" dirty="0" err="1"/>
            <a:t>λαδιου</a:t>
          </a:r>
          <a:r>
            <a:rPr lang="el-GR" sz="1900" kern="1200" dirty="0"/>
            <a:t>́, η </a:t>
          </a:r>
          <a:r>
            <a:rPr lang="el-GR" sz="1900" kern="1200" dirty="0" err="1"/>
            <a:t>πίεση</a:t>
          </a:r>
          <a:r>
            <a:rPr lang="el-GR" sz="1900" kern="1200" dirty="0"/>
            <a:t> </a:t>
          </a:r>
          <a:r>
            <a:rPr lang="el-GR" sz="1900" kern="1200" dirty="0" err="1"/>
            <a:t>εισέρχεται</a:t>
          </a:r>
          <a:r>
            <a:rPr lang="el-GR" sz="1900" kern="1200" dirty="0"/>
            <a:t> απ’ το </a:t>
          </a:r>
          <a:r>
            <a:rPr lang="el-GR" sz="1900" kern="1200" dirty="0" err="1"/>
            <a:t>κάτω</a:t>
          </a:r>
          <a:r>
            <a:rPr lang="el-GR" sz="1900" kern="1200" dirty="0"/>
            <a:t> </a:t>
          </a:r>
          <a:r>
            <a:rPr lang="el-GR" sz="1900" kern="1200" dirty="0" err="1"/>
            <a:t>τμήμα</a:t>
          </a:r>
          <a:r>
            <a:rPr lang="el-GR" sz="1900" kern="1200" dirty="0"/>
            <a:t> του </a:t>
          </a:r>
          <a:r>
            <a:rPr lang="el-GR" sz="1900" kern="1200" dirty="0" err="1"/>
            <a:t>αυτόματου</a:t>
          </a:r>
          <a:r>
            <a:rPr lang="el-GR" sz="1900" kern="1200" dirty="0"/>
            <a:t> </a:t>
          </a:r>
          <a:r>
            <a:rPr lang="el-GR" sz="1900" kern="1200" dirty="0" err="1"/>
            <a:t>διακόπτη</a:t>
          </a:r>
          <a:r>
            <a:rPr lang="el-GR" sz="1900" kern="1200" dirty="0"/>
            <a:t> της </a:t>
          </a:r>
          <a:r>
            <a:rPr lang="el-GR" sz="1900" kern="1200" dirty="0" err="1"/>
            <a:t>πίεσης</a:t>
          </a:r>
          <a:r>
            <a:rPr lang="el-GR" sz="1900" kern="1200" dirty="0"/>
            <a:t> (</a:t>
          </a:r>
          <a:r>
            <a:rPr lang="el-GR" sz="1900" kern="1200" dirty="0" err="1"/>
            <a:t>βαλβίδας</a:t>
          </a:r>
          <a:r>
            <a:rPr lang="el-GR" sz="1900" kern="1200" dirty="0"/>
            <a:t>) και </a:t>
          </a:r>
          <a:r>
            <a:rPr lang="el-GR" sz="1900" kern="1200" dirty="0" err="1"/>
            <a:t>ωθει</a:t>
          </a:r>
          <a:r>
            <a:rPr lang="el-GR" sz="1900" kern="1200" dirty="0"/>
            <a:t>́ τη </a:t>
          </a:r>
          <a:r>
            <a:rPr lang="el-GR" sz="1900" kern="1200" dirty="0" err="1"/>
            <a:t>μεμβράνη</a:t>
          </a:r>
          <a:r>
            <a:rPr lang="el-GR" sz="1900" kern="1200" dirty="0"/>
            <a:t> </a:t>
          </a:r>
          <a:r>
            <a:rPr lang="el-GR" sz="1900" kern="1200" dirty="0" err="1"/>
            <a:t>επαφής</a:t>
          </a:r>
          <a:r>
            <a:rPr lang="el-GR" sz="1900" kern="1200" dirty="0"/>
            <a:t> προς τα </a:t>
          </a:r>
          <a:r>
            <a:rPr lang="el-GR" sz="1900" kern="1200" dirty="0" err="1"/>
            <a:t>επάνω</a:t>
          </a:r>
          <a:r>
            <a:rPr lang="el-GR" sz="1900" kern="1200" dirty="0"/>
            <a:t>, </a:t>
          </a:r>
          <a:r>
            <a:rPr lang="el-GR" sz="1900" kern="1200" dirty="0" err="1"/>
            <a:t>ενω</a:t>
          </a:r>
          <a:r>
            <a:rPr lang="el-GR" sz="1900" kern="1200" dirty="0"/>
            <a:t>́ </a:t>
          </a:r>
          <a:r>
            <a:rPr lang="el-GR" sz="1900" kern="1200" dirty="0" err="1"/>
            <a:t>υπερνικα</a:t>
          </a:r>
          <a:r>
            <a:rPr lang="el-GR" sz="1900" kern="1200" dirty="0"/>
            <a:t>́ την </a:t>
          </a:r>
          <a:r>
            <a:rPr lang="el-GR" sz="1900" kern="1200" dirty="0" err="1"/>
            <a:t>τάση</a:t>
          </a:r>
          <a:r>
            <a:rPr lang="el-GR" sz="1900" kern="1200" dirty="0"/>
            <a:t> του </a:t>
          </a:r>
          <a:r>
            <a:rPr lang="el-GR" sz="1900" kern="1200" dirty="0" err="1"/>
            <a:t>ελατήριου</a:t>
          </a:r>
          <a:r>
            <a:rPr lang="el-GR" sz="1900" kern="1200" dirty="0"/>
            <a:t> </a:t>
          </a:r>
          <a:r>
            <a:rPr lang="el-GR" sz="1900" kern="1200" dirty="0" err="1"/>
            <a:t>σπρώχνοντας</a:t>
          </a:r>
          <a:r>
            <a:rPr lang="el-GR" sz="1900" kern="1200" dirty="0"/>
            <a:t> το </a:t>
          </a:r>
          <a:r>
            <a:rPr lang="el-GR" sz="1900" kern="1200" dirty="0" err="1"/>
            <a:t>ρυθμιστικο</a:t>
          </a:r>
          <a:r>
            <a:rPr lang="el-GR" sz="1900" kern="1200" dirty="0"/>
            <a:t>́ </a:t>
          </a:r>
          <a:r>
            <a:rPr lang="el-GR" sz="1900" kern="1200" dirty="0" err="1"/>
            <a:t>κοχλία</a:t>
          </a:r>
          <a:r>
            <a:rPr lang="el-GR" sz="1900" kern="1200" dirty="0"/>
            <a:t> προς τα </a:t>
          </a:r>
          <a:r>
            <a:rPr lang="el-GR" sz="1900" kern="1200" dirty="0" err="1"/>
            <a:t>επάνω</a:t>
          </a:r>
          <a:r>
            <a:rPr lang="el-GR" sz="1900" kern="1200" dirty="0"/>
            <a:t>. </a:t>
          </a:r>
          <a:r>
            <a:rPr lang="el-GR" sz="1900" kern="1200" dirty="0" err="1"/>
            <a:t>Αυτός</a:t>
          </a:r>
          <a:r>
            <a:rPr lang="el-GR" sz="1900" kern="1200" dirty="0"/>
            <a:t> </a:t>
          </a:r>
          <a:r>
            <a:rPr lang="el-GR" sz="1900" kern="1200" dirty="0" err="1"/>
            <a:t>έρχεται</a:t>
          </a:r>
          <a:r>
            <a:rPr lang="el-GR" sz="1900" kern="1200" dirty="0"/>
            <a:t> σ’ </a:t>
          </a:r>
          <a:r>
            <a:rPr lang="el-GR" sz="1900" kern="1200" dirty="0" err="1"/>
            <a:t>επαφη</a:t>
          </a:r>
          <a:r>
            <a:rPr lang="el-GR" sz="1900" kern="1200" dirty="0"/>
            <a:t>́ με τον </a:t>
          </a:r>
          <a:r>
            <a:rPr lang="el-GR" sz="1900" kern="1200" dirty="0" err="1"/>
            <a:t>ακροδέκτη</a:t>
          </a:r>
          <a:r>
            <a:rPr lang="el-GR" sz="1900" kern="1200" dirty="0"/>
            <a:t>, κι </a:t>
          </a:r>
          <a:r>
            <a:rPr lang="el-GR" sz="1900" kern="1200" dirty="0" err="1"/>
            <a:t>έτσι</a:t>
          </a:r>
          <a:r>
            <a:rPr lang="el-GR" sz="1900" kern="1200" dirty="0"/>
            <a:t> </a:t>
          </a:r>
          <a:r>
            <a:rPr lang="el-GR" sz="1900" kern="1200" dirty="0" err="1"/>
            <a:t>διακόπτει</a:t>
          </a:r>
          <a:r>
            <a:rPr lang="el-GR" sz="1900" kern="1200" dirty="0"/>
            <a:t> το </a:t>
          </a:r>
          <a:r>
            <a:rPr lang="el-GR" sz="1900" kern="1200" dirty="0" err="1"/>
            <a:t>κύκλωμα</a:t>
          </a:r>
          <a:r>
            <a:rPr lang="el-GR" sz="1900" kern="1200" dirty="0"/>
            <a:t> της </a:t>
          </a:r>
          <a:r>
            <a:rPr lang="el-GR" sz="1900" kern="1200" dirty="0" err="1"/>
            <a:t>ενδεικτικής</a:t>
          </a:r>
          <a:r>
            <a:rPr lang="el-GR" sz="1900" kern="1200" dirty="0"/>
            <a:t> </a:t>
          </a:r>
          <a:r>
            <a:rPr lang="el-GR" sz="1900" kern="1200" dirty="0" err="1"/>
            <a:t>λυχνίας</a:t>
          </a:r>
          <a:r>
            <a:rPr lang="el-GR" sz="1900" kern="1200" dirty="0"/>
            <a:t>. </a:t>
          </a:r>
          <a:endParaRPr lang="en-US" sz="1900" kern="1200" dirty="0"/>
        </a:p>
      </dsp:txBody>
      <dsp:txXfrm>
        <a:off x="95360" y="2261277"/>
        <a:ext cx="7368784" cy="1762741"/>
      </dsp:txXfrm>
    </dsp:sp>
    <dsp:sp modelId="{9146EBEF-8D2A-E047-BD28-1D1A33E22245}">
      <dsp:nvSpPr>
        <dsp:cNvPr id="0" name=""/>
        <dsp:cNvSpPr/>
      </dsp:nvSpPr>
      <dsp:spPr>
        <a:xfrm>
          <a:off x="0" y="4174099"/>
          <a:ext cx="7559504" cy="1953461"/>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kern="1200"/>
            <a:t>Σκοπός των πιο πάνω δεικτών είναι να ειδοποιούν για την πίεση του λαδιού που επικρατεί στο κύκλωμα, γιατί, όταν αυτή πέσει κάτω από την τιμή που προβλέπεται από τον κατασκευαστή, τότε δεν γίνεται σωστή λίπανση. Αυτό έχει σαν αποτέλεσμα τις σοβαρές και γρήγορες φθορές του κι- νητήρα, ενώ μπορεί να προκαλέσει ακόμη και το «κόλλημά» του. </a:t>
          </a:r>
          <a:endParaRPr lang="en-US" sz="1900" kern="1200"/>
        </a:p>
      </dsp:txBody>
      <dsp:txXfrm>
        <a:off x="95360" y="4269459"/>
        <a:ext cx="7368784" cy="17627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626992-D988-F7B1-DA89-FC991151E08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B57A130-5A32-AD18-0138-F5AC08E266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2D9D0E9-BAD7-A6E7-F686-188ECD387D84}"/>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6989927E-C24B-0C88-B25A-A0CDBD5EBA9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310D69D-730E-8365-73AE-594DA2760633}"/>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65203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58868-76B0-02ED-DC64-1868866F9AB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7E8A511-079F-90BA-BC2A-4C1DC4D055FE}"/>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F4CC22A-4EE3-0D2F-68E2-C9F896ECB18A}"/>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F61FC0BF-AF96-1D33-0CB3-7466CF8BBE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1165FC8-916D-3DE2-612A-BE175961D1F1}"/>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2931134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0825E33E-302F-83D5-9C03-7F6A9808190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C4B6844-D61D-B994-48E6-59EFC7FED23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4916003-3150-6FD8-5847-13D55C95832D}"/>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36EDF537-E0D0-0E9B-F140-827D2AF80C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AEE3646-F745-D9CC-677C-1CFEFEF48175}"/>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244968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0BE7D7-2070-1E84-43F0-A727B603904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1655693-0A96-8BAF-616A-06F14FCFB8D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2DB74E6-3C87-6D6A-2993-BF0510BD3CD5}"/>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4937CC6D-6BF5-253A-4CD3-6AD79AE076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E10CE6-446F-9A99-3891-6857D7BA889B}"/>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37298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2CF439-59D4-5D7D-0AAD-2593A4E8D29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E16570F-D1CD-5DF5-D1CC-D92CB0DBC0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D384675-8F0C-F888-3A95-9BAE8A686D88}"/>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21C2BE4E-5A93-3E78-FE7D-BB0F79C938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7B1BF11-890B-EEF6-86B9-A9266B060FC1}"/>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147116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08D5B-8ED2-21EA-80B4-5BA128F73CF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C5FE2D-9D4B-A2A2-D6A8-677A9B9B586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789ECAF7-DD28-B8D9-AB9A-4EE54C03AFA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EB8A4C9-A05D-CACE-0D36-AFE9E5A1B22B}"/>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6" name="Θέση υποσέλιδου 5">
            <a:extLst>
              <a:ext uri="{FF2B5EF4-FFF2-40B4-BE49-F238E27FC236}">
                <a16:creationId xmlns:a16="http://schemas.microsoft.com/office/drawing/2014/main" id="{A532796E-054F-E8C2-6F04-CF783CCDFA0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8B813E7-1F9E-FD1C-CD66-F66373FD44D7}"/>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169614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FC6E1D-F0B7-82EC-FC65-6CF9861B82D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DF59640-BDD8-C97B-4051-3F5D5DD440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47D8A97-3EDA-FCDE-9381-6B6826BD216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3DA577C-071B-5621-0F5E-FA5D656BE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3BF87187-3C2F-F186-9C95-C8E13086E16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38D77FB7-F33D-F45D-242E-4ED583DF0101}"/>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8" name="Θέση υποσέλιδου 7">
            <a:extLst>
              <a:ext uri="{FF2B5EF4-FFF2-40B4-BE49-F238E27FC236}">
                <a16:creationId xmlns:a16="http://schemas.microsoft.com/office/drawing/2014/main" id="{20CA8066-A8B1-560D-E2B2-13588A77307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F23A3FE-F9B2-F15A-9151-8DC383E896AB}"/>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398809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D4DBA3-070D-C42B-74DD-0DA348A1AB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DE699EC-E06B-FF7D-6712-9047125BF227}"/>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4" name="Θέση υποσέλιδου 3">
            <a:extLst>
              <a:ext uri="{FF2B5EF4-FFF2-40B4-BE49-F238E27FC236}">
                <a16:creationId xmlns:a16="http://schemas.microsoft.com/office/drawing/2014/main" id="{B0F9BFD8-7FFA-1EA4-D617-834C8D72F17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ECC4358-5D5E-9A25-78A4-C00581A1655E}"/>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542363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880A68C-3074-FAA6-8177-4554661F2C34}"/>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3" name="Θέση υποσέλιδου 2">
            <a:extLst>
              <a:ext uri="{FF2B5EF4-FFF2-40B4-BE49-F238E27FC236}">
                <a16:creationId xmlns:a16="http://schemas.microsoft.com/office/drawing/2014/main" id="{D6B03031-0F34-BE89-6726-151DB43D38B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AAD3C18-8492-A184-7536-6E9578EF5F4F}"/>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166890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67DF33-1227-5D4D-2669-D9D8DA482A0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4F72CCD-8A07-83E4-105D-90549BA25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F900820D-5929-2A20-04B3-8C135DF8C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F4A3E7F-2BE5-3089-CD97-F04470DBF636}"/>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6" name="Θέση υποσέλιδου 5">
            <a:extLst>
              <a:ext uri="{FF2B5EF4-FFF2-40B4-BE49-F238E27FC236}">
                <a16:creationId xmlns:a16="http://schemas.microsoft.com/office/drawing/2014/main" id="{9914ADC4-C1D9-9DF8-1E2B-5055C099A9D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826B440-B716-A75F-929B-AFA4361E7D5E}"/>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319138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DF6502-094B-F536-13DA-D2A990E2705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6D3034C-A32F-C4B7-D1DB-A50E2F70E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F1A79249-455F-4C69-48DA-892A1616F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8779AFF-503A-8157-89E7-7A827E4929F1}"/>
              </a:ext>
            </a:extLst>
          </p:cNvPr>
          <p:cNvSpPr>
            <a:spLocks noGrp="1"/>
          </p:cNvSpPr>
          <p:nvPr>
            <p:ph type="dt" sz="half" idx="10"/>
          </p:nvPr>
        </p:nvSpPr>
        <p:spPr/>
        <p:txBody>
          <a:bodyPr/>
          <a:lstStyle/>
          <a:p>
            <a:fld id="{546C99CD-B8E0-7242-B0D3-8459E67D9508}" type="datetimeFigureOut">
              <a:rPr lang="el-GR" smtClean="0"/>
              <a:t>17/3/24</a:t>
            </a:fld>
            <a:endParaRPr lang="el-GR"/>
          </a:p>
        </p:txBody>
      </p:sp>
      <p:sp>
        <p:nvSpPr>
          <p:cNvPr id="6" name="Θέση υποσέλιδου 5">
            <a:extLst>
              <a:ext uri="{FF2B5EF4-FFF2-40B4-BE49-F238E27FC236}">
                <a16:creationId xmlns:a16="http://schemas.microsoft.com/office/drawing/2014/main" id="{8BFA5FE8-F834-6DFF-E508-F215F7EF6EF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FAFD831-4A06-E92D-4F28-4FC16872785B}"/>
              </a:ext>
            </a:extLst>
          </p:cNvPr>
          <p:cNvSpPr>
            <a:spLocks noGrp="1"/>
          </p:cNvSpPr>
          <p:nvPr>
            <p:ph type="sldNum" sz="quarter" idx="12"/>
          </p:nvPr>
        </p:nvSpPr>
        <p:spPr/>
        <p:txBody>
          <a:bodyPr/>
          <a:lstStyle/>
          <a:p>
            <a:fld id="{068135D0-8312-4F44-B8BB-059A8A21951B}" type="slidenum">
              <a:rPr lang="el-GR" smtClean="0"/>
              <a:t>‹#›</a:t>
            </a:fld>
            <a:endParaRPr lang="el-GR"/>
          </a:p>
        </p:txBody>
      </p:sp>
    </p:spTree>
    <p:extLst>
      <p:ext uri="{BB962C8B-B14F-4D97-AF65-F5344CB8AC3E}">
        <p14:creationId xmlns:p14="http://schemas.microsoft.com/office/powerpoint/2010/main" val="259090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F33E489E-D66E-7DE4-8117-662CF1D64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2CD3B37-0DB2-D445-0A63-1D0A88351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1B527E0-D9EA-2100-ABFF-33BC9A817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6C99CD-B8E0-7242-B0D3-8459E67D9508}" type="datetimeFigureOut">
              <a:rPr lang="el-GR" smtClean="0"/>
              <a:t>17/3/24</a:t>
            </a:fld>
            <a:endParaRPr lang="el-GR"/>
          </a:p>
        </p:txBody>
      </p:sp>
      <p:sp>
        <p:nvSpPr>
          <p:cNvPr id="5" name="Θέση υποσέλιδου 4">
            <a:extLst>
              <a:ext uri="{FF2B5EF4-FFF2-40B4-BE49-F238E27FC236}">
                <a16:creationId xmlns:a16="http://schemas.microsoft.com/office/drawing/2014/main" id="{2CA8A3D1-1206-D662-99F3-E864FC1D8E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1F4B268-048F-7832-60B6-6C4BCF682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8135D0-8312-4F44-B8BB-059A8A21951B}" type="slidenum">
              <a:rPr lang="el-GR" smtClean="0"/>
              <a:t>‹#›</a:t>
            </a:fld>
            <a:endParaRPr lang="el-GR"/>
          </a:p>
        </p:txBody>
      </p:sp>
    </p:spTree>
    <p:extLst>
      <p:ext uri="{BB962C8B-B14F-4D97-AF65-F5344CB8AC3E}">
        <p14:creationId xmlns:p14="http://schemas.microsoft.com/office/powerpoint/2010/main" val="217532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1A6714-BC8F-CC00-2BDB-C42BC740969F}"/>
              </a:ext>
            </a:extLst>
          </p:cNvPr>
          <p:cNvSpPr>
            <a:spLocks noGrp="1"/>
          </p:cNvSpPr>
          <p:nvPr>
            <p:ph type="ctrTitle"/>
          </p:nvPr>
        </p:nvSpPr>
        <p:spPr>
          <a:xfrm>
            <a:off x="1524000" y="267923"/>
            <a:ext cx="9144000" cy="2387600"/>
          </a:xfrm>
        </p:spPr>
        <p:txBody>
          <a:bodyPr/>
          <a:lstStyle/>
          <a:p>
            <a:r>
              <a:rPr lang="el-GR" dirty="0"/>
              <a:t>	ΑΝΤΛΙΑ ΛΑΔΙΟΥ</a:t>
            </a:r>
          </a:p>
        </p:txBody>
      </p:sp>
      <p:sp>
        <p:nvSpPr>
          <p:cNvPr id="3" name="Υπότιτλος 2">
            <a:extLst>
              <a:ext uri="{FF2B5EF4-FFF2-40B4-BE49-F238E27FC236}">
                <a16:creationId xmlns:a16="http://schemas.microsoft.com/office/drawing/2014/main" id="{2AC5379D-244E-10EB-3F78-F13AB27D8334}"/>
              </a:ext>
            </a:extLst>
          </p:cNvPr>
          <p:cNvSpPr>
            <a:spLocks noGrp="1"/>
          </p:cNvSpPr>
          <p:nvPr>
            <p:ph type="subTitle" idx="1"/>
          </p:nvPr>
        </p:nvSpPr>
        <p:spPr>
          <a:xfrm>
            <a:off x="1304144" y="2870200"/>
            <a:ext cx="9363856" cy="2387600"/>
          </a:xfrm>
        </p:spPr>
        <p:txBody>
          <a:bodyPr>
            <a:normAutofit/>
          </a:bodyPr>
          <a:lstStyle/>
          <a:p>
            <a:pPr algn="just"/>
            <a:r>
              <a:rPr lang="el-GR" dirty="0">
                <a:effectLst/>
                <a:highlight>
                  <a:srgbClr val="FFFFFF"/>
                </a:highlight>
                <a:latin typeface="UBHelvetica"/>
              </a:rPr>
              <a:t>Η </a:t>
            </a:r>
            <a:r>
              <a:rPr lang="el-GR" dirty="0" err="1">
                <a:effectLst/>
                <a:highlight>
                  <a:srgbClr val="FFFFFF"/>
                </a:highlight>
                <a:latin typeface="UBHelvetica"/>
              </a:rPr>
              <a:t>αντλία</a:t>
            </a:r>
            <a:r>
              <a:rPr lang="el-GR" dirty="0">
                <a:effectLst/>
                <a:highlight>
                  <a:srgbClr val="FFFFFF"/>
                </a:highlight>
                <a:latin typeface="UBHelvetica"/>
              </a:rPr>
              <a:t> </a:t>
            </a:r>
            <a:r>
              <a:rPr lang="el-GR" dirty="0" err="1">
                <a:effectLst/>
                <a:highlight>
                  <a:srgbClr val="FFFFFF"/>
                </a:highlight>
                <a:latin typeface="UBHelvetica"/>
              </a:rPr>
              <a:t>λαδιου</a:t>
            </a:r>
            <a:r>
              <a:rPr lang="el-GR" dirty="0">
                <a:effectLst/>
                <a:highlight>
                  <a:srgbClr val="FFFFFF"/>
                </a:highlight>
                <a:latin typeface="UBHelvetica"/>
              </a:rPr>
              <a:t>́ </a:t>
            </a:r>
            <a:r>
              <a:rPr lang="el-GR" dirty="0" err="1">
                <a:effectLst/>
                <a:highlight>
                  <a:srgbClr val="FFFFFF"/>
                </a:highlight>
                <a:latin typeface="UBHelvetica"/>
              </a:rPr>
              <a:t>παίρνει</a:t>
            </a:r>
            <a:r>
              <a:rPr lang="el-GR" dirty="0">
                <a:effectLst/>
                <a:highlight>
                  <a:srgbClr val="FFFFFF"/>
                </a:highlight>
                <a:latin typeface="UBHelvetica"/>
              </a:rPr>
              <a:t> </a:t>
            </a:r>
            <a:r>
              <a:rPr lang="el-GR" dirty="0" err="1">
                <a:effectLst/>
                <a:highlight>
                  <a:srgbClr val="FFFFFF"/>
                </a:highlight>
                <a:latin typeface="UBHelvetica"/>
              </a:rPr>
              <a:t>κίνηση</a:t>
            </a:r>
            <a:r>
              <a:rPr lang="el-GR" dirty="0">
                <a:effectLst/>
                <a:highlight>
                  <a:srgbClr val="FFFFFF"/>
                </a:highlight>
                <a:latin typeface="UBHelvetica"/>
              </a:rPr>
              <a:t> </a:t>
            </a:r>
            <a:r>
              <a:rPr lang="el-GR" dirty="0" err="1">
                <a:effectLst/>
                <a:highlight>
                  <a:srgbClr val="FFFFFF"/>
                </a:highlight>
                <a:latin typeface="UBHelvetica"/>
              </a:rPr>
              <a:t>απο</a:t>
            </a:r>
            <a:r>
              <a:rPr lang="el-GR" dirty="0">
                <a:effectLst/>
                <a:highlight>
                  <a:srgbClr val="FFFFFF"/>
                </a:highlight>
                <a:latin typeface="UBHelvetica"/>
              </a:rPr>
              <a:t>́ τον </a:t>
            </a:r>
            <a:r>
              <a:rPr lang="el-GR" dirty="0" err="1">
                <a:effectLst/>
                <a:highlight>
                  <a:srgbClr val="FFFFFF"/>
                </a:highlight>
                <a:latin typeface="UBHelvetica"/>
              </a:rPr>
              <a:t>εκκεντροφόρο</a:t>
            </a:r>
            <a:r>
              <a:rPr lang="el-GR" dirty="0">
                <a:effectLst/>
                <a:highlight>
                  <a:srgbClr val="FFFFFF"/>
                </a:highlight>
                <a:latin typeface="UBHelvetica"/>
              </a:rPr>
              <a:t> </a:t>
            </a:r>
            <a:r>
              <a:rPr lang="el-GR" dirty="0" err="1">
                <a:effectLst/>
                <a:highlight>
                  <a:srgbClr val="FFFFFF"/>
                </a:highlight>
                <a:latin typeface="UBHelvetica"/>
              </a:rPr>
              <a:t>άξονα</a:t>
            </a:r>
            <a:r>
              <a:rPr lang="el-GR" dirty="0">
                <a:effectLst/>
                <a:highlight>
                  <a:srgbClr val="FFFFFF"/>
                </a:highlight>
                <a:latin typeface="UBHelvetica"/>
              </a:rPr>
              <a:t> με </a:t>
            </a:r>
            <a:r>
              <a:rPr lang="el-GR" dirty="0" err="1">
                <a:effectLst/>
                <a:highlight>
                  <a:srgbClr val="FFFFFF"/>
                </a:highlight>
                <a:latin typeface="UBHelvetica"/>
              </a:rPr>
              <a:t>οδοντωτούς</a:t>
            </a:r>
            <a:r>
              <a:rPr lang="el-GR" dirty="0">
                <a:effectLst/>
                <a:highlight>
                  <a:srgbClr val="FFFFFF"/>
                </a:highlight>
                <a:latin typeface="UBHelvetica"/>
              </a:rPr>
              <a:t> </a:t>
            </a:r>
            <a:r>
              <a:rPr lang="el-GR" dirty="0" err="1">
                <a:effectLst/>
                <a:highlight>
                  <a:srgbClr val="FFFFFF"/>
                </a:highlight>
                <a:latin typeface="UBHelvetica"/>
              </a:rPr>
              <a:t>τροχούς</a:t>
            </a:r>
            <a:r>
              <a:rPr lang="el-GR" dirty="0">
                <a:effectLst/>
                <a:highlight>
                  <a:srgbClr val="FFFFFF"/>
                </a:highlight>
                <a:latin typeface="UBHelvetica"/>
              </a:rPr>
              <a:t>, ή </a:t>
            </a:r>
            <a:r>
              <a:rPr lang="el-GR" dirty="0" err="1">
                <a:effectLst/>
                <a:highlight>
                  <a:srgbClr val="FFFFFF"/>
                </a:highlight>
                <a:latin typeface="UBHelvetica"/>
              </a:rPr>
              <a:t>απο</a:t>
            </a:r>
            <a:r>
              <a:rPr lang="el-GR" dirty="0">
                <a:effectLst/>
                <a:highlight>
                  <a:srgbClr val="FFFFFF"/>
                </a:highlight>
                <a:latin typeface="UBHelvetica"/>
              </a:rPr>
              <a:t>́ το </a:t>
            </a:r>
            <a:r>
              <a:rPr lang="el-GR" dirty="0" err="1">
                <a:effectLst/>
                <a:highlight>
                  <a:srgbClr val="FFFFFF"/>
                </a:highlight>
                <a:latin typeface="UBHelvetica"/>
              </a:rPr>
              <a:t>στροφαλοφόρο</a:t>
            </a:r>
            <a:r>
              <a:rPr lang="el-GR" dirty="0">
                <a:effectLst/>
                <a:highlight>
                  <a:srgbClr val="FFFFFF"/>
                </a:highlight>
                <a:latin typeface="UBHelvetica"/>
              </a:rPr>
              <a:t> </a:t>
            </a:r>
            <a:r>
              <a:rPr lang="el-GR" dirty="0" err="1">
                <a:effectLst/>
                <a:highlight>
                  <a:srgbClr val="FFFFFF"/>
                </a:highlight>
                <a:latin typeface="UBHelvetica"/>
              </a:rPr>
              <a:t>άξονα</a:t>
            </a:r>
            <a:r>
              <a:rPr lang="el-GR" dirty="0">
                <a:effectLst/>
                <a:highlight>
                  <a:srgbClr val="FFFFFF"/>
                </a:highlight>
                <a:latin typeface="UBHelvetica"/>
              </a:rPr>
              <a:t> και </a:t>
            </a:r>
            <a:r>
              <a:rPr lang="el-GR" dirty="0" err="1">
                <a:effectLst/>
                <a:highlight>
                  <a:srgbClr val="FFFFFF"/>
                </a:highlight>
                <a:latin typeface="UBHelvetica"/>
              </a:rPr>
              <a:t>αποστολη</a:t>
            </a:r>
            <a:r>
              <a:rPr lang="el-GR" dirty="0">
                <a:effectLst/>
                <a:highlight>
                  <a:srgbClr val="FFFFFF"/>
                </a:highlight>
                <a:latin typeface="UBHelvetica"/>
              </a:rPr>
              <a:t>́ </a:t>
            </a:r>
            <a:r>
              <a:rPr lang="el-GR" dirty="0" err="1">
                <a:effectLst/>
                <a:highlight>
                  <a:srgbClr val="FFFFFF"/>
                </a:highlight>
                <a:latin typeface="UBHelvetica"/>
              </a:rPr>
              <a:t>έχει</a:t>
            </a:r>
            <a:r>
              <a:rPr lang="el-GR" dirty="0">
                <a:effectLst/>
                <a:highlight>
                  <a:srgbClr val="FFFFFF"/>
                </a:highlight>
                <a:latin typeface="UBHelvetica"/>
              </a:rPr>
              <a:t> να </a:t>
            </a:r>
            <a:r>
              <a:rPr lang="el-GR" dirty="0" err="1">
                <a:effectLst/>
                <a:highlight>
                  <a:srgbClr val="FFFFFF"/>
                </a:highlight>
                <a:latin typeface="UBHelvetica"/>
              </a:rPr>
              <a:t>αναρροφα</a:t>
            </a:r>
            <a:r>
              <a:rPr lang="el-GR" dirty="0">
                <a:effectLst/>
                <a:highlight>
                  <a:srgbClr val="FFFFFF"/>
                </a:highlight>
                <a:latin typeface="UBHelvetica"/>
              </a:rPr>
              <a:t>́ </a:t>
            </a:r>
            <a:r>
              <a:rPr lang="el-GR" dirty="0" err="1">
                <a:effectLst/>
                <a:highlight>
                  <a:srgbClr val="FFFFFF"/>
                </a:highlight>
                <a:latin typeface="UBHelvetica"/>
              </a:rPr>
              <a:t>λάδι</a:t>
            </a:r>
            <a:r>
              <a:rPr lang="el-GR" dirty="0">
                <a:effectLst/>
                <a:highlight>
                  <a:srgbClr val="FFFFFF"/>
                </a:highlight>
                <a:latin typeface="UBHelvetica"/>
              </a:rPr>
              <a:t> </a:t>
            </a:r>
            <a:r>
              <a:rPr lang="el-GR" dirty="0" err="1">
                <a:effectLst/>
                <a:highlight>
                  <a:srgbClr val="FFFFFF"/>
                </a:highlight>
                <a:latin typeface="UBHelvetica"/>
              </a:rPr>
              <a:t>απο</a:t>
            </a:r>
            <a:r>
              <a:rPr lang="el-GR" dirty="0">
                <a:effectLst/>
                <a:highlight>
                  <a:srgbClr val="FFFFFF"/>
                </a:highlight>
                <a:latin typeface="UBHelvetica"/>
              </a:rPr>
              <a:t>́ την </a:t>
            </a:r>
            <a:r>
              <a:rPr lang="el-GR" dirty="0" err="1">
                <a:effectLst/>
                <a:highlight>
                  <a:srgbClr val="FFFFFF"/>
                </a:highlight>
                <a:latin typeface="UBHelvetica"/>
              </a:rPr>
              <a:t>ελαιολεκάνη</a:t>
            </a:r>
            <a:r>
              <a:rPr lang="el-GR" dirty="0">
                <a:effectLst/>
                <a:highlight>
                  <a:srgbClr val="FFFFFF"/>
                </a:highlight>
                <a:latin typeface="UBHelvetica"/>
              </a:rPr>
              <a:t> (</a:t>
            </a:r>
            <a:r>
              <a:rPr lang="el-GR" dirty="0" err="1">
                <a:effectLst/>
                <a:highlight>
                  <a:srgbClr val="FFFFFF"/>
                </a:highlight>
                <a:latin typeface="UBHelvetica"/>
              </a:rPr>
              <a:t>κάρτερ</a:t>
            </a:r>
            <a:r>
              <a:rPr lang="el-GR" dirty="0">
                <a:effectLst/>
                <a:highlight>
                  <a:srgbClr val="FFFFFF"/>
                </a:highlight>
                <a:latin typeface="UBHelvetica"/>
              </a:rPr>
              <a:t>) και να το </a:t>
            </a:r>
            <a:r>
              <a:rPr lang="el-GR" dirty="0" err="1">
                <a:effectLst/>
                <a:highlight>
                  <a:srgbClr val="FFFFFF"/>
                </a:highlight>
                <a:latin typeface="UBHelvetica"/>
              </a:rPr>
              <a:t>στέλνει</a:t>
            </a:r>
            <a:r>
              <a:rPr lang="el-GR" dirty="0">
                <a:effectLst/>
                <a:highlight>
                  <a:srgbClr val="FFFFFF"/>
                </a:highlight>
                <a:latin typeface="UBHelvetica"/>
              </a:rPr>
              <a:t> </a:t>
            </a:r>
            <a:r>
              <a:rPr lang="el-GR" dirty="0" err="1">
                <a:effectLst/>
                <a:highlight>
                  <a:srgbClr val="FFFFFF"/>
                </a:highlight>
                <a:latin typeface="UBHelvetica"/>
              </a:rPr>
              <a:t>μέσω</a:t>
            </a:r>
            <a:r>
              <a:rPr lang="el-GR" dirty="0">
                <a:effectLst/>
                <a:highlight>
                  <a:srgbClr val="FFFFFF"/>
                </a:highlight>
                <a:latin typeface="UBHelvetica"/>
              </a:rPr>
              <a:t> των </a:t>
            </a:r>
            <a:r>
              <a:rPr lang="el-GR" dirty="0" err="1">
                <a:effectLst/>
                <a:highlight>
                  <a:srgbClr val="FFFFFF"/>
                </a:highlight>
                <a:latin typeface="UBHelvetica"/>
              </a:rPr>
              <a:t>σωληνώσεων</a:t>
            </a:r>
            <a:r>
              <a:rPr lang="el-GR" dirty="0">
                <a:effectLst/>
                <a:highlight>
                  <a:srgbClr val="FFFFFF"/>
                </a:highlight>
                <a:latin typeface="UBHelvetica"/>
              </a:rPr>
              <a:t>, με </a:t>
            </a:r>
            <a:r>
              <a:rPr lang="el-GR" dirty="0" err="1">
                <a:effectLst/>
                <a:highlight>
                  <a:srgbClr val="FFFFFF"/>
                </a:highlight>
                <a:latin typeface="UBHelvetica"/>
              </a:rPr>
              <a:t>πίεση</a:t>
            </a:r>
            <a:r>
              <a:rPr lang="el-GR" dirty="0">
                <a:effectLst/>
                <a:highlight>
                  <a:srgbClr val="FFFFFF"/>
                </a:highlight>
                <a:latin typeface="UBHelvetica"/>
              </a:rPr>
              <a:t> 2-4 </a:t>
            </a:r>
            <a:r>
              <a:rPr lang="el-GR" dirty="0" err="1">
                <a:effectLst/>
                <a:highlight>
                  <a:srgbClr val="FFFFFF"/>
                </a:highlight>
                <a:latin typeface="UBHelvetica"/>
              </a:rPr>
              <a:t>ατμοσφαιρών</a:t>
            </a:r>
            <a:r>
              <a:rPr lang="el-GR" dirty="0">
                <a:effectLst/>
                <a:highlight>
                  <a:srgbClr val="FFFFFF"/>
                </a:highlight>
                <a:latin typeface="UBHelvetica"/>
              </a:rPr>
              <a:t> . Στο </a:t>
            </a:r>
            <a:r>
              <a:rPr lang="el-GR" dirty="0" err="1">
                <a:effectLst/>
                <a:highlight>
                  <a:srgbClr val="FFFFFF"/>
                </a:highlight>
                <a:latin typeface="UBHelvetica"/>
              </a:rPr>
              <a:t>ρελαντι</a:t>
            </a:r>
            <a:r>
              <a:rPr lang="el-GR" dirty="0">
                <a:effectLst/>
                <a:highlight>
                  <a:srgbClr val="FFFFFF"/>
                </a:highlight>
                <a:latin typeface="UBHelvetica"/>
              </a:rPr>
              <a:t>́ και </a:t>
            </a:r>
            <a:r>
              <a:rPr lang="el-GR" dirty="0" err="1">
                <a:effectLst/>
                <a:highlight>
                  <a:srgbClr val="FFFFFF"/>
                </a:highlight>
                <a:latin typeface="UBHelvetica"/>
              </a:rPr>
              <a:t>μέχρι</a:t>
            </a:r>
            <a:r>
              <a:rPr lang="el-GR" dirty="0">
                <a:effectLst/>
                <a:highlight>
                  <a:srgbClr val="FFFFFF"/>
                </a:highlight>
                <a:latin typeface="UBHelvetica"/>
              </a:rPr>
              <a:t> τις 2.000 </a:t>
            </a:r>
            <a:r>
              <a:rPr lang="el-GR" dirty="0" err="1">
                <a:effectLst/>
                <a:highlight>
                  <a:srgbClr val="FFFFFF"/>
                </a:highlight>
                <a:latin typeface="UBHelvetica"/>
              </a:rPr>
              <a:t>στροφές</a:t>
            </a:r>
            <a:r>
              <a:rPr lang="el-GR" dirty="0">
                <a:effectLst/>
                <a:highlight>
                  <a:srgbClr val="FFFFFF"/>
                </a:highlight>
                <a:latin typeface="UBHelvetica"/>
              </a:rPr>
              <a:t> </a:t>
            </a:r>
            <a:r>
              <a:rPr lang="el-GR" dirty="0" err="1">
                <a:effectLst/>
                <a:highlight>
                  <a:srgbClr val="FFFFFF"/>
                </a:highlight>
                <a:latin typeface="UBHelvetica"/>
              </a:rPr>
              <a:t>ανα</a:t>
            </a:r>
            <a:r>
              <a:rPr lang="el-GR" dirty="0">
                <a:effectLst/>
                <a:highlight>
                  <a:srgbClr val="FFFFFF"/>
                </a:highlight>
                <a:latin typeface="UBHelvetica"/>
              </a:rPr>
              <a:t>́ </a:t>
            </a:r>
            <a:r>
              <a:rPr lang="el-GR" dirty="0" err="1">
                <a:effectLst/>
                <a:highlight>
                  <a:srgbClr val="FFFFFF"/>
                </a:highlight>
                <a:latin typeface="UBHelvetica"/>
              </a:rPr>
              <a:t>λεπτο</a:t>
            </a:r>
            <a:r>
              <a:rPr lang="el-GR" dirty="0">
                <a:effectLst/>
                <a:highlight>
                  <a:srgbClr val="FFFFFF"/>
                </a:highlight>
                <a:latin typeface="UBHelvetica"/>
              </a:rPr>
              <a:t>́, η </a:t>
            </a:r>
            <a:r>
              <a:rPr lang="el-GR" dirty="0" err="1">
                <a:effectLst/>
                <a:highlight>
                  <a:srgbClr val="FFFFFF"/>
                </a:highlight>
                <a:latin typeface="UBHelvetica"/>
              </a:rPr>
              <a:t>πίεση</a:t>
            </a:r>
            <a:r>
              <a:rPr lang="el-GR" dirty="0">
                <a:effectLst/>
                <a:highlight>
                  <a:srgbClr val="FFFFFF"/>
                </a:highlight>
                <a:latin typeface="UBHelvetica"/>
              </a:rPr>
              <a:t> </a:t>
            </a:r>
            <a:r>
              <a:rPr lang="el-GR" dirty="0" err="1">
                <a:effectLst/>
                <a:highlight>
                  <a:srgbClr val="FFFFFF"/>
                </a:highlight>
                <a:latin typeface="UBHelvetica"/>
              </a:rPr>
              <a:t>κυμαίνεται</a:t>
            </a:r>
            <a:r>
              <a:rPr lang="el-GR" dirty="0">
                <a:effectLst/>
                <a:highlight>
                  <a:srgbClr val="FFFFFF"/>
                </a:highlight>
                <a:latin typeface="UBHelvetica"/>
              </a:rPr>
              <a:t> </a:t>
            </a:r>
            <a:r>
              <a:rPr lang="el-GR" dirty="0" err="1">
                <a:effectLst/>
                <a:highlight>
                  <a:srgbClr val="FFFFFF"/>
                </a:highlight>
                <a:latin typeface="UBHelvetica"/>
              </a:rPr>
              <a:t>μεταξυ</a:t>
            </a:r>
            <a:r>
              <a:rPr lang="el-GR" dirty="0">
                <a:effectLst/>
                <a:highlight>
                  <a:srgbClr val="FFFFFF"/>
                </a:highlight>
                <a:latin typeface="UBHelvetica"/>
              </a:rPr>
              <a:t>́ 1-1,5 </a:t>
            </a:r>
            <a:r>
              <a:rPr lang="el-GR" dirty="0" err="1">
                <a:effectLst/>
                <a:highlight>
                  <a:srgbClr val="FFFFFF"/>
                </a:highlight>
                <a:latin typeface="UBHelvetica"/>
              </a:rPr>
              <a:t>ατμόσφαιρες</a:t>
            </a:r>
            <a:r>
              <a:rPr lang="el-GR" dirty="0">
                <a:effectLst/>
                <a:highlight>
                  <a:srgbClr val="FFFFFF"/>
                </a:highlight>
                <a:latin typeface="UBHelvetica"/>
              </a:rPr>
              <a:t> </a:t>
            </a:r>
            <a:endParaRPr lang="el-GR" dirty="0">
              <a:effectLst/>
              <a:highlight>
                <a:srgbClr val="FFFFFF"/>
              </a:highlight>
            </a:endParaRPr>
          </a:p>
          <a:p>
            <a:pPr algn="just"/>
            <a:endParaRPr lang="el-GR" dirty="0">
              <a:effectLst/>
              <a:highlight>
                <a:srgbClr val="FFFFFF"/>
              </a:highlight>
            </a:endParaRPr>
          </a:p>
          <a:p>
            <a:endParaRPr lang="el-GR" dirty="0"/>
          </a:p>
        </p:txBody>
      </p:sp>
    </p:spTree>
    <p:extLst>
      <p:ext uri="{BB962C8B-B14F-4D97-AF65-F5344CB8AC3E}">
        <p14:creationId xmlns:p14="http://schemas.microsoft.com/office/powerpoint/2010/main" val="17930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AF3BC07-51C4-5CFC-9C8A-F62B8505B14C}"/>
              </a:ext>
            </a:extLst>
          </p:cNvPr>
          <p:cNvSpPr>
            <a:spLocks noGrp="1"/>
          </p:cNvSpPr>
          <p:nvPr>
            <p:ph type="title"/>
          </p:nvPr>
        </p:nvSpPr>
        <p:spPr>
          <a:xfrm>
            <a:off x="630936" y="639520"/>
            <a:ext cx="4412862" cy="1439316"/>
          </a:xfrm>
        </p:spPr>
        <p:txBody>
          <a:bodyPr vert="horz" lIns="91440" tIns="45720" rIns="91440" bIns="45720" rtlCol="0" anchor="b">
            <a:normAutofit/>
          </a:bodyPr>
          <a:lstStyle/>
          <a:p>
            <a:r>
              <a:rPr lang="en-US" sz="5400" kern="1200" dirty="0" err="1">
                <a:solidFill>
                  <a:schemeClr val="tx1"/>
                </a:solidFill>
                <a:latin typeface="+mj-lt"/>
                <a:ea typeface="+mj-ea"/>
                <a:cs typeface="+mj-cs"/>
              </a:rPr>
              <a:t>Ψυγείο</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Λ</a:t>
            </a:r>
            <a:r>
              <a:rPr lang="en-US" sz="5400" kern="1200" dirty="0">
                <a:solidFill>
                  <a:schemeClr val="tx1"/>
                </a:solidFill>
                <a:latin typeface="+mj-lt"/>
                <a:ea typeface="+mj-ea"/>
                <a:cs typeface="+mj-cs"/>
              </a:rPr>
              <a:t>α</a:t>
            </a:r>
            <a:r>
              <a:rPr lang="en-US" sz="5400" kern="1200" dirty="0" err="1">
                <a:solidFill>
                  <a:schemeClr val="tx1"/>
                </a:solidFill>
                <a:latin typeface="+mj-lt"/>
                <a:ea typeface="+mj-ea"/>
                <a:cs typeface="+mj-cs"/>
              </a:rPr>
              <a:t>διού</a:t>
            </a:r>
            <a:endParaRPr lang="en-US" sz="5400"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Θέση κειμένου 5">
            <a:extLst>
              <a:ext uri="{FF2B5EF4-FFF2-40B4-BE49-F238E27FC236}">
                <a16:creationId xmlns:a16="http://schemas.microsoft.com/office/drawing/2014/main" id="{439687B5-FD70-6FB2-8FF9-3ECE32A90712}"/>
              </a:ext>
            </a:extLst>
          </p:cNvPr>
          <p:cNvSpPr>
            <a:spLocks noGrp="1"/>
          </p:cNvSpPr>
          <p:nvPr>
            <p:ph type="body" sz="half" idx="2"/>
          </p:nvPr>
        </p:nvSpPr>
        <p:spPr>
          <a:xfrm>
            <a:off x="149903" y="2807208"/>
            <a:ext cx="6786806" cy="3301544"/>
          </a:xfrm>
        </p:spPr>
        <p:txBody>
          <a:bodyPr vert="horz" lIns="91440" tIns="45720" rIns="91440" bIns="45720" rtlCol="0" anchor="t">
            <a:normAutofit/>
          </a:bodyPr>
          <a:lstStyle/>
          <a:p>
            <a:pPr indent="-228600">
              <a:buFont typeface="Arial" panose="020B0604020202020204" pitchFamily="34" charset="0"/>
              <a:buChar char="•"/>
            </a:pPr>
            <a:r>
              <a:rPr lang="en-US" sz="2400" dirty="0" err="1">
                <a:effectLst/>
              </a:rPr>
              <a:t>Σκο</a:t>
            </a:r>
            <a:r>
              <a:rPr lang="en-US" sz="2400" dirty="0">
                <a:effectLst/>
              </a:rPr>
              <a:t>π</a:t>
            </a:r>
            <a:r>
              <a:rPr lang="en-US" sz="2400" dirty="0" err="1">
                <a:effectLst/>
              </a:rPr>
              <a:t>ός</a:t>
            </a:r>
            <a:r>
              <a:rPr lang="en-US" sz="2400" dirty="0">
                <a:effectLst/>
              </a:rPr>
              <a:t>, </a:t>
            </a:r>
            <a:r>
              <a:rPr lang="en-US" sz="2400" dirty="0" err="1">
                <a:effectLst/>
              </a:rPr>
              <a:t>λοι</a:t>
            </a:r>
            <a:r>
              <a:rPr lang="en-US" sz="2400" dirty="0">
                <a:effectLst/>
              </a:rPr>
              <a:t>π</a:t>
            </a:r>
            <a:r>
              <a:rPr lang="en-US" sz="2400" dirty="0" err="1">
                <a:effectLst/>
              </a:rPr>
              <a:t>όν</a:t>
            </a:r>
            <a:r>
              <a:rPr lang="en-US" sz="2400" dirty="0">
                <a:effectLst/>
              </a:rPr>
              <a:t>, </a:t>
            </a:r>
            <a:r>
              <a:rPr lang="en-US" sz="2400" dirty="0" err="1">
                <a:effectLst/>
              </a:rPr>
              <a:t>του</a:t>
            </a:r>
            <a:r>
              <a:rPr lang="en-US" sz="2400" dirty="0">
                <a:effectLst/>
              </a:rPr>
              <a:t> </a:t>
            </a:r>
            <a:r>
              <a:rPr lang="en-US" sz="2400" dirty="0" err="1">
                <a:effectLst/>
              </a:rPr>
              <a:t>ψυγείου</a:t>
            </a:r>
            <a:r>
              <a:rPr lang="en-US" sz="2400" dirty="0">
                <a:effectLst/>
              </a:rPr>
              <a:t> </a:t>
            </a:r>
            <a:r>
              <a:rPr lang="en-US" sz="2400" dirty="0" err="1">
                <a:effectLst/>
              </a:rPr>
              <a:t>λ</a:t>
            </a:r>
            <a:r>
              <a:rPr lang="en-US" sz="2400" dirty="0">
                <a:effectLst/>
              </a:rPr>
              <a:t>α</a:t>
            </a:r>
            <a:r>
              <a:rPr lang="en-US" sz="2400" dirty="0" err="1">
                <a:effectLst/>
              </a:rPr>
              <a:t>διου</a:t>
            </a:r>
            <a:r>
              <a:rPr lang="en-US" sz="2400" dirty="0">
                <a:effectLst/>
              </a:rPr>
              <a:t>́ </a:t>
            </a:r>
            <a:r>
              <a:rPr lang="en-US" sz="2400" dirty="0" err="1">
                <a:effectLst/>
              </a:rPr>
              <a:t>είν</a:t>
            </a:r>
            <a:r>
              <a:rPr lang="en-US" sz="2400" dirty="0">
                <a:effectLst/>
              </a:rPr>
              <a:t>α</a:t>
            </a:r>
            <a:r>
              <a:rPr lang="en-US" sz="2400" dirty="0" err="1">
                <a:effectLst/>
              </a:rPr>
              <a:t>ι</a:t>
            </a:r>
            <a:r>
              <a:rPr lang="en-US" sz="2400" dirty="0">
                <a:effectLst/>
              </a:rPr>
              <a:t> </a:t>
            </a:r>
            <a:r>
              <a:rPr lang="en-US" sz="2400" dirty="0" err="1">
                <a:effectLst/>
              </a:rPr>
              <a:t>ν</a:t>
            </a:r>
            <a:r>
              <a:rPr lang="en-US" sz="2400" dirty="0">
                <a:effectLst/>
              </a:rPr>
              <a:t>α πα</a:t>
            </a:r>
            <a:r>
              <a:rPr lang="en-US" sz="2400" dirty="0" err="1">
                <a:effectLst/>
              </a:rPr>
              <a:t>ρ</a:t>
            </a:r>
            <a:r>
              <a:rPr lang="en-US" sz="2400" dirty="0">
                <a:effectLst/>
              </a:rPr>
              <a:t>α</a:t>
            </a:r>
            <a:r>
              <a:rPr lang="en-US" sz="2400" dirty="0" err="1">
                <a:effectLst/>
              </a:rPr>
              <a:t>λ</a:t>
            </a:r>
            <a:r>
              <a:rPr lang="en-US" sz="2400" dirty="0">
                <a:effectLst/>
              </a:rPr>
              <a:t>α</a:t>
            </a:r>
            <a:r>
              <a:rPr lang="en-US" sz="2400" dirty="0" err="1">
                <a:effectLst/>
              </a:rPr>
              <a:t>μ</a:t>
            </a:r>
            <a:r>
              <a:rPr lang="en-US" sz="2400" dirty="0">
                <a:effectLst/>
              </a:rPr>
              <a:t>βά</a:t>
            </a:r>
            <a:r>
              <a:rPr lang="en-US" sz="2400" dirty="0" err="1">
                <a:effectLst/>
              </a:rPr>
              <a:t>νει</a:t>
            </a:r>
            <a:r>
              <a:rPr lang="en-US" sz="2400" dirty="0">
                <a:effectLst/>
              </a:rPr>
              <a:t> </a:t>
            </a:r>
            <a:r>
              <a:rPr lang="en-US" sz="2400" dirty="0" err="1">
                <a:effectLst/>
              </a:rPr>
              <a:t>τη</a:t>
            </a:r>
            <a:r>
              <a:rPr lang="en-US" sz="2400" dirty="0">
                <a:effectLst/>
              </a:rPr>
              <a:t> </a:t>
            </a:r>
            <a:r>
              <a:rPr lang="en-US" sz="2400" dirty="0" err="1">
                <a:effectLst/>
              </a:rPr>
              <a:t>θερμότητ</a:t>
            </a:r>
            <a:r>
              <a:rPr lang="en-US" sz="2400" dirty="0">
                <a:effectLst/>
              </a:rPr>
              <a:t>α </a:t>
            </a:r>
            <a:r>
              <a:rPr lang="en-US" sz="2400" dirty="0" err="1">
                <a:effectLst/>
              </a:rPr>
              <a:t>του</a:t>
            </a:r>
            <a:r>
              <a:rPr lang="en-US" sz="2400" dirty="0">
                <a:effectLst/>
              </a:rPr>
              <a:t> </a:t>
            </a:r>
            <a:r>
              <a:rPr lang="el-GR" sz="2400" dirty="0"/>
              <a:t> </a:t>
            </a:r>
            <a:r>
              <a:rPr lang="en-US" sz="2400" dirty="0" err="1">
                <a:effectLst/>
              </a:rPr>
              <a:t>λ</a:t>
            </a:r>
            <a:r>
              <a:rPr lang="en-US" sz="2400" dirty="0">
                <a:effectLst/>
              </a:rPr>
              <a:t>α</a:t>
            </a:r>
            <a:r>
              <a:rPr lang="en-US" sz="2400" dirty="0" err="1">
                <a:effectLst/>
              </a:rPr>
              <a:t>διου</a:t>
            </a:r>
            <a:r>
              <a:rPr lang="en-US" sz="2400" dirty="0">
                <a:effectLst/>
              </a:rPr>
              <a:t>́ π</a:t>
            </a:r>
            <a:r>
              <a:rPr lang="en-US" sz="2400" dirty="0" err="1">
                <a:effectLst/>
              </a:rPr>
              <a:t>ου</a:t>
            </a:r>
            <a:r>
              <a:rPr lang="en-US" sz="2400" dirty="0">
                <a:effectLst/>
              </a:rPr>
              <a:t> </a:t>
            </a:r>
            <a:r>
              <a:rPr lang="en-US" sz="2400" dirty="0" err="1">
                <a:effectLst/>
              </a:rPr>
              <a:t>ε</a:t>
            </a:r>
            <a:r>
              <a:rPr lang="en-US" sz="2400" dirty="0">
                <a:effectLst/>
              </a:rPr>
              <a:t>π</a:t>
            </a:r>
            <a:r>
              <a:rPr lang="en-US" sz="2400" dirty="0" err="1">
                <a:effectLst/>
              </a:rPr>
              <a:t>ιστρέφει</a:t>
            </a:r>
            <a:r>
              <a:rPr lang="en-US" sz="2400" dirty="0">
                <a:effectLst/>
              </a:rPr>
              <a:t> απ</a:t>
            </a:r>
            <a:r>
              <a:rPr lang="en-US" sz="2400" dirty="0" err="1">
                <a:effectLst/>
              </a:rPr>
              <a:t>ο</a:t>
            </a:r>
            <a:r>
              <a:rPr lang="en-US" sz="2400" dirty="0">
                <a:effectLst/>
              </a:rPr>
              <a:t>́ </a:t>
            </a:r>
            <a:r>
              <a:rPr lang="en-US" sz="2400" dirty="0" err="1">
                <a:effectLst/>
              </a:rPr>
              <a:t>τ</a:t>
            </a:r>
            <a:r>
              <a:rPr lang="en-US" sz="2400" dirty="0">
                <a:effectLst/>
              </a:rPr>
              <a:t>α </a:t>
            </a:r>
            <a:r>
              <a:rPr lang="en-US" sz="2400" dirty="0" err="1">
                <a:effectLst/>
              </a:rPr>
              <a:t>δι</a:t>
            </a:r>
            <a:r>
              <a:rPr lang="en-US" sz="2400" dirty="0">
                <a:effectLst/>
              </a:rPr>
              <a:t>ά</a:t>
            </a:r>
            <a:r>
              <a:rPr lang="en-US" sz="2400" dirty="0" err="1">
                <a:effectLst/>
              </a:rPr>
              <a:t>φορ</a:t>
            </a:r>
            <a:r>
              <a:rPr lang="en-US" sz="2400" dirty="0">
                <a:effectLst/>
              </a:rPr>
              <a:t>α </a:t>
            </a:r>
            <a:r>
              <a:rPr lang="en-US" sz="2400" dirty="0" err="1">
                <a:effectLst/>
              </a:rPr>
              <a:t>τρι</a:t>
            </a:r>
            <a:r>
              <a:rPr lang="en-US" sz="2400" dirty="0">
                <a:effectLst/>
              </a:rPr>
              <a:t>β</a:t>
            </a:r>
            <a:r>
              <a:rPr lang="en-US" sz="2400" dirty="0" err="1">
                <a:effectLst/>
              </a:rPr>
              <a:t>όμεν</a:t>
            </a:r>
            <a:r>
              <a:rPr lang="en-US" sz="2400" dirty="0">
                <a:effectLst/>
              </a:rPr>
              <a:t>α </a:t>
            </a:r>
            <a:r>
              <a:rPr lang="en-US" sz="2400" dirty="0" err="1">
                <a:effectLst/>
              </a:rPr>
              <a:t>μέρη</a:t>
            </a:r>
            <a:r>
              <a:rPr lang="en-US" sz="2400" dirty="0">
                <a:effectLst/>
              </a:rPr>
              <a:t> </a:t>
            </a:r>
            <a:r>
              <a:rPr lang="en-US" sz="2400" dirty="0" err="1">
                <a:effectLst/>
              </a:rPr>
              <a:t>του</a:t>
            </a:r>
            <a:r>
              <a:rPr lang="en-US" sz="2400" dirty="0">
                <a:effectLst/>
              </a:rPr>
              <a:t> </a:t>
            </a:r>
            <a:r>
              <a:rPr lang="en-US" sz="2400" dirty="0" err="1">
                <a:effectLst/>
              </a:rPr>
              <a:t>κινητήρ</a:t>
            </a:r>
            <a:r>
              <a:rPr lang="en-US" sz="2400" dirty="0">
                <a:effectLst/>
              </a:rPr>
              <a:t>α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κυρίως</a:t>
            </a:r>
            <a:r>
              <a:rPr lang="en-US" sz="2400" dirty="0">
                <a:effectLst/>
              </a:rPr>
              <a:t> απ</a:t>
            </a:r>
            <a:r>
              <a:rPr lang="en-US" sz="2400" dirty="0" err="1">
                <a:effectLst/>
              </a:rPr>
              <a:t>ο</a:t>
            </a:r>
            <a:r>
              <a:rPr lang="en-US" sz="2400" dirty="0">
                <a:effectLst/>
              </a:rPr>
              <a:t>́ </a:t>
            </a:r>
            <a:r>
              <a:rPr lang="en-US" sz="2400" dirty="0" err="1">
                <a:effectLst/>
              </a:rPr>
              <a:t>τους</a:t>
            </a:r>
            <a:r>
              <a:rPr lang="en-US" sz="2400" dirty="0">
                <a:effectLst/>
              </a:rPr>
              <a:t> </a:t>
            </a:r>
            <a:r>
              <a:rPr lang="en-US" sz="2400" dirty="0" err="1">
                <a:effectLst/>
              </a:rPr>
              <a:t>κυλίνδρους</a:t>
            </a:r>
            <a:r>
              <a:rPr lang="en-US" sz="2400" dirty="0">
                <a:effectLst/>
              </a:rPr>
              <a:t> </a:t>
            </a:r>
            <a:r>
              <a:rPr lang="en-US" sz="2400" dirty="0" err="1">
                <a:effectLst/>
              </a:rPr>
              <a:t>κ</a:t>
            </a:r>
            <a:r>
              <a:rPr lang="en-US" sz="2400" dirty="0">
                <a:effectLst/>
              </a:rPr>
              <a:t>α</a:t>
            </a:r>
            <a:r>
              <a:rPr lang="en-US" sz="2400" dirty="0" err="1">
                <a:effectLst/>
              </a:rPr>
              <a:t>ι</a:t>
            </a:r>
            <a:r>
              <a:rPr lang="en-US" sz="2400" dirty="0">
                <a:effectLst/>
              </a:rPr>
              <a:t> </a:t>
            </a:r>
            <a:r>
              <a:rPr lang="en-US" sz="2400" dirty="0" err="1">
                <a:effectLst/>
              </a:rPr>
              <a:t>ν</a:t>
            </a:r>
            <a:r>
              <a:rPr lang="en-US" sz="2400" dirty="0">
                <a:effectLst/>
              </a:rPr>
              <a:t>α </a:t>
            </a:r>
            <a:r>
              <a:rPr lang="en-US" sz="2400" dirty="0" err="1">
                <a:effectLst/>
              </a:rPr>
              <a:t>τη</a:t>
            </a:r>
            <a:r>
              <a:rPr lang="en-US" sz="2400" dirty="0">
                <a:effectLst/>
              </a:rPr>
              <a:t> </a:t>
            </a:r>
            <a:r>
              <a:rPr lang="en-US" sz="2400" dirty="0" err="1">
                <a:effectLst/>
              </a:rPr>
              <a:t>μετ</a:t>
            </a:r>
            <a:r>
              <a:rPr lang="en-US" sz="2400" dirty="0">
                <a:effectLst/>
              </a:rPr>
              <a:t>α</a:t>
            </a:r>
            <a:r>
              <a:rPr lang="en-US" sz="2400" dirty="0" err="1">
                <a:effectLst/>
              </a:rPr>
              <a:t>δίδει</a:t>
            </a:r>
            <a:r>
              <a:rPr lang="en-US" sz="2400" dirty="0">
                <a:effectLst/>
              </a:rPr>
              <a:t> </a:t>
            </a:r>
            <a:r>
              <a:rPr lang="en-US" sz="2400" dirty="0" err="1">
                <a:effectLst/>
              </a:rPr>
              <a:t>είτε</a:t>
            </a:r>
            <a:r>
              <a:rPr lang="en-US" sz="2400" dirty="0">
                <a:effectLst/>
              </a:rPr>
              <a:t> </a:t>
            </a:r>
            <a:r>
              <a:rPr lang="en-US" sz="2400" dirty="0" err="1">
                <a:effectLst/>
              </a:rPr>
              <a:t>στον</a:t>
            </a:r>
            <a:r>
              <a:rPr lang="en-US" sz="2400" dirty="0">
                <a:effectLst/>
              </a:rPr>
              <a:t> α</a:t>
            </a:r>
            <a:r>
              <a:rPr lang="en-US" sz="2400" dirty="0" err="1">
                <a:effectLst/>
              </a:rPr>
              <a:t>τμοσφ</a:t>
            </a:r>
            <a:r>
              <a:rPr lang="en-US" sz="2400" dirty="0">
                <a:effectLst/>
              </a:rPr>
              <a:t>α</a:t>
            </a:r>
            <a:r>
              <a:rPr lang="en-US" sz="2400" dirty="0" err="1">
                <a:effectLst/>
              </a:rPr>
              <a:t>ιρικο</a:t>
            </a:r>
            <a:r>
              <a:rPr lang="en-US" sz="2400" dirty="0">
                <a:effectLst/>
              </a:rPr>
              <a:t>́ α</a:t>
            </a:r>
            <a:r>
              <a:rPr lang="en-US" sz="2400" dirty="0" err="1">
                <a:effectLst/>
              </a:rPr>
              <a:t>έρ</a:t>
            </a:r>
            <a:r>
              <a:rPr lang="en-US" sz="2400" dirty="0">
                <a:effectLst/>
              </a:rPr>
              <a:t>α π</a:t>
            </a:r>
            <a:r>
              <a:rPr lang="en-US" sz="2400" dirty="0" err="1">
                <a:effectLst/>
              </a:rPr>
              <a:t>ου</a:t>
            </a:r>
            <a:r>
              <a:rPr lang="en-US" sz="2400" dirty="0">
                <a:effectLst/>
              </a:rPr>
              <a:t> </a:t>
            </a:r>
            <a:r>
              <a:rPr lang="en-US" sz="2400" dirty="0" err="1">
                <a:effectLst/>
              </a:rPr>
              <a:t>διέρχετ</a:t>
            </a:r>
            <a:r>
              <a:rPr lang="en-US" sz="2400" dirty="0">
                <a:effectLst/>
              </a:rPr>
              <a:t>α</a:t>
            </a:r>
            <a:r>
              <a:rPr lang="en-US" sz="2400" dirty="0" err="1">
                <a:effectLst/>
              </a:rPr>
              <a:t>ι</a:t>
            </a:r>
            <a:r>
              <a:rPr lang="en-US" sz="2400" dirty="0">
                <a:effectLst/>
              </a:rPr>
              <a:t> απ</a:t>
            </a:r>
            <a:r>
              <a:rPr lang="en-US" sz="2400" dirty="0" err="1">
                <a:effectLst/>
              </a:rPr>
              <a:t>ο</a:t>
            </a:r>
            <a:r>
              <a:rPr lang="en-US" sz="2400" dirty="0">
                <a:effectLst/>
              </a:rPr>
              <a:t>́ </a:t>
            </a:r>
            <a:r>
              <a:rPr lang="en-US" sz="2400" dirty="0" err="1">
                <a:effectLst/>
              </a:rPr>
              <a:t>τις</a:t>
            </a:r>
            <a:r>
              <a:rPr lang="en-US" sz="2400" dirty="0">
                <a:effectLst/>
              </a:rPr>
              <a:t> </a:t>
            </a:r>
            <a:r>
              <a:rPr lang="en-US" sz="2400" dirty="0" err="1">
                <a:effectLst/>
              </a:rPr>
              <a:t>σωληνώσεις</a:t>
            </a:r>
            <a:r>
              <a:rPr lang="en-US" sz="2400" dirty="0">
                <a:effectLst/>
              </a:rPr>
              <a:t> </a:t>
            </a:r>
            <a:r>
              <a:rPr lang="en-US" sz="2400" dirty="0" err="1">
                <a:effectLst/>
              </a:rPr>
              <a:t>του</a:t>
            </a:r>
            <a:r>
              <a:rPr lang="en-US" sz="2400" dirty="0">
                <a:effectLst/>
              </a:rPr>
              <a:t>, </a:t>
            </a:r>
            <a:r>
              <a:rPr lang="en-US" sz="2400" dirty="0" err="1">
                <a:effectLst/>
              </a:rPr>
              <a:t>είτε</a:t>
            </a:r>
            <a:r>
              <a:rPr lang="en-US" sz="2400" dirty="0">
                <a:effectLst/>
              </a:rPr>
              <a:t> </a:t>
            </a:r>
            <a:r>
              <a:rPr lang="en-US" sz="2400" dirty="0" err="1">
                <a:effectLst/>
              </a:rPr>
              <a:t>στο</a:t>
            </a:r>
            <a:r>
              <a:rPr lang="en-US" sz="2400" dirty="0">
                <a:effectLst/>
              </a:rPr>
              <a:t> </a:t>
            </a:r>
            <a:r>
              <a:rPr lang="en-US" sz="2400" dirty="0" err="1">
                <a:effectLst/>
              </a:rPr>
              <a:t>ψυκτικο</a:t>
            </a:r>
            <a:r>
              <a:rPr lang="en-US" sz="2400" dirty="0">
                <a:effectLst/>
              </a:rPr>
              <a:t>́ </a:t>
            </a:r>
            <a:r>
              <a:rPr lang="en-US" sz="2400" dirty="0" err="1">
                <a:effectLst/>
              </a:rPr>
              <a:t>υγρο</a:t>
            </a:r>
            <a:r>
              <a:rPr lang="en-US" sz="2400" dirty="0">
                <a:effectLst/>
              </a:rPr>
              <a:t>́ </a:t>
            </a:r>
            <a:r>
              <a:rPr lang="en-US" sz="2400" dirty="0" err="1">
                <a:effectLst/>
              </a:rPr>
              <a:t>του</a:t>
            </a:r>
            <a:r>
              <a:rPr lang="en-US" sz="2400" dirty="0">
                <a:effectLst/>
              </a:rPr>
              <a:t> </a:t>
            </a:r>
            <a:r>
              <a:rPr lang="en-US" sz="2400" dirty="0" err="1">
                <a:effectLst/>
              </a:rPr>
              <a:t>κινητήρ</a:t>
            </a:r>
            <a:r>
              <a:rPr lang="en-US" sz="2400" dirty="0">
                <a:effectLst/>
              </a:rPr>
              <a:t>α, α</a:t>
            </a:r>
            <a:r>
              <a:rPr lang="en-US" sz="2400" dirty="0" err="1">
                <a:effectLst/>
              </a:rPr>
              <a:t>ν</a:t>
            </a:r>
            <a:r>
              <a:rPr lang="en-US" sz="2400" dirty="0">
                <a:effectLst/>
              </a:rPr>
              <a:t>ά</a:t>
            </a:r>
            <a:r>
              <a:rPr lang="en-US" sz="2400" dirty="0" err="1">
                <a:effectLst/>
              </a:rPr>
              <a:t>λογ</a:t>
            </a:r>
            <a:r>
              <a:rPr lang="en-US" sz="2400" dirty="0">
                <a:effectLst/>
              </a:rPr>
              <a:t>α </a:t>
            </a:r>
            <a:r>
              <a:rPr lang="en-US" sz="2400" dirty="0" err="1">
                <a:effectLst/>
              </a:rPr>
              <a:t>με</a:t>
            </a:r>
            <a:r>
              <a:rPr lang="en-US" sz="2400" dirty="0">
                <a:effectLst/>
              </a:rPr>
              <a:t> </a:t>
            </a:r>
            <a:r>
              <a:rPr lang="en-US" sz="2400" dirty="0" err="1">
                <a:effectLst/>
              </a:rPr>
              <a:t>τον</a:t>
            </a:r>
            <a:r>
              <a:rPr lang="en-US" sz="2400" dirty="0">
                <a:effectLst/>
              </a:rPr>
              <a:t> </a:t>
            </a:r>
            <a:r>
              <a:rPr lang="en-US" sz="2400" dirty="0" err="1">
                <a:effectLst/>
              </a:rPr>
              <a:t>τυ</a:t>
            </a:r>
            <a:r>
              <a:rPr lang="en-US" sz="2400" dirty="0">
                <a:effectLst/>
              </a:rPr>
              <a:t>́π</a:t>
            </a:r>
            <a:r>
              <a:rPr lang="en-US" sz="2400" dirty="0" err="1">
                <a:effectLst/>
              </a:rPr>
              <a:t>ο</a:t>
            </a:r>
            <a:r>
              <a:rPr lang="en-US" sz="2400" dirty="0">
                <a:effectLst/>
              </a:rPr>
              <a:t> </a:t>
            </a:r>
            <a:r>
              <a:rPr lang="en-US" sz="2400" dirty="0" err="1">
                <a:effectLst/>
              </a:rPr>
              <a:t>ψυγείου</a:t>
            </a:r>
            <a:r>
              <a:rPr lang="en-US" sz="2400" dirty="0">
                <a:effectLst/>
              </a:rPr>
              <a:t>. </a:t>
            </a:r>
            <a:endParaRPr lang="en-US" sz="2400" dirty="0"/>
          </a:p>
          <a:p>
            <a:pPr indent="-228600">
              <a:buFont typeface="Arial" panose="020B0604020202020204" pitchFamily="34" charset="0"/>
              <a:buChar char="•"/>
            </a:pPr>
            <a:endParaRPr lang="en-US" sz="1700" dirty="0"/>
          </a:p>
        </p:txBody>
      </p:sp>
      <p:pic>
        <p:nvPicPr>
          <p:cNvPr id="8" name="Θέση εικόνας 7" descr="Εικόνα που περιέχει ζωγραφιά, σκίτσο/σχέδιο, καρτούν, εικονογράφηση&#10;&#10;Περιγραφή που δημιουργήθηκε αυτόματα">
            <a:extLst>
              <a:ext uri="{FF2B5EF4-FFF2-40B4-BE49-F238E27FC236}">
                <a16:creationId xmlns:a16="http://schemas.microsoft.com/office/drawing/2014/main" id="{9E995C01-CA75-74E7-AE49-BD477B318969}"/>
              </a:ext>
            </a:extLst>
          </p:cNvPr>
          <p:cNvPicPr>
            <a:picLocks noGrp="1" noChangeAspect="1"/>
          </p:cNvPicPr>
          <p:nvPr>
            <p:ph type="pic" idx="1"/>
          </p:nvPr>
        </p:nvPicPr>
        <p:blipFill>
          <a:blip r:embed="rId2"/>
          <a:srcRect l="5839" r="5839"/>
          <a:stretch>
            <a:fillRect/>
          </a:stretch>
        </p:blipFill>
        <p:spPr>
          <a:xfrm>
            <a:off x="7148203" y="899115"/>
            <a:ext cx="4832303" cy="3816185"/>
          </a:xfrm>
          <a:prstGeom prst="rect">
            <a:avLst/>
          </a:prstGeom>
        </p:spPr>
      </p:pic>
    </p:spTree>
    <p:extLst>
      <p:ext uri="{BB962C8B-B14F-4D97-AF65-F5344CB8AC3E}">
        <p14:creationId xmlns:p14="http://schemas.microsoft.com/office/powerpoint/2010/main" val="364720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AF9F543-A31C-4E70-49C9-7665CCEE6A14}"/>
              </a:ext>
            </a:extLst>
          </p:cNvPr>
          <p:cNvSpPr>
            <a:spLocks noGrp="1"/>
          </p:cNvSpPr>
          <p:nvPr>
            <p:ph type="title"/>
          </p:nvPr>
        </p:nvSpPr>
        <p:spPr/>
        <p:txBody>
          <a:bodyPr>
            <a:normAutofit fontScale="90000"/>
          </a:bodyPr>
          <a:lstStyle/>
          <a:p>
            <a:br>
              <a:rPr lang="el-GR" sz="4400" b="1" dirty="0">
                <a:effectLst/>
                <a:highlight>
                  <a:srgbClr val="FFFFFF"/>
                </a:highlight>
                <a:latin typeface="UBHelveticaCond"/>
              </a:rPr>
            </a:br>
            <a:r>
              <a:rPr lang="el-GR" sz="4400" b="1" dirty="0" err="1">
                <a:effectLst/>
                <a:highlight>
                  <a:srgbClr val="FFFFFF"/>
                </a:highlight>
                <a:latin typeface="UBHelveticaCond"/>
              </a:rPr>
              <a:t>Δείκτης</a:t>
            </a:r>
            <a:r>
              <a:rPr lang="el-GR" sz="4400" b="1" dirty="0">
                <a:effectLst/>
                <a:highlight>
                  <a:srgbClr val="FFFFFF"/>
                </a:highlight>
                <a:latin typeface="UBHelveticaCond"/>
              </a:rPr>
              <a:t> </a:t>
            </a:r>
            <a:r>
              <a:rPr lang="el-GR" sz="4400" b="1" dirty="0" err="1">
                <a:effectLst/>
                <a:highlight>
                  <a:srgbClr val="FFFFFF"/>
                </a:highlight>
                <a:latin typeface="UBHelveticaCond"/>
              </a:rPr>
              <a:t>στάθμης</a:t>
            </a:r>
            <a:r>
              <a:rPr lang="el-GR" sz="4400" b="1" dirty="0">
                <a:effectLst/>
                <a:highlight>
                  <a:srgbClr val="FFFFFF"/>
                </a:highlight>
                <a:latin typeface="UBHelveticaCond"/>
              </a:rPr>
              <a:t> </a:t>
            </a:r>
            <a:r>
              <a:rPr lang="el-GR" sz="4400" b="1" dirty="0" err="1">
                <a:effectLst/>
                <a:highlight>
                  <a:srgbClr val="FFFFFF"/>
                </a:highlight>
                <a:latin typeface="UBHelveticaCond"/>
              </a:rPr>
              <a:t>λαδιου</a:t>
            </a:r>
            <a:r>
              <a:rPr lang="el-GR" sz="4400" b="1" dirty="0">
                <a:effectLst/>
                <a:highlight>
                  <a:srgbClr val="FFFFFF"/>
                </a:highlight>
                <a:latin typeface="UBHelveticaCond"/>
              </a:rPr>
              <a:t>́ </a:t>
            </a:r>
            <a:br>
              <a:rPr lang="el-GR" dirty="0">
                <a:effectLst/>
                <a:highlight>
                  <a:srgbClr val="FFFFFF"/>
                </a:highlight>
              </a:rPr>
            </a:br>
            <a:endParaRPr lang="el-GR" dirty="0"/>
          </a:p>
        </p:txBody>
      </p:sp>
      <p:sp>
        <p:nvSpPr>
          <p:cNvPr id="6" name="Θέση περιεχομένου 5">
            <a:extLst>
              <a:ext uri="{FF2B5EF4-FFF2-40B4-BE49-F238E27FC236}">
                <a16:creationId xmlns:a16="http://schemas.microsoft.com/office/drawing/2014/main" id="{DFEC8764-D2D4-C2EB-0A92-2F543C1E988B}"/>
              </a:ext>
            </a:extLst>
          </p:cNvPr>
          <p:cNvSpPr>
            <a:spLocks noGrp="1"/>
          </p:cNvSpPr>
          <p:nvPr>
            <p:ph idx="1"/>
          </p:nvPr>
        </p:nvSpPr>
        <p:spPr/>
        <p:txBody>
          <a:bodyPr>
            <a:normAutofit/>
          </a:bodyPr>
          <a:lstStyle/>
          <a:p>
            <a:pPr marL="0" indent="0">
              <a:lnSpc>
                <a:spcPct val="150000"/>
              </a:lnSpc>
              <a:buNone/>
            </a:pPr>
            <a:endParaRPr lang="el-GR" sz="1800" dirty="0">
              <a:effectLst/>
              <a:highlight>
                <a:srgbClr val="FFFFFF"/>
              </a:highlight>
              <a:latin typeface="UBHelvetica"/>
            </a:endParaRPr>
          </a:p>
          <a:p>
            <a:pPr marL="0" indent="0">
              <a:lnSpc>
                <a:spcPct val="150000"/>
              </a:lnSpc>
              <a:buNone/>
            </a:pPr>
            <a:r>
              <a:rPr lang="el-GR" sz="1800" dirty="0">
                <a:effectLst/>
                <a:highlight>
                  <a:srgbClr val="FFFFFF"/>
                </a:highlight>
                <a:latin typeface="UBHelvetica"/>
              </a:rPr>
              <a:t>Ο </a:t>
            </a:r>
            <a:r>
              <a:rPr lang="el-GR" sz="1800" dirty="0" err="1">
                <a:effectLst/>
                <a:highlight>
                  <a:srgbClr val="FFFFFF"/>
                </a:highlight>
                <a:latin typeface="UBHelvetica"/>
              </a:rPr>
              <a:t>έλεγχος</a:t>
            </a:r>
            <a:r>
              <a:rPr lang="el-GR" sz="1800" dirty="0">
                <a:effectLst/>
                <a:highlight>
                  <a:srgbClr val="FFFFFF"/>
                </a:highlight>
                <a:latin typeface="UBHelvetica"/>
              </a:rPr>
              <a:t> της </a:t>
            </a:r>
            <a:r>
              <a:rPr lang="el-GR" sz="1800" dirty="0" err="1">
                <a:effectLst/>
                <a:highlight>
                  <a:srgbClr val="FFFFFF"/>
                </a:highlight>
                <a:latin typeface="UBHelvetica"/>
              </a:rPr>
              <a:t>στάθμης</a:t>
            </a:r>
            <a:r>
              <a:rPr lang="el-GR" sz="1800" dirty="0">
                <a:effectLst/>
                <a:highlight>
                  <a:srgbClr val="FFFFFF"/>
                </a:highlight>
                <a:latin typeface="UBHelvetica"/>
              </a:rPr>
              <a:t> του </a:t>
            </a:r>
            <a:r>
              <a:rPr lang="el-GR" sz="1800" dirty="0" err="1">
                <a:effectLst/>
                <a:highlight>
                  <a:srgbClr val="FFFFFF"/>
                </a:highlight>
                <a:latin typeface="UBHelvetica"/>
              </a:rPr>
              <a:t>λαδιου</a:t>
            </a:r>
            <a:r>
              <a:rPr lang="el-GR" sz="1800" dirty="0">
                <a:effectLst/>
                <a:highlight>
                  <a:srgbClr val="FFFFFF"/>
                </a:highlight>
                <a:latin typeface="UBHelvetica"/>
              </a:rPr>
              <a:t>́ </a:t>
            </a:r>
            <a:r>
              <a:rPr lang="el-GR" sz="1800" dirty="0" err="1">
                <a:effectLst/>
                <a:highlight>
                  <a:srgbClr val="FFFFFF"/>
                </a:highlight>
                <a:latin typeface="UBHelvetica"/>
              </a:rPr>
              <a:t>γίνεται</a:t>
            </a:r>
            <a:r>
              <a:rPr lang="el-GR" sz="1800" dirty="0">
                <a:effectLst/>
                <a:highlight>
                  <a:srgbClr val="FFFFFF"/>
                </a:highlight>
                <a:latin typeface="UBHelvetica"/>
              </a:rPr>
              <a:t> με το </a:t>
            </a:r>
            <a:r>
              <a:rPr lang="el-GR" sz="1800" dirty="0" err="1">
                <a:effectLst/>
                <a:highlight>
                  <a:srgbClr val="FFFFFF"/>
                </a:highlight>
                <a:latin typeface="UBHelvetica"/>
              </a:rPr>
              <a:t>δείκτη</a:t>
            </a:r>
            <a:r>
              <a:rPr lang="el-GR" sz="1800" dirty="0">
                <a:effectLst/>
                <a:highlight>
                  <a:srgbClr val="FFFFFF"/>
                </a:highlight>
                <a:latin typeface="UBHelvetica"/>
              </a:rPr>
              <a:t> που </a:t>
            </a:r>
            <a:r>
              <a:rPr lang="el-GR" sz="1800" dirty="0" err="1">
                <a:effectLst/>
                <a:highlight>
                  <a:srgbClr val="FFFFFF"/>
                </a:highlight>
                <a:latin typeface="UBHelvetica"/>
              </a:rPr>
              <a:t>υπάρχει</a:t>
            </a:r>
            <a:r>
              <a:rPr lang="el-GR" sz="1800" dirty="0">
                <a:effectLst/>
                <a:highlight>
                  <a:srgbClr val="FFFFFF"/>
                </a:highlight>
                <a:latin typeface="UBHelvetica"/>
              </a:rPr>
              <a:t> στο </a:t>
            </a:r>
            <a:r>
              <a:rPr lang="el-GR" sz="1800" dirty="0" err="1">
                <a:effectLst/>
                <a:highlight>
                  <a:srgbClr val="FFFFFF"/>
                </a:highlight>
                <a:latin typeface="UBHelvetica"/>
              </a:rPr>
              <a:t>πλευρο</a:t>
            </a:r>
            <a:r>
              <a:rPr lang="el-GR" sz="1800" dirty="0">
                <a:effectLst/>
                <a:highlight>
                  <a:srgbClr val="FFFFFF"/>
                </a:highlight>
                <a:latin typeface="UBHelvetica"/>
              </a:rPr>
              <a:t>́ του </a:t>
            </a:r>
            <a:r>
              <a:rPr lang="el-GR" sz="1800" dirty="0" err="1">
                <a:effectLst/>
                <a:highlight>
                  <a:srgbClr val="FFFFFF"/>
                </a:highlight>
                <a:latin typeface="UBHelvetica"/>
              </a:rPr>
              <a:t>κινητήρα</a:t>
            </a:r>
            <a:r>
              <a:rPr lang="el-GR" sz="1800" dirty="0">
                <a:effectLst/>
                <a:highlight>
                  <a:srgbClr val="FFFFFF"/>
                </a:highlight>
                <a:latin typeface="UBHelvetica"/>
              </a:rPr>
              <a:t> ή στο </a:t>
            </a:r>
            <a:r>
              <a:rPr lang="el-GR" sz="1800" dirty="0" err="1">
                <a:effectLst/>
                <a:highlight>
                  <a:srgbClr val="FFFFFF"/>
                </a:highlight>
                <a:latin typeface="UBHelvetica"/>
              </a:rPr>
              <a:t>σωλήνα</a:t>
            </a:r>
            <a:r>
              <a:rPr lang="el-GR" sz="1800" dirty="0">
                <a:effectLst/>
                <a:highlight>
                  <a:srgbClr val="FFFFFF"/>
                </a:highlight>
                <a:latin typeface="UBHelvetica"/>
              </a:rPr>
              <a:t> </a:t>
            </a:r>
            <a:r>
              <a:rPr lang="el-GR" sz="1800" dirty="0" err="1">
                <a:effectLst/>
                <a:highlight>
                  <a:srgbClr val="FFFFFF"/>
                </a:highlight>
                <a:latin typeface="UBHelvetica"/>
              </a:rPr>
              <a:t>εξαερισμου</a:t>
            </a:r>
            <a:r>
              <a:rPr lang="el-GR" sz="1800" dirty="0">
                <a:effectLst/>
                <a:highlight>
                  <a:srgbClr val="FFFFFF"/>
                </a:highlight>
                <a:latin typeface="UBHelvetica"/>
              </a:rPr>
              <a:t>́, </a:t>
            </a:r>
            <a:r>
              <a:rPr lang="el-GR" sz="1800" dirty="0" err="1">
                <a:effectLst/>
                <a:highlight>
                  <a:srgbClr val="FFFFFF"/>
                </a:highlight>
                <a:latin typeface="UBHelvetica"/>
              </a:rPr>
              <a:t>όταν</a:t>
            </a:r>
            <a:r>
              <a:rPr lang="el-GR" sz="1800" dirty="0">
                <a:effectLst/>
                <a:highlight>
                  <a:srgbClr val="FFFFFF"/>
                </a:highlight>
                <a:latin typeface="UBHelvetica"/>
              </a:rPr>
              <a:t> το </a:t>
            </a:r>
            <a:r>
              <a:rPr lang="el-GR" sz="1800" dirty="0" err="1">
                <a:effectLst/>
                <a:highlight>
                  <a:srgbClr val="FFFFFF"/>
                </a:highlight>
                <a:latin typeface="UBHelvetica"/>
              </a:rPr>
              <a:t>αυτοκίνητο</a:t>
            </a:r>
            <a:r>
              <a:rPr lang="el-GR" sz="1800" dirty="0">
                <a:effectLst/>
                <a:highlight>
                  <a:srgbClr val="FFFFFF"/>
                </a:highlight>
                <a:latin typeface="UBHelvetica"/>
              </a:rPr>
              <a:t> </a:t>
            </a:r>
            <a:r>
              <a:rPr lang="el-GR" sz="1800" dirty="0" err="1">
                <a:effectLst/>
                <a:highlight>
                  <a:srgbClr val="FFFFFF"/>
                </a:highlight>
                <a:latin typeface="UBHelvetica"/>
              </a:rPr>
              <a:t>βρίσκεται</a:t>
            </a:r>
            <a:r>
              <a:rPr lang="el-GR" sz="1800" dirty="0">
                <a:effectLst/>
                <a:highlight>
                  <a:srgbClr val="FFFFFF"/>
                </a:highlight>
                <a:latin typeface="UBHelvetica"/>
              </a:rPr>
              <a:t> σε </a:t>
            </a:r>
            <a:r>
              <a:rPr lang="el-GR" sz="1800" dirty="0" err="1">
                <a:effectLst/>
                <a:highlight>
                  <a:srgbClr val="FFFFFF"/>
                </a:highlight>
                <a:latin typeface="UBHelvetica"/>
              </a:rPr>
              <a:t>οριζόντιο</a:t>
            </a:r>
            <a:r>
              <a:rPr lang="el-GR" sz="1800" dirty="0">
                <a:effectLst/>
                <a:highlight>
                  <a:srgbClr val="FFFFFF"/>
                </a:highlight>
                <a:latin typeface="UBHelvetica"/>
              </a:rPr>
              <a:t> </a:t>
            </a:r>
            <a:r>
              <a:rPr lang="el-GR" sz="1800" dirty="0" err="1">
                <a:effectLst/>
                <a:highlight>
                  <a:srgbClr val="FFFFFF"/>
                </a:highlight>
                <a:latin typeface="UBHelvetica"/>
              </a:rPr>
              <a:t>επίπεδο</a:t>
            </a:r>
            <a:r>
              <a:rPr lang="el-GR" sz="1800" dirty="0">
                <a:effectLst/>
                <a:highlight>
                  <a:srgbClr val="FFFFFF"/>
                </a:highlight>
                <a:latin typeface="UBHelvetica"/>
              </a:rPr>
              <a:t> και ο </a:t>
            </a:r>
            <a:r>
              <a:rPr lang="el-GR" sz="1800" dirty="0" err="1">
                <a:effectLst/>
                <a:highlight>
                  <a:srgbClr val="FFFFFF"/>
                </a:highlight>
                <a:latin typeface="UBHelvetica"/>
              </a:rPr>
              <a:t>κινητήρας</a:t>
            </a:r>
            <a:r>
              <a:rPr lang="el-GR" sz="1800" dirty="0">
                <a:effectLst/>
                <a:highlight>
                  <a:srgbClr val="FFFFFF"/>
                </a:highlight>
                <a:latin typeface="UBHelvetica"/>
              </a:rPr>
              <a:t> του </a:t>
            </a:r>
            <a:r>
              <a:rPr lang="el-GR" sz="1800" dirty="0" err="1">
                <a:effectLst/>
                <a:highlight>
                  <a:srgbClr val="FFFFFF"/>
                </a:highlight>
                <a:latin typeface="UBHelvetica"/>
              </a:rPr>
              <a:t>έχει</a:t>
            </a:r>
            <a:r>
              <a:rPr lang="el-GR" sz="1800" dirty="0">
                <a:effectLst/>
                <a:highlight>
                  <a:srgbClr val="FFFFFF"/>
                </a:highlight>
                <a:latin typeface="UBHelvetica"/>
              </a:rPr>
              <a:t> </a:t>
            </a:r>
            <a:r>
              <a:rPr lang="el-GR" sz="1800" dirty="0" err="1">
                <a:effectLst/>
                <a:highlight>
                  <a:srgbClr val="FFFFFF"/>
                </a:highlight>
                <a:latin typeface="UBHelvetica"/>
              </a:rPr>
              <a:t>αποκτήσει</a:t>
            </a:r>
            <a:r>
              <a:rPr lang="el-GR" sz="1800" dirty="0">
                <a:effectLst/>
                <a:highlight>
                  <a:srgbClr val="FFFFFF"/>
                </a:highlight>
                <a:latin typeface="UBHelvetica"/>
              </a:rPr>
              <a:t> την </a:t>
            </a:r>
            <a:r>
              <a:rPr lang="el-GR" sz="1800" dirty="0" err="1">
                <a:effectLst/>
                <a:highlight>
                  <a:srgbClr val="FFFFFF"/>
                </a:highlight>
                <a:latin typeface="UBHelvetica"/>
              </a:rPr>
              <a:t>κανονικη</a:t>
            </a:r>
            <a:r>
              <a:rPr lang="el-GR" sz="1800" dirty="0">
                <a:effectLst/>
                <a:highlight>
                  <a:srgbClr val="FFFFFF"/>
                </a:highlight>
                <a:latin typeface="UBHelvetica"/>
              </a:rPr>
              <a:t>́ </a:t>
            </a:r>
            <a:r>
              <a:rPr lang="el-GR" sz="1800" dirty="0" err="1">
                <a:effectLst/>
                <a:highlight>
                  <a:srgbClr val="FFFFFF"/>
                </a:highlight>
                <a:latin typeface="UBHelvetica"/>
              </a:rPr>
              <a:t>θερμοκρασία</a:t>
            </a:r>
            <a:r>
              <a:rPr lang="el-GR" sz="1800" dirty="0">
                <a:effectLst/>
                <a:highlight>
                  <a:srgbClr val="FFFFFF"/>
                </a:highlight>
                <a:latin typeface="UBHelvetica"/>
              </a:rPr>
              <a:t> </a:t>
            </a:r>
            <a:r>
              <a:rPr lang="el-GR" sz="1800" dirty="0" err="1">
                <a:effectLst/>
                <a:highlight>
                  <a:srgbClr val="FFFFFF"/>
                </a:highlight>
                <a:latin typeface="UBHelvetica"/>
              </a:rPr>
              <a:t>λειτουργίας</a:t>
            </a:r>
            <a:r>
              <a:rPr lang="el-GR" sz="1800" dirty="0">
                <a:effectLst/>
                <a:highlight>
                  <a:srgbClr val="FFFFFF"/>
                </a:highlight>
                <a:latin typeface="UBHelvetica"/>
              </a:rPr>
              <a:t> του. </a:t>
            </a:r>
            <a:r>
              <a:rPr lang="el-GR" dirty="0">
                <a:highlight>
                  <a:srgbClr val="FFFFFF"/>
                </a:highlight>
              </a:rPr>
              <a:t> </a:t>
            </a:r>
            <a:r>
              <a:rPr lang="el-GR" sz="1800" dirty="0">
                <a:effectLst/>
                <a:highlight>
                  <a:srgbClr val="FFFFFF"/>
                </a:highlight>
                <a:latin typeface="UBHelvetica"/>
              </a:rPr>
              <a:t>Στη </a:t>
            </a:r>
            <a:r>
              <a:rPr lang="el-GR" sz="1800" dirty="0" err="1">
                <a:effectLst/>
                <a:highlight>
                  <a:srgbClr val="FFFFFF"/>
                </a:highlight>
                <a:latin typeface="UBHelvetica"/>
              </a:rPr>
              <a:t>συνέχεια</a:t>
            </a:r>
            <a:r>
              <a:rPr lang="el-GR" sz="1800" dirty="0">
                <a:effectLst/>
                <a:highlight>
                  <a:srgbClr val="FFFFFF"/>
                </a:highlight>
                <a:latin typeface="UBHelvetica"/>
              </a:rPr>
              <a:t>, </a:t>
            </a:r>
            <a:r>
              <a:rPr lang="el-GR" sz="1800" dirty="0" err="1">
                <a:effectLst/>
                <a:highlight>
                  <a:srgbClr val="FFFFFF"/>
                </a:highlight>
                <a:latin typeface="UBHelvetica"/>
              </a:rPr>
              <a:t>αφου</a:t>
            </a:r>
            <a:r>
              <a:rPr lang="el-GR" sz="1800" dirty="0">
                <a:effectLst/>
                <a:highlight>
                  <a:srgbClr val="FFFFFF"/>
                </a:highlight>
                <a:latin typeface="UBHelvetica"/>
              </a:rPr>
              <a:t>́ ο </a:t>
            </a:r>
            <a:r>
              <a:rPr lang="el-GR" sz="1800" dirty="0" err="1">
                <a:effectLst/>
                <a:highlight>
                  <a:srgbClr val="FFFFFF"/>
                </a:highlight>
                <a:latin typeface="UBHelvetica"/>
              </a:rPr>
              <a:t>κινητήρας</a:t>
            </a:r>
            <a:r>
              <a:rPr lang="el-GR" sz="1800" dirty="0">
                <a:effectLst/>
                <a:highlight>
                  <a:srgbClr val="FFFFFF"/>
                </a:highlight>
                <a:latin typeface="UBHelvetica"/>
              </a:rPr>
              <a:t> </a:t>
            </a:r>
            <a:r>
              <a:rPr lang="el-GR" sz="1800" dirty="0" err="1">
                <a:effectLst/>
                <a:highlight>
                  <a:srgbClr val="FFFFFF"/>
                </a:highlight>
                <a:latin typeface="UBHelvetica"/>
              </a:rPr>
              <a:t>σβήσει</a:t>
            </a:r>
            <a:r>
              <a:rPr lang="el-GR" sz="1800" dirty="0">
                <a:effectLst/>
                <a:highlight>
                  <a:srgbClr val="FFFFFF"/>
                </a:highlight>
                <a:latin typeface="UBHelvetica"/>
              </a:rPr>
              <a:t> και </a:t>
            </a:r>
            <a:r>
              <a:rPr lang="el-GR" sz="1800" dirty="0" err="1">
                <a:effectLst/>
                <a:highlight>
                  <a:srgbClr val="FFFFFF"/>
                </a:highlight>
                <a:latin typeface="UBHelvetica"/>
              </a:rPr>
              <a:t>περάσουν</a:t>
            </a:r>
            <a:r>
              <a:rPr lang="el-GR" sz="1800" dirty="0">
                <a:effectLst/>
                <a:highlight>
                  <a:srgbClr val="FFFFFF"/>
                </a:highlight>
                <a:latin typeface="UBHelvetica"/>
              </a:rPr>
              <a:t> 10 </a:t>
            </a:r>
            <a:r>
              <a:rPr lang="el-GR" sz="1800" dirty="0" err="1">
                <a:effectLst/>
                <a:highlight>
                  <a:srgbClr val="FFFFFF"/>
                </a:highlight>
                <a:latin typeface="UBHelvetica"/>
              </a:rPr>
              <a:t>λεπτα</a:t>
            </a:r>
            <a:r>
              <a:rPr lang="el-GR" sz="1800" dirty="0">
                <a:effectLst/>
                <a:highlight>
                  <a:srgbClr val="FFFFFF"/>
                </a:highlight>
                <a:latin typeface="UBHelvetica"/>
              </a:rPr>
              <a:t>́ </a:t>
            </a:r>
            <a:r>
              <a:rPr lang="el-GR" sz="1800" dirty="0" err="1">
                <a:effectLst/>
                <a:highlight>
                  <a:srgbClr val="FFFFFF"/>
                </a:highlight>
                <a:latin typeface="UBHelvetica"/>
              </a:rPr>
              <a:t>περίπου</a:t>
            </a:r>
            <a:r>
              <a:rPr lang="el-GR" sz="1800" dirty="0">
                <a:effectLst/>
                <a:highlight>
                  <a:srgbClr val="FFFFFF"/>
                </a:highlight>
                <a:latin typeface="UBHelvetica"/>
              </a:rPr>
              <a:t>, </a:t>
            </a:r>
            <a:r>
              <a:rPr lang="el-GR" sz="1800" dirty="0" err="1">
                <a:effectLst/>
                <a:highlight>
                  <a:srgbClr val="FFFFFF"/>
                </a:highlight>
                <a:latin typeface="UBHelvetica"/>
              </a:rPr>
              <a:t>πρέπει</a:t>
            </a:r>
            <a:r>
              <a:rPr lang="el-GR" sz="1800" dirty="0">
                <a:effectLst/>
                <a:highlight>
                  <a:srgbClr val="FFFFFF"/>
                </a:highlight>
                <a:latin typeface="UBHelvetica"/>
              </a:rPr>
              <a:t> να </a:t>
            </a:r>
            <a:r>
              <a:rPr lang="el-GR" sz="1800" dirty="0" err="1">
                <a:effectLst/>
                <a:highlight>
                  <a:srgbClr val="FFFFFF"/>
                </a:highlight>
                <a:latin typeface="UBHelvetica"/>
              </a:rPr>
              <a:t>αφαιρεθει</a:t>
            </a:r>
            <a:r>
              <a:rPr lang="el-GR" sz="1800" dirty="0">
                <a:effectLst/>
                <a:highlight>
                  <a:srgbClr val="FFFFFF"/>
                </a:highlight>
                <a:latin typeface="UBHelvetica"/>
              </a:rPr>
              <a:t>́ ο </a:t>
            </a:r>
            <a:r>
              <a:rPr lang="el-GR" sz="1800" dirty="0" err="1">
                <a:effectLst/>
                <a:highlight>
                  <a:srgbClr val="FFFFFF"/>
                </a:highlight>
                <a:latin typeface="UBHelvetica"/>
              </a:rPr>
              <a:t>δείκτης</a:t>
            </a:r>
            <a:r>
              <a:rPr lang="el-GR" sz="1800" dirty="0">
                <a:effectLst/>
                <a:highlight>
                  <a:srgbClr val="FFFFFF"/>
                </a:highlight>
                <a:latin typeface="UBHelvetica"/>
              </a:rPr>
              <a:t>, για να </a:t>
            </a:r>
            <a:r>
              <a:rPr lang="el-GR" sz="1800" dirty="0" err="1">
                <a:effectLst/>
                <a:highlight>
                  <a:srgbClr val="FFFFFF"/>
                </a:highlight>
                <a:latin typeface="UBHelvetica"/>
              </a:rPr>
              <a:t>ελεγχθει</a:t>
            </a:r>
            <a:r>
              <a:rPr lang="el-GR" sz="1800" dirty="0">
                <a:effectLst/>
                <a:highlight>
                  <a:srgbClr val="FFFFFF"/>
                </a:highlight>
                <a:latin typeface="UBHelvetica"/>
              </a:rPr>
              <a:t>́ η </a:t>
            </a:r>
            <a:r>
              <a:rPr lang="el-GR" sz="1800" dirty="0" err="1">
                <a:effectLst/>
                <a:highlight>
                  <a:srgbClr val="FFFFFF"/>
                </a:highlight>
                <a:latin typeface="UBHelvetica"/>
              </a:rPr>
              <a:t>στάθμη</a:t>
            </a:r>
            <a:r>
              <a:rPr lang="el-GR" sz="1800" dirty="0">
                <a:effectLst/>
                <a:highlight>
                  <a:srgbClr val="FFFFFF"/>
                </a:highlight>
                <a:latin typeface="UBHelvetica"/>
              </a:rPr>
              <a:t> του </a:t>
            </a:r>
            <a:r>
              <a:rPr lang="el-GR" sz="1800" dirty="0" err="1">
                <a:effectLst/>
                <a:highlight>
                  <a:srgbClr val="FFFFFF"/>
                </a:highlight>
                <a:latin typeface="UBHelvetica"/>
              </a:rPr>
              <a:t>λαδιου</a:t>
            </a:r>
            <a:r>
              <a:rPr lang="el-GR" sz="1800" dirty="0">
                <a:effectLst/>
                <a:highlight>
                  <a:srgbClr val="FFFFFF"/>
                </a:highlight>
                <a:latin typeface="UBHelvetica"/>
              </a:rPr>
              <a:t>́, η </a:t>
            </a:r>
            <a:r>
              <a:rPr lang="el-GR" sz="1800" dirty="0" err="1">
                <a:effectLst/>
                <a:highlight>
                  <a:srgbClr val="FFFFFF"/>
                </a:highlight>
                <a:latin typeface="UBHelvetica"/>
              </a:rPr>
              <a:t>οποία</a:t>
            </a:r>
            <a:r>
              <a:rPr lang="el-GR" sz="1800" dirty="0">
                <a:effectLst/>
                <a:highlight>
                  <a:srgbClr val="FFFFFF"/>
                </a:highlight>
                <a:latin typeface="UBHelvetica"/>
              </a:rPr>
              <a:t> </a:t>
            </a:r>
            <a:r>
              <a:rPr lang="el-GR" sz="1800" dirty="0" err="1">
                <a:effectLst/>
                <a:highlight>
                  <a:srgbClr val="FFFFFF"/>
                </a:highlight>
                <a:latin typeface="UBHelvetica"/>
              </a:rPr>
              <a:t>πρέπει</a:t>
            </a:r>
            <a:r>
              <a:rPr lang="el-GR" sz="1800" dirty="0">
                <a:effectLst/>
                <a:highlight>
                  <a:srgbClr val="FFFFFF"/>
                </a:highlight>
                <a:latin typeface="UBHelvetica"/>
              </a:rPr>
              <a:t> να </a:t>
            </a:r>
            <a:r>
              <a:rPr lang="el-GR" sz="1800" dirty="0" err="1">
                <a:effectLst/>
                <a:highlight>
                  <a:srgbClr val="FFFFFF"/>
                </a:highlight>
                <a:latin typeface="UBHelvetica"/>
              </a:rPr>
              <a:t>είναι</a:t>
            </a:r>
            <a:r>
              <a:rPr lang="el-GR" sz="1800" dirty="0">
                <a:effectLst/>
                <a:highlight>
                  <a:srgbClr val="FFFFFF"/>
                </a:highlight>
                <a:latin typeface="UBHelvetica"/>
              </a:rPr>
              <a:t> </a:t>
            </a:r>
            <a:r>
              <a:rPr lang="el-GR" sz="1800" dirty="0" err="1">
                <a:effectLst/>
                <a:highlight>
                  <a:srgbClr val="FFFFFF"/>
                </a:highlight>
                <a:latin typeface="UBHelvetica"/>
              </a:rPr>
              <a:t>μεταξυ</a:t>
            </a:r>
            <a:r>
              <a:rPr lang="el-GR" sz="1800" dirty="0">
                <a:effectLst/>
                <a:highlight>
                  <a:srgbClr val="FFFFFF"/>
                </a:highlight>
                <a:latin typeface="UBHelvetica"/>
              </a:rPr>
              <a:t>́ των </a:t>
            </a:r>
            <a:r>
              <a:rPr lang="el-GR" sz="1800" dirty="0" err="1">
                <a:effectLst/>
                <a:highlight>
                  <a:srgbClr val="FFFFFF"/>
                </a:highlight>
                <a:latin typeface="UBHelvetica"/>
              </a:rPr>
              <a:t>δύο</a:t>
            </a:r>
            <a:r>
              <a:rPr lang="el-GR" sz="1800" dirty="0">
                <a:effectLst/>
                <a:highlight>
                  <a:srgbClr val="FFFFFF"/>
                </a:highlight>
                <a:latin typeface="UBHelvetica"/>
              </a:rPr>
              <a:t> </a:t>
            </a:r>
            <a:r>
              <a:rPr lang="el-GR" sz="1800" dirty="0" err="1">
                <a:effectLst/>
                <a:highlight>
                  <a:srgbClr val="FFFFFF"/>
                </a:highlight>
                <a:latin typeface="UBHelvetica"/>
              </a:rPr>
              <a:t>ενδεικτικών</a:t>
            </a:r>
            <a:r>
              <a:rPr lang="el-GR" sz="1800" dirty="0">
                <a:effectLst/>
                <a:highlight>
                  <a:srgbClr val="FFFFFF"/>
                </a:highlight>
                <a:latin typeface="UBHelvetica"/>
              </a:rPr>
              <a:t> </a:t>
            </a:r>
            <a:r>
              <a:rPr lang="el-GR" sz="1800" dirty="0" err="1">
                <a:effectLst/>
                <a:highlight>
                  <a:srgbClr val="FFFFFF"/>
                </a:highlight>
                <a:latin typeface="UBHelvetica"/>
              </a:rPr>
              <a:t>γραμμών</a:t>
            </a:r>
            <a:r>
              <a:rPr lang="el-GR" sz="1800" dirty="0">
                <a:effectLst/>
                <a:highlight>
                  <a:srgbClr val="FFFFFF"/>
                </a:highlight>
                <a:latin typeface="UBHelvetica"/>
              </a:rPr>
              <a:t> του </a:t>
            </a:r>
            <a:r>
              <a:rPr lang="el-GR" sz="1800" dirty="0" err="1">
                <a:effectLst/>
                <a:highlight>
                  <a:srgbClr val="FFFFFF"/>
                </a:highlight>
                <a:latin typeface="UBHelvetica"/>
              </a:rPr>
              <a:t>δείκτη</a:t>
            </a:r>
            <a:r>
              <a:rPr lang="el-GR" sz="1800" dirty="0">
                <a:effectLst/>
                <a:highlight>
                  <a:srgbClr val="FFFFFF"/>
                </a:highlight>
                <a:latin typeface="UBHelvetica"/>
              </a:rPr>
              <a:t> (Ε - </a:t>
            </a:r>
            <a:r>
              <a:rPr lang="en" sz="1800" dirty="0">
                <a:effectLst/>
                <a:highlight>
                  <a:srgbClr val="FFFFFF"/>
                </a:highlight>
                <a:latin typeface="UBHelvetica"/>
              </a:rPr>
              <a:t>F </a:t>
            </a:r>
            <a:r>
              <a:rPr lang="el-GR" sz="1800" dirty="0">
                <a:effectLst/>
                <a:highlight>
                  <a:srgbClr val="FFFFFF"/>
                </a:highlight>
                <a:latin typeface="UBHelvetica"/>
              </a:rPr>
              <a:t>ή </a:t>
            </a:r>
            <a:r>
              <a:rPr lang="en" sz="1800" dirty="0">
                <a:effectLst/>
                <a:highlight>
                  <a:srgbClr val="FFFFFF"/>
                </a:highlight>
                <a:latin typeface="UBHelvetica"/>
              </a:rPr>
              <a:t>Min. - Max.). </a:t>
            </a:r>
            <a:r>
              <a:rPr lang="el-GR" sz="1800" dirty="0">
                <a:effectLst/>
                <a:highlight>
                  <a:srgbClr val="FFFFFF"/>
                </a:highlight>
                <a:latin typeface="UBHelvetica"/>
              </a:rPr>
              <a:t>Τα </a:t>
            </a:r>
            <a:r>
              <a:rPr lang="el-GR" sz="1800" dirty="0" err="1">
                <a:effectLst/>
                <a:highlight>
                  <a:srgbClr val="FFFFFF"/>
                </a:highlight>
                <a:latin typeface="UBHelvetica"/>
              </a:rPr>
              <a:t>ενδεικτικα</a:t>
            </a:r>
            <a:r>
              <a:rPr lang="el-GR" sz="1800" dirty="0">
                <a:effectLst/>
                <a:highlight>
                  <a:srgbClr val="FFFFFF"/>
                </a:highlight>
                <a:latin typeface="UBHelvetica"/>
              </a:rPr>
              <a:t>́ </a:t>
            </a:r>
            <a:r>
              <a:rPr lang="el-GR" sz="1800" dirty="0" err="1">
                <a:effectLst/>
                <a:highlight>
                  <a:srgbClr val="FFFFFF"/>
                </a:highlight>
                <a:latin typeface="UBHelvetica"/>
              </a:rPr>
              <a:t>αυτάσημείαΕ</a:t>
            </a:r>
            <a:r>
              <a:rPr lang="el-GR" sz="1800" dirty="0">
                <a:effectLst/>
                <a:highlight>
                  <a:srgbClr val="FFFFFF"/>
                </a:highlight>
                <a:latin typeface="UBHelvetica"/>
              </a:rPr>
              <a:t>&amp;</a:t>
            </a:r>
            <a:r>
              <a:rPr lang="en" sz="1800" dirty="0">
                <a:effectLst/>
                <a:highlight>
                  <a:srgbClr val="FFFFFF"/>
                </a:highlight>
                <a:latin typeface="UBHelvetica"/>
              </a:rPr>
              <a:t>F(Empty-Full</a:t>
            </a:r>
            <a:r>
              <a:rPr lang="el-GR" sz="1800" dirty="0">
                <a:effectLst/>
                <a:highlight>
                  <a:srgbClr val="FFFFFF"/>
                </a:highlight>
                <a:latin typeface="UBHelvetica"/>
              </a:rPr>
              <a:t>ή</a:t>
            </a:r>
            <a:r>
              <a:rPr lang="en" sz="1800" dirty="0">
                <a:effectLst/>
                <a:highlight>
                  <a:srgbClr val="FFFFFF"/>
                </a:highlight>
                <a:latin typeface="UBHelvetica"/>
              </a:rPr>
              <a:t>Min- Max) </a:t>
            </a:r>
            <a:r>
              <a:rPr lang="el-GR" sz="1800" dirty="0">
                <a:effectLst/>
                <a:highlight>
                  <a:srgbClr val="FFFFFF"/>
                </a:highlight>
                <a:latin typeface="UBHelvetica"/>
              </a:rPr>
              <a:t>στους </a:t>
            </a:r>
            <a:r>
              <a:rPr lang="el-GR" sz="1800" dirty="0" err="1">
                <a:effectLst/>
                <a:highlight>
                  <a:srgbClr val="FFFFFF"/>
                </a:highlight>
                <a:latin typeface="UBHelvetica"/>
              </a:rPr>
              <a:t>δείκτες</a:t>
            </a:r>
            <a:r>
              <a:rPr lang="el-GR" sz="1800" dirty="0">
                <a:effectLst/>
                <a:highlight>
                  <a:srgbClr val="FFFFFF"/>
                </a:highlight>
                <a:latin typeface="UBHelvetica"/>
              </a:rPr>
              <a:t> </a:t>
            </a:r>
            <a:r>
              <a:rPr lang="el-GR" sz="1800" dirty="0" err="1">
                <a:effectLst/>
                <a:highlight>
                  <a:srgbClr val="FFFFFF"/>
                </a:highlight>
                <a:latin typeface="UBHelvetica"/>
              </a:rPr>
              <a:t>λαδιου</a:t>
            </a:r>
            <a:r>
              <a:rPr lang="el-GR" sz="1800" dirty="0">
                <a:effectLst/>
                <a:highlight>
                  <a:srgbClr val="FFFFFF"/>
                </a:highlight>
                <a:latin typeface="UBHelvetica"/>
              </a:rPr>
              <a:t>́ των </a:t>
            </a:r>
            <a:r>
              <a:rPr lang="el-GR" sz="1800" dirty="0" err="1">
                <a:effectLst/>
                <a:highlight>
                  <a:srgbClr val="FFFFFF"/>
                </a:highlight>
                <a:latin typeface="UBHelvetica"/>
              </a:rPr>
              <a:t>αυτοκινη</a:t>
            </a:r>
            <a:r>
              <a:rPr lang="el-GR" sz="1800" dirty="0">
                <a:effectLst/>
                <a:highlight>
                  <a:srgbClr val="FFFFFF"/>
                </a:highlight>
                <a:latin typeface="UBHelvetica"/>
              </a:rPr>
              <a:t>́- των </a:t>
            </a:r>
            <a:r>
              <a:rPr lang="el-GR" sz="1800" dirty="0" err="1">
                <a:effectLst/>
                <a:highlight>
                  <a:srgbClr val="FFFFFF"/>
                </a:highlight>
                <a:latin typeface="UBHelvetica"/>
              </a:rPr>
              <a:t>αντιστοιχούν</a:t>
            </a:r>
            <a:r>
              <a:rPr lang="el-GR" sz="1800" dirty="0">
                <a:effectLst/>
                <a:highlight>
                  <a:srgbClr val="FFFFFF"/>
                </a:highlight>
                <a:latin typeface="UBHelvetica"/>
              </a:rPr>
              <a:t>, </a:t>
            </a:r>
            <a:r>
              <a:rPr lang="el-GR" sz="1800" dirty="0" err="1">
                <a:effectLst/>
                <a:highlight>
                  <a:srgbClr val="FFFFFF"/>
                </a:highlight>
                <a:latin typeface="UBHelvetica"/>
              </a:rPr>
              <a:t>συνήθως</a:t>
            </a:r>
            <a:r>
              <a:rPr lang="el-GR" sz="1800" dirty="0">
                <a:effectLst/>
                <a:highlight>
                  <a:srgbClr val="FFFFFF"/>
                </a:highlight>
                <a:latin typeface="UBHelvetica"/>
              </a:rPr>
              <a:t>, σε </a:t>
            </a:r>
            <a:r>
              <a:rPr lang="el-GR" sz="1800" dirty="0" err="1">
                <a:effectLst/>
                <a:highlight>
                  <a:srgbClr val="FFFFFF"/>
                </a:highlight>
                <a:latin typeface="UBHelvetica"/>
              </a:rPr>
              <a:t>χωρητικο</a:t>
            </a:r>
            <a:r>
              <a:rPr lang="el-GR" sz="1800" dirty="0">
                <a:effectLst/>
                <a:highlight>
                  <a:srgbClr val="FFFFFF"/>
                </a:highlight>
                <a:latin typeface="UBHelvetica"/>
              </a:rPr>
              <a:t>́- </a:t>
            </a:r>
            <a:r>
              <a:rPr lang="el-GR" sz="1800" dirty="0" err="1">
                <a:effectLst/>
                <a:highlight>
                  <a:srgbClr val="FFFFFF"/>
                </a:highlight>
                <a:latin typeface="UBHelvetica"/>
              </a:rPr>
              <a:t>τητα</a:t>
            </a:r>
            <a:r>
              <a:rPr lang="el-GR" sz="1800" dirty="0">
                <a:effectLst/>
                <a:highlight>
                  <a:srgbClr val="FFFFFF"/>
                </a:highlight>
                <a:latin typeface="UBHelvetica"/>
              </a:rPr>
              <a:t> </a:t>
            </a:r>
            <a:r>
              <a:rPr lang="el-GR" sz="1800" dirty="0" err="1">
                <a:effectLst/>
                <a:highlight>
                  <a:srgbClr val="FFFFFF"/>
                </a:highlight>
                <a:latin typeface="UBHelvetica"/>
              </a:rPr>
              <a:t>ενός</a:t>
            </a:r>
            <a:r>
              <a:rPr lang="el-GR" sz="1800" dirty="0">
                <a:effectLst/>
                <a:highlight>
                  <a:srgbClr val="FFFFFF"/>
                </a:highlight>
                <a:latin typeface="UBHelvetica"/>
              </a:rPr>
              <a:t> </a:t>
            </a:r>
            <a:r>
              <a:rPr lang="el-GR" sz="1800" dirty="0" err="1">
                <a:effectLst/>
                <a:highlight>
                  <a:srgbClr val="FFFFFF"/>
                </a:highlight>
                <a:latin typeface="UBHelvetica"/>
              </a:rPr>
              <a:t>λίτρου</a:t>
            </a:r>
            <a:r>
              <a:rPr lang="el-GR" sz="1800" dirty="0">
                <a:effectLst/>
                <a:highlight>
                  <a:srgbClr val="FFFFFF"/>
                </a:highlight>
                <a:latin typeface="UBHelvetica"/>
              </a:rPr>
              <a:t> </a:t>
            </a:r>
            <a:r>
              <a:rPr lang="el-GR" sz="1800" dirty="0" err="1">
                <a:effectLst/>
                <a:highlight>
                  <a:srgbClr val="FFFFFF"/>
                </a:highlight>
                <a:latin typeface="UBHelvetica"/>
              </a:rPr>
              <a:t>περίπου</a:t>
            </a:r>
            <a:r>
              <a:rPr lang="el-GR" sz="1800" dirty="0">
                <a:effectLst/>
                <a:highlight>
                  <a:srgbClr val="FFFFFF"/>
                </a:highlight>
                <a:latin typeface="UBHelvetica"/>
              </a:rPr>
              <a:t>.  </a:t>
            </a:r>
            <a:endParaRPr lang="el-GR" dirty="0">
              <a:effectLst/>
              <a:highlight>
                <a:srgbClr val="FFFFFF"/>
              </a:highlight>
            </a:endParaRPr>
          </a:p>
          <a:p>
            <a:endParaRPr lang="el-GR" dirty="0"/>
          </a:p>
        </p:txBody>
      </p:sp>
    </p:spTree>
    <p:extLst>
      <p:ext uri="{BB962C8B-B14F-4D97-AF65-F5344CB8AC3E}">
        <p14:creationId xmlns:p14="http://schemas.microsoft.com/office/powerpoint/2010/main" val="520379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00CB3C-8EF7-60F5-487B-669B5D1CD8DB}"/>
              </a:ext>
            </a:extLst>
          </p:cNvPr>
          <p:cNvSpPr>
            <a:spLocks noGrp="1"/>
          </p:cNvSpPr>
          <p:nvPr>
            <p:ph type="title"/>
          </p:nvPr>
        </p:nvSpPr>
        <p:spPr/>
        <p:txBody>
          <a:bodyPr/>
          <a:lstStyle/>
          <a:p>
            <a:r>
              <a:rPr lang="el-GR" dirty="0"/>
              <a:t>Κατανάλωση Λαδιού</a:t>
            </a:r>
          </a:p>
        </p:txBody>
      </p:sp>
      <p:sp>
        <p:nvSpPr>
          <p:cNvPr id="3" name="Θέση περιεχομένου 2">
            <a:extLst>
              <a:ext uri="{FF2B5EF4-FFF2-40B4-BE49-F238E27FC236}">
                <a16:creationId xmlns:a16="http://schemas.microsoft.com/office/drawing/2014/main" id="{84BA910B-56DD-4F81-A0CC-E87BB5FA0F20}"/>
              </a:ext>
            </a:extLst>
          </p:cNvPr>
          <p:cNvSpPr>
            <a:spLocks noGrp="1"/>
          </p:cNvSpPr>
          <p:nvPr>
            <p:ph idx="1"/>
          </p:nvPr>
        </p:nvSpPr>
        <p:spPr/>
        <p:txBody>
          <a:bodyPr>
            <a:normAutofit fontScale="62500" lnSpcReduction="20000"/>
          </a:bodyPr>
          <a:lstStyle/>
          <a:p>
            <a:pPr marL="0" indent="0">
              <a:lnSpc>
                <a:spcPct val="160000"/>
              </a:lnSpc>
              <a:buNone/>
            </a:pPr>
            <a:r>
              <a:rPr lang="el-GR" sz="3400" dirty="0">
                <a:effectLst/>
                <a:highlight>
                  <a:srgbClr val="FFFFFF"/>
                </a:highlight>
                <a:latin typeface="UBHelvetica"/>
              </a:rPr>
              <a:t>Η </a:t>
            </a:r>
            <a:r>
              <a:rPr lang="el-GR" sz="3400" dirty="0" err="1">
                <a:effectLst/>
                <a:highlight>
                  <a:srgbClr val="FFFFFF"/>
                </a:highlight>
                <a:latin typeface="UBHelvetica"/>
              </a:rPr>
              <a:t>κατανάλωση</a:t>
            </a:r>
            <a:r>
              <a:rPr lang="el-GR" sz="3400" dirty="0">
                <a:effectLst/>
                <a:highlight>
                  <a:srgbClr val="FFFFFF"/>
                </a:highlight>
                <a:latin typeface="UBHelvetica"/>
              </a:rPr>
              <a:t> </a:t>
            </a:r>
            <a:r>
              <a:rPr lang="el-GR" sz="3400" dirty="0" err="1">
                <a:effectLst/>
                <a:highlight>
                  <a:srgbClr val="FFFFFF"/>
                </a:highlight>
                <a:latin typeface="UBHelvetica"/>
              </a:rPr>
              <a:t>λαδιου</a:t>
            </a:r>
            <a:r>
              <a:rPr lang="el-GR" sz="3400" dirty="0">
                <a:effectLst/>
                <a:highlight>
                  <a:srgbClr val="FFFFFF"/>
                </a:highlight>
                <a:latin typeface="UBHelvetica"/>
              </a:rPr>
              <a:t>́ </a:t>
            </a:r>
            <a:r>
              <a:rPr lang="el-GR" sz="3400" dirty="0" err="1">
                <a:effectLst/>
                <a:highlight>
                  <a:srgbClr val="FFFFFF"/>
                </a:highlight>
                <a:latin typeface="UBHelvetica"/>
              </a:rPr>
              <a:t>εξαρτάται</a:t>
            </a:r>
            <a:r>
              <a:rPr lang="el-GR" sz="3400" dirty="0">
                <a:effectLst/>
                <a:highlight>
                  <a:srgbClr val="FFFFFF"/>
                </a:highlight>
                <a:latin typeface="UBHelvetica"/>
              </a:rPr>
              <a:t> </a:t>
            </a:r>
            <a:r>
              <a:rPr lang="el-GR" sz="3400" dirty="0" err="1">
                <a:effectLst/>
                <a:highlight>
                  <a:srgbClr val="FFFFFF"/>
                </a:highlight>
                <a:latin typeface="UBHelvetica"/>
              </a:rPr>
              <a:t>απο</a:t>
            </a:r>
            <a:r>
              <a:rPr lang="el-GR" sz="3400" dirty="0">
                <a:effectLst/>
                <a:highlight>
                  <a:srgbClr val="FFFFFF"/>
                </a:highlight>
                <a:latin typeface="UBHelvetica"/>
              </a:rPr>
              <a:t>́ </a:t>
            </a:r>
            <a:r>
              <a:rPr lang="el-GR" sz="3400" dirty="0" err="1">
                <a:effectLst/>
                <a:highlight>
                  <a:srgbClr val="FFFFFF"/>
                </a:highlight>
                <a:latin typeface="UBHelvetica"/>
              </a:rPr>
              <a:t>πολλούς</a:t>
            </a:r>
            <a:r>
              <a:rPr lang="el-GR" sz="3400" dirty="0">
                <a:effectLst/>
                <a:highlight>
                  <a:srgbClr val="FFFFFF"/>
                </a:highlight>
                <a:latin typeface="UBHelvetica"/>
              </a:rPr>
              <a:t> </a:t>
            </a:r>
            <a:r>
              <a:rPr lang="el-GR" sz="3400" dirty="0" err="1">
                <a:effectLst/>
                <a:highlight>
                  <a:srgbClr val="FFFFFF"/>
                </a:highlight>
                <a:latin typeface="UBHelvetica"/>
              </a:rPr>
              <a:t>παράγοντες</a:t>
            </a:r>
            <a:r>
              <a:rPr lang="el-GR" sz="3400" dirty="0">
                <a:effectLst/>
                <a:highlight>
                  <a:srgbClr val="FFFFFF"/>
                </a:highlight>
                <a:latin typeface="UBHelvetica"/>
              </a:rPr>
              <a:t>, </a:t>
            </a:r>
            <a:r>
              <a:rPr lang="el-GR" sz="3400" dirty="0" err="1">
                <a:effectLst/>
                <a:highlight>
                  <a:srgbClr val="FFFFFF"/>
                </a:highlight>
                <a:latin typeface="UBHelvetica"/>
              </a:rPr>
              <a:t>όπως</a:t>
            </a:r>
            <a:r>
              <a:rPr lang="el-GR" sz="3400" dirty="0">
                <a:effectLst/>
                <a:highlight>
                  <a:srgbClr val="FFFFFF"/>
                </a:highlight>
                <a:latin typeface="UBHelvetica"/>
              </a:rPr>
              <a:t> π.χ. </a:t>
            </a:r>
            <a:r>
              <a:rPr lang="el-GR" sz="3400" dirty="0" err="1">
                <a:effectLst/>
                <a:highlight>
                  <a:srgbClr val="FFFFFF"/>
                </a:highlight>
                <a:latin typeface="UBHelvetica"/>
              </a:rPr>
              <a:t>απο</a:t>
            </a:r>
            <a:r>
              <a:rPr lang="el-GR" sz="3400" dirty="0">
                <a:effectLst/>
                <a:highlight>
                  <a:srgbClr val="FFFFFF"/>
                </a:highlight>
                <a:latin typeface="UBHelvetica"/>
              </a:rPr>
              <a:t>́ τη </a:t>
            </a:r>
            <a:r>
              <a:rPr lang="el-GR" sz="3400" dirty="0" err="1">
                <a:effectLst/>
                <a:highlight>
                  <a:srgbClr val="FFFFFF"/>
                </a:highlight>
                <a:latin typeface="UBHelvetica"/>
              </a:rPr>
              <a:t>σχεδίαση</a:t>
            </a:r>
            <a:r>
              <a:rPr lang="el-GR" sz="3400" dirty="0">
                <a:effectLst/>
                <a:highlight>
                  <a:srgbClr val="FFFFFF"/>
                </a:highlight>
                <a:latin typeface="UBHelvetica"/>
              </a:rPr>
              <a:t> του </a:t>
            </a:r>
            <a:r>
              <a:rPr lang="el-GR" sz="3400" dirty="0" err="1">
                <a:effectLst/>
                <a:highlight>
                  <a:srgbClr val="FFFFFF"/>
                </a:highlight>
                <a:latin typeface="UBHelvetica"/>
              </a:rPr>
              <a:t>κινητήρα</a:t>
            </a:r>
            <a:r>
              <a:rPr lang="el-GR" sz="3400" dirty="0">
                <a:effectLst/>
                <a:highlight>
                  <a:srgbClr val="FFFFFF"/>
                </a:highlight>
                <a:latin typeface="UBHelvetica"/>
              </a:rPr>
              <a:t>, την </a:t>
            </a:r>
            <a:r>
              <a:rPr lang="el-GR" sz="3400" dirty="0" err="1">
                <a:effectLst/>
                <a:highlight>
                  <a:srgbClr val="FFFFFF"/>
                </a:highlight>
                <a:latin typeface="UBHelvetica"/>
              </a:rPr>
              <a:t>κατάσταση</a:t>
            </a:r>
            <a:r>
              <a:rPr lang="el-GR" sz="3400" dirty="0">
                <a:effectLst/>
                <a:highlight>
                  <a:srgbClr val="FFFFFF"/>
                </a:highlight>
                <a:latin typeface="UBHelvetica"/>
              </a:rPr>
              <a:t>́ του, τις </a:t>
            </a:r>
            <a:r>
              <a:rPr lang="el-GR" sz="3400" dirty="0" err="1">
                <a:effectLst/>
                <a:highlight>
                  <a:srgbClr val="FFFFFF"/>
                </a:highlight>
                <a:latin typeface="UBHelvetica"/>
              </a:rPr>
              <a:t>συνθήκες</a:t>
            </a:r>
            <a:r>
              <a:rPr lang="el-GR" sz="3400" dirty="0">
                <a:effectLst/>
                <a:highlight>
                  <a:srgbClr val="FFFFFF"/>
                </a:highlight>
                <a:latin typeface="UBHelvetica"/>
              </a:rPr>
              <a:t> </a:t>
            </a:r>
            <a:r>
              <a:rPr lang="el-GR" sz="3400" dirty="0" err="1">
                <a:effectLst/>
                <a:highlight>
                  <a:srgbClr val="FFFFFF"/>
                </a:highlight>
                <a:latin typeface="UBHelvetica"/>
              </a:rPr>
              <a:t>λειτουργίας</a:t>
            </a:r>
            <a:r>
              <a:rPr lang="el-GR" sz="3400" dirty="0">
                <a:effectLst/>
                <a:highlight>
                  <a:srgbClr val="FFFFFF"/>
                </a:highlight>
                <a:latin typeface="UBHelvetica"/>
              </a:rPr>
              <a:t> του και τις </a:t>
            </a:r>
            <a:r>
              <a:rPr lang="el-GR" sz="3400" dirty="0" err="1">
                <a:effectLst/>
                <a:highlight>
                  <a:srgbClr val="FFFFFF"/>
                </a:highlight>
                <a:latin typeface="UBHelvetica"/>
              </a:rPr>
              <a:t>ιδιότητες</a:t>
            </a:r>
            <a:r>
              <a:rPr lang="el-GR" sz="3400" dirty="0">
                <a:effectLst/>
                <a:highlight>
                  <a:srgbClr val="FFFFFF"/>
                </a:highlight>
                <a:latin typeface="UBHelvetica"/>
              </a:rPr>
              <a:t> του </a:t>
            </a:r>
            <a:r>
              <a:rPr lang="el-GR" sz="3400" dirty="0" err="1">
                <a:effectLst/>
                <a:highlight>
                  <a:srgbClr val="FFFFFF"/>
                </a:highlight>
                <a:latin typeface="UBHelvetica"/>
              </a:rPr>
              <a:t>λαδιου</a:t>
            </a:r>
            <a:r>
              <a:rPr lang="el-GR" sz="3400" dirty="0">
                <a:effectLst/>
                <a:highlight>
                  <a:srgbClr val="FFFFFF"/>
                </a:highlight>
                <a:latin typeface="UBHelvetica"/>
              </a:rPr>
              <a:t>́ </a:t>
            </a:r>
            <a:r>
              <a:rPr lang="el-GR" sz="3400" dirty="0" err="1">
                <a:effectLst/>
                <a:highlight>
                  <a:srgbClr val="FFFFFF"/>
                </a:highlight>
                <a:latin typeface="UBHelvetica"/>
              </a:rPr>
              <a:t>λίπανσης</a:t>
            </a:r>
            <a:r>
              <a:rPr lang="el-GR" sz="3400" dirty="0">
                <a:effectLst/>
                <a:highlight>
                  <a:srgbClr val="FFFFFF"/>
                </a:highlight>
                <a:latin typeface="UBHelvetica"/>
              </a:rPr>
              <a:t>. </a:t>
            </a:r>
            <a:r>
              <a:rPr lang="el-GR" sz="3400" dirty="0">
                <a:highlight>
                  <a:srgbClr val="FFFFFF"/>
                </a:highlight>
              </a:rPr>
              <a:t> </a:t>
            </a:r>
            <a:r>
              <a:rPr lang="el-GR" sz="3400" dirty="0">
                <a:effectLst/>
                <a:highlight>
                  <a:srgbClr val="FFFFFF"/>
                </a:highlight>
                <a:latin typeface="UBHelvetica"/>
              </a:rPr>
              <a:t>Οι </a:t>
            </a:r>
            <a:r>
              <a:rPr lang="el-GR" sz="3400" dirty="0" err="1">
                <a:effectLst/>
                <a:highlight>
                  <a:srgbClr val="FFFFFF"/>
                </a:highlight>
                <a:latin typeface="UBHelvetica"/>
              </a:rPr>
              <a:t>κατασκευαστές</a:t>
            </a:r>
            <a:r>
              <a:rPr lang="el-GR" sz="3400" dirty="0">
                <a:effectLst/>
                <a:highlight>
                  <a:srgbClr val="FFFFFF"/>
                </a:highlight>
                <a:latin typeface="UBHelvetica"/>
              </a:rPr>
              <a:t> </a:t>
            </a:r>
            <a:r>
              <a:rPr lang="el-GR" sz="3400" dirty="0" err="1">
                <a:effectLst/>
                <a:highlight>
                  <a:srgbClr val="FFFFFF"/>
                </a:highlight>
                <a:latin typeface="UBHelvetica"/>
              </a:rPr>
              <a:t>καθορίζουν</a:t>
            </a:r>
            <a:r>
              <a:rPr lang="el-GR" sz="3400" dirty="0">
                <a:effectLst/>
                <a:highlight>
                  <a:srgbClr val="FFFFFF"/>
                </a:highlight>
                <a:latin typeface="UBHelvetica"/>
              </a:rPr>
              <a:t>, </a:t>
            </a:r>
            <a:r>
              <a:rPr lang="el-GR" sz="3400" dirty="0" err="1">
                <a:effectLst/>
                <a:highlight>
                  <a:srgbClr val="FFFFFF"/>
                </a:highlight>
                <a:latin typeface="UBHelvetica"/>
              </a:rPr>
              <a:t>συνήθως</a:t>
            </a:r>
            <a:r>
              <a:rPr lang="el-GR" sz="3400" dirty="0">
                <a:effectLst/>
                <a:highlight>
                  <a:srgbClr val="FFFFFF"/>
                </a:highlight>
                <a:latin typeface="UBHelvetica"/>
              </a:rPr>
              <a:t>, σαν </a:t>
            </a:r>
            <a:r>
              <a:rPr lang="el-GR" sz="3400" dirty="0" err="1">
                <a:effectLst/>
                <a:highlight>
                  <a:srgbClr val="FFFFFF"/>
                </a:highlight>
                <a:latin typeface="UBHelvetica"/>
              </a:rPr>
              <a:t>ανώτερο</a:t>
            </a:r>
            <a:r>
              <a:rPr lang="el-GR" sz="3400" dirty="0">
                <a:effectLst/>
                <a:highlight>
                  <a:srgbClr val="FFFFFF"/>
                </a:highlight>
                <a:latin typeface="UBHelvetica"/>
              </a:rPr>
              <a:t> </a:t>
            </a:r>
            <a:r>
              <a:rPr lang="el-GR" sz="3400" dirty="0" err="1">
                <a:effectLst/>
                <a:highlight>
                  <a:srgbClr val="FFFFFF"/>
                </a:highlight>
                <a:latin typeface="UBHelvetica"/>
              </a:rPr>
              <a:t>όριο</a:t>
            </a:r>
            <a:r>
              <a:rPr lang="el-GR" sz="3400" dirty="0">
                <a:highlight>
                  <a:srgbClr val="FFFFFF"/>
                </a:highlight>
                <a:latin typeface="UBHelvetica"/>
              </a:rPr>
              <a:t> </a:t>
            </a:r>
            <a:r>
              <a:rPr lang="el-GR" sz="3400" dirty="0" err="1">
                <a:effectLst/>
                <a:highlight>
                  <a:srgbClr val="FFFFFF"/>
                </a:highlight>
                <a:latin typeface="UBHelvetica"/>
              </a:rPr>
              <a:t>κατανάλωσης</a:t>
            </a:r>
            <a:r>
              <a:rPr lang="el-GR" sz="3400" dirty="0">
                <a:effectLst/>
                <a:highlight>
                  <a:srgbClr val="FFFFFF"/>
                </a:highlight>
                <a:latin typeface="UBHelvetica"/>
              </a:rPr>
              <a:t> </a:t>
            </a:r>
            <a:r>
              <a:rPr lang="el-GR" sz="3400" dirty="0" err="1">
                <a:effectLst/>
                <a:highlight>
                  <a:srgbClr val="FFFFFF"/>
                </a:highlight>
                <a:latin typeface="UBHelvetica"/>
              </a:rPr>
              <a:t>λαδιου</a:t>
            </a:r>
            <a:r>
              <a:rPr lang="el-GR" sz="3400" dirty="0">
                <a:effectLst/>
                <a:highlight>
                  <a:srgbClr val="FFFFFF"/>
                </a:highlight>
                <a:latin typeface="UBHelvetica"/>
              </a:rPr>
              <a:t>́ τα 0,1 ως 0,25 </a:t>
            </a:r>
            <a:r>
              <a:rPr lang="el-GR" sz="3400" dirty="0" err="1">
                <a:effectLst/>
                <a:highlight>
                  <a:srgbClr val="FFFFFF"/>
                </a:highlight>
                <a:latin typeface="UBHelvetica"/>
              </a:rPr>
              <a:t>λίτρα</a:t>
            </a:r>
            <a:r>
              <a:rPr lang="el-GR" sz="3400" dirty="0">
                <a:effectLst/>
                <a:highlight>
                  <a:srgbClr val="FFFFFF"/>
                </a:highlight>
                <a:latin typeface="UBHelvetica"/>
              </a:rPr>
              <a:t> </a:t>
            </a:r>
            <a:r>
              <a:rPr lang="el-GR" sz="3400" dirty="0" err="1">
                <a:effectLst/>
                <a:highlight>
                  <a:srgbClr val="FFFFFF"/>
                </a:highlight>
                <a:latin typeface="UBHelvetica"/>
              </a:rPr>
              <a:t>λαδιου</a:t>
            </a:r>
            <a:r>
              <a:rPr lang="el-GR" sz="3400" dirty="0">
                <a:effectLst/>
                <a:highlight>
                  <a:srgbClr val="FFFFFF"/>
                </a:highlight>
                <a:latin typeface="UBHelvetica"/>
              </a:rPr>
              <a:t>́ </a:t>
            </a:r>
            <a:r>
              <a:rPr lang="el-GR" sz="3400" dirty="0" err="1">
                <a:effectLst/>
                <a:highlight>
                  <a:srgbClr val="FFFFFF"/>
                </a:highlight>
                <a:latin typeface="UBHelvetica"/>
              </a:rPr>
              <a:t>ανα</a:t>
            </a:r>
            <a:r>
              <a:rPr lang="el-GR" sz="3400" dirty="0">
                <a:effectLst/>
                <a:highlight>
                  <a:srgbClr val="FFFFFF"/>
                </a:highlight>
                <a:latin typeface="UBHelvetica"/>
              </a:rPr>
              <a:t>́ 1.000 </a:t>
            </a:r>
            <a:r>
              <a:rPr lang="en" sz="3400" dirty="0">
                <a:effectLst/>
                <a:highlight>
                  <a:srgbClr val="FFFFFF"/>
                </a:highlight>
                <a:latin typeface="UBHelvetica"/>
              </a:rPr>
              <a:t>Km, </a:t>
            </a:r>
            <a:r>
              <a:rPr lang="el-GR" sz="3400" dirty="0">
                <a:effectLst/>
                <a:highlight>
                  <a:srgbClr val="FFFFFF"/>
                </a:highlight>
                <a:latin typeface="UBHelvetica"/>
              </a:rPr>
              <a:t>για τους </a:t>
            </a:r>
            <a:r>
              <a:rPr lang="el-GR" sz="3400" dirty="0" err="1">
                <a:effectLst/>
                <a:highlight>
                  <a:srgbClr val="FFFFFF"/>
                </a:highlight>
                <a:latin typeface="UBHelvetica"/>
              </a:rPr>
              <a:t>μικρούς</a:t>
            </a:r>
            <a:r>
              <a:rPr lang="el-GR" sz="3400" dirty="0">
                <a:effectLst/>
                <a:highlight>
                  <a:srgbClr val="FFFFFF"/>
                </a:highlight>
                <a:latin typeface="UBHelvetica"/>
              </a:rPr>
              <a:t> </a:t>
            </a:r>
            <a:r>
              <a:rPr lang="el-GR" sz="3400" dirty="0" err="1">
                <a:effectLst/>
                <a:highlight>
                  <a:srgbClr val="FFFFFF"/>
                </a:highlight>
                <a:latin typeface="UBHelvetica"/>
              </a:rPr>
              <a:t>κινητήρες</a:t>
            </a:r>
            <a:r>
              <a:rPr lang="el-GR" sz="3400" dirty="0">
                <a:effectLst/>
                <a:highlight>
                  <a:srgbClr val="FFFFFF"/>
                </a:highlight>
                <a:latin typeface="UBHelvetica"/>
              </a:rPr>
              <a:t>.  </a:t>
            </a:r>
            <a:r>
              <a:rPr lang="el-GR" sz="3400" dirty="0" err="1">
                <a:effectLst/>
                <a:highlight>
                  <a:srgbClr val="FFFFFF"/>
                </a:highlight>
                <a:latin typeface="UBHelvetica"/>
              </a:rPr>
              <a:t>Κατανάλωση</a:t>
            </a:r>
            <a:r>
              <a:rPr lang="el-GR" sz="3400" dirty="0">
                <a:effectLst/>
                <a:highlight>
                  <a:srgbClr val="FFFFFF"/>
                </a:highlight>
                <a:latin typeface="UBHelvetica"/>
              </a:rPr>
              <a:t> </a:t>
            </a:r>
            <a:r>
              <a:rPr lang="el-GR" sz="3400" dirty="0" err="1">
                <a:effectLst/>
                <a:highlight>
                  <a:srgbClr val="FFFFFF"/>
                </a:highlight>
                <a:latin typeface="UBHelvetica"/>
              </a:rPr>
              <a:t>λαδιου</a:t>
            </a:r>
            <a:r>
              <a:rPr lang="el-GR" sz="3400" dirty="0">
                <a:effectLst/>
                <a:highlight>
                  <a:srgbClr val="FFFFFF"/>
                </a:highlight>
                <a:latin typeface="UBHelvetica"/>
              </a:rPr>
              <a:t>́ </a:t>
            </a:r>
            <a:r>
              <a:rPr lang="el-GR" sz="3400" dirty="0" err="1">
                <a:effectLst/>
                <a:highlight>
                  <a:srgbClr val="FFFFFF"/>
                </a:highlight>
                <a:latin typeface="UBHelvetica"/>
              </a:rPr>
              <a:t>μεγαλύτερη</a:t>
            </a:r>
            <a:r>
              <a:rPr lang="el-GR" sz="3400" dirty="0">
                <a:effectLst/>
                <a:highlight>
                  <a:srgbClr val="FFFFFF"/>
                </a:highlight>
                <a:latin typeface="UBHelvetica"/>
              </a:rPr>
              <a:t> </a:t>
            </a:r>
            <a:r>
              <a:rPr lang="el-GR" sz="3400" dirty="0" err="1">
                <a:effectLst/>
                <a:highlight>
                  <a:srgbClr val="FFFFFF"/>
                </a:highlight>
                <a:latin typeface="UBHelvetica"/>
              </a:rPr>
              <a:t>απο</a:t>
            </a:r>
            <a:r>
              <a:rPr lang="el-GR" sz="3400" dirty="0">
                <a:effectLst/>
                <a:highlight>
                  <a:srgbClr val="FFFFFF"/>
                </a:highlight>
                <a:latin typeface="UBHelvetica"/>
              </a:rPr>
              <a:t>́ </a:t>
            </a:r>
            <a:r>
              <a:rPr lang="el-GR" sz="3400" dirty="0" err="1">
                <a:effectLst/>
                <a:highlight>
                  <a:srgbClr val="FFFFFF"/>
                </a:highlight>
                <a:latin typeface="UBHelvetica"/>
              </a:rPr>
              <a:t>αυτη</a:t>
            </a:r>
            <a:r>
              <a:rPr lang="el-GR" sz="3400" dirty="0">
                <a:effectLst/>
                <a:highlight>
                  <a:srgbClr val="FFFFFF"/>
                </a:highlight>
                <a:latin typeface="UBHelvetica"/>
              </a:rPr>
              <a:t>́ </a:t>
            </a:r>
            <a:r>
              <a:rPr lang="el-GR" sz="3400" dirty="0" err="1">
                <a:effectLst/>
                <a:highlight>
                  <a:srgbClr val="FFFFFF"/>
                </a:highlight>
                <a:latin typeface="UBHelvetica"/>
              </a:rPr>
              <a:t>θεωρείται</a:t>
            </a:r>
            <a:r>
              <a:rPr lang="el-GR" sz="3400" dirty="0">
                <a:effectLst/>
                <a:highlight>
                  <a:srgbClr val="FFFFFF"/>
                </a:highlight>
                <a:latin typeface="UBHelvetica"/>
              </a:rPr>
              <a:t> </a:t>
            </a:r>
            <a:r>
              <a:rPr lang="el-GR" sz="3400" dirty="0" err="1">
                <a:effectLst/>
                <a:highlight>
                  <a:srgbClr val="FFFFFF"/>
                </a:highlight>
                <a:latin typeface="UBHelvetica"/>
              </a:rPr>
              <a:t>υπερκατανάλωση</a:t>
            </a:r>
            <a:r>
              <a:rPr lang="el-GR" sz="3400" dirty="0">
                <a:effectLst/>
                <a:highlight>
                  <a:srgbClr val="FFFFFF"/>
                </a:highlight>
                <a:latin typeface="UBHelvetica"/>
              </a:rPr>
              <a:t> και </a:t>
            </a:r>
            <a:r>
              <a:rPr lang="el-GR" sz="3400" dirty="0" err="1">
                <a:effectLst/>
                <a:highlight>
                  <a:srgbClr val="FFFFFF"/>
                </a:highlight>
                <a:latin typeface="UBHelvetica"/>
              </a:rPr>
              <a:t>πρέπει</a:t>
            </a:r>
            <a:r>
              <a:rPr lang="el-GR" sz="3400" dirty="0">
                <a:effectLst/>
                <a:highlight>
                  <a:srgbClr val="FFFFFF"/>
                </a:highlight>
                <a:latin typeface="UBHelvetica"/>
              </a:rPr>
              <a:t> να </a:t>
            </a:r>
            <a:r>
              <a:rPr lang="el-GR" sz="3400" dirty="0" err="1">
                <a:effectLst/>
                <a:highlight>
                  <a:srgbClr val="FFFFFF"/>
                </a:highlight>
                <a:latin typeface="UBHelvetica"/>
              </a:rPr>
              <a:t>βρεθούν</a:t>
            </a:r>
            <a:r>
              <a:rPr lang="el-GR" sz="3400" dirty="0">
                <a:effectLst/>
                <a:highlight>
                  <a:srgbClr val="FFFFFF"/>
                </a:highlight>
                <a:latin typeface="UBHelvetica"/>
              </a:rPr>
              <a:t> οι </a:t>
            </a:r>
            <a:r>
              <a:rPr lang="el-GR" sz="3400" dirty="0" err="1">
                <a:effectLst/>
                <a:highlight>
                  <a:srgbClr val="FFFFFF"/>
                </a:highlight>
                <a:latin typeface="UBHelvetica"/>
              </a:rPr>
              <a:t>αιτίες</a:t>
            </a:r>
            <a:r>
              <a:rPr lang="el-GR" sz="3400" dirty="0">
                <a:effectLst/>
                <a:highlight>
                  <a:srgbClr val="FFFFFF"/>
                </a:highlight>
                <a:latin typeface="UBHelvetica"/>
              </a:rPr>
              <a:t> που την </a:t>
            </a:r>
            <a:r>
              <a:rPr lang="el-GR" sz="3400" dirty="0" err="1">
                <a:effectLst/>
                <a:highlight>
                  <a:srgbClr val="FFFFFF"/>
                </a:highlight>
                <a:latin typeface="UBHelvetica"/>
              </a:rPr>
              <a:t>προκαλούν</a:t>
            </a:r>
            <a:r>
              <a:rPr lang="el-GR" sz="3400" dirty="0">
                <a:effectLst/>
                <a:highlight>
                  <a:srgbClr val="FFFFFF"/>
                </a:highlight>
                <a:latin typeface="UBHelvetica"/>
              </a:rPr>
              <a:t>, αν και </a:t>
            </a:r>
            <a:r>
              <a:rPr lang="el-GR" sz="3400" dirty="0" err="1">
                <a:effectLst/>
                <a:highlight>
                  <a:srgbClr val="FFFFFF"/>
                </a:highlight>
                <a:latin typeface="UBHelvetica"/>
              </a:rPr>
              <a:t>αυτη</a:t>
            </a:r>
            <a:r>
              <a:rPr lang="el-GR" sz="3400" dirty="0">
                <a:effectLst/>
                <a:highlight>
                  <a:srgbClr val="FFFFFF"/>
                </a:highlight>
                <a:latin typeface="UBHelvetica"/>
              </a:rPr>
              <a:t>́ σε </a:t>
            </a:r>
            <a:r>
              <a:rPr lang="el-GR" sz="3400" dirty="0" err="1">
                <a:effectLst/>
                <a:highlight>
                  <a:srgbClr val="FFFFFF"/>
                </a:highlight>
                <a:latin typeface="UBHelvetica"/>
              </a:rPr>
              <a:t>κάποιες</a:t>
            </a:r>
            <a:r>
              <a:rPr lang="el-GR" sz="3400" dirty="0">
                <a:effectLst/>
                <a:highlight>
                  <a:srgbClr val="FFFFFF"/>
                </a:highlight>
                <a:latin typeface="UBHelvetica"/>
              </a:rPr>
              <a:t> </a:t>
            </a:r>
            <a:r>
              <a:rPr lang="el-GR" sz="3400" dirty="0" err="1">
                <a:effectLst/>
                <a:highlight>
                  <a:srgbClr val="FFFFFF"/>
                </a:highlight>
                <a:latin typeface="UBHelvetica"/>
              </a:rPr>
              <a:t>σπάνιες</a:t>
            </a:r>
            <a:r>
              <a:rPr lang="el-GR" sz="3400" dirty="0">
                <a:effectLst/>
                <a:highlight>
                  <a:srgbClr val="FFFFFF"/>
                </a:highlight>
                <a:latin typeface="UBHelvetica"/>
              </a:rPr>
              <a:t> </a:t>
            </a:r>
            <a:r>
              <a:rPr lang="el-GR" sz="3400" dirty="0" err="1">
                <a:effectLst/>
                <a:highlight>
                  <a:srgbClr val="FFFFFF"/>
                </a:highlight>
                <a:latin typeface="UBHelvetica"/>
              </a:rPr>
              <a:t>περι</a:t>
            </a:r>
            <a:r>
              <a:rPr lang="el-GR" sz="3400" dirty="0">
                <a:effectLst/>
                <a:highlight>
                  <a:srgbClr val="FFFFFF"/>
                </a:highlight>
                <a:latin typeface="UBHelvetica"/>
              </a:rPr>
              <a:t>- </a:t>
            </a:r>
            <a:r>
              <a:rPr lang="el-GR" sz="3400" dirty="0" err="1">
                <a:effectLst/>
                <a:highlight>
                  <a:srgbClr val="FFFFFF"/>
                </a:highlight>
                <a:latin typeface="UBHelvetica"/>
              </a:rPr>
              <a:t>πτώσεις</a:t>
            </a:r>
            <a:r>
              <a:rPr lang="el-GR" sz="3400" dirty="0">
                <a:effectLst/>
                <a:highlight>
                  <a:srgbClr val="FFFFFF"/>
                </a:highlight>
                <a:latin typeface="UBHelvetica"/>
              </a:rPr>
              <a:t> </a:t>
            </a:r>
            <a:r>
              <a:rPr lang="el-GR" sz="3400" dirty="0" err="1">
                <a:effectLst/>
                <a:highlight>
                  <a:srgbClr val="FFFFFF"/>
                </a:highlight>
                <a:latin typeface="UBHelvetica"/>
              </a:rPr>
              <a:t>μπορει</a:t>
            </a:r>
            <a:r>
              <a:rPr lang="el-GR" sz="3400" dirty="0">
                <a:effectLst/>
                <a:highlight>
                  <a:srgbClr val="FFFFFF"/>
                </a:highlight>
                <a:latin typeface="UBHelvetica"/>
              </a:rPr>
              <a:t>́ να </a:t>
            </a:r>
            <a:r>
              <a:rPr lang="el-GR" sz="3400" dirty="0" err="1">
                <a:effectLst/>
                <a:highlight>
                  <a:srgbClr val="FFFFFF"/>
                </a:highlight>
                <a:latin typeface="UBHelvetica"/>
              </a:rPr>
              <a:t>φθάσει</a:t>
            </a:r>
            <a:r>
              <a:rPr lang="el-GR" sz="3400" dirty="0">
                <a:effectLst/>
                <a:highlight>
                  <a:srgbClr val="FFFFFF"/>
                </a:highlight>
                <a:latin typeface="UBHelvetica"/>
              </a:rPr>
              <a:t> </a:t>
            </a:r>
            <a:r>
              <a:rPr lang="el-GR" sz="3400" dirty="0" err="1">
                <a:effectLst/>
                <a:highlight>
                  <a:srgbClr val="FFFFFF"/>
                </a:highlight>
                <a:latin typeface="UBHelvetica"/>
              </a:rPr>
              <a:t>μέχρι</a:t>
            </a:r>
            <a:r>
              <a:rPr lang="el-GR" sz="3400" dirty="0">
                <a:effectLst/>
                <a:highlight>
                  <a:srgbClr val="FFFFFF"/>
                </a:highlight>
                <a:latin typeface="UBHelvetica"/>
              </a:rPr>
              <a:t> και 1</a:t>
            </a:r>
            <a:r>
              <a:rPr lang="en" sz="3400" dirty="0">
                <a:effectLst/>
                <a:highlight>
                  <a:srgbClr val="FFFFFF"/>
                </a:highlight>
                <a:latin typeface="UBHelvetica"/>
              </a:rPr>
              <a:t>l </a:t>
            </a:r>
            <a:r>
              <a:rPr lang="el-GR" sz="3400" dirty="0" err="1">
                <a:effectLst/>
                <a:highlight>
                  <a:srgbClr val="FFFFFF"/>
                </a:highlight>
                <a:latin typeface="UBHelvetica"/>
              </a:rPr>
              <a:t>ανα</a:t>
            </a:r>
            <a:r>
              <a:rPr lang="el-GR" sz="3400" dirty="0">
                <a:effectLst/>
                <a:highlight>
                  <a:srgbClr val="FFFFFF"/>
                </a:highlight>
                <a:latin typeface="UBHelvetica"/>
              </a:rPr>
              <a:t>́ 1.000 </a:t>
            </a:r>
            <a:r>
              <a:rPr lang="en" sz="3400" dirty="0">
                <a:effectLst/>
                <a:highlight>
                  <a:srgbClr val="FFFFFF"/>
                </a:highlight>
                <a:latin typeface="UBHelvetica"/>
              </a:rPr>
              <a:t>km </a:t>
            </a:r>
            <a:r>
              <a:rPr lang="el-GR" sz="3400" dirty="0">
                <a:effectLst/>
                <a:highlight>
                  <a:srgbClr val="FFFFFF"/>
                </a:highlight>
                <a:latin typeface="UBHelvetica"/>
              </a:rPr>
              <a:t>και να </a:t>
            </a:r>
            <a:r>
              <a:rPr lang="el-GR" sz="3400" dirty="0" err="1">
                <a:effectLst/>
                <a:highlight>
                  <a:srgbClr val="FFFFFF"/>
                </a:highlight>
                <a:latin typeface="UBHelvetica"/>
              </a:rPr>
              <a:t>θεωρείται</a:t>
            </a:r>
            <a:r>
              <a:rPr lang="el-GR" sz="3400" dirty="0">
                <a:effectLst/>
                <a:highlight>
                  <a:srgbClr val="FFFFFF"/>
                </a:highlight>
                <a:latin typeface="UBHelvetica"/>
              </a:rPr>
              <a:t> </a:t>
            </a:r>
            <a:r>
              <a:rPr lang="el-GR" sz="3400" dirty="0" err="1">
                <a:effectLst/>
                <a:highlight>
                  <a:srgbClr val="FFFFFF"/>
                </a:highlight>
                <a:latin typeface="UBHelvetica"/>
              </a:rPr>
              <a:t>εντός</a:t>
            </a:r>
            <a:r>
              <a:rPr lang="el-GR" sz="3400" dirty="0">
                <a:effectLst/>
                <a:highlight>
                  <a:srgbClr val="FFFFFF"/>
                </a:highlight>
                <a:latin typeface="UBHelvetica"/>
              </a:rPr>
              <a:t> </a:t>
            </a:r>
            <a:r>
              <a:rPr lang="el-GR" sz="3400" dirty="0" err="1">
                <a:effectLst/>
                <a:highlight>
                  <a:srgbClr val="FFFFFF"/>
                </a:highlight>
                <a:latin typeface="UBHelvetica"/>
              </a:rPr>
              <a:t>φυσιολο</a:t>
            </a:r>
            <a:r>
              <a:rPr lang="el-GR" sz="3400" dirty="0">
                <a:effectLst/>
                <a:highlight>
                  <a:srgbClr val="FFFFFF"/>
                </a:highlight>
                <a:latin typeface="UBHelvetica"/>
              </a:rPr>
              <a:t>- </a:t>
            </a:r>
            <a:r>
              <a:rPr lang="el-GR" sz="3400" dirty="0" err="1">
                <a:effectLst/>
                <a:highlight>
                  <a:srgbClr val="FFFFFF"/>
                </a:highlight>
                <a:latin typeface="UBHelvetica"/>
              </a:rPr>
              <a:t>γικών</a:t>
            </a:r>
            <a:r>
              <a:rPr lang="el-GR" sz="3400" dirty="0">
                <a:effectLst/>
                <a:highlight>
                  <a:srgbClr val="FFFFFF"/>
                </a:highlight>
                <a:latin typeface="UBHelvetica"/>
              </a:rPr>
              <a:t> </a:t>
            </a:r>
            <a:r>
              <a:rPr lang="el-GR" sz="3400" dirty="0" err="1">
                <a:effectLst/>
                <a:highlight>
                  <a:srgbClr val="FFFFFF"/>
                </a:highlight>
                <a:latin typeface="UBHelvetica"/>
              </a:rPr>
              <a:t>ορίων</a:t>
            </a:r>
            <a:r>
              <a:rPr lang="el-GR" sz="3400" dirty="0">
                <a:effectLst/>
                <a:highlight>
                  <a:srgbClr val="FFFFFF"/>
                </a:highlight>
                <a:latin typeface="UBHelvetica"/>
              </a:rPr>
              <a:t> </a:t>
            </a:r>
            <a:br>
              <a:rPr lang="el-GR" sz="3400" dirty="0">
                <a:effectLst/>
                <a:highlight>
                  <a:srgbClr val="FFFFFF"/>
                </a:highlight>
                <a:latin typeface="UBHelvetica"/>
              </a:rPr>
            </a:br>
            <a:r>
              <a:rPr lang="el-GR" sz="3400" dirty="0" err="1">
                <a:effectLst/>
                <a:highlight>
                  <a:srgbClr val="FFFFFF"/>
                </a:highlight>
                <a:latin typeface="UBHelvetica"/>
              </a:rPr>
              <a:t>Κύριες</a:t>
            </a:r>
            <a:r>
              <a:rPr lang="el-GR" sz="3400" dirty="0">
                <a:effectLst/>
                <a:highlight>
                  <a:srgbClr val="FFFFFF"/>
                </a:highlight>
                <a:latin typeface="UBHelvetica"/>
              </a:rPr>
              <a:t> </a:t>
            </a:r>
            <a:r>
              <a:rPr lang="el-GR" sz="3400" dirty="0" err="1">
                <a:effectLst/>
                <a:highlight>
                  <a:srgbClr val="FFFFFF"/>
                </a:highlight>
                <a:latin typeface="UBHelvetica"/>
              </a:rPr>
              <a:t>αιτίες</a:t>
            </a:r>
            <a:r>
              <a:rPr lang="el-GR" sz="3400" dirty="0">
                <a:effectLst/>
                <a:highlight>
                  <a:srgbClr val="FFFFFF"/>
                </a:highlight>
                <a:latin typeface="UBHelvetica"/>
              </a:rPr>
              <a:t> </a:t>
            </a:r>
            <a:r>
              <a:rPr lang="el-GR" sz="3400" dirty="0" err="1">
                <a:effectLst/>
                <a:highlight>
                  <a:srgbClr val="FFFFFF"/>
                </a:highlight>
                <a:latin typeface="UBHelvetica"/>
              </a:rPr>
              <a:t>υπερκατανάλωσης</a:t>
            </a:r>
            <a:r>
              <a:rPr lang="el-GR" sz="3400" dirty="0">
                <a:effectLst/>
                <a:highlight>
                  <a:srgbClr val="FFFFFF"/>
                </a:highlight>
                <a:latin typeface="UBHelvetica"/>
              </a:rPr>
              <a:t> </a:t>
            </a:r>
            <a:r>
              <a:rPr lang="el-GR" sz="3400" dirty="0" err="1">
                <a:effectLst/>
                <a:highlight>
                  <a:srgbClr val="FFFFFF"/>
                </a:highlight>
                <a:latin typeface="UBHelvetica"/>
              </a:rPr>
              <a:t>λαδιου</a:t>
            </a:r>
            <a:r>
              <a:rPr lang="el-GR" sz="3400" dirty="0">
                <a:effectLst/>
                <a:highlight>
                  <a:srgbClr val="FFFFFF"/>
                </a:highlight>
                <a:latin typeface="UBHelvetica"/>
              </a:rPr>
              <a:t>́ </a:t>
            </a:r>
            <a:r>
              <a:rPr lang="el-GR" sz="3400" dirty="0" err="1">
                <a:effectLst/>
                <a:highlight>
                  <a:srgbClr val="FFFFFF"/>
                </a:highlight>
                <a:latin typeface="UBHelvetica"/>
              </a:rPr>
              <a:t>είναι</a:t>
            </a:r>
            <a:r>
              <a:rPr lang="el-GR" sz="3400" dirty="0">
                <a:effectLst/>
                <a:highlight>
                  <a:srgbClr val="FFFFFF"/>
                </a:highlight>
                <a:latin typeface="UBHelvetica"/>
              </a:rPr>
              <a:t> το </a:t>
            </a:r>
            <a:r>
              <a:rPr lang="el-GR" sz="3400" dirty="0" err="1">
                <a:effectLst/>
                <a:highlight>
                  <a:srgbClr val="FFFFFF"/>
                </a:highlight>
                <a:latin typeface="UBHelvetica"/>
              </a:rPr>
              <a:t>μικρο</a:t>
            </a:r>
            <a:r>
              <a:rPr lang="el-GR" sz="3400" dirty="0">
                <a:effectLst/>
                <a:highlight>
                  <a:srgbClr val="FFFFFF"/>
                </a:highlight>
                <a:latin typeface="UBHelvetica"/>
              </a:rPr>
              <a:t>́ </a:t>
            </a:r>
            <a:r>
              <a:rPr lang="el-GR" sz="3400" dirty="0" err="1">
                <a:effectLst/>
                <a:highlight>
                  <a:srgbClr val="FFFFFF"/>
                </a:highlight>
                <a:latin typeface="UBHelvetica"/>
              </a:rPr>
              <a:t>ιξώδες</a:t>
            </a:r>
            <a:r>
              <a:rPr lang="el-GR" sz="3400" dirty="0">
                <a:effectLst/>
                <a:highlight>
                  <a:srgbClr val="FFFFFF"/>
                </a:highlight>
                <a:latin typeface="UBHelvetica"/>
              </a:rPr>
              <a:t> και οι </a:t>
            </a:r>
            <a:r>
              <a:rPr lang="el-GR" sz="3400" dirty="0" err="1">
                <a:effectLst/>
                <a:highlight>
                  <a:srgbClr val="FFFFFF"/>
                </a:highlight>
                <a:latin typeface="UBHelvetica"/>
              </a:rPr>
              <a:t>διάφορες</a:t>
            </a:r>
            <a:r>
              <a:rPr lang="el-GR" sz="3400" dirty="0">
                <a:effectLst/>
                <a:highlight>
                  <a:srgbClr val="FFFFFF"/>
                </a:highlight>
                <a:latin typeface="UBHelvetica"/>
              </a:rPr>
              <a:t> </a:t>
            </a:r>
            <a:r>
              <a:rPr lang="el-GR" sz="3400" dirty="0" err="1">
                <a:effectLst/>
                <a:highlight>
                  <a:srgbClr val="FFFFFF"/>
                </a:highlight>
                <a:latin typeface="UBHelvetica"/>
              </a:rPr>
              <a:t>εσωτερικές</a:t>
            </a:r>
            <a:r>
              <a:rPr lang="el-GR" sz="3400" dirty="0">
                <a:effectLst/>
                <a:highlight>
                  <a:srgbClr val="FFFFFF"/>
                </a:highlight>
                <a:latin typeface="UBHelvetica"/>
              </a:rPr>
              <a:t> ή </a:t>
            </a:r>
            <a:r>
              <a:rPr lang="el-GR" sz="3400" dirty="0" err="1">
                <a:effectLst/>
                <a:highlight>
                  <a:srgbClr val="FFFFFF"/>
                </a:highlight>
                <a:latin typeface="UBHelvetica"/>
              </a:rPr>
              <a:t>εξωτερικές</a:t>
            </a:r>
            <a:r>
              <a:rPr lang="el-GR" sz="3400" dirty="0">
                <a:effectLst/>
                <a:highlight>
                  <a:srgbClr val="FFFFFF"/>
                </a:highlight>
                <a:latin typeface="UBHelvetica"/>
              </a:rPr>
              <a:t> </a:t>
            </a:r>
            <a:r>
              <a:rPr lang="el-GR" sz="3400" dirty="0" err="1">
                <a:effectLst/>
                <a:highlight>
                  <a:srgbClr val="FFFFFF"/>
                </a:highlight>
                <a:latin typeface="UBHelvetica"/>
              </a:rPr>
              <a:t>διαρροές</a:t>
            </a:r>
            <a:r>
              <a:rPr lang="el-GR" sz="3400" dirty="0">
                <a:effectLst/>
                <a:highlight>
                  <a:srgbClr val="FFFFFF"/>
                </a:highlight>
                <a:latin typeface="UBHelvetica"/>
              </a:rPr>
              <a:t> του </a:t>
            </a:r>
            <a:r>
              <a:rPr lang="el-GR" sz="3400" dirty="0" err="1">
                <a:effectLst/>
                <a:highlight>
                  <a:srgbClr val="FFFFFF"/>
                </a:highlight>
                <a:latin typeface="UBHelvetica"/>
              </a:rPr>
              <a:t>κινητήρα</a:t>
            </a:r>
            <a:r>
              <a:rPr lang="el-GR" sz="3400" dirty="0">
                <a:effectLst/>
                <a:highlight>
                  <a:srgbClr val="FFFFFF"/>
                </a:highlight>
                <a:latin typeface="UBHelvetica"/>
              </a:rPr>
              <a:t> </a:t>
            </a:r>
            <a:endParaRPr lang="el-GR" sz="3400" dirty="0">
              <a:effectLst/>
              <a:highlight>
                <a:srgbClr val="FFFFFF"/>
              </a:highlight>
            </a:endParaRPr>
          </a:p>
          <a:p>
            <a:endParaRPr lang="el-GR" dirty="0"/>
          </a:p>
          <a:p>
            <a:endParaRPr lang="el-GR" dirty="0"/>
          </a:p>
        </p:txBody>
      </p:sp>
    </p:spTree>
    <p:extLst>
      <p:ext uri="{BB962C8B-B14F-4D97-AF65-F5344CB8AC3E}">
        <p14:creationId xmlns:p14="http://schemas.microsoft.com/office/powerpoint/2010/main" val="832180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2BADC23-1087-7CED-E88D-35F6B5E00884}"/>
              </a:ext>
            </a:extLst>
          </p:cNvPr>
          <p:cNvSpPr>
            <a:spLocks noGrp="1"/>
          </p:cNvSpPr>
          <p:nvPr>
            <p:ph type="title"/>
          </p:nvPr>
        </p:nvSpPr>
        <p:spPr>
          <a:xfrm>
            <a:off x="4553733" y="548464"/>
            <a:ext cx="6798541" cy="1675623"/>
          </a:xfrm>
        </p:spPr>
        <p:txBody>
          <a:bodyPr anchor="b">
            <a:normAutofit/>
          </a:bodyPr>
          <a:lstStyle/>
          <a:p>
            <a:r>
              <a:rPr lang="el-GR" sz="3700" dirty="0" err="1">
                <a:effectLst/>
                <a:highlight>
                  <a:srgbClr val="FFFFFF"/>
                </a:highlight>
                <a:latin typeface="UB-Front-Bold"/>
              </a:rPr>
              <a:t>Μετρητής</a:t>
            </a:r>
            <a:r>
              <a:rPr lang="el-GR" sz="3700" dirty="0">
                <a:effectLst/>
                <a:highlight>
                  <a:srgbClr val="FFFFFF"/>
                </a:highlight>
                <a:latin typeface="UB-Front-Bold"/>
              </a:rPr>
              <a:t> </a:t>
            </a:r>
            <a:r>
              <a:rPr lang="el-GR" sz="3700" dirty="0" err="1">
                <a:effectLst/>
                <a:highlight>
                  <a:srgbClr val="FFFFFF"/>
                </a:highlight>
                <a:latin typeface="UB-Front-Bold"/>
              </a:rPr>
              <a:t>πίεσης</a:t>
            </a:r>
            <a:r>
              <a:rPr lang="el-GR" sz="3700" dirty="0">
                <a:effectLst/>
                <a:highlight>
                  <a:srgbClr val="FFFFFF"/>
                </a:highlight>
                <a:latin typeface="UB-Front-Bold"/>
              </a:rPr>
              <a:t> </a:t>
            </a:r>
            <a:r>
              <a:rPr lang="el-GR" sz="3700" dirty="0" err="1">
                <a:effectLst/>
                <a:highlight>
                  <a:srgbClr val="FFFFFF"/>
                </a:highlight>
                <a:latin typeface="UB-Front-Bold"/>
              </a:rPr>
              <a:t>λαδιου</a:t>
            </a:r>
            <a:r>
              <a:rPr lang="el-GR" sz="3700" dirty="0">
                <a:effectLst/>
                <a:highlight>
                  <a:srgbClr val="FFFFFF"/>
                </a:highlight>
                <a:latin typeface="UB-Front-Bold"/>
              </a:rPr>
              <a:t>́ - </a:t>
            </a:r>
            <a:r>
              <a:rPr lang="el-GR" sz="3700" dirty="0" err="1">
                <a:effectLst/>
                <a:highlight>
                  <a:srgbClr val="FFFFFF"/>
                </a:highlight>
                <a:latin typeface="UB-Front-Bold"/>
              </a:rPr>
              <a:t>προειδοποιητικη</a:t>
            </a:r>
            <a:r>
              <a:rPr lang="el-GR" sz="3700" dirty="0">
                <a:effectLst/>
                <a:highlight>
                  <a:srgbClr val="FFFFFF"/>
                </a:highlight>
                <a:latin typeface="UB-Front-Bold"/>
              </a:rPr>
              <a:t>́ </a:t>
            </a:r>
            <a:r>
              <a:rPr lang="el-GR" sz="3700" dirty="0" err="1">
                <a:effectLst/>
                <a:highlight>
                  <a:srgbClr val="FFFFFF"/>
                </a:highlight>
                <a:latin typeface="UB-Front-Bold"/>
              </a:rPr>
              <a:t>λυχνία</a:t>
            </a:r>
            <a:r>
              <a:rPr lang="el-GR" sz="3700" dirty="0">
                <a:effectLst/>
                <a:highlight>
                  <a:srgbClr val="FFFFFF"/>
                </a:highlight>
                <a:latin typeface="UB-Front-Bold"/>
              </a:rPr>
              <a:t> </a:t>
            </a:r>
            <a:br>
              <a:rPr lang="el-GR" sz="3700" dirty="0">
                <a:effectLst/>
                <a:highlight>
                  <a:srgbClr val="FFFFFF"/>
                </a:highlight>
              </a:rPr>
            </a:br>
            <a:endParaRPr lang="el-GR" sz="3700" dirty="0"/>
          </a:p>
        </p:txBody>
      </p:sp>
      <p:pic>
        <p:nvPicPr>
          <p:cNvPr id="6" name="Picture 5">
            <a:extLst>
              <a:ext uri="{FF2B5EF4-FFF2-40B4-BE49-F238E27FC236}">
                <a16:creationId xmlns:a16="http://schemas.microsoft.com/office/drawing/2014/main" id="{D9F3D766-F998-F4AA-7C76-BD2A2252EC62}"/>
              </a:ext>
            </a:extLst>
          </p:cNvPr>
          <p:cNvPicPr>
            <a:picLocks noChangeAspect="1"/>
          </p:cNvPicPr>
          <p:nvPr/>
        </p:nvPicPr>
        <p:blipFill rotWithShape="1">
          <a:blip r:embed="rId2"/>
          <a:srcRect l="31685" r="27470" b="-1"/>
          <a:stretch/>
        </p:blipFill>
        <p:spPr>
          <a:xfrm>
            <a:off x="1" y="10"/>
            <a:ext cx="4196496" cy="6857990"/>
          </a:xfrm>
          <a:prstGeom prst="rect">
            <a:avLst/>
          </a:prstGeom>
          <a:effectLst/>
        </p:spPr>
      </p:pic>
      <p:graphicFrame>
        <p:nvGraphicFramePr>
          <p:cNvPr id="5" name="Θέση περιεχομένου 2">
            <a:extLst>
              <a:ext uri="{FF2B5EF4-FFF2-40B4-BE49-F238E27FC236}">
                <a16:creationId xmlns:a16="http://schemas.microsoft.com/office/drawing/2014/main" id="{E7DCE786-3B9F-6F9B-795A-64FF0605921B}"/>
              </a:ext>
            </a:extLst>
          </p:cNvPr>
          <p:cNvGraphicFramePr>
            <a:graphicFrameLocks noGrp="1"/>
          </p:cNvGraphicFramePr>
          <p:nvPr>
            <p:ph idx="1"/>
            <p:extLst>
              <p:ext uri="{D42A27DB-BD31-4B8C-83A1-F6EECF244321}">
                <p14:modId xmlns:p14="http://schemas.microsoft.com/office/powerpoint/2010/main" val="53744790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5317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Τίτλος 1">
            <a:extLst>
              <a:ext uri="{FF2B5EF4-FFF2-40B4-BE49-F238E27FC236}">
                <a16:creationId xmlns:a16="http://schemas.microsoft.com/office/drawing/2014/main" id="{159CED6D-5EE3-3BD7-683B-8FBFD5B947E0}"/>
              </a:ext>
            </a:extLst>
          </p:cNvPr>
          <p:cNvSpPr>
            <a:spLocks noGrp="1"/>
          </p:cNvSpPr>
          <p:nvPr>
            <p:ph type="title"/>
          </p:nvPr>
        </p:nvSpPr>
        <p:spPr>
          <a:xfrm rot="16200000">
            <a:off x="-1325880" y="1947672"/>
            <a:ext cx="5961888" cy="2788920"/>
          </a:xfrm>
        </p:spPr>
        <p:txBody>
          <a:bodyPr anchor="ctr">
            <a:normAutofit/>
          </a:bodyPr>
          <a:lstStyle/>
          <a:p>
            <a:r>
              <a:rPr lang="el-GR">
                <a:solidFill>
                  <a:schemeClr val="bg1"/>
                </a:solidFill>
                <a:effectLst/>
                <a:highlight>
                  <a:srgbClr val="FFFFFF"/>
                </a:highlight>
                <a:latin typeface="UB-Front-Bold"/>
              </a:rPr>
              <a:t>Μετρητής πίεσης λαδιού - προειδοποιητική λυχνία </a:t>
            </a:r>
            <a:br>
              <a:rPr lang="el-GR">
                <a:solidFill>
                  <a:schemeClr val="bg1"/>
                </a:solidFill>
                <a:effectLst/>
                <a:highlight>
                  <a:srgbClr val="FFFFFF"/>
                </a:highlight>
              </a:rPr>
            </a:br>
            <a:endParaRPr lang="el-GR">
              <a:solidFill>
                <a:schemeClr val="bg1"/>
              </a:solidFill>
            </a:endParaRPr>
          </a:p>
        </p:txBody>
      </p:sp>
      <p:graphicFrame>
        <p:nvGraphicFramePr>
          <p:cNvPr id="12" name="Θέση περιεχομένου 2">
            <a:extLst>
              <a:ext uri="{FF2B5EF4-FFF2-40B4-BE49-F238E27FC236}">
                <a16:creationId xmlns:a16="http://schemas.microsoft.com/office/drawing/2014/main" id="{94EF1405-8A48-7C1D-FCF8-3F9D49E181F4}"/>
              </a:ext>
            </a:extLst>
          </p:cNvPr>
          <p:cNvGraphicFramePr>
            <a:graphicFrameLocks noGrp="1"/>
          </p:cNvGraphicFramePr>
          <p:nvPr>
            <p:ph idx="1"/>
            <p:extLst>
              <p:ext uri="{D42A27DB-BD31-4B8C-83A1-F6EECF244321}">
                <p14:modId xmlns:p14="http://schemas.microsoft.com/office/powerpoint/2010/main" val="23024419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8140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EE8CDC-DE96-3CC9-3B95-100AD7B4AC54}"/>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875971D2-AEFB-FD4E-9559-357C45C15386}"/>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11379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A783AB9-8A39-3628-494D-031360092219}"/>
              </a:ext>
            </a:extLst>
          </p:cNvPr>
          <p:cNvSpPr>
            <a:spLocks noGrp="1"/>
          </p:cNvSpPr>
          <p:nvPr>
            <p:ph type="title"/>
          </p:nvPr>
        </p:nvSpPr>
        <p:spPr>
          <a:xfrm>
            <a:off x="1137035" y="609600"/>
            <a:ext cx="3595678" cy="1330839"/>
          </a:xfrm>
        </p:spPr>
        <p:txBody>
          <a:bodyPr vert="horz" lIns="91440" tIns="45720" rIns="91440" bIns="45720" rtlCol="0" anchor="ctr">
            <a:normAutofit/>
          </a:bodyPr>
          <a:lstStyle/>
          <a:p>
            <a:r>
              <a:rPr lang="en-US" sz="2100" b="1">
                <a:effectLst/>
                <a:highlight>
                  <a:srgbClr val="FFFFFF"/>
                </a:highlight>
              </a:rPr>
              <a:t>Τύποι αντλιών λαδιού:</a:t>
            </a:r>
            <a:br>
              <a:rPr lang="en-US" sz="2100" b="1">
                <a:effectLst/>
                <a:highlight>
                  <a:srgbClr val="FFFFFF"/>
                </a:highlight>
              </a:rPr>
            </a:br>
            <a:br>
              <a:rPr lang="en-US" sz="2100" b="1">
                <a:effectLst/>
                <a:highlight>
                  <a:srgbClr val="FFFFFF"/>
                </a:highlight>
              </a:rPr>
            </a:br>
            <a:br>
              <a:rPr lang="en-US" sz="2100">
                <a:effectLst/>
                <a:highlight>
                  <a:srgbClr val="FFFFFF"/>
                </a:highlight>
              </a:rPr>
            </a:br>
            <a:endParaRPr lang="en-US" sz="2100"/>
          </a:p>
        </p:txBody>
      </p:sp>
      <p:sp>
        <p:nvSpPr>
          <p:cNvPr id="16" name="Θέση κειμένου 15">
            <a:extLst>
              <a:ext uri="{FF2B5EF4-FFF2-40B4-BE49-F238E27FC236}">
                <a16:creationId xmlns:a16="http://schemas.microsoft.com/office/drawing/2014/main" id="{2A2E6C2E-07E2-9230-69CA-E8319A1C16BE}"/>
              </a:ext>
            </a:extLst>
          </p:cNvPr>
          <p:cNvSpPr>
            <a:spLocks noGrp="1"/>
          </p:cNvSpPr>
          <p:nvPr>
            <p:ph type="body" sz="half" idx="2"/>
          </p:nvPr>
        </p:nvSpPr>
        <p:spPr>
          <a:xfrm>
            <a:off x="287867" y="1168399"/>
            <a:ext cx="4910665" cy="5300133"/>
          </a:xfrm>
        </p:spPr>
        <p:txBody>
          <a:bodyPr vert="horz" lIns="91440" tIns="45720" rIns="91440" bIns="45720" rtlCol="0">
            <a:normAutofit fontScale="85000" lnSpcReduction="20000"/>
          </a:bodyPr>
          <a:lstStyle/>
          <a:p>
            <a:pPr indent="-228600">
              <a:buFont typeface="Arial" panose="020B0604020202020204" pitchFamily="34" charset="0"/>
              <a:buChar char="•"/>
            </a:pPr>
            <a:r>
              <a:rPr lang="en-US" sz="3500" b="1" dirty="0" err="1">
                <a:highlight>
                  <a:srgbClr val="FFFFFF"/>
                </a:highlight>
              </a:rPr>
              <a:t>Η</a:t>
            </a:r>
            <a:r>
              <a:rPr lang="en-US" sz="3500" b="1" dirty="0">
                <a:highlight>
                  <a:srgbClr val="FFFFFF"/>
                </a:highlight>
              </a:rPr>
              <a:t> α</a:t>
            </a:r>
            <a:r>
              <a:rPr lang="en-US" sz="3500" b="1" dirty="0" err="1">
                <a:highlight>
                  <a:srgbClr val="FFFFFF"/>
                </a:highlight>
              </a:rPr>
              <a:t>ντλι</a:t>
            </a:r>
            <a:r>
              <a:rPr lang="en-US" sz="3500" b="1" dirty="0">
                <a:highlight>
                  <a:srgbClr val="FFFFFF"/>
                </a:highlight>
              </a:rPr>
              <a:t>́α </a:t>
            </a:r>
            <a:r>
              <a:rPr lang="en-US" sz="3500" b="1" dirty="0" err="1">
                <a:highlight>
                  <a:srgbClr val="FFFFFF"/>
                </a:highlight>
              </a:rPr>
              <a:t>λ</a:t>
            </a:r>
            <a:r>
              <a:rPr lang="en-US" sz="3500" b="1" dirty="0">
                <a:highlight>
                  <a:srgbClr val="FFFFFF"/>
                </a:highlight>
              </a:rPr>
              <a:t>α</a:t>
            </a:r>
            <a:r>
              <a:rPr lang="en-US" sz="3500" b="1" dirty="0" err="1">
                <a:highlight>
                  <a:srgbClr val="FFFFFF"/>
                </a:highlight>
              </a:rPr>
              <a:t>διου</a:t>
            </a:r>
            <a:r>
              <a:rPr lang="en-US" sz="3500" b="1" dirty="0">
                <a:highlight>
                  <a:srgbClr val="FFFFFF"/>
                </a:highlight>
              </a:rPr>
              <a:t>́ </a:t>
            </a:r>
            <a:r>
              <a:rPr lang="en-US" sz="3500" b="1" dirty="0" err="1">
                <a:highlight>
                  <a:srgbClr val="FFFFFF"/>
                </a:highlight>
              </a:rPr>
              <a:t>με</a:t>
            </a:r>
            <a:r>
              <a:rPr lang="en-US" sz="3500" b="1" dirty="0">
                <a:highlight>
                  <a:srgbClr val="FFFFFF"/>
                </a:highlight>
              </a:rPr>
              <a:t> </a:t>
            </a:r>
            <a:r>
              <a:rPr lang="en-US" sz="3500" b="1" dirty="0" err="1">
                <a:highlight>
                  <a:srgbClr val="FFFFFF"/>
                </a:highlight>
              </a:rPr>
              <a:t>οδοντωτούς</a:t>
            </a:r>
            <a:r>
              <a:rPr lang="en-US" sz="3500" b="1" dirty="0">
                <a:highlight>
                  <a:srgbClr val="FFFFFF"/>
                </a:highlight>
              </a:rPr>
              <a:t> </a:t>
            </a:r>
            <a:r>
              <a:rPr lang="en-US" sz="3500" b="1" dirty="0" err="1">
                <a:highlight>
                  <a:srgbClr val="FFFFFF"/>
                </a:highlight>
              </a:rPr>
              <a:t>τροχούς</a:t>
            </a:r>
            <a:r>
              <a:rPr lang="en-US" sz="3500" b="1" dirty="0">
                <a:highlight>
                  <a:srgbClr val="FFFFFF"/>
                </a:highlight>
              </a:rPr>
              <a:t> (</a:t>
            </a:r>
            <a:r>
              <a:rPr lang="en-US" sz="3500" b="1" dirty="0" err="1">
                <a:highlight>
                  <a:srgbClr val="FFFFFF"/>
                </a:highlight>
              </a:rPr>
              <a:t>γρ</a:t>
            </a:r>
            <a:r>
              <a:rPr lang="en-US" sz="3500" b="1" dirty="0">
                <a:highlight>
                  <a:srgbClr val="FFFFFF"/>
                </a:highlight>
              </a:rPr>
              <a:t>α</a:t>
            </a:r>
            <a:r>
              <a:rPr lang="en-US" sz="3500" b="1" dirty="0" err="1">
                <a:highlight>
                  <a:srgbClr val="FFFFFF"/>
                </a:highlight>
              </a:rPr>
              <a:t>ν</a:t>
            </a:r>
            <a:r>
              <a:rPr lang="en-US" sz="3500" b="1" dirty="0">
                <a:highlight>
                  <a:srgbClr val="FFFFFF"/>
                </a:highlight>
              </a:rPr>
              <a:t>α</a:t>
            </a:r>
            <a:r>
              <a:rPr lang="en-US" sz="3500" b="1" dirty="0" err="1">
                <a:highlight>
                  <a:srgbClr val="FFFFFF"/>
                </a:highlight>
              </a:rPr>
              <a:t>ζωτη</a:t>
            </a:r>
            <a:r>
              <a:rPr lang="en-US" sz="3500" b="1" dirty="0">
                <a:highlight>
                  <a:srgbClr val="FFFFFF"/>
                </a:highlight>
              </a:rPr>
              <a:t>́) </a:t>
            </a:r>
            <a:endParaRPr lang="el-GR" sz="3500" b="1" dirty="0">
              <a:highlight>
                <a:srgbClr val="FFFFFF"/>
              </a:highlight>
            </a:endParaRPr>
          </a:p>
          <a:p>
            <a:pPr indent="-228600">
              <a:buFont typeface="Arial" panose="020B0604020202020204" pitchFamily="34" charset="0"/>
              <a:buChar char="•"/>
            </a:pPr>
            <a:r>
              <a:rPr lang="en-US" sz="2800" dirty="0" err="1">
                <a:highlight>
                  <a:srgbClr val="FFFFFF"/>
                </a:highlight>
              </a:rPr>
              <a:t>Η</a:t>
            </a:r>
            <a:r>
              <a:rPr lang="en-US" sz="2800" dirty="0">
                <a:highlight>
                  <a:srgbClr val="FFFFFF"/>
                </a:highlight>
              </a:rPr>
              <a:t> α</a:t>
            </a:r>
            <a:r>
              <a:rPr lang="en-US" sz="2800" dirty="0" err="1">
                <a:highlight>
                  <a:srgbClr val="FFFFFF"/>
                </a:highlight>
              </a:rPr>
              <a:t>ντλι</a:t>
            </a:r>
            <a:r>
              <a:rPr lang="en-US" sz="2800" dirty="0">
                <a:highlight>
                  <a:srgbClr val="FFFFFF"/>
                </a:highlight>
              </a:rPr>
              <a:t>́α α</a:t>
            </a:r>
            <a:r>
              <a:rPr lang="en-US" sz="2800" dirty="0" err="1">
                <a:highlight>
                  <a:srgbClr val="FFFFFF"/>
                </a:highlight>
              </a:rPr>
              <a:t>υτη</a:t>
            </a:r>
            <a:r>
              <a:rPr lang="en-US" sz="2800" dirty="0">
                <a:highlight>
                  <a:srgbClr val="FFFFFF"/>
                </a:highlight>
              </a:rPr>
              <a:t>́ </a:t>
            </a:r>
            <a:r>
              <a:rPr lang="en-US" sz="2800" dirty="0" err="1">
                <a:highlight>
                  <a:srgbClr val="FFFFFF"/>
                </a:highlight>
              </a:rPr>
              <a:t>φέρει</a:t>
            </a:r>
            <a:r>
              <a:rPr lang="en-US" sz="2800" dirty="0">
                <a:highlight>
                  <a:srgbClr val="FFFFFF"/>
                </a:highlight>
              </a:rPr>
              <a:t> </a:t>
            </a:r>
            <a:r>
              <a:rPr lang="en-US" sz="2800" dirty="0" err="1">
                <a:highlight>
                  <a:srgbClr val="FFFFFF"/>
                </a:highlight>
              </a:rPr>
              <a:t>δύο</a:t>
            </a:r>
            <a:r>
              <a:rPr lang="en-US" sz="2800" dirty="0">
                <a:highlight>
                  <a:srgbClr val="FFFFFF"/>
                </a:highlight>
              </a:rPr>
              <a:t> </a:t>
            </a:r>
            <a:r>
              <a:rPr lang="en-US" sz="2800" dirty="0" err="1">
                <a:highlight>
                  <a:srgbClr val="FFFFFF"/>
                </a:highlight>
              </a:rPr>
              <a:t>οδοντωτούς</a:t>
            </a:r>
            <a:r>
              <a:rPr lang="en-US" sz="2800" dirty="0">
                <a:highlight>
                  <a:srgbClr val="FFFFFF"/>
                </a:highlight>
              </a:rPr>
              <a:t> </a:t>
            </a:r>
            <a:r>
              <a:rPr lang="en-US" sz="2800" dirty="0" err="1">
                <a:highlight>
                  <a:srgbClr val="FFFFFF"/>
                </a:highlight>
              </a:rPr>
              <a:t>τροχούς</a:t>
            </a:r>
            <a:r>
              <a:rPr lang="en-US" sz="2800" dirty="0">
                <a:highlight>
                  <a:srgbClr val="FFFFFF"/>
                </a:highlight>
              </a:rPr>
              <a:t> (</a:t>
            </a:r>
            <a:r>
              <a:rPr lang="en-US" sz="2800" dirty="0" err="1">
                <a:highlight>
                  <a:srgbClr val="FFFFFF"/>
                </a:highlight>
              </a:rPr>
              <a:t>γρ</a:t>
            </a:r>
            <a:r>
              <a:rPr lang="en-US" sz="2800" dirty="0">
                <a:highlight>
                  <a:srgbClr val="FFFFFF"/>
                </a:highlight>
              </a:rPr>
              <a:t>α</a:t>
            </a:r>
            <a:r>
              <a:rPr lang="en-US" sz="2800" dirty="0" err="1">
                <a:highlight>
                  <a:srgbClr val="FFFFFF"/>
                </a:highlight>
              </a:rPr>
              <a:t>ν</a:t>
            </a:r>
            <a:r>
              <a:rPr lang="en-US" sz="2800" dirty="0">
                <a:highlight>
                  <a:srgbClr val="FFFFFF"/>
                </a:highlight>
              </a:rPr>
              <a:t>ά</a:t>
            </a:r>
            <a:r>
              <a:rPr lang="en-US" sz="2800" dirty="0" err="1">
                <a:highlight>
                  <a:srgbClr val="FFFFFF"/>
                </a:highlight>
              </a:rPr>
              <a:t>ζι</a:t>
            </a:r>
            <a:r>
              <a:rPr lang="en-US" sz="2800" dirty="0">
                <a:highlight>
                  <a:srgbClr val="FFFFFF"/>
                </a:highlight>
              </a:rPr>
              <a:t>α), απ</a:t>
            </a:r>
            <a:r>
              <a:rPr lang="en-US" sz="2800" dirty="0" err="1">
                <a:highlight>
                  <a:srgbClr val="FFFFFF"/>
                </a:highlight>
              </a:rPr>
              <a:t>ο</a:t>
            </a:r>
            <a:r>
              <a:rPr lang="en-US" sz="2800" dirty="0">
                <a:highlight>
                  <a:srgbClr val="FFFFFF"/>
                </a:highlight>
              </a:rPr>
              <a:t>́ </a:t>
            </a:r>
            <a:r>
              <a:rPr lang="en-US" sz="2800" dirty="0" err="1">
                <a:highlight>
                  <a:srgbClr val="FFFFFF"/>
                </a:highlight>
              </a:rPr>
              <a:t>τους</a:t>
            </a:r>
            <a:r>
              <a:rPr lang="en-US" sz="2800" dirty="0">
                <a:highlight>
                  <a:srgbClr val="FFFFFF"/>
                </a:highlight>
              </a:rPr>
              <a:t> </a:t>
            </a:r>
            <a:r>
              <a:rPr lang="en-US" sz="2800" dirty="0" err="1">
                <a:highlight>
                  <a:srgbClr val="FFFFFF"/>
                </a:highlight>
              </a:rPr>
              <a:t>ο</a:t>
            </a:r>
            <a:r>
              <a:rPr lang="en-US" sz="2800" dirty="0">
                <a:highlight>
                  <a:srgbClr val="FFFFFF"/>
                </a:highlight>
              </a:rPr>
              <a:t>π</a:t>
            </a:r>
            <a:r>
              <a:rPr lang="en-US" sz="2800" dirty="0" err="1">
                <a:highlight>
                  <a:srgbClr val="FFFFFF"/>
                </a:highlight>
              </a:rPr>
              <a:t>οίους</a:t>
            </a:r>
            <a:r>
              <a:rPr lang="en-US" sz="2800" dirty="0">
                <a:highlight>
                  <a:srgbClr val="FFFFFF"/>
                </a:highlight>
              </a:rPr>
              <a:t> </a:t>
            </a:r>
            <a:r>
              <a:rPr lang="en-US" sz="2800" dirty="0" err="1">
                <a:highlight>
                  <a:srgbClr val="FFFFFF"/>
                </a:highlight>
              </a:rPr>
              <a:t>ο</a:t>
            </a:r>
            <a:r>
              <a:rPr lang="en-US" sz="2800" dirty="0">
                <a:highlight>
                  <a:srgbClr val="FFFFFF"/>
                </a:highlight>
              </a:rPr>
              <a:t> </a:t>
            </a:r>
            <a:r>
              <a:rPr lang="en-US" sz="2800" dirty="0" err="1">
                <a:highlight>
                  <a:srgbClr val="FFFFFF"/>
                </a:highlight>
              </a:rPr>
              <a:t>έν</a:t>
            </a:r>
            <a:r>
              <a:rPr lang="en-US" sz="2800" dirty="0">
                <a:highlight>
                  <a:srgbClr val="FFFFFF"/>
                </a:highlight>
              </a:rPr>
              <a:t>α</a:t>
            </a:r>
            <a:r>
              <a:rPr lang="en-US" sz="2800" dirty="0" err="1">
                <a:highlight>
                  <a:srgbClr val="FFFFFF"/>
                </a:highlight>
              </a:rPr>
              <a:t>ς</a:t>
            </a:r>
            <a:r>
              <a:rPr lang="en-US" sz="2800" dirty="0">
                <a:highlight>
                  <a:srgbClr val="FFFFFF"/>
                </a:highlight>
              </a:rPr>
              <a:t> </a:t>
            </a:r>
            <a:r>
              <a:rPr lang="en-US" sz="2800" dirty="0" err="1">
                <a:highlight>
                  <a:srgbClr val="FFFFFF"/>
                </a:highlight>
              </a:rPr>
              <a:t>είν</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ο</a:t>
            </a:r>
            <a:r>
              <a:rPr lang="en-US" sz="2800" dirty="0">
                <a:highlight>
                  <a:srgbClr val="FFFFFF"/>
                </a:highlight>
              </a:rPr>
              <a:t> </a:t>
            </a:r>
            <a:r>
              <a:rPr lang="en-US" sz="2800" dirty="0" err="1">
                <a:highlight>
                  <a:srgbClr val="FFFFFF"/>
                </a:highlight>
              </a:rPr>
              <a:t>κινητήριος</a:t>
            </a:r>
            <a:r>
              <a:rPr lang="en-US" sz="2800" dirty="0">
                <a:highlight>
                  <a:srgbClr val="FFFFFF"/>
                </a:highlight>
              </a:rPr>
              <a:t> </a:t>
            </a:r>
            <a:r>
              <a:rPr lang="en-US" sz="2800" dirty="0" err="1">
                <a:highlight>
                  <a:srgbClr val="FFFFFF"/>
                </a:highlight>
              </a:rPr>
              <a:t>κ</a:t>
            </a:r>
            <a:r>
              <a:rPr lang="en-US" sz="2800" dirty="0">
                <a:highlight>
                  <a:srgbClr val="FFFFFF"/>
                </a:highlight>
              </a:rPr>
              <a:t>α</a:t>
            </a:r>
            <a:r>
              <a:rPr lang="en-US" sz="2800" dirty="0" err="1">
                <a:highlight>
                  <a:srgbClr val="FFFFFF"/>
                </a:highlight>
              </a:rPr>
              <a:t>ι</a:t>
            </a:r>
            <a:r>
              <a:rPr lang="en-US" sz="2800" dirty="0">
                <a:highlight>
                  <a:srgbClr val="FFFFFF"/>
                </a:highlight>
              </a:rPr>
              <a:t> πα</a:t>
            </a:r>
            <a:r>
              <a:rPr lang="en-US" sz="2800" dirty="0" err="1">
                <a:highlight>
                  <a:srgbClr val="FFFFFF"/>
                </a:highlight>
              </a:rPr>
              <a:t>ίρνει</a:t>
            </a:r>
            <a:r>
              <a:rPr lang="en-US" sz="2800" dirty="0">
                <a:highlight>
                  <a:srgbClr val="FFFFFF"/>
                </a:highlight>
              </a:rPr>
              <a:t> </a:t>
            </a:r>
            <a:r>
              <a:rPr lang="en-US" sz="2800" dirty="0" err="1">
                <a:highlight>
                  <a:srgbClr val="FFFFFF"/>
                </a:highlight>
              </a:rPr>
              <a:t>κίνηση</a:t>
            </a:r>
            <a:r>
              <a:rPr lang="en-US" sz="2800" dirty="0">
                <a:highlight>
                  <a:srgbClr val="FFFFFF"/>
                </a:highlight>
              </a:rPr>
              <a:t> απ</a:t>
            </a:r>
            <a:r>
              <a:rPr lang="en-US" sz="2800" dirty="0" err="1">
                <a:highlight>
                  <a:srgbClr val="FFFFFF"/>
                </a:highlight>
              </a:rPr>
              <a:t>ο</a:t>
            </a:r>
            <a:r>
              <a:rPr lang="en-US" sz="2800" dirty="0">
                <a:highlight>
                  <a:srgbClr val="FFFFFF"/>
                </a:highlight>
              </a:rPr>
              <a:t>́ </a:t>
            </a:r>
            <a:r>
              <a:rPr lang="en-US" sz="2800" dirty="0" err="1">
                <a:highlight>
                  <a:srgbClr val="FFFFFF"/>
                </a:highlight>
              </a:rPr>
              <a:t>τον</a:t>
            </a:r>
            <a:r>
              <a:rPr lang="en-US" sz="2800" dirty="0">
                <a:highlight>
                  <a:srgbClr val="FFFFFF"/>
                </a:highlight>
              </a:rPr>
              <a:t> </a:t>
            </a:r>
            <a:r>
              <a:rPr lang="en-US" sz="2800" dirty="0" err="1">
                <a:highlight>
                  <a:srgbClr val="FFFFFF"/>
                </a:highlight>
              </a:rPr>
              <a:t>εκκεντροφόρο</a:t>
            </a:r>
            <a:r>
              <a:rPr lang="en-US" sz="2800" dirty="0">
                <a:highlight>
                  <a:srgbClr val="FFFFFF"/>
                </a:highlight>
              </a:rPr>
              <a:t> </a:t>
            </a:r>
            <a:r>
              <a:rPr lang="en-US" sz="2800" dirty="0" err="1">
                <a:highlight>
                  <a:srgbClr val="FFFFFF"/>
                </a:highlight>
              </a:rPr>
              <a:t>μέσω</a:t>
            </a:r>
            <a:r>
              <a:rPr lang="en-US" sz="2800" dirty="0">
                <a:highlight>
                  <a:srgbClr val="FFFFFF"/>
                </a:highlight>
              </a:rPr>
              <a:t> </a:t>
            </a:r>
            <a:r>
              <a:rPr lang="en-US" sz="2800" dirty="0" err="1">
                <a:highlight>
                  <a:srgbClr val="FFFFFF"/>
                </a:highlight>
              </a:rPr>
              <a:t>του</a:t>
            </a:r>
            <a:r>
              <a:rPr lang="en-US" sz="2800" dirty="0">
                <a:highlight>
                  <a:srgbClr val="FFFFFF"/>
                </a:highlight>
              </a:rPr>
              <a:t> ά</a:t>
            </a:r>
            <a:r>
              <a:rPr lang="en-US" sz="2800" dirty="0" err="1">
                <a:highlight>
                  <a:srgbClr val="FFFFFF"/>
                </a:highlight>
              </a:rPr>
              <a:t>ξον</a:t>
            </a:r>
            <a:r>
              <a:rPr lang="en-US" sz="2800" dirty="0">
                <a:highlight>
                  <a:srgbClr val="FFFFFF"/>
                </a:highlight>
              </a:rPr>
              <a:t>α </a:t>
            </a:r>
            <a:r>
              <a:rPr lang="en-US" sz="2800" dirty="0" err="1">
                <a:highlight>
                  <a:srgbClr val="FFFFFF"/>
                </a:highlight>
              </a:rPr>
              <a:t>του</a:t>
            </a:r>
            <a:r>
              <a:rPr lang="en-US" sz="2800" dirty="0">
                <a:highlight>
                  <a:srgbClr val="FFFFFF"/>
                </a:highlight>
              </a:rPr>
              <a:t> </a:t>
            </a:r>
            <a:r>
              <a:rPr lang="en-US" sz="2800" dirty="0" err="1">
                <a:highlight>
                  <a:srgbClr val="FFFFFF"/>
                </a:highlight>
              </a:rPr>
              <a:t>δι</a:t>
            </a:r>
            <a:r>
              <a:rPr lang="en-US" sz="2800" dirty="0">
                <a:highlight>
                  <a:srgbClr val="FFFFFF"/>
                </a:highlight>
              </a:rPr>
              <a:t>α</a:t>
            </a:r>
            <a:r>
              <a:rPr lang="en-US" sz="2800" dirty="0" err="1">
                <a:highlight>
                  <a:srgbClr val="FFFFFF"/>
                </a:highlight>
              </a:rPr>
              <a:t>νομε</a:t>
            </a:r>
            <a:r>
              <a:rPr lang="en-US" sz="2800" dirty="0">
                <a:highlight>
                  <a:srgbClr val="FFFFFF"/>
                </a:highlight>
              </a:rPr>
              <a:t>́α </a:t>
            </a:r>
            <a:r>
              <a:rPr lang="en-US" sz="2800" dirty="0" err="1">
                <a:highlight>
                  <a:srgbClr val="FFFFFF"/>
                </a:highlight>
              </a:rPr>
              <a:t>κ</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τη</a:t>
            </a:r>
            <a:r>
              <a:rPr lang="en-US" sz="2800" dirty="0">
                <a:highlight>
                  <a:srgbClr val="FFFFFF"/>
                </a:highlight>
              </a:rPr>
              <a:t> </a:t>
            </a:r>
            <a:r>
              <a:rPr lang="en-US" sz="2800" dirty="0" err="1">
                <a:highlight>
                  <a:srgbClr val="FFFFFF"/>
                </a:highlight>
              </a:rPr>
              <a:t>μετ</a:t>
            </a:r>
            <a:r>
              <a:rPr lang="en-US" sz="2800" dirty="0">
                <a:highlight>
                  <a:srgbClr val="FFFFFF"/>
                </a:highlight>
              </a:rPr>
              <a:t>α</a:t>
            </a:r>
            <a:r>
              <a:rPr lang="en-US" sz="2800" dirty="0" err="1">
                <a:highlight>
                  <a:srgbClr val="FFFFFF"/>
                </a:highlight>
              </a:rPr>
              <a:t>δίδει</a:t>
            </a:r>
            <a:r>
              <a:rPr lang="en-US" sz="2800" dirty="0">
                <a:highlight>
                  <a:srgbClr val="FFFFFF"/>
                </a:highlight>
              </a:rPr>
              <a:t> </a:t>
            </a:r>
            <a:r>
              <a:rPr lang="en-US" sz="2800" dirty="0" err="1">
                <a:highlight>
                  <a:srgbClr val="FFFFFF"/>
                </a:highlight>
              </a:rPr>
              <a:t>στον</a:t>
            </a:r>
            <a:r>
              <a:rPr lang="en-US" sz="2800" dirty="0">
                <a:highlight>
                  <a:srgbClr val="FFFFFF"/>
                </a:highlight>
              </a:rPr>
              <a:t> ά</a:t>
            </a:r>
            <a:r>
              <a:rPr lang="en-US" sz="2800" dirty="0" err="1">
                <a:highlight>
                  <a:srgbClr val="FFFFFF"/>
                </a:highlight>
              </a:rPr>
              <a:t>λλο</a:t>
            </a:r>
            <a:r>
              <a:rPr lang="en-US" sz="2800" dirty="0">
                <a:highlight>
                  <a:srgbClr val="FFFFFF"/>
                </a:highlight>
              </a:rPr>
              <a:t> </a:t>
            </a:r>
            <a:r>
              <a:rPr lang="en-US" sz="2800" dirty="0" err="1">
                <a:highlight>
                  <a:srgbClr val="FFFFFF"/>
                </a:highlight>
              </a:rPr>
              <a:t>οδοντωτο</a:t>
            </a:r>
            <a:r>
              <a:rPr lang="en-US" sz="2800" dirty="0">
                <a:highlight>
                  <a:srgbClr val="FFFFFF"/>
                </a:highlight>
              </a:rPr>
              <a:t>́ </a:t>
            </a:r>
            <a:r>
              <a:rPr lang="en-US" sz="2800" dirty="0" err="1">
                <a:highlight>
                  <a:srgbClr val="FFFFFF"/>
                </a:highlight>
              </a:rPr>
              <a:t>τροχο</a:t>
            </a:r>
            <a:r>
              <a:rPr lang="en-US" sz="2800" dirty="0">
                <a:highlight>
                  <a:srgbClr val="FFFFFF"/>
                </a:highlight>
              </a:rPr>
              <a:t>́ π</a:t>
            </a:r>
            <a:r>
              <a:rPr lang="en-US" sz="2800" dirty="0" err="1">
                <a:highlight>
                  <a:srgbClr val="FFFFFF"/>
                </a:highlight>
              </a:rPr>
              <a:t>ου</a:t>
            </a:r>
            <a:r>
              <a:rPr lang="en-US" sz="2800" dirty="0">
                <a:highlight>
                  <a:srgbClr val="FFFFFF"/>
                </a:highlight>
              </a:rPr>
              <a:t> </a:t>
            </a:r>
            <a:r>
              <a:rPr lang="en-US" sz="2800" dirty="0" err="1">
                <a:highlight>
                  <a:srgbClr val="FFFFFF"/>
                </a:highlight>
              </a:rPr>
              <a:t>είν</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ο</a:t>
            </a:r>
            <a:r>
              <a:rPr lang="en-US" sz="2800" dirty="0">
                <a:highlight>
                  <a:srgbClr val="FFFFFF"/>
                </a:highlight>
              </a:rPr>
              <a:t> </a:t>
            </a:r>
            <a:r>
              <a:rPr lang="en-US" sz="2800" dirty="0" err="1">
                <a:highlight>
                  <a:srgbClr val="FFFFFF"/>
                </a:highlight>
              </a:rPr>
              <a:t>κινούμενος</a:t>
            </a:r>
            <a:r>
              <a:rPr lang="en-US" sz="2800" dirty="0">
                <a:highlight>
                  <a:srgbClr val="FFFFFF"/>
                </a:highlight>
              </a:rPr>
              <a:t>. </a:t>
            </a:r>
            <a:r>
              <a:rPr lang="en-US" sz="2800" dirty="0" err="1">
                <a:highlight>
                  <a:srgbClr val="FFFFFF"/>
                </a:highlight>
              </a:rPr>
              <a:t>Το</a:t>
            </a:r>
            <a:r>
              <a:rPr lang="en-US" sz="2800" dirty="0">
                <a:highlight>
                  <a:srgbClr val="FFFFFF"/>
                </a:highlight>
              </a:rPr>
              <a:t> </a:t>
            </a:r>
            <a:r>
              <a:rPr lang="en-US" sz="2800" dirty="0" err="1">
                <a:highlight>
                  <a:srgbClr val="FFFFFF"/>
                </a:highlight>
              </a:rPr>
              <a:t>λ</a:t>
            </a:r>
            <a:r>
              <a:rPr lang="en-US" sz="2800" dirty="0">
                <a:highlight>
                  <a:srgbClr val="FFFFFF"/>
                </a:highlight>
              </a:rPr>
              <a:t>ά</a:t>
            </a:r>
            <a:r>
              <a:rPr lang="en-US" sz="2800" dirty="0" err="1">
                <a:highlight>
                  <a:srgbClr val="FFFFFF"/>
                </a:highlight>
              </a:rPr>
              <a:t>δι</a:t>
            </a:r>
            <a:r>
              <a:rPr lang="en-US" sz="2800" dirty="0">
                <a:highlight>
                  <a:srgbClr val="FFFFFF"/>
                </a:highlight>
              </a:rPr>
              <a:t> </a:t>
            </a:r>
            <a:r>
              <a:rPr lang="en-US" sz="2800" dirty="0" err="1">
                <a:highlight>
                  <a:srgbClr val="FFFFFF"/>
                </a:highlight>
              </a:rPr>
              <a:t>εισέρχετ</a:t>
            </a:r>
            <a:r>
              <a:rPr lang="en-US" sz="2800" dirty="0">
                <a:highlight>
                  <a:srgbClr val="FFFFFF"/>
                </a:highlight>
              </a:rPr>
              <a:t>α</a:t>
            </a:r>
            <a:r>
              <a:rPr lang="en-US" sz="2800" dirty="0" err="1">
                <a:highlight>
                  <a:srgbClr val="FFFFFF"/>
                </a:highlight>
              </a:rPr>
              <a:t>ι</a:t>
            </a:r>
            <a:r>
              <a:rPr lang="en-US" sz="2800" dirty="0">
                <a:highlight>
                  <a:srgbClr val="FFFFFF"/>
                </a:highlight>
              </a:rPr>
              <a:t> απ</a:t>
            </a:r>
            <a:r>
              <a:rPr lang="en-US" sz="2800" dirty="0" err="1">
                <a:highlight>
                  <a:srgbClr val="FFFFFF"/>
                </a:highlight>
              </a:rPr>
              <a:t>ο</a:t>
            </a:r>
            <a:r>
              <a:rPr lang="en-US" sz="2800" dirty="0">
                <a:highlight>
                  <a:srgbClr val="FFFFFF"/>
                </a:highlight>
              </a:rPr>
              <a:t>́ </a:t>
            </a:r>
            <a:r>
              <a:rPr lang="en-US" sz="2800" dirty="0" err="1">
                <a:highlight>
                  <a:srgbClr val="FFFFFF"/>
                </a:highlight>
              </a:rPr>
              <a:t>τη</a:t>
            </a:r>
            <a:r>
              <a:rPr lang="en-US" sz="2800" dirty="0">
                <a:highlight>
                  <a:srgbClr val="FFFFFF"/>
                </a:highlight>
              </a:rPr>
              <a:t> </a:t>
            </a:r>
            <a:r>
              <a:rPr lang="en-US" sz="2800" dirty="0" err="1">
                <a:highlight>
                  <a:srgbClr val="FFFFFF"/>
                </a:highlight>
              </a:rPr>
              <a:t>μι</a:t>
            </a:r>
            <a:r>
              <a:rPr lang="en-US" sz="2800" dirty="0">
                <a:highlight>
                  <a:srgbClr val="FFFFFF"/>
                </a:highlight>
              </a:rPr>
              <a:t>α π</a:t>
            </a:r>
            <a:r>
              <a:rPr lang="en-US" sz="2800" dirty="0" err="1">
                <a:highlight>
                  <a:srgbClr val="FFFFFF"/>
                </a:highlight>
              </a:rPr>
              <a:t>λευρ</a:t>
            </a:r>
            <a:r>
              <a:rPr lang="en-US" sz="2800" dirty="0">
                <a:highlight>
                  <a:srgbClr val="FFFFFF"/>
                </a:highlight>
              </a:rPr>
              <a:t>ά, </a:t>
            </a:r>
            <a:r>
              <a:rPr lang="en-US" sz="2800" dirty="0" err="1">
                <a:highlight>
                  <a:srgbClr val="FFFFFF"/>
                </a:highlight>
              </a:rPr>
              <a:t>δι</a:t>
            </a:r>
            <a:r>
              <a:rPr lang="en-US" sz="2800" dirty="0">
                <a:highlight>
                  <a:srgbClr val="FFFFFF"/>
                </a:highlight>
              </a:rPr>
              <a:t>α</a:t>
            </a:r>
            <a:r>
              <a:rPr lang="en-US" sz="2800" dirty="0" err="1">
                <a:highlight>
                  <a:srgbClr val="FFFFFF"/>
                </a:highlight>
              </a:rPr>
              <a:t>χέετ</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μετ</a:t>
            </a:r>
            <a:r>
              <a:rPr lang="en-US" sz="2800" dirty="0">
                <a:highlight>
                  <a:srgbClr val="FFFFFF"/>
                </a:highlight>
              </a:rPr>
              <a:t>α</a:t>
            </a:r>
            <a:r>
              <a:rPr lang="en-US" sz="2800" dirty="0" err="1">
                <a:highlight>
                  <a:srgbClr val="FFFFFF"/>
                </a:highlight>
              </a:rPr>
              <a:t>ξυ</a:t>
            </a:r>
            <a:r>
              <a:rPr lang="en-US" sz="2800" dirty="0">
                <a:highlight>
                  <a:srgbClr val="FFFFFF"/>
                </a:highlight>
              </a:rPr>
              <a:t>́ </a:t>
            </a:r>
            <a:r>
              <a:rPr lang="en-US" sz="2800" dirty="0" err="1">
                <a:highlight>
                  <a:srgbClr val="FFFFFF"/>
                </a:highlight>
              </a:rPr>
              <a:t>των</a:t>
            </a:r>
            <a:r>
              <a:rPr lang="en-US" sz="2800" dirty="0">
                <a:highlight>
                  <a:srgbClr val="FFFFFF"/>
                </a:highlight>
              </a:rPr>
              <a:t> </a:t>
            </a:r>
            <a:r>
              <a:rPr lang="en-US" sz="2800" dirty="0" err="1">
                <a:highlight>
                  <a:srgbClr val="FFFFFF"/>
                </a:highlight>
              </a:rPr>
              <a:t>δοντιών</a:t>
            </a:r>
            <a:r>
              <a:rPr lang="en-US" sz="2800" dirty="0">
                <a:highlight>
                  <a:srgbClr val="FFFFFF"/>
                </a:highlight>
              </a:rPr>
              <a:t> </a:t>
            </a:r>
            <a:r>
              <a:rPr lang="en-US" sz="2800" dirty="0" err="1">
                <a:highlight>
                  <a:srgbClr val="FFFFFF"/>
                </a:highlight>
              </a:rPr>
              <a:t>των</a:t>
            </a:r>
            <a:r>
              <a:rPr lang="en-US" sz="2800" dirty="0">
                <a:highlight>
                  <a:srgbClr val="FFFFFF"/>
                </a:highlight>
              </a:rPr>
              <a:t> </a:t>
            </a:r>
            <a:r>
              <a:rPr lang="en-US" sz="2800" dirty="0" err="1">
                <a:highlight>
                  <a:srgbClr val="FFFFFF"/>
                </a:highlight>
              </a:rPr>
              <a:t>οδοντωτών</a:t>
            </a:r>
            <a:r>
              <a:rPr lang="en-US" sz="2800" dirty="0">
                <a:highlight>
                  <a:srgbClr val="FFFFFF"/>
                </a:highlight>
              </a:rPr>
              <a:t> </a:t>
            </a:r>
            <a:r>
              <a:rPr lang="en-US" sz="2800" dirty="0" err="1">
                <a:highlight>
                  <a:srgbClr val="FFFFFF"/>
                </a:highlight>
              </a:rPr>
              <a:t>τροχών</a:t>
            </a:r>
            <a:r>
              <a:rPr lang="en-US" sz="2800" dirty="0">
                <a:highlight>
                  <a:srgbClr val="FFFFFF"/>
                </a:highlight>
              </a:rPr>
              <a:t> </a:t>
            </a:r>
            <a:r>
              <a:rPr lang="en-US" sz="2800" dirty="0" err="1">
                <a:highlight>
                  <a:srgbClr val="FFFFFF"/>
                </a:highlight>
              </a:rPr>
              <a:t>κ</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του</a:t>
            </a:r>
            <a:r>
              <a:rPr lang="en-US" sz="2800" dirty="0">
                <a:highlight>
                  <a:srgbClr val="FFFFFF"/>
                </a:highlight>
              </a:rPr>
              <a:t> </a:t>
            </a:r>
            <a:r>
              <a:rPr lang="en-US" sz="2800" dirty="0" err="1">
                <a:highlight>
                  <a:srgbClr val="FFFFFF"/>
                </a:highlight>
              </a:rPr>
              <a:t>κ</a:t>
            </a:r>
            <a:r>
              <a:rPr lang="en-US" sz="2800" dirty="0">
                <a:highlight>
                  <a:srgbClr val="FFFFFF"/>
                </a:highlight>
              </a:rPr>
              <a:t>α</a:t>
            </a:r>
            <a:r>
              <a:rPr lang="en-US" sz="2800" dirty="0" err="1">
                <a:highlight>
                  <a:srgbClr val="FFFFFF"/>
                </a:highlight>
              </a:rPr>
              <a:t>λύμμ</a:t>
            </a:r>
            <a:r>
              <a:rPr lang="en-US" sz="2800" dirty="0">
                <a:highlight>
                  <a:srgbClr val="FFFFFF"/>
                </a:highlight>
              </a:rPr>
              <a:t>α</a:t>
            </a:r>
            <a:r>
              <a:rPr lang="en-US" sz="2800" dirty="0" err="1">
                <a:highlight>
                  <a:srgbClr val="FFFFFF"/>
                </a:highlight>
              </a:rPr>
              <a:t>τος</a:t>
            </a:r>
            <a:r>
              <a:rPr lang="en-US" sz="2800" dirty="0">
                <a:highlight>
                  <a:srgbClr val="FFFFFF"/>
                </a:highlight>
              </a:rPr>
              <a:t> </a:t>
            </a:r>
            <a:r>
              <a:rPr lang="en-US" sz="2800" dirty="0" err="1">
                <a:highlight>
                  <a:srgbClr val="FFFFFF"/>
                </a:highlight>
              </a:rPr>
              <a:t>της</a:t>
            </a:r>
            <a:r>
              <a:rPr lang="en-US" sz="2800" dirty="0">
                <a:highlight>
                  <a:srgbClr val="FFFFFF"/>
                </a:highlight>
              </a:rPr>
              <a:t> α</a:t>
            </a:r>
            <a:r>
              <a:rPr lang="en-US" sz="2800" dirty="0" err="1">
                <a:highlight>
                  <a:srgbClr val="FFFFFF"/>
                </a:highlight>
              </a:rPr>
              <a:t>ντλι</a:t>
            </a:r>
            <a:r>
              <a:rPr lang="en-US" sz="2800" dirty="0">
                <a:highlight>
                  <a:srgbClr val="FFFFFF"/>
                </a:highlight>
              </a:rPr>
              <a:t>́α</a:t>
            </a:r>
            <a:r>
              <a:rPr lang="en-US" sz="2800" dirty="0" err="1">
                <a:highlight>
                  <a:srgbClr val="FFFFFF"/>
                </a:highlight>
              </a:rPr>
              <a:t>ς</a:t>
            </a:r>
            <a:r>
              <a:rPr lang="en-US" sz="2800" dirty="0">
                <a:highlight>
                  <a:srgbClr val="FFFFFF"/>
                </a:highlight>
              </a:rPr>
              <a:t> </a:t>
            </a:r>
            <a:r>
              <a:rPr lang="en-US" sz="2800" dirty="0" err="1">
                <a:highlight>
                  <a:srgbClr val="FFFFFF"/>
                </a:highlight>
              </a:rPr>
              <a:t>κι</a:t>
            </a:r>
            <a:r>
              <a:rPr lang="en-US" sz="2800" dirty="0">
                <a:highlight>
                  <a:srgbClr val="FFFFFF"/>
                </a:highlight>
              </a:rPr>
              <a:t> </a:t>
            </a:r>
            <a:r>
              <a:rPr lang="en-US" sz="2800" dirty="0" err="1">
                <a:highlight>
                  <a:srgbClr val="FFFFFF"/>
                </a:highlight>
              </a:rPr>
              <a:t>ότ</a:t>
            </a:r>
            <a:r>
              <a:rPr lang="en-US" sz="2800" dirty="0">
                <a:highlight>
                  <a:srgbClr val="FFFFFF"/>
                </a:highlight>
              </a:rPr>
              <a:t>α</a:t>
            </a:r>
            <a:r>
              <a:rPr lang="en-US" sz="2800" dirty="0" err="1">
                <a:highlight>
                  <a:srgbClr val="FFFFFF"/>
                </a:highlight>
              </a:rPr>
              <a:t>ν</a:t>
            </a:r>
            <a:r>
              <a:rPr lang="en-US" sz="2800" dirty="0">
                <a:highlight>
                  <a:srgbClr val="FFFFFF"/>
                </a:highlight>
              </a:rPr>
              <a:t> </a:t>
            </a:r>
            <a:r>
              <a:rPr lang="en-US" sz="2800" dirty="0" err="1">
                <a:highlight>
                  <a:srgbClr val="FFFFFF"/>
                </a:highlight>
              </a:rPr>
              <a:t>φθ</a:t>
            </a:r>
            <a:r>
              <a:rPr lang="en-US" sz="2800" dirty="0">
                <a:highlight>
                  <a:srgbClr val="FFFFFF"/>
                </a:highlight>
              </a:rPr>
              <a:t>ά</a:t>
            </a:r>
            <a:r>
              <a:rPr lang="en-US" sz="2800" dirty="0" err="1">
                <a:highlight>
                  <a:srgbClr val="FFFFFF"/>
                </a:highlight>
              </a:rPr>
              <a:t>σει</a:t>
            </a:r>
            <a:r>
              <a:rPr lang="en-US" sz="2800" dirty="0">
                <a:highlight>
                  <a:srgbClr val="FFFFFF"/>
                </a:highlight>
              </a:rPr>
              <a:t> </a:t>
            </a:r>
            <a:r>
              <a:rPr lang="en-US" sz="2800" dirty="0" err="1">
                <a:highlight>
                  <a:srgbClr val="FFFFFF"/>
                </a:highlight>
              </a:rPr>
              <a:t>στην</a:t>
            </a:r>
            <a:r>
              <a:rPr lang="en-US" sz="2800" dirty="0">
                <a:highlight>
                  <a:srgbClr val="FFFFFF"/>
                </a:highlight>
              </a:rPr>
              <a:t> α</a:t>
            </a:r>
            <a:r>
              <a:rPr lang="en-US" sz="2800" dirty="0" err="1">
                <a:highlight>
                  <a:srgbClr val="FFFFFF"/>
                </a:highlight>
              </a:rPr>
              <a:t>ντίθετη</a:t>
            </a:r>
            <a:r>
              <a:rPr lang="en-US" sz="2800" dirty="0">
                <a:highlight>
                  <a:srgbClr val="FFFFFF"/>
                </a:highlight>
              </a:rPr>
              <a:t> π</a:t>
            </a:r>
            <a:r>
              <a:rPr lang="en-US" sz="2800" dirty="0" err="1">
                <a:highlight>
                  <a:srgbClr val="FFFFFF"/>
                </a:highlight>
              </a:rPr>
              <a:t>λευρ</a:t>
            </a:r>
            <a:r>
              <a:rPr lang="en-US" sz="2800" dirty="0">
                <a:highlight>
                  <a:srgbClr val="FFFFFF"/>
                </a:highlight>
              </a:rPr>
              <a:t>ά, π</a:t>
            </a:r>
            <a:r>
              <a:rPr lang="en-US" sz="2800" dirty="0" err="1">
                <a:highlight>
                  <a:srgbClr val="FFFFFF"/>
                </a:highlight>
              </a:rPr>
              <a:t>ιέζετ</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κ</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εξέρχετ</a:t>
            </a:r>
            <a:r>
              <a:rPr lang="en-US" sz="2800" dirty="0">
                <a:highlight>
                  <a:srgbClr val="FFFFFF"/>
                </a:highlight>
              </a:rPr>
              <a:t>α</a:t>
            </a:r>
            <a:r>
              <a:rPr lang="en-US" sz="2800" dirty="0" err="1">
                <a:highlight>
                  <a:srgbClr val="FFFFFF"/>
                </a:highlight>
              </a:rPr>
              <a:t>ι</a:t>
            </a:r>
            <a:r>
              <a:rPr lang="en-US" sz="2800" dirty="0">
                <a:highlight>
                  <a:srgbClr val="FFFFFF"/>
                </a:highlight>
              </a:rPr>
              <a:t> </a:t>
            </a:r>
            <a:r>
              <a:rPr lang="en-US" sz="2800" dirty="0" err="1">
                <a:highlight>
                  <a:srgbClr val="FFFFFF"/>
                </a:highlight>
              </a:rPr>
              <a:t>με</a:t>
            </a:r>
            <a:r>
              <a:rPr lang="en-US" sz="2800" dirty="0">
                <a:highlight>
                  <a:srgbClr val="FFFFFF"/>
                </a:highlight>
              </a:rPr>
              <a:t> π</a:t>
            </a:r>
            <a:r>
              <a:rPr lang="en-US" sz="2800" dirty="0" err="1">
                <a:highlight>
                  <a:srgbClr val="FFFFFF"/>
                </a:highlight>
              </a:rPr>
              <a:t>ίεση</a:t>
            </a:r>
            <a:r>
              <a:rPr lang="en-US" sz="2800" dirty="0">
                <a:highlight>
                  <a:srgbClr val="FFFFFF"/>
                </a:highlight>
              </a:rPr>
              <a:t> π</a:t>
            </a:r>
            <a:r>
              <a:rPr lang="en-US" sz="2800" dirty="0" err="1">
                <a:highlight>
                  <a:srgbClr val="FFFFFF"/>
                </a:highlight>
              </a:rPr>
              <a:t>ρος</a:t>
            </a:r>
            <a:r>
              <a:rPr lang="en-US" sz="2800" dirty="0">
                <a:highlight>
                  <a:srgbClr val="FFFFFF"/>
                </a:highlight>
              </a:rPr>
              <a:t> </a:t>
            </a:r>
            <a:r>
              <a:rPr lang="en-US" sz="2800" dirty="0" err="1">
                <a:highlight>
                  <a:srgbClr val="FFFFFF"/>
                </a:highlight>
              </a:rPr>
              <a:t>τις</a:t>
            </a:r>
            <a:r>
              <a:rPr lang="en-US" sz="2800" dirty="0">
                <a:highlight>
                  <a:srgbClr val="FFFFFF"/>
                </a:highlight>
              </a:rPr>
              <a:t> </a:t>
            </a:r>
            <a:r>
              <a:rPr lang="en-US" sz="2800" dirty="0" err="1">
                <a:highlight>
                  <a:srgbClr val="FFFFFF"/>
                </a:highlight>
              </a:rPr>
              <a:t>σωληνώσεις</a:t>
            </a:r>
            <a:r>
              <a:rPr lang="en-US" sz="2800" dirty="0">
                <a:highlight>
                  <a:srgbClr val="FFFFFF"/>
                </a:highlight>
              </a:rPr>
              <a:t> </a:t>
            </a:r>
            <a:r>
              <a:rPr lang="en-US" sz="2800" dirty="0" err="1">
                <a:highlight>
                  <a:srgbClr val="FFFFFF"/>
                </a:highlight>
              </a:rPr>
              <a:t>του</a:t>
            </a:r>
            <a:r>
              <a:rPr lang="en-US" sz="2800" dirty="0">
                <a:highlight>
                  <a:srgbClr val="FFFFFF"/>
                </a:highlight>
              </a:rPr>
              <a:t> </a:t>
            </a:r>
            <a:r>
              <a:rPr lang="en-US" sz="2800" dirty="0" err="1">
                <a:highlight>
                  <a:srgbClr val="FFFFFF"/>
                </a:highlight>
              </a:rPr>
              <a:t>λ</a:t>
            </a:r>
            <a:r>
              <a:rPr lang="en-US" sz="2800" dirty="0">
                <a:highlight>
                  <a:srgbClr val="FFFFFF"/>
                </a:highlight>
              </a:rPr>
              <a:t>α</a:t>
            </a:r>
            <a:r>
              <a:rPr lang="en-US" sz="2800" dirty="0" err="1">
                <a:highlight>
                  <a:srgbClr val="FFFFFF"/>
                </a:highlight>
              </a:rPr>
              <a:t>διου</a:t>
            </a:r>
            <a:r>
              <a:rPr lang="en-US" sz="2800" dirty="0">
                <a:highlight>
                  <a:srgbClr val="FFFFFF"/>
                </a:highlight>
              </a:rPr>
              <a:t>́</a:t>
            </a:r>
            <a:r>
              <a:rPr lang="en-US" sz="1400" dirty="0">
                <a:highlight>
                  <a:srgbClr val="FFFFFF"/>
                </a:highlight>
              </a:rPr>
              <a:t>. </a:t>
            </a:r>
          </a:p>
          <a:p>
            <a:pPr indent="-228600">
              <a:buFont typeface="Arial" panose="020B0604020202020204" pitchFamily="34" charset="0"/>
              <a:buChar char="•"/>
            </a:pPr>
            <a:endParaRPr lang="en-US" sz="1400" dirty="0"/>
          </a:p>
        </p:txBody>
      </p:sp>
      <p:pic>
        <p:nvPicPr>
          <p:cNvPr id="14" name="Θέση περιεχομένου 13" descr="Εικόνα που περιέχει κύκλος, διάγραμμα, στιγμιότυπο οθόνης, ζωγραφιά&#10;&#10;Περιγραφή που δημιουργήθηκε αυτόματα">
            <a:extLst>
              <a:ext uri="{FF2B5EF4-FFF2-40B4-BE49-F238E27FC236}">
                <a16:creationId xmlns:a16="http://schemas.microsoft.com/office/drawing/2014/main" id="{FC6E2860-046C-C7F2-4798-D409E55654C9}"/>
              </a:ext>
            </a:extLst>
          </p:cNvPr>
          <p:cNvPicPr>
            <a:picLocks noGrp="1" noChangeAspect="1"/>
          </p:cNvPicPr>
          <p:nvPr>
            <p:ph idx="4294967295"/>
          </p:nvPr>
        </p:nvPicPr>
        <p:blipFill rotWithShape="1">
          <a:blip r:embed="rId2"/>
          <a:srcRect l="953" r="7682" b="1"/>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61684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Θέση περιεχομένου 6" descr="Εικόνα που περιέχει ζωγραφιά, σκίτσο/σχέδιο, clipart, διάγραμμα&#10;&#10;Περιγραφή που δημιουργήθηκε αυτόματα">
            <a:extLst>
              <a:ext uri="{FF2B5EF4-FFF2-40B4-BE49-F238E27FC236}">
                <a16:creationId xmlns:a16="http://schemas.microsoft.com/office/drawing/2014/main" id="{DFE8614D-4472-E3B3-0207-7D6C7D6B24B7}"/>
              </a:ext>
            </a:extLst>
          </p:cNvPr>
          <p:cNvPicPr>
            <a:picLocks noGrp="1" noChangeAspect="1"/>
          </p:cNvPicPr>
          <p:nvPr>
            <p:ph idx="1"/>
          </p:nvPr>
        </p:nvPicPr>
        <p:blipFill rotWithShape="1">
          <a:blip r:embed="rId2"/>
          <a:srcRect t="788" r="-1" b="332"/>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1" name="Freeform: Shape 20">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40F7BAB1-9038-1E64-2A3A-D784F0103713}"/>
              </a:ext>
            </a:extLst>
          </p:cNvPr>
          <p:cNvSpPr>
            <a:spLocks noGrp="1"/>
          </p:cNvSpPr>
          <p:nvPr>
            <p:ph type="title"/>
          </p:nvPr>
        </p:nvSpPr>
        <p:spPr>
          <a:xfrm>
            <a:off x="270510" y="947928"/>
            <a:ext cx="3438144" cy="1125728"/>
          </a:xfrm>
        </p:spPr>
        <p:txBody>
          <a:bodyPr vert="horz" lIns="91440" tIns="45720" rIns="91440" bIns="45720" rtlCol="0" anchor="b">
            <a:normAutofit/>
          </a:bodyPr>
          <a:lstStyle/>
          <a:p>
            <a:r>
              <a:rPr lang="en-US" sz="2800" dirty="0" err="1">
                <a:effectLst/>
                <a:highlight>
                  <a:srgbClr val="FFFFFF"/>
                </a:highlight>
              </a:rPr>
              <a:t>Αντλι</a:t>
            </a:r>
            <a:r>
              <a:rPr lang="en-US" sz="2800" dirty="0">
                <a:effectLst/>
                <a:highlight>
                  <a:srgbClr val="FFFFFF"/>
                </a:highlight>
              </a:rPr>
              <a:t>́α </a:t>
            </a:r>
            <a:r>
              <a:rPr lang="en-US" sz="2800" dirty="0" err="1">
                <a:effectLst/>
                <a:highlight>
                  <a:srgbClr val="FFFFFF"/>
                </a:highlight>
              </a:rPr>
              <a:t>με</a:t>
            </a:r>
            <a:r>
              <a:rPr lang="en-US" sz="2800" dirty="0">
                <a:effectLst/>
                <a:highlight>
                  <a:srgbClr val="FFFFFF"/>
                </a:highlight>
              </a:rPr>
              <a:t> </a:t>
            </a:r>
            <a:r>
              <a:rPr lang="en-US" sz="2800" dirty="0" err="1">
                <a:effectLst/>
                <a:highlight>
                  <a:srgbClr val="FFFFFF"/>
                </a:highlight>
              </a:rPr>
              <a:t>στροφείς</a:t>
            </a:r>
            <a:r>
              <a:rPr lang="en-US" sz="2800" dirty="0">
                <a:effectLst/>
                <a:highlight>
                  <a:srgbClr val="FFFFFF"/>
                </a:highlight>
              </a:rPr>
              <a:t> </a:t>
            </a:r>
            <a:br>
              <a:rPr lang="en-US" sz="2800" dirty="0">
                <a:effectLst/>
                <a:highlight>
                  <a:srgbClr val="FFFFFF"/>
                </a:highlight>
              </a:rPr>
            </a:br>
            <a:endParaRPr lang="en-US" sz="2800" dirty="0"/>
          </a:p>
        </p:txBody>
      </p:sp>
      <p:sp>
        <p:nvSpPr>
          <p:cNvPr id="25" name="Rectangle 2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Θέση κειμένου 4">
            <a:extLst>
              <a:ext uri="{FF2B5EF4-FFF2-40B4-BE49-F238E27FC236}">
                <a16:creationId xmlns:a16="http://schemas.microsoft.com/office/drawing/2014/main" id="{3FEFB857-909E-6F54-8101-166773F22293}"/>
              </a:ext>
            </a:extLst>
          </p:cNvPr>
          <p:cNvSpPr>
            <a:spLocks noGrp="1"/>
          </p:cNvSpPr>
          <p:nvPr>
            <p:ph type="body" sz="half" idx="2"/>
          </p:nvPr>
        </p:nvSpPr>
        <p:spPr>
          <a:xfrm>
            <a:off x="0" y="2618232"/>
            <a:ext cx="3810000" cy="3307080"/>
          </a:xfrm>
        </p:spPr>
        <p:txBody>
          <a:bodyPr vert="horz" lIns="91440" tIns="45720" rIns="91440" bIns="45720" rtlCol="0" anchor="t">
            <a:normAutofit/>
          </a:bodyPr>
          <a:lstStyle/>
          <a:p>
            <a:r>
              <a:rPr lang="el-GR" sz="2400" dirty="0">
                <a:effectLst/>
                <a:highlight>
                  <a:srgbClr val="FFFFFF"/>
                </a:highlight>
                <a:latin typeface="UBHelvetica"/>
              </a:rPr>
              <a:t>Στην </a:t>
            </a:r>
            <a:r>
              <a:rPr lang="el-GR" sz="2400" dirty="0" err="1">
                <a:effectLst/>
                <a:highlight>
                  <a:srgbClr val="FFFFFF"/>
                </a:highlight>
                <a:latin typeface="UBHelvetica"/>
              </a:rPr>
              <a:t>αντλία</a:t>
            </a:r>
            <a:r>
              <a:rPr lang="el-GR" sz="2400" dirty="0">
                <a:effectLst/>
                <a:highlight>
                  <a:srgbClr val="FFFFFF"/>
                </a:highlight>
                <a:latin typeface="UBHelvetica"/>
              </a:rPr>
              <a:t> </a:t>
            </a:r>
            <a:r>
              <a:rPr lang="el-GR" sz="2400" dirty="0" err="1">
                <a:effectLst/>
                <a:highlight>
                  <a:srgbClr val="FFFFFF"/>
                </a:highlight>
                <a:latin typeface="UBHelvetica"/>
              </a:rPr>
              <a:t>αυτη</a:t>
            </a:r>
            <a:r>
              <a:rPr lang="el-GR" sz="2400" dirty="0">
                <a:effectLst/>
                <a:highlight>
                  <a:srgbClr val="FFFFFF"/>
                </a:highlight>
                <a:latin typeface="UBHelvetica"/>
              </a:rPr>
              <a:t>́ </a:t>
            </a:r>
            <a:r>
              <a:rPr lang="el-GR" sz="2400" dirty="0" err="1">
                <a:effectLst/>
                <a:highlight>
                  <a:srgbClr val="FFFFFF"/>
                </a:highlight>
                <a:latin typeface="UBHelvetica"/>
              </a:rPr>
              <a:t>υπάρχούν</a:t>
            </a:r>
            <a:r>
              <a:rPr lang="el-GR" sz="2400" dirty="0">
                <a:effectLst/>
                <a:highlight>
                  <a:srgbClr val="FFFFFF"/>
                </a:highlight>
                <a:latin typeface="UBHelvetica"/>
              </a:rPr>
              <a:t> </a:t>
            </a:r>
            <a:r>
              <a:rPr lang="el-GR" sz="2400" dirty="0" err="1">
                <a:effectLst/>
                <a:highlight>
                  <a:srgbClr val="FFFFFF"/>
                </a:highlight>
                <a:latin typeface="UBHelvetica"/>
              </a:rPr>
              <a:t>δύο</a:t>
            </a:r>
            <a:r>
              <a:rPr lang="el-GR" sz="2400" dirty="0">
                <a:effectLst/>
                <a:highlight>
                  <a:srgbClr val="FFFFFF"/>
                </a:highlight>
                <a:latin typeface="UBHelvetica"/>
              </a:rPr>
              <a:t> </a:t>
            </a:r>
            <a:r>
              <a:rPr lang="el-GR" sz="2400" dirty="0" err="1">
                <a:effectLst/>
                <a:highlight>
                  <a:srgbClr val="FFFFFF"/>
                </a:highlight>
                <a:latin typeface="UBHelvetica"/>
              </a:rPr>
              <a:t>στροφείς</a:t>
            </a:r>
            <a:r>
              <a:rPr lang="el-GR" sz="2400" dirty="0">
                <a:effectLst/>
                <a:highlight>
                  <a:srgbClr val="FFFFFF"/>
                </a:highlight>
                <a:latin typeface="UBHelvetica"/>
              </a:rPr>
              <a:t>: ο </a:t>
            </a:r>
            <a:r>
              <a:rPr lang="el-GR" sz="2400" dirty="0" err="1">
                <a:effectLst/>
                <a:highlight>
                  <a:srgbClr val="FFFFFF"/>
                </a:highlight>
                <a:latin typeface="UBHelvetica"/>
              </a:rPr>
              <a:t>κεντρικός</a:t>
            </a:r>
            <a:r>
              <a:rPr lang="el-GR" sz="2400" dirty="0">
                <a:effectLst/>
                <a:highlight>
                  <a:srgbClr val="FFFFFF"/>
                </a:highlight>
                <a:latin typeface="UBHelvetica"/>
              </a:rPr>
              <a:t> </a:t>
            </a:r>
            <a:r>
              <a:rPr lang="el-GR" sz="2400" dirty="0" err="1">
                <a:effectLst/>
                <a:highlight>
                  <a:srgbClr val="FFFFFF"/>
                </a:highlight>
                <a:latin typeface="UBHelvetica"/>
              </a:rPr>
              <a:t>κινητήριος</a:t>
            </a:r>
            <a:r>
              <a:rPr lang="el-GR" sz="2400" dirty="0">
                <a:effectLst/>
                <a:highlight>
                  <a:srgbClr val="FFFFFF"/>
                </a:highlight>
                <a:latin typeface="UBHelvetica"/>
              </a:rPr>
              <a:t> </a:t>
            </a:r>
            <a:r>
              <a:rPr lang="el-GR" sz="2400" dirty="0" err="1">
                <a:effectLst/>
                <a:highlight>
                  <a:srgbClr val="FFFFFF"/>
                </a:highlight>
                <a:latin typeface="UBHelvetica"/>
              </a:rPr>
              <a:t>στροφέας</a:t>
            </a:r>
            <a:r>
              <a:rPr lang="el-GR" sz="2400" dirty="0">
                <a:effectLst/>
                <a:highlight>
                  <a:srgbClr val="FFFFFF"/>
                </a:highlight>
                <a:latin typeface="UBHelvetica"/>
              </a:rPr>
              <a:t> ο </a:t>
            </a:r>
            <a:r>
              <a:rPr lang="el-GR" sz="2400" dirty="0" err="1">
                <a:effectLst/>
                <a:highlight>
                  <a:srgbClr val="FFFFFF"/>
                </a:highlight>
                <a:latin typeface="UBHelvetica"/>
              </a:rPr>
              <a:t>οποίος</a:t>
            </a:r>
            <a:r>
              <a:rPr lang="el-GR" sz="2400" dirty="0">
                <a:effectLst/>
                <a:highlight>
                  <a:srgbClr val="FFFFFF"/>
                </a:highlight>
                <a:latin typeface="UBHelvetica"/>
              </a:rPr>
              <a:t> </a:t>
            </a:r>
            <a:r>
              <a:rPr lang="el-GR" sz="2400" dirty="0" err="1">
                <a:effectLst/>
                <a:highlight>
                  <a:srgbClr val="FFFFFF"/>
                </a:highlight>
                <a:latin typeface="UBHelvetica"/>
              </a:rPr>
              <a:t>έχει</a:t>
            </a:r>
            <a:r>
              <a:rPr lang="el-GR" sz="2400" dirty="0">
                <a:effectLst/>
                <a:highlight>
                  <a:srgbClr val="FFFFFF"/>
                </a:highlight>
                <a:latin typeface="UBHelvetica"/>
              </a:rPr>
              <a:t> 4 </a:t>
            </a:r>
            <a:r>
              <a:rPr lang="el-GR" sz="2400" dirty="0" err="1">
                <a:effectLst/>
                <a:highlight>
                  <a:srgbClr val="FFFFFF"/>
                </a:highlight>
                <a:latin typeface="UBHelvetica"/>
              </a:rPr>
              <a:t>λοβούς</a:t>
            </a:r>
            <a:r>
              <a:rPr lang="el-GR" sz="2400" dirty="0">
                <a:effectLst/>
                <a:highlight>
                  <a:srgbClr val="FFFFFF"/>
                </a:highlight>
                <a:latin typeface="UBHelvetica"/>
              </a:rPr>
              <a:t> (</a:t>
            </a:r>
            <a:r>
              <a:rPr lang="el-GR" sz="2400" dirty="0" err="1">
                <a:effectLst/>
                <a:highlight>
                  <a:srgbClr val="FFFFFF"/>
                </a:highlight>
                <a:latin typeface="UBHelvetica"/>
              </a:rPr>
              <a:t>ημικύκλια</a:t>
            </a:r>
            <a:r>
              <a:rPr lang="el-GR" sz="2400" dirty="0">
                <a:effectLst/>
                <a:highlight>
                  <a:srgbClr val="FFFFFF"/>
                </a:highlight>
                <a:latin typeface="UBHelvetica"/>
              </a:rPr>
              <a:t>) και </a:t>
            </a:r>
            <a:r>
              <a:rPr lang="el-GR" sz="2400" dirty="0" err="1">
                <a:effectLst/>
                <a:highlight>
                  <a:srgbClr val="FFFFFF"/>
                </a:highlight>
                <a:latin typeface="UBHelvetica"/>
              </a:rPr>
              <a:t>παίρνει</a:t>
            </a:r>
            <a:r>
              <a:rPr lang="el-GR" sz="2400" dirty="0">
                <a:effectLst/>
                <a:highlight>
                  <a:srgbClr val="FFFFFF"/>
                </a:highlight>
                <a:latin typeface="UBHelvetica"/>
              </a:rPr>
              <a:t> </a:t>
            </a:r>
            <a:r>
              <a:rPr lang="el-GR" sz="2400" dirty="0" err="1">
                <a:effectLst/>
                <a:highlight>
                  <a:srgbClr val="FFFFFF"/>
                </a:highlight>
                <a:latin typeface="UBHelvetica"/>
              </a:rPr>
              <a:t>άμεσα</a:t>
            </a:r>
            <a:r>
              <a:rPr lang="el-GR" sz="2400" dirty="0">
                <a:effectLst/>
                <a:highlight>
                  <a:srgbClr val="FFFFFF"/>
                </a:highlight>
                <a:latin typeface="UBHelvetica"/>
              </a:rPr>
              <a:t> </a:t>
            </a:r>
            <a:r>
              <a:rPr lang="el-GR" sz="2400" dirty="0" err="1">
                <a:effectLst/>
                <a:highlight>
                  <a:srgbClr val="FFFFFF"/>
                </a:highlight>
                <a:latin typeface="UBHelvetica"/>
              </a:rPr>
              <a:t>κίνηση</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τον </a:t>
            </a:r>
            <a:r>
              <a:rPr lang="el-GR" sz="2400" dirty="0" err="1">
                <a:effectLst/>
                <a:highlight>
                  <a:srgbClr val="FFFFFF"/>
                </a:highlight>
                <a:latin typeface="UBHelvetica"/>
              </a:rPr>
              <a:t>εκκεντροφόρο</a:t>
            </a:r>
            <a:r>
              <a:rPr lang="el-GR" sz="2400" dirty="0">
                <a:effectLst/>
                <a:highlight>
                  <a:srgbClr val="FFFFFF"/>
                </a:highlight>
                <a:latin typeface="UBHelvetica"/>
              </a:rPr>
              <a:t> </a:t>
            </a:r>
            <a:r>
              <a:rPr lang="el-GR" sz="2400" dirty="0" err="1">
                <a:effectLst/>
                <a:highlight>
                  <a:srgbClr val="FFFFFF"/>
                </a:highlight>
                <a:latin typeface="UBHelvetica"/>
              </a:rPr>
              <a:t>άξονα</a:t>
            </a:r>
            <a:r>
              <a:rPr lang="el-GR" sz="2400" dirty="0">
                <a:highlight>
                  <a:srgbClr val="FFFFFF"/>
                </a:highlight>
                <a:latin typeface="UBHelvetica"/>
              </a:rPr>
              <a:t> </a:t>
            </a:r>
            <a:r>
              <a:rPr lang="el-GR" sz="2400" dirty="0">
                <a:effectLst/>
                <a:highlight>
                  <a:srgbClr val="FFFFFF"/>
                </a:highlight>
                <a:latin typeface="UBHelvetica"/>
              </a:rPr>
              <a:t>και ο </a:t>
            </a:r>
            <a:r>
              <a:rPr lang="el-GR" sz="2400" dirty="0" err="1">
                <a:effectLst/>
                <a:highlight>
                  <a:srgbClr val="FFFFFF"/>
                </a:highlight>
                <a:latin typeface="UBHelvetica"/>
              </a:rPr>
              <a:t>κινούμενος</a:t>
            </a:r>
            <a:r>
              <a:rPr lang="el-GR" sz="2400" dirty="0">
                <a:effectLst/>
                <a:highlight>
                  <a:srgbClr val="FFFFFF"/>
                </a:highlight>
                <a:latin typeface="UBHelvetica"/>
              </a:rPr>
              <a:t>. </a:t>
            </a:r>
            <a:endParaRPr lang="el-GR" sz="2400" dirty="0">
              <a:effectLst/>
              <a:highlight>
                <a:srgbClr val="FFFFFF"/>
              </a:highlight>
            </a:endParaRP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41579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3816D3-E762-FACF-F6A9-FEA4D9F18F59}"/>
              </a:ext>
            </a:extLst>
          </p:cNvPr>
          <p:cNvSpPr txBox="1"/>
          <p:nvPr/>
        </p:nvSpPr>
        <p:spPr>
          <a:xfrm>
            <a:off x="404735" y="344773"/>
            <a:ext cx="11557416" cy="5909310"/>
          </a:xfrm>
          <a:prstGeom prst="rect">
            <a:avLst/>
          </a:prstGeom>
          <a:noFill/>
        </p:spPr>
        <p:txBody>
          <a:bodyPr wrap="square">
            <a:spAutoFit/>
          </a:bodyPr>
          <a:lstStyle/>
          <a:p>
            <a:r>
              <a:rPr lang="el-GR" sz="2400" dirty="0">
                <a:effectLst/>
                <a:highlight>
                  <a:srgbClr val="FFFFFF"/>
                </a:highlight>
                <a:latin typeface="UBHelvetica"/>
              </a:rPr>
              <a:t>Στον </a:t>
            </a:r>
            <a:r>
              <a:rPr lang="el-GR" sz="2400" dirty="0" err="1">
                <a:effectLst/>
                <a:highlight>
                  <a:srgbClr val="FFFFFF"/>
                </a:highlight>
                <a:latin typeface="UBHelvetica"/>
              </a:rPr>
              <a:t>πρώτο</a:t>
            </a:r>
            <a:r>
              <a:rPr lang="el-GR" sz="2400" dirty="0">
                <a:effectLst/>
                <a:highlight>
                  <a:srgbClr val="FFFFFF"/>
                </a:highlight>
                <a:latin typeface="UBHelvetica"/>
              </a:rPr>
              <a:t> (</a:t>
            </a:r>
            <a:r>
              <a:rPr lang="el-GR" sz="2400" dirty="0" err="1">
                <a:effectLst/>
                <a:highlight>
                  <a:srgbClr val="FFFFFF"/>
                </a:highlight>
                <a:latin typeface="UBHelvetica"/>
              </a:rPr>
              <a:t>κινητήριο</a:t>
            </a:r>
            <a:r>
              <a:rPr lang="el-GR" sz="2400" dirty="0">
                <a:effectLst/>
                <a:highlight>
                  <a:srgbClr val="FFFFFF"/>
                </a:highlight>
                <a:latin typeface="UBHelvetica"/>
              </a:rPr>
              <a:t>), </a:t>
            </a:r>
            <a:r>
              <a:rPr lang="el-GR" sz="2400" dirty="0" err="1">
                <a:effectLst/>
                <a:highlight>
                  <a:srgbClr val="FFFFFF"/>
                </a:highlight>
                <a:latin typeface="UBHelvetica"/>
              </a:rPr>
              <a:t>είναι</a:t>
            </a:r>
            <a:r>
              <a:rPr lang="el-GR" sz="2400" dirty="0">
                <a:effectLst/>
                <a:highlight>
                  <a:srgbClr val="FFFFFF"/>
                </a:highlight>
                <a:latin typeface="UBHelvetica"/>
              </a:rPr>
              <a:t> </a:t>
            </a:r>
            <a:r>
              <a:rPr lang="el-GR" sz="2400" dirty="0" err="1">
                <a:effectLst/>
                <a:highlight>
                  <a:srgbClr val="FFFFFF"/>
                </a:highlight>
                <a:latin typeface="UBHelvetica"/>
              </a:rPr>
              <a:t>προσαρμοσμένος</a:t>
            </a:r>
            <a:r>
              <a:rPr lang="el-GR" sz="2400" dirty="0">
                <a:effectLst/>
                <a:highlight>
                  <a:srgbClr val="FFFFFF"/>
                </a:highlight>
                <a:latin typeface="UBHelvetica"/>
              </a:rPr>
              <a:t> </a:t>
            </a:r>
            <a:r>
              <a:rPr lang="el-GR" sz="2400" dirty="0" err="1">
                <a:effectLst/>
                <a:highlight>
                  <a:srgbClr val="FFFFFF"/>
                </a:highlight>
                <a:latin typeface="UBHelvetica"/>
              </a:rPr>
              <a:t>έκκεντρα</a:t>
            </a:r>
            <a:r>
              <a:rPr lang="el-GR" sz="2400" dirty="0">
                <a:effectLst/>
                <a:highlight>
                  <a:srgbClr val="FFFFFF"/>
                </a:highlight>
                <a:latin typeface="UBHelvetica"/>
              </a:rPr>
              <a:t> ο </a:t>
            </a:r>
            <a:r>
              <a:rPr lang="el-GR" sz="2400" dirty="0" err="1">
                <a:effectLst/>
                <a:highlight>
                  <a:srgbClr val="FFFFFF"/>
                </a:highlight>
                <a:latin typeface="UBHelvetica"/>
              </a:rPr>
              <a:t>κινούμενος</a:t>
            </a:r>
            <a:r>
              <a:rPr lang="el-GR" sz="2400" dirty="0">
                <a:effectLst/>
                <a:highlight>
                  <a:srgbClr val="FFFFFF"/>
                </a:highlight>
                <a:latin typeface="UBHelvetica"/>
              </a:rPr>
              <a:t> </a:t>
            </a:r>
            <a:r>
              <a:rPr lang="el-GR" sz="2400" dirty="0" err="1">
                <a:effectLst/>
                <a:highlight>
                  <a:srgbClr val="FFFFFF"/>
                </a:highlight>
                <a:latin typeface="UBHelvetica"/>
              </a:rPr>
              <a:t>στροφε</a:t>
            </a:r>
            <a:r>
              <a:rPr lang="el-GR" sz="2400" dirty="0">
                <a:effectLst/>
                <a:highlight>
                  <a:srgbClr val="FFFFFF"/>
                </a:highlight>
                <a:latin typeface="UBHelvetica"/>
              </a:rPr>
              <a:t>́- ας που </a:t>
            </a:r>
            <a:r>
              <a:rPr lang="el-GR" sz="2400" dirty="0" err="1">
                <a:effectLst/>
                <a:highlight>
                  <a:srgbClr val="FFFFFF"/>
                </a:highlight>
                <a:latin typeface="UBHelvetica"/>
              </a:rPr>
              <a:t>έχει</a:t>
            </a:r>
            <a:r>
              <a:rPr lang="el-GR" sz="2400" dirty="0">
                <a:effectLst/>
                <a:highlight>
                  <a:srgbClr val="FFFFFF"/>
                </a:highlight>
                <a:latin typeface="UBHelvetica"/>
              </a:rPr>
              <a:t> 5, </a:t>
            </a:r>
            <a:r>
              <a:rPr lang="el-GR" sz="2400" dirty="0" err="1">
                <a:effectLst/>
                <a:highlight>
                  <a:srgbClr val="FFFFFF"/>
                </a:highlight>
                <a:latin typeface="UBHelvetica"/>
              </a:rPr>
              <a:t>αντίστοιχα</a:t>
            </a:r>
            <a:r>
              <a:rPr lang="el-GR" sz="2400" dirty="0">
                <a:effectLst/>
                <a:highlight>
                  <a:srgbClr val="FFFFFF"/>
                </a:highlight>
                <a:latin typeface="UBHelvetica"/>
              </a:rPr>
              <a:t> με τους </a:t>
            </a:r>
            <a:r>
              <a:rPr lang="el-GR" sz="2400" dirty="0" err="1">
                <a:effectLst/>
                <a:highlight>
                  <a:srgbClr val="FFFFFF"/>
                </a:highlight>
                <a:latin typeface="UBHelvetica"/>
              </a:rPr>
              <a:t>λοβούς</a:t>
            </a:r>
            <a:r>
              <a:rPr lang="el-GR" sz="2400" dirty="0">
                <a:effectLst/>
                <a:highlight>
                  <a:srgbClr val="FFFFFF"/>
                </a:highlight>
                <a:latin typeface="UBHelvetica"/>
              </a:rPr>
              <a:t>, </a:t>
            </a:r>
            <a:r>
              <a:rPr lang="el-GR" sz="2400" dirty="0" err="1">
                <a:effectLst/>
                <a:highlight>
                  <a:srgbClr val="FFFFFF"/>
                </a:highlight>
                <a:latin typeface="UBHelvetica"/>
              </a:rPr>
              <a:t>ανοίγματα</a:t>
            </a:r>
            <a:r>
              <a:rPr lang="el-GR" sz="2400" dirty="0">
                <a:effectLst/>
                <a:highlight>
                  <a:srgbClr val="FFFFFF"/>
                </a:highlight>
                <a:latin typeface="UBHelvetica"/>
              </a:rPr>
              <a:t>. </a:t>
            </a:r>
            <a:r>
              <a:rPr lang="el-GR" sz="2400" dirty="0" err="1">
                <a:effectLst/>
                <a:highlight>
                  <a:srgbClr val="FFFFFF"/>
                </a:highlight>
                <a:latin typeface="UBHelvetica"/>
              </a:rPr>
              <a:t>Έτσι</a:t>
            </a:r>
            <a:r>
              <a:rPr lang="el-GR" sz="2400" dirty="0">
                <a:effectLst/>
                <a:highlight>
                  <a:srgbClr val="FFFFFF"/>
                </a:highlight>
                <a:latin typeface="UBHelvetica"/>
              </a:rPr>
              <a:t>, </a:t>
            </a:r>
            <a:r>
              <a:rPr lang="el-GR" sz="2400" dirty="0" err="1">
                <a:effectLst/>
                <a:highlight>
                  <a:srgbClr val="FFFFFF"/>
                </a:highlight>
                <a:latin typeface="UBHelvetica"/>
              </a:rPr>
              <a:t>όπως</a:t>
            </a:r>
            <a:r>
              <a:rPr lang="el-GR" sz="2400" dirty="0">
                <a:effectLst/>
                <a:highlight>
                  <a:srgbClr val="FFFFFF"/>
                </a:highlight>
                <a:latin typeface="UBHelvetica"/>
              </a:rPr>
              <a:t> </a:t>
            </a:r>
            <a:r>
              <a:rPr lang="el-GR" sz="2400" dirty="0" err="1">
                <a:effectLst/>
                <a:highlight>
                  <a:srgbClr val="FFFFFF"/>
                </a:highlight>
                <a:latin typeface="UBHelvetica"/>
              </a:rPr>
              <a:t>περιστρέφεται</a:t>
            </a:r>
            <a:r>
              <a:rPr lang="el-GR" sz="2400" dirty="0">
                <a:effectLst/>
                <a:highlight>
                  <a:srgbClr val="FFFFFF"/>
                </a:highlight>
                <a:latin typeface="UBHelvetica"/>
              </a:rPr>
              <a:t> ο </a:t>
            </a:r>
            <a:r>
              <a:rPr lang="el-GR" sz="2400" dirty="0" err="1">
                <a:effectLst/>
                <a:highlight>
                  <a:srgbClr val="FFFFFF"/>
                </a:highlight>
                <a:latin typeface="UBHelvetica"/>
              </a:rPr>
              <a:t>κινητήριος</a:t>
            </a:r>
            <a:r>
              <a:rPr lang="el-GR" sz="2400" dirty="0">
                <a:effectLst/>
                <a:highlight>
                  <a:srgbClr val="FFFFFF"/>
                </a:highlight>
                <a:latin typeface="UBHelvetica"/>
              </a:rPr>
              <a:t> </a:t>
            </a:r>
            <a:r>
              <a:rPr lang="el-GR" sz="2400" dirty="0" err="1">
                <a:effectLst/>
                <a:highlight>
                  <a:srgbClr val="FFFFFF"/>
                </a:highlight>
                <a:latin typeface="UBHelvetica"/>
              </a:rPr>
              <a:t>στροφέας</a:t>
            </a:r>
            <a:r>
              <a:rPr lang="el-GR" sz="2400" dirty="0">
                <a:effectLst/>
                <a:highlight>
                  <a:srgbClr val="FFFFFF"/>
                </a:highlight>
                <a:latin typeface="UBHelvetica"/>
              </a:rPr>
              <a:t>, </a:t>
            </a:r>
            <a:r>
              <a:rPr lang="el-GR" sz="2400" dirty="0" err="1">
                <a:effectLst/>
                <a:highlight>
                  <a:srgbClr val="FFFFFF"/>
                </a:highlight>
                <a:latin typeface="UBHelvetica"/>
              </a:rPr>
              <a:t>είναι</a:t>
            </a:r>
            <a:r>
              <a:rPr lang="el-GR" sz="2400" dirty="0">
                <a:effectLst/>
                <a:highlight>
                  <a:srgbClr val="FFFFFF"/>
                </a:highlight>
                <a:latin typeface="UBHelvetica"/>
              </a:rPr>
              <a:t> σε </a:t>
            </a:r>
            <a:r>
              <a:rPr lang="el-GR" sz="2400" dirty="0" err="1">
                <a:effectLst/>
                <a:highlight>
                  <a:srgbClr val="FFFFFF"/>
                </a:highlight>
                <a:latin typeface="UBHelvetica"/>
              </a:rPr>
              <a:t>εμπλοκη</a:t>
            </a:r>
            <a:r>
              <a:rPr lang="el-GR" sz="2400" dirty="0">
                <a:effectLst/>
                <a:highlight>
                  <a:srgbClr val="FFFFFF"/>
                </a:highlight>
                <a:latin typeface="UBHelvetica"/>
              </a:rPr>
              <a:t>́ με </a:t>
            </a:r>
            <a:r>
              <a:rPr lang="el-GR" sz="2400" dirty="0" err="1">
                <a:effectLst/>
                <a:highlight>
                  <a:srgbClr val="FFFFFF"/>
                </a:highlight>
                <a:latin typeface="UBHelvetica"/>
              </a:rPr>
              <a:t>ένα</a:t>
            </a:r>
            <a:r>
              <a:rPr lang="el-GR" sz="2400" dirty="0">
                <a:effectLst/>
                <a:highlight>
                  <a:srgbClr val="FFFFFF"/>
                </a:highlight>
                <a:latin typeface="UBHelvetica"/>
              </a:rPr>
              <a:t> ή </a:t>
            </a:r>
            <a:r>
              <a:rPr lang="el-GR" sz="2400" dirty="0" err="1">
                <a:effectLst/>
                <a:highlight>
                  <a:srgbClr val="FFFFFF"/>
                </a:highlight>
                <a:latin typeface="UBHelvetica"/>
              </a:rPr>
              <a:t>δύο</a:t>
            </a:r>
            <a:r>
              <a:rPr lang="el-GR" sz="2400" dirty="0">
                <a:effectLst/>
                <a:highlight>
                  <a:srgbClr val="FFFFFF"/>
                </a:highlight>
                <a:latin typeface="UBHelvetica"/>
              </a:rPr>
              <a:t> </a:t>
            </a:r>
            <a:r>
              <a:rPr lang="el-GR" sz="2400" dirty="0" err="1">
                <a:effectLst/>
                <a:highlight>
                  <a:srgbClr val="FFFFFF"/>
                </a:highlight>
                <a:latin typeface="UBHelvetica"/>
              </a:rPr>
              <a:t>αντίστοιχα</a:t>
            </a:r>
            <a:r>
              <a:rPr lang="el-GR" sz="2400" dirty="0">
                <a:effectLst/>
                <a:highlight>
                  <a:srgbClr val="FFFFFF"/>
                </a:highlight>
                <a:latin typeface="UBHelvetica"/>
              </a:rPr>
              <a:t> </a:t>
            </a:r>
            <a:r>
              <a:rPr lang="el-GR" sz="2400" dirty="0" err="1">
                <a:effectLst/>
                <a:highlight>
                  <a:srgbClr val="FFFFFF"/>
                </a:highlight>
                <a:latin typeface="UBHelvetica"/>
              </a:rPr>
              <a:t>ανοίγματα</a:t>
            </a:r>
            <a:r>
              <a:rPr lang="el-GR" sz="2400" dirty="0">
                <a:effectLst/>
                <a:highlight>
                  <a:srgbClr val="FFFFFF"/>
                </a:highlight>
                <a:latin typeface="UBHelvetica"/>
              </a:rPr>
              <a:t> του </a:t>
            </a:r>
            <a:r>
              <a:rPr lang="el-GR" sz="2400" dirty="0" err="1">
                <a:effectLst/>
                <a:highlight>
                  <a:srgbClr val="FFFFFF"/>
                </a:highlight>
                <a:latin typeface="UBHelvetica"/>
              </a:rPr>
              <a:t>κινούμενου</a:t>
            </a:r>
            <a:r>
              <a:rPr lang="el-GR" sz="2400" dirty="0">
                <a:effectLst/>
                <a:highlight>
                  <a:srgbClr val="FFFFFF"/>
                </a:highlight>
                <a:latin typeface="UBHelvetica"/>
              </a:rPr>
              <a:t> </a:t>
            </a:r>
            <a:r>
              <a:rPr lang="el-GR" sz="2400" dirty="0" err="1">
                <a:effectLst/>
                <a:highlight>
                  <a:srgbClr val="FFFFFF"/>
                </a:highlight>
                <a:latin typeface="UBHelvetica"/>
              </a:rPr>
              <a:t>στροφέα</a:t>
            </a:r>
            <a:r>
              <a:rPr lang="el-GR" sz="2400" dirty="0">
                <a:effectLst/>
                <a:highlight>
                  <a:srgbClr val="FFFFFF"/>
                </a:highlight>
                <a:latin typeface="UBHelvetica"/>
              </a:rPr>
              <a:t>, </a:t>
            </a:r>
            <a:r>
              <a:rPr lang="el-GR" sz="2400" dirty="0" err="1">
                <a:effectLst/>
                <a:highlight>
                  <a:srgbClr val="FFFFFF"/>
                </a:highlight>
                <a:latin typeface="UBHelvetica"/>
              </a:rPr>
              <a:t>οπότε</a:t>
            </a:r>
            <a:r>
              <a:rPr lang="el-GR" sz="2400" dirty="0">
                <a:effectLst/>
                <a:highlight>
                  <a:srgbClr val="FFFFFF"/>
                </a:highlight>
                <a:latin typeface="UBHelvetica"/>
              </a:rPr>
              <a:t> τον </a:t>
            </a:r>
            <a:r>
              <a:rPr lang="el-GR" sz="2400" dirty="0" err="1">
                <a:effectLst/>
                <a:highlight>
                  <a:srgbClr val="FFFFFF"/>
                </a:highlight>
                <a:latin typeface="UBHelvetica"/>
              </a:rPr>
              <a:t>παρασύρει</a:t>
            </a:r>
            <a:r>
              <a:rPr lang="el-GR" sz="2400" dirty="0">
                <a:effectLst/>
                <a:highlight>
                  <a:srgbClr val="FFFFFF"/>
                </a:highlight>
                <a:latin typeface="UBHelvetica"/>
              </a:rPr>
              <a:t> (</a:t>
            </a:r>
            <a:r>
              <a:rPr lang="el-GR" sz="2400" dirty="0" err="1">
                <a:effectLst/>
                <a:highlight>
                  <a:srgbClr val="FFFFFF"/>
                </a:highlight>
                <a:latin typeface="UBHelvetica"/>
              </a:rPr>
              <a:t>εξαναγκάζει</a:t>
            </a:r>
            <a:r>
              <a:rPr lang="el-GR" sz="2400" dirty="0">
                <a:effectLst/>
                <a:highlight>
                  <a:srgbClr val="FFFFFF"/>
                </a:highlight>
                <a:latin typeface="UBHelvetica"/>
              </a:rPr>
              <a:t>) σε </a:t>
            </a:r>
            <a:r>
              <a:rPr lang="el-GR" sz="2400" dirty="0" err="1">
                <a:effectLst/>
                <a:highlight>
                  <a:srgbClr val="FFFFFF"/>
                </a:highlight>
                <a:latin typeface="UBHelvetica"/>
              </a:rPr>
              <a:t>περιστροφη</a:t>
            </a:r>
            <a:r>
              <a:rPr lang="el-GR" sz="2400" dirty="0">
                <a:effectLst/>
                <a:highlight>
                  <a:srgbClr val="FFFFFF"/>
                </a:highlight>
                <a:latin typeface="UBHelvetica"/>
              </a:rPr>
              <a:t>́. </a:t>
            </a:r>
            <a:r>
              <a:rPr lang="el-GR" sz="2400" dirty="0">
                <a:highlight>
                  <a:srgbClr val="FFFFFF"/>
                </a:highlight>
              </a:rPr>
              <a:t> </a:t>
            </a:r>
            <a:r>
              <a:rPr lang="el-GR" sz="2400" dirty="0" err="1">
                <a:effectLst/>
                <a:highlight>
                  <a:srgbClr val="FFFFFF"/>
                </a:highlight>
                <a:latin typeface="UBHelvetica"/>
              </a:rPr>
              <a:t>Ταυτόχρονα</a:t>
            </a:r>
            <a:r>
              <a:rPr lang="el-GR" sz="2400" dirty="0">
                <a:effectLst/>
                <a:highlight>
                  <a:srgbClr val="FFFFFF"/>
                </a:highlight>
                <a:latin typeface="UBHelvetica"/>
              </a:rPr>
              <a:t>, </a:t>
            </a:r>
            <a:r>
              <a:rPr lang="el-GR" sz="2400" dirty="0" err="1">
                <a:effectLst/>
                <a:highlight>
                  <a:srgbClr val="FFFFFF"/>
                </a:highlight>
                <a:latin typeface="UBHelvetica"/>
              </a:rPr>
              <a:t>δημιουργείται</a:t>
            </a:r>
            <a:r>
              <a:rPr lang="el-GR" sz="2400" dirty="0">
                <a:effectLst/>
                <a:highlight>
                  <a:srgbClr val="FFFFFF"/>
                </a:highlight>
                <a:latin typeface="UBHelvetica"/>
              </a:rPr>
              <a:t> </a:t>
            </a:r>
            <a:r>
              <a:rPr lang="el-GR" sz="2400" dirty="0" err="1">
                <a:effectLst/>
                <a:highlight>
                  <a:srgbClr val="FFFFFF"/>
                </a:highlight>
                <a:latin typeface="UBHelvetica"/>
              </a:rPr>
              <a:t>κενός</a:t>
            </a:r>
            <a:r>
              <a:rPr lang="el-GR" sz="2400" dirty="0">
                <a:effectLst/>
                <a:highlight>
                  <a:srgbClr val="FFFFFF"/>
                </a:highlight>
                <a:latin typeface="UBHelvetica"/>
              </a:rPr>
              <a:t> </a:t>
            </a:r>
            <a:r>
              <a:rPr lang="el-GR" sz="2400" dirty="0" err="1">
                <a:effectLst/>
                <a:highlight>
                  <a:srgbClr val="FFFFFF"/>
                </a:highlight>
                <a:latin typeface="UBHelvetica"/>
              </a:rPr>
              <a:t>χω</a:t>
            </a:r>
            <a:r>
              <a:rPr lang="el-GR" sz="2400" dirty="0">
                <a:effectLst/>
                <a:highlight>
                  <a:srgbClr val="FFFFFF"/>
                </a:highlight>
                <a:latin typeface="UBHelvetica"/>
              </a:rPr>
              <a:t>́- </a:t>
            </a:r>
            <a:r>
              <a:rPr lang="el-GR" sz="2400" dirty="0" err="1">
                <a:effectLst/>
                <a:highlight>
                  <a:srgbClr val="FFFFFF"/>
                </a:highlight>
                <a:latin typeface="UBHelvetica"/>
              </a:rPr>
              <a:t>ρος</a:t>
            </a:r>
            <a:r>
              <a:rPr lang="el-GR" sz="2400" dirty="0">
                <a:effectLst/>
                <a:highlight>
                  <a:srgbClr val="FFFFFF"/>
                </a:highlight>
                <a:latin typeface="UBHelvetica"/>
              </a:rPr>
              <a:t> </a:t>
            </a:r>
            <a:r>
              <a:rPr lang="el-GR" sz="2400" dirty="0" err="1">
                <a:effectLst/>
                <a:highlight>
                  <a:srgbClr val="FFFFFF"/>
                </a:highlight>
                <a:latin typeface="UBHelvetica"/>
              </a:rPr>
              <a:t>εξαιτίας</a:t>
            </a:r>
            <a:r>
              <a:rPr lang="el-GR" sz="2400" dirty="0">
                <a:effectLst/>
                <a:highlight>
                  <a:srgbClr val="FFFFFF"/>
                </a:highlight>
                <a:latin typeface="UBHelvetica"/>
              </a:rPr>
              <a:t> του </a:t>
            </a:r>
            <a:r>
              <a:rPr lang="el-GR" sz="2400" dirty="0" err="1">
                <a:effectLst/>
                <a:highlight>
                  <a:srgbClr val="FFFFFF"/>
                </a:highlight>
                <a:latin typeface="UBHelvetica"/>
              </a:rPr>
              <a:t>επιπρόσθετου</a:t>
            </a:r>
            <a:r>
              <a:rPr lang="el-GR" sz="2400" dirty="0">
                <a:effectLst/>
                <a:highlight>
                  <a:srgbClr val="FFFFFF"/>
                </a:highlight>
                <a:latin typeface="UBHelvetica"/>
              </a:rPr>
              <a:t> </a:t>
            </a:r>
            <a:r>
              <a:rPr lang="el-GR" sz="2400" dirty="0" err="1">
                <a:effectLst/>
                <a:highlight>
                  <a:srgbClr val="FFFFFF"/>
                </a:highlight>
                <a:latin typeface="UBHelvetica"/>
              </a:rPr>
              <a:t>ανοίγματος</a:t>
            </a:r>
            <a:r>
              <a:rPr lang="el-GR" sz="2400" dirty="0">
                <a:effectLst/>
                <a:highlight>
                  <a:srgbClr val="FFFFFF"/>
                </a:highlight>
                <a:latin typeface="UBHelvetica"/>
              </a:rPr>
              <a:t> του </a:t>
            </a:r>
            <a:r>
              <a:rPr lang="el-GR" sz="2400" dirty="0" err="1">
                <a:effectLst/>
                <a:highlight>
                  <a:srgbClr val="FFFFFF"/>
                </a:highlight>
                <a:latin typeface="UBHelvetica"/>
              </a:rPr>
              <a:t>κινούμενου</a:t>
            </a:r>
            <a:r>
              <a:rPr lang="el-GR" sz="2400" dirty="0">
                <a:effectLst/>
                <a:highlight>
                  <a:srgbClr val="FFFFFF"/>
                </a:highlight>
                <a:latin typeface="UBHelvetica"/>
              </a:rPr>
              <a:t> </a:t>
            </a:r>
            <a:r>
              <a:rPr lang="el-GR" sz="2400" dirty="0" err="1">
                <a:effectLst/>
                <a:highlight>
                  <a:srgbClr val="FFFFFF"/>
                </a:highlight>
                <a:latin typeface="UBHelvetica"/>
              </a:rPr>
              <a:t>στροφέα</a:t>
            </a:r>
            <a:r>
              <a:rPr lang="el-GR" sz="2400" dirty="0">
                <a:effectLst/>
                <a:highlight>
                  <a:srgbClr val="FFFFFF"/>
                </a:highlight>
                <a:latin typeface="UBHelvetica"/>
              </a:rPr>
              <a:t> που </a:t>
            </a:r>
            <a:r>
              <a:rPr lang="el-GR" sz="2400" dirty="0" err="1">
                <a:effectLst/>
                <a:highlight>
                  <a:srgbClr val="FFFFFF"/>
                </a:highlight>
                <a:latin typeface="UBHelvetica"/>
              </a:rPr>
              <a:t>γεμίζει</a:t>
            </a:r>
            <a:r>
              <a:rPr lang="el-GR" sz="2400" dirty="0">
                <a:effectLst/>
                <a:highlight>
                  <a:srgbClr val="FFFFFF"/>
                </a:highlight>
                <a:latin typeface="UBHelvetica"/>
              </a:rPr>
              <a:t> με </a:t>
            </a:r>
            <a:r>
              <a:rPr lang="el-GR" sz="2400" dirty="0" err="1">
                <a:effectLst/>
                <a:highlight>
                  <a:srgbClr val="FFFFFF"/>
                </a:highlight>
                <a:latin typeface="UBHelvetica"/>
              </a:rPr>
              <a:t>λάδι</a:t>
            </a:r>
            <a:r>
              <a:rPr lang="el-GR" sz="2400" dirty="0">
                <a:effectLst/>
                <a:highlight>
                  <a:srgbClr val="FFFFFF"/>
                </a:highlight>
                <a:latin typeface="UBHelvetica"/>
              </a:rPr>
              <a:t>. Ο </a:t>
            </a:r>
            <a:r>
              <a:rPr lang="el-GR" sz="2400" dirty="0" err="1">
                <a:effectLst/>
                <a:highlight>
                  <a:srgbClr val="FFFFFF"/>
                </a:highlight>
                <a:latin typeface="UBHelvetica"/>
              </a:rPr>
              <a:t>χώρος</a:t>
            </a:r>
            <a:r>
              <a:rPr lang="el-GR" sz="2400" dirty="0">
                <a:effectLst/>
                <a:highlight>
                  <a:srgbClr val="FFFFFF"/>
                </a:highlight>
                <a:latin typeface="UBHelvetica"/>
              </a:rPr>
              <a:t> </a:t>
            </a:r>
            <a:r>
              <a:rPr lang="el-GR" sz="2400" dirty="0" err="1">
                <a:effectLst/>
                <a:highlight>
                  <a:srgbClr val="FFFFFF"/>
                </a:highlight>
                <a:latin typeface="UBHelvetica"/>
              </a:rPr>
              <a:t>αυτός</a:t>
            </a:r>
            <a:r>
              <a:rPr lang="el-GR" sz="2400" dirty="0">
                <a:effectLst/>
                <a:highlight>
                  <a:srgbClr val="FFFFFF"/>
                </a:highlight>
                <a:latin typeface="UBHelvetica"/>
              </a:rPr>
              <a:t> </a:t>
            </a:r>
            <a:r>
              <a:rPr lang="el-GR" sz="2400" dirty="0" err="1">
                <a:effectLst/>
                <a:highlight>
                  <a:srgbClr val="FFFFFF"/>
                </a:highlight>
                <a:latin typeface="UBHelvetica"/>
              </a:rPr>
              <a:t>αυξάνεται</a:t>
            </a:r>
            <a:r>
              <a:rPr lang="el-GR" sz="2400" dirty="0">
                <a:effectLst/>
                <a:highlight>
                  <a:srgbClr val="FFFFFF"/>
                </a:highlight>
                <a:latin typeface="UBHelvetica"/>
              </a:rPr>
              <a:t> </a:t>
            </a:r>
            <a:r>
              <a:rPr lang="el-GR" sz="2400" dirty="0" err="1">
                <a:effectLst/>
                <a:highlight>
                  <a:srgbClr val="FFFFFF"/>
                </a:highlight>
                <a:latin typeface="UBHelvetica"/>
              </a:rPr>
              <a:t>σταδι</a:t>
            </a:r>
            <a:r>
              <a:rPr lang="el-GR" sz="2400" dirty="0">
                <a:effectLst/>
                <a:highlight>
                  <a:srgbClr val="FFFFFF"/>
                </a:highlight>
                <a:latin typeface="UBHelvetica"/>
              </a:rPr>
              <a:t>- </a:t>
            </a:r>
            <a:r>
              <a:rPr lang="el-GR" sz="2400" dirty="0" err="1">
                <a:effectLst/>
                <a:highlight>
                  <a:srgbClr val="FFFFFF"/>
                </a:highlight>
                <a:latin typeface="UBHelvetica"/>
              </a:rPr>
              <a:t>ακα</a:t>
            </a:r>
            <a:r>
              <a:rPr lang="el-GR" sz="2400" dirty="0">
                <a:effectLst/>
                <a:highlight>
                  <a:srgbClr val="FFFFFF"/>
                </a:highlight>
                <a:latin typeface="UBHelvetica"/>
              </a:rPr>
              <a:t>́, </a:t>
            </a:r>
            <a:r>
              <a:rPr lang="el-GR" sz="2400" dirty="0" err="1">
                <a:effectLst/>
                <a:highlight>
                  <a:srgbClr val="FFFFFF"/>
                </a:highlight>
                <a:latin typeface="UBHelvetica"/>
              </a:rPr>
              <a:t>φτάνει</a:t>
            </a:r>
            <a:r>
              <a:rPr lang="el-GR" sz="2400" dirty="0">
                <a:effectLst/>
                <a:highlight>
                  <a:srgbClr val="FFFFFF"/>
                </a:highlight>
                <a:latin typeface="UBHelvetica"/>
              </a:rPr>
              <a:t> σε μια </a:t>
            </a:r>
            <a:r>
              <a:rPr lang="el-GR" sz="2400" dirty="0" err="1">
                <a:effectLst/>
                <a:highlight>
                  <a:srgbClr val="FFFFFF"/>
                </a:highlight>
                <a:latin typeface="UBHelvetica"/>
              </a:rPr>
              <a:t>μέγιστη</a:t>
            </a:r>
            <a:r>
              <a:rPr lang="el-GR" sz="2400" dirty="0">
                <a:effectLst/>
                <a:highlight>
                  <a:srgbClr val="FFFFFF"/>
                </a:highlight>
                <a:latin typeface="UBHelvetica"/>
              </a:rPr>
              <a:t> </a:t>
            </a:r>
            <a:r>
              <a:rPr lang="el-GR" sz="2400" dirty="0" err="1">
                <a:effectLst/>
                <a:highlight>
                  <a:srgbClr val="FFFFFF"/>
                </a:highlight>
                <a:latin typeface="UBHelvetica"/>
              </a:rPr>
              <a:t>χωρητικότητα</a:t>
            </a:r>
            <a:r>
              <a:rPr lang="el-GR" sz="2400" dirty="0">
                <a:effectLst/>
                <a:highlight>
                  <a:srgbClr val="FFFFFF"/>
                </a:highlight>
                <a:latin typeface="UBHelvetica"/>
              </a:rPr>
              <a:t> και </a:t>
            </a:r>
            <a:r>
              <a:rPr lang="el-GR" sz="2400" dirty="0" err="1">
                <a:effectLst/>
                <a:highlight>
                  <a:srgbClr val="FFFFFF"/>
                </a:highlight>
                <a:latin typeface="UBHelvetica"/>
              </a:rPr>
              <a:t>μειώνεται</a:t>
            </a:r>
            <a:r>
              <a:rPr lang="el-GR" sz="2400" dirty="0">
                <a:effectLst/>
                <a:highlight>
                  <a:srgbClr val="FFFFFF"/>
                </a:highlight>
                <a:latin typeface="UBHelvetica"/>
              </a:rPr>
              <a:t> </a:t>
            </a:r>
            <a:r>
              <a:rPr lang="el-GR" sz="2400" dirty="0" err="1">
                <a:effectLst/>
                <a:highlight>
                  <a:srgbClr val="FFFFFF"/>
                </a:highlight>
                <a:latin typeface="UBHelvetica"/>
              </a:rPr>
              <a:t>προοδευτικα</a:t>
            </a:r>
            <a:r>
              <a:rPr lang="el-GR" sz="2400" dirty="0">
                <a:effectLst/>
                <a:highlight>
                  <a:srgbClr val="FFFFFF"/>
                </a:highlight>
                <a:latin typeface="UBHelvetica"/>
              </a:rPr>
              <a:t>́. </a:t>
            </a:r>
            <a:r>
              <a:rPr lang="el-GR" sz="2400" dirty="0" err="1">
                <a:effectLst/>
                <a:highlight>
                  <a:srgbClr val="FFFFFF"/>
                </a:highlight>
                <a:latin typeface="UBHelvetica"/>
              </a:rPr>
              <a:t>Έτσι</a:t>
            </a:r>
            <a:r>
              <a:rPr lang="el-GR" sz="2400" dirty="0">
                <a:effectLst/>
                <a:highlight>
                  <a:srgbClr val="FFFFFF"/>
                </a:highlight>
                <a:latin typeface="UBHelvetica"/>
              </a:rPr>
              <a:t>, </a:t>
            </a:r>
            <a:r>
              <a:rPr lang="el-GR" sz="2400" dirty="0" err="1">
                <a:effectLst/>
                <a:highlight>
                  <a:srgbClr val="FFFFFF"/>
                </a:highlight>
                <a:latin typeface="UBHelvetica"/>
              </a:rPr>
              <a:t>πιέζεται</a:t>
            </a:r>
            <a:r>
              <a:rPr lang="el-GR" sz="2400" dirty="0">
                <a:effectLst/>
                <a:highlight>
                  <a:srgbClr val="FFFFFF"/>
                </a:highlight>
                <a:latin typeface="UBHelvetica"/>
              </a:rPr>
              <a:t> το </a:t>
            </a:r>
            <a:r>
              <a:rPr lang="el-GR" sz="2400" dirty="0" err="1">
                <a:effectLst/>
                <a:highlight>
                  <a:srgbClr val="FFFFFF"/>
                </a:highlight>
                <a:latin typeface="UBHelvetica"/>
              </a:rPr>
              <a:t>λάδι</a:t>
            </a:r>
            <a:r>
              <a:rPr lang="el-GR" sz="2400" dirty="0">
                <a:effectLst/>
                <a:highlight>
                  <a:srgbClr val="FFFFFF"/>
                </a:highlight>
                <a:latin typeface="UBHelvetica"/>
              </a:rPr>
              <a:t> και </a:t>
            </a:r>
            <a:r>
              <a:rPr lang="el-GR" sz="2400" dirty="0" err="1">
                <a:effectLst/>
                <a:highlight>
                  <a:srgbClr val="FFFFFF"/>
                </a:highlight>
                <a:latin typeface="UBHelvetica"/>
              </a:rPr>
              <a:t>εξέρχεται</a:t>
            </a:r>
            <a:r>
              <a:rPr lang="el-GR" sz="2400" dirty="0">
                <a:effectLst/>
                <a:highlight>
                  <a:srgbClr val="FFFFFF"/>
                </a:highlight>
                <a:latin typeface="UBHelvetica"/>
              </a:rPr>
              <a:t> με </a:t>
            </a:r>
            <a:r>
              <a:rPr lang="el-GR" sz="2400" dirty="0" err="1">
                <a:effectLst/>
                <a:highlight>
                  <a:srgbClr val="FFFFFF"/>
                </a:highlight>
                <a:latin typeface="UBHelvetica"/>
              </a:rPr>
              <a:t>πίεση</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a:t>
            </a:r>
            <a:r>
              <a:rPr lang="el-GR" sz="2400" dirty="0" err="1">
                <a:effectLst/>
                <a:highlight>
                  <a:srgbClr val="FFFFFF"/>
                </a:highlight>
                <a:latin typeface="UBHelvetica"/>
              </a:rPr>
              <a:t>ένα</a:t>
            </a:r>
            <a:r>
              <a:rPr lang="el-GR" sz="2400" dirty="0">
                <a:effectLst/>
                <a:highlight>
                  <a:srgbClr val="FFFFFF"/>
                </a:highlight>
                <a:latin typeface="UBHelvetica"/>
              </a:rPr>
              <a:t> </a:t>
            </a:r>
            <a:r>
              <a:rPr lang="el-GR" sz="2400" dirty="0" err="1">
                <a:effectLst/>
                <a:highlight>
                  <a:srgbClr val="FFFFFF"/>
                </a:highlight>
                <a:latin typeface="UBHelvetica"/>
              </a:rPr>
              <a:t>ιδιαίτερο</a:t>
            </a:r>
            <a:r>
              <a:rPr lang="el-GR" sz="2400" dirty="0">
                <a:effectLst/>
                <a:highlight>
                  <a:srgbClr val="FFFFFF"/>
                </a:highlight>
                <a:latin typeface="UBHelvetica"/>
              </a:rPr>
              <a:t> </a:t>
            </a:r>
            <a:r>
              <a:rPr lang="el-GR" sz="2400" dirty="0" err="1">
                <a:effectLst/>
                <a:highlight>
                  <a:srgbClr val="FFFFFF"/>
                </a:highlight>
                <a:latin typeface="UBHelvetica"/>
              </a:rPr>
              <a:t>άνοιγμα</a:t>
            </a:r>
            <a:r>
              <a:rPr lang="el-GR" sz="2400" dirty="0">
                <a:effectLst/>
                <a:highlight>
                  <a:srgbClr val="FFFFFF"/>
                </a:highlight>
                <a:latin typeface="UBHelvetica"/>
              </a:rPr>
              <a:t> του </a:t>
            </a:r>
            <a:r>
              <a:rPr lang="el-GR" sz="2400" dirty="0" err="1">
                <a:effectLst/>
                <a:highlight>
                  <a:srgbClr val="FFFFFF"/>
                </a:highlight>
                <a:latin typeface="UBHelvetica"/>
              </a:rPr>
              <a:t>καλύμματος</a:t>
            </a:r>
            <a:r>
              <a:rPr lang="el-GR" sz="2400" dirty="0">
                <a:effectLst/>
                <a:highlight>
                  <a:srgbClr val="FFFFFF"/>
                </a:highlight>
                <a:latin typeface="UBHelvetica"/>
              </a:rPr>
              <a:t>.</a:t>
            </a:r>
            <a:br>
              <a:rPr lang="el-GR" sz="2400" dirty="0">
                <a:effectLst/>
                <a:highlight>
                  <a:srgbClr val="FFFFFF"/>
                </a:highlight>
                <a:latin typeface="UBHelvetica"/>
              </a:rPr>
            </a:br>
            <a:r>
              <a:rPr lang="el-GR" sz="2400" dirty="0">
                <a:effectLst/>
                <a:highlight>
                  <a:srgbClr val="FFFFFF"/>
                </a:highlight>
                <a:latin typeface="UBHelvetica"/>
              </a:rPr>
              <a:t>Με την </a:t>
            </a:r>
            <a:r>
              <a:rPr lang="el-GR" sz="2400" dirty="0" err="1">
                <a:effectLst/>
                <a:highlight>
                  <a:srgbClr val="FFFFFF"/>
                </a:highlight>
                <a:latin typeface="UBHelvetica"/>
              </a:rPr>
              <a:t>ίδια</a:t>
            </a:r>
            <a:r>
              <a:rPr lang="el-GR" sz="2400" dirty="0">
                <a:effectLst/>
                <a:highlight>
                  <a:srgbClr val="FFFFFF"/>
                </a:highlight>
                <a:latin typeface="UBHelvetica"/>
              </a:rPr>
              <a:t> </a:t>
            </a:r>
            <a:r>
              <a:rPr lang="el-GR" sz="2400" dirty="0" err="1">
                <a:effectLst/>
                <a:highlight>
                  <a:srgbClr val="FFFFFF"/>
                </a:highlight>
                <a:latin typeface="UBHelvetica"/>
              </a:rPr>
              <a:t>αρχη</a:t>
            </a:r>
            <a:r>
              <a:rPr lang="el-GR" sz="2400" dirty="0">
                <a:effectLst/>
                <a:highlight>
                  <a:srgbClr val="FFFFFF"/>
                </a:highlight>
                <a:latin typeface="UBHelvetica"/>
              </a:rPr>
              <a:t>́ </a:t>
            </a:r>
            <a:r>
              <a:rPr lang="el-GR" sz="2400" dirty="0" err="1">
                <a:effectLst/>
                <a:highlight>
                  <a:srgbClr val="FFFFFF"/>
                </a:highlight>
                <a:latin typeface="UBHelvetica"/>
              </a:rPr>
              <a:t>λειτουργίας</a:t>
            </a:r>
            <a:r>
              <a:rPr lang="el-GR" sz="2400" dirty="0">
                <a:effectLst/>
                <a:highlight>
                  <a:srgbClr val="FFFFFF"/>
                </a:highlight>
                <a:latin typeface="UBHelvetica"/>
              </a:rPr>
              <a:t>, </a:t>
            </a:r>
            <a:r>
              <a:rPr lang="el-GR" sz="2400" dirty="0" err="1">
                <a:effectLst/>
                <a:highlight>
                  <a:srgbClr val="FFFFFF"/>
                </a:highlight>
                <a:latin typeface="UBHelvetica"/>
              </a:rPr>
              <a:t>υπάρχουν</a:t>
            </a:r>
            <a:r>
              <a:rPr lang="el-GR" sz="2400" dirty="0">
                <a:effectLst/>
                <a:highlight>
                  <a:srgbClr val="FFFFFF"/>
                </a:highlight>
                <a:latin typeface="UBHelvetica"/>
              </a:rPr>
              <a:t> </a:t>
            </a:r>
            <a:r>
              <a:rPr lang="el-GR" sz="2400" dirty="0" err="1">
                <a:effectLst/>
                <a:highlight>
                  <a:srgbClr val="FFFFFF"/>
                </a:highlight>
                <a:latin typeface="UBHelvetica"/>
              </a:rPr>
              <a:t>αντλίες</a:t>
            </a:r>
            <a:r>
              <a:rPr lang="el-GR" sz="2400" dirty="0">
                <a:effectLst/>
                <a:highlight>
                  <a:srgbClr val="FFFFFF"/>
                </a:highlight>
                <a:latin typeface="UBHelvetica"/>
              </a:rPr>
              <a:t> με </a:t>
            </a:r>
            <a:r>
              <a:rPr lang="el-GR" sz="2400" dirty="0" err="1">
                <a:effectLst/>
                <a:highlight>
                  <a:srgbClr val="FFFFFF"/>
                </a:highlight>
                <a:latin typeface="UBHelvetica"/>
              </a:rPr>
              <a:t>περισσότερους</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4 </a:t>
            </a:r>
            <a:r>
              <a:rPr lang="el-GR" sz="2400" dirty="0" err="1">
                <a:effectLst/>
                <a:highlight>
                  <a:srgbClr val="FFFFFF"/>
                </a:highlight>
                <a:latin typeface="UBHelvetica"/>
              </a:rPr>
              <a:t>λοβούς</a:t>
            </a:r>
            <a:r>
              <a:rPr lang="el-GR" sz="2400" dirty="0">
                <a:effectLst/>
                <a:highlight>
                  <a:srgbClr val="FFFFFF"/>
                </a:highlight>
                <a:latin typeface="UBHelvetica"/>
              </a:rPr>
              <a:t> για τον </a:t>
            </a:r>
            <a:r>
              <a:rPr lang="el-GR" sz="2400" dirty="0" err="1">
                <a:effectLst/>
                <a:highlight>
                  <a:srgbClr val="FFFFFF"/>
                </a:highlight>
                <a:latin typeface="UBHelvetica"/>
              </a:rPr>
              <a:t>κεντρικο</a:t>
            </a:r>
            <a:r>
              <a:rPr lang="el-GR" sz="2400" dirty="0">
                <a:effectLst/>
                <a:highlight>
                  <a:srgbClr val="FFFFFF"/>
                </a:highlight>
                <a:latin typeface="UBHelvetica"/>
              </a:rPr>
              <a:t>́ </a:t>
            </a:r>
            <a:r>
              <a:rPr lang="el-GR" sz="2400" dirty="0" err="1">
                <a:effectLst/>
                <a:highlight>
                  <a:srgbClr val="FFFFFF"/>
                </a:highlight>
                <a:latin typeface="UBHelvetica"/>
              </a:rPr>
              <a:t>κινητήριο</a:t>
            </a:r>
            <a:r>
              <a:rPr lang="el-GR" sz="2400" dirty="0">
                <a:effectLst/>
                <a:highlight>
                  <a:srgbClr val="FFFFFF"/>
                </a:highlight>
                <a:latin typeface="UBHelvetica"/>
              </a:rPr>
              <a:t> </a:t>
            </a:r>
            <a:r>
              <a:rPr lang="el-GR" sz="2400" dirty="0" err="1">
                <a:effectLst/>
                <a:highlight>
                  <a:srgbClr val="FFFFFF"/>
                </a:highlight>
                <a:latin typeface="UBHelvetica"/>
              </a:rPr>
              <a:t>στροφέα</a:t>
            </a:r>
            <a:r>
              <a:rPr lang="el-GR" sz="2400" dirty="0">
                <a:effectLst/>
                <a:highlight>
                  <a:srgbClr val="FFFFFF"/>
                </a:highlight>
                <a:latin typeface="UBHelvetica"/>
              </a:rPr>
              <a:t>  και, </a:t>
            </a:r>
            <a:r>
              <a:rPr lang="el-GR" sz="2400" dirty="0" err="1">
                <a:effectLst/>
                <a:highlight>
                  <a:srgbClr val="FFFFFF"/>
                </a:highlight>
                <a:latin typeface="UBHelvetica"/>
              </a:rPr>
              <a:t>αντίστοιχα</a:t>
            </a:r>
            <a:r>
              <a:rPr lang="el-GR" sz="2400" dirty="0">
                <a:effectLst/>
                <a:highlight>
                  <a:srgbClr val="FFFFFF"/>
                </a:highlight>
                <a:latin typeface="UBHelvetica"/>
              </a:rPr>
              <a:t>, </a:t>
            </a:r>
            <a:r>
              <a:rPr lang="el-GR" sz="2400" dirty="0" err="1">
                <a:effectLst/>
                <a:highlight>
                  <a:srgbClr val="FFFFFF"/>
                </a:highlight>
                <a:latin typeface="UBHelvetica"/>
              </a:rPr>
              <a:t>περισσότερους</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5 </a:t>
            </a:r>
            <a:r>
              <a:rPr lang="el-GR" sz="2400" dirty="0" err="1">
                <a:effectLst/>
                <a:highlight>
                  <a:srgbClr val="FFFFFF"/>
                </a:highlight>
                <a:latin typeface="UBHelvetica"/>
              </a:rPr>
              <a:t>λοβούς</a:t>
            </a:r>
            <a:r>
              <a:rPr lang="el-GR" sz="2400" dirty="0">
                <a:effectLst/>
                <a:highlight>
                  <a:srgbClr val="FFFFFF"/>
                </a:highlight>
                <a:latin typeface="UBHelvetica"/>
              </a:rPr>
              <a:t> για τον </a:t>
            </a:r>
            <a:r>
              <a:rPr lang="el-GR" sz="2400" dirty="0" err="1">
                <a:effectLst/>
                <a:highlight>
                  <a:srgbClr val="FFFFFF"/>
                </a:highlight>
                <a:latin typeface="UBHelvetica"/>
              </a:rPr>
              <a:t>έκκεντρα</a:t>
            </a:r>
            <a:r>
              <a:rPr lang="el-GR" sz="2400" dirty="0">
                <a:effectLst/>
                <a:highlight>
                  <a:srgbClr val="FFFFFF"/>
                </a:highlight>
                <a:latin typeface="UBHelvetica"/>
              </a:rPr>
              <a:t> </a:t>
            </a:r>
            <a:r>
              <a:rPr lang="el-GR" sz="2400" dirty="0" err="1">
                <a:effectLst/>
                <a:highlight>
                  <a:srgbClr val="FFFFFF"/>
                </a:highlight>
                <a:latin typeface="UBHelvetica"/>
              </a:rPr>
              <a:t>τοποθετημένο</a:t>
            </a:r>
            <a:r>
              <a:rPr lang="el-GR" sz="2400" dirty="0">
                <a:effectLst/>
                <a:highlight>
                  <a:srgbClr val="FFFFFF"/>
                </a:highlight>
                <a:latin typeface="UBHelvetica"/>
              </a:rPr>
              <a:t> </a:t>
            </a:r>
            <a:r>
              <a:rPr lang="el-GR" sz="2400" dirty="0" err="1">
                <a:effectLst/>
                <a:highlight>
                  <a:srgbClr val="FFFFFF"/>
                </a:highlight>
                <a:latin typeface="UBHelvetica"/>
              </a:rPr>
              <a:t>εξωτερικο</a:t>
            </a:r>
            <a:r>
              <a:rPr lang="el-GR" sz="2400" dirty="0">
                <a:effectLst/>
                <a:highlight>
                  <a:srgbClr val="FFFFFF"/>
                </a:highlight>
                <a:latin typeface="UBHelvetica"/>
              </a:rPr>
              <a:t>́ </a:t>
            </a:r>
            <a:r>
              <a:rPr lang="el-GR" sz="2400" dirty="0" err="1">
                <a:effectLst/>
                <a:highlight>
                  <a:srgbClr val="FFFFFF"/>
                </a:highlight>
                <a:latin typeface="UBHelvetica"/>
              </a:rPr>
              <a:t>στροφέα</a:t>
            </a:r>
            <a:r>
              <a:rPr lang="el-GR" sz="2400" dirty="0">
                <a:effectLst/>
                <a:highlight>
                  <a:srgbClr val="FFFFFF"/>
                </a:highlight>
                <a:latin typeface="UBHelvetica"/>
              </a:rPr>
              <a:t>. </a:t>
            </a:r>
            <a:endParaRPr lang="el-GR" sz="2400" dirty="0">
              <a:effectLst/>
              <a:highlight>
                <a:srgbClr val="FFFFFF"/>
              </a:highlight>
            </a:endParaRPr>
          </a:p>
          <a:p>
            <a:r>
              <a:rPr lang="el-GR" sz="2400" dirty="0" err="1">
                <a:effectLst/>
                <a:highlight>
                  <a:srgbClr val="FFFFFF"/>
                </a:highlight>
                <a:latin typeface="UBHelvetica"/>
              </a:rPr>
              <a:t>Αυτές</a:t>
            </a:r>
            <a:r>
              <a:rPr lang="el-GR" sz="2400" dirty="0">
                <a:effectLst/>
                <a:highlight>
                  <a:srgbClr val="FFFFFF"/>
                </a:highlight>
                <a:latin typeface="UBHelvetica"/>
              </a:rPr>
              <a:t> οι </a:t>
            </a:r>
            <a:r>
              <a:rPr lang="el-GR" sz="2400" dirty="0" err="1">
                <a:effectLst/>
                <a:highlight>
                  <a:srgbClr val="FFFFFF"/>
                </a:highlight>
                <a:latin typeface="UBHelvetica"/>
              </a:rPr>
              <a:t>αντλίες</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a:t>
            </a:r>
            <a:r>
              <a:rPr lang="el-GR" sz="2400" dirty="0" err="1">
                <a:effectLst/>
                <a:highlight>
                  <a:srgbClr val="FFFFFF"/>
                </a:highlight>
                <a:latin typeface="UBHelvetica"/>
              </a:rPr>
              <a:t>μπορούν</a:t>
            </a:r>
            <a:r>
              <a:rPr lang="el-GR" sz="2400" dirty="0">
                <a:effectLst/>
                <a:highlight>
                  <a:srgbClr val="FFFFFF"/>
                </a:highlight>
                <a:latin typeface="UBHelvetica"/>
              </a:rPr>
              <a:t> να </a:t>
            </a:r>
            <a:r>
              <a:rPr lang="el-GR" sz="2400" dirty="0" err="1">
                <a:effectLst/>
                <a:highlight>
                  <a:srgbClr val="FFFFFF"/>
                </a:highlight>
                <a:latin typeface="UBHelvetica"/>
              </a:rPr>
              <a:t>τοποθετηθούν</a:t>
            </a:r>
            <a:r>
              <a:rPr lang="el-GR" sz="2400" dirty="0">
                <a:effectLst/>
                <a:highlight>
                  <a:srgbClr val="FFFFFF"/>
                </a:highlight>
                <a:latin typeface="UBHelvetica"/>
              </a:rPr>
              <a:t> στο </a:t>
            </a:r>
            <a:r>
              <a:rPr lang="el-GR" sz="2400" dirty="0" err="1">
                <a:effectLst/>
                <a:highlight>
                  <a:srgbClr val="FFFFFF"/>
                </a:highlight>
                <a:latin typeface="UBHelvetica"/>
              </a:rPr>
              <a:t>μπροστινο</a:t>
            </a:r>
            <a:r>
              <a:rPr lang="el-GR" sz="2400" dirty="0">
                <a:effectLst/>
                <a:highlight>
                  <a:srgbClr val="FFFFFF"/>
                </a:highlight>
                <a:latin typeface="UBHelvetica"/>
              </a:rPr>
              <a:t>́ </a:t>
            </a:r>
            <a:r>
              <a:rPr lang="el-GR" sz="2400" dirty="0" err="1">
                <a:effectLst/>
                <a:highlight>
                  <a:srgbClr val="FFFFFF"/>
                </a:highlight>
                <a:latin typeface="UBHelvetica"/>
              </a:rPr>
              <a:t>τμήμα</a:t>
            </a:r>
            <a:r>
              <a:rPr lang="el-GR" sz="2400" dirty="0">
                <a:effectLst/>
                <a:highlight>
                  <a:srgbClr val="FFFFFF"/>
                </a:highlight>
                <a:latin typeface="UBHelvetica"/>
              </a:rPr>
              <a:t> του </a:t>
            </a:r>
            <a:r>
              <a:rPr lang="el-GR" sz="2400" dirty="0" err="1">
                <a:effectLst/>
                <a:highlight>
                  <a:srgbClr val="FFFFFF"/>
                </a:highlight>
                <a:latin typeface="UBHelvetica"/>
              </a:rPr>
              <a:t>κινητήρα</a:t>
            </a:r>
            <a:r>
              <a:rPr lang="el-GR" sz="2400" dirty="0">
                <a:effectLst/>
                <a:highlight>
                  <a:srgbClr val="FFFFFF"/>
                </a:highlight>
                <a:latin typeface="UBHelvetica"/>
              </a:rPr>
              <a:t> (</a:t>
            </a:r>
            <a:r>
              <a:rPr lang="el-GR" sz="2400" dirty="0" err="1">
                <a:effectLst/>
                <a:highlight>
                  <a:srgbClr val="FFFFFF"/>
                </a:highlight>
                <a:latin typeface="UBHelvetica"/>
              </a:rPr>
              <a:t>καθρέφτη</a:t>
            </a:r>
            <a:r>
              <a:rPr lang="el-GR" sz="2400" dirty="0">
                <a:effectLst/>
                <a:highlight>
                  <a:srgbClr val="FFFFFF"/>
                </a:highlight>
                <a:latin typeface="UBHelvetica"/>
              </a:rPr>
              <a:t>), </a:t>
            </a:r>
            <a:r>
              <a:rPr lang="el-GR" sz="2400" dirty="0" err="1">
                <a:effectLst/>
                <a:highlight>
                  <a:srgbClr val="FFFFFF"/>
                </a:highlight>
                <a:latin typeface="UBHelvetica"/>
              </a:rPr>
              <a:t>ενω</a:t>
            </a:r>
            <a:r>
              <a:rPr lang="el-GR" sz="2400" dirty="0">
                <a:effectLst/>
                <a:highlight>
                  <a:srgbClr val="FFFFFF"/>
                </a:highlight>
                <a:latin typeface="UBHelvetica"/>
              </a:rPr>
              <a:t>́ ο </a:t>
            </a:r>
            <a:r>
              <a:rPr lang="el-GR" sz="2400" dirty="0" err="1">
                <a:effectLst/>
                <a:highlight>
                  <a:srgbClr val="FFFFFF"/>
                </a:highlight>
                <a:latin typeface="UBHelvetica"/>
              </a:rPr>
              <a:t>κεντρικός</a:t>
            </a:r>
            <a:r>
              <a:rPr lang="el-GR" sz="2400" dirty="0">
                <a:effectLst/>
                <a:highlight>
                  <a:srgbClr val="FFFFFF"/>
                </a:highlight>
                <a:latin typeface="UBHelvetica"/>
              </a:rPr>
              <a:t> </a:t>
            </a:r>
            <a:r>
              <a:rPr lang="el-GR" sz="2400" dirty="0" err="1">
                <a:effectLst/>
                <a:highlight>
                  <a:srgbClr val="FFFFFF"/>
                </a:highlight>
                <a:latin typeface="UBHelvetica"/>
              </a:rPr>
              <a:t>κινητήριος</a:t>
            </a:r>
            <a:r>
              <a:rPr lang="el-GR" sz="2400" dirty="0">
                <a:effectLst/>
                <a:highlight>
                  <a:srgbClr val="FFFFFF"/>
                </a:highlight>
                <a:latin typeface="UBHelvetica"/>
              </a:rPr>
              <a:t> </a:t>
            </a:r>
            <a:r>
              <a:rPr lang="el-GR" sz="2400" dirty="0" err="1">
                <a:effectLst/>
                <a:highlight>
                  <a:srgbClr val="FFFFFF"/>
                </a:highlight>
                <a:latin typeface="UBHelvetica"/>
              </a:rPr>
              <a:t>στροφέας</a:t>
            </a:r>
            <a:r>
              <a:rPr lang="el-GR" sz="2400" dirty="0">
                <a:effectLst/>
                <a:highlight>
                  <a:srgbClr val="FFFFFF"/>
                </a:highlight>
                <a:latin typeface="UBHelvetica"/>
              </a:rPr>
              <a:t> τους </a:t>
            </a:r>
            <a:r>
              <a:rPr lang="el-GR" sz="2400" dirty="0" err="1">
                <a:effectLst/>
                <a:highlight>
                  <a:srgbClr val="FFFFFF"/>
                </a:highlight>
                <a:latin typeface="UBHelvetica"/>
              </a:rPr>
              <a:t>παίρνει</a:t>
            </a:r>
            <a:r>
              <a:rPr lang="el-GR" sz="2400" dirty="0">
                <a:effectLst/>
                <a:highlight>
                  <a:srgbClr val="FFFFFF"/>
                </a:highlight>
                <a:latin typeface="UBHelvetica"/>
              </a:rPr>
              <a:t> </a:t>
            </a:r>
            <a:r>
              <a:rPr lang="el-GR" sz="2400" dirty="0" err="1">
                <a:effectLst/>
                <a:highlight>
                  <a:srgbClr val="FFFFFF"/>
                </a:highlight>
                <a:latin typeface="UBHelvetica"/>
              </a:rPr>
              <a:t>άμεσα</a:t>
            </a:r>
            <a:r>
              <a:rPr lang="el-GR" sz="2400" dirty="0">
                <a:effectLst/>
                <a:highlight>
                  <a:srgbClr val="FFFFFF"/>
                </a:highlight>
                <a:latin typeface="UBHelvetica"/>
              </a:rPr>
              <a:t> </a:t>
            </a:r>
            <a:r>
              <a:rPr lang="el-GR" sz="2400" dirty="0" err="1">
                <a:effectLst/>
                <a:highlight>
                  <a:srgbClr val="FFFFFF"/>
                </a:highlight>
                <a:latin typeface="UBHelvetica"/>
              </a:rPr>
              <a:t>κίνηση</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 </a:t>
            </a:r>
            <a:r>
              <a:rPr lang="el-GR" sz="2400" dirty="0" err="1">
                <a:effectLst/>
                <a:highlight>
                  <a:srgbClr val="FFFFFF"/>
                </a:highlight>
                <a:latin typeface="UBHelvetica"/>
              </a:rPr>
              <a:t>στροφαλοφόρο</a:t>
            </a:r>
            <a:r>
              <a:rPr lang="el-GR" sz="2400" dirty="0">
                <a:effectLst/>
                <a:highlight>
                  <a:srgbClr val="FFFFFF"/>
                </a:highlight>
                <a:latin typeface="UBHelvetica"/>
              </a:rPr>
              <a:t> </a:t>
            </a:r>
            <a:r>
              <a:rPr lang="el-GR" sz="2400" dirty="0" err="1">
                <a:effectLst/>
                <a:highlight>
                  <a:srgbClr val="FFFFFF"/>
                </a:highlight>
                <a:latin typeface="UBHelvetica"/>
              </a:rPr>
              <a:t>άξονα</a:t>
            </a:r>
            <a:r>
              <a:rPr lang="el-GR" sz="2400" dirty="0">
                <a:effectLst/>
                <a:highlight>
                  <a:srgbClr val="FFFFFF"/>
                </a:highlight>
                <a:latin typeface="UBHelvetica"/>
              </a:rPr>
              <a:t>, με </a:t>
            </a:r>
            <a:r>
              <a:rPr lang="el-GR" sz="2400" dirty="0" err="1">
                <a:effectLst/>
                <a:highlight>
                  <a:srgbClr val="FFFFFF"/>
                </a:highlight>
                <a:latin typeface="UBHelvetica"/>
              </a:rPr>
              <a:t>αποτέλεσμα</a:t>
            </a:r>
            <a:r>
              <a:rPr lang="el-GR" sz="2400" dirty="0">
                <a:effectLst/>
                <a:highlight>
                  <a:srgbClr val="FFFFFF"/>
                </a:highlight>
                <a:latin typeface="UBHelvetica"/>
              </a:rPr>
              <a:t> οι </a:t>
            </a:r>
            <a:r>
              <a:rPr lang="el-GR" sz="2400" dirty="0" err="1">
                <a:effectLst/>
                <a:highlight>
                  <a:srgbClr val="FFFFFF"/>
                </a:highlight>
                <a:latin typeface="UBHelvetica"/>
              </a:rPr>
              <a:t>αντλίες</a:t>
            </a:r>
            <a:r>
              <a:rPr lang="el-GR" sz="2400" dirty="0">
                <a:effectLst/>
                <a:highlight>
                  <a:srgbClr val="FFFFFF"/>
                </a:highlight>
                <a:latin typeface="UBHelvetica"/>
              </a:rPr>
              <a:t> </a:t>
            </a:r>
            <a:r>
              <a:rPr lang="el-GR" sz="2400" dirty="0" err="1">
                <a:effectLst/>
                <a:highlight>
                  <a:srgbClr val="FFFFFF"/>
                </a:highlight>
                <a:latin typeface="UBHelvetica"/>
              </a:rPr>
              <a:t>αυτές</a:t>
            </a:r>
            <a:r>
              <a:rPr lang="el-GR" sz="2400" dirty="0">
                <a:effectLst/>
                <a:highlight>
                  <a:srgbClr val="FFFFFF"/>
                </a:highlight>
                <a:latin typeface="UBHelvetica"/>
              </a:rPr>
              <a:t> να </a:t>
            </a:r>
            <a:r>
              <a:rPr lang="el-GR" sz="2400" dirty="0" err="1">
                <a:effectLst/>
                <a:highlight>
                  <a:srgbClr val="FFFFFF"/>
                </a:highlight>
                <a:latin typeface="UBHelvetica"/>
              </a:rPr>
              <a:t>εργάζονται</a:t>
            </a:r>
            <a:r>
              <a:rPr lang="el-GR" sz="2400" dirty="0">
                <a:effectLst/>
                <a:highlight>
                  <a:srgbClr val="FFFFFF"/>
                </a:highlight>
                <a:latin typeface="UBHelvetica"/>
              </a:rPr>
              <a:t> με </a:t>
            </a:r>
            <a:r>
              <a:rPr lang="el-GR" sz="2400" dirty="0" err="1">
                <a:effectLst/>
                <a:highlight>
                  <a:srgbClr val="FFFFFF"/>
                </a:highlight>
                <a:latin typeface="UBHelvetica"/>
              </a:rPr>
              <a:t>καλύτερο</a:t>
            </a:r>
            <a:r>
              <a:rPr lang="el-GR" sz="2400" dirty="0">
                <a:effectLst/>
                <a:highlight>
                  <a:srgbClr val="FFFFFF"/>
                </a:highlight>
                <a:latin typeface="UBHelvetica"/>
              </a:rPr>
              <a:t> </a:t>
            </a:r>
            <a:r>
              <a:rPr lang="el-GR" sz="2400" dirty="0" err="1">
                <a:effectLst/>
                <a:highlight>
                  <a:srgbClr val="FFFFFF"/>
                </a:highlight>
                <a:latin typeface="UBHelvetica"/>
              </a:rPr>
              <a:t>βαθμο</a:t>
            </a:r>
            <a:r>
              <a:rPr lang="el-GR" sz="2400" dirty="0">
                <a:effectLst/>
                <a:highlight>
                  <a:srgbClr val="FFFFFF"/>
                </a:highlight>
                <a:latin typeface="UBHelvetica"/>
              </a:rPr>
              <a:t>́ </a:t>
            </a:r>
            <a:r>
              <a:rPr lang="el-GR" sz="2400" dirty="0" err="1">
                <a:effectLst/>
                <a:highlight>
                  <a:srgbClr val="FFFFFF"/>
                </a:highlight>
                <a:latin typeface="UBHelvetica"/>
              </a:rPr>
              <a:t>απόδοσης</a:t>
            </a:r>
            <a:r>
              <a:rPr lang="el-GR" sz="2400" dirty="0">
                <a:effectLst/>
                <a:highlight>
                  <a:srgbClr val="FFFFFF"/>
                </a:highlight>
                <a:latin typeface="UBHelvetica"/>
              </a:rPr>
              <a:t>, </a:t>
            </a:r>
            <a:r>
              <a:rPr lang="el-GR" sz="2400" dirty="0" err="1">
                <a:effectLst/>
                <a:highlight>
                  <a:srgbClr val="FFFFFF"/>
                </a:highlight>
                <a:latin typeface="UBHelvetica"/>
              </a:rPr>
              <a:t>αφου</a:t>
            </a:r>
            <a:r>
              <a:rPr lang="el-GR" sz="2400" dirty="0">
                <a:effectLst/>
                <a:highlight>
                  <a:srgbClr val="FFFFFF"/>
                </a:highlight>
                <a:latin typeface="UBHelvetica"/>
              </a:rPr>
              <a:t>́ δεν </a:t>
            </a:r>
            <a:r>
              <a:rPr lang="el-GR" sz="2400" dirty="0" err="1">
                <a:effectLst/>
                <a:highlight>
                  <a:srgbClr val="FFFFFF"/>
                </a:highlight>
                <a:latin typeface="UBHelvetica"/>
              </a:rPr>
              <a:t>χρειάζεται</a:t>
            </a:r>
            <a:r>
              <a:rPr lang="el-GR" sz="2400" dirty="0">
                <a:effectLst/>
                <a:highlight>
                  <a:srgbClr val="FFFFFF"/>
                </a:highlight>
                <a:latin typeface="UBHelvetica"/>
              </a:rPr>
              <a:t> </a:t>
            </a:r>
            <a:r>
              <a:rPr lang="el-GR" sz="2400" dirty="0" err="1">
                <a:effectLst/>
                <a:highlight>
                  <a:srgbClr val="FFFFFF"/>
                </a:highlight>
                <a:latin typeface="UBHelvetica"/>
              </a:rPr>
              <a:t>άξονας</a:t>
            </a:r>
            <a:r>
              <a:rPr lang="el-GR" sz="2400" dirty="0">
                <a:effectLst/>
                <a:highlight>
                  <a:srgbClr val="FFFFFF"/>
                </a:highlight>
                <a:latin typeface="UBHelvetica"/>
              </a:rPr>
              <a:t> για την </a:t>
            </a:r>
            <a:r>
              <a:rPr lang="el-GR" sz="2400" dirty="0" err="1">
                <a:effectLst/>
                <a:highlight>
                  <a:srgbClr val="FFFFFF"/>
                </a:highlight>
                <a:latin typeface="UBHelvetica"/>
              </a:rPr>
              <a:t>κίνηση</a:t>
            </a:r>
            <a:r>
              <a:rPr lang="el-GR" sz="2400" dirty="0">
                <a:effectLst/>
                <a:highlight>
                  <a:srgbClr val="FFFFFF"/>
                </a:highlight>
                <a:latin typeface="UBHelvetica"/>
              </a:rPr>
              <a:t>́ τους </a:t>
            </a:r>
            <a:r>
              <a:rPr lang="el-GR" sz="2400" dirty="0" err="1">
                <a:effectLst/>
                <a:highlight>
                  <a:srgbClr val="FFFFFF"/>
                </a:highlight>
                <a:latin typeface="UBHelvetica"/>
              </a:rPr>
              <a:t>απο</a:t>
            </a:r>
            <a:r>
              <a:rPr lang="el-GR" sz="2400" dirty="0">
                <a:effectLst/>
                <a:highlight>
                  <a:srgbClr val="FFFFFF"/>
                </a:highlight>
                <a:latin typeface="UBHelvetica"/>
              </a:rPr>
              <a:t>́ τον </a:t>
            </a:r>
            <a:r>
              <a:rPr lang="el-GR" sz="2400" dirty="0" err="1">
                <a:effectLst/>
                <a:highlight>
                  <a:srgbClr val="FFFFFF"/>
                </a:highlight>
                <a:latin typeface="UBHelvetica"/>
              </a:rPr>
              <a:t>εκκε</a:t>
            </a:r>
            <a:r>
              <a:rPr lang="el-GR" sz="2400" dirty="0">
                <a:effectLst/>
                <a:highlight>
                  <a:srgbClr val="FFFFFF"/>
                </a:highlight>
                <a:latin typeface="UBHelvetica"/>
              </a:rPr>
              <a:t>- </a:t>
            </a:r>
            <a:r>
              <a:rPr lang="el-GR" sz="2400" dirty="0" err="1">
                <a:effectLst/>
                <a:highlight>
                  <a:srgbClr val="FFFFFF"/>
                </a:highlight>
                <a:latin typeface="UBHelvetica"/>
              </a:rPr>
              <a:t>ντροφόρο</a:t>
            </a:r>
            <a:r>
              <a:rPr lang="el-GR" sz="2400" dirty="0">
                <a:effectLst/>
                <a:highlight>
                  <a:srgbClr val="FFFFFF"/>
                </a:highlight>
                <a:latin typeface="UBHelvetica"/>
              </a:rPr>
              <a:t>. </a:t>
            </a:r>
            <a:endParaRPr lang="el-GR" sz="2400" dirty="0">
              <a:effectLst/>
              <a:highlight>
                <a:srgbClr val="FFFFFF"/>
              </a:highlight>
            </a:endParaRPr>
          </a:p>
          <a:p>
            <a:endParaRPr lang="el-GR" dirty="0"/>
          </a:p>
        </p:txBody>
      </p:sp>
    </p:spTree>
    <p:extLst>
      <p:ext uri="{BB962C8B-B14F-4D97-AF65-F5344CB8AC3E}">
        <p14:creationId xmlns:p14="http://schemas.microsoft.com/office/powerpoint/2010/main" val="281546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54DFD7-57E3-C164-5026-E90B000C8466}"/>
              </a:ext>
            </a:extLst>
          </p:cNvPr>
          <p:cNvSpPr>
            <a:spLocks noGrp="1"/>
          </p:cNvSpPr>
          <p:nvPr>
            <p:ph type="title"/>
          </p:nvPr>
        </p:nvSpPr>
        <p:spPr>
          <a:xfrm>
            <a:off x="1171074" y="1396686"/>
            <a:ext cx="3240506" cy="4064628"/>
          </a:xfrm>
        </p:spPr>
        <p:txBody>
          <a:bodyPr>
            <a:normAutofit/>
          </a:bodyPr>
          <a:lstStyle/>
          <a:p>
            <a:r>
              <a:rPr lang="el-GR">
                <a:solidFill>
                  <a:srgbClr val="FFFFFF"/>
                </a:solidFill>
              </a:rPr>
              <a:t>ΦΙΛΤΡΟ ΛΑΔΙΟΥ</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36557B77-DCD6-0C80-5ADC-3B8A352419C1}"/>
              </a:ext>
            </a:extLst>
          </p:cNvPr>
          <p:cNvSpPr>
            <a:spLocks noGrp="1"/>
          </p:cNvSpPr>
          <p:nvPr>
            <p:ph idx="1"/>
          </p:nvPr>
        </p:nvSpPr>
        <p:spPr>
          <a:xfrm>
            <a:off x="5093465" y="1119031"/>
            <a:ext cx="6609346" cy="5027769"/>
          </a:xfrm>
        </p:spPr>
        <p:txBody>
          <a:bodyPr>
            <a:normAutofit fontScale="92500"/>
          </a:bodyPr>
          <a:lstStyle/>
          <a:p>
            <a:pPr marL="0" indent="0">
              <a:buNone/>
            </a:pPr>
            <a:r>
              <a:rPr lang="el-GR" sz="2400" dirty="0">
                <a:effectLst/>
                <a:highlight>
                  <a:srgbClr val="FFFFFF"/>
                </a:highlight>
                <a:latin typeface="UBHelvetica"/>
              </a:rPr>
              <a:t>Το </a:t>
            </a:r>
            <a:r>
              <a:rPr lang="el-GR" sz="2400" dirty="0" err="1">
                <a:effectLst/>
                <a:highlight>
                  <a:srgbClr val="FFFFFF"/>
                </a:highlight>
                <a:latin typeface="UBHelvetica"/>
              </a:rPr>
              <a:t>φίλτρο</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a:t>
            </a:r>
            <a:r>
              <a:rPr lang="el-GR" sz="2400" dirty="0" err="1">
                <a:effectLst/>
                <a:highlight>
                  <a:srgbClr val="FFFFFF"/>
                </a:highlight>
                <a:latin typeface="UBHelvetica"/>
              </a:rPr>
              <a:t>έχει</a:t>
            </a:r>
            <a:r>
              <a:rPr lang="el-GR" sz="2400" dirty="0">
                <a:effectLst/>
                <a:highlight>
                  <a:srgbClr val="FFFFFF"/>
                </a:highlight>
                <a:latin typeface="UBHelvetica"/>
              </a:rPr>
              <a:t> </a:t>
            </a:r>
            <a:r>
              <a:rPr lang="el-GR" sz="2400" dirty="0" err="1">
                <a:effectLst/>
                <a:highlight>
                  <a:srgbClr val="FFFFFF"/>
                </a:highlight>
                <a:latin typeface="UBHelvetica"/>
              </a:rPr>
              <a:t>προορισμο</a:t>
            </a:r>
            <a:r>
              <a:rPr lang="el-GR" sz="2400" dirty="0">
                <a:effectLst/>
                <a:highlight>
                  <a:srgbClr val="FFFFFF"/>
                </a:highlight>
                <a:latin typeface="UBHelvetica"/>
              </a:rPr>
              <a:t>́ να </a:t>
            </a:r>
            <a:r>
              <a:rPr lang="el-GR" sz="2400" dirty="0" err="1">
                <a:effectLst/>
                <a:highlight>
                  <a:srgbClr val="FFFFFF"/>
                </a:highlight>
                <a:latin typeface="UBHelvetica"/>
              </a:rPr>
              <a:t>συγκρατει</a:t>
            </a:r>
            <a:r>
              <a:rPr lang="el-GR" sz="2400" dirty="0">
                <a:effectLst/>
                <a:highlight>
                  <a:srgbClr val="FFFFFF"/>
                </a:highlight>
                <a:latin typeface="UBHelvetica"/>
              </a:rPr>
              <a:t>́ τα </a:t>
            </a:r>
            <a:r>
              <a:rPr lang="el-GR" sz="2400" dirty="0" err="1">
                <a:effectLst/>
                <a:highlight>
                  <a:srgbClr val="FFFFFF"/>
                </a:highlight>
                <a:latin typeface="UBHelvetica"/>
              </a:rPr>
              <a:t>κατάλοιπα</a:t>
            </a:r>
            <a:r>
              <a:rPr lang="el-GR" sz="2400" dirty="0">
                <a:effectLst/>
                <a:highlight>
                  <a:srgbClr val="FFFFFF"/>
                </a:highlight>
                <a:latin typeface="UBHelvetica"/>
              </a:rPr>
              <a:t> της </a:t>
            </a:r>
            <a:r>
              <a:rPr lang="el-GR" sz="2400" dirty="0" err="1">
                <a:effectLst/>
                <a:highlight>
                  <a:srgbClr val="FFFFFF"/>
                </a:highlight>
                <a:latin typeface="UBHelvetica"/>
              </a:rPr>
              <a:t>καύσης</a:t>
            </a:r>
            <a:r>
              <a:rPr lang="el-GR" sz="2400" dirty="0">
                <a:effectLst/>
                <a:highlight>
                  <a:srgbClr val="FFFFFF"/>
                </a:highlight>
                <a:latin typeface="UBHelvetica"/>
              </a:rPr>
              <a:t> και τις </a:t>
            </a:r>
            <a:r>
              <a:rPr lang="el-GR" sz="2400" dirty="0" err="1">
                <a:effectLst/>
                <a:highlight>
                  <a:srgbClr val="FFFFFF"/>
                </a:highlight>
                <a:latin typeface="UBHelvetica"/>
              </a:rPr>
              <a:t>άλλες</a:t>
            </a:r>
            <a:r>
              <a:rPr lang="el-GR" sz="2400" dirty="0">
                <a:effectLst/>
                <a:highlight>
                  <a:srgbClr val="FFFFFF"/>
                </a:highlight>
                <a:latin typeface="UBHelvetica"/>
              </a:rPr>
              <a:t> </a:t>
            </a:r>
            <a:r>
              <a:rPr lang="el-GR" sz="2400" dirty="0" err="1">
                <a:effectLst/>
                <a:highlight>
                  <a:srgbClr val="FFFFFF"/>
                </a:highlight>
                <a:latin typeface="UBHelvetica"/>
              </a:rPr>
              <a:t>ακαθαρσίες</a:t>
            </a:r>
            <a:r>
              <a:rPr lang="el-GR" sz="2400" dirty="0">
                <a:effectLst/>
                <a:highlight>
                  <a:srgbClr val="FFFFFF"/>
                </a:highlight>
                <a:latin typeface="UBHelvetica"/>
              </a:rPr>
              <a:t> που </a:t>
            </a:r>
            <a:r>
              <a:rPr lang="el-GR" sz="2400" dirty="0" err="1">
                <a:effectLst/>
                <a:highlight>
                  <a:srgbClr val="FFFFFF"/>
                </a:highlight>
                <a:latin typeface="UBHelvetica"/>
              </a:rPr>
              <a:t>συγκεντρώνονται</a:t>
            </a:r>
            <a:r>
              <a:rPr lang="el-GR" sz="2400" dirty="0">
                <a:effectLst/>
                <a:highlight>
                  <a:srgbClr val="FFFFFF"/>
                </a:highlight>
                <a:latin typeface="UBHelvetica"/>
              </a:rPr>
              <a:t> στο </a:t>
            </a:r>
            <a:r>
              <a:rPr lang="el-GR" sz="2400" dirty="0" err="1">
                <a:effectLst/>
                <a:highlight>
                  <a:srgbClr val="FFFFFF"/>
                </a:highlight>
                <a:latin typeface="UBHelvetica"/>
              </a:rPr>
              <a:t>λάδι</a:t>
            </a:r>
            <a:r>
              <a:rPr lang="el-GR" sz="2400" dirty="0">
                <a:effectLst/>
                <a:highlight>
                  <a:srgbClr val="FFFFFF"/>
                </a:highlight>
                <a:latin typeface="UBHelvetica"/>
              </a:rPr>
              <a:t>, </a:t>
            </a:r>
            <a:r>
              <a:rPr lang="el-GR" sz="2400" dirty="0" err="1">
                <a:effectLst/>
                <a:highlight>
                  <a:srgbClr val="FFFFFF"/>
                </a:highlight>
                <a:latin typeface="UBHelvetica"/>
              </a:rPr>
              <a:t>ώστε</a:t>
            </a:r>
            <a:r>
              <a:rPr lang="el-GR" sz="2400" dirty="0">
                <a:effectLst/>
                <a:highlight>
                  <a:srgbClr val="FFFFFF"/>
                </a:highlight>
                <a:latin typeface="UBHelvetica"/>
              </a:rPr>
              <a:t> </a:t>
            </a:r>
            <a:r>
              <a:rPr lang="el-GR" sz="2400" dirty="0" err="1">
                <a:effectLst/>
                <a:highlight>
                  <a:srgbClr val="FFFFFF"/>
                </a:highlight>
                <a:latin typeface="UBHelvetica"/>
              </a:rPr>
              <a:t>αυτο</a:t>
            </a:r>
            <a:r>
              <a:rPr lang="el-GR" sz="2400" dirty="0">
                <a:effectLst/>
                <a:highlight>
                  <a:srgbClr val="FFFFFF"/>
                </a:highlight>
                <a:latin typeface="UBHelvetica"/>
              </a:rPr>
              <a:t>́ που </a:t>
            </a:r>
            <a:r>
              <a:rPr lang="el-GR" sz="2400" dirty="0" err="1">
                <a:effectLst/>
                <a:highlight>
                  <a:srgbClr val="FFFFFF"/>
                </a:highlight>
                <a:latin typeface="UBHelvetica"/>
              </a:rPr>
              <a:t>κυκλοφορει</a:t>
            </a:r>
            <a:r>
              <a:rPr lang="el-GR" sz="2400" dirty="0">
                <a:effectLst/>
                <a:highlight>
                  <a:srgbClr val="FFFFFF"/>
                </a:highlight>
                <a:latin typeface="UBHelvetica"/>
              </a:rPr>
              <a:t>́ να </a:t>
            </a:r>
            <a:r>
              <a:rPr lang="el-GR" sz="2400" dirty="0" err="1">
                <a:effectLst/>
                <a:highlight>
                  <a:srgbClr val="FFFFFF"/>
                </a:highlight>
                <a:latin typeface="UBHelvetica"/>
              </a:rPr>
              <a:t>είναι</a:t>
            </a:r>
            <a:r>
              <a:rPr lang="el-GR" sz="2400" dirty="0">
                <a:effectLst/>
                <a:highlight>
                  <a:srgbClr val="FFFFFF"/>
                </a:highlight>
                <a:latin typeface="UBHelvetica"/>
              </a:rPr>
              <a:t> κα- </a:t>
            </a:r>
            <a:r>
              <a:rPr lang="el-GR" sz="2400" dirty="0" err="1">
                <a:effectLst/>
                <a:highlight>
                  <a:srgbClr val="FFFFFF"/>
                </a:highlight>
                <a:latin typeface="UBHelvetica"/>
              </a:rPr>
              <a:t>θαρο</a:t>
            </a:r>
            <a:r>
              <a:rPr lang="el-GR" sz="2400" dirty="0">
                <a:effectLst/>
                <a:highlight>
                  <a:srgbClr val="FFFFFF"/>
                </a:highlight>
                <a:latin typeface="UBHelvetica"/>
              </a:rPr>
              <a:t>́, με </a:t>
            </a:r>
            <a:r>
              <a:rPr lang="el-GR" sz="2400" dirty="0" err="1">
                <a:effectLst/>
                <a:highlight>
                  <a:srgbClr val="FFFFFF"/>
                </a:highlight>
                <a:latin typeface="UBHelvetica"/>
              </a:rPr>
              <a:t>τελικο</a:t>
            </a:r>
            <a:r>
              <a:rPr lang="el-GR" sz="2400" dirty="0">
                <a:effectLst/>
                <a:highlight>
                  <a:srgbClr val="FFFFFF"/>
                </a:highlight>
                <a:latin typeface="UBHelvetica"/>
              </a:rPr>
              <a:t>́ </a:t>
            </a:r>
            <a:r>
              <a:rPr lang="el-GR" sz="2400" dirty="0" err="1">
                <a:effectLst/>
                <a:highlight>
                  <a:srgbClr val="FFFFFF"/>
                </a:highlight>
                <a:latin typeface="UBHelvetica"/>
              </a:rPr>
              <a:t>στόχο</a:t>
            </a:r>
            <a:r>
              <a:rPr lang="el-GR" sz="2400" dirty="0">
                <a:effectLst/>
                <a:highlight>
                  <a:srgbClr val="FFFFFF"/>
                </a:highlight>
                <a:latin typeface="UBHelvetica"/>
              </a:rPr>
              <a:t> να </a:t>
            </a:r>
            <a:r>
              <a:rPr lang="el-GR" sz="2400" dirty="0" err="1">
                <a:effectLst/>
                <a:highlight>
                  <a:srgbClr val="FFFFFF"/>
                </a:highlight>
                <a:latin typeface="UBHelvetica"/>
              </a:rPr>
              <a:t>γίνεται</a:t>
            </a:r>
            <a:r>
              <a:rPr lang="el-GR" sz="2400" dirty="0">
                <a:effectLst/>
                <a:highlight>
                  <a:srgbClr val="FFFFFF"/>
                </a:highlight>
                <a:latin typeface="UBHelvetica"/>
              </a:rPr>
              <a:t> </a:t>
            </a:r>
            <a:r>
              <a:rPr lang="el-GR" sz="2400" dirty="0" err="1">
                <a:effectLst/>
                <a:highlight>
                  <a:srgbClr val="FFFFFF"/>
                </a:highlight>
                <a:latin typeface="UBHelvetica"/>
              </a:rPr>
              <a:t>σωστη</a:t>
            </a:r>
            <a:r>
              <a:rPr lang="el-GR" sz="2400" dirty="0">
                <a:effectLst/>
                <a:highlight>
                  <a:srgbClr val="FFFFFF"/>
                </a:highlight>
                <a:latin typeface="UBHelvetica"/>
              </a:rPr>
              <a:t>́ </a:t>
            </a:r>
            <a:r>
              <a:rPr lang="el-GR" sz="2400" dirty="0" err="1">
                <a:effectLst/>
                <a:highlight>
                  <a:srgbClr val="FFFFFF"/>
                </a:highlight>
                <a:latin typeface="UBHelvetica"/>
              </a:rPr>
              <a:t>λίπανση</a:t>
            </a:r>
            <a:r>
              <a:rPr lang="el-GR" sz="2400" dirty="0">
                <a:effectLst/>
                <a:highlight>
                  <a:srgbClr val="FFFFFF"/>
                </a:highlight>
                <a:latin typeface="UBHelvetica"/>
              </a:rPr>
              <a:t> στα </a:t>
            </a:r>
            <a:r>
              <a:rPr lang="el-GR" sz="2400" dirty="0" err="1">
                <a:effectLst/>
                <a:highlight>
                  <a:srgbClr val="FFFFFF"/>
                </a:highlight>
                <a:latin typeface="UBHelvetica"/>
              </a:rPr>
              <a:t>τριβόμενα</a:t>
            </a:r>
            <a:r>
              <a:rPr lang="el-GR" sz="2400" dirty="0">
                <a:effectLst/>
                <a:highlight>
                  <a:srgbClr val="FFFFFF"/>
                </a:highlight>
                <a:latin typeface="UBHelvetica"/>
              </a:rPr>
              <a:t> </a:t>
            </a:r>
            <a:r>
              <a:rPr lang="el-GR" sz="2400" dirty="0" err="1">
                <a:effectLst/>
                <a:highlight>
                  <a:srgbClr val="FFFFFF"/>
                </a:highlight>
                <a:latin typeface="UBHelvetica"/>
              </a:rPr>
              <a:t>μέρη</a:t>
            </a:r>
            <a:r>
              <a:rPr lang="el-GR" sz="2400" dirty="0">
                <a:effectLst/>
                <a:highlight>
                  <a:srgbClr val="FFFFFF"/>
                </a:highlight>
                <a:latin typeface="UBHelvetica"/>
              </a:rPr>
              <a:t> του </a:t>
            </a:r>
            <a:r>
              <a:rPr lang="el-GR" sz="2400" dirty="0" err="1">
                <a:effectLst/>
                <a:highlight>
                  <a:srgbClr val="FFFFFF"/>
                </a:highlight>
                <a:latin typeface="UBHelvetica"/>
              </a:rPr>
              <a:t>κινητήρα</a:t>
            </a:r>
            <a:r>
              <a:rPr lang="el-GR" sz="2400" dirty="0">
                <a:effectLst/>
                <a:highlight>
                  <a:srgbClr val="FFFFFF"/>
                </a:highlight>
                <a:latin typeface="UBHelvetica"/>
              </a:rPr>
              <a:t>. Το </a:t>
            </a:r>
            <a:r>
              <a:rPr lang="el-GR" sz="2400" dirty="0" err="1">
                <a:effectLst/>
                <a:highlight>
                  <a:srgbClr val="FFFFFF"/>
                </a:highlight>
                <a:latin typeface="UBHelvetica"/>
              </a:rPr>
              <a:t>φίλτρο</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a:t>
            </a:r>
            <a:r>
              <a:rPr lang="el-GR" sz="2400" dirty="0" err="1">
                <a:effectLst/>
                <a:highlight>
                  <a:srgbClr val="FFFFFF"/>
                </a:highlight>
                <a:latin typeface="UBHelvetica"/>
              </a:rPr>
              <a:t>τοποθετείται</a:t>
            </a:r>
            <a:r>
              <a:rPr lang="el-GR" sz="2400" dirty="0">
                <a:effectLst/>
                <a:highlight>
                  <a:srgbClr val="FFFFFF"/>
                </a:highlight>
                <a:latin typeface="UBHelvetica"/>
              </a:rPr>
              <a:t> </a:t>
            </a:r>
            <a:r>
              <a:rPr lang="el-GR" sz="2400" dirty="0" err="1">
                <a:effectLst/>
                <a:highlight>
                  <a:srgbClr val="FFFFFF"/>
                </a:highlight>
                <a:latin typeface="UBHelvetica"/>
              </a:rPr>
              <a:t>έξω</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τον </a:t>
            </a:r>
            <a:r>
              <a:rPr lang="el-GR" sz="2400" dirty="0" err="1">
                <a:effectLst/>
                <a:highlight>
                  <a:srgbClr val="FFFFFF"/>
                </a:highlight>
                <a:latin typeface="UBHelvetica"/>
              </a:rPr>
              <a:t>κινητήρα</a:t>
            </a:r>
            <a:r>
              <a:rPr lang="el-GR" sz="2400" dirty="0">
                <a:effectLst/>
                <a:highlight>
                  <a:srgbClr val="FFFFFF"/>
                </a:highlight>
                <a:latin typeface="UBHelvetica"/>
              </a:rPr>
              <a:t>, για να </a:t>
            </a:r>
            <a:r>
              <a:rPr lang="el-GR" sz="2400" dirty="0" err="1">
                <a:effectLst/>
                <a:highlight>
                  <a:srgbClr val="FFFFFF"/>
                </a:highlight>
                <a:latin typeface="UBHelvetica"/>
              </a:rPr>
              <a:t>αντικαθίσταται</a:t>
            </a:r>
            <a:r>
              <a:rPr lang="el-GR" sz="2400" dirty="0">
                <a:effectLst/>
                <a:highlight>
                  <a:srgbClr val="FFFFFF"/>
                </a:highlight>
                <a:latin typeface="UBHelvetica"/>
              </a:rPr>
              <a:t> </a:t>
            </a:r>
            <a:r>
              <a:rPr lang="el-GR" sz="2400" dirty="0" err="1">
                <a:effectLst/>
                <a:highlight>
                  <a:srgbClr val="FFFFFF"/>
                </a:highlight>
                <a:latin typeface="UBHelvetica"/>
              </a:rPr>
              <a:t>εύκολα</a:t>
            </a:r>
            <a:r>
              <a:rPr lang="el-GR" sz="2400" dirty="0">
                <a:effectLst/>
                <a:highlight>
                  <a:srgbClr val="FFFFFF"/>
                </a:highlight>
                <a:latin typeface="UBHelvetica"/>
              </a:rPr>
              <a:t>, σε </a:t>
            </a:r>
            <a:r>
              <a:rPr lang="el-GR" sz="2400" dirty="0" err="1">
                <a:effectLst/>
                <a:highlight>
                  <a:srgbClr val="FFFFFF"/>
                </a:highlight>
                <a:latin typeface="UBHelvetica"/>
              </a:rPr>
              <a:t>δύο</a:t>
            </a:r>
            <a:r>
              <a:rPr lang="el-GR" sz="2400" dirty="0">
                <a:effectLst/>
                <a:highlight>
                  <a:srgbClr val="FFFFFF"/>
                </a:highlight>
                <a:latin typeface="UBHelvetica"/>
              </a:rPr>
              <a:t> </a:t>
            </a:r>
            <a:r>
              <a:rPr lang="el-GR" sz="2400" dirty="0" err="1">
                <a:effectLst/>
                <a:highlight>
                  <a:srgbClr val="FFFFFF"/>
                </a:highlight>
                <a:latin typeface="UBHelvetica"/>
              </a:rPr>
              <a:t>σημεία</a:t>
            </a:r>
            <a:r>
              <a:rPr lang="el-GR" sz="2400" dirty="0">
                <a:effectLst/>
                <a:highlight>
                  <a:srgbClr val="FFFFFF"/>
                </a:highlight>
                <a:latin typeface="UBHelvetica"/>
              </a:rPr>
              <a:t>, </a:t>
            </a:r>
            <a:r>
              <a:rPr lang="el-GR" sz="2400" dirty="0" err="1">
                <a:effectLst/>
                <a:highlight>
                  <a:srgbClr val="FFFFFF"/>
                </a:highlight>
                <a:latin typeface="UBHelvetica"/>
              </a:rPr>
              <a:t>είτε</a:t>
            </a:r>
            <a:r>
              <a:rPr lang="el-GR" sz="2400" dirty="0">
                <a:effectLst/>
                <a:highlight>
                  <a:srgbClr val="FFFFFF"/>
                </a:highlight>
                <a:latin typeface="UBHelvetica"/>
              </a:rPr>
              <a:t>: </a:t>
            </a:r>
            <a:endParaRPr lang="el-GR" sz="2400" dirty="0">
              <a:effectLst/>
              <a:highlight>
                <a:srgbClr val="FFFFFF"/>
              </a:highlight>
            </a:endParaRPr>
          </a:p>
          <a:p>
            <a:r>
              <a:rPr lang="el-GR" sz="2400" b="1" dirty="0">
                <a:effectLst/>
                <a:highlight>
                  <a:srgbClr val="FFFFFF"/>
                </a:highlight>
                <a:latin typeface="UBHelvetica"/>
              </a:rPr>
              <a:t>α) </a:t>
            </a:r>
            <a:r>
              <a:rPr lang="el-GR" sz="2400" dirty="0">
                <a:effectLst/>
                <a:highlight>
                  <a:srgbClr val="FFFFFF"/>
                </a:highlight>
                <a:latin typeface="UBHelvetica"/>
              </a:rPr>
              <a:t>Σε </a:t>
            </a:r>
            <a:r>
              <a:rPr lang="el-GR" sz="2400" dirty="0" err="1">
                <a:effectLst/>
                <a:highlight>
                  <a:srgbClr val="FFFFFF"/>
                </a:highlight>
                <a:latin typeface="UBHelvetica"/>
              </a:rPr>
              <a:t>σειρα</a:t>
            </a:r>
            <a:r>
              <a:rPr lang="el-GR" sz="2400" dirty="0">
                <a:effectLst/>
                <a:highlight>
                  <a:srgbClr val="FFFFFF"/>
                </a:highlight>
                <a:latin typeface="UBHelvetica"/>
              </a:rPr>
              <a:t>́ </a:t>
            </a:r>
            <a:r>
              <a:rPr lang="el-GR" sz="2400" dirty="0" err="1">
                <a:effectLst/>
                <a:highlight>
                  <a:srgbClr val="FFFFFF"/>
                </a:highlight>
                <a:latin typeface="UBHelvetica"/>
              </a:rPr>
              <a:t>πάνω</a:t>
            </a:r>
            <a:r>
              <a:rPr lang="el-GR" sz="2400" dirty="0">
                <a:effectLst/>
                <a:highlight>
                  <a:srgbClr val="FFFFFF"/>
                </a:highlight>
                <a:latin typeface="UBHelvetica"/>
              </a:rPr>
              <a:t> στον </a:t>
            </a:r>
            <a:r>
              <a:rPr lang="el-GR" sz="2400" dirty="0" err="1">
                <a:effectLst/>
                <a:highlight>
                  <a:srgbClr val="FFFFFF"/>
                </a:highlight>
                <a:latin typeface="UBHelvetica"/>
              </a:rPr>
              <a:t>αγωγο</a:t>
            </a:r>
            <a:r>
              <a:rPr lang="el-GR" sz="2400" dirty="0">
                <a:effectLst/>
                <a:highlight>
                  <a:srgbClr val="FFFFFF"/>
                </a:highlight>
                <a:latin typeface="UBHelvetica"/>
              </a:rPr>
              <a:t>́ που </a:t>
            </a:r>
            <a:r>
              <a:rPr lang="el-GR" sz="2400" dirty="0" err="1">
                <a:effectLst/>
                <a:highlight>
                  <a:srgbClr val="FFFFFF"/>
                </a:highlight>
                <a:latin typeface="UBHelvetica"/>
              </a:rPr>
              <a:t>συνδέει</a:t>
            </a:r>
            <a:r>
              <a:rPr lang="el-GR" sz="2400" dirty="0">
                <a:effectLst/>
                <a:highlight>
                  <a:srgbClr val="FFFFFF"/>
                </a:highlight>
                <a:latin typeface="UBHelvetica"/>
              </a:rPr>
              <a:t> την </a:t>
            </a:r>
            <a:r>
              <a:rPr lang="el-GR" sz="2400" dirty="0" err="1">
                <a:effectLst/>
                <a:highlight>
                  <a:srgbClr val="FFFFFF"/>
                </a:highlight>
                <a:latin typeface="UBHelvetica"/>
              </a:rPr>
              <a:t>αντλία</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με τον </a:t>
            </a:r>
            <a:r>
              <a:rPr lang="el-GR" sz="2400" dirty="0" err="1">
                <a:effectLst/>
                <a:highlight>
                  <a:srgbClr val="FFFFFF"/>
                </a:highlight>
                <a:latin typeface="UBHelvetica"/>
              </a:rPr>
              <a:t>κεντρικο</a:t>
            </a:r>
            <a:r>
              <a:rPr lang="el-GR" sz="2400" dirty="0">
                <a:effectLst/>
                <a:highlight>
                  <a:srgbClr val="FFFFFF"/>
                </a:highlight>
                <a:latin typeface="UBHelvetica"/>
              </a:rPr>
              <a:t>́ </a:t>
            </a:r>
            <a:r>
              <a:rPr lang="el-GR" sz="2400" dirty="0" err="1">
                <a:effectLst/>
                <a:highlight>
                  <a:srgbClr val="FFFFFF"/>
                </a:highlight>
                <a:latin typeface="UBHelvetica"/>
              </a:rPr>
              <a:t>σωλήνα</a:t>
            </a:r>
            <a:r>
              <a:rPr lang="el-GR" sz="2400" dirty="0">
                <a:effectLst/>
                <a:highlight>
                  <a:srgbClr val="FFFFFF"/>
                </a:highlight>
                <a:latin typeface="UBHelvetica"/>
              </a:rPr>
              <a:t> </a:t>
            </a:r>
            <a:r>
              <a:rPr lang="el-GR" sz="2400" dirty="0" err="1">
                <a:effectLst/>
                <a:highlight>
                  <a:srgbClr val="FFFFFF"/>
                </a:highlight>
                <a:latin typeface="UBHelvetica"/>
              </a:rPr>
              <a:t>διανομής</a:t>
            </a:r>
            <a:r>
              <a:rPr lang="el-GR" sz="2400" dirty="0">
                <a:effectLst/>
                <a:highlight>
                  <a:srgbClr val="FFFFFF"/>
                </a:highlight>
                <a:latin typeface="UBHelvetica"/>
              </a:rPr>
              <a:t>, </a:t>
            </a:r>
            <a:r>
              <a:rPr lang="el-GR" sz="2400" dirty="0" err="1">
                <a:effectLst/>
                <a:highlight>
                  <a:srgbClr val="FFFFFF"/>
                </a:highlight>
                <a:latin typeface="UBHelvetica"/>
              </a:rPr>
              <a:t>οπότε</a:t>
            </a:r>
            <a:r>
              <a:rPr lang="el-GR" sz="2400" dirty="0">
                <a:effectLst/>
                <a:highlight>
                  <a:srgbClr val="FFFFFF"/>
                </a:highlight>
                <a:latin typeface="UBHelvetica"/>
              </a:rPr>
              <a:t> στην </a:t>
            </a:r>
            <a:r>
              <a:rPr lang="el-GR" sz="2400" dirty="0" err="1">
                <a:effectLst/>
                <a:highlight>
                  <a:srgbClr val="FFFFFF"/>
                </a:highlight>
                <a:latin typeface="UBHelvetica"/>
              </a:rPr>
              <a:t>περίπτωση</a:t>
            </a:r>
            <a:r>
              <a:rPr lang="el-GR" sz="2400" dirty="0">
                <a:effectLst/>
                <a:highlight>
                  <a:srgbClr val="FFFFFF"/>
                </a:highlight>
                <a:latin typeface="UBHelvetica"/>
              </a:rPr>
              <a:t> </a:t>
            </a:r>
            <a:r>
              <a:rPr lang="el-GR" sz="2400" dirty="0" err="1">
                <a:effectLst/>
                <a:highlight>
                  <a:srgbClr val="FFFFFF"/>
                </a:highlight>
                <a:latin typeface="UBHelvetica"/>
              </a:rPr>
              <a:t>αυτη</a:t>
            </a:r>
            <a:r>
              <a:rPr lang="el-GR" sz="2400" dirty="0">
                <a:effectLst/>
                <a:highlight>
                  <a:srgbClr val="FFFFFF"/>
                </a:highlight>
                <a:latin typeface="UBHelvetica"/>
              </a:rPr>
              <a:t>́ </a:t>
            </a:r>
            <a:r>
              <a:rPr lang="el-GR" sz="2400" dirty="0" err="1">
                <a:effectLst/>
                <a:highlight>
                  <a:srgbClr val="FFFFFF"/>
                </a:highlight>
                <a:latin typeface="UBHelvetica"/>
              </a:rPr>
              <a:t>ολόκληρη</a:t>
            </a:r>
            <a:r>
              <a:rPr lang="el-GR" sz="2400" dirty="0">
                <a:effectLst/>
                <a:highlight>
                  <a:srgbClr val="FFFFFF"/>
                </a:highlight>
                <a:latin typeface="UBHelvetica"/>
              </a:rPr>
              <a:t> η </a:t>
            </a:r>
            <a:r>
              <a:rPr lang="el-GR" sz="2400" dirty="0" err="1">
                <a:effectLst/>
                <a:highlight>
                  <a:srgbClr val="FFFFFF"/>
                </a:highlight>
                <a:latin typeface="UBHelvetica"/>
              </a:rPr>
              <a:t>ποσότητα</a:t>
            </a:r>
            <a:r>
              <a:rPr lang="el-GR" sz="2400" dirty="0">
                <a:effectLst/>
                <a:highlight>
                  <a:srgbClr val="FFFFFF"/>
                </a:highlight>
                <a:latin typeface="UBHelvetica"/>
              </a:rPr>
              <a:t> του </a:t>
            </a:r>
            <a:r>
              <a:rPr lang="el-GR" sz="2400" dirty="0" err="1">
                <a:effectLst/>
                <a:highlight>
                  <a:srgbClr val="FFFFFF"/>
                </a:highlight>
                <a:latin typeface="UBHelvetica"/>
              </a:rPr>
              <a:t>λαδιου</a:t>
            </a:r>
            <a:r>
              <a:rPr lang="el-GR" sz="2400" dirty="0">
                <a:effectLst/>
                <a:highlight>
                  <a:srgbClr val="FFFFFF"/>
                </a:highlight>
                <a:latin typeface="UBHelvetica"/>
              </a:rPr>
              <a:t>́ που </a:t>
            </a:r>
            <a:r>
              <a:rPr lang="el-GR" sz="2400">
                <a:effectLst/>
                <a:highlight>
                  <a:srgbClr val="FFFFFF"/>
                </a:highlight>
                <a:latin typeface="UBHelvetica"/>
              </a:rPr>
              <a:t>κυκλοφορει</a:t>
            </a:r>
            <a:r>
              <a:rPr lang="el-GR" sz="2400" dirty="0">
                <a:effectLst/>
                <a:highlight>
                  <a:srgbClr val="FFFFFF"/>
                </a:highlight>
                <a:latin typeface="UBHelvetica"/>
              </a:rPr>
              <a:t>́ </a:t>
            </a:r>
            <a:r>
              <a:rPr lang="el-GR" sz="2400" dirty="0" err="1">
                <a:effectLst/>
                <a:highlight>
                  <a:srgbClr val="FFFFFF"/>
                </a:highlight>
                <a:latin typeface="UBHelvetica"/>
              </a:rPr>
              <a:t>περνα</a:t>
            </a:r>
            <a:r>
              <a:rPr lang="el-GR" sz="2400" dirty="0">
                <a:effectLst/>
                <a:highlight>
                  <a:srgbClr val="FFFFFF"/>
                </a:highlight>
                <a:latin typeface="UBHelvetica"/>
              </a:rPr>
              <a:t>́ </a:t>
            </a:r>
            <a:r>
              <a:rPr lang="el-GR" sz="2400" dirty="0" err="1">
                <a:effectLst/>
                <a:highlight>
                  <a:srgbClr val="FFFFFF"/>
                </a:highlight>
                <a:latin typeface="UBHelvetica"/>
              </a:rPr>
              <a:t>μέσα</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 </a:t>
            </a:r>
            <a:r>
              <a:rPr lang="el-GR" sz="2400" dirty="0" err="1">
                <a:effectLst/>
                <a:highlight>
                  <a:srgbClr val="FFFFFF"/>
                </a:highlight>
                <a:latin typeface="UBHelvetica"/>
              </a:rPr>
              <a:t>φίλτρο</a:t>
            </a:r>
            <a:r>
              <a:rPr lang="el-GR" sz="2400" dirty="0">
                <a:effectLst/>
                <a:highlight>
                  <a:srgbClr val="FFFFFF"/>
                </a:highlight>
                <a:latin typeface="UBHelvetica"/>
              </a:rPr>
              <a:t>. </a:t>
            </a:r>
            <a:endParaRPr lang="el-GR" sz="2400" dirty="0">
              <a:effectLst/>
              <a:highlight>
                <a:srgbClr val="FFFFFF"/>
              </a:highlight>
            </a:endParaRPr>
          </a:p>
          <a:p>
            <a:r>
              <a:rPr lang="el-GR" sz="2400" b="1" dirty="0">
                <a:effectLst/>
                <a:highlight>
                  <a:srgbClr val="FFFFFF"/>
                </a:highlight>
                <a:latin typeface="UBHelvetica"/>
              </a:rPr>
              <a:t>β) </a:t>
            </a:r>
            <a:r>
              <a:rPr lang="el-GR" sz="2400" dirty="0">
                <a:effectLst/>
                <a:highlight>
                  <a:srgbClr val="FFFFFF"/>
                </a:highlight>
                <a:latin typeface="UBHelvetica"/>
              </a:rPr>
              <a:t>Σε μια </a:t>
            </a:r>
            <a:r>
              <a:rPr lang="el-GR" sz="2400" dirty="0" err="1">
                <a:effectLst/>
                <a:highlight>
                  <a:srgbClr val="FFFFFF"/>
                </a:highlight>
                <a:latin typeface="UBHelvetica"/>
              </a:rPr>
              <a:t>διακλάδωση</a:t>
            </a:r>
            <a:r>
              <a:rPr lang="el-GR" sz="2400" dirty="0">
                <a:effectLst/>
                <a:highlight>
                  <a:srgbClr val="FFFFFF"/>
                </a:highlight>
                <a:latin typeface="UBHelvetica"/>
              </a:rPr>
              <a:t> του </a:t>
            </a:r>
            <a:r>
              <a:rPr lang="el-GR" sz="2400" dirty="0" err="1">
                <a:effectLst/>
                <a:highlight>
                  <a:srgbClr val="FFFFFF"/>
                </a:highlight>
                <a:latin typeface="UBHelvetica"/>
              </a:rPr>
              <a:t>κεντρικου</a:t>
            </a:r>
            <a:r>
              <a:rPr lang="el-GR" sz="2400" dirty="0">
                <a:effectLst/>
                <a:highlight>
                  <a:srgbClr val="FFFFFF"/>
                </a:highlight>
                <a:latin typeface="UBHelvetica"/>
              </a:rPr>
              <a:t>́ </a:t>
            </a:r>
            <a:r>
              <a:rPr lang="el-GR" sz="2400" dirty="0" err="1">
                <a:effectLst/>
                <a:highlight>
                  <a:srgbClr val="FFFFFF"/>
                </a:highlight>
                <a:latin typeface="UBHelvetica"/>
              </a:rPr>
              <a:t>σωλήνα</a:t>
            </a:r>
            <a:r>
              <a:rPr lang="el-GR" sz="2400" dirty="0">
                <a:effectLst/>
                <a:highlight>
                  <a:srgbClr val="FFFFFF"/>
                </a:highlight>
                <a:latin typeface="UBHelvetica"/>
              </a:rPr>
              <a:t>, δηλ. </a:t>
            </a:r>
            <a:r>
              <a:rPr lang="el-GR" sz="2400" dirty="0" err="1">
                <a:effectLst/>
                <a:highlight>
                  <a:srgbClr val="FFFFFF"/>
                </a:highlight>
                <a:latin typeface="UBHelvetica"/>
              </a:rPr>
              <a:t>παράλληλα</a:t>
            </a:r>
            <a:r>
              <a:rPr lang="el-GR" sz="2400" dirty="0">
                <a:effectLst/>
                <a:highlight>
                  <a:srgbClr val="FFFFFF"/>
                </a:highlight>
                <a:latin typeface="UBHelvetica"/>
              </a:rPr>
              <a:t> με </a:t>
            </a:r>
            <a:r>
              <a:rPr lang="el-GR" sz="2400" dirty="0" err="1">
                <a:effectLst/>
                <a:highlight>
                  <a:srgbClr val="FFFFFF"/>
                </a:highlight>
                <a:latin typeface="UBHelvetica"/>
              </a:rPr>
              <a:t>αυτόν</a:t>
            </a:r>
            <a:r>
              <a:rPr lang="el-GR" sz="2400" dirty="0">
                <a:effectLst/>
                <a:highlight>
                  <a:srgbClr val="FFFFFF"/>
                </a:highlight>
                <a:latin typeface="UBHelvetica"/>
              </a:rPr>
              <a:t>, </a:t>
            </a:r>
            <a:r>
              <a:rPr lang="el-GR" sz="2400" dirty="0" err="1">
                <a:effectLst/>
                <a:highlight>
                  <a:srgbClr val="FFFFFF"/>
                </a:highlight>
                <a:latin typeface="UBHelvetica"/>
              </a:rPr>
              <a:t>οπότε</a:t>
            </a:r>
            <a:r>
              <a:rPr lang="el-GR" sz="2400" dirty="0">
                <a:effectLst/>
                <a:highlight>
                  <a:srgbClr val="FFFFFF"/>
                </a:highlight>
                <a:latin typeface="UBHelvetica"/>
              </a:rPr>
              <a:t> στην </a:t>
            </a:r>
            <a:r>
              <a:rPr lang="el-GR" sz="2400" dirty="0" err="1">
                <a:effectLst/>
                <a:highlight>
                  <a:srgbClr val="FFFFFF"/>
                </a:highlight>
                <a:latin typeface="UBHelvetica"/>
              </a:rPr>
              <a:t>περίπτωση</a:t>
            </a:r>
            <a:r>
              <a:rPr lang="el-GR" sz="2400" dirty="0">
                <a:effectLst/>
                <a:highlight>
                  <a:srgbClr val="FFFFFF"/>
                </a:highlight>
                <a:latin typeface="UBHelvetica"/>
              </a:rPr>
              <a:t> </a:t>
            </a:r>
            <a:r>
              <a:rPr lang="el-GR" sz="2400" dirty="0" err="1">
                <a:effectLst/>
                <a:highlight>
                  <a:srgbClr val="FFFFFF"/>
                </a:highlight>
                <a:latin typeface="UBHelvetica"/>
              </a:rPr>
              <a:t>αυτη</a:t>
            </a:r>
            <a:r>
              <a:rPr lang="el-GR" sz="2400" dirty="0">
                <a:effectLst/>
                <a:highlight>
                  <a:srgbClr val="FFFFFF"/>
                </a:highlight>
                <a:latin typeface="UBHelvetica"/>
              </a:rPr>
              <a:t>́ </a:t>
            </a:r>
            <a:r>
              <a:rPr lang="el-GR" sz="2400" dirty="0" err="1">
                <a:effectLst/>
                <a:highlight>
                  <a:srgbClr val="FFFFFF"/>
                </a:highlight>
                <a:latin typeface="UBHelvetica"/>
              </a:rPr>
              <a:t>μόνο</a:t>
            </a:r>
            <a:r>
              <a:rPr lang="el-GR" sz="2400" dirty="0">
                <a:effectLst/>
                <a:highlight>
                  <a:srgbClr val="FFFFFF"/>
                </a:highlight>
                <a:latin typeface="UBHelvetica"/>
              </a:rPr>
              <a:t> </a:t>
            </a:r>
            <a:r>
              <a:rPr lang="el-GR" sz="2400" dirty="0" err="1">
                <a:effectLst/>
                <a:highlight>
                  <a:srgbClr val="FFFFFF"/>
                </a:highlight>
                <a:latin typeface="UBHelvetica"/>
              </a:rPr>
              <a:t>ένα</a:t>
            </a:r>
            <a:r>
              <a:rPr lang="el-GR" sz="2400" dirty="0">
                <a:effectLst/>
                <a:highlight>
                  <a:srgbClr val="FFFFFF"/>
                </a:highlight>
                <a:latin typeface="UBHelvetica"/>
              </a:rPr>
              <a:t> </a:t>
            </a:r>
            <a:r>
              <a:rPr lang="el-GR" sz="2400" dirty="0" err="1">
                <a:effectLst/>
                <a:highlight>
                  <a:srgbClr val="FFFFFF"/>
                </a:highlight>
                <a:latin typeface="UBHelvetica"/>
              </a:rPr>
              <a:t>μέρος</a:t>
            </a:r>
            <a:r>
              <a:rPr lang="el-GR" sz="2400" dirty="0">
                <a:effectLst/>
                <a:highlight>
                  <a:srgbClr val="FFFFFF"/>
                </a:highlight>
                <a:latin typeface="UBHelvetica"/>
              </a:rPr>
              <a:t> του </a:t>
            </a:r>
            <a:r>
              <a:rPr lang="el-GR" sz="2400" dirty="0" err="1">
                <a:effectLst/>
                <a:highlight>
                  <a:srgbClr val="FFFFFF"/>
                </a:highlight>
                <a:latin typeface="UBHelvetica"/>
              </a:rPr>
              <a:t>λαδιου</a:t>
            </a:r>
            <a:r>
              <a:rPr lang="el-GR" sz="2400" dirty="0">
                <a:effectLst/>
                <a:highlight>
                  <a:srgbClr val="FFFFFF"/>
                </a:highlight>
                <a:latin typeface="UBHelvetica"/>
              </a:rPr>
              <a:t>́, που </a:t>
            </a:r>
            <a:r>
              <a:rPr lang="el-GR" sz="2400" dirty="0" err="1">
                <a:effectLst/>
                <a:highlight>
                  <a:srgbClr val="FFFFFF"/>
                </a:highlight>
                <a:latin typeface="UBHelvetica"/>
              </a:rPr>
              <a:t>κυκλοφορει</a:t>
            </a:r>
            <a:r>
              <a:rPr lang="el-GR" sz="2400" dirty="0">
                <a:effectLst/>
                <a:highlight>
                  <a:srgbClr val="FFFFFF"/>
                </a:highlight>
                <a:latin typeface="UBHelvetica"/>
              </a:rPr>
              <a:t>́, </a:t>
            </a:r>
            <a:r>
              <a:rPr lang="el-GR" sz="2400" dirty="0" err="1">
                <a:effectLst/>
                <a:highlight>
                  <a:srgbClr val="FFFFFF"/>
                </a:highlight>
                <a:latin typeface="UBHelvetica"/>
              </a:rPr>
              <a:t>περνα</a:t>
            </a:r>
            <a:r>
              <a:rPr lang="el-GR" sz="2400" dirty="0">
                <a:effectLst/>
                <a:highlight>
                  <a:srgbClr val="FFFFFF"/>
                </a:highlight>
                <a:latin typeface="UBHelvetica"/>
              </a:rPr>
              <a:t>́ </a:t>
            </a:r>
            <a:r>
              <a:rPr lang="el-GR" sz="2400" dirty="0" err="1">
                <a:effectLst/>
                <a:highlight>
                  <a:srgbClr val="FFFFFF"/>
                </a:highlight>
                <a:latin typeface="UBHelvetica"/>
              </a:rPr>
              <a:t>μέσα</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 </a:t>
            </a:r>
            <a:r>
              <a:rPr lang="el-GR" sz="2400" dirty="0" err="1">
                <a:effectLst/>
                <a:highlight>
                  <a:srgbClr val="FFFFFF"/>
                </a:highlight>
                <a:latin typeface="UBHelvetica"/>
              </a:rPr>
              <a:t>φίλτρο</a:t>
            </a:r>
            <a:r>
              <a:rPr lang="el-GR" sz="2400" dirty="0">
                <a:effectLst/>
                <a:highlight>
                  <a:srgbClr val="FFFFFF"/>
                </a:highlight>
                <a:latin typeface="UBHelvetica"/>
              </a:rPr>
              <a:t> κι </a:t>
            </a:r>
            <a:r>
              <a:rPr lang="el-GR" sz="2400" dirty="0" err="1">
                <a:effectLst/>
                <a:highlight>
                  <a:srgbClr val="FFFFFF"/>
                </a:highlight>
                <a:latin typeface="UBHelvetica"/>
              </a:rPr>
              <a:t>επιστρέφει</a:t>
            </a:r>
            <a:r>
              <a:rPr lang="el-GR" sz="2400" dirty="0">
                <a:effectLst/>
                <a:highlight>
                  <a:srgbClr val="FFFFFF"/>
                </a:highlight>
                <a:latin typeface="UBHelvetica"/>
              </a:rPr>
              <a:t> στο </a:t>
            </a:r>
            <a:r>
              <a:rPr lang="el-GR" sz="2400" dirty="0" err="1">
                <a:effectLst/>
                <a:highlight>
                  <a:srgbClr val="FFFFFF"/>
                </a:highlight>
                <a:latin typeface="UBHelvetica"/>
              </a:rPr>
              <a:t>κάρτερ</a:t>
            </a:r>
            <a:r>
              <a:rPr lang="el-GR" sz="2400" dirty="0">
                <a:effectLst/>
                <a:highlight>
                  <a:srgbClr val="FFFFFF"/>
                </a:highlight>
                <a:latin typeface="UBHelvetica"/>
              </a:rPr>
              <a:t>. </a:t>
            </a:r>
            <a:endParaRPr lang="el-GR" sz="2400" dirty="0">
              <a:effectLst/>
              <a:highlight>
                <a:srgbClr val="FFFFFF"/>
              </a:highlight>
            </a:endParaRPr>
          </a:p>
          <a:p>
            <a:endParaRPr lang="el-GR" sz="1500" dirty="0"/>
          </a:p>
        </p:txBody>
      </p:sp>
    </p:spTree>
    <p:extLst>
      <p:ext uri="{BB962C8B-B14F-4D97-AF65-F5344CB8AC3E}">
        <p14:creationId xmlns:p14="http://schemas.microsoft.com/office/powerpoint/2010/main" val="189699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E09FF78-6771-EEBE-BE26-AD169935E840}"/>
              </a:ext>
            </a:extLst>
          </p:cNvPr>
          <p:cNvSpPr>
            <a:spLocks noGrp="1"/>
          </p:cNvSpPr>
          <p:nvPr>
            <p:ph type="title"/>
          </p:nvPr>
        </p:nvSpPr>
        <p:spPr>
          <a:xfrm>
            <a:off x="838200" y="365125"/>
            <a:ext cx="10515600" cy="1325563"/>
          </a:xfrm>
        </p:spPr>
        <p:txBody>
          <a:bodyPr>
            <a:normAutofit/>
          </a:bodyPr>
          <a:lstStyle/>
          <a:p>
            <a:r>
              <a:rPr lang="el-GR" sz="4200" b="1">
                <a:effectLst/>
                <a:highlight>
                  <a:srgbClr val="FFFFFF"/>
                </a:highlight>
                <a:latin typeface="UBHelvetica"/>
              </a:rPr>
              <a:t>Τύποι φίλτρων </a:t>
            </a:r>
            <a:br>
              <a:rPr lang="el-GR" sz="4200">
                <a:effectLst/>
                <a:highlight>
                  <a:srgbClr val="FFFFFF"/>
                </a:highlight>
              </a:rPr>
            </a:br>
            <a:endParaRPr lang="el-GR" sz="42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50D29B8-285F-952A-220A-E8C8270B23E8}"/>
              </a:ext>
            </a:extLst>
          </p:cNvPr>
          <p:cNvSpPr>
            <a:spLocks noGrp="1"/>
          </p:cNvSpPr>
          <p:nvPr>
            <p:ph idx="1"/>
          </p:nvPr>
        </p:nvSpPr>
        <p:spPr>
          <a:xfrm>
            <a:off x="284813" y="1677373"/>
            <a:ext cx="11782269" cy="4815502"/>
          </a:xfrm>
        </p:spPr>
        <p:txBody>
          <a:bodyPr>
            <a:normAutofit fontScale="92500" lnSpcReduction="10000"/>
          </a:bodyPr>
          <a:lstStyle/>
          <a:p>
            <a:pPr marL="0" indent="0">
              <a:buNone/>
            </a:pPr>
            <a:r>
              <a:rPr lang="el-GR" sz="1900" b="1" dirty="0">
                <a:effectLst/>
                <a:highlight>
                  <a:srgbClr val="FFFFFF"/>
                </a:highlight>
                <a:latin typeface="UBHelvetica"/>
              </a:rPr>
              <a:t>α)  </a:t>
            </a:r>
            <a:r>
              <a:rPr lang="el-GR" sz="2600" dirty="0">
                <a:effectLst/>
                <a:highlight>
                  <a:srgbClr val="FFFFFF"/>
                </a:highlight>
                <a:latin typeface="UBHelvetica"/>
              </a:rPr>
              <a:t>Το </a:t>
            </a:r>
            <a:r>
              <a:rPr lang="el-GR" sz="2600" dirty="0" err="1">
                <a:effectLst/>
                <a:highlight>
                  <a:srgbClr val="FFFFFF"/>
                </a:highlight>
                <a:latin typeface="UBHelvetica"/>
              </a:rPr>
              <a:t>φίλτρο</a:t>
            </a:r>
            <a:r>
              <a:rPr lang="el-GR" sz="2600" dirty="0">
                <a:effectLst/>
                <a:highlight>
                  <a:srgbClr val="FFFFFF"/>
                </a:highlight>
                <a:latin typeface="UBHelvetica"/>
              </a:rPr>
              <a:t> που </a:t>
            </a:r>
            <a:r>
              <a:rPr lang="el-GR" sz="2600" dirty="0" err="1">
                <a:effectLst/>
                <a:highlight>
                  <a:srgbClr val="FFFFFF"/>
                </a:highlight>
                <a:latin typeface="UBHelvetica"/>
              </a:rPr>
              <a:t>έχει</a:t>
            </a:r>
            <a:r>
              <a:rPr lang="el-GR" sz="2600" dirty="0">
                <a:effectLst/>
                <a:highlight>
                  <a:srgbClr val="FFFFFF"/>
                </a:highlight>
                <a:latin typeface="UBHelvetica"/>
              </a:rPr>
              <a:t> σαν </a:t>
            </a:r>
            <a:r>
              <a:rPr lang="el-GR" sz="2600" dirty="0" err="1">
                <a:effectLst/>
                <a:highlight>
                  <a:srgbClr val="FFFFFF"/>
                </a:highlight>
                <a:latin typeface="UBHelvetica"/>
              </a:rPr>
              <a:t>στοιχείο</a:t>
            </a:r>
            <a:r>
              <a:rPr lang="el-GR" sz="2600" dirty="0">
                <a:effectLst/>
                <a:highlight>
                  <a:srgbClr val="FFFFFF"/>
                </a:highlight>
                <a:latin typeface="UBHelvetica"/>
              </a:rPr>
              <a:t> </a:t>
            </a:r>
            <a:r>
              <a:rPr lang="el-GR" sz="2600" dirty="0" err="1">
                <a:effectLst/>
                <a:highlight>
                  <a:srgbClr val="FFFFFF"/>
                </a:highlight>
                <a:latin typeface="UBHelvetica"/>
              </a:rPr>
              <a:t>καθαρισμου</a:t>
            </a:r>
            <a:r>
              <a:rPr lang="el-GR" sz="2600" dirty="0">
                <a:effectLst/>
                <a:highlight>
                  <a:srgbClr val="FFFFFF"/>
                </a:highlight>
                <a:latin typeface="UBHelvetica"/>
              </a:rPr>
              <a:t>́ μια </a:t>
            </a:r>
            <a:r>
              <a:rPr lang="el-GR" sz="2600" dirty="0" err="1">
                <a:effectLst/>
                <a:highlight>
                  <a:srgbClr val="FFFFFF"/>
                </a:highlight>
                <a:latin typeface="UBHelvetica"/>
              </a:rPr>
              <a:t>στήλη</a:t>
            </a:r>
            <a:r>
              <a:rPr lang="el-GR" sz="2600" dirty="0">
                <a:effectLst/>
                <a:highlight>
                  <a:srgbClr val="FFFFFF"/>
                </a:highlight>
                <a:latin typeface="UBHelvetica"/>
              </a:rPr>
              <a:t> </a:t>
            </a:r>
            <a:r>
              <a:rPr lang="el-GR" sz="2600" dirty="0" err="1">
                <a:effectLst/>
                <a:highlight>
                  <a:srgbClr val="FFFFFF"/>
                </a:highlight>
                <a:latin typeface="UBHelvetica"/>
              </a:rPr>
              <a:t>απο</a:t>
            </a:r>
            <a:r>
              <a:rPr lang="el-GR" sz="2600" dirty="0">
                <a:effectLst/>
                <a:highlight>
                  <a:srgbClr val="FFFFFF"/>
                </a:highlight>
                <a:latin typeface="UBHelvetica"/>
              </a:rPr>
              <a:t>́ </a:t>
            </a:r>
            <a:r>
              <a:rPr lang="el-GR" sz="2600" dirty="0" err="1">
                <a:effectLst/>
                <a:highlight>
                  <a:srgbClr val="FFFFFF"/>
                </a:highlight>
                <a:latin typeface="UBHelvetica"/>
              </a:rPr>
              <a:t>λεπτούς</a:t>
            </a:r>
            <a:r>
              <a:rPr lang="el-GR" sz="2600" dirty="0">
                <a:effectLst/>
                <a:highlight>
                  <a:srgbClr val="FFFFFF"/>
                </a:highlight>
                <a:latin typeface="UBHelvetica"/>
              </a:rPr>
              <a:t> </a:t>
            </a:r>
            <a:r>
              <a:rPr lang="el-GR" sz="2600" dirty="0" err="1">
                <a:effectLst/>
                <a:highlight>
                  <a:srgbClr val="FFFFFF"/>
                </a:highlight>
                <a:latin typeface="UBHelvetica"/>
              </a:rPr>
              <a:t>ελασμάτινους</a:t>
            </a:r>
            <a:r>
              <a:rPr lang="el-GR" sz="2600" dirty="0">
                <a:effectLst/>
                <a:highlight>
                  <a:srgbClr val="FFFFFF"/>
                </a:highlight>
                <a:latin typeface="UBHelvetica"/>
              </a:rPr>
              <a:t> </a:t>
            </a:r>
            <a:r>
              <a:rPr lang="el-GR" sz="2600" dirty="0" err="1">
                <a:effectLst/>
                <a:highlight>
                  <a:srgbClr val="FFFFFF"/>
                </a:highlight>
                <a:latin typeface="UBHelvetica"/>
              </a:rPr>
              <a:t>δίσκους</a:t>
            </a:r>
            <a:r>
              <a:rPr lang="el-GR" sz="2600" dirty="0">
                <a:effectLst/>
                <a:highlight>
                  <a:srgbClr val="FFFFFF"/>
                </a:highlight>
                <a:latin typeface="UBHelvetica"/>
              </a:rPr>
              <a:t>. </a:t>
            </a:r>
            <a:endParaRPr lang="el-GR" sz="2600" dirty="0">
              <a:effectLst/>
              <a:highlight>
                <a:srgbClr val="FFFFFF"/>
              </a:highlight>
            </a:endParaRPr>
          </a:p>
          <a:p>
            <a:pPr marL="0" indent="0">
              <a:buNone/>
            </a:pPr>
            <a:r>
              <a:rPr lang="el-GR" sz="2600" b="1" dirty="0">
                <a:effectLst/>
                <a:highlight>
                  <a:srgbClr val="FFFFFF"/>
                </a:highlight>
                <a:latin typeface="UBHelvetica"/>
              </a:rPr>
              <a:t>β)  </a:t>
            </a:r>
            <a:r>
              <a:rPr lang="el-GR" sz="2600" dirty="0">
                <a:effectLst/>
                <a:highlight>
                  <a:srgbClr val="FFFFFF"/>
                </a:highlight>
                <a:latin typeface="UBHelvetica"/>
              </a:rPr>
              <a:t>Το </a:t>
            </a:r>
            <a:r>
              <a:rPr lang="el-GR" sz="2600" dirty="0" err="1">
                <a:effectLst/>
                <a:highlight>
                  <a:srgbClr val="FFFFFF"/>
                </a:highlight>
                <a:latin typeface="UBHelvetica"/>
              </a:rPr>
              <a:t>φίλτρο</a:t>
            </a:r>
            <a:r>
              <a:rPr lang="el-GR" sz="2600" dirty="0">
                <a:effectLst/>
                <a:highlight>
                  <a:srgbClr val="FFFFFF"/>
                </a:highlight>
                <a:latin typeface="UBHelvetica"/>
              </a:rPr>
              <a:t> που </a:t>
            </a:r>
            <a:r>
              <a:rPr lang="el-GR" sz="2600" dirty="0" err="1">
                <a:effectLst/>
                <a:highlight>
                  <a:srgbClr val="FFFFFF"/>
                </a:highlight>
                <a:latin typeface="UBHelvetica"/>
              </a:rPr>
              <a:t>έχει</a:t>
            </a:r>
            <a:r>
              <a:rPr lang="el-GR" sz="2600" dirty="0">
                <a:effectLst/>
                <a:highlight>
                  <a:srgbClr val="FFFFFF"/>
                </a:highlight>
                <a:latin typeface="UBHelvetica"/>
              </a:rPr>
              <a:t> σαν </a:t>
            </a:r>
            <a:r>
              <a:rPr lang="el-GR" sz="2600" dirty="0" err="1">
                <a:effectLst/>
                <a:highlight>
                  <a:srgbClr val="FFFFFF"/>
                </a:highlight>
                <a:latin typeface="UBHelvetica"/>
              </a:rPr>
              <a:t>στοιχείο</a:t>
            </a:r>
            <a:r>
              <a:rPr lang="el-GR" sz="2600" dirty="0">
                <a:effectLst/>
                <a:highlight>
                  <a:srgbClr val="FFFFFF"/>
                </a:highlight>
                <a:latin typeface="UBHelvetica"/>
              </a:rPr>
              <a:t> </a:t>
            </a:r>
            <a:r>
              <a:rPr lang="el-GR" sz="2600" dirty="0" err="1">
                <a:effectLst/>
                <a:highlight>
                  <a:srgbClr val="FFFFFF"/>
                </a:highlight>
                <a:latin typeface="UBHelvetica"/>
              </a:rPr>
              <a:t>καθαρισμου</a:t>
            </a:r>
            <a:r>
              <a:rPr lang="el-GR" sz="2600" dirty="0">
                <a:effectLst/>
                <a:highlight>
                  <a:srgbClr val="FFFFFF"/>
                </a:highlight>
                <a:latin typeface="UBHelvetica"/>
              </a:rPr>
              <a:t>́ </a:t>
            </a:r>
            <a:r>
              <a:rPr lang="el-GR" sz="2600" dirty="0" err="1">
                <a:effectLst/>
                <a:highlight>
                  <a:srgbClr val="FFFFFF"/>
                </a:highlight>
                <a:latin typeface="UBHelvetica"/>
              </a:rPr>
              <a:t>ειδικο</a:t>
            </a:r>
            <a:r>
              <a:rPr lang="el-GR" sz="2600" dirty="0">
                <a:effectLst/>
                <a:highlight>
                  <a:srgbClr val="FFFFFF"/>
                </a:highlight>
                <a:latin typeface="UBHelvetica"/>
              </a:rPr>
              <a:t>́ </a:t>
            </a:r>
            <a:r>
              <a:rPr lang="el-GR" sz="2600" dirty="0" err="1">
                <a:effectLst/>
                <a:highlight>
                  <a:srgbClr val="FFFFFF"/>
                </a:highlight>
                <a:latin typeface="UBHelvetica"/>
              </a:rPr>
              <a:t>χαρτι</a:t>
            </a:r>
            <a:r>
              <a:rPr lang="el-GR" sz="2600" dirty="0">
                <a:effectLst/>
                <a:highlight>
                  <a:srgbClr val="FFFFFF"/>
                </a:highlight>
                <a:latin typeface="UBHelvetica"/>
              </a:rPr>
              <a:t>́. </a:t>
            </a:r>
            <a:endParaRPr lang="el-GR" sz="2600" dirty="0">
              <a:effectLst/>
              <a:highlight>
                <a:srgbClr val="FFFFFF"/>
              </a:highlight>
            </a:endParaRPr>
          </a:p>
          <a:p>
            <a:pPr marL="0" indent="0">
              <a:buNone/>
            </a:pPr>
            <a:r>
              <a:rPr lang="el-GR" sz="2600" b="1" dirty="0">
                <a:effectLst/>
                <a:highlight>
                  <a:srgbClr val="FFFFFF"/>
                </a:highlight>
                <a:latin typeface="UBHelvetica"/>
              </a:rPr>
              <a:t>γ) </a:t>
            </a:r>
            <a:r>
              <a:rPr lang="el-GR" sz="2600" dirty="0">
                <a:effectLst/>
                <a:highlight>
                  <a:srgbClr val="FFFFFF"/>
                </a:highlight>
                <a:latin typeface="UBHelvetica"/>
              </a:rPr>
              <a:t>Το </a:t>
            </a:r>
            <a:r>
              <a:rPr lang="el-GR" sz="2600" dirty="0" err="1">
                <a:effectLst/>
                <a:highlight>
                  <a:srgbClr val="FFFFFF"/>
                </a:highlight>
                <a:latin typeface="UBHelvetica"/>
              </a:rPr>
              <a:t>φίλτρο</a:t>
            </a:r>
            <a:r>
              <a:rPr lang="el-GR" sz="2600" dirty="0">
                <a:effectLst/>
                <a:highlight>
                  <a:srgbClr val="FFFFFF"/>
                </a:highlight>
                <a:latin typeface="UBHelvetica"/>
              </a:rPr>
              <a:t> </a:t>
            </a:r>
            <a:r>
              <a:rPr lang="el-GR" sz="2600" dirty="0" err="1">
                <a:effectLst/>
                <a:highlight>
                  <a:srgbClr val="FFFFFF"/>
                </a:highlight>
                <a:latin typeface="UBHelvetica"/>
              </a:rPr>
              <a:t>φυγοκεντρικου</a:t>
            </a:r>
            <a:r>
              <a:rPr lang="el-GR" sz="2600" dirty="0">
                <a:effectLst/>
                <a:highlight>
                  <a:srgbClr val="FFFFFF"/>
                </a:highlight>
                <a:latin typeface="UBHelvetica"/>
              </a:rPr>
              <a:t>́ </a:t>
            </a:r>
            <a:r>
              <a:rPr lang="el-GR" sz="2600" dirty="0" err="1">
                <a:effectLst/>
                <a:highlight>
                  <a:srgbClr val="FFFFFF"/>
                </a:highlight>
                <a:latin typeface="UBHelvetica"/>
              </a:rPr>
              <a:t>τύπου</a:t>
            </a:r>
            <a:r>
              <a:rPr lang="el-GR" sz="2600" dirty="0">
                <a:effectLst/>
                <a:highlight>
                  <a:srgbClr val="FFFFFF"/>
                </a:highlight>
                <a:latin typeface="UBHelvetica"/>
              </a:rPr>
              <a:t>. </a:t>
            </a:r>
          </a:p>
          <a:p>
            <a:pPr marL="0" indent="0">
              <a:buNone/>
            </a:pPr>
            <a:endParaRPr lang="el-GR" sz="1900" dirty="0">
              <a:highlight>
                <a:srgbClr val="FFFFFF"/>
              </a:highlight>
              <a:latin typeface="UBHelvetica"/>
            </a:endParaRPr>
          </a:p>
          <a:p>
            <a:r>
              <a:rPr lang="el-GR" sz="2400" dirty="0" err="1">
                <a:effectLst/>
                <a:highlight>
                  <a:srgbClr val="FFFFFF"/>
                </a:highlight>
                <a:latin typeface="UBHelvetica"/>
              </a:rPr>
              <a:t>Όταν</a:t>
            </a:r>
            <a:r>
              <a:rPr lang="el-GR" sz="2400" dirty="0">
                <a:effectLst/>
                <a:highlight>
                  <a:srgbClr val="FFFFFF"/>
                </a:highlight>
                <a:latin typeface="UBHelvetica"/>
              </a:rPr>
              <a:t> </a:t>
            </a:r>
            <a:r>
              <a:rPr lang="el-GR" sz="2400" dirty="0" err="1">
                <a:effectLst/>
                <a:highlight>
                  <a:srgbClr val="FFFFFF"/>
                </a:highlight>
                <a:latin typeface="UBHelvetica"/>
              </a:rPr>
              <a:t>αυτα</a:t>
            </a:r>
            <a:r>
              <a:rPr lang="el-GR" sz="2400" dirty="0">
                <a:effectLst/>
                <a:highlight>
                  <a:srgbClr val="FFFFFF"/>
                </a:highlight>
                <a:latin typeface="UBHelvetica"/>
              </a:rPr>
              <a:t>́ τα </a:t>
            </a:r>
            <a:r>
              <a:rPr lang="el-GR" sz="2400" dirty="0" err="1">
                <a:effectLst/>
                <a:highlight>
                  <a:srgbClr val="FFFFFF"/>
                </a:highlight>
                <a:latin typeface="UBHelvetica"/>
              </a:rPr>
              <a:t>κατάλοιπα</a:t>
            </a:r>
            <a:r>
              <a:rPr lang="el-GR" sz="2400" dirty="0">
                <a:effectLst/>
                <a:highlight>
                  <a:srgbClr val="FFFFFF"/>
                </a:highlight>
                <a:latin typeface="UBHelvetica"/>
              </a:rPr>
              <a:t> και οι </a:t>
            </a:r>
            <a:r>
              <a:rPr lang="el-GR" sz="2400" dirty="0" err="1">
                <a:effectLst/>
                <a:highlight>
                  <a:srgbClr val="FFFFFF"/>
                </a:highlight>
                <a:latin typeface="UBHelvetica"/>
              </a:rPr>
              <a:t>ακαθαρσίες</a:t>
            </a:r>
            <a:r>
              <a:rPr lang="el-GR" sz="2400" dirty="0">
                <a:effectLst/>
                <a:highlight>
                  <a:srgbClr val="FFFFFF"/>
                </a:highlight>
                <a:latin typeface="UBHelvetica"/>
              </a:rPr>
              <a:t> </a:t>
            </a:r>
            <a:r>
              <a:rPr lang="el-GR" sz="2400" dirty="0" err="1">
                <a:effectLst/>
                <a:highlight>
                  <a:srgbClr val="FFFFFF"/>
                </a:highlight>
                <a:latin typeface="UBHelvetica"/>
              </a:rPr>
              <a:t>αυξηθούν</a:t>
            </a:r>
            <a:r>
              <a:rPr lang="el-GR" sz="2400" dirty="0">
                <a:effectLst/>
                <a:highlight>
                  <a:srgbClr val="FFFFFF"/>
                </a:highlight>
                <a:latin typeface="UBHelvetica"/>
              </a:rPr>
              <a:t> </a:t>
            </a:r>
            <a:r>
              <a:rPr lang="el-GR" sz="2400" dirty="0" err="1">
                <a:effectLst/>
                <a:highlight>
                  <a:srgbClr val="FFFFFF"/>
                </a:highlight>
                <a:latin typeface="UBHelvetica"/>
              </a:rPr>
              <a:t>πολυ</a:t>
            </a:r>
            <a:r>
              <a:rPr lang="el-GR" sz="2400" dirty="0">
                <a:effectLst/>
                <a:highlight>
                  <a:srgbClr val="FFFFFF"/>
                </a:highlight>
                <a:latin typeface="UBHelvetica"/>
              </a:rPr>
              <a:t>́ </a:t>
            </a:r>
            <a:r>
              <a:rPr lang="el-GR" sz="2400" dirty="0" err="1">
                <a:effectLst/>
                <a:highlight>
                  <a:srgbClr val="FFFFFF"/>
                </a:highlight>
                <a:latin typeface="UBHelvetica"/>
              </a:rPr>
              <a:t>μέσα</a:t>
            </a:r>
            <a:r>
              <a:rPr lang="el-GR" sz="2400" dirty="0">
                <a:effectLst/>
                <a:highlight>
                  <a:srgbClr val="FFFFFF"/>
                </a:highlight>
                <a:latin typeface="UBHelvetica"/>
              </a:rPr>
              <a:t> στο </a:t>
            </a:r>
            <a:r>
              <a:rPr lang="el-GR" sz="2400" dirty="0" err="1">
                <a:effectLst/>
                <a:highlight>
                  <a:srgbClr val="FFFFFF"/>
                </a:highlight>
                <a:latin typeface="UBHelvetica"/>
              </a:rPr>
              <a:t>στοιχείο</a:t>
            </a:r>
            <a:r>
              <a:rPr lang="el-GR" sz="2400" dirty="0">
                <a:effectLst/>
                <a:highlight>
                  <a:srgbClr val="FFFFFF"/>
                </a:highlight>
                <a:latin typeface="UBHelvetica"/>
              </a:rPr>
              <a:t> </a:t>
            </a:r>
            <a:r>
              <a:rPr lang="el-GR" sz="2400" dirty="0" err="1">
                <a:effectLst/>
                <a:highlight>
                  <a:srgbClr val="FFFFFF"/>
                </a:highlight>
                <a:latin typeface="UBHelvetica"/>
              </a:rPr>
              <a:t>καθαρισμου</a:t>
            </a:r>
            <a:r>
              <a:rPr lang="el-GR" sz="2400" dirty="0">
                <a:effectLst/>
                <a:highlight>
                  <a:srgbClr val="FFFFFF"/>
                </a:highlight>
                <a:latin typeface="UBHelvetica"/>
              </a:rPr>
              <a:t>́, το </a:t>
            </a:r>
            <a:r>
              <a:rPr lang="el-GR" sz="2400" dirty="0" err="1">
                <a:effectLst/>
                <a:highlight>
                  <a:srgbClr val="FFFFFF"/>
                </a:highlight>
                <a:latin typeface="UBHelvetica"/>
              </a:rPr>
              <a:t>φίλτρο</a:t>
            </a:r>
            <a:r>
              <a:rPr lang="el-GR" sz="2400" dirty="0">
                <a:effectLst/>
                <a:highlight>
                  <a:srgbClr val="FFFFFF"/>
                </a:highlight>
                <a:latin typeface="UBHelvetica"/>
              </a:rPr>
              <a:t> </a:t>
            </a:r>
            <a:r>
              <a:rPr lang="el-GR" sz="2400" dirty="0" err="1">
                <a:effectLst/>
                <a:highlight>
                  <a:srgbClr val="FFFFFF"/>
                </a:highlight>
                <a:latin typeface="UBHelvetica"/>
              </a:rPr>
              <a:t>φράζει</a:t>
            </a:r>
            <a:r>
              <a:rPr lang="el-GR" sz="2400" dirty="0">
                <a:effectLst/>
                <a:highlight>
                  <a:srgbClr val="FFFFFF"/>
                </a:highlight>
                <a:latin typeface="UBHelvetica"/>
              </a:rPr>
              <a:t>, με </a:t>
            </a:r>
            <a:r>
              <a:rPr lang="el-GR" sz="2400" dirty="0" err="1">
                <a:effectLst/>
                <a:highlight>
                  <a:srgbClr val="FFFFFF"/>
                </a:highlight>
                <a:latin typeface="UBHelvetica"/>
              </a:rPr>
              <a:t>αποτέλεσμα</a:t>
            </a:r>
            <a:r>
              <a:rPr lang="el-GR" sz="2400" dirty="0">
                <a:effectLst/>
                <a:highlight>
                  <a:srgbClr val="FFFFFF"/>
                </a:highlight>
                <a:latin typeface="UBHelvetica"/>
              </a:rPr>
              <a:t> να </a:t>
            </a:r>
            <a:r>
              <a:rPr lang="el-GR" sz="2400" dirty="0" err="1">
                <a:effectLst/>
                <a:highlight>
                  <a:srgbClr val="FFFFFF"/>
                </a:highlight>
                <a:latin typeface="UBHelvetica"/>
              </a:rPr>
              <a:t>διακόπτεται</a:t>
            </a:r>
            <a:r>
              <a:rPr lang="el-GR" sz="2400" dirty="0">
                <a:effectLst/>
                <a:highlight>
                  <a:srgbClr val="FFFFFF"/>
                </a:highlight>
                <a:latin typeface="UBHelvetica"/>
              </a:rPr>
              <a:t> η </a:t>
            </a:r>
            <a:r>
              <a:rPr lang="el-GR" sz="2400" dirty="0" err="1">
                <a:effectLst/>
                <a:highlight>
                  <a:srgbClr val="FFFFFF"/>
                </a:highlight>
                <a:latin typeface="UBHelvetica"/>
              </a:rPr>
              <a:t>αποστολη</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στα </a:t>
            </a:r>
            <a:r>
              <a:rPr lang="el-GR" sz="2400" dirty="0" err="1">
                <a:effectLst/>
                <a:highlight>
                  <a:srgbClr val="FFFFFF"/>
                </a:highlight>
                <a:latin typeface="UBHelvetica"/>
              </a:rPr>
              <a:t>τριβόμενα</a:t>
            </a:r>
            <a:r>
              <a:rPr lang="el-GR" sz="2400" dirty="0">
                <a:effectLst/>
                <a:highlight>
                  <a:srgbClr val="FFFFFF"/>
                </a:highlight>
                <a:latin typeface="UBHelvetica"/>
              </a:rPr>
              <a:t> </a:t>
            </a:r>
            <a:r>
              <a:rPr lang="el-GR" sz="2400" dirty="0" err="1">
                <a:effectLst/>
                <a:highlight>
                  <a:srgbClr val="FFFFFF"/>
                </a:highlight>
                <a:latin typeface="UBHelvetica"/>
              </a:rPr>
              <a:t>μέρη</a:t>
            </a:r>
            <a:r>
              <a:rPr lang="el-GR" sz="2400" dirty="0">
                <a:effectLst/>
                <a:highlight>
                  <a:srgbClr val="FFFFFF"/>
                </a:highlight>
                <a:latin typeface="UBHelvetica"/>
              </a:rPr>
              <a:t>. </a:t>
            </a:r>
            <a:r>
              <a:rPr lang="el-GR" sz="2400" dirty="0" err="1">
                <a:effectLst/>
                <a:highlight>
                  <a:srgbClr val="FFFFFF"/>
                </a:highlight>
                <a:latin typeface="UBHelvetica"/>
              </a:rPr>
              <a:t>Αυτο</a:t>
            </a:r>
            <a:r>
              <a:rPr lang="el-GR" sz="2400" dirty="0">
                <a:effectLst/>
                <a:highlight>
                  <a:srgbClr val="FFFFFF"/>
                </a:highlight>
                <a:latin typeface="UBHelvetica"/>
              </a:rPr>
              <a:t>́ </a:t>
            </a:r>
            <a:r>
              <a:rPr lang="el-GR" sz="2400" dirty="0" err="1">
                <a:effectLst/>
                <a:highlight>
                  <a:srgbClr val="FFFFFF"/>
                </a:highlight>
                <a:latin typeface="UBHelvetica"/>
              </a:rPr>
              <a:t>εκδηλώνεται</a:t>
            </a:r>
            <a:r>
              <a:rPr lang="el-GR" sz="2400" dirty="0">
                <a:effectLst/>
                <a:highlight>
                  <a:srgbClr val="FFFFFF"/>
                </a:highlight>
                <a:latin typeface="UBHelvetica"/>
              </a:rPr>
              <a:t> με την </a:t>
            </a:r>
            <a:r>
              <a:rPr lang="el-GR" sz="2400" dirty="0" err="1">
                <a:effectLst/>
                <a:highlight>
                  <a:srgbClr val="FFFFFF"/>
                </a:highlight>
                <a:latin typeface="UBHelvetica"/>
              </a:rPr>
              <a:t>παρουσία</a:t>
            </a:r>
            <a:r>
              <a:rPr lang="el-GR" sz="2400" dirty="0">
                <a:effectLst/>
                <a:highlight>
                  <a:srgbClr val="FFFFFF"/>
                </a:highlight>
                <a:latin typeface="UBHelvetica"/>
              </a:rPr>
              <a:t> </a:t>
            </a:r>
            <a:r>
              <a:rPr lang="el-GR" sz="2400" dirty="0" err="1">
                <a:effectLst/>
                <a:highlight>
                  <a:srgbClr val="FFFFFF"/>
                </a:highlight>
                <a:latin typeface="UBHelvetica"/>
              </a:rPr>
              <a:t>μικρής</a:t>
            </a:r>
            <a:r>
              <a:rPr lang="el-GR" sz="2400" dirty="0">
                <a:effectLst/>
                <a:highlight>
                  <a:srgbClr val="FFFFFF"/>
                </a:highlight>
                <a:latin typeface="UBHelvetica"/>
              </a:rPr>
              <a:t> </a:t>
            </a:r>
            <a:r>
              <a:rPr lang="el-GR" sz="2400" dirty="0" err="1">
                <a:effectLst/>
                <a:highlight>
                  <a:srgbClr val="FFFFFF"/>
                </a:highlight>
                <a:latin typeface="UBHelvetica"/>
              </a:rPr>
              <a:t>ένδειξης</a:t>
            </a:r>
            <a:r>
              <a:rPr lang="el-GR" sz="2400" dirty="0">
                <a:effectLst/>
                <a:highlight>
                  <a:srgbClr val="FFFFFF"/>
                </a:highlight>
                <a:latin typeface="UBHelvetica"/>
              </a:rPr>
              <a:t> στο </a:t>
            </a:r>
            <a:r>
              <a:rPr lang="el-GR" sz="2400" dirty="0" err="1">
                <a:effectLst/>
                <a:highlight>
                  <a:srgbClr val="FFFFFF"/>
                </a:highlight>
                <a:latin typeface="UBHelvetica"/>
              </a:rPr>
              <a:t>όργανο</a:t>
            </a:r>
            <a:r>
              <a:rPr lang="el-GR" sz="2400" dirty="0">
                <a:effectLst/>
                <a:highlight>
                  <a:srgbClr val="FFFFFF"/>
                </a:highlight>
                <a:latin typeface="UBHelvetica"/>
              </a:rPr>
              <a:t> που </a:t>
            </a:r>
            <a:r>
              <a:rPr lang="el-GR" sz="2400" dirty="0" err="1">
                <a:effectLst/>
                <a:highlight>
                  <a:srgbClr val="FFFFFF"/>
                </a:highlight>
                <a:latin typeface="UBHelvetica"/>
              </a:rPr>
              <a:t>μετρα</a:t>
            </a:r>
            <a:r>
              <a:rPr lang="el-GR" sz="2400" dirty="0">
                <a:effectLst/>
                <a:highlight>
                  <a:srgbClr val="FFFFFF"/>
                </a:highlight>
                <a:latin typeface="UBHelvetica"/>
              </a:rPr>
              <a:t>́ την </a:t>
            </a:r>
            <a:r>
              <a:rPr lang="el-GR" sz="2400" dirty="0" err="1">
                <a:effectLst/>
                <a:highlight>
                  <a:srgbClr val="FFFFFF"/>
                </a:highlight>
                <a:latin typeface="UBHelvetica"/>
              </a:rPr>
              <a:t>πίεση</a:t>
            </a:r>
            <a:r>
              <a:rPr lang="el-GR" sz="2400" dirty="0">
                <a:effectLst/>
                <a:highlight>
                  <a:srgbClr val="FFFFFF"/>
                </a:highlight>
                <a:latin typeface="UBHelvetica"/>
              </a:rPr>
              <a:t>, ή με </a:t>
            </a:r>
            <a:r>
              <a:rPr lang="el-GR" sz="2400" dirty="0" err="1">
                <a:effectLst/>
                <a:highlight>
                  <a:srgbClr val="FFFFFF"/>
                </a:highlight>
                <a:latin typeface="UBHelvetica"/>
              </a:rPr>
              <a:t>κραδασμούς</a:t>
            </a:r>
            <a:r>
              <a:rPr lang="el-GR" sz="2400" dirty="0">
                <a:effectLst/>
                <a:highlight>
                  <a:srgbClr val="FFFFFF"/>
                </a:highlight>
                <a:latin typeface="UBHelvetica"/>
              </a:rPr>
              <a:t> και </a:t>
            </a:r>
            <a:r>
              <a:rPr lang="el-GR" sz="2400" dirty="0" err="1">
                <a:effectLst/>
                <a:highlight>
                  <a:srgbClr val="FFFFFF"/>
                </a:highlight>
                <a:latin typeface="UBHelvetica"/>
              </a:rPr>
              <a:t>υπερθέρμανση</a:t>
            </a:r>
            <a:r>
              <a:rPr lang="el-GR" sz="2400" dirty="0">
                <a:effectLst/>
                <a:highlight>
                  <a:srgbClr val="FFFFFF"/>
                </a:highlight>
                <a:latin typeface="UBHelvetica"/>
              </a:rPr>
              <a:t> του </a:t>
            </a:r>
            <a:r>
              <a:rPr lang="el-GR" sz="2400" dirty="0" err="1">
                <a:effectLst/>
                <a:highlight>
                  <a:srgbClr val="FFFFFF"/>
                </a:highlight>
                <a:latin typeface="UBHelvetica"/>
              </a:rPr>
              <a:t>κινητήρα</a:t>
            </a:r>
            <a:r>
              <a:rPr lang="el-GR" sz="2400" dirty="0">
                <a:effectLst/>
                <a:highlight>
                  <a:srgbClr val="FFFFFF"/>
                </a:highlight>
                <a:latin typeface="UBHelvetica"/>
              </a:rPr>
              <a:t>. Το </a:t>
            </a:r>
            <a:r>
              <a:rPr lang="el-GR" sz="2400" dirty="0" err="1">
                <a:effectLst/>
                <a:highlight>
                  <a:srgbClr val="FFFFFF"/>
                </a:highlight>
                <a:latin typeface="UBHelvetica"/>
              </a:rPr>
              <a:t>λάδι</a:t>
            </a:r>
            <a:r>
              <a:rPr lang="el-GR" sz="2400" dirty="0">
                <a:effectLst/>
                <a:highlight>
                  <a:srgbClr val="FFFFFF"/>
                </a:highlight>
                <a:latin typeface="UBHelvetica"/>
              </a:rPr>
              <a:t> και το </a:t>
            </a:r>
            <a:r>
              <a:rPr lang="el-GR" sz="2400" dirty="0" err="1">
                <a:effectLst/>
                <a:highlight>
                  <a:srgbClr val="FFFFFF"/>
                </a:highlight>
                <a:latin typeface="UBHelvetica"/>
              </a:rPr>
              <a:t>φίλτρο</a:t>
            </a:r>
            <a:r>
              <a:rPr lang="el-GR" sz="2400" dirty="0">
                <a:effectLst/>
                <a:highlight>
                  <a:srgbClr val="FFFFFF"/>
                </a:highlight>
                <a:latin typeface="UBHelvetica"/>
              </a:rPr>
              <a:t> </a:t>
            </a:r>
            <a:r>
              <a:rPr lang="el-GR" sz="2400" dirty="0" err="1">
                <a:effectLst/>
                <a:highlight>
                  <a:srgbClr val="FFFFFF"/>
                </a:highlight>
                <a:latin typeface="UBHelvetica"/>
              </a:rPr>
              <a:t>αλλάζεται</a:t>
            </a:r>
            <a:r>
              <a:rPr lang="el-GR" sz="2400" dirty="0">
                <a:effectLst/>
                <a:highlight>
                  <a:srgbClr val="FFFFFF"/>
                </a:highlight>
                <a:latin typeface="UBHelvetica"/>
              </a:rPr>
              <a:t> </a:t>
            </a:r>
            <a:r>
              <a:rPr lang="el-GR" sz="2400" dirty="0" err="1">
                <a:effectLst/>
                <a:highlight>
                  <a:srgbClr val="FFFFFF"/>
                </a:highlight>
                <a:latin typeface="UBHelvetica"/>
              </a:rPr>
              <a:t>συνήθως</a:t>
            </a:r>
            <a:r>
              <a:rPr lang="el-GR" sz="2400" dirty="0">
                <a:effectLst/>
                <a:highlight>
                  <a:srgbClr val="FFFFFF"/>
                </a:highlight>
                <a:latin typeface="UBHelvetica"/>
              </a:rPr>
              <a:t> </a:t>
            </a:r>
            <a:r>
              <a:rPr lang="el-GR" sz="2400" dirty="0" err="1">
                <a:effectLst/>
                <a:highlight>
                  <a:srgbClr val="FFFFFF"/>
                </a:highlight>
                <a:latin typeface="UBHelvetica"/>
              </a:rPr>
              <a:t>κάθε</a:t>
            </a:r>
            <a:r>
              <a:rPr lang="el-GR" sz="2400" dirty="0">
                <a:effectLst/>
                <a:highlight>
                  <a:srgbClr val="FFFFFF"/>
                </a:highlight>
                <a:latin typeface="UBHelvetica"/>
              </a:rPr>
              <a:t> 2.000 - 5.000 </a:t>
            </a:r>
            <a:r>
              <a:rPr lang="en" sz="2400" dirty="0">
                <a:effectLst/>
                <a:highlight>
                  <a:srgbClr val="FFFFFF"/>
                </a:highlight>
                <a:latin typeface="UBHelvetica"/>
              </a:rPr>
              <a:t>Km </a:t>
            </a:r>
            <a:r>
              <a:rPr lang="el-GR" sz="2400" dirty="0">
                <a:effectLst/>
                <a:highlight>
                  <a:srgbClr val="FFFFFF"/>
                </a:highlight>
                <a:latin typeface="UBHelvetica"/>
              </a:rPr>
              <a:t>σε </a:t>
            </a:r>
            <a:r>
              <a:rPr lang="el-GR" sz="2400" dirty="0" err="1">
                <a:effectLst/>
                <a:highlight>
                  <a:srgbClr val="FFFFFF"/>
                </a:highlight>
                <a:latin typeface="UBHelvetica"/>
              </a:rPr>
              <a:t>συμβατικα</a:t>
            </a:r>
            <a:r>
              <a:rPr lang="el-GR" sz="2400" dirty="0">
                <a:effectLst/>
                <a:highlight>
                  <a:srgbClr val="FFFFFF"/>
                </a:highlight>
                <a:latin typeface="UBHelvetica"/>
              </a:rPr>
              <a:t>́ </a:t>
            </a:r>
            <a:r>
              <a:rPr lang="el-GR" sz="2400" dirty="0" err="1">
                <a:effectLst/>
                <a:highlight>
                  <a:srgbClr val="FFFFFF"/>
                </a:highlight>
                <a:latin typeface="UBHelvetica"/>
              </a:rPr>
              <a:t>αυτοκίνητα</a:t>
            </a:r>
            <a:r>
              <a:rPr lang="el-GR" sz="2400" dirty="0">
                <a:effectLst/>
                <a:highlight>
                  <a:srgbClr val="FFFFFF"/>
                </a:highlight>
                <a:latin typeface="UBHelvetica"/>
              </a:rPr>
              <a:t> </a:t>
            </a:r>
            <a:r>
              <a:rPr lang="el-GR" sz="2400" dirty="0" err="1">
                <a:effectLst/>
                <a:highlight>
                  <a:srgbClr val="FFFFFF"/>
                </a:highlight>
                <a:latin typeface="UBHelvetica"/>
              </a:rPr>
              <a:t>παλαιότερης</a:t>
            </a:r>
            <a:r>
              <a:rPr lang="el-GR" sz="2400" dirty="0">
                <a:effectLst/>
                <a:highlight>
                  <a:srgbClr val="FFFFFF"/>
                </a:highlight>
                <a:latin typeface="UBHelvetica"/>
              </a:rPr>
              <a:t> </a:t>
            </a:r>
            <a:r>
              <a:rPr lang="el-GR" sz="2400" dirty="0" err="1">
                <a:effectLst/>
                <a:highlight>
                  <a:srgbClr val="FFFFFF"/>
                </a:highlight>
                <a:latin typeface="UBHelvetica"/>
              </a:rPr>
              <a:t>γενιάς</a:t>
            </a:r>
            <a:r>
              <a:rPr lang="el-GR" sz="2400" dirty="0">
                <a:effectLst/>
                <a:highlight>
                  <a:srgbClr val="FFFFFF"/>
                </a:highlight>
                <a:latin typeface="UBHelvetica"/>
              </a:rPr>
              <a:t>, </a:t>
            </a:r>
            <a:r>
              <a:rPr lang="el-GR" sz="2400" dirty="0" err="1">
                <a:effectLst/>
                <a:highlight>
                  <a:srgbClr val="FFFFFF"/>
                </a:highlight>
                <a:latin typeface="UBHelvetica"/>
              </a:rPr>
              <a:t>ανάλογα</a:t>
            </a:r>
            <a:r>
              <a:rPr lang="el-GR" sz="2400" dirty="0">
                <a:effectLst/>
                <a:highlight>
                  <a:srgbClr val="FFFFFF"/>
                </a:highlight>
                <a:latin typeface="UBHelvetica"/>
              </a:rPr>
              <a:t> με τις </a:t>
            </a:r>
            <a:r>
              <a:rPr lang="el-GR" sz="2400" dirty="0" err="1">
                <a:effectLst/>
                <a:highlight>
                  <a:srgbClr val="FFFFFF"/>
                </a:highlight>
                <a:latin typeface="UBHelvetica"/>
              </a:rPr>
              <a:t>συνθήκες</a:t>
            </a:r>
            <a:r>
              <a:rPr lang="el-GR" sz="2400" dirty="0">
                <a:effectLst/>
                <a:highlight>
                  <a:srgbClr val="FFFFFF"/>
                </a:highlight>
                <a:latin typeface="UBHelvetica"/>
              </a:rPr>
              <a:t> </a:t>
            </a:r>
            <a:r>
              <a:rPr lang="el-GR" sz="2400" dirty="0" err="1">
                <a:effectLst/>
                <a:highlight>
                  <a:srgbClr val="FFFFFF"/>
                </a:highlight>
                <a:latin typeface="UBHelvetica"/>
              </a:rPr>
              <a:t>λειτουργίας</a:t>
            </a:r>
            <a:r>
              <a:rPr lang="el-GR" sz="2400" dirty="0">
                <a:effectLst/>
                <a:highlight>
                  <a:srgbClr val="FFFFFF"/>
                </a:highlight>
                <a:latin typeface="UBHelvetica"/>
              </a:rPr>
              <a:t> του </a:t>
            </a:r>
            <a:r>
              <a:rPr lang="el-GR" sz="2400" dirty="0" err="1">
                <a:effectLst/>
                <a:highlight>
                  <a:srgbClr val="FFFFFF"/>
                </a:highlight>
                <a:latin typeface="UBHelvetica"/>
              </a:rPr>
              <a:t>κινητήρα</a:t>
            </a:r>
            <a:r>
              <a:rPr lang="el-GR" sz="2400" dirty="0">
                <a:effectLst/>
                <a:highlight>
                  <a:srgbClr val="FFFFFF"/>
                </a:highlight>
                <a:latin typeface="UBHelvetica"/>
              </a:rPr>
              <a:t> και τις </a:t>
            </a:r>
            <a:r>
              <a:rPr lang="el-GR" sz="2400" dirty="0" err="1">
                <a:effectLst/>
                <a:highlight>
                  <a:srgbClr val="FFFFFF"/>
                </a:highlight>
                <a:latin typeface="UBHelvetica"/>
              </a:rPr>
              <a:t>οδηγίες</a:t>
            </a:r>
            <a:r>
              <a:rPr lang="el-GR" sz="2400" dirty="0">
                <a:effectLst/>
                <a:highlight>
                  <a:srgbClr val="FFFFFF"/>
                </a:highlight>
                <a:latin typeface="UBHelvetica"/>
              </a:rPr>
              <a:t> του </a:t>
            </a:r>
            <a:r>
              <a:rPr lang="el-GR" sz="2400" dirty="0" err="1">
                <a:effectLst/>
                <a:highlight>
                  <a:srgbClr val="FFFFFF"/>
                </a:highlight>
                <a:latin typeface="UBHelvetica"/>
              </a:rPr>
              <a:t>κατασκευαστη</a:t>
            </a:r>
            <a:r>
              <a:rPr lang="el-GR" sz="2400" dirty="0">
                <a:effectLst/>
                <a:highlight>
                  <a:srgbClr val="FFFFFF"/>
                </a:highlight>
                <a:latin typeface="UBHelvetica"/>
              </a:rPr>
              <a:t>́. </a:t>
            </a:r>
            <a:r>
              <a:rPr lang="el-GR" sz="2400" dirty="0" err="1">
                <a:effectLst/>
                <a:highlight>
                  <a:srgbClr val="FFFFFF"/>
                </a:highlight>
                <a:latin typeface="UBHelvetica"/>
              </a:rPr>
              <a:t>Πάντως</a:t>
            </a:r>
            <a:r>
              <a:rPr lang="el-GR" sz="2400" dirty="0">
                <a:effectLst/>
                <a:highlight>
                  <a:srgbClr val="FFFFFF"/>
                </a:highlight>
                <a:latin typeface="UBHelvetica"/>
              </a:rPr>
              <a:t>, στα </a:t>
            </a:r>
            <a:r>
              <a:rPr lang="el-GR" sz="2400" dirty="0" err="1">
                <a:effectLst/>
                <a:highlight>
                  <a:srgbClr val="FFFFFF"/>
                </a:highlight>
                <a:latin typeface="UBHelvetica"/>
              </a:rPr>
              <a:t>σημερινα</a:t>
            </a:r>
            <a:r>
              <a:rPr lang="el-GR" sz="2400" dirty="0">
                <a:effectLst/>
                <a:highlight>
                  <a:srgbClr val="FFFFFF"/>
                </a:highlight>
                <a:latin typeface="UBHelvetica"/>
              </a:rPr>
              <a:t>́ </a:t>
            </a:r>
            <a:r>
              <a:rPr lang="el-GR" sz="2400" dirty="0" err="1">
                <a:effectLst/>
                <a:highlight>
                  <a:srgbClr val="FFFFFF"/>
                </a:highlight>
                <a:latin typeface="UBHelvetica"/>
              </a:rPr>
              <a:t>αυτοκίνητα</a:t>
            </a:r>
            <a:r>
              <a:rPr lang="el-GR" sz="2400" dirty="0">
                <a:effectLst/>
                <a:highlight>
                  <a:srgbClr val="FFFFFF"/>
                </a:highlight>
                <a:latin typeface="UBHelvetica"/>
              </a:rPr>
              <a:t> </a:t>
            </a:r>
            <a:r>
              <a:rPr lang="el-GR" sz="2400" dirty="0" err="1">
                <a:effectLst/>
                <a:highlight>
                  <a:srgbClr val="FFFFFF"/>
                </a:highlight>
                <a:latin typeface="UBHelvetica"/>
              </a:rPr>
              <a:t>νέας</a:t>
            </a:r>
            <a:r>
              <a:rPr lang="el-GR" sz="2400" dirty="0">
                <a:effectLst/>
                <a:highlight>
                  <a:srgbClr val="FFFFFF"/>
                </a:highlight>
                <a:latin typeface="UBHelvetica"/>
              </a:rPr>
              <a:t> </a:t>
            </a:r>
            <a:r>
              <a:rPr lang="el-GR" sz="2400" dirty="0" err="1">
                <a:effectLst/>
                <a:highlight>
                  <a:srgbClr val="FFFFFF"/>
                </a:highlight>
                <a:latin typeface="UBHelvetica"/>
              </a:rPr>
              <a:t>τεχνολογίας</a:t>
            </a:r>
            <a:r>
              <a:rPr lang="el-GR" sz="2400" dirty="0">
                <a:effectLst/>
                <a:highlight>
                  <a:srgbClr val="FFFFFF"/>
                </a:highlight>
                <a:latin typeface="UBHelvetica"/>
              </a:rPr>
              <a:t>, τα </a:t>
            </a:r>
            <a:r>
              <a:rPr lang="el-GR" sz="2400" dirty="0" err="1">
                <a:effectLst/>
                <a:highlight>
                  <a:srgbClr val="FFFFFF"/>
                </a:highlight>
                <a:latin typeface="UBHelvetica"/>
              </a:rPr>
              <a:t>χρονικα</a:t>
            </a:r>
            <a:r>
              <a:rPr lang="el-GR" sz="2400" dirty="0">
                <a:effectLst/>
                <a:highlight>
                  <a:srgbClr val="FFFFFF"/>
                </a:highlight>
                <a:latin typeface="UBHelvetica"/>
              </a:rPr>
              <a:t>́ </a:t>
            </a:r>
            <a:r>
              <a:rPr lang="el-GR" sz="2400" dirty="0" err="1">
                <a:effectLst/>
                <a:highlight>
                  <a:srgbClr val="FFFFFF"/>
                </a:highlight>
                <a:latin typeface="UBHelvetica"/>
              </a:rPr>
              <a:t>αυτα</a:t>
            </a:r>
            <a:r>
              <a:rPr lang="el-GR" sz="2400" dirty="0">
                <a:effectLst/>
                <a:highlight>
                  <a:srgbClr val="FFFFFF"/>
                </a:highlight>
                <a:latin typeface="UBHelvetica"/>
              </a:rPr>
              <a:t>́ </a:t>
            </a:r>
            <a:r>
              <a:rPr lang="el-GR" sz="2400" dirty="0" err="1">
                <a:effectLst/>
                <a:highlight>
                  <a:srgbClr val="FFFFFF"/>
                </a:highlight>
                <a:latin typeface="UBHelvetica"/>
              </a:rPr>
              <a:t>διαστήματα</a:t>
            </a:r>
            <a:r>
              <a:rPr lang="el-GR" sz="2400" dirty="0">
                <a:effectLst/>
                <a:highlight>
                  <a:srgbClr val="FFFFFF"/>
                </a:highlight>
                <a:latin typeface="UBHelvetica"/>
              </a:rPr>
              <a:t> </a:t>
            </a:r>
            <a:r>
              <a:rPr lang="el-GR" sz="2400" dirty="0" err="1">
                <a:effectLst/>
                <a:highlight>
                  <a:srgbClr val="FFFFFF"/>
                </a:highlight>
                <a:latin typeface="UBHelvetica"/>
              </a:rPr>
              <a:t>αυξάνουν</a:t>
            </a:r>
            <a:r>
              <a:rPr lang="el-GR" sz="2400" dirty="0">
                <a:effectLst/>
                <a:highlight>
                  <a:srgbClr val="FFFFFF"/>
                </a:highlight>
                <a:latin typeface="UBHelvetica"/>
              </a:rPr>
              <a:t> </a:t>
            </a:r>
            <a:r>
              <a:rPr lang="el-GR" sz="2400" dirty="0" err="1">
                <a:effectLst/>
                <a:highlight>
                  <a:srgbClr val="FFFFFF"/>
                </a:highlight>
                <a:latin typeface="UBHelvetica"/>
              </a:rPr>
              <a:t>συνεχώς</a:t>
            </a:r>
            <a:r>
              <a:rPr lang="el-GR" sz="2400" dirty="0">
                <a:effectLst/>
                <a:highlight>
                  <a:srgbClr val="FFFFFF"/>
                </a:highlight>
                <a:latin typeface="UBHelvetica"/>
              </a:rPr>
              <a:t>, και </a:t>
            </a:r>
            <a:r>
              <a:rPr lang="el-GR" sz="2400" dirty="0" err="1">
                <a:effectLst/>
                <a:highlight>
                  <a:srgbClr val="FFFFFF"/>
                </a:highlight>
                <a:latin typeface="UBHelvetica"/>
              </a:rPr>
              <a:t>έτσι</a:t>
            </a:r>
            <a:r>
              <a:rPr lang="el-GR" sz="2400" dirty="0">
                <a:effectLst/>
                <a:highlight>
                  <a:srgbClr val="FFFFFF"/>
                </a:highlight>
                <a:latin typeface="UBHelvetica"/>
              </a:rPr>
              <a:t> </a:t>
            </a:r>
            <a:r>
              <a:rPr lang="el-GR" sz="2400" dirty="0" err="1">
                <a:effectLst/>
                <a:highlight>
                  <a:srgbClr val="FFFFFF"/>
                </a:highlight>
                <a:latin typeface="UBHelvetica"/>
              </a:rPr>
              <a:t>αναφερόμαστε</a:t>
            </a:r>
            <a:r>
              <a:rPr lang="el-GR" sz="2400" dirty="0">
                <a:effectLst/>
                <a:highlight>
                  <a:srgbClr val="FFFFFF"/>
                </a:highlight>
                <a:latin typeface="UBHelvetica"/>
              </a:rPr>
              <a:t> σε </a:t>
            </a:r>
            <a:r>
              <a:rPr lang="el-GR" sz="2400" dirty="0" err="1">
                <a:effectLst/>
                <a:highlight>
                  <a:srgbClr val="FFFFFF"/>
                </a:highlight>
                <a:latin typeface="UBHelvetica"/>
              </a:rPr>
              <a:t>διαστήματα</a:t>
            </a:r>
            <a:r>
              <a:rPr lang="el-GR" sz="2400" dirty="0">
                <a:effectLst/>
                <a:highlight>
                  <a:srgbClr val="FFFFFF"/>
                </a:highlight>
                <a:latin typeface="UBHelvetica"/>
              </a:rPr>
              <a:t> </a:t>
            </a:r>
            <a:r>
              <a:rPr lang="el-GR" sz="2400" dirty="0" err="1">
                <a:effectLst/>
                <a:highlight>
                  <a:srgbClr val="FFFFFF"/>
                </a:highlight>
                <a:latin typeface="UBHelvetica"/>
              </a:rPr>
              <a:t>ενός</a:t>
            </a:r>
            <a:r>
              <a:rPr lang="el-GR" sz="2400" dirty="0">
                <a:effectLst/>
                <a:highlight>
                  <a:srgbClr val="FFFFFF"/>
                </a:highlight>
                <a:latin typeface="UBHelvetica"/>
              </a:rPr>
              <a:t> </a:t>
            </a:r>
            <a:r>
              <a:rPr lang="el-GR" sz="2400" dirty="0" err="1">
                <a:effectLst/>
                <a:highlight>
                  <a:srgbClr val="FFFFFF"/>
                </a:highlight>
                <a:latin typeface="UBHelvetica"/>
              </a:rPr>
              <a:t>χρόνου</a:t>
            </a:r>
            <a:r>
              <a:rPr lang="el-GR" sz="2400" dirty="0">
                <a:effectLst/>
                <a:highlight>
                  <a:srgbClr val="FFFFFF"/>
                </a:highlight>
                <a:latin typeface="UBHelvetica"/>
              </a:rPr>
              <a:t> ή </a:t>
            </a:r>
            <a:r>
              <a:rPr lang="el-GR" sz="2400" dirty="0" err="1">
                <a:effectLst/>
                <a:highlight>
                  <a:srgbClr val="FFFFFF"/>
                </a:highlight>
                <a:latin typeface="UBHelvetica"/>
              </a:rPr>
              <a:t>κάθε</a:t>
            </a:r>
            <a:r>
              <a:rPr lang="el-GR" sz="2400" dirty="0">
                <a:effectLst/>
                <a:highlight>
                  <a:srgbClr val="FFFFFF"/>
                </a:highlight>
                <a:latin typeface="UBHelvetica"/>
              </a:rPr>
              <a:t> 10.000 </a:t>
            </a:r>
            <a:r>
              <a:rPr lang="el-GR" sz="2400" dirty="0" err="1">
                <a:effectLst/>
                <a:highlight>
                  <a:srgbClr val="FFFFFF"/>
                </a:highlight>
                <a:latin typeface="UBHelvetica"/>
              </a:rPr>
              <a:t>έως</a:t>
            </a:r>
            <a:r>
              <a:rPr lang="el-GR" sz="2400" dirty="0">
                <a:effectLst/>
                <a:highlight>
                  <a:srgbClr val="FFFFFF"/>
                </a:highlight>
                <a:latin typeface="UBHelvetica"/>
              </a:rPr>
              <a:t> 15.000 </a:t>
            </a:r>
            <a:r>
              <a:rPr lang="en" sz="2400" dirty="0">
                <a:effectLst/>
                <a:highlight>
                  <a:srgbClr val="FFFFFF"/>
                </a:highlight>
                <a:latin typeface="UBHelvetica"/>
              </a:rPr>
              <a:t>km. </a:t>
            </a:r>
            <a:r>
              <a:rPr lang="el-GR" sz="2400" dirty="0">
                <a:effectLst/>
                <a:highlight>
                  <a:srgbClr val="FFFFFF"/>
                </a:highlight>
                <a:latin typeface="UBHelvetica"/>
              </a:rPr>
              <a:t>Το </a:t>
            </a:r>
            <a:r>
              <a:rPr lang="el-GR" sz="2400" dirty="0" err="1">
                <a:effectLst/>
                <a:highlight>
                  <a:srgbClr val="FFFFFF"/>
                </a:highlight>
                <a:latin typeface="UBHelvetica"/>
              </a:rPr>
              <a:t>φίλτρο</a:t>
            </a:r>
            <a:r>
              <a:rPr lang="el-GR" sz="2400" dirty="0">
                <a:effectLst/>
                <a:highlight>
                  <a:srgbClr val="FFFFFF"/>
                </a:highlight>
                <a:latin typeface="UBHelvetica"/>
              </a:rPr>
              <a:t> </a:t>
            </a:r>
            <a:r>
              <a:rPr lang="el-GR" sz="2400" dirty="0" err="1">
                <a:effectLst/>
                <a:highlight>
                  <a:srgbClr val="FFFFFF"/>
                </a:highlight>
                <a:latin typeface="UBHelvetica"/>
              </a:rPr>
              <a:t>λαδιου</a:t>
            </a:r>
            <a:r>
              <a:rPr lang="el-GR" sz="2400" dirty="0">
                <a:effectLst/>
                <a:highlight>
                  <a:srgbClr val="FFFFFF"/>
                </a:highlight>
                <a:latin typeface="UBHelvetica"/>
              </a:rPr>
              <a:t>́ </a:t>
            </a:r>
            <a:r>
              <a:rPr lang="el-GR" sz="2400" dirty="0" err="1">
                <a:effectLst/>
                <a:highlight>
                  <a:srgbClr val="FFFFFF"/>
                </a:highlight>
                <a:latin typeface="UBHelvetica"/>
              </a:rPr>
              <a:t>πρέπει</a:t>
            </a:r>
            <a:r>
              <a:rPr lang="el-GR" sz="2400" dirty="0">
                <a:effectLst/>
                <a:highlight>
                  <a:srgbClr val="FFFFFF"/>
                </a:highlight>
                <a:latin typeface="UBHelvetica"/>
              </a:rPr>
              <a:t> να </a:t>
            </a:r>
            <a:r>
              <a:rPr lang="el-GR" sz="2400" dirty="0" err="1">
                <a:effectLst/>
                <a:highlight>
                  <a:srgbClr val="FFFFFF"/>
                </a:highlight>
                <a:latin typeface="UBHelvetica"/>
              </a:rPr>
              <a:t>αντικαθίσταται</a:t>
            </a:r>
            <a:r>
              <a:rPr lang="el-GR" sz="2400" dirty="0">
                <a:effectLst/>
                <a:highlight>
                  <a:srgbClr val="FFFFFF"/>
                </a:highlight>
                <a:latin typeface="UBHelvetica"/>
              </a:rPr>
              <a:t> </a:t>
            </a:r>
            <a:r>
              <a:rPr lang="el-GR" sz="2400" dirty="0" err="1">
                <a:effectLst/>
                <a:highlight>
                  <a:srgbClr val="FFFFFF"/>
                </a:highlight>
                <a:latin typeface="UBHelvetica"/>
              </a:rPr>
              <a:t>κάθε</a:t>
            </a:r>
            <a:r>
              <a:rPr lang="el-GR" sz="2400" dirty="0">
                <a:effectLst/>
                <a:highlight>
                  <a:srgbClr val="FFFFFF"/>
                </a:highlight>
                <a:latin typeface="UBHelvetica"/>
              </a:rPr>
              <a:t> 10.000 </a:t>
            </a:r>
            <a:r>
              <a:rPr lang="en" sz="2400" dirty="0">
                <a:effectLst/>
                <a:highlight>
                  <a:srgbClr val="FFFFFF"/>
                </a:highlight>
                <a:latin typeface="UBHelvetica"/>
              </a:rPr>
              <a:t>km </a:t>
            </a:r>
            <a:r>
              <a:rPr lang="el-GR" sz="2400" dirty="0" err="1">
                <a:effectLst/>
                <a:highlight>
                  <a:srgbClr val="FFFFFF"/>
                </a:highlight>
                <a:latin typeface="UBHelvetica"/>
              </a:rPr>
              <a:t>περίπου</a:t>
            </a:r>
            <a:r>
              <a:rPr lang="el-GR" sz="2400" dirty="0">
                <a:effectLst/>
                <a:highlight>
                  <a:srgbClr val="FFFFFF"/>
                </a:highlight>
                <a:latin typeface="UBHelvetica"/>
              </a:rPr>
              <a:t> ή </a:t>
            </a:r>
            <a:r>
              <a:rPr lang="el-GR" sz="2400" dirty="0" err="1">
                <a:effectLst/>
                <a:highlight>
                  <a:srgbClr val="FFFFFF"/>
                </a:highlight>
                <a:latin typeface="UBHelvetica"/>
              </a:rPr>
              <a:t>σύμφωνα</a:t>
            </a:r>
            <a:r>
              <a:rPr lang="el-GR" sz="2400" dirty="0">
                <a:effectLst/>
                <a:highlight>
                  <a:srgbClr val="FFFFFF"/>
                </a:highlight>
                <a:latin typeface="UBHelvetica"/>
              </a:rPr>
              <a:t> με το </a:t>
            </a:r>
            <a:r>
              <a:rPr lang="el-GR" sz="2400" dirty="0" err="1">
                <a:effectLst/>
                <a:highlight>
                  <a:srgbClr val="FFFFFF"/>
                </a:highlight>
                <a:latin typeface="UBHelvetica"/>
              </a:rPr>
              <a:t>πρόγραμμα</a:t>
            </a:r>
            <a:r>
              <a:rPr lang="el-GR" sz="2400" dirty="0">
                <a:effectLst/>
                <a:highlight>
                  <a:srgbClr val="FFFFFF"/>
                </a:highlight>
                <a:latin typeface="UBHelvetica"/>
              </a:rPr>
              <a:t> </a:t>
            </a:r>
            <a:r>
              <a:rPr lang="el-GR" sz="2400" dirty="0" err="1">
                <a:effectLst/>
                <a:highlight>
                  <a:srgbClr val="FFFFFF"/>
                </a:highlight>
                <a:latin typeface="UBHelvetica"/>
              </a:rPr>
              <a:t>περιοδικής</a:t>
            </a:r>
            <a:r>
              <a:rPr lang="el-GR" sz="2400" dirty="0">
                <a:effectLst/>
                <a:highlight>
                  <a:srgbClr val="FFFFFF"/>
                </a:highlight>
                <a:latin typeface="UBHelvetica"/>
              </a:rPr>
              <a:t> </a:t>
            </a:r>
            <a:r>
              <a:rPr lang="el-GR" sz="2400" dirty="0" err="1">
                <a:effectLst/>
                <a:highlight>
                  <a:srgbClr val="FFFFFF"/>
                </a:highlight>
                <a:latin typeface="UBHelvetica"/>
              </a:rPr>
              <a:t>συντήρησης</a:t>
            </a:r>
            <a:r>
              <a:rPr lang="el-GR" sz="2400" dirty="0">
                <a:effectLst/>
                <a:highlight>
                  <a:srgbClr val="FFFFFF"/>
                </a:highlight>
                <a:latin typeface="UBHelvetica"/>
              </a:rPr>
              <a:t> που </a:t>
            </a:r>
            <a:r>
              <a:rPr lang="el-GR" sz="2400" dirty="0" err="1">
                <a:effectLst/>
                <a:highlight>
                  <a:srgbClr val="FFFFFF"/>
                </a:highlight>
                <a:latin typeface="UBHelvetica"/>
              </a:rPr>
              <a:t>προτείνεται</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τον </a:t>
            </a:r>
            <a:r>
              <a:rPr lang="el-GR" sz="2400" dirty="0" err="1">
                <a:effectLst/>
                <a:highlight>
                  <a:srgbClr val="FFFFFF"/>
                </a:highlight>
                <a:latin typeface="UBHelvetica"/>
              </a:rPr>
              <a:t>κατασκευαστη</a:t>
            </a:r>
            <a:r>
              <a:rPr lang="el-GR" sz="2400" dirty="0">
                <a:effectLst/>
                <a:highlight>
                  <a:srgbClr val="FFFFFF"/>
                </a:highlight>
                <a:latin typeface="UBHelvetica"/>
              </a:rPr>
              <a:t>́. Για να </a:t>
            </a:r>
            <a:r>
              <a:rPr lang="el-GR" sz="2400" dirty="0" err="1">
                <a:effectLst/>
                <a:highlight>
                  <a:srgbClr val="FFFFFF"/>
                </a:highlight>
                <a:latin typeface="UBHelvetica"/>
              </a:rPr>
              <a:t>αποφεύγονται</a:t>
            </a:r>
            <a:r>
              <a:rPr lang="el-GR" sz="2400" dirty="0">
                <a:effectLst/>
                <a:highlight>
                  <a:srgbClr val="FFFFFF"/>
                </a:highlight>
                <a:latin typeface="UBHelvetica"/>
              </a:rPr>
              <a:t> </a:t>
            </a:r>
            <a:r>
              <a:rPr lang="el-GR" sz="2400" dirty="0" err="1">
                <a:effectLst/>
                <a:highlight>
                  <a:srgbClr val="FFFFFF"/>
                </a:highlight>
                <a:latin typeface="UBHelvetica"/>
              </a:rPr>
              <a:t>μεγάλες</a:t>
            </a:r>
            <a:r>
              <a:rPr lang="el-GR" sz="2400" dirty="0">
                <a:effectLst/>
                <a:highlight>
                  <a:srgbClr val="FFFFFF"/>
                </a:highlight>
                <a:latin typeface="UBHelvetica"/>
              </a:rPr>
              <a:t> </a:t>
            </a:r>
            <a:r>
              <a:rPr lang="el-GR" sz="2400" dirty="0" err="1">
                <a:effectLst/>
                <a:highlight>
                  <a:srgbClr val="FFFFFF"/>
                </a:highlight>
                <a:latin typeface="UBHelvetica"/>
              </a:rPr>
              <a:t>ζημιές</a:t>
            </a:r>
            <a:r>
              <a:rPr lang="el-GR" sz="2400" dirty="0">
                <a:effectLst/>
                <a:highlight>
                  <a:srgbClr val="FFFFFF"/>
                </a:highlight>
                <a:latin typeface="UBHelvetica"/>
              </a:rPr>
              <a:t> στα </a:t>
            </a:r>
            <a:r>
              <a:rPr lang="el-GR" sz="2400" dirty="0" err="1">
                <a:effectLst/>
                <a:highlight>
                  <a:srgbClr val="FFFFFF"/>
                </a:highlight>
                <a:latin typeface="UBHelvetica"/>
              </a:rPr>
              <a:t>τριβόμενα</a:t>
            </a:r>
            <a:r>
              <a:rPr lang="el-GR" sz="2400" dirty="0">
                <a:effectLst/>
                <a:highlight>
                  <a:srgbClr val="FFFFFF"/>
                </a:highlight>
                <a:latin typeface="UBHelvetica"/>
              </a:rPr>
              <a:t> </a:t>
            </a:r>
            <a:r>
              <a:rPr lang="el-GR" sz="2400" dirty="0" err="1">
                <a:effectLst/>
                <a:highlight>
                  <a:srgbClr val="FFFFFF"/>
                </a:highlight>
                <a:latin typeface="UBHelvetica"/>
              </a:rPr>
              <a:t>μέρη</a:t>
            </a:r>
            <a:r>
              <a:rPr lang="el-GR" sz="2400" dirty="0">
                <a:effectLst/>
                <a:highlight>
                  <a:srgbClr val="FFFFFF"/>
                </a:highlight>
                <a:latin typeface="UBHelvetica"/>
              </a:rPr>
              <a:t> </a:t>
            </a:r>
            <a:r>
              <a:rPr lang="el-GR" sz="2400" dirty="0" err="1">
                <a:effectLst/>
                <a:highlight>
                  <a:srgbClr val="FFFFFF"/>
                </a:highlight>
                <a:latin typeface="UBHelvetica"/>
              </a:rPr>
              <a:t>απο</a:t>
            </a:r>
            <a:r>
              <a:rPr lang="el-GR" sz="2400" dirty="0">
                <a:effectLst/>
                <a:highlight>
                  <a:srgbClr val="FFFFFF"/>
                </a:highlight>
                <a:latin typeface="UBHelvetica"/>
              </a:rPr>
              <a:t>́ </a:t>
            </a:r>
            <a:r>
              <a:rPr lang="el-GR" sz="2400" dirty="0" err="1">
                <a:effectLst/>
                <a:highlight>
                  <a:srgbClr val="FFFFFF"/>
                </a:highlight>
                <a:latin typeface="UBHelvetica"/>
              </a:rPr>
              <a:t>κακη</a:t>
            </a:r>
            <a:r>
              <a:rPr lang="el-GR" sz="2400" dirty="0">
                <a:effectLst/>
                <a:highlight>
                  <a:srgbClr val="FFFFFF"/>
                </a:highlight>
                <a:latin typeface="UBHelvetica"/>
              </a:rPr>
              <a:t>́ </a:t>
            </a:r>
            <a:r>
              <a:rPr lang="el-GR" sz="2400" dirty="0" err="1">
                <a:effectLst/>
                <a:highlight>
                  <a:srgbClr val="FFFFFF"/>
                </a:highlight>
                <a:latin typeface="UBHelvetica"/>
              </a:rPr>
              <a:t>λίπανση</a:t>
            </a:r>
            <a:r>
              <a:rPr lang="el-GR" sz="2400" dirty="0">
                <a:effectLst/>
                <a:highlight>
                  <a:srgbClr val="FFFFFF"/>
                </a:highlight>
                <a:latin typeface="UBHelvetica"/>
              </a:rPr>
              <a:t>. </a:t>
            </a:r>
            <a:endParaRPr lang="el-GR" sz="2400" dirty="0">
              <a:effectLst/>
              <a:highlight>
                <a:srgbClr val="FFFFFF"/>
              </a:highlight>
            </a:endParaRPr>
          </a:p>
          <a:p>
            <a:pPr marL="0" indent="0">
              <a:buNone/>
            </a:pPr>
            <a:endParaRPr lang="el-GR" sz="1900" dirty="0"/>
          </a:p>
        </p:txBody>
      </p:sp>
    </p:spTree>
    <p:extLst>
      <p:ext uri="{BB962C8B-B14F-4D97-AF65-F5344CB8AC3E}">
        <p14:creationId xmlns:p14="http://schemas.microsoft.com/office/powerpoint/2010/main" val="1238804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635072C-1D23-0498-55BA-294CEF461C36}"/>
              </a:ext>
            </a:extLst>
          </p:cNvPr>
          <p:cNvSpPr>
            <a:spLocks noGrp="1"/>
          </p:cNvSpPr>
          <p:nvPr>
            <p:ph type="title"/>
          </p:nvPr>
        </p:nvSpPr>
        <p:spPr>
          <a:xfrm>
            <a:off x="518962" y="-54718"/>
            <a:ext cx="10550025" cy="1182927"/>
          </a:xfrm>
        </p:spPr>
        <p:txBody>
          <a:bodyPr anchor="b">
            <a:normAutofit/>
          </a:bodyPr>
          <a:lstStyle/>
          <a:p>
            <a:r>
              <a:rPr lang="el-GR" sz="2700" dirty="0" err="1">
                <a:effectLst/>
                <a:highlight>
                  <a:srgbClr val="FFFFFF"/>
                </a:highlight>
                <a:latin typeface="UB-Front-Bold"/>
              </a:rPr>
              <a:t>Σύστημα</a:t>
            </a:r>
            <a:r>
              <a:rPr lang="el-GR" sz="2700" dirty="0">
                <a:effectLst/>
                <a:highlight>
                  <a:srgbClr val="FFFFFF"/>
                </a:highlight>
                <a:latin typeface="UB-Front-Bold"/>
              </a:rPr>
              <a:t> </a:t>
            </a:r>
            <a:r>
              <a:rPr lang="el-GR" sz="2700" dirty="0" err="1">
                <a:effectLst/>
                <a:highlight>
                  <a:srgbClr val="FFFFFF"/>
                </a:highlight>
                <a:latin typeface="UB-Front-Bold"/>
              </a:rPr>
              <a:t>ανακύκλωσης</a:t>
            </a:r>
            <a:r>
              <a:rPr lang="el-GR" sz="2700" dirty="0">
                <a:effectLst/>
                <a:highlight>
                  <a:srgbClr val="FFFFFF"/>
                </a:highlight>
                <a:latin typeface="UB-Front-Bold"/>
              </a:rPr>
              <a:t> </a:t>
            </a:r>
            <a:r>
              <a:rPr lang="el-GR" sz="2700" dirty="0" err="1">
                <a:effectLst/>
                <a:highlight>
                  <a:srgbClr val="FFFFFF"/>
                </a:highlight>
                <a:latin typeface="UB-Front-Bold"/>
              </a:rPr>
              <a:t>αναθυμιάσεων</a:t>
            </a:r>
            <a:r>
              <a:rPr lang="el-GR" sz="2700" dirty="0">
                <a:effectLst/>
                <a:highlight>
                  <a:srgbClr val="FFFFFF"/>
                </a:highlight>
                <a:latin typeface="UB-Front-Bold"/>
              </a:rPr>
              <a:t> </a:t>
            </a:r>
            <a:r>
              <a:rPr lang="el-GR" sz="2700" dirty="0" err="1">
                <a:effectLst/>
                <a:highlight>
                  <a:srgbClr val="FFFFFF"/>
                </a:highlight>
                <a:latin typeface="UB-Front-Bold"/>
              </a:rPr>
              <a:t>στροφαλοθαλάμου</a:t>
            </a:r>
            <a:r>
              <a:rPr lang="el-GR" sz="2700" dirty="0">
                <a:effectLst/>
                <a:highlight>
                  <a:srgbClr val="FFFFFF"/>
                </a:highlight>
                <a:latin typeface="UB-Front-Bold"/>
              </a:rPr>
              <a:t> - </a:t>
            </a:r>
            <a:r>
              <a:rPr lang="el-GR" sz="2700" dirty="0" err="1">
                <a:effectLst/>
                <a:highlight>
                  <a:srgbClr val="FFFFFF"/>
                </a:highlight>
                <a:latin typeface="UB-Front-Bold"/>
              </a:rPr>
              <a:t>κάρτερ</a:t>
            </a:r>
            <a:r>
              <a:rPr lang="el-GR" sz="2700" dirty="0">
                <a:effectLst/>
                <a:highlight>
                  <a:srgbClr val="FFFFFF"/>
                </a:highlight>
                <a:latin typeface="UB-Front-Bold"/>
              </a:rPr>
              <a:t> </a:t>
            </a:r>
            <a:br>
              <a:rPr lang="el-GR" sz="2700" dirty="0">
                <a:effectLst/>
                <a:highlight>
                  <a:srgbClr val="FFFFFF"/>
                </a:highlight>
              </a:rPr>
            </a:br>
            <a:endParaRPr lang="el-GR" sz="2700" dirty="0"/>
          </a:p>
        </p:txBody>
      </p:sp>
      <p:cxnSp>
        <p:nvCxnSpPr>
          <p:cNvPr id="34" name="Straight Connector 33">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27" name="Θέση περιεχομένου 2">
            <a:extLst>
              <a:ext uri="{FF2B5EF4-FFF2-40B4-BE49-F238E27FC236}">
                <a16:creationId xmlns:a16="http://schemas.microsoft.com/office/drawing/2014/main" id="{EA8253F6-0EDB-53C1-1CFA-34E4981CDDEF}"/>
              </a:ext>
            </a:extLst>
          </p:cNvPr>
          <p:cNvSpPr>
            <a:spLocks noGrp="1"/>
          </p:cNvSpPr>
          <p:nvPr>
            <p:ph idx="1"/>
          </p:nvPr>
        </p:nvSpPr>
        <p:spPr>
          <a:xfrm>
            <a:off x="338318" y="806470"/>
            <a:ext cx="11638823" cy="5909118"/>
          </a:xfrm>
        </p:spPr>
        <p:txBody>
          <a:bodyPr anchor="t">
            <a:normAutofit fontScale="25000" lnSpcReduction="20000"/>
          </a:bodyPr>
          <a:lstStyle/>
          <a:p>
            <a:pPr>
              <a:lnSpc>
                <a:spcPct val="170000"/>
              </a:lnSpc>
            </a:pPr>
            <a:endParaRPr lang="el-GR" sz="8000" dirty="0">
              <a:solidFill>
                <a:schemeClr val="tx1">
                  <a:alpha val="80000"/>
                </a:schemeClr>
              </a:solidFill>
              <a:effectLst/>
              <a:highlight>
                <a:srgbClr val="FFFFFF"/>
              </a:highlight>
              <a:latin typeface="UBHelvetica"/>
            </a:endParaRPr>
          </a:p>
          <a:p>
            <a:pPr>
              <a:lnSpc>
                <a:spcPct val="170000"/>
              </a:lnSpc>
            </a:pPr>
            <a:endParaRPr lang="el-GR" sz="8000" dirty="0">
              <a:solidFill>
                <a:schemeClr val="tx1">
                  <a:alpha val="80000"/>
                </a:schemeClr>
              </a:solidFill>
              <a:highlight>
                <a:srgbClr val="FFFFFF"/>
              </a:highlight>
              <a:latin typeface="UBHelvetica"/>
            </a:endParaRPr>
          </a:p>
          <a:p>
            <a:pPr>
              <a:lnSpc>
                <a:spcPct val="170000"/>
              </a:lnSpc>
            </a:pPr>
            <a:r>
              <a:rPr lang="el-GR" sz="8000" dirty="0" err="1">
                <a:solidFill>
                  <a:schemeClr val="tx1">
                    <a:alpha val="80000"/>
                  </a:schemeClr>
                </a:solidFill>
                <a:effectLst/>
                <a:highlight>
                  <a:srgbClr val="FFFFFF"/>
                </a:highlight>
                <a:latin typeface="UBHelvetica"/>
              </a:rPr>
              <a:t>Όταν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λειτουργει</a:t>
            </a:r>
            <a:r>
              <a:rPr lang="el-GR" sz="8000" dirty="0">
                <a:solidFill>
                  <a:schemeClr val="tx1">
                    <a:alpha val="80000"/>
                  </a:schemeClr>
                </a:solidFill>
                <a:effectLst/>
                <a:highlight>
                  <a:srgbClr val="FFFFFF"/>
                </a:highlight>
                <a:latin typeface="UBHelvetica"/>
              </a:rPr>
              <a:t>́ ο </a:t>
            </a:r>
            <a:r>
              <a:rPr lang="el-GR" sz="8000" dirty="0" err="1">
                <a:solidFill>
                  <a:schemeClr val="tx1">
                    <a:alpha val="80000"/>
                  </a:schemeClr>
                </a:solidFill>
                <a:effectLst/>
                <a:highlight>
                  <a:srgbClr val="FFFFFF"/>
                </a:highlight>
                <a:latin typeface="UBHelvetica"/>
              </a:rPr>
              <a:t>κινητήρας</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συγκεντρώνονται</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μέσα</a:t>
            </a:r>
            <a:r>
              <a:rPr lang="el-GR" sz="8000" dirty="0">
                <a:solidFill>
                  <a:schemeClr val="tx1">
                    <a:alpha val="80000"/>
                  </a:schemeClr>
                </a:solidFill>
                <a:effectLst/>
                <a:highlight>
                  <a:srgbClr val="FFFFFF"/>
                </a:highlight>
                <a:latin typeface="UBHelvetica"/>
              </a:rPr>
              <a:t> στο </a:t>
            </a:r>
            <a:r>
              <a:rPr lang="el-GR" sz="8000" dirty="0" err="1">
                <a:solidFill>
                  <a:schemeClr val="tx1">
                    <a:alpha val="80000"/>
                  </a:schemeClr>
                </a:solidFill>
                <a:effectLst/>
                <a:highlight>
                  <a:srgbClr val="FFFFFF"/>
                </a:highlight>
                <a:latin typeface="UBHelvetica"/>
              </a:rPr>
              <a:t>κάρτερ</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ατμοι</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λαδιου</a:t>
            </a:r>
            <a:r>
              <a:rPr lang="el-GR" sz="8000" dirty="0">
                <a:solidFill>
                  <a:schemeClr val="tx1">
                    <a:alpha val="80000"/>
                  </a:schemeClr>
                </a:solidFill>
                <a:effectLst/>
                <a:highlight>
                  <a:srgbClr val="FFFFFF"/>
                </a:highlight>
                <a:latin typeface="UBHelvetica"/>
              </a:rPr>
              <a:t>́ και </a:t>
            </a:r>
            <a:r>
              <a:rPr lang="el-GR" sz="8000" dirty="0" err="1">
                <a:solidFill>
                  <a:schemeClr val="tx1">
                    <a:alpha val="80000"/>
                  </a:schemeClr>
                </a:solidFill>
                <a:effectLst/>
                <a:highlight>
                  <a:srgbClr val="FFFFFF"/>
                </a:highlight>
                <a:latin typeface="UBHelvetica"/>
              </a:rPr>
              <a:t>νερου</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καυσαέρια</a:t>
            </a:r>
            <a:r>
              <a:rPr lang="el-GR" sz="8000" dirty="0">
                <a:solidFill>
                  <a:schemeClr val="tx1">
                    <a:alpha val="80000"/>
                  </a:schemeClr>
                </a:solidFill>
                <a:effectLst/>
                <a:highlight>
                  <a:srgbClr val="FFFFFF"/>
                </a:highlight>
                <a:latin typeface="UBHelvetica"/>
              </a:rPr>
              <a:t> κλπ. </a:t>
            </a:r>
            <a:r>
              <a:rPr lang="el-GR" sz="8000" dirty="0" err="1">
                <a:solidFill>
                  <a:schemeClr val="tx1">
                    <a:alpha val="80000"/>
                  </a:schemeClr>
                </a:solidFill>
                <a:effectLst/>
                <a:highlight>
                  <a:srgbClr val="FFFFFF"/>
                </a:highlight>
                <a:latin typeface="UBHelvetica"/>
              </a:rPr>
              <a:t>Όλα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αυτα</a:t>
            </a:r>
            <a:r>
              <a:rPr lang="el-GR" sz="8000" dirty="0">
                <a:solidFill>
                  <a:schemeClr val="tx1">
                    <a:alpha val="80000"/>
                  </a:schemeClr>
                </a:solidFill>
                <a:effectLst/>
                <a:highlight>
                  <a:srgbClr val="FFFFFF"/>
                </a:highlight>
                <a:latin typeface="UBHelvetica"/>
              </a:rPr>
              <a:t>́ τα </a:t>
            </a:r>
            <a:r>
              <a:rPr lang="el-GR" sz="8000" dirty="0" err="1">
                <a:solidFill>
                  <a:schemeClr val="tx1">
                    <a:alpha val="80000"/>
                  </a:schemeClr>
                </a:solidFill>
                <a:effectLst/>
                <a:highlight>
                  <a:srgbClr val="FFFFFF"/>
                </a:highlight>
                <a:latin typeface="UBHelvetica"/>
              </a:rPr>
              <a:t>αέρια</a:t>
            </a:r>
            <a:r>
              <a:rPr lang="el-GR" sz="8000" dirty="0">
                <a:solidFill>
                  <a:schemeClr val="tx1">
                    <a:alpha val="80000"/>
                  </a:schemeClr>
                </a:solidFill>
                <a:effectLst/>
                <a:highlight>
                  <a:srgbClr val="FFFFFF"/>
                </a:highlight>
                <a:latin typeface="UBHelvetica"/>
              </a:rPr>
              <a:t>, αν δεν </a:t>
            </a:r>
            <a:r>
              <a:rPr lang="el-GR" sz="8000" dirty="0" err="1">
                <a:solidFill>
                  <a:schemeClr val="tx1">
                    <a:alpha val="80000"/>
                  </a:schemeClr>
                </a:solidFill>
                <a:effectLst/>
                <a:highlight>
                  <a:srgbClr val="FFFFFF"/>
                </a:highlight>
                <a:latin typeface="UBHelvetica"/>
              </a:rPr>
              <a:t>έχουν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ελεύθερη</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έξοδο</a:t>
            </a:r>
            <a:r>
              <a:rPr lang="el-GR" sz="8000" dirty="0">
                <a:solidFill>
                  <a:schemeClr val="tx1">
                    <a:alpha val="80000"/>
                  </a:schemeClr>
                </a:solidFill>
                <a:effectLst/>
                <a:highlight>
                  <a:srgbClr val="FFFFFF"/>
                </a:highlight>
                <a:latin typeface="UBHelvetica"/>
              </a:rPr>
              <a:t> προς την </a:t>
            </a:r>
            <a:r>
              <a:rPr lang="el-GR" sz="8000" dirty="0" err="1">
                <a:solidFill>
                  <a:schemeClr val="tx1">
                    <a:alpha val="80000"/>
                  </a:schemeClr>
                </a:solidFill>
                <a:effectLst/>
                <a:highlight>
                  <a:srgbClr val="FFFFFF"/>
                </a:highlight>
                <a:latin typeface="UBHelvetica"/>
              </a:rPr>
              <a:t>ατμόσφαιρα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δημιουργούν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πιέσεις</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μέσα</a:t>
            </a:r>
            <a:r>
              <a:rPr lang="el-GR" sz="8000" dirty="0">
                <a:solidFill>
                  <a:schemeClr val="tx1">
                    <a:alpha val="80000"/>
                  </a:schemeClr>
                </a:solidFill>
                <a:effectLst/>
                <a:highlight>
                  <a:srgbClr val="FFFFFF"/>
                </a:highlight>
                <a:latin typeface="UBHelvetica"/>
              </a:rPr>
              <a:t> στο </a:t>
            </a:r>
            <a:r>
              <a:rPr lang="el-GR" sz="8000" dirty="0" err="1">
                <a:solidFill>
                  <a:schemeClr val="tx1">
                    <a:alpha val="80000"/>
                  </a:schemeClr>
                </a:solidFill>
                <a:effectLst/>
                <a:highlight>
                  <a:srgbClr val="FFFFFF"/>
                </a:highlight>
                <a:latin typeface="UBHelvetica"/>
              </a:rPr>
              <a:t>κάρτερ</a:t>
            </a:r>
            <a:r>
              <a:rPr lang="el-GR" sz="8000" dirty="0">
                <a:solidFill>
                  <a:schemeClr val="tx1">
                    <a:alpha val="80000"/>
                  </a:schemeClr>
                </a:solidFill>
                <a:effectLst/>
                <a:highlight>
                  <a:srgbClr val="FFFFFF"/>
                </a:highlight>
                <a:latin typeface="UBHelvetica"/>
              </a:rPr>
              <a:t> και </a:t>
            </a:r>
            <a:r>
              <a:rPr lang="el-GR" sz="8000" dirty="0" err="1">
                <a:solidFill>
                  <a:schemeClr val="tx1">
                    <a:alpha val="80000"/>
                  </a:schemeClr>
                </a:solidFill>
                <a:effectLst/>
                <a:highlight>
                  <a:srgbClr val="FFFFFF"/>
                </a:highlight>
                <a:latin typeface="UBHelvetica"/>
              </a:rPr>
              <a:t>δυσκολεύουν</a:t>
            </a:r>
            <a:r>
              <a:rPr lang="el-GR" sz="8000" dirty="0">
                <a:solidFill>
                  <a:schemeClr val="tx1">
                    <a:alpha val="80000"/>
                  </a:schemeClr>
                </a:solidFill>
                <a:effectLst/>
                <a:highlight>
                  <a:srgbClr val="FFFFFF"/>
                </a:highlight>
                <a:latin typeface="UBHelvetica"/>
              </a:rPr>
              <a:t> τη </a:t>
            </a:r>
            <a:r>
              <a:rPr lang="el-GR" sz="8000" dirty="0" err="1">
                <a:solidFill>
                  <a:schemeClr val="tx1">
                    <a:alpha val="80000"/>
                  </a:schemeClr>
                </a:solidFill>
                <a:effectLst/>
                <a:highlight>
                  <a:srgbClr val="FFFFFF"/>
                </a:highlight>
                <a:latin typeface="UBHelvetica"/>
              </a:rPr>
              <a:t>λειτουργία</a:t>
            </a:r>
            <a:r>
              <a:rPr lang="el-GR" sz="8000" dirty="0">
                <a:solidFill>
                  <a:schemeClr val="tx1">
                    <a:alpha val="80000"/>
                  </a:schemeClr>
                </a:solidFill>
                <a:effectLst/>
                <a:highlight>
                  <a:srgbClr val="FFFFFF"/>
                </a:highlight>
                <a:latin typeface="UBHelvetica"/>
              </a:rPr>
              <a:t> του </a:t>
            </a:r>
            <a:r>
              <a:rPr lang="el-GR" sz="8000" dirty="0" err="1">
                <a:solidFill>
                  <a:schemeClr val="tx1">
                    <a:alpha val="80000"/>
                  </a:schemeClr>
                </a:solidFill>
                <a:effectLst/>
                <a:highlight>
                  <a:srgbClr val="FFFFFF"/>
                </a:highlight>
                <a:latin typeface="UBHelvetica"/>
              </a:rPr>
              <a:t>κινητήρα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καταστρέφουν</a:t>
            </a:r>
            <a:r>
              <a:rPr lang="el-GR" sz="8000" dirty="0">
                <a:solidFill>
                  <a:schemeClr val="tx1">
                    <a:alpha val="80000"/>
                  </a:schemeClr>
                </a:solidFill>
                <a:effectLst/>
                <a:highlight>
                  <a:srgbClr val="FFFFFF"/>
                </a:highlight>
                <a:latin typeface="UBHelvetica"/>
              </a:rPr>
              <a:t> το </a:t>
            </a:r>
            <a:r>
              <a:rPr lang="el-GR" sz="8000" dirty="0" err="1">
                <a:solidFill>
                  <a:schemeClr val="tx1">
                    <a:alpha val="80000"/>
                  </a:schemeClr>
                </a:solidFill>
                <a:effectLst/>
                <a:highlight>
                  <a:srgbClr val="FFFFFF"/>
                </a:highlight>
                <a:latin typeface="UBHelvetica"/>
              </a:rPr>
              <a:t>λάδι</a:t>
            </a:r>
            <a:r>
              <a:rPr lang="el-GR" sz="8000" dirty="0">
                <a:solidFill>
                  <a:schemeClr val="tx1">
                    <a:alpha val="80000"/>
                  </a:schemeClr>
                </a:solidFill>
                <a:effectLst/>
                <a:highlight>
                  <a:srgbClr val="FFFFFF"/>
                </a:highlight>
                <a:latin typeface="UBHelvetica"/>
              </a:rPr>
              <a:t> και </a:t>
            </a:r>
            <a:r>
              <a:rPr lang="el-GR" sz="8000" dirty="0" err="1">
                <a:solidFill>
                  <a:schemeClr val="tx1">
                    <a:alpha val="80000"/>
                  </a:schemeClr>
                </a:solidFill>
                <a:effectLst/>
                <a:highlight>
                  <a:srgbClr val="FFFFFF"/>
                </a:highlight>
                <a:latin typeface="UBHelvetica"/>
              </a:rPr>
              <a:t>δημιουργούν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θορύβους</a:t>
            </a:r>
            <a:r>
              <a:rPr lang="el-GR" sz="8000" dirty="0">
                <a:solidFill>
                  <a:schemeClr val="tx1">
                    <a:alpha val="80000"/>
                  </a:schemeClr>
                </a:solidFill>
                <a:effectLst/>
                <a:highlight>
                  <a:srgbClr val="FFFFFF"/>
                </a:highlight>
                <a:latin typeface="UBHelvetica"/>
              </a:rPr>
              <a:t>. Για την </a:t>
            </a:r>
            <a:r>
              <a:rPr lang="el-GR" sz="8000" dirty="0" err="1">
                <a:solidFill>
                  <a:schemeClr val="tx1">
                    <a:alpha val="80000"/>
                  </a:schemeClr>
                </a:solidFill>
                <a:effectLst/>
                <a:highlight>
                  <a:srgbClr val="FFFFFF"/>
                </a:highlight>
                <a:latin typeface="UBHelvetica"/>
              </a:rPr>
              <a:t>πρόληψη</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όλων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αυτών</a:t>
            </a:r>
            <a:r>
              <a:rPr lang="el-GR" sz="8000" dirty="0">
                <a:solidFill>
                  <a:schemeClr val="tx1">
                    <a:alpha val="80000"/>
                  </a:schemeClr>
                </a:solidFill>
                <a:effectLst/>
                <a:highlight>
                  <a:srgbClr val="FFFFFF"/>
                </a:highlight>
                <a:latin typeface="UBHelvetica"/>
              </a:rPr>
              <a:t> των </a:t>
            </a:r>
            <a:r>
              <a:rPr lang="el-GR" sz="8000" dirty="0" err="1">
                <a:solidFill>
                  <a:schemeClr val="tx1">
                    <a:alpha val="80000"/>
                  </a:schemeClr>
                </a:solidFill>
                <a:effectLst/>
                <a:highlight>
                  <a:srgbClr val="FFFFFF"/>
                </a:highlight>
                <a:latin typeface="UBHelvetica"/>
              </a:rPr>
              <a:t>φαινομένων</a:t>
            </a:r>
            <a:r>
              <a:rPr lang="el-GR" sz="8000" dirty="0">
                <a:solidFill>
                  <a:schemeClr val="tx1">
                    <a:alpha val="80000"/>
                  </a:schemeClr>
                </a:solidFill>
                <a:effectLst/>
                <a:highlight>
                  <a:srgbClr val="FFFFFF"/>
                </a:highlight>
                <a:latin typeface="UBHelvetica"/>
              </a:rPr>
              <a:t>, οι </a:t>
            </a:r>
            <a:r>
              <a:rPr lang="el-GR" sz="8000" dirty="0" err="1">
                <a:solidFill>
                  <a:schemeClr val="tx1">
                    <a:alpha val="80000"/>
                  </a:schemeClr>
                </a:solidFill>
                <a:effectLst/>
                <a:highlight>
                  <a:srgbClr val="FFFFFF"/>
                </a:highlight>
                <a:latin typeface="UBHelvetica"/>
              </a:rPr>
              <a:t>κινητήρες</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διαθέτουν</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σύστημα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εξαερισμου</a:t>
            </a:r>
            <a:r>
              <a:rPr lang="el-GR" sz="8000" dirty="0">
                <a:solidFill>
                  <a:schemeClr val="tx1">
                    <a:alpha val="80000"/>
                  </a:schemeClr>
                </a:solidFill>
                <a:effectLst/>
                <a:highlight>
                  <a:srgbClr val="FFFFFF"/>
                </a:highlight>
                <a:latin typeface="UBHelvetica"/>
              </a:rPr>
              <a:t>́ του </a:t>
            </a:r>
            <a:r>
              <a:rPr lang="el-GR" sz="8000" dirty="0" err="1">
                <a:solidFill>
                  <a:schemeClr val="tx1">
                    <a:alpha val="80000"/>
                  </a:schemeClr>
                </a:solidFill>
                <a:effectLst/>
                <a:highlight>
                  <a:srgbClr val="FFFFFF"/>
                </a:highlight>
                <a:latin typeface="UBHelvetica"/>
              </a:rPr>
              <a:t>στροφαλοθαλάμου</a:t>
            </a:r>
            <a:r>
              <a:rPr lang="el-GR" sz="8000" dirty="0">
                <a:solidFill>
                  <a:schemeClr val="tx1">
                    <a:alpha val="80000"/>
                  </a:schemeClr>
                </a:solidFill>
                <a:effectLst/>
                <a:highlight>
                  <a:srgbClr val="FFFFFF"/>
                </a:highlight>
                <a:latin typeface="UBHelvetica"/>
              </a:rPr>
              <a:t>, με </a:t>
            </a:r>
            <a:r>
              <a:rPr lang="el-GR" sz="8000" dirty="0" err="1">
                <a:solidFill>
                  <a:schemeClr val="tx1">
                    <a:alpha val="80000"/>
                  </a:schemeClr>
                </a:solidFill>
                <a:effectLst/>
                <a:highlight>
                  <a:srgbClr val="FFFFFF"/>
                </a:highlight>
                <a:latin typeface="UBHelvetica"/>
              </a:rPr>
              <a:t>αποτέλεσμα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όλα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αυτα</a:t>
            </a:r>
            <a:r>
              <a:rPr lang="el-GR" sz="8000" dirty="0">
                <a:solidFill>
                  <a:schemeClr val="tx1">
                    <a:alpha val="80000"/>
                  </a:schemeClr>
                </a:solidFill>
                <a:effectLst/>
                <a:highlight>
                  <a:srgbClr val="FFFFFF"/>
                </a:highlight>
                <a:latin typeface="UBHelvetica"/>
              </a:rPr>
              <a:t>́ τα </a:t>
            </a:r>
            <a:r>
              <a:rPr lang="el-GR" sz="8000" dirty="0" err="1">
                <a:solidFill>
                  <a:schemeClr val="tx1">
                    <a:alpha val="80000"/>
                  </a:schemeClr>
                </a:solidFill>
                <a:effectLst/>
                <a:highlight>
                  <a:srgbClr val="FFFFFF"/>
                </a:highlight>
                <a:latin typeface="UBHelvetica"/>
              </a:rPr>
              <a:t>αέρια</a:t>
            </a:r>
            <a:r>
              <a:rPr lang="el-GR" sz="8000" dirty="0">
                <a:solidFill>
                  <a:schemeClr val="tx1">
                    <a:alpha val="80000"/>
                  </a:schemeClr>
                </a:solidFill>
                <a:effectLst/>
                <a:highlight>
                  <a:srgbClr val="FFFFFF"/>
                </a:highlight>
                <a:latin typeface="UBHelvetica"/>
              </a:rPr>
              <a:t> κι οι </a:t>
            </a:r>
            <a:r>
              <a:rPr lang="el-GR" sz="8000" dirty="0" err="1">
                <a:solidFill>
                  <a:schemeClr val="tx1">
                    <a:alpha val="80000"/>
                  </a:schemeClr>
                </a:solidFill>
                <a:effectLst/>
                <a:highlight>
                  <a:srgbClr val="FFFFFF"/>
                </a:highlight>
                <a:latin typeface="UBHelvetica"/>
              </a:rPr>
              <a:t>ατμοι</a:t>
            </a:r>
            <a:r>
              <a:rPr lang="el-GR" sz="8000" dirty="0">
                <a:solidFill>
                  <a:schemeClr val="tx1">
                    <a:alpha val="80000"/>
                  </a:schemeClr>
                </a:solidFill>
                <a:effectLst/>
                <a:highlight>
                  <a:srgbClr val="FFFFFF"/>
                </a:highlight>
                <a:latin typeface="UBHelvetica"/>
              </a:rPr>
              <a:t>́ να </a:t>
            </a:r>
            <a:r>
              <a:rPr lang="el-GR" sz="8000" dirty="0" err="1">
                <a:solidFill>
                  <a:schemeClr val="tx1">
                    <a:alpha val="80000"/>
                  </a:schemeClr>
                </a:solidFill>
                <a:effectLst/>
                <a:highlight>
                  <a:srgbClr val="FFFFFF"/>
                </a:highlight>
                <a:latin typeface="UBHelvetica"/>
              </a:rPr>
              <a:t>αναρροφούνται</a:t>
            </a:r>
            <a:r>
              <a:rPr lang="el-GR" sz="8000" dirty="0">
                <a:solidFill>
                  <a:schemeClr val="tx1">
                    <a:alpha val="80000"/>
                  </a:schemeClr>
                </a:solidFill>
                <a:effectLst/>
                <a:highlight>
                  <a:srgbClr val="FFFFFF"/>
                </a:highlight>
                <a:latin typeface="UBHelvetica"/>
              </a:rPr>
              <a:t> και να </a:t>
            </a:r>
            <a:r>
              <a:rPr lang="el-GR" sz="8000" dirty="0" err="1">
                <a:solidFill>
                  <a:schemeClr val="tx1">
                    <a:alpha val="80000"/>
                  </a:schemeClr>
                </a:solidFill>
                <a:effectLst/>
                <a:highlight>
                  <a:srgbClr val="FFFFFF"/>
                </a:highlight>
                <a:latin typeface="UBHelvetica"/>
              </a:rPr>
              <a:t>καίγονται</a:t>
            </a:r>
            <a:r>
              <a:rPr lang="el-GR" sz="8000" dirty="0">
                <a:solidFill>
                  <a:schemeClr val="tx1">
                    <a:alpha val="80000"/>
                  </a:schemeClr>
                </a:solidFill>
                <a:effectLst/>
                <a:highlight>
                  <a:srgbClr val="FFFFFF"/>
                </a:highlight>
                <a:latin typeface="UBHelvetica"/>
              </a:rPr>
              <a:t> στους </a:t>
            </a:r>
            <a:r>
              <a:rPr lang="el-GR" sz="8000" dirty="0" err="1">
                <a:solidFill>
                  <a:schemeClr val="tx1">
                    <a:alpha val="80000"/>
                  </a:schemeClr>
                </a:solidFill>
                <a:effectLst/>
                <a:highlight>
                  <a:srgbClr val="FFFFFF"/>
                </a:highlight>
                <a:latin typeface="UBHelvetica"/>
              </a:rPr>
              <a:t>κυλίνδρους</a:t>
            </a:r>
            <a:r>
              <a:rPr lang="el-GR" sz="8000" dirty="0">
                <a:solidFill>
                  <a:schemeClr val="tx1">
                    <a:alpha val="80000"/>
                  </a:schemeClr>
                </a:solidFill>
                <a:effectLst/>
                <a:highlight>
                  <a:srgbClr val="FFFFFF"/>
                </a:highlight>
                <a:latin typeface="UBHelvetica"/>
              </a:rPr>
              <a:t>. Το </a:t>
            </a:r>
            <a:r>
              <a:rPr lang="el-GR" sz="8000" dirty="0" err="1">
                <a:solidFill>
                  <a:schemeClr val="tx1">
                    <a:alpha val="80000"/>
                  </a:schemeClr>
                </a:solidFill>
                <a:effectLst/>
                <a:highlight>
                  <a:srgbClr val="FFFFFF"/>
                </a:highlight>
                <a:latin typeface="UBHelvetica"/>
              </a:rPr>
              <a:t>ρεύμα</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μάλιστα</a:t>
            </a:r>
            <a:r>
              <a:rPr lang="el-GR" sz="8000" dirty="0">
                <a:solidFill>
                  <a:schemeClr val="tx1">
                    <a:alpha val="80000"/>
                  </a:schemeClr>
                </a:solidFill>
                <a:effectLst/>
                <a:highlight>
                  <a:srgbClr val="FFFFFF"/>
                </a:highlight>
                <a:latin typeface="UBHelvetica"/>
              </a:rPr>
              <a:t>, του </a:t>
            </a:r>
            <a:r>
              <a:rPr lang="el-GR" sz="8000" dirty="0" err="1">
                <a:solidFill>
                  <a:schemeClr val="tx1">
                    <a:alpha val="80000"/>
                  </a:schemeClr>
                </a:solidFill>
                <a:effectLst/>
                <a:highlight>
                  <a:srgbClr val="FFFFFF"/>
                </a:highlight>
                <a:latin typeface="UBHelvetica"/>
              </a:rPr>
              <a:t>αέρα</a:t>
            </a:r>
            <a:r>
              <a:rPr lang="el-GR" sz="8000" dirty="0">
                <a:solidFill>
                  <a:schemeClr val="tx1">
                    <a:alpha val="80000"/>
                  </a:schemeClr>
                </a:solidFill>
                <a:effectLst/>
                <a:highlight>
                  <a:srgbClr val="FFFFFF"/>
                </a:highlight>
                <a:latin typeface="UBHelvetica"/>
              </a:rPr>
              <a:t> που </a:t>
            </a:r>
            <a:r>
              <a:rPr lang="el-GR" sz="8000" dirty="0" err="1">
                <a:solidFill>
                  <a:schemeClr val="tx1">
                    <a:alpha val="80000"/>
                  </a:schemeClr>
                </a:solidFill>
                <a:effectLst/>
                <a:highlight>
                  <a:srgbClr val="FFFFFF"/>
                </a:highlight>
                <a:latin typeface="UBHelvetica"/>
              </a:rPr>
              <a:t>δημιουργείται</a:t>
            </a:r>
            <a:r>
              <a:rPr lang="el-GR" sz="8000" dirty="0">
                <a:solidFill>
                  <a:schemeClr val="tx1">
                    <a:alpha val="80000"/>
                  </a:schemeClr>
                </a:solidFill>
                <a:effectLst/>
                <a:highlight>
                  <a:srgbClr val="FFFFFF"/>
                </a:highlight>
                <a:latin typeface="UBHelvetica"/>
              </a:rPr>
              <a:t> για την </a:t>
            </a:r>
            <a:r>
              <a:rPr lang="el-GR" sz="8000" dirty="0" err="1">
                <a:solidFill>
                  <a:schemeClr val="tx1">
                    <a:alpha val="80000"/>
                  </a:schemeClr>
                </a:solidFill>
                <a:effectLst/>
                <a:highlight>
                  <a:srgbClr val="FFFFFF"/>
                </a:highlight>
                <a:latin typeface="UBHelvetica"/>
              </a:rPr>
              <a:t>αναρρόφηση</a:t>
            </a:r>
            <a:r>
              <a:rPr lang="el-GR" sz="8000" dirty="0">
                <a:solidFill>
                  <a:schemeClr val="tx1">
                    <a:alpha val="80000"/>
                  </a:schemeClr>
                </a:solidFill>
                <a:effectLst/>
                <a:highlight>
                  <a:srgbClr val="FFFFFF"/>
                </a:highlight>
                <a:latin typeface="UBHelvetica"/>
              </a:rPr>
              <a:t> των </a:t>
            </a:r>
            <a:r>
              <a:rPr lang="el-GR" sz="8000" dirty="0" err="1">
                <a:solidFill>
                  <a:schemeClr val="tx1">
                    <a:alpha val="80000"/>
                  </a:schemeClr>
                </a:solidFill>
                <a:effectLst/>
                <a:highlight>
                  <a:srgbClr val="FFFFFF"/>
                </a:highlight>
                <a:latin typeface="UBHelvetica"/>
              </a:rPr>
              <a:t>αναθυμιάσεων</a:t>
            </a:r>
            <a:r>
              <a:rPr lang="el-GR" sz="8000" dirty="0">
                <a:solidFill>
                  <a:schemeClr val="tx1">
                    <a:alpha val="80000"/>
                  </a:schemeClr>
                </a:solidFill>
                <a:effectLst/>
                <a:highlight>
                  <a:srgbClr val="FFFFFF"/>
                </a:highlight>
                <a:latin typeface="UBHelvetica"/>
              </a:rPr>
              <a:t> του </a:t>
            </a:r>
            <a:r>
              <a:rPr lang="el-GR" sz="8000" dirty="0" err="1">
                <a:solidFill>
                  <a:schemeClr val="tx1">
                    <a:alpha val="80000"/>
                  </a:schemeClr>
                </a:solidFill>
                <a:effectLst/>
                <a:highlight>
                  <a:srgbClr val="FFFFFF"/>
                </a:highlight>
                <a:latin typeface="UBHelvetica"/>
              </a:rPr>
              <a:t>στροφαλοθαλάμου</a:t>
            </a:r>
            <a:r>
              <a:rPr lang="el-GR" sz="8000" dirty="0">
                <a:solidFill>
                  <a:schemeClr val="tx1">
                    <a:alpha val="80000"/>
                  </a:schemeClr>
                </a:solidFill>
                <a:effectLst/>
                <a:highlight>
                  <a:srgbClr val="FFFFFF"/>
                </a:highlight>
                <a:latin typeface="UBHelvetica"/>
              </a:rPr>
              <a:t> </a:t>
            </a:r>
            <a:r>
              <a:rPr lang="el-GR" sz="8000" dirty="0" err="1">
                <a:solidFill>
                  <a:schemeClr val="tx1">
                    <a:alpha val="80000"/>
                  </a:schemeClr>
                </a:solidFill>
                <a:effectLst/>
                <a:highlight>
                  <a:srgbClr val="FFFFFF"/>
                </a:highlight>
                <a:latin typeface="UBHelvetica"/>
              </a:rPr>
              <a:t>υποβοηθείται</a:t>
            </a:r>
            <a:r>
              <a:rPr lang="el-GR" sz="8000" dirty="0">
                <a:solidFill>
                  <a:schemeClr val="tx1">
                    <a:alpha val="80000"/>
                  </a:schemeClr>
                </a:solidFill>
                <a:effectLst/>
                <a:highlight>
                  <a:srgbClr val="FFFFFF"/>
                </a:highlight>
                <a:latin typeface="UBHelvetica"/>
              </a:rPr>
              <a:t> με την </a:t>
            </a:r>
            <a:r>
              <a:rPr lang="el-GR" sz="8000" dirty="0" err="1">
                <a:solidFill>
                  <a:schemeClr val="tx1">
                    <a:alpha val="80000"/>
                  </a:schemeClr>
                </a:solidFill>
                <a:effectLst/>
                <a:highlight>
                  <a:srgbClr val="FFFFFF"/>
                </a:highlight>
                <a:latin typeface="UBHelvetica"/>
              </a:rPr>
              <a:t>υποπίεση</a:t>
            </a:r>
            <a:r>
              <a:rPr lang="el-GR" sz="8000" dirty="0">
                <a:solidFill>
                  <a:schemeClr val="tx1">
                    <a:alpha val="80000"/>
                  </a:schemeClr>
                </a:solidFill>
                <a:effectLst/>
                <a:highlight>
                  <a:srgbClr val="FFFFFF"/>
                </a:highlight>
                <a:latin typeface="UBHelvetica"/>
              </a:rPr>
              <a:t> που </a:t>
            </a:r>
            <a:r>
              <a:rPr lang="el-GR" sz="8000" dirty="0" err="1">
                <a:solidFill>
                  <a:schemeClr val="tx1">
                    <a:alpha val="80000"/>
                  </a:schemeClr>
                </a:solidFill>
                <a:effectLst/>
                <a:highlight>
                  <a:srgbClr val="FFFFFF"/>
                </a:highlight>
                <a:latin typeface="UBHelvetica"/>
              </a:rPr>
              <a:t>προκαλείται</a:t>
            </a:r>
            <a:r>
              <a:rPr lang="el-GR" sz="8000" dirty="0">
                <a:solidFill>
                  <a:schemeClr val="tx1">
                    <a:alpha val="80000"/>
                  </a:schemeClr>
                </a:solidFill>
                <a:effectLst/>
                <a:highlight>
                  <a:srgbClr val="FFFFFF"/>
                </a:highlight>
                <a:latin typeface="UBHelvetica"/>
              </a:rPr>
              <a:t> στην </a:t>
            </a:r>
            <a:r>
              <a:rPr lang="el-GR" sz="8000" dirty="0" err="1">
                <a:solidFill>
                  <a:schemeClr val="tx1">
                    <a:alpha val="80000"/>
                  </a:schemeClr>
                </a:solidFill>
                <a:effectLst/>
                <a:highlight>
                  <a:srgbClr val="FFFFFF"/>
                </a:highlight>
                <a:latin typeface="UBHelvetica"/>
              </a:rPr>
              <a:t>πολλαπλη</a:t>
            </a:r>
            <a:r>
              <a:rPr lang="el-GR" sz="8000" dirty="0">
                <a:solidFill>
                  <a:schemeClr val="tx1">
                    <a:alpha val="80000"/>
                  </a:schemeClr>
                </a:solidFill>
                <a:effectLst/>
                <a:highlight>
                  <a:srgbClr val="FFFFFF"/>
                </a:highlight>
                <a:latin typeface="UBHelvetica"/>
              </a:rPr>
              <a:t>́ της </a:t>
            </a:r>
            <a:r>
              <a:rPr lang="el-GR" sz="8000" dirty="0" err="1">
                <a:solidFill>
                  <a:schemeClr val="tx1">
                    <a:alpha val="80000"/>
                  </a:schemeClr>
                </a:solidFill>
                <a:effectLst/>
                <a:highlight>
                  <a:srgbClr val="FFFFFF"/>
                </a:highlight>
                <a:latin typeface="UBHelvetica"/>
              </a:rPr>
              <a:t>εισαγωγής</a:t>
            </a:r>
            <a:r>
              <a:rPr lang="el-GR" sz="8000" dirty="0">
                <a:solidFill>
                  <a:schemeClr val="tx1">
                    <a:alpha val="80000"/>
                  </a:schemeClr>
                </a:solidFill>
                <a:effectLst/>
                <a:highlight>
                  <a:srgbClr val="FFFFFF"/>
                </a:highlight>
                <a:latin typeface="UBHelvetica"/>
              </a:rPr>
              <a:t>. </a:t>
            </a:r>
            <a:endParaRPr lang="el-GR" sz="8000" dirty="0">
              <a:solidFill>
                <a:schemeClr val="tx1">
                  <a:alpha val="80000"/>
                </a:schemeClr>
              </a:solidFill>
              <a:effectLst/>
              <a:highlight>
                <a:srgbClr val="FFFFFF"/>
              </a:highlight>
            </a:endParaRPr>
          </a:p>
          <a:p>
            <a:pPr>
              <a:lnSpc>
                <a:spcPct val="170000"/>
              </a:lnSpc>
            </a:pPr>
            <a:endParaRPr lang="el-GR" sz="8000" dirty="0">
              <a:solidFill>
                <a:schemeClr val="tx1">
                  <a:alpha val="80000"/>
                </a:schemeClr>
              </a:solidFill>
            </a:endParaRPr>
          </a:p>
          <a:p>
            <a:endParaRPr lang="el-GR" sz="1400" dirty="0">
              <a:solidFill>
                <a:schemeClr val="tx1">
                  <a:alpha val="80000"/>
                </a:schemeClr>
              </a:solidFill>
            </a:endParaRPr>
          </a:p>
        </p:txBody>
      </p:sp>
      <p:grpSp>
        <p:nvGrpSpPr>
          <p:cNvPr id="36" name="Group 35">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3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9"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241521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CBBB6D1-E351-C813-26C9-E6EE71C3A3B4}"/>
              </a:ext>
            </a:extLst>
          </p:cNvPr>
          <p:cNvSpPr>
            <a:spLocks noGrp="1"/>
          </p:cNvSpPr>
          <p:nvPr>
            <p:ph idx="1"/>
          </p:nvPr>
        </p:nvSpPr>
        <p:spPr/>
        <p:txBody>
          <a:bodyPr>
            <a:normAutofit fontScale="62500" lnSpcReduction="20000"/>
          </a:bodyPr>
          <a:lstStyle/>
          <a:p>
            <a:pPr>
              <a:lnSpc>
                <a:spcPct val="170000"/>
              </a:lnSpc>
            </a:pPr>
            <a:r>
              <a:rPr lang="el-GR" sz="2800" dirty="0">
                <a:solidFill>
                  <a:schemeClr val="tx1">
                    <a:alpha val="80000"/>
                  </a:schemeClr>
                </a:solidFill>
                <a:effectLst/>
                <a:latin typeface="UBHelvetica"/>
              </a:rPr>
              <a:t>Με τον </a:t>
            </a:r>
            <a:r>
              <a:rPr lang="el-GR" sz="2800" dirty="0" err="1">
                <a:solidFill>
                  <a:schemeClr val="tx1">
                    <a:alpha val="80000"/>
                  </a:schemeClr>
                </a:solidFill>
                <a:effectLst/>
                <a:latin typeface="UBHelvetica"/>
              </a:rPr>
              <a:t>τρόπο</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αυτο</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λοιπόν</a:t>
            </a:r>
            <a:r>
              <a:rPr lang="el-GR" sz="2800" dirty="0">
                <a:solidFill>
                  <a:schemeClr val="tx1">
                    <a:alpha val="80000"/>
                  </a:schemeClr>
                </a:solidFill>
                <a:effectLst/>
                <a:latin typeface="UBHelvetica"/>
              </a:rPr>
              <a:t>, ο </a:t>
            </a:r>
            <a:r>
              <a:rPr lang="el-GR" sz="2800" dirty="0" err="1">
                <a:solidFill>
                  <a:schemeClr val="tx1">
                    <a:alpha val="80000"/>
                  </a:schemeClr>
                </a:solidFill>
                <a:effectLst/>
                <a:latin typeface="UBHelvetica"/>
              </a:rPr>
              <a:t>αέρας</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στροφαλοθαλάμου</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συνέχεια</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ανανεώνεται</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αφου</a:t>
            </a:r>
            <a:r>
              <a:rPr lang="el-GR" sz="2800" dirty="0">
                <a:solidFill>
                  <a:schemeClr val="tx1">
                    <a:alpha val="80000"/>
                  </a:schemeClr>
                </a:solidFill>
                <a:effectLst/>
                <a:latin typeface="UBHelvetica"/>
              </a:rPr>
              <a:t>́ οι </a:t>
            </a:r>
            <a:r>
              <a:rPr lang="el-GR" sz="2800" dirty="0" err="1">
                <a:solidFill>
                  <a:schemeClr val="tx1">
                    <a:alpha val="80000"/>
                  </a:schemeClr>
                </a:solidFill>
                <a:effectLst/>
                <a:latin typeface="UBHelvetica"/>
              </a:rPr>
              <a:t>κάθε</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είδους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αναθυμιάσεις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οδηγούνται</a:t>
            </a:r>
            <a:r>
              <a:rPr lang="el-GR" sz="2800" dirty="0">
                <a:solidFill>
                  <a:schemeClr val="tx1">
                    <a:alpha val="80000"/>
                  </a:schemeClr>
                </a:solidFill>
                <a:effectLst/>
                <a:latin typeface="UBHelvetica"/>
              </a:rPr>
              <a:t> με </a:t>
            </a:r>
            <a:r>
              <a:rPr lang="el-GR" sz="2800" dirty="0" err="1">
                <a:solidFill>
                  <a:schemeClr val="tx1">
                    <a:alpha val="80000"/>
                  </a:schemeClr>
                </a:solidFill>
                <a:effectLst/>
                <a:latin typeface="UBHelvetica"/>
              </a:rPr>
              <a:t>ελαστικο</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σωλήνα</a:t>
            </a:r>
            <a:r>
              <a:rPr lang="el-GR" sz="2800" dirty="0">
                <a:solidFill>
                  <a:schemeClr val="tx1">
                    <a:alpha val="80000"/>
                  </a:schemeClr>
                </a:solidFill>
                <a:effectLst/>
                <a:latin typeface="UBHelvetica"/>
              </a:rPr>
              <a:t> στην </a:t>
            </a:r>
            <a:r>
              <a:rPr lang="el-GR" sz="2800" dirty="0" err="1">
                <a:solidFill>
                  <a:schemeClr val="tx1">
                    <a:alpha val="80000"/>
                  </a:schemeClr>
                </a:solidFill>
                <a:effectLst/>
                <a:latin typeface="UBHelvetica"/>
              </a:rPr>
              <a:t>πολλαπλη</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εισαγωγη</a:t>
            </a:r>
            <a:r>
              <a:rPr lang="el-GR" sz="2800" dirty="0">
                <a:solidFill>
                  <a:schemeClr val="tx1">
                    <a:alpha val="80000"/>
                  </a:schemeClr>
                </a:solidFill>
                <a:effectLst/>
                <a:latin typeface="UBHelvetica"/>
              </a:rPr>
              <a:t>́ ή στην </a:t>
            </a:r>
            <a:r>
              <a:rPr lang="el-GR" sz="2800" dirty="0" err="1">
                <a:solidFill>
                  <a:schemeClr val="tx1">
                    <a:alpha val="80000"/>
                  </a:schemeClr>
                </a:solidFill>
                <a:effectLst/>
                <a:latin typeface="UBHelvetica"/>
              </a:rPr>
              <a:t>είσοδο</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φίλτρου</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αέρα</a:t>
            </a:r>
            <a:r>
              <a:rPr lang="el-GR" sz="2800" dirty="0">
                <a:solidFill>
                  <a:schemeClr val="tx1">
                    <a:alpha val="80000"/>
                  </a:schemeClr>
                </a:solidFill>
                <a:effectLst/>
                <a:latin typeface="UBHelvetica"/>
              </a:rPr>
              <a:t>. Η </a:t>
            </a:r>
            <a:r>
              <a:rPr lang="el-GR" sz="2800" dirty="0" err="1">
                <a:solidFill>
                  <a:schemeClr val="tx1">
                    <a:alpha val="80000"/>
                  </a:schemeClr>
                </a:solidFill>
                <a:effectLst/>
                <a:latin typeface="UBHelvetica"/>
              </a:rPr>
              <a:t>ανανέωση</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αέρα</a:t>
            </a:r>
            <a:r>
              <a:rPr lang="el-GR" sz="2800" dirty="0">
                <a:solidFill>
                  <a:schemeClr val="tx1">
                    <a:alpha val="80000"/>
                  </a:schemeClr>
                </a:solidFill>
                <a:effectLst/>
                <a:latin typeface="UBHelvetica"/>
              </a:rPr>
              <a:t> στο </a:t>
            </a:r>
            <a:r>
              <a:rPr lang="el-GR" sz="2800" dirty="0" err="1">
                <a:solidFill>
                  <a:schemeClr val="tx1">
                    <a:alpha val="80000"/>
                  </a:schemeClr>
                </a:solidFill>
                <a:effectLst/>
                <a:latin typeface="UBHelvetica"/>
              </a:rPr>
              <a:t>εσωτερικο</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κινητήρα</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ονομάζεται</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θετικός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εξαερισμός</a:t>
            </a:r>
            <a:r>
              <a:rPr lang="el-GR" sz="2800" dirty="0">
                <a:solidFill>
                  <a:schemeClr val="tx1">
                    <a:alpha val="80000"/>
                  </a:schemeClr>
                </a:solidFill>
                <a:effectLst/>
                <a:latin typeface="UBHelvetica"/>
              </a:rPr>
              <a:t> και </a:t>
            </a:r>
            <a:r>
              <a:rPr lang="el-GR" sz="2800" dirty="0" err="1">
                <a:solidFill>
                  <a:schemeClr val="tx1">
                    <a:alpha val="80000"/>
                  </a:schemeClr>
                </a:solidFill>
                <a:effectLst/>
                <a:latin typeface="UBHelvetica"/>
              </a:rPr>
              <a:t>επιτυγχάνεται</a:t>
            </a:r>
            <a:r>
              <a:rPr lang="el-GR" sz="2800" dirty="0">
                <a:solidFill>
                  <a:schemeClr val="tx1">
                    <a:alpha val="80000"/>
                  </a:schemeClr>
                </a:solidFill>
                <a:effectLst/>
                <a:latin typeface="UBHelvetica"/>
              </a:rPr>
              <a:t> με τη </a:t>
            </a:r>
            <a:r>
              <a:rPr lang="el-GR" sz="2800" dirty="0" err="1">
                <a:solidFill>
                  <a:schemeClr val="tx1">
                    <a:alpha val="80000"/>
                  </a:schemeClr>
                </a:solidFill>
                <a:effectLst/>
                <a:latin typeface="UBHelvetica"/>
              </a:rPr>
              <a:t>βαλβίδα</a:t>
            </a:r>
            <a:r>
              <a:rPr lang="el-GR" sz="2800" dirty="0">
                <a:solidFill>
                  <a:schemeClr val="tx1">
                    <a:alpha val="80000"/>
                  </a:schemeClr>
                </a:solidFill>
                <a:effectLst/>
                <a:latin typeface="UBHelvetica"/>
              </a:rPr>
              <a:t> </a:t>
            </a:r>
            <a:r>
              <a:rPr lang="en" sz="2800" dirty="0">
                <a:solidFill>
                  <a:schemeClr val="tx1">
                    <a:alpha val="80000"/>
                  </a:schemeClr>
                </a:solidFill>
                <a:effectLst/>
                <a:latin typeface="UBHelvetica"/>
              </a:rPr>
              <a:t>PCV (Positive Crankcase Ventilation) </a:t>
            </a:r>
            <a:r>
              <a:rPr lang="el-GR" sz="2800" dirty="0">
                <a:solidFill>
                  <a:schemeClr val="tx1">
                    <a:alpha val="80000"/>
                  </a:schemeClr>
                </a:solidFill>
                <a:effectLst/>
                <a:latin typeface="UBHelvetica"/>
              </a:rPr>
              <a:t>που </a:t>
            </a:r>
            <a:r>
              <a:rPr lang="el-GR" sz="2800" dirty="0" err="1">
                <a:solidFill>
                  <a:schemeClr val="tx1">
                    <a:alpha val="80000"/>
                  </a:schemeClr>
                </a:solidFill>
                <a:effectLst/>
                <a:latin typeface="UBHelvetica"/>
              </a:rPr>
              <a:t>αποτελει</a:t>
            </a:r>
            <a:r>
              <a:rPr lang="el-GR" sz="2800" dirty="0">
                <a:solidFill>
                  <a:schemeClr val="tx1">
                    <a:alpha val="80000"/>
                  </a:schemeClr>
                </a:solidFill>
                <a:effectLst/>
                <a:latin typeface="UBHelvetica"/>
              </a:rPr>
              <a:t>́ και </a:t>
            </a:r>
            <a:r>
              <a:rPr lang="el-GR" sz="2800" dirty="0" err="1">
                <a:solidFill>
                  <a:schemeClr val="tx1">
                    <a:alpha val="80000"/>
                  </a:schemeClr>
                </a:solidFill>
                <a:effectLst/>
                <a:latin typeface="UBHelvetica"/>
              </a:rPr>
              <a:t>ένα</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απο</a:t>
            </a:r>
            <a:r>
              <a:rPr lang="el-GR" sz="2800" dirty="0">
                <a:solidFill>
                  <a:schemeClr val="tx1">
                    <a:alpha val="80000"/>
                  </a:schemeClr>
                </a:solidFill>
                <a:effectLst/>
                <a:latin typeface="UBHelvetica"/>
              </a:rPr>
              <a:t>́ τα </a:t>
            </a:r>
            <a:r>
              <a:rPr lang="el-GR" sz="2800" dirty="0" err="1">
                <a:solidFill>
                  <a:schemeClr val="tx1">
                    <a:alpha val="80000"/>
                  </a:schemeClr>
                </a:solidFill>
                <a:effectLst/>
                <a:latin typeface="UBHelvetica"/>
              </a:rPr>
              <a:t>συστήματα</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ελέγχου</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εκπομπών</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κινητήρα</a:t>
            </a:r>
            <a:r>
              <a:rPr lang="el-GR" sz="2800" dirty="0">
                <a:solidFill>
                  <a:schemeClr val="tx1">
                    <a:alpha val="80000"/>
                  </a:schemeClr>
                </a:solidFill>
                <a:effectLst/>
                <a:latin typeface="UBHelvetica"/>
              </a:rPr>
              <a:t>. </a:t>
            </a:r>
            <a:endParaRPr lang="el-GR" sz="2800" dirty="0">
              <a:solidFill>
                <a:schemeClr val="tx1">
                  <a:alpha val="80000"/>
                </a:schemeClr>
              </a:solidFill>
            </a:endParaRPr>
          </a:p>
          <a:p>
            <a:pPr>
              <a:lnSpc>
                <a:spcPct val="170000"/>
              </a:lnSpc>
            </a:pPr>
            <a:r>
              <a:rPr lang="el-GR" sz="2800" dirty="0" err="1">
                <a:solidFill>
                  <a:schemeClr val="tx1">
                    <a:alpha val="80000"/>
                  </a:schemeClr>
                </a:solidFill>
                <a:effectLst/>
                <a:latin typeface="UBHelvetica"/>
              </a:rPr>
              <a:t>Πολλές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φορές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λόγω</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σκόνης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ακαθαρσιών</a:t>
            </a:r>
            <a:r>
              <a:rPr lang="el-GR" sz="2800" dirty="0">
                <a:solidFill>
                  <a:schemeClr val="tx1">
                    <a:alpha val="80000"/>
                  </a:schemeClr>
                </a:solidFill>
                <a:effectLst/>
                <a:latin typeface="UBHelvetica"/>
              </a:rPr>
              <a:t> ή και </a:t>
            </a:r>
            <a:r>
              <a:rPr lang="el-GR" sz="2800" dirty="0" err="1">
                <a:solidFill>
                  <a:schemeClr val="tx1">
                    <a:alpha val="80000"/>
                  </a:schemeClr>
                </a:solidFill>
                <a:effectLst/>
                <a:latin typeface="UBHelvetica"/>
              </a:rPr>
              <a:t>απο</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παραμόρφωση</a:t>
            </a:r>
            <a:r>
              <a:rPr lang="el-GR" sz="2800" dirty="0">
                <a:solidFill>
                  <a:schemeClr val="tx1">
                    <a:alpha val="80000"/>
                  </a:schemeClr>
                </a:solidFill>
                <a:effectLst/>
                <a:latin typeface="UBHelvetica"/>
              </a:rPr>
              <a:t> των </a:t>
            </a:r>
            <a:r>
              <a:rPr lang="el-GR" sz="2800" dirty="0" err="1">
                <a:solidFill>
                  <a:schemeClr val="tx1">
                    <a:alpha val="80000"/>
                  </a:schemeClr>
                </a:solidFill>
                <a:effectLst/>
                <a:latin typeface="UBHelvetica"/>
              </a:rPr>
              <a:t>σωληνώσεων</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φράζουν</a:t>
            </a:r>
            <a:r>
              <a:rPr lang="el-GR" sz="2800" dirty="0">
                <a:solidFill>
                  <a:schemeClr val="tx1">
                    <a:alpha val="80000"/>
                  </a:schemeClr>
                </a:solidFill>
                <a:effectLst/>
                <a:latin typeface="UBHelvetica"/>
              </a:rPr>
              <a:t> τα </a:t>
            </a:r>
            <a:r>
              <a:rPr lang="el-GR" sz="2800" dirty="0" err="1">
                <a:solidFill>
                  <a:schemeClr val="tx1">
                    <a:alpha val="80000"/>
                  </a:schemeClr>
                </a:solidFill>
                <a:effectLst/>
                <a:latin typeface="UBHelvetica"/>
              </a:rPr>
              <a:t>ανοίγματα</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εξαερισμου</a:t>
            </a:r>
            <a:r>
              <a:rPr lang="el-GR" sz="2800" dirty="0">
                <a:solidFill>
                  <a:schemeClr val="tx1">
                    <a:alpha val="80000"/>
                  </a:schemeClr>
                </a:solidFill>
                <a:effectLst/>
                <a:latin typeface="UBHelvetica"/>
              </a:rPr>
              <a:t>́, με </a:t>
            </a:r>
            <a:r>
              <a:rPr lang="el-GR" sz="2800" dirty="0" err="1">
                <a:solidFill>
                  <a:schemeClr val="tx1">
                    <a:alpha val="80000"/>
                  </a:schemeClr>
                </a:solidFill>
                <a:effectLst/>
                <a:latin typeface="UBHelvetica"/>
              </a:rPr>
              <a:t>αποτέλεσμα</a:t>
            </a:r>
            <a:r>
              <a:rPr lang="el-GR" sz="2800" dirty="0">
                <a:solidFill>
                  <a:schemeClr val="tx1">
                    <a:alpha val="80000"/>
                  </a:schemeClr>
                </a:solidFill>
                <a:effectLst/>
                <a:latin typeface="UBHelvetica"/>
              </a:rPr>
              <a:t> την </a:t>
            </a:r>
            <a:r>
              <a:rPr lang="el-GR" sz="2800" dirty="0" err="1">
                <a:solidFill>
                  <a:schemeClr val="tx1">
                    <a:alpha val="80000"/>
                  </a:schemeClr>
                </a:solidFill>
                <a:effectLst/>
                <a:latin typeface="UBHelvetica"/>
              </a:rPr>
              <a:t>αύξηση</a:t>
            </a:r>
            <a:r>
              <a:rPr lang="el-GR" sz="2800" dirty="0">
                <a:solidFill>
                  <a:schemeClr val="tx1">
                    <a:alpha val="80000"/>
                  </a:schemeClr>
                </a:solidFill>
                <a:effectLst/>
                <a:latin typeface="UBHelvetica"/>
              </a:rPr>
              <a:t> της </a:t>
            </a:r>
            <a:r>
              <a:rPr lang="el-GR" sz="2800" dirty="0" err="1">
                <a:solidFill>
                  <a:schemeClr val="tx1">
                    <a:alpha val="80000"/>
                  </a:schemeClr>
                </a:solidFill>
                <a:effectLst/>
                <a:latin typeface="UBHelvetica"/>
              </a:rPr>
              <a:t>πίεσης</a:t>
            </a:r>
            <a:r>
              <a:rPr lang="el-GR" sz="2800" dirty="0">
                <a:solidFill>
                  <a:schemeClr val="tx1">
                    <a:alpha val="80000"/>
                  </a:schemeClr>
                </a:solidFill>
                <a:effectLst/>
                <a:latin typeface="UBHelvetica"/>
              </a:rPr>
              <a:t> στο </a:t>
            </a:r>
            <a:r>
              <a:rPr lang="el-GR" sz="2800" dirty="0" err="1">
                <a:solidFill>
                  <a:schemeClr val="tx1">
                    <a:alpha val="80000"/>
                  </a:schemeClr>
                </a:solidFill>
                <a:effectLst/>
                <a:latin typeface="UBHelvetica"/>
              </a:rPr>
              <a:t>στροφαλοθάλαμο</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δημιουργώντας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υπερπίεση</a:t>
            </a:r>
            <a:r>
              <a:rPr lang="el-GR" sz="2800" dirty="0">
                <a:solidFill>
                  <a:schemeClr val="tx1">
                    <a:alpha val="80000"/>
                  </a:schemeClr>
                </a:solidFill>
                <a:effectLst/>
                <a:latin typeface="UBHelvetica"/>
              </a:rPr>
              <a:t> που </a:t>
            </a:r>
            <a:r>
              <a:rPr lang="el-GR" sz="2800" dirty="0" err="1">
                <a:solidFill>
                  <a:schemeClr val="tx1">
                    <a:alpha val="80000"/>
                  </a:schemeClr>
                </a:solidFill>
                <a:effectLst/>
                <a:latin typeface="UBHelvetica"/>
              </a:rPr>
              <a:t>αυτη</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προκαλει</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ανώμαλη</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λειτουργία</a:t>
            </a:r>
            <a:r>
              <a:rPr lang="el-GR" sz="2800" dirty="0">
                <a:solidFill>
                  <a:schemeClr val="tx1">
                    <a:alpha val="80000"/>
                  </a:schemeClr>
                </a:solidFill>
                <a:effectLst/>
                <a:latin typeface="UBHelvetica"/>
              </a:rPr>
              <a:t> και </a:t>
            </a:r>
            <a:r>
              <a:rPr lang="el-GR" sz="2800" dirty="0" err="1">
                <a:solidFill>
                  <a:schemeClr val="tx1">
                    <a:alpha val="80000"/>
                  </a:schemeClr>
                </a:solidFill>
                <a:effectLst/>
                <a:latin typeface="UBHelvetica"/>
              </a:rPr>
              <a:t>θόρυβο</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κινητήρα</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αλλοίωση</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λαδιου</a:t>
            </a:r>
            <a:r>
              <a:rPr lang="el-GR" sz="2800" dirty="0">
                <a:solidFill>
                  <a:schemeClr val="tx1">
                    <a:alpha val="80000"/>
                  </a:schemeClr>
                </a:solidFill>
                <a:effectLst/>
                <a:latin typeface="UBHelvetica"/>
              </a:rPr>
              <a:t>́ και </a:t>
            </a:r>
            <a:r>
              <a:rPr lang="el-GR" sz="2800" dirty="0" err="1">
                <a:solidFill>
                  <a:schemeClr val="tx1">
                    <a:alpha val="80000"/>
                  </a:schemeClr>
                </a:solidFill>
                <a:effectLst/>
                <a:latin typeface="UBHelvetica"/>
              </a:rPr>
              <a:t>εξωτερικές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διαρροές</a:t>
            </a:r>
            <a:r>
              <a:rPr lang="el-GR" sz="2800" dirty="0">
                <a:solidFill>
                  <a:schemeClr val="tx1">
                    <a:alpha val="80000"/>
                  </a:schemeClr>
                </a:solidFill>
                <a:effectLst/>
                <a:latin typeface="UBHelvetica"/>
              </a:rPr>
              <a:t>. </a:t>
            </a:r>
            <a:r>
              <a:rPr lang="el-GR" sz="2800" dirty="0">
                <a:solidFill>
                  <a:schemeClr val="tx1">
                    <a:alpha val="80000"/>
                  </a:schemeClr>
                </a:solidFill>
              </a:rPr>
              <a:t> </a:t>
            </a:r>
            <a:r>
              <a:rPr lang="el-GR" sz="2800" dirty="0">
                <a:solidFill>
                  <a:schemeClr val="tx1">
                    <a:alpha val="80000"/>
                  </a:schemeClr>
                </a:solidFill>
                <a:effectLst/>
                <a:latin typeface="UBHelvetica"/>
              </a:rPr>
              <a:t>Για την </a:t>
            </a:r>
            <a:r>
              <a:rPr lang="el-GR" sz="2800" dirty="0" err="1">
                <a:solidFill>
                  <a:schemeClr val="tx1">
                    <a:alpha val="80000"/>
                  </a:schemeClr>
                </a:solidFill>
                <a:effectLst/>
                <a:latin typeface="UBHelvetica"/>
              </a:rPr>
              <a:t>αποφυγη</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αυτής</a:t>
            </a:r>
            <a:r>
              <a:rPr lang="el-GR" sz="2800" dirty="0">
                <a:solidFill>
                  <a:schemeClr val="tx1">
                    <a:alpha val="80000"/>
                  </a:schemeClr>
                </a:solidFill>
                <a:effectLst/>
                <a:latin typeface="UBHelvetica"/>
              </a:rPr>
              <a:t> της </a:t>
            </a:r>
            <a:r>
              <a:rPr lang="el-GR" sz="2800" dirty="0" err="1">
                <a:solidFill>
                  <a:schemeClr val="tx1">
                    <a:alpha val="80000"/>
                  </a:schemeClr>
                </a:solidFill>
                <a:effectLst/>
                <a:latin typeface="UBHelvetica"/>
              </a:rPr>
              <a:t>βλάβης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πρέπει</a:t>
            </a:r>
            <a:r>
              <a:rPr lang="el-GR" sz="2800" dirty="0">
                <a:solidFill>
                  <a:schemeClr val="tx1">
                    <a:alpha val="80000"/>
                  </a:schemeClr>
                </a:solidFill>
                <a:effectLst/>
                <a:latin typeface="UBHelvetica"/>
              </a:rPr>
              <a:t> τα </a:t>
            </a:r>
            <a:r>
              <a:rPr lang="el-GR" sz="2800" dirty="0" err="1">
                <a:solidFill>
                  <a:schemeClr val="tx1">
                    <a:alpha val="80000"/>
                  </a:schemeClr>
                </a:solidFill>
                <a:effectLst/>
                <a:latin typeface="UBHelvetica"/>
              </a:rPr>
              <a:t>μέρη</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συστήματος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αναπνοής</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εξαερισμου</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κινητήρα</a:t>
            </a:r>
            <a:r>
              <a:rPr lang="el-GR" sz="2800" dirty="0">
                <a:solidFill>
                  <a:schemeClr val="tx1">
                    <a:alpha val="80000"/>
                  </a:schemeClr>
                </a:solidFill>
                <a:effectLst/>
                <a:latin typeface="UBHelvetica"/>
              </a:rPr>
              <a:t> να </a:t>
            </a:r>
            <a:r>
              <a:rPr lang="el-GR" sz="2800" dirty="0" err="1">
                <a:solidFill>
                  <a:schemeClr val="tx1">
                    <a:alpha val="80000"/>
                  </a:schemeClr>
                </a:solidFill>
                <a:effectLst/>
                <a:latin typeface="UBHelvetica"/>
              </a:rPr>
              <a:t>καθαρίζονται</a:t>
            </a:r>
            <a:r>
              <a:rPr lang="el-GR" sz="2800" dirty="0">
                <a:solidFill>
                  <a:schemeClr val="tx1">
                    <a:alpha val="80000"/>
                  </a:schemeClr>
                </a:solidFill>
                <a:effectLst/>
                <a:latin typeface="UBHelvetica"/>
              </a:rPr>
              <a:t>, </a:t>
            </a:r>
            <a:r>
              <a:rPr lang="el-GR" sz="2800" dirty="0" err="1">
                <a:solidFill>
                  <a:schemeClr val="tx1">
                    <a:alpha val="80000"/>
                  </a:schemeClr>
                </a:solidFill>
                <a:effectLst/>
                <a:latin typeface="UBHelvetica"/>
              </a:rPr>
              <a:t>σύμφωνα</a:t>
            </a:r>
            <a:r>
              <a:rPr lang="el-GR" sz="2800" dirty="0">
                <a:solidFill>
                  <a:schemeClr val="tx1">
                    <a:alpha val="80000"/>
                  </a:schemeClr>
                </a:solidFill>
                <a:effectLst/>
                <a:latin typeface="UBHelvetica"/>
              </a:rPr>
              <a:t> με τις </a:t>
            </a:r>
            <a:r>
              <a:rPr lang="el-GR" sz="2800" dirty="0" err="1">
                <a:solidFill>
                  <a:schemeClr val="tx1">
                    <a:alpha val="80000"/>
                  </a:schemeClr>
                </a:solidFill>
                <a:effectLst/>
                <a:latin typeface="UBHelvetica"/>
              </a:rPr>
              <a:t>οδηγίες</a:t>
            </a:r>
            <a:r>
              <a:rPr lang="el-GR" sz="2800" dirty="0">
                <a:solidFill>
                  <a:schemeClr val="tx1">
                    <a:alpha val="80000"/>
                  </a:schemeClr>
                </a:solidFill>
                <a:effectLst/>
                <a:latin typeface="UBHelvetica"/>
              </a:rPr>
              <a:t> του </a:t>
            </a:r>
            <a:r>
              <a:rPr lang="el-GR" sz="2800" dirty="0" err="1">
                <a:solidFill>
                  <a:schemeClr val="tx1">
                    <a:alpha val="80000"/>
                  </a:schemeClr>
                </a:solidFill>
                <a:effectLst/>
                <a:latin typeface="UBHelvetica"/>
              </a:rPr>
              <a:t>κατασκευαστη</a:t>
            </a:r>
            <a:r>
              <a:rPr lang="el-GR" sz="2800" dirty="0">
                <a:solidFill>
                  <a:schemeClr val="tx1">
                    <a:alpha val="80000"/>
                  </a:schemeClr>
                </a:solidFill>
                <a:effectLst/>
                <a:latin typeface="UBHelvetica"/>
              </a:rPr>
              <a:t>́</a:t>
            </a:r>
            <a:endParaRPr lang="el-GR" dirty="0"/>
          </a:p>
        </p:txBody>
      </p:sp>
    </p:spTree>
    <p:extLst>
      <p:ext uri="{BB962C8B-B14F-4D97-AF65-F5344CB8AC3E}">
        <p14:creationId xmlns:p14="http://schemas.microsoft.com/office/powerpoint/2010/main" val="317622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F1B2F5A-8BA6-D254-1756-2C485EF2CD28}"/>
              </a:ext>
            </a:extLst>
          </p:cNvPr>
          <p:cNvSpPr>
            <a:spLocks noGrp="1"/>
          </p:cNvSpPr>
          <p:nvPr>
            <p:ph type="title"/>
          </p:nvPr>
        </p:nvSpPr>
        <p:spPr>
          <a:xfrm>
            <a:off x="838200" y="365125"/>
            <a:ext cx="10515600" cy="1325563"/>
          </a:xfrm>
        </p:spPr>
        <p:txBody>
          <a:bodyPr>
            <a:normAutofit/>
          </a:bodyPr>
          <a:lstStyle/>
          <a:p>
            <a:r>
              <a:rPr lang="el-GR" sz="4200" dirty="0" err="1">
                <a:effectLst/>
                <a:latin typeface="UB-Front-Bold"/>
              </a:rPr>
              <a:t>Ψυγείο</a:t>
            </a:r>
            <a:r>
              <a:rPr lang="el-GR" sz="4200" dirty="0">
                <a:effectLst/>
                <a:latin typeface="UB-Front-Bold"/>
              </a:rPr>
              <a:t> </a:t>
            </a:r>
            <a:r>
              <a:rPr lang="el-GR" sz="4200" dirty="0" err="1">
                <a:effectLst/>
                <a:latin typeface="UB-Front-Bold"/>
              </a:rPr>
              <a:t>λαδιου</a:t>
            </a:r>
            <a:r>
              <a:rPr lang="el-GR" sz="4200" dirty="0">
                <a:effectLst/>
                <a:latin typeface="UB-Front-Bold"/>
              </a:rPr>
              <a:t>́ </a:t>
            </a:r>
            <a:br>
              <a:rPr lang="el-GR" sz="4200" dirty="0"/>
            </a:br>
            <a:endParaRPr lang="el-GR" sz="42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F064EF59-4D20-7374-BFEC-EB955A4BA562}"/>
              </a:ext>
            </a:extLst>
          </p:cNvPr>
          <p:cNvSpPr>
            <a:spLocks noGrp="1"/>
          </p:cNvSpPr>
          <p:nvPr>
            <p:ph idx="1"/>
          </p:nvPr>
        </p:nvSpPr>
        <p:spPr>
          <a:xfrm>
            <a:off x="838200" y="1929384"/>
            <a:ext cx="10515600" cy="4251960"/>
          </a:xfrm>
        </p:spPr>
        <p:txBody>
          <a:bodyPr>
            <a:normAutofit/>
          </a:bodyPr>
          <a:lstStyle/>
          <a:p>
            <a:r>
              <a:rPr lang="el-GR" sz="2400" dirty="0">
                <a:effectLst/>
                <a:latin typeface="UBHelvetica"/>
              </a:rPr>
              <a:t>Στους </a:t>
            </a:r>
            <a:r>
              <a:rPr lang="el-GR" sz="2400" dirty="0" err="1">
                <a:effectLst/>
                <a:latin typeface="UBHelvetica"/>
              </a:rPr>
              <a:t>μεγάλους</a:t>
            </a:r>
            <a:r>
              <a:rPr lang="el-GR" sz="2400" dirty="0">
                <a:effectLst/>
                <a:latin typeface="UBHelvetica"/>
              </a:rPr>
              <a:t> </a:t>
            </a:r>
            <a:r>
              <a:rPr lang="el-GR" sz="2400" dirty="0" err="1">
                <a:effectLst/>
                <a:latin typeface="UBHelvetica"/>
              </a:rPr>
              <a:t>κινητήρες</a:t>
            </a:r>
            <a:r>
              <a:rPr lang="el-GR" sz="2400" dirty="0">
                <a:effectLst/>
                <a:latin typeface="UBHelvetica"/>
              </a:rPr>
              <a:t> και </a:t>
            </a:r>
            <a:r>
              <a:rPr lang="el-GR" sz="2400" dirty="0" err="1">
                <a:effectLst/>
                <a:latin typeface="UBHelvetica"/>
              </a:rPr>
              <a:t>ιδιαίτερα</a:t>
            </a:r>
            <a:r>
              <a:rPr lang="el-GR" sz="2400" dirty="0">
                <a:effectLst/>
                <a:latin typeface="UBHelvetica"/>
              </a:rPr>
              <a:t> στους </a:t>
            </a:r>
            <a:r>
              <a:rPr lang="el-GR" sz="2400" dirty="0" err="1">
                <a:effectLst/>
                <a:latin typeface="UBHelvetica"/>
              </a:rPr>
              <a:t>αερόψυκτους</a:t>
            </a:r>
            <a:r>
              <a:rPr lang="el-GR" sz="2400" dirty="0">
                <a:effectLst/>
                <a:latin typeface="UBHelvetica"/>
              </a:rPr>
              <a:t>, το </a:t>
            </a:r>
            <a:r>
              <a:rPr lang="el-GR" sz="2400" dirty="0" err="1">
                <a:effectLst/>
                <a:latin typeface="UBHelvetica"/>
              </a:rPr>
              <a:t>λάδι</a:t>
            </a:r>
            <a:r>
              <a:rPr lang="el-GR" sz="2400" dirty="0">
                <a:effectLst/>
                <a:latin typeface="UBHelvetica"/>
              </a:rPr>
              <a:t> </a:t>
            </a:r>
            <a:r>
              <a:rPr lang="el-GR" sz="2400" dirty="0" err="1">
                <a:effectLst/>
                <a:latin typeface="UBHelvetica"/>
              </a:rPr>
              <a:t>λίπανσης</a:t>
            </a:r>
            <a:r>
              <a:rPr lang="el-GR" sz="2400" dirty="0">
                <a:effectLst/>
                <a:latin typeface="UBHelvetica"/>
              </a:rPr>
              <a:t> </a:t>
            </a:r>
            <a:r>
              <a:rPr lang="el-GR" sz="2400" dirty="0" err="1">
                <a:effectLst/>
                <a:latin typeface="UBHelvetica"/>
              </a:rPr>
              <a:t>χρησιμοποιείται</a:t>
            </a:r>
            <a:r>
              <a:rPr lang="el-GR" sz="2400" dirty="0">
                <a:effectLst/>
                <a:latin typeface="UBHelvetica"/>
              </a:rPr>
              <a:t>, </a:t>
            </a:r>
            <a:r>
              <a:rPr lang="el-GR" sz="2400" dirty="0" err="1">
                <a:effectLst/>
                <a:latin typeface="UBHelvetica"/>
              </a:rPr>
              <a:t>εκτός</a:t>
            </a:r>
            <a:r>
              <a:rPr lang="el-GR" sz="2400" dirty="0">
                <a:effectLst/>
                <a:latin typeface="UBHelvetica"/>
              </a:rPr>
              <a:t> </a:t>
            </a:r>
            <a:r>
              <a:rPr lang="el-GR" sz="2400" dirty="0" err="1">
                <a:effectLst/>
                <a:latin typeface="UBHelvetica"/>
              </a:rPr>
              <a:t>απο</a:t>
            </a:r>
            <a:r>
              <a:rPr lang="el-GR" sz="2400" dirty="0">
                <a:effectLst/>
                <a:latin typeface="UBHelvetica"/>
              </a:rPr>
              <a:t>́ </a:t>
            </a:r>
            <a:r>
              <a:rPr lang="el-GR" sz="2400" dirty="0" err="1">
                <a:effectLst/>
                <a:latin typeface="UBHelvetica"/>
              </a:rPr>
              <a:t>λιπαντικο</a:t>
            </a:r>
            <a:r>
              <a:rPr lang="el-GR" sz="2400" dirty="0">
                <a:effectLst/>
                <a:latin typeface="UBHelvetica"/>
              </a:rPr>
              <a:t>́, και σαν </a:t>
            </a:r>
            <a:r>
              <a:rPr lang="el-GR" sz="2400" dirty="0" err="1">
                <a:effectLst/>
                <a:latin typeface="UBHelvetica"/>
              </a:rPr>
              <a:t>μέσο</a:t>
            </a:r>
            <a:r>
              <a:rPr lang="el-GR" sz="2400" dirty="0">
                <a:effectLst/>
                <a:latin typeface="UBHelvetica"/>
              </a:rPr>
              <a:t> </a:t>
            </a:r>
            <a:r>
              <a:rPr lang="el-GR" sz="2400" dirty="0" err="1">
                <a:effectLst/>
                <a:latin typeface="UBHelvetica"/>
              </a:rPr>
              <a:t>ψύξης</a:t>
            </a:r>
            <a:r>
              <a:rPr lang="el-GR" sz="2400" dirty="0">
                <a:effectLst/>
                <a:latin typeface="UBHelvetica"/>
              </a:rPr>
              <a:t> τους. Στις </a:t>
            </a:r>
            <a:r>
              <a:rPr lang="el-GR" sz="2400" dirty="0" err="1">
                <a:effectLst/>
                <a:latin typeface="UBHelvetica"/>
              </a:rPr>
              <a:t>περιπτώσεις</a:t>
            </a:r>
            <a:r>
              <a:rPr lang="el-GR" sz="2400" dirty="0">
                <a:effectLst/>
                <a:latin typeface="UBHelvetica"/>
              </a:rPr>
              <a:t> </a:t>
            </a:r>
            <a:r>
              <a:rPr lang="el-GR" sz="2400" dirty="0" err="1">
                <a:effectLst/>
                <a:latin typeface="UBHelvetica"/>
              </a:rPr>
              <a:t>αυτές</a:t>
            </a:r>
            <a:r>
              <a:rPr lang="el-GR" sz="2400" dirty="0">
                <a:effectLst/>
                <a:latin typeface="UBHelvetica"/>
              </a:rPr>
              <a:t>, η </a:t>
            </a:r>
            <a:r>
              <a:rPr lang="el-GR" sz="2400" dirty="0" err="1">
                <a:effectLst/>
                <a:latin typeface="UBHelvetica"/>
              </a:rPr>
              <a:t>φυσιολογικη</a:t>
            </a:r>
            <a:r>
              <a:rPr lang="el-GR" sz="2400" dirty="0">
                <a:effectLst/>
                <a:latin typeface="UBHelvetica"/>
              </a:rPr>
              <a:t>́ </a:t>
            </a:r>
            <a:r>
              <a:rPr lang="el-GR" sz="2400" dirty="0" err="1">
                <a:effectLst/>
                <a:latin typeface="UBHelvetica"/>
              </a:rPr>
              <a:t>ψύξη</a:t>
            </a:r>
            <a:r>
              <a:rPr lang="el-GR" sz="2400" dirty="0">
                <a:effectLst/>
                <a:latin typeface="UBHelvetica"/>
              </a:rPr>
              <a:t> του </a:t>
            </a:r>
            <a:r>
              <a:rPr lang="el-GR" sz="2400" dirty="0" err="1">
                <a:effectLst/>
                <a:latin typeface="UBHelvetica"/>
              </a:rPr>
              <a:t>λαδιου</a:t>
            </a:r>
            <a:r>
              <a:rPr lang="el-GR" sz="2400" dirty="0">
                <a:effectLst/>
                <a:latin typeface="UBHelvetica"/>
              </a:rPr>
              <a:t>́, που </a:t>
            </a:r>
            <a:r>
              <a:rPr lang="el-GR" sz="2400" dirty="0" err="1">
                <a:effectLst/>
                <a:latin typeface="UBHelvetica"/>
              </a:rPr>
              <a:t>οφείλεται</a:t>
            </a:r>
            <a:r>
              <a:rPr lang="el-GR" sz="2400" dirty="0">
                <a:effectLst/>
                <a:latin typeface="UBHelvetica"/>
              </a:rPr>
              <a:t> στην </a:t>
            </a:r>
            <a:r>
              <a:rPr lang="el-GR" sz="2400" dirty="0" err="1">
                <a:effectLst/>
                <a:latin typeface="UBHelvetica"/>
              </a:rPr>
              <a:t>επαφη</a:t>
            </a:r>
            <a:r>
              <a:rPr lang="el-GR" sz="2400" dirty="0">
                <a:effectLst/>
                <a:latin typeface="UBHelvetica"/>
              </a:rPr>
              <a:t>́ του με τα </a:t>
            </a:r>
            <a:r>
              <a:rPr lang="el-GR" sz="2400" dirty="0" err="1">
                <a:effectLst/>
                <a:latin typeface="UBHelvetica"/>
              </a:rPr>
              <a:t>ψυχρα</a:t>
            </a:r>
            <a:r>
              <a:rPr lang="el-GR" sz="2400" dirty="0">
                <a:effectLst/>
                <a:latin typeface="UBHelvetica"/>
              </a:rPr>
              <a:t>́ </a:t>
            </a:r>
            <a:r>
              <a:rPr lang="el-GR" sz="2400" dirty="0" err="1">
                <a:effectLst/>
                <a:latin typeface="UBHelvetica"/>
              </a:rPr>
              <a:t>τοιχώματα</a:t>
            </a:r>
            <a:r>
              <a:rPr lang="el-GR" sz="2400" dirty="0">
                <a:effectLst/>
                <a:latin typeface="UBHelvetica"/>
              </a:rPr>
              <a:t> του </a:t>
            </a:r>
            <a:r>
              <a:rPr lang="el-GR" sz="2400" dirty="0" err="1">
                <a:effectLst/>
                <a:latin typeface="UBHelvetica"/>
              </a:rPr>
              <a:t>κάρτερ</a:t>
            </a:r>
            <a:r>
              <a:rPr lang="el-GR" sz="2400" dirty="0">
                <a:effectLst/>
                <a:latin typeface="UBHelvetica"/>
              </a:rPr>
              <a:t>, δεν </a:t>
            </a:r>
            <a:r>
              <a:rPr lang="el-GR" sz="2400" dirty="0" err="1">
                <a:effectLst/>
                <a:latin typeface="UBHelvetica"/>
              </a:rPr>
              <a:t>επαρκει</a:t>
            </a:r>
            <a:r>
              <a:rPr lang="el-GR" sz="2400" dirty="0">
                <a:effectLst/>
                <a:latin typeface="UBHelvetica"/>
              </a:rPr>
              <a:t>́ και γι’ </a:t>
            </a:r>
            <a:r>
              <a:rPr lang="el-GR" sz="2400" dirty="0" err="1">
                <a:effectLst/>
                <a:latin typeface="UBHelvetica"/>
              </a:rPr>
              <a:t>αυτο</a:t>
            </a:r>
            <a:r>
              <a:rPr lang="el-GR" sz="2400" dirty="0">
                <a:effectLst/>
                <a:latin typeface="UBHelvetica"/>
              </a:rPr>
              <a:t>́ ο </a:t>
            </a:r>
            <a:r>
              <a:rPr lang="el-GR" sz="2400" dirty="0" err="1">
                <a:effectLst/>
                <a:latin typeface="UBHelvetica"/>
              </a:rPr>
              <a:t>κινητήρας</a:t>
            </a:r>
            <a:r>
              <a:rPr lang="el-GR" sz="2400" dirty="0">
                <a:effectLst/>
                <a:latin typeface="UBHelvetica"/>
              </a:rPr>
              <a:t> </a:t>
            </a:r>
            <a:r>
              <a:rPr lang="el-GR" sz="2400" dirty="0" err="1">
                <a:effectLst/>
                <a:latin typeface="UBHelvetica"/>
              </a:rPr>
              <a:t>εφοδιάζεται</a:t>
            </a:r>
            <a:r>
              <a:rPr lang="el-GR" sz="2400" dirty="0">
                <a:effectLst/>
                <a:latin typeface="UBHelvetica"/>
              </a:rPr>
              <a:t> με </a:t>
            </a:r>
            <a:r>
              <a:rPr lang="el-GR" sz="2400" dirty="0" err="1">
                <a:effectLst/>
                <a:latin typeface="UBHelvetica"/>
              </a:rPr>
              <a:t>ειδικο</a:t>
            </a:r>
            <a:r>
              <a:rPr lang="el-GR" sz="2400" dirty="0">
                <a:effectLst/>
                <a:latin typeface="UBHelvetica"/>
              </a:rPr>
              <a:t>́ </a:t>
            </a:r>
            <a:r>
              <a:rPr lang="el-GR" sz="2400" dirty="0" err="1">
                <a:effectLst/>
                <a:latin typeface="UBHelvetica"/>
              </a:rPr>
              <a:t>ψυγείο</a:t>
            </a:r>
            <a:r>
              <a:rPr lang="el-GR" sz="2400" dirty="0">
                <a:effectLst/>
                <a:latin typeface="UBHelvetica"/>
              </a:rPr>
              <a:t> </a:t>
            </a:r>
            <a:r>
              <a:rPr lang="el-GR" sz="2400" dirty="0" err="1">
                <a:effectLst/>
                <a:latin typeface="UBHelvetica"/>
              </a:rPr>
              <a:t>λαδιου</a:t>
            </a:r>
            <a:r>
              <a:rPr lang="el-GR" sz="2400" dirty="0">
                <a:effectLst/>
                <a:latin typeface="UBHelvetica"/>
              </a:rPr>
              <a:t>́. </a:t>
            </a:r>
            <a:endParaRPr lang="el-GR" sz="2400" dirty="0"/>
          </a:p>
          <a:p>
            <a:r>
              <a:rPr lang="el-GR" sz="2400" dirty="0">
                <a:effectLst/>
                <a:latin typeface="UBHelvetica"/>
              </a:rPr>
              <a:t>Το </a:t>
            </a:r>
            <a:r>
              <a:rPr lang="el-GR" sz="2400" dirty="0" err="1">
                <a:effectLst/>
                <a:latin typeface="UBHelvetica"/>
              </a:rPr>
              <a:t>ψυγείο</a:t>
            </a:r>
            <a:r>
              <a:rPr lang="el-GR" sz="2400" dirty="0">
                <a:effectLst/>
                <a:latin typeface="UBHelvetica"/>
              </a:rPr>
              <a:t> </a:t>
            </a:r>
            <a:r>
              <a:rPr lang="el-GR" sz="2400" dirty="0" err="1">
                <a:effectLst/>
                <a:latin typeface="UBHelvetica"/>
              </a:rPr>
              <a:t>αυτο</a:t>
            </a:r>
            <a:r>
              <a:rPr lang="el-GR" sz="2400" dirty="0">
                <a:effectLst/>
                <a:latin typeface="UBHelvetica"/>
              </a:rPr>
              <a:t>́ </a:t>
            </a:r>
            <a:r>
              <a:rPr lang="el-GR" sz="2400" dirty="0" err="1">
                <a:effectLst/>
                <a:latin typeface="UBHelvetica"/>
              </a:rPr>
              <a:t>μοιάζει</a:t>
            </a:r>
            <a:r>
              <a:rPr lang="el-GR" sz="2400" dirty="0">
                <a:effectLst/>
                <a:latin typeface="UBHelvetica"/>
              </a:rPr>
              <a:t> με το </a:t>
            </a:r>
            <a:r>
              <a:rPr lang="el-GR" sz="2400" dirty="0" err="1">
                <a:effectLst/>
                <a:latin typeface="UBHelvetica"/>
              </a:rPr>
              <a:t>ψυγείο</a:t>
            </a:r>
            <a:r>
              <a:rPr lang="el-GR" sz="2400" dirty="0">
                <a:effectLst/>
                <a:latin typeface="UBHelvetica"/>
              </a:rPr>
              <a:t> </a:t>
            </a:r>
            <a:r>
              <a:rPr lang="el-GR" sz="2400" dirty="0" err="1">
                <a:effectLst/>
                <a:latin typeface="UBHelvetica"/>
              </a:rPr>
              <a:t>νερου</a:t>
            </a:r>
            <a:r>
              <a:rPr lang="el-GR" sz="2400" dirty="0">
                <a:effectLst/>
                <a:latin typeface="UBHelvetica"/>
              </a:rPr>
              <a:t>́ και </a:t>
            </a:r>
            <a:r>
              <a:rPr lang="el-GR" sz="2400" dirty="0" err="1">
                <a:effectLst/>
                <a:latin typeface="UBHelvetica"/>
              </a:rPr>
              <a:t>τοποθετείται</a:t>
            </a:r>
            <a:r>
              <a:rPr lang="el-GR" sz="2400" dirty="0">
                <a:effectLst/>
                <a:latin typeface="UBHelvetica"/>
              </a:rPr>
              <a:t> με </a:t>
            </a:r>
            <a:r>
              <a:rPr lang="el-GR" sz="2400" dirty="0" err="1">
                <a:effectLst/>
                <a:latin typeface="UBHelvetica"/>
              </a:rPr>
              <a:t>τέτοιο</a:t>
            </a:r>
            <a:r>
              <a:rPr lang="el-GR" sz="2400" dirty="0">
                <a:effectLst/>
                <a:latin typeface="UBHelvetica"/>
              </a:rPr>
              <a:t> </a:t>
            </a:r>
            <a:r>
              <a:rPr lang="el-GR" sz="2400" dirty="0" err="1">
                <a:effectLst/>
                <a:latin typeface="UBHelvetica"/>
              </a:rPr>
              <a:t>τρόπο</a:t>
            </a:r>
            <a:r>
              <a:rPr lang="el-GR" sz="2400" dirty="0">
                <a:effectLst/>
                <a:latin typeface="UBHelvetica"/>
              </a:rPr>
              <a:t>, </a:t>
            </a:r>
            <a:r>
              <a:rPr lang="el-GR" sz="2400" dirty="0" err="1">
                <a:effectLst/>
                <a:latin typeface="UBHelvetica"/>
              </a:rPr>
              <a:t>ώστε</a:t>
            </a:r>
            <a:r>
              <a:rPr lang="el-GR" sz="2400" dirty="0">
                <a:effectLst/>
                <a:latin typeface="UBHelvetica"/>
              </a:rPr>
              <a:t> να το </a:t>
            </a:r>
            <a:r>
              <a:rPr lang="el-GR" sz="2400" dirty="0" err="1">
                <a:effectLst/>
                <a:latin typeface="UBHelvetica"/>
              </a:rPr>
              <a:t>διαπερνα</a:t>
            </a:r>
            <a:r>
              <a:rPr lang="el-GR" sz="2400" dirty="0">
                <a:effectLst/>
                <a:latin typeface="UBHelvetica"/>
              </a:rPr>
              <a:t>́ το </a:t>
            </a:r>
            <a:r>
              <a:rPr lang="el-GR" sz="2400" dirty="0" err="1">
                <a:effectLst/>
                <a:latin typeface="UBHelvetica"/>
              </a:rPr>
              <a:t>ρεύμα</a:t>
            </a:r>
            <a:r>
              <a:rPr lang="el-GR" sz="2400" dirty="0">
                <a:effectLst/>
                <a:latin typeface="UBHelvetica"/>
              </a:rPr>
              <a:t> του </a:t>
            </a:r>
            <a:r>
              <a:rPr lang="el-GR" sz="2400" dirty="0" err="1">
                <a:effectLst/>
                <a:latin typeface="UBHelvetica"/>
              </a:rPr>
              <a:t>ατμοσφαιρικου</a:t>
            </a:r>
            <a:r>
              <a:rPr lang="el-GR" sz="2400" dirty="0">
                <a:effectLst/>
                <a:latin typeface="UBHelvetica"/>
              </a:rPr>
              <a:t>́ </a:t>
            </a:r>
            <a:r>
              <a:rPr lang="el-GR" sz="2400" dirty="0" err="1">
                <a:effectLst/>
                <a:latin typeface="UBHelvetica"/>
              </a:rPr>
              <a:t>αέρα</a:t>
            </a:r>
            <a:r>
              <a:rPr lang="el-GR" sz="2400" dirty="0">
                <a:effectLst/>
                <a:latin typeface="UBHelvetica"/>
              </a:rPr>
              <a:t> </a:t>
            </a:r>
            <a:r>
              <a:rPr lang="el-GR" sz="2400" dirty="0" err="1">
                <a:effectLst/>
                <a:latin typeface="UBHelvetica"/>
              </a:rPr>
              <a:t>ψύξης</a:t>
            </a:r>
            <a:r>
              <a:rPr lang="el-GR" sz="2400" dirty="0">
                <a:effectLst/>
                <a:latin typeface="UBHelvetica"/>
              </a:rPr>
              <a:t> (για </a:t>
            </a:r>
            <a:r>
              <a:rPr lang="el-GR" sz="2400" dirty="0" err="1">
                <a:effectLst/>
                <a:latin typeface="UBHelvetica"/>
              </a:rPr>
              <a:t>αερόψυκτους</a:t>
            </a:r>
            <a:r>
              <a:rPr lang="el-GR" sz="2400" dirty="0">
                <a:effectLst/>
                <a:latin typeface="UBHelvetica"/>
              </a:rPr>
              <a:t> και </a:t>
            </a:r>
            <a:r>
              <a:rPr lang="el-GR" sz="2400" dirty="0" err="1">
                <a:effectLst/>
                <a:latin typeface="UBHelvetica"/>
              </a:rPr>
              <a:t>υδρόψυκτους</a:t>
            </a:r>
            <a:r>
              <a:rPr lang="el-GR" sz="2400" dirty="0">
                <a:effectLst/>
                <a:latin typeface="UBHelvetica"/>
              </a:rPr>
              <a:t> </a:t>
            </a:r>
            <a:r>
              <a:rPr lang="el-GR" sz="2400" dirty="0" err="1">
                <a:effectLst/>
                <a:latin typeface="UBHelvetica"/>
              </a:rPr>
              <a:t>κινητήρες</a:t>
            </a:r>
            <a:r>
              <a:rPr lang="el-GR" sz="2400" dirty="0">
                <a:effectLst/>
                <a:latin typeface="UBHelvetica"/>
              </a:rPr>
              <a:t>). Σε </a:t>
            </a:r>
            <a:r>
              <a:rPr lang="el-GR" sz="2400" dirty="0" err="1">
                <a:effectLst/>
                <a:latin typeface="UBHelvetica"/>
              </a:rPr>
              <a:t>κάποιες</a:t>
            </a:r>
            <a:r>
              <a:rPr lang="el-GR" sz="2400" dirty="0">
                <a:effectLst/>
                <a:latin typeface="UBHelvetica"/>
              </a:rPr>
              <a:t> </a:t>
            </a:r>
            <a:r>
              <a:rPr lang="el-GR" sz="2400" dirty="0" err="1">
                <a:effectLst/>
                <a:latin typeface="UBHelvetica"/>
              </a:rPr>
              <a:t>περιπτώσεις</a:t>
            </a:r>
            <a:r>
              <a:rPr lang="el-GR" sz="2400" dirty="0">
                <a:effectLst/>
                <a:latin typeface="UBHelvetica"/>
              </a:rPr>
              <a:t> </a:t>
            </a:r>
            <a:r>
              <a:rPr lang="el-GR" sz="2400" dirty="0" err="1">
                <a:effectLst/>
                <a:latin typeface="UBHelvetica"/>
              </a:rPr>
              <a:t>μάλιστα</a:t>
            </a:r>
            <a:r>
              <a:rPr lang="el-GR" sz="2400" dirty="0">
                <a:effectLst/>
                <a:latin typeface="UBHelvetica"/>
              </a:rPr>
              <a:t>, το </a:t>
            </a:r>
            <a:r>
              <a:rPr lang="el-GR" sz="2400" dirty="0" err="1">
                <a:effectLst/>
                <a:latin typeface="UBHelvetica"/>
              </a:rPr>
              <a:t>ψυγείο</a:t>
            </a:r>
            <a:r>
              <a:rPr lang="el-GR" sz="2400" dirty="0">
                <a:effectLst/>
                <a:latin typeface="UBHelvetica"/>
              </a:rPr>
              <a:t> </a:t>
            </a:r>
            <a:r>
              <a:rPr lang="el-GR" sz="2400" dirty="0" err="1">
                <a:effectLst/>
                <a:latin typeface="UBHelvetica"/>
              </a:rPr>
              <a:t>λαδιου</a:t>
            </a:r>
            <a:r>
              <a:rPr lang="el-GR" sz="2400" dirty="0">
                <a:effectLst/>
                <a:latin typeface="UBHelvetica"/>
              </a:rPr>
              <a:t>́ </a:t>
            </a:r>
            <a:r>
              <a:rPr lang="el-GR" sz="2400" dirty="0" err="1">
                <a:effectLst/>
                <a:latin typeface="UBHelvetica"/>
              </a:rPr>
              <a:t>μπορει</a:t>
            </a:r>
            <a:r>
              <a:rPr lang="el-GR" sz="2400" dirty="0">
                <a:effectLst/>
                <a:latin typeface="UBHelvetica"/>
              </a:rPr>
              <a:t>́ να </a:t>
            </a:r>
            <a:r>
              <a:rPr lang="el-GR" sz="2400" dirty="0" err="1">
                <a:effectLst/>
                <a:latin typeface="UBHelvetica"/>
              </a:rPr>
              <a:t>είναι</a:t>
            </a:r>
            <a:r>
              <a:rPr lang="el-GR" sz="2400" dirty="0">
                <a:effectLst/>
                <a:latin typeface="UBHelvetica"/>
              </a:rPr>
              <a:t> και </a:t>
            </a:r>
            <a:r>
              <a:rPr lang="el-GR" sz="2400" dirty="0" err="1">
                <a:effectLst/>
                <a:latin typeface="UBHelvetica"/>
              </a:rPr>
              <a:t>ένας</a:t>
            </a:r>
            <a:r>
              <a:rPr lang="el-GR" sz="2400" dirty="0">
                <a:effectLst/>
                <a:latin typeface="UBHelvetica"/>
              </a:rPr>
              <a:t> </a:t>
            </a:r>
            <a:r>
              <a:rPr lang="el-GR" sz="2400" dirty="0" err="1">
                <a:effectLst/>
                <a:latin typeface="UBHelvetica"/>
              </a:rPr>
              <a:t>εναλλάκτης</a:t>
            </a:r>
            <a:r>
              <a:rPr lang="el-GR" sz="2400" dirty="0">
                <a:effectLst/>
                <a:latin typeface="UBHelvetica"/>
              </a:rPr>
              <a:t> </a:t>
            </a:r>
            <a:r>
              <a:rPr lang="el-GR" sz="2400" dirty="0" err="1">
                <a:effectLst/>
                <a:latin typeface="UBHelvetica"/>
              </a:rPr>
              <a:t>θερμότητας</a:t>
            </a:r>
            <a:r>
              <a:rPr lang="el-GR" sz="2400" dirty="0">
                <a:effectLst/>
                <a:latin typeface="UBHelvetica"/>
              </a:rPr>
              <a:t> </a:t>
            </a:r>
            <a:r>
              <a:rPr lang="el-GR" sz="2400" dirty="0" err="1">
                <a:effectLst/>
                <a:latin typeface="UBHelvetica"/>
              </a:rPr>
              <a:t>λαδιου</a:t>
            </a:r>
            <a:r>
              <a:rPr lang="el-GR" sz="2400" dirty="0">
                <a:effectLst/>
                <a:latin typeface="UBHelvetica"/>
              </a:rPr>
              <a:t>́ - </a:t>
            </a:r>
            <a:r>
              <a:rPr lang="el-GR" sz="2400" dirty="0" err="1">
                <a:effectLst/>
                <a:latin typeface="UBHelvetica"/>
              </a:rPr>
              <a:t>νερου</a:t>
            </a:r>
            <a:r>
              <a:rPr lang="el-GR" sz="2400" dirty="0">
                <a:effectLst/>
                <a:latin typeface="UBHelvetica"/>
              </a:rPr>
              <a:t>́, </a:t>
            </a:r>
            <a:r>
              <a:rPr lang="el-GR" sz="2400" dirty="0" err="1">
                <a:effectLst/>
                <a:latin typeface="UBHelvetica"/>
              </a:rPr>
              <a:t>όπου</a:t>
            </a:r>
            <a:r>
              <a:rPr lang="el-GR" sz="2400" dirty="0">
                <a:effectLst/>
                <a:latin typeface="UBHelvetica"/>
              </a:rPr>
              <a:t> το </a:t>
            </a:r>
            <a:r>
              <a:rPr lang="el-GR" sz="2400" dirty="0" err="1">
                <a:effectLst/>
                <a:latin typeface="UBHelvetica"/>
              </a:rPr>
              <a:t>λάδι</a:t>
            </a:r>
            <a:r>
              <a:rPr lang="el-GR" sz="2400" dirty="0">
                <a:effectLst/>
                <a:latin typeface="UBHelvetica"/>
              </a:rPr>
              <a:t> </a:t>
            </a:r>
            <a:r>
              <a:rPr lang="el-GR" sz="2400" dirty="0" err="1">
                <a:effectLst/>
                <a:latin typeface="UBHelvetica"/>
              </a:rPr>
              <a:t>λίπανσης</a:t>
            </a:r>
            <a:r>
              <a:rPr lang="el-GR" sz="2400" dirty="0">
                <a:effectLst/>
                <a:latin typeface="UBHelvetica"/>
              </a:rPr>
              <a:t> </a:t>
            </a:r>
            <a:r>
              <a:rPr lang="el-GR" sz="2400" dirty="0" err="1">
                <a:effectLst/>
                <a:latin typeface="UBHelvetica"/>
              </a:rPr>
              <a:t>ψύχεται</a:t>
            </a:r>
            <a:r>
              <a:rPr lang="el-GR" sz="2400" dirty="0">
                <a:effectLst/>
                <a:latin typeface="UBHelvetica"/>
              </a:rPr>
              <a:t> </a:t>
            </a:r>
            <a:r>
              <a:rPr lang="el-GR" sz="2400" dirty="0" err="1">
                <a:effectLst/>
                <a:latin typeface="UBHelvetica"/>
              </a:rPr>
              <a:t>απο</a:t>
            </a:r>
            <a:r>
              <a:rPr lang="el-GR" sz="2400" dirty="0">
                <a:effectLst/>
                <a:latin typeface="UBHelvetica"/>
              </a:rPr>
              <a:t>́ το </a:t>
            </a:r>
            <a:r>
              <a:rPr lang="el-GR" sz="2400" dirty="0" err="1">
                <a:effectLst/>
                <a:latin typeface="UBHelvetica"/>
              </a:rPr>
              <a:t>νερο</a:t>
            </a:r>
            <a:r>
              <a:rPr lang="el-GR" sz="2400" dirty="0">
                <a:effectLst/>
                <a:latin typeface="UBHelvetica"/>
              </a:rPr>
              <a:t>́ του </a:t>
            </a:r>
            <a:r>
              <a:rPr lang="el-GR" sz="2400" dirty="0" err="1">
                <a:effectLst/>
                <a:latin typeface="UBHelvetica"/>
              </a:rPr>
              <a:t>συστήματος</a:t>
            </a:r>
            <a:r>
              <a:rPr lang="el-GR" sz="2400" dirty="0">
                <a:effectLst/>
                <a:latin typeface="UBHelvetica"/>
              </a:rPr>
              <a:t> </a:t>
            </a:r>
            <a:r>
              <a:rPr lang="el-GR" sz="2400" dirty="0" err="1">
                <a:effectLst/>
                <a:latin typeface="UBHelvetica"/>
              </a:rPr>
              <a:t>ψύξης</a:t>
            </a:r>
            <a:r>
              <a:rPr lang="el-GR" sz="2400" dirty="0">
                <a:effectLst/>
                <a:latin typeface="UBHelvetica"/>
              </a:rPr>
              <a:t>. </a:t>
            </a:r>
            <a:endParaRPr lang="el-GR" sz="2400" dirty="0"/>
          </a:p>
          <a:p>
            <a:endParaRPr lang="el-GR" sz="2200" dirty="0"/>
          </a:p>
        </p:txBody>
      </p:sp>
    </p:spTree>
    <p:extLst>
      <p:ext uri="{BB962C8B-B14F-4D97-AF65-F5344CB8AC3E}">
        <p14:creationId xmlns:p14="http://schemas.microsoft.com/office/powerpoint/2010/main" val="33479182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TotalTime>
  <Words>1659</Words>
  <Application>Microsoft Macintosh PowerPoint</Application>
  <PresentationFormat>Ευρεία οθόνη</PresentationFormat>
  <Paragraphs>42</Paragraphs>
  <Slides>15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15</vt:i4>
      </vt:variant>
    </vt:vector>
  </HeadingPairs>
  <TitlesOfParts>
    <vt:vector size="23" baseType="lpstr">
      <vt:lpstr>Aptos</vt:lpstr>
      <vt:lpstr>Aptos Display</vt:lpstr>
      <vt:lpstr>Arial</vt:lpstr>
      <vt:lpstr>Calibri</vt:lpstr>
      <vt:lpstr>UB-Front-Bold</vt:lpstr>
      <vt:lpstr>UBHelvetica</vt:lpstr>
      <vt:lpstr>UBHelveticaCond</vt:lpstr>
      <vt:lpstr>Θέμα του Office</vt:lpstr>
      <vt:lpstr> ΑΝΤΛΙΑ ΛΑΔΙΟΥ</vt:lpstr>
      <vt:lpstr>Τύποι αντλιών λαδιού:   </vt:lpstr>
      <vt:lpstr>Αντλία με στροφείς  </vt:lpstr>
      <vt:lpstr>Παρουσίαση του PowerPoint</vt:lpstr>
      <vt:lpstr>ΦΙΛΤΡΟ ΛΑΔΙΟΥ</vt:lpstr>
      <vt:lpstr>Τύποι φίλτρων  </vt:lpstr>
      <vt:lpstr>Σύστημα ανακύκλωσης αναθυμιάσεων στροφαλοθαλάμου - κάρτερ  </vt:lpstr>
      <vt:lpstr>Παρουσίαση του PowerPoint</vt:lpstr>
      <vt:lpstr>Ψυγείο λαδιού  </vt:lpstr>
      <vt:lpstr>Ψυγείο Λαδιού</vt:lpstr>
      <vt:lpstr> Δείκτης στάθμης λαδιού  </vt:lpstr>
      <vt:lpstr>Κατανάλωση Λαδιού</vt:lpstr>
      <vt:lpstr>Μετρητής πίεσης λαδιού - προειδοποιητική λυχνία  </vt:lpstr>
      <vt:lpstr>Μετρητής πίεσης λαδιού - προειδοποιητική λυχνία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ΑΝΤΛΙΑ ΛΑΔΙΟΥ</dc:title>
  <dc:creator>GEORGIA GEORGATZOGLOU</dc:creator>
  <cp:lastModifiedBy>GEORGIA GEORGATZOGLOU</cp:lastModifiedBy>
  <cp:revision>2</cp:revision>
  <dcterms:created xsi:type="dcterms:W3CDTF">2024-03-17T16:50:30Z</dcterms:created>
  <dcterms:modified xsi:type="dcterms:W3CDTF">2024-03-17T17:40:16Z</dcterms:modified>
</cp:coreProperties>
</file>