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3"/>
  </p:normalViewPr>
  <p:slideViewPr>
    <p:cSldViewPr snapToGrid="0">
      <p:cViewPr varScale="1">
        <p:scale>
          <a:sx n="86" d="100"/>
          <a:sy n="86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EA74D-F6C1-C64C-AA92-522518A45064}" type="datetimeFigureOut">
              <a:rPr lang="el-GR" smtClean="0"/>
              <a:t>17/3/24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658A7-7850-3343-A912-BB70B9ECC0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52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658A7-7850-3343-A912-BB70B9ECC072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65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2B8561-7317-51D8-FD4C-11843DDD6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8183F83-CB8F-9DDC-705B-B555DCF5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5E1566-80E9-3222-CA9C-D4C94259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774208-587B-BBF3-1227-CF22CD02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7E1A35-F67F-22D4-D019-A2A8DC3C7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733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CF519E-F567-AC2F-DBE7-C7BEB9DC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A0B0566-71E0-D87B-EDAC-C200789AF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ADCA2C3-8B44-FEB3-62A9-00DDC200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6741DC-11B3-491F-EAC1-949BD421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6D9777-8AFC-ADBA-2A99-0196D6E5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91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CFA080D-360C-3D8A-64DC-86A2BD9E9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BF1FB76-97BF-152E-4896-FCC6E2E85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6728AE0-2770-E0CA-A0CB-9D7BD0F4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5AD9DA0-CE36-86C2-1A5F-2EE152D3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CA0ADE-6FC4-167C-DCD7-7752250E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89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5DE22D-CD72-8227-0AE1-74872542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69DACE6-1D44-EEB8-EF27-8DB79D77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896DD9-9CA8-B57C-CB7E-1CE4904A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8AE50E-0A10-13D7-36DF-F10CBC49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B707E1-A354-B4DB-F456-841D55C6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87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AA59AA-201B-B4E0-C5E4-80B53404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BC0E52E-3ED3-C030-D142-EA86CD5B3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7ED56D8-3007-7A96-7D78-8DACB6F0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F42A8D5-489A-10B9-7090-DABA48F6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40DFAB6-2A0F-EFDC-1213-D38615DE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824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60E22E-2813-06DE-348C-11B00DB3B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AFCD56-840A-206F-0B08-828B96437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5B52779-5116-46D2-DDD2-695C25CC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6440943-8CF0-AE29-4C95-7912C925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C2E7F4-937C-D0DD-3871-4E05A871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0DE7AEB-338C-DF3F-D6E8-30D1ED19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80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39509B-84C8-2570-3A61-887C9594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838FBFF-28C3-32DA-0C58-03DE74E2F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909B5A-D613-CE71-5A38-F112483A1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4D2A258-1F70-7674-C625-9FF9C85DE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256D83B-76DD-7A97-F759-B9C765CFF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5C6F863-78BE-EDC4-BCF4-56B48CA33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5EA38A0-6B95-323B-BB41-8266C784A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871BBA6-34D7-3253-2336-990C3E94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81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20FB1D-15DD-30B7-B4E1-CF1EEEF2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BF7C39A-42D6-742B-AF6F-BCF96884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5259FEC-4937-4616-83C5-55F42CAA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F4E4F718-1DC6-C9F6-6021-F09888E1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40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0E406FB-B6AD-D540-ECE9-A3F75273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B02D480-7737-348B-1E1F-F9891E3F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1CCF00-7048-A327-BA26-26861EBC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464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3D2763-4F81-F791-0988-205B2BA3A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425073-4970-A072-D2F4-90D4AAF8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2DD4121-DC47-9DAB-2E88-4AB7EF675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7DF6E89-CD4D-E1A0-2F65-CAD74D09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3BDC4F1-8E1B-D43D-1D20-69D54311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41D13F-3AF5-240F-4C69-C35AF603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37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6EEBC8-8401-286D-880D-7E08232F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7A05266-8BB6-FC90-D73E-05986696A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ADF622B-33E7-B476-0F22-6A8661458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716DEF2-69DE-F44E-15FE-50EC24E22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20CF6A7-26DE-B838-CB7B-7F99B6615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B33D238-1EFF-190C-F526-61C54C11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305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F7F59FD-8409-BACB-A00A-304DADF4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5B709BA-E12F-0B2C-973C-CA2DF754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5A4CF6B-7E43-2961-4166-050ACA60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AA93-A5A2-F84B-9B6F-C3C1DBF51E3F}" type="datetimeFigureOut">
              <a:rPr lang="el-GR" smtClean="0"/>
              <a:t>17/3/24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F98B77-B8A8-5949-A193-445208C9D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B204A8E-A49C-C9A1-F641-937B7D269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FC3F1-8F33-104E-B229-E0DBA4597F7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29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2E5EC5-4A74-EBF3-8940-217B23F7BC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3200" b="1" dirty="0" err="1">
                <a:solidFill>
                  <a:srgbClr val="004CFF"/>
                </a:solidFill>
                <a:effectLst/>
                <a:latin typeface="UB-Front-Bold"/>
              </a:rPr>
              <a:t>Θάλαμος</a:t>
            </a:r>
            <a:r>
              <a:rPr lang="el-GR" sz="3200" b="1" dirty="0">
                <a:solidFill>
                  <a:srgbClr val="004CFF"/>
                </a:solidFill>
                <a:effectLst/>
                <a:latin typeface="UB-Front-Bold"/>
              </a:rPr>
              <a:t> </a:t>
            </a:r>
            <a:r>
              <a:rPr lang="el-GR" sz="3200" b="1" dirty="0" err="1">
                <a:solidFill>
                  <a:srgbClr val="004CFF"/>
                </a:solidFill>
                <a:effectLst/>
                <a:latin typeface="UB-Front-Bold"/>
              </a:rPr>
              <a:t>καύσης</a:t>
            </a:r>
            <a:r>
              <a:rPr lang="el-GR" sz="3200" b="1" dirty="0">
                <a:solidFill>
                  <a:srgbClr val="004CFF"/>
                </a:solidFill>
                <a:effectLst/>
                <a:latin typeface="UB-Front-Bold"/>
              </a:rPr>
              <a:t> </a:t>
            </a:r>
            <a:r>
              <a:rPr lang="el-GR" sz="3200" b="1" dirty="0" err="1">
                <a:solidFill>
                  <a:srgbClr val="004CFF"/>
                </a:solidFill>
                <a:effectLst/>
                <a:latin typeface="UB-Front-Bold"/>
              </a:rPr>
              <a:t>μηχανών</a:t>
            </a:r>
            <a:r>
              <a:rPr lang="el-GR" sz="3200" b="1" dirty="0">
                <a:solidFill>
                  <a:srgbClr val="004CFF"/>
                </a:solidFill>
                <a:effectLst/>
                <a:latin typeface="UB-Front-Bold"/>
              </a:rPr>
              <a:t> </a:t>
            </a:r>
            <a:r>
              <a:rPr lang="en" sz="3200" b="1" dirty="0">
                <a:solidFill>
                  <a:srgbClr val="004CFF"/>
                </a:solidFill>
                <a:effectLst/>
                <a:latin typeface="UB-Front-Bold"/>
              </a:rPr>
              <a:t>diesel </a:t>
            </a:r>
            <a:br>
              <a:rPr lang="en" dirty="0">
                <a:effectLst/>
              </a:rPr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3A51BCB-110A-C3AC-431B-767A31AFB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636" y="2870200"/>
            <a:ext cx="10113364" cy="2387600"/>
          </a:xfrm>
        </p:spPr>
        <p:txBody>
          <a:bodyPr>
            <a:normAutofit/>
          </a:bodyPr>
          <a:lstStyle/>
          <a:p>
            <a:pPr algn="l"/>
            <a:r>
              <a:rPr lang="el-GR" sz="2800" dirty="0" err="1">
                <a:effectLst/>
                <a:latin typeface="UBHelvetica"/>
              </a:rPr>
              <a:t>Θάλαμος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καύσης</a:t>
            </a:r>
            <a:r>
              <a:rPr lang="el-GR" sz="2800" dirty="0">
                <a:effectLst/>
                <a:latin typeface="UBHelvetica"/>
              </a:rPr>
              <a:t> ή </a:t>
            </a:r>
            <a:r>
              <a:rPr lang="el-GR" sz="2800" dirty="0" err="1">
                <a:effectLst/>
                <a:latin typeface="UBHelvetica"/>
              </a:rPr>
              <a:t>χώρος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καύσης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είναι</a:t>
            </a:r>
            <a:r>
              <a:rPr lang="el-GR" sz="2800" dirty="0">
                <a:effectLst/>
                <a:latin typeface="UBHelvetica"/>
              </a:rPr>
              <a:t> ο </a:t>
            </a:r>
            <a:r>
              <a:rPr lang="el-GR" sz="2800" dirty="0" err="1">
                <a:effectLst/>
                <a:latin typeface="UBHelvetica"/>
              </a:rPr>
              <a:t>χώρος</a:t>
            </a:r>
            <a:r>
              <a:rPr lang="el-GR" sz="2800" dirty="0">
                <a:effectLst/>
                <a:latin typeface="UBHelvetica"/>
              </a:rPr>
              <a:t> που </a:t>
            </a:r>
            <a:r>
              <a:rPr lang="el-GR" sz="2800" dirty="0" err="1">
                <a:effectLst/>
                <a:latin typeface="UBHelvetica"/>
              </a:rPr>
              <a:t>ορίζεται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απο</a:t>
            </a:r>
            <a:r>
              <a:rPr lang="el-GR" sz="2800" dirty="0">
                <a:effectLst/>
                <a:latin typeface="UBHelvetica"/>
              </a:rPr>
              <a:t>́ τα </a:t>
            </a:r>
            <a:r>
              <a:rPr lang="el-GR" sz="2800" dirty="0" err="1">
                <a:effectLst/>
                <a:latin typeface="UBHelvetica"/>
              </a:rPr>
              <a:t>τοιχώματα</a:t>
            </a:r>
            <a:r>
              <a:rPr lang="el-GR" sz="2800" dirty="0">
                <a:effectLst/>
                <a:latin typeface="UBHelvetica"/>
              </a:rPr>
              <a:t> του </a:t>
            </a:r>
            <a:r>
              <a:rPr lang="el-GR" sz="2800" dirty="0" err="1">
                <a:effectLst/>
                <a:latin typeface="UBHelvetica"/>
              </a:rPr>
              <a:t>κυλίνδρου</a:t>
            </a:r>
            <a:r>
              <a:rPr lang="el-GR" sz="2800" dirty="0">
                <a:effectLst/>
                <a:latin typeface="UBHelvetica"/>
              </a:rPr>
              <a:t>, την </a:t>
            </a:r>
            <a:r>
              <a:rPr lang="el-GR" sz="2800" dirty="0" err="1">
                <a:effectLst/>
                <a:latin typeface="UBHelvetica"/>
              </a:rPr>
              <a:t>κυλινδροκεφαλη</a:t>
            </a:r>
            <a:r>
              <a:rPr lang="el-GR" sz="2800" dirty="0">
                <a:effectLst/>
                <a:latin typeface="UBHelvetica"/>
              </a:rPr>
              <a:t>́ και το </a:t>
            </a:r>
            <a:r>
              <a:rPr lang="el-GR" sz="2800" dirty="0" err="1">
                <a:effectLst/>
                <a:latin typeface="UBHelvetica"/>
              </a:rPr>
              <a:t>επάνω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μέρος</a:t>
            </a:r>
            <a:r>
              <a:rPr lang="el-GR" sz="2800" dirty="0">
                <a:effectLst/>
                <a:latin typeface="UBHelvetica"/>
              </a:rPr>
              <a:t> του </a:t>
            </a:r>
            <a:r>
              <a:rPr lang="el-GR" sz="2800" dirty="0" err="1">
                <a:effectLst/>
                <a:latin typeface="UBHelvetica"/>
              </a:rPr>
              <a:t>εμβόλου</a:t>
            </a:r>
            <a:r>
              <a:rPr lang="el-GR" sz="2800" dirty="0">
                <a:effectLst/>
                <a:latin typeface="UBHelvetica"/>
              </a:rPr>
              <a:t>. Στο </a:t>
            </a:r>
            <a:r>
              <a:rPr lang="el-GR" sz="2800" dirty="0" err="1">
                <a:effectLst/>
                <a:latin typeface="UBHelvetica"/>
              </a:rPr>
              <a:t>θάλαμο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αυτο</a:t>
            </a:r>
            <a:r>
              <a:rPr lang="el-GR" sz="2800" dirty="0">
                <a:effectLst/>
                <a:latin typeface="UBHelvetica"/>
              </a:rPr>
              <a:t>́ </a:t>
            </a:r>
            <a:r>
              <a:rPr lang="el-GR" sz="2800" dirty="0" err="1">
                <a:effectLst/>
                <a:latin typeface="UBHelvetica"/>
              </a:rPr>
              <a:t>περιλαμβάνονται</a:t>
            </a:r>
            <a:r>
              <a:rPr lang="el-GR" sz="2800" dirty="0">
                <a:effectLst/>
                <a:latin typeface="UBHelvetica"/>
              </a:rPr>
              <a:t> και </a:t>
            </a:r>
            <a:r>
              <a:rPr lang="el-GR" sz="2800" dirty="0" err="1">
                <a:effectLst/>
                <a:latin typeface="UBHelvetica"/>
              </a:rPr>
              <a:t>άλλοι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δευτερεύοντες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χώροι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μεταξυ</a:t>
            </a:r>
            <a:r>
              <a:rPr lang="el-GR" sz="2800" dirty="0">
                <a:effectLst/>
                <a:latin typeface="UBHelvetica"/>
              </a:rPr>
              <a:t>́ των </a:t>
            </a:r>
            <a:r>
              <a:rPr lang="el-GR" sz="2800" dirty="0" err="1">
                <a:effectLst/>
                <a:latin typeface="UBHelvetica"/>
              </a:rPr>
              <a:t>οποίων</a:t>
            </a:r>
            <a:r>
              <a:rPr lang="el-GR" sz="2800" dirty="0">
                <a:effectLst/>
                <a:latin typeface="UBHelvetica"/>
              </a:rPr>
              <a:t> και ο </a:t>
            </a:r>
            <a:r>
              <a:rPr lang="el-GR" sz="2800" dirty="0" err="1">
                <a:effectLst/>
                <a:latin typeface="UBHelvetica"/>
              </a:rPr>
              <a:t>προθάλαμος</a:t>
            </a:r>
            <a:r>
              <a:rPr lang="el-GR" sz="2800" dirty="0">
                <a:latin typeface="UBHelvetica"/>
              </a:rPr>
              <a:t>.</a:t>
            </a:r>
            <a:endParaRPr lang="el-GR" sz="2800" dirty="0"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031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E3C3A5-CA7A-29B6-EDC0-B45356528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16000"/>
            <a:ext cx="10591800" cy="5160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600" dirty="0" err="1">
                <a:effectLst/>
                <a:latin typeface="UBHelvetica"/>
              </a:rPr>
              <a:t>Ωστόσο</a:t>
            </a:r>
            <a:r>
              <a:rPr lang="el-GR" sz="2600" dirty="0">
                <a:effectLst/>
                <a:latin typeface="UBHelvetica"/>
              </a:rPr>
              <a:t>, θα </a:t>
            </a:r>
            <a:r>
              <a:rPr lang="el-GR" sz="2600" dirty="0" err="1">
                <a:effectLst/>
                <a:latin typeface="UBHelvetica"/>
              </a:rPr>
              <a:t>πρέπει</a:t>
            </a:r>
            <a:r>
              <a:rPr lang="el-GR" sz="2600" dirty="0">
                <a:effectLst/>
                <a:latin typeface="UBHelvetica"/>
              </a:rPr>
              <a:t> να </a:t>
            </a:r>
            <a:r>
              <a:rPr lang="el-GR" sz="2600" dirty="0" err="1">
                <a:effectLst/>
                <a:latin typeface="UBHelvetica"/>
              </a:rPr>
              <a:t>σημειωθει</a:t>
            </a:r>
            <a:r>
              <a:rPr lang="el-GR" sz="2600" dirty="0">
                <a:effectLst/>
                <a:latin typeface="UBHelvetica"/>
              </a:rPr>
              <a:t>́ </a:t>
            </a:r>
            <a:r>
              <a:rPr lang="el-GR" sz="2600" dirty="0" err="1">
                <a:effectLst/>
                <a:latin typeface="UBHelvetica"/>
              </a:rPr>
              <a:t>ότι</a:t>
            </a:r>
            <a:r>
              <a:rPr lang="el-GR" sz="2600" dirty="0">
                <a:effectLst/>
                <a:latin typeface="UBHelvetica"/>
              </a:rPr>
              <a:t> οι </a:t>
            </a:r>
            <a:r>
              <a:rPr lang="el-GR" sz="2600" dirty="0" err="1">
                <a:effectLst/>
                <a:latin typeface="UBHelvetica"/>
              </a:rPr>
              <a:t>μηχανές</a:t>
            </a:r>
            <a:r>
              <a:rPr lang="el-GR" sz="2600" dirty="0">
                <a:effectLst/>
                <a:latin typeface="UBHelvetica"/>
              </a:rPr>
              <a:t> του </a:t>
            </a:r>
            <a:r>
              <a:rPr lang="el-GR" sz="2600" dirty="0" err="1">
                <a:effectLst/>
                <a:latin typeface="UBHelvetica"/>
              </a:rPr>
              <a:t>τύπου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αυτου</a:t>
            </a:r>
            <a:r>
              <a:rPr lang="el-GR" sz="2600" dirty="0">
                <a:effectLst/>
                <a:latin typeface="UBHelvetica"/>
              </a:rPr>
              <a:t>́ </a:t>
            </a:r>
            <a:r>
              <a:rPr lang="el-GR" sz="2600" dirty="0" err="1">
                <a:effectLst/>
                <a:latin typeface="UBHelvetica"/>
              </a:rPr>
              <a:t>παρουσιάζουν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αυξημένη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κατανάλωση</a:t>
            </a:r>
            <a:r>
              <a:rPr lang="el-GR" sz="2600" dirty="0">
                <a:effectLst/>
                <a:latin typeface="UBHelvetica"/>
              </a:rPr>
              <a:t>, </a:t>
            </a:r>
            <a:r>
              <a:rPr lang="el-GR" sz="2600" dirty="0" err="1">
                <a:effectLst/>
                <a:latin typeface="UBHelvetica"/>
              </a:rPr>
              <a:t>κατα</a:t>
            </a:r>
            <a:r>
              <a:rPr lang="el-GR" sz="2600" dirty="0">
                <a:effectLst/>
                <a:latin typeface="UBHelvetica"/>
              </a:rPr>
              <a:t>́ 10 </a:t>
            </a:r>
            <a:r>
              <a:rPr lang="el-GR" sz="2600" dirty="0" err="1">
                <a:effectLst/>
                <a:latin typeface="UBHelvetica"/>
              </a:rPr>
              <a:t>έως</a:t>
            </a:r>
            <a:r>
              <a:rPr lang="el-GR" sz="2600" dirty="0">
                <a:effectLst/>
                <a:latin typeface="UBHelvetica"/>
              </a:rPr>
              <a:t> 15%, σε </a:t>
            </a:r>
            <a:r>
              <a:rPr lang="el-GR" sz="2600" dirty="0" err="1">
                <a:effectLst/>
                <a:latin typeface="UBHelvetica"/>
              </a:rPr>
              <a:t>σχέση</a:t>
            </a:r>
            <a:r>
              <a:rPr lang="el-GR" sz="2600" dirty="0">
                <a:effectLst/>
                <a:latin typeface="UBHelvetica"/>
              </a:rPr>
              <a:t> με τις </a:t>
            </a:r>
            <a:r>
              <a:rPr lang="el-GR" sz="2600" dirty="0" err="1">
                <a:effectLst/>
                <a:latin typeface="UBHelvetica"/>
              </a:rPr>
              <a:t>αντίστοιχες</a:t>
            </a:r>
            <a:r>
              <a:rPr lang="el-GR" sz="2600" dirty="0">
                <a:effectLst/>
                <a:latin typeface="UBHelvetica"/>
              </a:rPr>
              <a:t> του </a:t>
            </a:r>
            <a:r>
              <a:rPr lang="el-GR" sz="2600" dirty="0" err="1">
                <a:effectLst/>
                <a:latin typeface="UBHelvetica"/>
              </a:rPr>
              <a:t>άμεσου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ψεκασμου</a:t>
            </a:r>
            <a:r>
              <a:rPr lang="el-GR" sz="2600" dirty="0">
                <a:effectLst/>
                <a:latin typeface="UBHelvetica"/>
              </a:rPr>
              <a:t>́ και </a:t>
            </a:r>
            <a:r>
              <a:rPr lang="el-GR" sz="2600" dirty="0" err="1">
                <a:effectLst/>
                <a:latin typeface="UBHelvetica"/>
              </a:rPr>
              <a:t>διακρίνονται</a:t>
            </a:r>
            <a:r>
              <a:rPr lang="el-GR" sz="2600" dirty="0">
                <a:effectLst/>
                <a:latin typeface="UBHelvetica"/>
              </a:rPr>
              <a:t> σε </a:t>
            </a:r>
            <a:r>
              <a:rPr lang="el-GR" sz="2600" dirty="0" err="1">
                <a:effectLst/>
                <a:latin typeface="UBHelvetica"/>
              </a:rPr>
              <a:t>δύο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βασικούς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τύπους</a:t>
            </a:r>
            <a:r>
              <a:rPr lang="el-GR" sz="2600" dirty="0">
                <a:effectLst/>
                <a:latin typeface="UBHelvetica"/>
              </a:rPr>
              <a:t>:</a:t>
            </a:r>
            <a:r>
              <a:rPr lang="el-GR" sz="2000" dirty="0">
                <a:effectLst/>
                <a:latin typeface="UBHelvetica"/>
              </a:rPr>
              <a:t> </a:t>
            </a:r>
            <a:endParaRPr lang="el-GR" dirty="0"/>
          </a:p>
          <a:p>
            <a:pPr lvl="1"/>
            <a:r>
              <a:rPr lang="el-GR" sz="2200" b="1" dirty="0" err="1">
                <a:effectLst/>
                <a:latin typeface="UBHelvetica"/>
              </a:rPr>
              <a:t>όσες</a:t>
            </a:r>
            <a:r>
              <a:rPr lang="el-GR" sz="2200" b="1" dirty="0">
                <a:effectLst/>
                <a:latin typeface="UBHelvetica"/>
              </a:rPr>
              <a:t> </a:t>
            </a:r>
            <a:r>
              <a:rPr lang="el-GR" sz="2200" b="1" dirty="0" err="1">
                <a:effectLst/>
                <a:latin typeface="UBHelvetica"/>
              </a:rPr>
              <a:t>διαθέτουν</a:t>
            </a:r>
            <a:r>
              <a:rPr lang="el-GR" sz="2200" b="1" dirty="0">
                <a:effectLst/>
                <a:latin typeface="UBHelvetica"/>
              </a:rPr>
              <a:t> </a:t>
            </a:r>
            <a:r>
              <a:rPr lang="el-GR" sz="2200" b="1" dirty="0" err="1">
                <a:effectLst/>
                <a:latin typeface="UBHelvetica"/>
              </a:rPr>
              <a:t>στροβιλοθάλαμο</a:t>
            </a:r>
            <a:r>
              <a:rPr lang="el-GR" sz="2200" b="1" dirty="0">
                <a:effectLst/>
                <a:latin typeface="UBHelvetica"/>
              </a:rPr>
              <a:t> και </a:t>
            </a:r>
            <a:endParaRPr lang="el-GR" sz="2200" b="1" dirty="0"/>
          </a:p>
          <a:p>
            <a:pPr lvl="1"/>
            <a:r>
              <a:rPr lang="el-GR" sz="2200" b="1" dirty="0" err="1">
                <a:effectLst/>
                <a:latin typeface="UBHelvetica"/>
              </a:rPr>
              <a:t>όσες</a:t>
            </a:r>
            <a:r>
              <a:rPr lang="el-GR" sz="2200" b="1" dirty="0">
                <a:effectLst/>
                <a:latin typeface="UBHelvetica"/>
              </a:rPr>
              <a:t> </a:t>
            </a:r>
            <a:r>
              <a:rPr lang="el-GR" sz="2200" b="1" dirty="0" err="1">
                <a:effectLst/>
                <a:latin typeface="UBHelvetica"/>
              </a:rPr>
              <a:t>διαθέτουν</a:t>
            </a:r>
            <a:r>
              <a:rPr lang="el-GR" sz="2200" b="1" dirty="0">
                <a:effectLst/>
                <a:latin typeface="UBHelvetica"/>
              </a:rPr>
              <a:t> </a:t>
            </a:r>
            <a:r>
              <a:rPr lang="el-GR" sz="2200" b="1" dirty="0" err="1">
                <a:effectLst/>
                <a:latin typeface="UBHelvetica"/>
              </a:rPr>
              <a:t>προθάλαμο</a:t>
            </a:r>
            <a:br>
              <a:rPr lang="el-GR" sz="1800" dirty="0">
                <a:effectLst/>
                <a:latin typeface="UBHelvetica"/>
              </a:rPr>
            </a:br>
            <a:endParaRPr lang="el-GR" sz="1800" dirty="0">
              <a:effectLst/>
              <a:latin typeface="UBHelvetica"/>
            </a:endParaRPr>
          </a:p>
          <a:p>
            <a:pPr marL="0" indent="0" algn="just">
              <a:buNone/>
            </a:pPr>
            <a:r>
              <a:rPr lang="el-GR" sz="2600" dirty="0">
                <a:effectLst/>
                <a:latin typeface="UBHelvetica"/>
              </a:rPr>
              <a:t>Η </a:t>
            </a:r>
            <a:r>
              <a:rPr lang="el-GR" sz="2600" dirty="0" err="1">
                <a:effectLst/>
                <a:latin typeface="UBHelvetica"/>
              </a:rPr>
              <a:t>αρχη</a:t>
            </a:r>
            <a:r>
              <a:rPr lang="el-GR" sz="2600" dirty="0">
                <a:effectLst/>
                <a:latin typeface="UBHelvetica"/>
              </a:rPr>
              <a:t>́ </a:t>
            </a:r>
            <a:r>
              <a:rPr lang="el-GR" sz="2600" dirty="0" err="1">
                <a:effectLst/>
                <a:latin typeface="UBHelvetica"/>
              </a:rPr>
              <a:t>λειτουργίας</a:t>
            </a:r>
            <a:r>
              <a:rPr lang="el-GR" sz="2600" dirty="0">
                <a:effectLst/>
                <a:latin typeface="UBHelvetica"/>
              </a:rPr>
              <a:t> και στους </a:t>
            </a:r>
            <a:r>
              <a:rPr lang="el-GR" sz="2600" dirty="0" err="1">
                <a:effectLst/>
                <a:latin typeface="UBHelvetica"/>
              </a:rPr>
              <a:t>δύο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τύπους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είναι</a:t>
            </a:r>
            <a:r>
              <a:rPr lang="el-GR" sz="2600" dirty="0">
                <a:effectLst/>
                <a:latin typeface="UBHelvetica"/>
              </a:rPr>
              <a:t> η </a:t>
            </a:r>
            <a:r>
              <a:rPr lang="el-GR" sz="2600" dirty="0" err="1">
                <a:effectLst/>
                <a:latin typeface="UBHelvetica"/>
              </a:rPr>
              <a:t>ίδια</a:t>
            </a:r>
            <a:r>
              <a:rPr lang="el-GR" sz="2600" dirty="0">
                <a:effectLst/>
                <a:latin typeface="UBHelvetica"/>
              </a:rPr>
              <a:t>:</a:t>
            </a:r>
            <a:br>
              <a:rPr lang="el-GR" sz="2600" dirty="0">
                <a:effectLst/>
                <a:latin typeface="UBHelvetica"/>
              </a:rPr>
            </a:br>
            <a:r>
              <a:rPr lang="el-GR" sz="2600" dirty="0">
                <a:effectLst/>
                <a:latin typeface="UBHelvetica"/>
              </a:rPr>
              <a:t>Το </a:t>
            </a:r>
            <a:r>
              <a:rPr lang="el-GR" sz="2600" dirty="0" err="1">
                <a:effectLst/>
                <a:latin typeface="UBHelvetica"/>
              </a:rPr>
              <a:t>καύσιμο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ψεκάζεται</a:t>
            </a:r>
            <a:r>
              <a:rPr lang="el-GR" sz="2600" dirty="0">
                <a:effectLst/>
                <a:latin typeface="UBHelvetica"/>
              </a:rPr>
              <a:t> σε </a:t>
            </a:r>
            <a:r>
              <a:rPr lang="el-GR" sz="2600" dirty="0" err="1">
                <a:effectLst/>
                <a:latin typeface="UBHelvetica"/>
              </a:rPr>
              <a:t>ένα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μικρότερο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θάλαμο</a:t>
            </a:r>
            <a:r>
              <a:rPr lang="el-GR" sz="2600" dirty="0">
                <a:effectLst/>
                <a:latin typeface="UBHelvetica"/>
              </a:rPr>
              <a:t>, ο </a:t>
            </a:r>
            <a:r>
              <a:rPr lang="el-GR" sz="2600" dirty="0" err="1">
                <a:effectLst/>
                <a:latin typeface="UBHelvetica"/>
              </a:rPr>
              <a:t>οποίος</a:t>
            </a:r>
            <a:r>
              <a:rPr lang="el-GR" sz="2600" dirty="0">
                <a:effectLst/>
                <a:latin typeface="UBHelvetica"/>
              </a:rPr>
              <a:t>, </a:t>
            </a:r>
            <a:r>
              <a:rPr lang="el-GR" sz="2600" dirty="0" err="1">
                <a:effectLst/>
                <a:latin typeface="UBHelvetica"/>
              </a:rPr>
              <a:t>επικοινωνει</a:t>
            </a:r>
            <a:r>
              <a:rPr lang="el-GR" sz="2600" dirty="0">
                <a:effectLst/>
                <a:latin typeface="UBHelvetica"/>
              </a:rPr>
              <a:t>́ - </a:t>
            </a:r>
            <a:r>
              <a:rPr lang="el-GR" sz="2600" dirty="0" err="1">
                <a:effectLst/>
                <a:latin typeface="UBHelvetica"/>
              </a:rPr>
              <a:t>μέσω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ενός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μικρου</a:t>
            </a:r>
            <a:r>
              <a:rPr lang="el-GR" sz="2600" dirty="0">
                <a:effectLst/>
                <a:latin typeface="UBHelvetica"/>
              </a:rPr>
              <a:t>́ </a:t>
            </a:r>
            <a:r>
              <a:rPr lang="el-GR" sz="2600" dirty="0" err="1">
                <a:effectLst/>
                <a:latin typeface="UBHelvetica"/>
              </a:rPr>
              <a:t>ανοίγματος</a:t>
            </a:r>
            <a:r>
              <a:rPr lang="el-GR" sz="2600" dirty="0">
                <a:effectLst/>
                <a:latin typeface="UBHelvetica"/>
              </a:rPr>
              <a:t> - με τον </a:t>
            </a:r>
            <a:r>
              <a:rPr lang="el-GR" sz="2600" dirty="0" err="1">
                <a:effectLst/>
                <a:latin typeface="UBHelvetica"/>
              </a:rPr>
              <a:t>κύριο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θάλαμο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καύσης</a:t>
            </a:r>
            <a:r>
              <a:rPr lang="el-GR" sz="2600" dirty="0">
                <a:effectLst/>
                <a:latin typeface="UBHelvetica"/>
              </a:rPr>
              <a:t>, </a:t>
            </a:r>
            <a:r>
              <a:rPr lang="el-GR" sz="2600" dirty="0" err="1">
                <a:effectLst/>
                <a:latin typeface="UBHelvetica"/>
              </a:rPr>
              <a:t>οπότε</a:t>
            </a:r>
            <a:r>
              <a:rPr lang="el-GR" sz="2600" dirty="0">
                <a:effectLst/>
                <a:latin typeface="UBHelvetica"/>
              </a:rPr>
              <a:t> και η </a:t>
            </a:r>
            <a:r>
              <a:rPr lang="el-GR" sz="2600" dirty="0" err="1">
                <a:effectLst/>
                <a:latin typeface="UBHelvetica"/>
              </a:rPr>
              <a:t>καύση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ξεκινα</a:t>
            </a:r>
            <a:r>
              <a:rPr lang="el-GR" sz="2600" dirty="0">
                <a:effectLst/>
                <a:latin typeface="UBHelvetica"/>
              </a:rPr>
              <a:t>́ </a:t>
            </a:r>
            <a:r>
              <a:rPr lang="el-GR" sz="2600" dirty="0" err="1">
                <a:effectLst/>
                <a:latin typeface="UBHelvetica"/>
              </a:rPr>
              <a:t>απο</a:t>
            </a:r>
            <a:r>
              <a:rPr lang="el-GR" sz="2600" dirty="0">
                <a:effectLst/>
                <a:latin typeface="UBHelvetica"/>
              </a:rPr>
              <a:t>́ τον </a:t>
            </a:r>
            <a:r>
              <a:rPr lang="el-GR" sz="2600" dirty="0" err="1">
                <a:effectLst/>
                <a:latin typeface="UBHelvetica"/>
              </a:rPr>
              <a:t>προθάλαμο</a:t>
            </a:r>
            <a:r>
              <a:rPr lang="el-GR" sz="2600" dirty="0">
                <a:effectLst/>
                <a:latin typeface="UBHelvetica"/>
              </a:rPr>
              <a:t> και </a:t>
            </a:r>
            <a:r>
              <a:rPr lang="el-GR" sz="2600" dirty="0" err="1">
                <a:effectLst/>
                <a:latin typeface="UBHelvetica"/>
              </a:rPr>
              <a:t>διαδίδεται</a:t>
            </a:r>
            <a:r>
              <a:rPr lang="el-GR" sz="2600" dirty="0">
                <a:effectLst/>
                <a:latin typeface="UBHelvetica"/>
              </a:rPr>
              <a:t> στον </a:t>
            </a:r>
            <a:r>
              <a:rPr lang="el-GR" sz="2600" dirty="0" err="1">
                <a:effectLst/>
                <a:latin typeface="UBHelvetica"/>
              </a:rPr>
              <a:t>υπόλοιπο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χώρο</a:t>
            </a:r>
            <a:r>
              <a:rPr lang="el-GR" sz="2600" dirty="0">
                <a:effectLst/>
                <a:latin typeface="UBHelvetica"/>
              </a:rPr>
              <a:t> της </a:t>
            </a:r>
            <a:r>
              <a:rPr lang="el-GR" sz="2600" dirty="0" err="1">
                <a:effectLst/>
                <a:latin typeface="UBHelvetica"/>
              </a:rPr>
              <a:t>καύσης</a:t>
            </a:r>
            <a:r>
              <a:rPr lang="el-GR" sz="2600" dirty="0">
                <a:effectLst/>
                <a:latin typeface="UBHelvetica"/>
              </a:rPr>
              <a:t>.</a:t>
            </a:r>
            <a:br>
              <a:rPr lang="el-GR" sz="2600" dirty="0">
                <a:effectLst/>
                <a:latin typeface="UBHelvetica"/>
              </a:rPr>
            </a:br>
            <a:r>
              <a:rPr lang="el-GR" sz="2600" dirty="0">
                <a:effectLst/>
                <a:latin typeface="UBHelvetica"/>
              </a:rPr>
              <a:t>Στις </a:t>
            </a:r>
            <a:r>
              <a:rPr lang="el-GR" sz="2600" dirty="0" err="1">
                <a:effectLst/>
                <a:latin typeface="UBHelvetica"/>
              </a:rPr>
              <a:t>μηχανές</a:t>
            </a:r>
            <a:r>
              <a:rPr lang="el-GR" sz="2600" dirty="0">
                <a:effectLst/>
                <a:latin typeface="UBHelvetica"/>
              </a:rPr>
              <a:t> με </a:t>
            </a:r>
            <a:r>
              <a:rPr lang="el-GR" sz="2600" dirty="0" err="1">
                <a:effectLst/>
                <a:latin typeface="UBHelvetica"/>
              </a:rPr>
              <a:t>στροβιλοθάλαμο</a:t>
            </a:r>
            <a:r>
              <a:rPr lang="el-GR" sz="2600" dirty="0">
                <a:effectLst/>
                <a:latin typeface="UBHelvetica"/>
              </a:rPr>
              <a:t> σε </a:t>
            </a:r>
            <a:r>
              <a:rPr lang="el-GR" sz="2600" dirty="0" err="1">
                <a:effectLst/>
                <a:latin typeface="UBHelvetica"/>
              </a:rPr>
              <a:t>κάθε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κύλινδρο</a:t>
            </a:r>
            <a:r>
              <a:rPr lang="el-GR" sz="2600" dirty="0">
                <a:effectLst/>
                <a:latin typeface="UBHelvetica"/>
              </a:rPr>
              <a:t>, το </a:t>
            </a:r>
            <a:r>
              <a:rPr lang="el-GR" sz="2600" dirty="0" err="1">
                <a:effectLst/>
                <a:latin typeface="UBHelvetica"/>
              </a:rPr>
              <a:t>καύσιμο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ψεκάζεται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μέσα</a:t>
            </a:r>
            <a:r>
              <a:rPr lang="el-GR" sz="2600" dirty="0">
                <a:effectLst/>
                <a:latin typeface="UBHelvetica"/>
              </a:rPr>
              <a:t> σ’ </a:t>
            </a:r>
            <a:r>
              <a:rPr lang="el-GR" sz="2600" dirty="0" err="1">
                <a:effectLst/>
                <a:latin typeface="UBHelvetica"/>
              </a:rPr>
              <a:t>ένα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σχεδόν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σφαιρικο</a:t>
            </a:r>
            <a:r>
              <a:rPr lang="el-GR" sz="2600" dirty="0">
                <a:effectLst/>
                <a:latin typeface="UBHelvetica"/>
              </a:rPr>
              <a:t>́, </a:t>
            </a:r>
            <a:r>
              <a:rPr lang="el-GR" sz="2600" dirty="0" err="1">
                <a:effectLst/>
                <a:latin typeface="UBHelvetica"/>
              </a:rPr>
              <a:t>μικρο</a:t>
            </a:r>
            <a:r>
              <a:rPr lang="el-GR" sz="2600" dirty="0">
                <a:effectLst/>
                <a:latin typeface="UBHelvetica"/>
              </a:rPr>
              <a:t>́ </a:t>
            </a:r>
            <a:r>
              <a:rPr lang="el-GR" sz="2600" dirty="0" err="1">
                <a:effectLst/>
                <a:latin typeface="UBHelvetica"/>
              </a:rPr>
              <a:t>θάλαμο</a:t>
            </a:r>
            <a:r>
              <a:rPr lang="el-GR" sz="2600" dirty="0">
                <a:effectLst/>
                <a:latin typeface="UBHelvetica"/>
              </a:rPr>
              <a:t>, ο </a:t>
            </a:r>
            <a:r>
              <a:rPr lang="el-GR" sz="2600" dirty="0" err="1">
                <a:effectLst/>
                <a:latin typeface="UBHelvetica"/>
              </a:rPr>
              <a:t>οποίος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είναι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διαμορφωμένος</a:t>
            </a:r>
            <a:r>
              <a:rPr lang="el-GR" sz="2600" dirty="0">
                <a:effectLst/>
                <a:latin typeface="UBHelvetica"/>
              </a:rPr>
              <a:t> στην </a:t>
            </a:r>
            <a:r>
              <a:rPr lang="el-GR" sz="2600" dirty="0" err="1">
                <a:effectLst/>
                <a:latin typeface="UBHelvetica"/>
              </a:rPr>
              <a:t>κυλινδροκεφαλη</a:t>
            </a:r>
            <a:r>
              <a:rPr lang="el-GR" sz="2600" dirty="0">
                <a:effectLst/>
                <a:latin typeface="UBHelvetica"/>
              </a:rPr>
              <a:t>́ της </a:t>
            </a:r>
            <a:r>
              <a:rPr lang="el-GR" sz="2600" dirty="0" err="1">
                <a:effectLst/>
                <a:latin typeface="UBHelvetica"/>
              </a:rPr>
              <a:t>μηχανής</a:t>
            </a:r>
            <a:r>
              <a:rPr lang="el-GR" sz="2600" dirty="0">
                <a:effectLst/>
                <a:latin typeface="UBHelvetica"/>
              </a:rPr>
              <a:t>, </a:t>
            </a:r>
            <a:r>
              <a:rPr lang="el-GR" sz="2600" dirty="0" err="1">
                <a:effectLst/>
                <a:latin typeface="UBHelvetica"/>
              </a:rPr>
              <a:t>περίπου</a:t>
            </a:r>
            <a:r>
              <a:rPr lang="el-GR" sz="2600" dirty="0">
                <a:effectLst/>
                <a:latin typeface="UBHelvetica"/>
              </a:rPr>
              <a:t> στην </a:t>
            </a:r>
            <a:r>
              <a:rPr lang="el-GR" sz="2600" dirty="0" err="1">
                <a:effectLst/>
                <a:latin typeface="UBHelvetica"/>
              </a:rPr>
              <a:t>άκρη</a:t>
            </a:r>
            <a:r>
              <a:rPr lang="el-GR" sz="2600" dirty="0">
                <a:effectLst/>
                <a:latin typeface="UBHelvetica"/>
              </a:rPr>
              <a:t> του </a:t>
            </a:r>
            <a:r>
              <a:rPr lang="el-GR" sz="2600" dirty="0" err="1">
                <a:effectLst/>
                <a:latin typeface="UBHelvetica"/>
              </a:rPr>
              <a:t>κύριου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θαλάμου</a:t>
            </a:r>
            <a:r>
              <a:rPr lang="el-GR" sz="2600" dirty="0">
                <a:effectLst/>
                <a:latin typeface="UBHelvetica"/>
              </a:rPr>
              <a:t> </a:t>
            </a:r>
            <a:r>
              <a:rPr lang="el-GR" sz="2600" dirty="0" err="1">
                <a:effectLst/>
                <a:latin typeface="UBHelvetica"/>
              </a:rPr>
              <a:t>καύσης</a:t>
            </a:r>
            <a:r>
              <a:rPr lang="el-GR" sz="2600" dirty="0">
                <a:latin typeface="UBHelvetica"/>
              </a:rPr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436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που περιέχει σκίτσο/σχέδιο, ζωγραφιά, clipart, εικονογράφηση&#10;&#10;Περιγραφή που δημιουργήθηκε αυτόματα">
            <a:extLst>
              <a:ext uri="{FF2B5EF4-FFF2-40B4-BE49-F238E27FC236}">
                <a16:creationId xmlns:a16="http://schemas.microsoft.com/office/drawing/2014/main" id="{2E9BB7E4-51EC-CAF5-92BA-37239DD1D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1584"/>
            <a:ext cx="4495800" cy="6168656"/>
          </a:xfrm>
        </p:spPr>
      </p:pic>
      <p:pic>
        <p:nvPicPr>
          <p:cNvPr id="7" name="Εικόνα 6" descr="Εικόνα που περιέχει γραμματοσειρά, κείμενο, τυπ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0833A430-A30A-3E04-83F2-7A00EDC83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2" y="5384801"/>
            <a:ext cx="4763077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6DEE73-22BB-5B3C-CB97-CC13E4ED6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200" dirty="0">
                <a:effectLst/>
                <a:latin typeface="UBHelvetica"/>
              </a:rPr>
              <a:t>Ο </a:t>
            </a:r>
            <a:r>
              <a:rPr lang="el-GR" sz="3200" dirty="0" err="1">
                <a:effectLst/>
                <a:latin typeface="UBHelvetica"/>
              </a:rPr>
              <a:t>όγκος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αυτου</a:t>
            </a:r>
            <a:r>
              <a:rPr lang="el-GR" sz="3200" dirty="0">
                <a:effectLst/>
                <a:latin typeface="UBHelvetica"/>
              </a:rPr>
              <a:t>́ του </a:t>
            </a:r>
            <a:r>
              <a:rPr lang="el-GR" sz="3200" dirty="0" err="1">
                <a:effectLst/>
                <a:latin typeface="UBHelvetica"/>
              </a:rPr>
              <a:t>θαλάμου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είναι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περίπου</a:t>
            </a:r>
            <a:r>
              <a:rPr lang="el-GR" sz="3200" dirty="0">
                <a:effectLst/>
                <a:latin typeface="UBHelvetica"/>
              </a:rPr>
              <a:t> το 25% </a:t>
            </a:r>
            <a:r>
              <a:rPr lang="el-GR" sz="3200" dirty="0" err="1">
                <a:effectLst/>
                <a:latin typeface="UBHelvetica"/>
              </a:rPr>
              <a:t>έως</a:t>
            </a:r>
            <a:r>
              <a:rPr lang="el-GR" sz="3200" dirty="0">
                <a:effectLst/>
                <a:latin typeface="UBHelvetica"/>
              </a:rPr>
              <a:t> 35% του </a:t>
            </a:r>
            <a:r>
              <a:rPr lang="el-GR" sz="3200" dirty="0" err="1">
                <a:effectLst/>
                <a:latin typeface="UBHelvetica"/>
              </a:rPr>
              <a:t>συνολικου</a:t>
            </a:r>
            <a:r>
              <a:rPr lang="el-GR" sz="3200" dirty="0">
                <a:effectLst/>
                <a:latin typeface="UBHelvetica"/>
              </a:rPr>
              <a:t>́ </a:t>
            </a:r>
            <a:r>
              <a:rPr lang="el-GR" sz="3200" dirty="0" err="1">
                <a:effectLst/>
                <a:latin typeface="UBHelvetica"/>
              </a:rPr>
              <a:t>όγκου</a:t>
            </a:r>
            <a:r>
              <a:rPr lang="el-GR" sz="3200" dirty="0">
                <a:effectLst/>
                <a:latin typeface="UBHelvetica"/>
              </a:rPr>
              <a:t> της </a:t>
            </a:r>
            <a:r>
              <a:rPr lang="el-GR" sz="3200" dirty="0" err="1">
                <a:effectLst/>
                <a:latin typeface="UBHelvetica"/>
              </a:rPr>
              <a:t>συμπίεσης</a:t>
            </a:r>
            <a:r>
              <a:rPr lang="el-GR" sz="3200" dirty="0">
                <a:effectLst/>
                <a:latin typeface="UBHelvetica"/>
              </a:rPr>
              <a:t>.</a:t>
            </a:r>
            <a:br>
              <a:rPr lang="el-GR" sz="3200" dirty="0">
                <a:effectLst/>
                <a:latin typeface="UBHelvetica"/>
              </a:rPr>
            </a:br>
            <a:r>
              <a:rPr lang="el-GR" sz="3200" dirty="0">
                <a:effectLst/>
                <a:latin typeface="UBHelvetica"/>
              </a:rPr>
              <a:t>Ο </a:t>
            </a:r>
            <a:r>
              <a:rPr lang="el-GR" sz="3200" dirty="0" err="1">
                <a:effectLst/>
                <a:latin typeface="UBHelvetica"/>
              </a:rPr>
              <a:t>προθάλαμος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επικοινωνει</a:t>
            </a:r>
            <a:r>
              <a:rPr lang="el-GR" sz="3200" dirty="0">
                <a:effectLst/>
                <a:latin typeface="UBHelvetica"/>
              </a:rPr>
              <a:t>́ με τον </a:t>
            </a:r>
            <a:r>
              <a:rPr lang="el-GR" sz="3200" dirty="0" err="1">
                <a:effectLst/>
                <a:latin typeface="UBHelvetica"/>
              </a:rPr>
              <a:t>κύριο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χώρο</a:t>
            </a:r>
            <a:r>
              <a:rPr lang="el-GR" sz="3200" dirty="0">
                <a:effectLst/>
                <a:latin typeface="UBHelvetica"/>
              </a:rPr>
              <a:t> της </a:t>
            </a:r>
            <a:r>
              <a:rPr lang="el-GR" sz="3200" dirty="0" err="1">
                <a:effectLst/>
                <a:latin typeface="UBHelvetica"/>
              </a:rPr>
              <a:t>καύσης</a:t>
            </a:r>
            <a:r>
              <a:rPr lang="el-GR" sz="3200" dirty="0">
                <a:effectLst/>
                <a:latin typeface="UBHelvetica"/>
              </a:rPr>
              <a:t>, </a:t>
            </a:r>
            <a:r>
              <a:rPr lang="el-GR" sz="3200" dirty="0" err="1">
                <a:effectLst/>
                <a:latin typeface="UBHelvetica"/>
              </a:rPr>
              <a:t>μέσω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πολλών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μικρών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ανοιγμάτων</a:t>
            </a:r>
            <a:r>
              <a:rPr lang="el-GR" sz="3200" dirty="0">
                <a:effectLst/>
                <a:latin typeface="UBHelvetica"/>
              </a:rPr>
              <a:t>, τα </a:t>
            </a:r>
            <a:r>
              <a:rPr lang="el-GR" sz="3200" dirty="0" err="1">
                <a:effectLst/>
                <a:latin typeface="UBHelvetica"/>
              </a:rPr>
              <a:t>οποία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οδηγούν</a:t>
            </a:r>
            <a:r>
              <a:rPr lang="el-GR" sz="3200" dirty="0">
                <a:effectLst/>
                <a:latin typeface="UBHelvetica"/>
              </a:rPr>
              <a:t> τα </a:t>
            </a:r>
            <a:r>
              <a:rPr lang="el-GR" sz="3200" dirty="0" err="1">
                <a:effectLst/>
                <a:latin typeface="UBHelvetica"/>
              </a:rPr>
              <a:t>αέρια</a:t>
            </a:r>
            <a:r>
              <a:rPr lang="el-GR" sz="3200" dirty="0">
                <a:effectLst/>
                <a:latin typeface="UBHelvetica"/>
              </a:rPr>
              <a:t> προς το </a:t>
            </a:r>
            <a:r>
              <a:rPr lang="el-GR" sz="3200" dirty="0" err="1">
                <a:effectLst/>
                <a:latin typeface="UBHelvetica"/>
              </a:rPr>
              <a:t>κέντρο</a:t>
            </a:r>
            <a:r>
              <a:rPr lang="el-GR" sz="3200" dirty="0">
                <a:effectLst/>
                <a:latin typeface="UBHelvetica"/>
              </a:rPr>
              <a:t> του </a:t>
            </a:r>
            <a:r>
              <a:rPr lang="el-GR" sz="3200" dirty="0" err="1">
                <a:effectLst/>
                <a:latin typeface="UBHelvetica"/>
              </a:rPr>
              <a:t>εμβόλου</a:t>
            </a:r>
            <a:r>
              <a:rPr lang="el-GR" sz="3200" dirty="0">
                <a:effectLst/>
                <a:latin typeface="UBHelvetica"/>
              </a:rPr>
              <a:t>.</a:t>
            </a:r>
            <a:br>
              <a:rPr lang="el-GR" sz="3200" dirty="0">
                <a:effectLst/>
                <a:latin typeface="UBHelvetica"/>
              </a:rPr>
            </a:br>
            <a:r>
              <a:rPr lang="el-GR" sz="3200" dirty="0">
                <a:effectLst/>
                <a:latin typeface="UBHelvetica"/>
              </a:rPr>
              <a:t>Ο </a:t>
            </a:r>
            <a:r>
              <a:rPr lang="el-GR" sz="3200" dirty="0" err="1">
                <a:effectLst/>
                <a:latin typeface="UBHelvetica"/>
              </a:rPr>
              <a:t>εγχυτήρας</a:t>
            </a:r>
            <a:r>
              <a:rPr lang="el-GR" sz="3200" dirty="0">
                <a:effectLst/>
                <a:latin typeface="UBHelvetica"/>
              </a:rPr>
              <a:t> του </a:t>
            </a:r>
            <a:r>
              <a:rPr lang="el-GR" sz="3200" dirty="0" err="1">
                <a:effectLst/>
                <a:latin typeface="UBHelvetica"/>
              </a:rPr>
              <a:t>καυσίμου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βρίσκεται</a:t>
            </a:r>
            <a:r>
              <a:rPr lang="el-GR" sz="3200" dirty="0">
                <a:effectLst/>
                <a:latin typeface="UBHelvetica"/>
              </a:rPr>
              <a:t> στον </a:t>
            </a:r>
            <a:r>
              <a:rPr lang="el-GR" sz="3200" dirty="0" err="1">
                <a:effectLst/>
                <a:latin typeface="UBHelvetica"/>
              </a:rPr>
              <a:t>προθάλαμο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μαζι</a:t>
            </a:r>
            <a:r>
              <a:rPr lang="el-GR" sz="3200" dirty="0">
                <a:effectLst/>
                <a:latin typeface="UBHelvetica"/>
              </a:rPr>
              <a:t>́ με το </a:t>
            </a:r>
            <a:r>
              <a:rPr lang="el-GR" sz="3200" dirty="0" err="1">
                <a:effectLst/>
                <a:latin typeface="UBHelvetica"/>
              </a:rPr>
              <a:t>σύστημα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υποβοήθησης</a:t>
            </a:r>
            <a:r>
              <a:rPr lang="el-GR" sz="3200" dirty="0">
                <a:effectLst/>
                <a:latin typeface="UBHelvetica"/>
              </a:rPr>
              <a:t> της </a:t>
            </a:r>
            <a:r>
              <a:rPr lang="el-GR" sz="3200" dirty="0" err="1">
                <a:effectLst/>
                <a:latin typeface="UBHelvetica"/>
              </a:rPr>
              <a:t>εκκίνησης</a:t>
            </a:r>
            <a:r>
              <a:rPr lang="el-GR" sz="3200" dirty="0">
                <a:effectLst/>
                <a:latin typeface="UBHelvetica"/>
              </a:rPr>
              <a:t> το </a:t>
            </a:r>
            <a:r>
              <a:rPr lang="el-GR" sz="3200" dirty="0" err="1">
                <a:effectLst/>
                <a:latin typeface="UBHelvetica"/>
              </a:rPr>
              <a:t>οποίο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είναι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απαραι</a:t>
            </a:r>
            <a:r>
              <a:rPr lang="el-GR" sz="3200" dirty="0">
                <a:effectLst/>
                <a:latin typeface="UBHelvetica"/>
              </a:rPr>
              <a:t>́- </a:t>
            </a:r>
            <a:r>
              <a:rPr lang="el-GR" sz="3200" dirty="0" err="1">
                <a:effectLst/>
                <a:latin typeface="UBHelvetica"/>
              </a:rPr>
              <a:t>τητο</a:t>
            </a:r>
            <a:r>
              <a:rPr lang="el-GR" sz="3200" dirty="0">
                <a:effectLst/>
                <a:latin typeface="UBHelvetica"/>
              </a:rPr>
              <a:t> σε </a:t>
            </a:r>
            <a:r>
              <a:rPr lang="el-GR" sz="3200" dirty="0" err="1">
                <a:effectLst/>
                <a:latin typeface="UBHelvetica"/>
              </a:rPr>
              <a:t>αυτου</a:t>
            </a:r>
            <a:r>
              <a:rPr lang="el-GR" sz="3200" dirty="0">
                <a:effectLst/>
                <a:latin typeface="UBHelvetica"/>
              </a:rPr>
              <a:t>́ του </a:t>
            </a:r>
            <a:r>
              <a:rPr lang="el-GR" sz="3200" dirty="0" err="1">
                <a:effectLst/>
                <a:latin typeface="UBHelvetica"/>
              </a:rPr>
              <a:t>είδους</a:t>
            </a:r>
            <a:r>
              <a:rPr lang="el-GR" sz="3200" dirty="0">
                <a:effectLst/>
                <a:latin typeface="UBHelvetica"/>
              </a:rPr>
              <a:t> τις </a:t>
            </a:r>
            <a:r>
              <a:rPr lang="el-GR" sz="3200" dirty="0" err="1">
                <a:effectLst/>
                <a:latin typeface="UBHelvetica"/>
              </a:rPr>
              <a:t>μηχανε</a:t>
            </a:r>
            <a:r>
              <a:rPr lang="el-GR" sz="3200" dirty="0">
                <a:effectLst/>
                <a:latin typeface="UBHelvetica"/>
              </a:rPr>
              <a:t>́ </a:t>
            </a:r>
            <a:endParaRPr lang="el-GR" sz="3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521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37D8AF-1834-597C-B32F-9B685820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B5BD59-D04F-0396-DECB-7B013BE4B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99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5970898-2114-9832-EE6F-722B10EA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35" y="0"/>
            <a:ext cx="10515600" cy="1681163"/>
          </a:xfrm>
        </p:spPr>
        <p:txBody>
          <a:bodyPr>
            <a:noAutofit/>
          </a:bodyPr>
          <a:lstStyle/>
          <a:p>
            <a:r>
              <a:rPr lang="el-GR" sz="2800" dirty="0">
                <a:effectLst/>
                <a:latin typeface="UBHelvetica"/>
              </a:rPr>
              <a:t>Οι </a:t>
            </a:r>
            <a:r>
              <a:rPr lang="el-GR" sz="2800" dirty="0" err="1">
                <a:effectLst/>
                <a:latin typeface="UBHelvetica"/>
              </a:rPr>
              <a:t>μηχανές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πετρελαίου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διακρίνονται</a:t>
            </a:r>
            <a:r>
              <a:rPr lang="el-GR" sz="2800" dirty="0">
                <a:effectLst/>
                <a:latin typeface="UBHelvetica"/>
              </a:rPr>
              <a:t> σε </a:t>
            </a:r>
            <a:r>
              <a:rPr lang="el-GR" sz="2800" dirty="0" err="1">
                <a:effectLst/>
                <a:latin typeface="UBHelvetica"/>
              </a:rPr>
              <a:t>δύο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βασικές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κατηγορίες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ανάλογα</a:t>
            </a:r>
            <a:r>
              <a:rPr lang="el-GR" sz="2800" dirty="0">
                <a:effectLst/>
                <a:latin typeface="UBHelvetica"/>
              </a:rPr>
              <a:t> με τη </a:t>
            </a:r>
            <a:r>
              <a:rPr lang="el-GR" sz="2800" dirty="0" err="1">
                <a:effectLst/>
                <a:latin typeface="UBHelvetica"/>
              </a:rPr>
              <a:t>θέση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όπου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γίνεται</a:t>
            </a:r>
            <a:r>
              <a:rPr lang="el-GR" sz="2800" dirty="0">
                <a:effectLst/>
                <a:latin typeface="UBHelvetica"/>
              </a:rPr>
              <a:t> ο </a:t>
            </a:r>
            <a:r>
              <a:rPr lang="el-GR" sz="2800" dirty="0" err="1">
                <a:effectLst/>
                <a:latin typeface="UBHelvetica"/>
              </a:rPr>
              <a:t>ψεκασμός</a:t>
            </a:r>
            <a:r>
              <a:rPr lang="el-GR" sz="2800" dirty="0">
                <a:effectLst/>
                <a:latin typeface="UBHelvetica"/>
              </a:rPr>
              <a:t> του </a:t>
            </a:r>
            <a:r>
              <a:rPr lang="el-GR" sz="2800" dirty="0" err="1">
                <a:effectLst/>
                <a:latin typeface="UBHelvetica"/>
              </a:rPr>
              <a:t>καυσίμου</a:t>
            </a:r>
            <a:br>
              <a:rPr lang="el-GR" sz="2800" dirty="0">
                <a:effectLst/>
                <a:latin typeface="UBHelvetica"/>
              </a:rPr>
            </a:br>
            <a:endParaRPr lang="el-GR" sz="2800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EFB2A1A-90EC-EA94-F1A2-7346153EB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29193"/>
            <a:ext cx="5157787" cy="1275882"/>
          </a:xfrm>
        </p:spPr>
        <p:txBody>
          <a:bodyPr>
            <a:normAutofit/>
          </a:bodyPr>
          <a:lstStyle/>
          <a:p>
            <a:r>
              <a:rPr lang="el-GR" sz="2400" dirty="0">
                <a:effectLst/>
                <a:latin typeface="UBHelvetica"/>
              </a:rPr>
              <a:t>ο </a:t>
            </a:r>
            <a:r>
              <a:rPr lang="el-GR" sz="2400" dirty="0" err="1">
                <a:effectLst/>
                <a:latin typeface="UBHelvetica"/>
              </a:rPr>
              <a:t>ψεκασμός</a:t>
            </a:r>
            <a:r>
              <a:rPr lang="el-GR" sz="2400" dirty="0">
                <a:effectLst/>
                <a:latin typeface="UBHelvetica"/>
              </a:rPr>
              <a:t> του </a:t>
            </a:r>
            <a:r>
              <a:rPr lang="el-GR" sz="2400" dirty="0" err="1">
                <a:effectLst/>
                <a:latin typeface="UBHelvetica"/>
              </a:rPr>
              <a:t>καυσίμου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γίνεται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κατευθείαν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μέσα</a:t>
            </a:r>
            <a:r>
              <a:rPr lang="el-GR" sz="2400" dirty="0">
                <a:effectLst/>
                <a:latin typeface="UBHelvetica"/>
              </a:rPr>
              <a:t> στο </a:t>
            </a:r>
            <a:r>
              <a:rPr lang="el-GR" sz="2400" dirty="0" err="1">
                <a:effectLst/>
                <a:latin typeface="UBHelvetica"/>
              </a:rPr>
              <a:t>θάλαμο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καύσης</a:t>
            </a:r>
            <a:r>
              <a:rPr lang="el-GR" sz="2400" dirty="0">
                <a:effectLst/>
                <a:latin typeface="UBHelvetica"/>
              </a:rPr>
              <a:t> </a:t>
            </a:r>
            <a:endParaRPr lang="el-GR" dirty="0">
              <a:effectLst/>
            </a:endParaRPr>
          </a:p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36B305E-0446-4BDA-00C5-586F0AC598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600" dirty="0">
                <a:effectLst/>
                <a:latin typeface="UBHelvetica"/>
              </a:rPr>
              <a:t>οι </a:t>
            </a:r>
            <a:r>
              <a:rPr lang="el-GR" sz="3600" dirty="0" err="1">
                <a:effectLst/>
                <a:latin typeface="UBHelvetica"/>
              </a:rPr>
              <a:t>μηχανές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αυτές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ονομάζονται</a:t>
            </a:r>
            <a:r>
              <a:rPr lang="el-GR" sz="3600" dirty="0">
                <a:effectLst/>
                <a:latin typeface="UBHelvetica"/>
              </a:rPr>
              <a:t> «</a:t>
            </a:r>
            <a:r>
              <a:rPr lang="el-GR" sz="3600" dirty="0" err="1">
                <a:effectLst/>
                <a:latin typeface="UBHelvetica"/>
              </a:rPr>
              <a:t>άμεσης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έγχυσης</a:t>
            </a:r>
            <a:r>
              <a:rPr lang="el-GR" sz="3600" dirty="0">
                <a:effectLst/>
                <a:latin typeface="UBHelvetica"/>
              </a:rPr>
              <a:t>» ή «</a:t>
            </a:r>
            <a:r>
              <a:rPr lang="el-GR" sz="3600" dirty="0" err="1">
                <a:effectLst/>
                <a:latin typeface="UBHelvetica"/>
              </a:rPr>
              <a:t>άμεσου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ψεκασμου</a:t>
            </a:r>
            <a:r>
              <a:rPr lang="el-GR" sz="3600" dirty="0">
                <a:effectLst/>
                <a:latin typeface="UBHelvetica"/>
              </a:rPr>
              <a:t>́». </a:t>
            </a:r>
            <a:endParaRPr lang="el-GR" sz="3600" dirty="0">
              <a:effectLst/>
            </a:endParaRPr>
          </a:p>
          <a:p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4CAE9C25-C012-5481-60E4-F9CBE9A12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29193"/>
            <a:ext cx="5183188" cy="1275882"/>
          </a:xfrm>
        </p:spPr>
        <p:txBody>
          <a:bodyPr>
            <a:normAutofit/>
          </a:bodyPr>
          <a:lstStyle/>
          <a:p>
            <a:r>
              <a:rPr lang="el-GR" sz="1800" dirty="0">
                <a:effectLst/>
                <a:latin typeface="UBHelvetica"/>
              </a:rPr>
              <a:t>ο </a:t>
            </a:r>
            <a:r>
              <a:rPr lang="el-GR" sz="1800" dirty="0" err="1">
                <a:effectLst/>
                <a:latin typeface="UBHelvetica"/>
              </a:rPr>
              <a:t>ψεκασμός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γίνεται</a:t>
            </a:r>
            <a:r>
              <a:rPr lang="el-GR" sz="1800" dirty="0">
                <a:effectLst/>
                <a:latin typeface="UBHelvetica"/>
              </a:rPr>
              <a:t> σε </a:t>
            </a:r>
            <a:r>
              <a:rPr lang="el-GR" sz="1800" dirty="0" err="1">
                <a:effectLst/>
                <a:latin typeface="UBHelvetica"/>
              </a:rPr>
              <a:t>ένα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δευτερεύοντα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χώρο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καύσης</a:t>
            </a:r>
            <a:r>
              <a:rPr lang="el-GR" sz="1800" dirty="0">
                <a:effectLst/>
                <a:latin typeface="UBHelvetica"/>
              </a:rPr>
              <a:t>, τον </a:t>
            </a:r>
            <a:r>
              <a:rPr lang="el-GR" sz="1800" dirty="0" err="1">
                <a:effectLst/>
                <a:latin typeface="UBHelvetica"/>
              </a:rPr>
              <a:t>προθάλαμο</a:t>
            </a:r>
            <a:r>
              <a:rPr lang="el-GR" sz="1800" dirty="0">
                <a:effectLst/>
                <a:latin typeface="UBHelvetica"/>
              </a:rPr>
              <a:t>, ο </a:t>
            </a:r>
            <a:r>
              <a:rPr lang="el-GR" sz="1800" dirty="0" err="1">
                <a:effectLst/>
                <a:latin typeface="UBHelvetica"/>
              </a:rPr>
              <a:t>οποίος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επικοινωνει</a:t>
            </a:r>
            <a:r>
              <a:rPr lang="el-GR" sz="1800" dirty="0">
                <a:effectLst/>
                <a:latin typeface="UBHelvetica"/>
              </a:rPr>
              <a:t>́ με τον </a:t>
            </a:r>
            <a:r>
              <a:rPr lang="el-GR" sz="1800" dirty="0" err="1">
                <a:effectLst/>
                <a:latin typeface="UBHelvetica"/>
              </a:rPr>
              <a:t>κύριο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θάλαμο</a:t>
            </a:r>
            <a:r>
              <a:rPr lang="el-GR" sz="1800" dirty="0">
                <a:effectLst/>
                <a:latin typeface="UBHelvetica"/>
              </a:rPr>
              <a:t> </a:t>
            </a:r>
            <a:r>
              <a:rPr lang="el-GR" sz="1800" dirty="0" err="1">
                <a:effectLst/>
                <a:latin typeface="UBHelvetica"/>
              </a:rPr>
              <a:t>καύσης</a:t>
            </a:r>
            <a:r>
              <a:rPr lang="el-GR" sz="1800" dirty="0">
                <a:effectLst/>
                <a:latin typeface="UBHelvetica"/>
              </a:rPr>
              <a:t> </a:t>
            </a:r>
            <a:endParaRPr lang="el-GR" dirty="0">
              <a:effectLst/>
            </a:endParaRPr>
          </a:p>
          <a:p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E2222FEC-DF84-8B3D-8893-F799A4D4755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3600" dirty="0">
                <a:effectLst/>
                <a:latin typeface="UBHelvetica"/>
              </a:rPr>
              <a:t>οι </a:t>
            </a:r>
            <a:r>
              <a:rPr lang="el-GR" sz="3600" dirty="0" err="1">
                <a:effectLst/>
                <a:latin typeface="UBHelvetica"/>
              </a:rPr>
              <a:t>μηχανές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αυτές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ονομάζονται</a:t>
            </a:r>
            <a:r>
              <a:rPr lang="el-GR" sz="3600" dirty="0">
                <a:effectLst/>
                <a:latin typeface="UBHelvetica"/>
              </a:rPr>
              <a:t> «</a:t>
            </a:r>
            <a:r>
              <a:rPr lang="el-GR" sz="3600" dirty="0" err="1">
                <a:effectLst/>
                <a:latin typeface="UBHelvetica"/>
              </a:rPr>
              <a:t>έμμεσης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έγχυσης</a:t>
            </a:r>
            <a:r>
              <a:rPr lang="el-GR" sz="3600" dirty="0">
                <a:effectLst/>
                <a:latin typeface="UBHelvetica"/>
              </a:rPr>
              <a:t>» ή «</a:t>
            </a:r>
            <a:r>
              <a:rPr lang="el-GR" sz="3600" dirty="0" err="1">
                <a:effectLst/>
                <a:latin typeface="UBHelvetica"/>
              </a:rPr>
              <a:t>έμμεσου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ψεκασμου</a:t>
            </a:r>
            <a:r>
              <a:rPr lang="el-GR" sz="3600" dirty="0">
                <a:effectLst/>
                <a:latin typeface="UBHelvetica"/>
              </a:rPr>
              <a:t>́», και στην </a:t>
            </a:r>
            <a:r>
              <a:rPr lang="el-GR" sz="3600" dirty="0" err="1">
                <a:effectLst/>
                <a:latin typeface="UBHelvetica"/>
              </a:rPr>
              <a:t>περίπτωση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αυτη</a:t>
            </a:r>
            <a:r>
              <a:rPr lang="el-GR" sz="3600" dirty="0">
                <a:effectLst/>
                <a:latin typeface="UBHelvetica"/>
              </a:rPr>
              <a:t>́ </a:t>
            </a:r>
            <a:r>
              <a:rPr lang="el-GR" sz="3600" dirty="0" err="1">
                <a:effectLst/>
                <a:latin typeface="UBHelvetica"/>
              </a:rPr>
              <a:t>κάνουμε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λόγο</a:t>
            </a:r>
            <a:r>
              <a:rPr lang="el-GR" sz="3600" dirty="0">
                <a:effectLst/>
                <a:latin typeface="UBHelvetica"/>
              </a:rPr>
              <a:t> για </a:t>
            </a:r>
            <a:r>
              <a:rPr lang="el-GR" sz="3600" dirty="0" err="1">
                <a:effectLst/>
                <a:latin typeface="UBHelvetica"/>
              </a:rPr>
              <a:t>θάλαμο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καύσης</a:t>
            </a:r>
            <a:r>
              <a:rPr lang="el-GR" sz="3600" dirty="0">
                <a:effectLst/>
                <a:latin typeface="UBHelvetica"/>
              </a:rPr>
              <a:t> «</a:t>
            </a:r>
            <a:r>
              <a:rPr lang="el-GR" sz="3600" dirty="0" err="1">
                <a:effectLst/>
                <a:latin typeface="UBHelvetica"/>
              </a:rPr>
              <a:t>διαιρούμενου</a:t>
            </a:r>
            <a:r>
              <a:rPr lang="el-GR" sz="3600" dirty="0">
                <a:effectLst/>
                <a:latin typeface="UBHelvetica"/>
              </a:rPr>
              <a:t> </a:t>
            </a:r>
            <a:r>
              <a:rPr lang="el-GR" sz="3600" dirty="0" err="1">
                <a:effectLst/>
                <a:latin typeface="UBHelvetica"/>
              </a:rPr>
              <a:t>τύπου</a:t>
            </a:r>
            <a:r>
              <a:rPr lang="el-GR" sz="3600" dirty="0">
                <a:effectLst/>
                <a:latin typeface="UBHelvetica"/>
              </a:rPr>
              <a:t>». </a:t>
            </a:r>
            <a:endParaRPr lang="el-GR" sz="3600" dirty="0"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587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FF766E-F53D-60F8-9A0B-1A4A20BC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 err="1">
                <a:effectLst/>
                <a:latin typeface="UBHelvetica"/>
              </a:rPr>
              <a:t>Μηχανές</a:t>
            </a:r>
            <a:r>
              <a:rPr lang="el-GR" b="1" dirty="0">
                <a:effectLst/>
                <a:latin typeface="UBHelvetica"/>
              </a:rPr>
              <a:t> </a:t>
            </a:r>
            <a:r>
              <a:rPr lang="el-GR" b="1" dirty="0" err="1">
                <a:effectLst/>
                <a:latin typeface="UBHelvetica"/>
              </a:rPr>
              <a:t>άμεσης</a:t>
            </a:r>
            <a:r>
              <a:rPr lang="el-GR" b="1" dirty="0">
                <a:effectLst/>
                <a:latin typeface="UBHelvetica"/>
              </a:rPr>
              <a:t> </a:t>
            </a:r>
            <a:r>
              <a:rPr lang="el-GR" b="1" dirty="0" err="1">
                <a:effectLst/>
                <a:latin typeface="UBHelvetica"/>
              </a:rPr>
              <a:t>έγχυσης</a:t>
            </a:r>
            <a:r>
              <a:rPr lang="el-GR" b="1" dirty="0">
                <a:effectLst/>
                <a:latin typeface="UBHelvetica"/>
              </a:rPr>
              <a:t> </a:t>
            </a:r>
            <a:br>
              <a:rPr lang="el-GR" sz="4800" dirty="0">
                <a:effectLst/>
              </a:rPr>
            </a:br>
            <a:endParaRPr lang="el-GR" sz="4800" dirty="0"/>
          </a:p>
        </p:txBody>
      </p:sp>
      <p:pic>
        <p:nvPicPr>
          <p:cNvPr id="10" name="Θέση περιεχομένου 9" descr="Εικόνα που περιέχει σκίτσο/σχέδιο, ζωγραφιά&#10;&#10;Περιγραφή που δημιουργήθηκε αυτόματα">
            <a:extLst>
              <a:ext uri="{FF2B5EF4-FFF2-40B4-BE49-F238E27FC236}">
                <a16:creationId xmlns:a16="http://schemas.microsoft.com/office/drawing/2014/main" id="{0F3D6143-1453-1F94-9141-688E96E7C0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154377"/>
            <a:ext cx="4919133" cy="5223018"/>
          </a:xfrm>
        </p:spPr>
      </p:pic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1D6577EE-65DA-7961-D1CE-5AA645B9DD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>
                <a:effectLst/>
                <a:latin typeface="UBHelvetica"/>
              </a:rPr>
              <a:t>Στις </a:t>
            </a:r>
            <a:r>
              <a:rPr lang="el-GR" sz="2800" dirty="0" err="1">
                <a:effectLst/>
                <a:latin typeface="UBHelvetica"/>
              </a:rPr>
              <a:t>μηχανές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αυτου</a:t>
            </a:r>
            <a:r>
              <a:rPr lang="el-GR" sz="2800" dirty="0">
                <a:effectLst/>
                <a:latin typeface="UBHelvetica"/>
              </a:rPr>
              <a:t>́ του </a:t>
            </a:r>
            <a:r>
              <a:rPr lang="el-GR" sz="2800" dirty="0" err="1">
                <a:effectLst/>
                <a:latin typeface="UBHelvetica"/>
              </a:rPr>
              <a:t>τύπου</a:t>
            </a:r>
            <a:r>
              <a:rPr lang="el-GR" sz="2800" dirty="0">
                <a:effectLst/>
                <a:latin typeface="UBHelvetica"/>
              </a:rPr>
              <a:t>, ο </a:t>
            </a:r>
            <a:r>
              <a:rPr lang="el-GR" sz="2800" dirty="0" err="1">
                <a:effectLst/>
                <a:latin typeface="UBHelvetica"/>
              </a:rPr>
              <a:t>ψεκασμός</a:t>
            </a:r>
            <a:r>
              <a:rPr lang="el-GR" sz="2800" dirty="0">
                <a:effectLst/>
                <a:latin typeface="UBHelvetica"/>
              </a:rPr>
              <a:t> του </a:t>
            </a:r>
            <a:r>
              <a:rPr lang="el-GR" sz="2800" dirty="0" err="1">
                <a:effectLst/>
                <a:latin typeface="UBHelvetica"/>
              </a:rPr>
              <a:t>καυσίμου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γίνεται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κατευθείαν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μέσα</a:t>
            </a:r>
            <a:r>
              <a:rPr lang="el-GR" sz="2800" dirty="0">
                <a:effectLst/>
                <a:latin typeface="UBHelvetica"/>
              </a:rPr>
              <a:t> στο </a:t>
            </a:r>
            <a:r>
              <a:rPr lang="el-GR" sz="2800" dirty="0" err="1">
                <a:effectLst/>
                <a:latin typeface="UBHelvetica"/>
              </a:rPr>
              <a:t>χώρο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καύσης</a:t>
            </a:r>
            <a:r>
              <a:rPr lang="el-GR" sz="2800" dirty="0">
                <a:effectLst/>
                <a:latin typeface="UBHelvetica"/>
              </a:rPr>
              <a:t>, ο </a:t>
            </a:r>
            <a:r>
              <a:rPr lang="el-GR" sz="2800" dirty="0" err="1">
                <a:effectLst/>
                <a:latin typeface="UBHelvetica"/>
              </a:rPr>
              <a:t>οποίος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σχηματίζεται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συνήθως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απο</a:t>
            </a:r>
            <a:r>
              <a:rPr lang="el-GR" sz="2800" dirty="0">
                <a:effectLst/>
                <a:latin typeface="UBHelvetica"/>
              </a:rPr>
              <a:t>́ μια </a:t>
            </a:r>
            <a:r>
              <a:rPr lang="el-GR" sz="2800" dirty="0" err="1">
                <a:effectLst/>
                <a:latin typeface="UBHelvetica"/>
              </a:rPr>
              <a:t>κοιλότητα</a:t>
            </a:r>
            <a:r>
              <a:rPr lang="el-GR" sz="2800" dirty="0">
                <a:effectLst/>
                <a:latin typeface="UBHelvetica"/>
              </a:rPr>
              <a:t> στην </a:t>
            </a:r>
            <a:r>
              <a:rPr lang="el-GR" sz="2800" dirty="0" err="1">
                <a:effectLst/>
                <a:latin typeface="UBHelvetica"/>
              </a:rPr>
              <a:t>κεφαλη</a:t>
            </a:r>
            <a:r>
              <a:rPr lang="el-GR" sz="2800" dirty="0">
                <a:effectLst/>
                <a:latin typeface="UBHelvetica"/>
              </a:rPr>
              <a:t>́ του </a:t>
            </a:r>
            <a:r>
              <a:rPr lang="el-GR" sz="2800" dirty="0" err="1">
                <a:effectLst/>
                <a:latin typeface="UBHelvetica"/>
              </a:rPr>
              <a:t>εμβόλου</a:t>
            </a:r>
            <a:r>
              <a:rPr lang="el-GR" sz="2800" dirty="0">
                <a:effectLst/>
                <a:latin typeface="UBHelvetica"/>
              </a:rPr>
              <a:t> και την </a:t>
            </a:r>
            <a:r>
              <a:rPr lang="el-GR" sz="2800" dirty="0" err="1">
                <a:effectLst/>
                <a:latin typeface="UBHelvetica"/>
              </a:rPr>
              <a:t>επίπεδη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επιφάνεια</a:t>
            </a:r>
            <a:r>
              <a:rPr lang="el-GR" sz="2800" dirty="0">
                <a:effectLst/>
                <a:latin typeface="UBHelvetica"/>
              </a:rPr>
              <a:t> της </a:t>
            </a:r>
            <a:r>
              <a:rPr lang="el-GR" sz="2800" dirty="0" err="1">
                <a:effectLst/>
                <a:latin typeface="UBHelvetica"/>
              </a:rPr>
              <a:t>ίδιας</a:t>
            </a:r>
            <a:r>
              <a:rPr lang="el-GR" sz="2800" dirty="0">
                <a:effectLst/>
                <a:latin typeface="UBHelvetica"/>
              </a:rPr>
              <a:t> της </a:t>
            </a:r>
            <a:r>
              <a:rPr lang="el-GR" sz="2800" dirty="0" err="1">
                <a:effectLst/>
                <a:latin typeface="UBHelvetica"/>
              </a:rPr>
              <a:t>κυλινδροκεφαλής</a:t>
            </a:r>
            <a:r>
              <a:rPr lang="el-GR" sz="2800" dirty="0">
                <a:effectLst/>
                <a:latin typeface="UBHelvetica"/>
              </a:rPr>
              <a:t>, </a:t>
            </a:r>
            <a:endParaRPr lang="el-GR" sz="2800" dirty="0"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054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 descr="Εικόνα που περιέχει σκίτσο/σχέδιο, ζωγραφιά, διάγραμμα,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6B05823-C322-0A63-75EC-E6008C426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467" y="352528"/>
            <a:ext cx="7857066" cy="6152944"/>
          </a:xfrm>
        </p:spPr>
      </p:pic>
    </p:spTree>
    <p:extLst>
      <p:ext uri="{BB962C8B-B14F-4D97-AF65-F5344CB8AC3E}">
        <p14:creationId xmlns:p14="http://schemas.microsoft.com/office/powerpoint/2010/main" val="310751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3D13DE-F028-C772-9E84-5AC7EC3C8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  <a:latin typeface="UBHelvetica"/>
              </a:rPr>
              <a:t>Ο </a:t>
            </a:r>
            <a:r>
              <a:rPr lang="el-GR" dirty="0" err="1">
                <a:effectLst/>
                <a:latin typeface="UBHelvetica"/>
              </a:rPr>
              <a:t>ψεκασμός</a:t>
            </a:r>
            <a:r>
              <a:rPr lang="el-GR" dirty="0">
                <a:effectLst/>
                <a:latin typeface="UBHelvetica"/>
              </a:rPr>
              <a:t> του </a:t>
            </a:r>
            <a:r>
              <a:rPr lang="el-GR" dirty="0" err="1">
                <a:effectLst/>
                <a:latin typeface="UBHelvetica"/>
              </a:rPr>
              <a:t>καυσίμου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γίνεται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απο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έναν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εγχυτήρα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καυσίμου</a:t>
            </a:r>
            <a:r>
              <a:rPr lang="el-GR" dirty="0">
                <a:effectLst/>
                <a:latin typeface="UBHelvetica"/>
              </a:rPr>
              <a:t> με </a:t>
            </a:r>
            <a:r>
              <a:rPr lang="el-GR" dirty="0" err="1">
                <a:effectLst/>
                <a:latin typeface="UBHelvetica"/>
              </a:rPr>
              <a:t>ακροφύσιο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πολλαπλών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οπών</a:t>
            </a:r>
            <a:r>
              <a:rPr lang="el-GR" dirty="0">
                <a:effectLst/>
                <a:latin typeface="UBHelvetica"/>
              </a:rPr>
              <a:t>, στο </a:t>
            </a:r>
            <a:r>
              <a:rPr lang="el-GR" dirty="0" err="1">
                <a:effectLst/>
                <a:latin typeface="UBHelvetica"/>
              </a:rPr>
              <a:t>κέντρο</a:t>
            </a:r>
            <a:r>
              <a:rPr lang="el-GR" dirty="0">
                <a:effectLst/>
                <a:latin typeface="UBHelvetica"/>
              </a:rPr>
              <a:t> της </a:t>
            </a:r>
            <a:r>
              <a:rPr lang="el-GR" dirty="0" err="1">
                <a:effectLst/>
                <a:latin typeface="UBHelvetica"/>
              </a:rPr>
              <a:t>κοιλότητας</a:t>
            </a:r>
            <a:r>
              <a:rPr lang="el-GR" dirty="0">
                <a:effectLst/>
                <a:latin typeface="UBHelvetica"/>
              </a:rPr>
              <a:t> του </a:t>
            </a:r>
            <a:r>
              <a:rPr lang="el-GR" dirty="0" err="1">
                <a:effectLst/>
                <a:latin typeface="UBHelvetica"/>
              </a:rPr>
              <a:t>εμβόλου</a:t>
            </a:r>
            <a:r>
              <a:rPr lang="el-GR" dirty="0">
                <a:effectLst/>
                <a:latin typeface="UBHelvetica"/>
              </a:rPr>
              <a:t>. Οι </a:t>
            </a:r>
            <a:r>
              <a:rPr lang="el-GR" dirty="0" err="1">
                <a:effectLst/>
                <a:latin typeface="UBHelvetica"/>
              </a:rPr>
              <a:t>μεγάλες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πιέσεις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ψεκασμου</a:t>
            </a:r>
            <a:r>
              <a:rPr lang="el-GR" dirty="0">
                <a:effectLst/>
                <a:latin typeface="UBHelvetica"/>
              </a:rPr>
              <a:t>́ του </a:t>
            </a:r>
            <a:r>
              <a:rPr lang="el-GR" dirty="0" err="1">
                <a:effectLst/>
                <a:latin typeface="UBHelvetica"/>
              </a:rPr>
              <a:t>καυσίμου</a:t>
            </a:r>
            <a:r>
              <a:rPr lang="el-GR" dirty="0">
                <a:effectLst/>
                <a:latin typeface="UBHelvetica"/>
              </a:rPr>
              <a:t> που </a:t>
            </a:r>
            <a:r>
              <a:rPr lang="el-GR" dirty="0" err="1">
                <a:effectLst/>
                <a:latin typeface="UBHelvetica"/>
              </a:rPr>
              <a:t>φθάνουν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ακόμα</a:t>
            </a:r>
            <a:r>
              <a:rPr lang="el-GR" dirty="0">
                <a:effectLst/>
                <a:latin typeface="UBHelvetica"/>
              </a:rPr>
              <a:t> και τα 2.800 </a:t>
            </a:r>
            <a:r>
              <a:rPr lang="en" dirty="0">
                <a:effectLst/>
                <a:latin typeface="UBHelvetica"/>
              </a:rPr>
              <a:t>bar </a:t>
            </a:r>
            <a:r>
              <a:rPr lang="el-GR" dirty="0" err="1">
                <a:effectLst/>
                <a:latin typeface="UBHelvetica"/>
              </a:rPr>
              <a:t>έχουν</a:t>
            </a:r>
            <a:r>
              <a:rPr lang="el-GR" dirty="0">
                <a:effectLst/>
                <a:latin typeface="UBHelvetica"/>
              </a:rPr>
              <a:t> σαν </a:t>
            </a:r>
            <a:r>
              <a:rPr lang="el-GR" dirty="0" err="1">
                <a:effectLst/>
                <a:latin typeface="UBHelvetica"/>
              </a:rPr>
              <a:t>αποτέλεσμα</a:t>
            </a:r>
            <a:r>
              <a:rPr lang="el-GR" dirty="0">
                <a:effectLst/>
                <a:latin typeface="UBHelvetica"/>
              </a:rPr>
              <a:t> τη </a:t>
            </a:r>
            <a:r>
              <a:rPr lang="el-GR" dirty="0" err="1">
                <a:effectLst/>
                <a:latin typeface="UBHelvetica"/>
              </a:rPr>
              <a:t>δημιουργία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ενός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νέφους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απο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πολυ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μικρα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σταγονίδια</a:t>
            </a:r>
            <a:r>
              <a:rPr lang="el-GR" dirty="0">
                <a:effectLst/>
                <a:latin typeface="UBHelvetica"/>
              </a:rPr>
              <a:t>, τα </a:t>
            </a:r>
            <a:r>
              <a:rPr lang="el-GR" dirty="0" err="1">
                <a:effectLst/>
                <a:latin typeface="UBHelvetica"/>
              </a:rPr>
              <a:t>οποία</a:t>
            </a:r>
            <a:r>
              <a:rPr lang="el-GR" dirty="0">
                <a:effectLst/>
                <a:latin typeface="UBHelvetica"/>
              </a:rPr>
              <a:t>, </a:t>
            </a:r>
            <a:r>
              <a:rPr lang="el-GR" dirty="0" err="1">
                <a:effectLst/>
                <a:latin typeface="UBHelvetica"/>
              </a:rPr>
              <a:t>αφου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ατμοποιηθούν</a:t>
            </a:r>
            <a:r>
              <a:rPr lang="el-GR" dirty="0">
                <a:effectLst/>
                <a:latin typeface="UBHelvetica"/>
              </a:rPr>
              <a:t>, </a:t>
            </a:r>
            <a:r>
              <a:rPr lang="el-GR" dirty="0" err="1">
                <a:effectLst/>
                <a:latin typeface="UBHelvetica"/>
              </a:rPr>
              <a:t>δημιουργούν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μαζι</a:t>
            </a:r>
            <a:r>
              <a:rPr lang="el-GR" dirty="0">
                <a:effectLst/>
                <a:latin typeface="UBHelvetica"/>
              </a:rPr>
              <a:t>́ με τον </a:t>
            </a:r>
            <a:r>
              <a:rPr lang="el-GR" dirty="0" err="1">
                <a:effectLst/>
                <a:latin typeface="UBHelvetica"/>
              </a:rPr>
              <a:t>αέρα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ένα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καύσιμο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μίγμα</a:t>
            </a:r>
            <a:r>
              <a:rPr lang="el-GR" dirty="0">
                <a:effectLst/>
                <a:latin typeface="UBHelvetica"/>
              </a:rPr>
              <a:t> το </a:t>
            </a:r>
            <a:r>
              <a:rPr lang="el-GR" dirty="0" err="1">
                <a:effectLst/>
                <a:latin typeface="UBHelvetica"/>
              </a:rPr>
              <a:t>οποίο</a:t>
            </a:r>
            <a:r>
              <a:rPr lang="el-GR" dirty="0">
                <a:effectLst/>
                <a:latin typeface="UBHelvetica"/>
              </a:rPr>
              <a:t> και </a:t>
            </a:r>
            <a:r>
              <a:rPr lang="el-GR" dirty="0" err="1">
                <a:effectLst/>
                <a:latin typeface="UBHelvetica"/>
              </a:rPr>
              <a:t>αναφλέγεται</a:t>
            </a:r>
            <a:r>
              <a:rPr lang="el-GR" dirty="0">
                <a:effectLst/>
                <a:latin typeface="UBHelvetica"/>
              </a:rPr>
              <a:t>. </a:t>
            </a:r>
            <a:endParaRPr lang="el-GR" dirty="0"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324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περιεχομένου 7" descr="Εικόνα που περιέχει σκίτσο/σχέδιο, ζωγραφιά, αφίσα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12BD8FE5-5479-F6C2-1E00-053050B54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5867" y="345976"/>
            <a:ext cx="4206345" cy="6039517"/>
          </a:xfrm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E40DD158-A3C2-EA75-B889-A40544BBB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5256212" cy="4873625"/>
          </a:xfrm>
        </p:spPr>
        <p:txBody>
          <a:bodyPr/>
          <a:lstStyle/>
          <a:p>
            <a:r>
              <a:rPr lang="el-GR" sz="2400" dirty="0">
                <a:effectLst/>
                <a:latin typeface="UBHelvetica"/>
              </a:rPr>
              <a:t>η </a:t>
            </a:r>
            <a:r>
              <a:rPr lang="el-GR" sz="2400" dirty="0" err="1">
                <a:effectLst/>
                <a:latin typeface="UBHelvetica"/>
              </a:rPr>
              <a:t>εταιρεία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n" sz="2400" dirty="0">
                <a:effectLst/>
                <a:latin typeface="UBHelvetica"/>
              </a:rPr>
              <a:t>MAN, </a:t>
            </a:r>
            <a:r>
              <a:rPr lang="el-GR" sz="2400" dirty="0" err="1">
                <a:effectLst/>
                <a:latin typeface="UBHelvetica"/>
              </a:rPr>
              <a:t>χρησιμοποιει</a:t>
            </a:r>
            <a:r>
              <a:rPr lang="el-GR" sz="2400" dirty="0">
                <a:effectLst/>
                <a:latin typeface="UBHelvetica"/>
              </a:rPr>
              <a:t>́ </a:t>
            </a:r>
            <a:r>
              <a:rPr lang="el-GR" sz="2400" dirty="0" err="1">
                <a:effectLst/>
                <a:latin typeface="UBHelvetica"/>
              </a:rPr>
              <a:t>έναν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ιδιαίτερο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τύπο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θαλάμου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άμεσης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καύσης</a:t>
            </a:r>
            <a:r>
              <a:rPr lang="el-GR" sz="2400" dirty="0">
                <a:effectLst/>
                <a:latin typeface="UBHelvetica"/>
              </a:rPr>
              <a:t>. </a:t>
            </a:r>
            <a:r>
              <a:rPr lang="el-GR" sz="2400" dirty="0" err="1">
                <a:effectLst/>
                <a:latin typeface="UBHelvetica"/>
              </a:rPr>
              <a:t>Συγκεκριμένα</a:t>
            </a:r>
            <a:r>
              <a:rPr lang="el-GR" sz="2400" dirty="0">
                <a:effectLst/>
                <a:latin typeface="UBHelvetica"/>
              </a:rPr>
              <a:t>, η </a:t>
            </a:r>
            <a:r>
              <a:rPr lang="el-GR" sz="2400" dirty="0" err="1">
                <a:effectLst/>
                <a:latin typeface="UBHelvetica"/>
              </a:rPr>
              <a:t>κοιλότητα</a:t>
            </a:r>
            <a:r>
              <a:rPr lang="el-GR" sz="2400" dirty="0">
                <a:effectLst/>
                <a:latin typeface="UBHelvetica"/>
              </a:rPr>
              <a:t> του </a:t>
            </a:r>
            <a:r>
              <a:rPr lang="el-GR" sz="2400" dirty="0" err="1">
                <a:effectLst/>
                <a:latin typeface="UBHelvetica"/>
              </a:rPr>
              <a:t>εμβόλου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είναι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ημισφαιρικής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μορφής</a:t>
            </a:r>
            <a:r>
              <a:rPr lang="el-GR" sz="2400" dirty="0">
                <a:effectLst/>
                <a:latin typeface="UBHelvetica"/>
              </a:rPr>
              <a:t>, </a:t>
            </a:r>
            <a:r>
              <a:rPr lang="el-GR" sz="2400" dirty="0" err="1">
                <a:effectLst/>
                <a:latin typeface="UBHelvetica"/>
              </a:rPr>
              <a:t>ενω</a:t>
            </a:r>
            <a:r>
              <a:rPr lang="el-GR" sz="2400" dirty="0">
                <a:effectLst/>
                <a:latin typeface="UBHelvetica"/>
              </a:rPr>
              <a:t>́ το </a:t>
            </a:r>
            <a:r>
              <a:rPr lang="el-GR" sz="2400" dirty="0" err="1">
                <a:effectLst/>
                <a:latin typeface="UBHelvetica"/>
              </a:rPr>
              <a:t>καύσιμο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ψεκάζεται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απο</a:t>
            </a:r>
            <a:r>
              <a:rPr lang="el-GR" sz="2400" dirty="0">
                <a:effectLst/>
                <a:latin typeface="UBHelvetica"/>
              </a:rPr>
              <a:t>́ </a:t>
            </a:r>
            <a:r>
              <a:rPr lang="el-GR" sz="2400" dirty="0" err="1">
                <a:effectLst/>
                <a:latin typeface="UBHelvetica"/>
              </a:rPr>
              <a:t>ένα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ακροφύσιο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μίας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οπής</a:t>
            </a:r>
            <a:r>
              <a:rPr lang="el-GR" sz="2400" dirty="0">
                <a:effectLst/>
                <a:latin typeface="UBHelvetica"/>
              </a:rPr>
              <a:t> το </a:t>
            </a:r>
            <a:r>
              <a:rPr lang="el-GR" sz="2400" dirty="0" err="1">
                <a:effectLst/>
                <a:latin typeface="UBHelvetica"/>
              </a:rPr>
              <a:t>οποίο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βρίσκεται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υπο</a:t>
            </a:r>
            <a:r>
              <a:rPr lang="el-GR" sz="2400" dirty="0">
                <a:effectLst/>
                <a:latin typeface="UBHelvetica"/>
              </a:rPr>
              <a:t>́ </a:t>
            </a:r>
            <a:r>
              <a:rPr lang="el-GR" sz="2400" dirty="0" err="1">
                <a:effectLst/>
                <a:latin typeface="UBHelvetica"/>
              </a:rPr>
              <a:t>κλίση</a:t>
            </a:r>
            <a:r>
              <a:rPr lang="el-GR" sz="2400" dirty="0">
                <a:effectLst/>
                <a:latin typeface="UBHelvetica"/>
              </a:rPr>
              <a:t>, </a:t>
            </a:r>
            <a:r>
              <a:rPr lang="el-GR" sz="2400" dirty="0" err="1">
                <a:effectLst/>
                <a:latin typeface="UBHelvetica"/>
              </a:rPr>
              <a:t>έτσι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ώστε</a:t>
            </a:r>
            <a:r>
              <a:rPr lang="el-GR" sz="2400" dirty="0">
                <a:effectLst/>
                <a:latin typeface="UBHelvetica"/>
              </a:rPr>
              <a:t> η </a:t>
            </a:r>
            <a:r>
              <a:rPr lang="el-GR" sz="2400" dirty="0" err="1">
                <a:effectLst/>
                <a:latin typeface="UBHelvetica"/>
              </a:rPr>
              <a:t>ψεκαζόμενη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δέσμη</a:t>
            </a:r>
            <a:r>
              <a:rPr lang="el-GR" sz="2400" dirty="0">
                <a:effectLst/>
                <a:latin typeface="UBHelvetica"/>
              </a:rPr>
              <a:t> του </a:t>
            </a:r>
            <a:r>
              <a:rPr lang="el-GR" sz="2400" dirty="0" err="1">
                <a:effectLst/>
                <a:latin typeface="UBHelvetica"/>
              </a:rPr>
              <a:t>καυσίμου</a:t>
            </a:r>
            <a:r>
              <a:rPr lang="el-GR" sz="2400" dirty="0">
                <a:effectLst/>
                <a:latin typeface="UBHelvetica"/>
              </a:rPr>
              <a:t> να </a:t>
            </a:r>
            <a:r>
              <a:rPr lang="el-GR" sz="2400" dirty="0" err="1">
                <a:effectLst/>
                <a:latin typeface="UBHelvetica"/>
              </a:rPr>
              <a:t>έχει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εφαπτομενικη</a:t>
            </a:r>
            <a:r>
              <a:rPr lang="el-GR" sz="2400" dirty="0">
                <a:effectLst/>
                <a:latin typeface="UBHelvetica"/>
              </a:rPr>
              <a:t>́ </a:t>
            </a:r>
            <a:r>
              <a:rPr lang="el-GR" sz="2400" dirty="0" err="1">
                <a:effectLst/>
                <a:latin typeface="UBHelvetica"/>
              </a:rPr>
              <a:t>διεύθυνση</a:t>
            </a:r>
            <a:r>
              <a:rPr lang="el-GR" sz="2400" dirty="0">
                <a:effectLst/>
                <a:latin typeface="UBHelvetica"/>
              </a:rPr>
              <a:t> ως προς τα </a:t>
            </a:r>
            <a:r>
              <a:rPr lang="el-GR" sz="2400" dirty="0" err="1">
                <a:effectLst/>
                <a:latin typeface="UBHelvetica"/>
              </a:rPr>
              <a:t>τοιχώματα</a:t>
            </a:r>
            <a:r>
              <a:rPr lang="el-GR" sz="2400" dirty="0">
                <a:effectLst/>
                <a:latin typeface="UBHelvetica"/>
              </a:rPr>
              <a:t> της </a:t>
            </a:r>
            <a:r>
              <a:rPr lang="el-GR" sz="2400" dirty="0" err="1">
                <a:effectLst/>
                <a:latin typeface="UBHelvetica"/>
              </a:rPr>
              <a:t>κοιλότητας</a:t>
            </a:r>
            <a:r>
              <a:rPr lang="el-GR" sz="2400" dirty="0">
                <a:effectLst/>
                <a:latin typeface="UBHelvetica"/>
              </a:rPr>
              <a:t>. Με τη </a:t>
            </a:r>
            <a:r>
              <a:rPr lang="el-GR" sz="2400" dirty="0" err="1">
                <a:effectLst/>
                <a:latin typeface="UBHelvetica"/>
              </a:rPr>
              <a:t>διάταξη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αυτη</a:t>
            </a:r>
            <a:r>
              <a:rPr lang="el-GR" sz="2400" dirty="0">
                <a:effectLst/>
                <a:latin typeface="UBHelvetica"/>
              </a:rPr>
              <a:t>́ </a:t>
            </a:r>
            <a:r>
              <a:rPr lang="el-GR" sz="2400" dirty="0" err="1">
                <a:effectLst/>
                <a:latin typeface="UBHelvetica"/>
              </a:rPr>
              <a:t>προσδίδεται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εντονότερη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συστροφη</a:t>
            </a:r>
            <a:r>
              <a:rPr lang="el-GR" sz="2400" dirty="0">
                <a:effectLst/>
                <a:latin typeface="UBHelvetica"/>
              </a:rPr>
              <a:t>́ στο </a:t>
            </a:r>
            <a:r>
              <a:rPr lang="el-GR" sz="2400" dirty="0" err="1">
                <a:effectLst/>
                <a:latin typeface="UBHelvetica"/>
              </a:rPr>
              <a:t>ψεκαζόμενο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καύσιμο</a:t>
            </a:r>
            <a:r>
              <a:rPr lang="el-GR" sz="2400" dirty="0">
                <a:effectLst/>
                <a:latin typeface="UBHelvetica"/>
              </a:rPr>
              <a:t> και </a:t>
            </a:r>
            <a:r>
              <a:rPr lang="el-GR" sz="2400" dirty="0" err="1">
                <a:effectLst/>
                <a:latin typeface="UBHelvetica"/>
              </a:rPr>
              <a:t>άρα</a:t>
            </a:r>
            <a:r>
              <a:rPr lang="el-GR" sz="2400" dirty="0">
                <a:effectLst/>
                <a:latin typeface="UBHelvetica"/>
              </a:rPr>
              <a:t> η </a:t>
            </a:r>
            <a:r>
              <a:rPr lang="el-GR" sz="2400" dirty="0" err="1">
                <a:effectLst/>
                <a:latin typeface="UBHelvetica"/>
              </a:rPr>
              <a:t>άναμιξη</a:t>
            </a:r>
            <a:r>
              <a:rPr lang="el-GR" sz="2400" dirty="0">
                <a:effectLst/>
                <a:latin typeface="UBHelvetica"/>
              </a:rPr>
              <a:t> με τον </a:t>
            </a:r>
            <a:r>
              <a:rPr lang="el-GR" sz="2400" dirty="0" err="1">
                <a:effectLst/>
                <a:latin typeface="UBHelvetica"/>
              </a:rPr>
              <a:t>αέρα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είναι</a:t>
            </a:r>
            <a:r>
              <a:rPr lang="el-GR" sz="2400" dirty="0">
                <a:effectLst/>
                <a:latin typeface="UBHelvetica"/>
              </a:rPr>
              <a:t> </a:t>
            </a:r>
            <a:r>
              <a:rPr lang="el-GR" sz="2400" dirty="0" err="1">
                <a:effectLst/>
                <a:latin typeface="UBHelvetica"/>
              </a:rPr>
              <a:t>καλύτερη</a:t>
            </a:r>
            <a:r>
              <a:rPr lang="el-GR" sz="2400" dirty="0">
                <a:effectLst/>
                <a:latin typeface="UBHelvetica"/>
              </a:rPr>
              <a:t>. </a:t>
            </a:r>
            <a:endParaRPr lang="el-GR" sz="2400" dirty="0">
              <a:effectLst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068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6D53956F-898C-9D1C-8144-28B3E973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ΠΛΕΟΝΕΚΤΗΜΑΤΑ ΑΜΕΣΟΥ ΨΕΚΑΣΜΟΥ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BECE08A-7D05-F2A6-A78D-8C42B4BA3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>
                <a:effectLst/>
                <a:latin typeface="UBHelvetica"/>
              </a:rPr>
              <a:t>επιτυγχάνεται</a:t>
            </a:r>
            <a:r>
              <a:rPr lang="el-GR" dirty="0">
                <a:effectLst/>
                <a:latin typeface="UBHelvetica"/>
              </a:rPr>
              <a:t> η </a:t>
            </a:r>
            <a:r>
              <a:rPr lang="el-GR" dirty="0" err="1">
                <a:effectLst/>
                <a:latin typeface="UBHelvetica"/>
              </a:rPr>
              <a:t>ομοιόμορφη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ανάμιξη</a:t>
            </a:r>
            <a:r>
              <a:rPr lang="el-GR" dirty="0">
                <a:effectLst/>
                <a:latin typeface="UBHelvetica"/>
              </a:rPr>
              <a:t> του </a:t>
            </a:r>
            <a:r>
              <a:rPr lang="el-GR" dirty="0" err="1">
                <a:effectLst/>
                <a:latin typeface="UBHelvetica"/>
              </a:rPr>
              <a:t>καυσίμου</a:t>
            </a:r>
            <a:r>
              <a:rPr lang="el-GR" dirty="0">
                <a:effectLst/>
                <a:latin typeface="UBHelvetica"/>
              </a:rPr>
              <a:t> και, </a:t>
            </a:r>
            <a:r>
              <a:rPr lang="el-GR" dirty="0" err="1">
                <a:effectLst/>
                <a:latin typeface="UBHelvetica"/>
              </a:rPr>
              <a:t>κατα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συνέπεια</a:t>
            </a:r>
            <a:r>
              <a:rPr lang="el-GR" dirty="0">
                <a:effectLst/>
                <a:latin typeface="UBHelvetica"/>
              </a:rPr>
              <a:t>, </a:t>
            </a:r>
            <a:r>
              <a:rPr lang="el-GR" dirty="0" err="1">
                <a:effectLst/>
                <a:latin typeface="UBHelvetica"/>
              </a:rPr>
              <a:t>είναι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μικρότερες</a:t>
            </a:r>
            <a:r>
              <a:rPr lang="el-GR" dirty="0">
                <a:effectLst/>
                <a:latin typeface="UBHelvetica"/>
              </a:rPr>
              <a:t> οι </a:t>
            </a:r>
            <a:r>
              <a:rPr lang="el-GR" dirty="0" err="1">
                <a:effectLst/>
                <a:latin typeface="UBHelvetica"/>
              </a:rPr>
              <a:t>απώλειες</a:t>
            </a:r>
            <a:r>
              <a:rPr lang="el-GR" dirty="0">
                <a:effectLst/>
                <a:latin typeface="UBHelvetica"/>
              </a:rPr>
              <a:t> της </a:t>
            </a:r>
            <a:r>
              <a:rPr lang="el-GR" dirty="0" err="1">
                <a:effectLst/>
                <a:latin typeface="UBHelvetica"/>
              </a:rPr>
              <a:t>θερμότητας</a:t>
            </a:r>
            <a:r>
              <a:rPr lang="el-GR" dirty="0">
                <a:effectLst/>
                <a:latin typeface="UBHelvetica"/>
              </a:rPr>
              <a:t>, </a:t>
            </a:r>
            <a:r>
              <a:rPr lang="el-GR" dirty="0" err="1">
                <a:effectLst/>
                <a:latin typeface="UBHelvetica"/>
              </a:rPr>
              <a:t>λόγω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ακριβώς</a:t>
            </a:r>
            <a:r>
              <a:rPr lang="el-GR" dirty="0">
                <a:effectLst/>
                <a:latin typeface="UBHelvetica"/>
              </a:rPr>
              <a:t> του </a:t>
            </a:r>
            <a:r>
              <a:rPr lang="el-GR" dirty="0" err="1">
                <a:effectLst/>
                <a:latin typeface="UBHelvetica"/>
              </a:rPr>
              <a:t>περιορισμένου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χώρου</a:t>
            </a:r>
            <a:r>
              <a:rPr lang="el-GR" dirty="0">
                <a:effectLst/>
                <a:latin typeface="UBHelvetica"/>
              </a:rPr>
              <a:t> της </a:t>
            </a:r>
            <a:r>
              <a:rPr lang="el-GR" dirty="0" err="1">
                <a:effectLst/>
                <a:latin typeface="UBHelvetica"/>
              </a:rPr>
              <a:t>συμπίεσης</a:t>
            </a:r>
            <a:r>
              <a:rPr lang="el-GR" dirty="0">
                <a:effectLst/>
                <a:latin typeface="UBHelvetica"/>
              </a:rPr>
              <a:t>. </a:t>
            </a:r>
            <a:endParaRPr lang="el-GR" dirty="0"/>
          </a:p>
          <a:p>
            <a:r>
              <a:rPr lang="el-GR" dirty="0" err="1">
                <a:effectLst/>
                <a:latin typeface="UBHelvetica"/>
              </a:rPr>
              <a:t>παρουσιάζουν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υψηλούς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βαθμούς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απόδοσης</a:t>
            </a:r>
            <a:r>
              <a:rPr lang="el-GR" dirty="0">
                <a:effectLst/>
                <a:latin typeface="UBHelvetica"/>
              </a:rPr>
              <a:t> και </a:t>
            </a:r>
            <a:r>
              <a:rPr lang="el-GR" dirty="0" err="1">
                <a:effectLst/>
                <a:latin typeface="UBHelvetica"/>
              </a:rPr>
              <a:t>μικρη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ειδικη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κατανάλωση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καυσίμου</a:t>
            </a:r>
            <a:r>
              <a:rPr lang="el-GR" dirty="0">
                <a:effectLst/>
                <a:latin typeface="UBHelvetica"/>
              </a:rPr>
              <a:t> </a:t>
            </a:r>
            <a:endParaRPr lang="el-GR" dirty="0"/>
          </a:p>
          <a:p>
            <a:r>
              <a:rPr lang="el-GR" dirty="0" err="1">
                <a:effectLst/>
                <a:latin typeface="UBHelvetica"/>
              </a:rPr>
              <a:t>παρουσιάζουν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πολυ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καλη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συμπεριφορα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κατα</a:t>
            </a:r>
            <a:r>
              <a:rPr lang="el-GR" dirty="0">
                <a:effectLst/>
                <a:latin typeface="UBHelvetica"/>
              </a:rPr>
              <a:t>́ τη </a:t>
            </a:r>
            <a:r>
              <a:rPr lang="el-GR" dirty="0" err="1">
                <a:effectLst/>
                <a:latin typeface="UBHelvetica"/>
              </a:rPr>
              <a:t>διάρκεια</a:t>
            </a:r>
            <a:r>
              <a:rPr lang="el-GR" dirty="0">
                <a:effectLst/>
                <a:latin typeface="UBHelvetica"/>
              </a:rPr>
              <a:t> των </a:t>
            </a:r>
            <a:r>
              <a:rPr lang="el-GR" dirty="0" err="1">
                <a:effectLst/>
                <a:latin typeface="UBHelvetica"/>
              </a:rPr>
              <a:t>ψυχρών</a:t>
            </a:r>
            <a:r>
              <a:rPr lang="el-GR" dirty="0">
                <a:effectLst/>
                <a:latin typeface="UBHelvetica"/>
              </a:rPr>
              <a:t> </a:t>
            </a:r>
            <a:r>
              <a:rPr lang="el-GR" dirty="0" err="1">
                <a:effectLst/>
                <a:latin typeface="UBHelvetica"/>
              </a:rPr>
              <a:t>εκκινήσεων</a:t>
            </a:r>
            <a:r>
              <a:rPr lang="el-GR" dirty="0">
                <a:effectLst/>
                <a:latin typeface="UBHelvetica"/>
              </a:rPr>
              <a:t> </a:t>
            </a:r>
            <a:endParaRPr lang="el-GR" dirty="0"/>
          </a:p>
          <a:p>
            <a:r>
              <a:rPr lang="el-GR" dirty="0">
                <a:effectLst/>
                <a:latin typeface="UBHelvetica"/>
              </a:rPr>
              <a:t>η </a:t>
            </a:r>
            <a:r>
              <a:rPr lang="el-GR" dirty="0" err="1">
                <a:effectLst/>
                <a:latin typeface="UBHelvetica"/>
              </a:rPr>
              <a:t>κυλινδροκεφαλη</a:t>
            </a:r>
            <a:r>
              <a:rPr lang="el-GR" dirty="0">
                <a:effectLst/>
                <a:latin typeface="UBHelvetica"/>
              </a:rPr>
              <a:t>́ </a:t>
            </a:r>
            <a:r>
              <a:rPr lang="el-GR" dirty="0" err="1">
                <a:effectLst/>
                <a:latin typeface="UBHelvetica"/>
              </a:rPr>
              <a:t>είναι</a:t>
            </a:r>
            <a:r>
              <a:rPr lang="el-GR" dirty="0">
                <a:effectLst/>
                <a:latin typeface="UBHelvetica"/>
              </a:rPr>
              <a:t>, </a:t>
            </a:r>
            <a:r>
              <a:rPr lang="el-GR" dirty="0" err="1">
                <a:effectLst/>
                <a:latin typeface="UBHelvetica"/>
              </a:rPr>
              <a:t>κατασκευαστικα</a:t>
            </a:r>
            <a:r>
              <a:rPr lang="el-GR" dirty="0">
                <a:effectLst/>
                <a:latin typeface="UBHelvetica"/>
              </a:rPr>
              <a:t>́, </a:t>
            </a:r>
            <a:r>
              <a:rPr lang="el-GR" dirty="0" err="1">
                <a:effectLst/>
                <a:latin typeface="UBHelvetica"/>
              </a:rPr>
              <a:t>απλούστερη</a:t>
            </a:r>
            <a:r>
              <a:rPr lang="el-GR" dirty="0">
                <a:effectLst/>
                <a:latin typeface="UBHelvetica"/>
              </a:rPr>
              <a:t> και πιο </a:t>
            </a:r>
            <a:r>
              <a:rPr lang="el-GR" dirty="0" err="1">
                <a:effectLst/>
                <a:latin typeface="UBHelvetica"/>
              </a:rPr>
              <a:t>οικονομικη</a:t>
            </a:r>
            <a:r>
              <a:rPr lang="el-GR" dirty="0">
                <a:effectLst/>
                <a:latin typeface="UBHelvetica"/>
              </a:rPr>
              <a:t>́.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6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1D8DD-C702-F2D9-2E50-5431C81E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ΜΕΙΟΝΕΚΤΗΜΑΤΑ ΑΜΕΣΟΥ ΨΕΚΑΣΜΟΥ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FB5C63-542E-EAD9-A03A-13168903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>
                <a:effectLst/>
                <a:latin typeface="UBHelvetica"/>
              </a:rPr>
              <a:t>ο </a:t>
            </a:r>
            <a:r>
              <a:rPr lang="el-GR" sz="3200" dirty="0" err="1">
                <a:effectLst/>
                <a:latin typeface="UBHelvetica"/>
              </a:rPr>
              <a:t>θόρυβος</a:t>
            </a:r>
            <a:r>
              <a:rPr lang="el-GR" sz="3200" dirty="0">
                <a:effectLst/>
                <a:latin typeface="UBHelvetica"/>
              </a:rPr>
              <a:t> της </a:t>
            </a:r>
            <a:r>
              <a:rPr lang="el-GR" sz="3200" dirty="0" err="1">
                <a:effectLst/>
                <a:latin typeface="UBHelvetica"/>
              </a:rPr>
              <a:t>λειτουργίας</a:t>
            </a:r>
            <a:r>
              <a:rPr lang="el-GR" sz="3200" dirty="0">
                <a:effectLst/>
                <a:latin typeface="UBHelvetica"/>
              </a:rPr>
              <a:t> των </a:t>
            </a:r>
            <a:r>
              <a:rPr lang="el-GR" sz="3200" dirty="0" err="1">
                <a:effectLst/>
                <a:latin typeface="UBHelvetica"/>
              </a:rPr>
              <a:t>μηχανών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αυτών</a:t>
            </a:r>
            <a:r>
              <a:rPr lang="el-GR" sz="3200" dirty="0">
                <a:effectLst/>
                <a:latin typeface="UBHelvetica"/>
              </a:rPr>
              <a:t> με </a:t>
            </a:r>
            <a:r>
              <a:rPr lang="el-GR" sz="3200" dirty="0" err="1">
                <a:effectLst/>
                <a:latin typeface="UBHelvetica"/>
              </a:rPr>
              <a:t>άμεση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έγχυση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χαρακτηρίζεται</a:t>
            </a:r>
            <a:r>
              <a:rPr lang="el-GR" sz="3200" dirty="0">
                <a:effectLst/>
                <a:latin typeface="UBHelvetica"/>
              </a:rPr>
              <a:t> πιο «</a:t>
            </a:r>
            <a:r>
              <a:rPr lang="el-GR" sz="3200" dirty="0" err="1">
                <a:effectLst/>
                <a:latin typeface="UBHelvetica"/>
              </a:rPr>
              <a:t>σκληρός</a:t>
            </a:r>
            <a:r>
              <a:rPr lang="el-GR" sz="3200" dirty="0">
                <a:effectLst/>
                <a:latin typeface="UBHelvetica"/>
              </a:rPr>
              <a:t>» </a:t>
            </a:r>
            <a:endParaRPr lang="el-GR" sz="3200" dirty="0"/>
          </a:p>
          <a:p>
            <a:r>
              <a:rPr lang="el-GR" sz="3200" dirty="0">
                <a:effectLst/>
                <a:latin typeface="UBHelvetica"/>
              </a:rPr>
              <a:t>οι </a:t>
            </a:r>
            <a:r>
              <a:rPr lang="el-GR" sz="3200" dirty="0" err="1">
                <a:effectLst/>
                <a:latin typeface="UBHelvetica"/>
              </a:rPr>
              <a:t>μηχανικές</a:t>
            </a:r>
            <a:r>
              <a:rPr lang="el-GR" sz="3200" dirty="0">
                <a:effectLst/>
                <a:latin typeface="UBHelvetica"/>
              </a:rPr>
              <a:t> και οι </a:t>
            </a:r>
            <a:r>
              <a:rPr lang="el-GR" sz="3200" dirty="0" err="1">
                <a:effectLst/>
                <a:latin typeface="UBHelvetica"/>
              </a:rPr>
              <a:t>θερμικές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καταπονήσεις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είναι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μεγαλύτερες</a:t>
            </a:r>
            <a:r>
              <a:rPr lang="el-GR" sz="3200" dirty="0">
                <a:effectLst/>
                <a:latin typeface="UBHelvetica"/>
              </a:rPr>
              <a:t> </a:t>
            </a:r>
            <a:endParaRPr lang="el-GR" sz="3200" dirty="0"/>
          </a:p>
          <a:p>
            <a:r>
              <a:rPr lang="el-GR" sz="3200" dirty="0">
                <a:effectLst/>
                <a:latin typeface="UBHelvetica"/>
              </a:rPr>
              <a:t>η </a:t>
            </a:r>
            <a:r>
              <a:rPr lang="el-GR" sz="3200" dirty="0" err="1">
                <a:effectLst/>
                <a:latin typeface="UBHelvetica"/>
              </a:rPr>
              <a:t>καύση</a:t>
            </a:r>
            <a:r>
              <a:rPr lang="el-GR" sz="3200" dirty="0">
                <a:effectLst/>
                <a:latin typeface="UBHelvetica"/>
              </a:rPr>
              <a:t> του </a:t>
            </a:r>
            <a:r>
              <a:rPr lang="el-GR" sz="3200" dirty="0" err="1">
                <a:effectLst/>
                <a:latin typeface="UBHelvetica"/>
              </a:rPr>
              <a:t>καυσίμου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καθυστερει</a:t>
            </a:r>
            <a:r>
              <a:rPr lang="el-GR" sz="3200" dirty="0">
                <a:effectLst/>
                <a:latin typeface="UBHelvetica"/>
              </a:rPr>
              <a:t>́ </a:t>
            </a:r>
            <a:r>
              <a:rPr lang="el-GR" sz="3200" dirty="0" err="1">
                <a:effectLst/>
                <a:latin typeface="UBHelvetica"/>
              </a:rPr>
              <a:t>λόγω</a:t>
            </a:r>
            <a:r>
              <a:rPr lang="el-GR" sz="3200" dirty="0">
                <a:effectLst/>
                <a:latin typeface="UBHelvetica"/>
              </a:rPr>
              <a:t> της </a:t>
            </a:r>
            <a:r>
              <a:rPr lang="el-GR" sz="3200" dirty="0" err="1">
                <a:effectLst/>
                <a:latin typeface="UBHelvetica"/>
              </a:rPr>
              <a:t>μεγαλύτερης</a:t>
            </a:r>
            <a:r>
              <a:rPr lang="el-GR" sz="3200" dirty="0">
                <a:effectLst/>
                <a:latin typeface="UBHelvetica"/>
              </a:rPr>
              <a:t> </a:t>
            </a:r>
            <a:r>
              <a:rPr lang="el-GR" sz="3200" dirty="0" err="1">
                <a:effectLst/>
                <a:latin typeface="UBHelvetica"/>
              </a:rPr>
              <a:t>διαδρομής</a:t>
            </a:r>
            <a:r>
              <a:rPr lang="el-GR" sz="3200" dirty="0">
                <a:effectLst/>
                <a:latin typeface="UBHelvetica"/>
              </a:rPr>
              <a:t> που </a:t>
            </a:r>
            <a:r>
              <a:rPr lang="el-GR" sz="3200" dirty="0" err="1">
                <a:effectLst/>
                <a:latin typeface="UBHelvetica"/>
              </a:rPr>
              <a:t>πρέπει</a:t>
            </a:r>
            <a:r>
              <a:rPr lang="el-GR" sz="3200" dirty="0">
                <a:effectLst/>
                <a:latin typeface="UBHelvetica"/>
              </a:rPr>
              <a:t> να </a:t>
            </a:r>
            <a:r>
              <a:rPr lang="el-GR" sz="3200" dirty="0" err="1">
                <a:effectLst/>
                <a:latin typeface="UBHelvetica"/>
              </a:rPr>
              <a:t>διατρέξει</a:t>
            </a:r>
            <a:r>
              <a:rPr lang="el-GR" sz="3200" dirty="0">
                <a:effectLst/>
                <a:latin typeface="UBHelvetica"/>
              </a:rPr>
              <a:t>, </a:t>
            </a:r>
            <a:r>
              <a:rPr lang="el-GR" sz="3200" dirty="0" err="1">
                <a:effectLst/>
                <a:latin typeface="UBHelvetica"/>
              </a:rPr>
              <a:t>γεγονός</a:t>
            </a:r>
            <a:r>
              <a:rPr lang="el-GR" sz="3200" dirty="0">
                <a:effectLst/>
                <a:latin typeface="UBHelvetica"/>
              </a:rPr>
              <a:t> που </a:t>
            </a:r>
            <a:r>
              <a:rPr lang="el-GR" sz="3200" dirty="0" err="1">
                <a:effectLst/>
                <a:latin typeface="UBHelvetica"/>
              </a:rPr>
              <a:t>αντιμετωπίζεται</a:t>
            </a:r>
            <a:r>
              <a:rPr lang="el-GR" sz="3200" dirty="0">
                <a:effectLst/>
                <a:latin typeface="UBHelvetica"/>
              </a:rPr>
              <a:t> με την </a:t>
            </a:r>
            <a:r>
              <a:rPr lang="el-GR" sz="3200" dirty="0" err="1">
                <a:effectLst/>
                <a:latin typeface="UBHelvetica"/>
              </a:rPr>
              <a:t>αύξηση</a:t>
            </a:r>
            <a:r>
              <a:rPr lang="el-GR" sz="3200" dirty="0">
                <a:effectLst/>
                <a:latin typeface="UBHelvetica"/>
              </a:rPr>
              <a:t> της </a:t>
            </a:r>
            <a:r>
              <a:rPr lang="el-GR" sz="3200" dirty="0" err="1">
                <a:effectLst/>
                <a:latin typeface="UBHelvetica"/>
              </a:rPr>
              <a:t>πίεσης</a:t>
            </a:r>
            <a:r>
              <a:rPr lang="el-GR" sz="3200" dirty="0">
                <a:effectLst/>
                <a:latin typeface="UBHelvetica"/>
              </a:rPr>
              <a:t> του </a:t>
            </a:r>
            <a:r>
              <a:rPr lang="el-GR" sz="3200" dirty="0" err="1">
                <a:effectLst/>
                <a:latin typeface="UBHelvetica"/>
              </a:rPr>
              <a:t>ψεκασμου</a:t>
            </a:r>
            <a:r>
              <a:rPr lang="el-GR" sz="3200" dirty="0">
                <a:effectLst/>
                <a:latin typeface="UBHelvetica"/>
              </a:rPr>
              <a:t>́. </a:t>
            </a:r>
            <a:endParaRPr lang="el-GR" sz="3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804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8CB2EA5-DAA0-3A17-4323-473185F8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815012" cy="1600200"/>
          </a:xfrm>
        </p:spPr>
        <p:txBody>
          <a:bodyPr/>
          <a:lstStyle/>
          <a:p>
            <a:r>
              <a:rPr lang="el-GR" b="1" dirty="0" err="1">
                <a:effectLst/>
                <a:latin typeface="UBHelvetica"/>
              </a:rPr>
              <a:t>Μηχανές</a:t>
            </a:r>
            <a:r>
              <a:rPr lang="el-GR" b="1" dirty="0">
                <a:effectLst/>
                <a:latin typeface="UBHelvetica"/>
              </a:rPr>
              <a:t> </a:t>
            </a:r>
            <a:r>
              <a:rPr lang="el-GR" b="1" dirty="0" err="1">
                <a:effectLst/>
                <a:latin typeface="UBHelvetica"/>
              </a:rPr>
              <a:t>έμμεσης</a:t>
            </a:r>
            <a:r>
              <a:rPr lang="el-GR" b="1" dirty="0">
                <a:effectLst/>
                <a:latin typeface="UBHelvetica"/>
              </a:rPr>
              <a:t> </a:t>
            </a:r>
            <a:r>
              <a:rPr lang="el-GR" b="1" dirty="0" err="1">
                <a:effectLst/>
                <a:latin typeface="UBHelvetica"/>
              </a:rPr>
              <a:t>έγχυσης</a:t>
            </a:r>
            <a:r>
              <a:rPr lang="el-GR" b="1" dirty="0">
                <a:effectLst/>
                <a:latin typeface="UBHelvetica"/>
              </a:rPr>
              <a:t> </a:t>
            </a:r>
            <a:br>
              <a:rPr lang="el-GR" dirty="0"/>
            </a:b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82AFD6BA-B078-173E-F3E7-60E355BC6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76400"/>
            <a:ext cx="11311467" cy="4192588"/>
          </a:xfrm>
        </p:spPr>
        <p:txBody>
          <a:bodyPr>
            <a:normAutofit/>
          </a:bodyPr>
          <a:lstStyle/>
          <a:p>
            <a:r>
              <a:rPr lang="el-GR" sz="2800" dirty="0">
                <a:effectLst/>
                <a:latin typeface="UBHelvetica"/>
              </a:rPr>
              <a:t>Οι </a:t>
            </a:r>
            <a:r>
              <a:rPr lang="el-GR" sz="2800" dirty="0" err="1">
                <a:effectLst/>
                <a:latin typeface="UBHelvetica"/>
              </a:rPr>
              <a:t>μηχανές</a:t>
            </a:r>
            <a:r>
              <a:rPr lang="el-GR" sz="2800" dirty="0">
                <a:effectLst/>
                <a:latin typeface="UBHelvetica"/>
              </a:rPr>
              <a:t> με </a:t>
            </a:r>
            <a:r>
              <a:rPr lang="el-GR" sz="2800" dirty="0" err="1">
                <a:effectLst/>
                <a:latin typeface="UBHelvetica"/>
              </a:rPr>
              <a:t>θαλάμους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έμμεσης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έγχυσης</a:t>
            </a:r>
            <a:r>
              <a:rPr lang="el-GR" sz="2800" dirty="0">
                <a:effectLst/>
                <a:latin typeface="UBHelvetica"/>
              </a:rPr>
              <a:t> του </a:t>
            </a:r>
            <a:r>
              <a:rPr lang="el-GR" sz="2800" dirty="0" err="1">
                <a:effectLst/>
                <a:latin typeface="UBHelvetica"/>
              </a:rPr>
              <a:t>καυσίμου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είναι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συνήθως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μηχανές</a:t>
            </a:r>
            <a:r>
              <a:rPr lang="el-GR" sz="2800" dirty="0">
                <a:effectLst/>
                <a:latin typeface="UBHelvetica"/>
              </a:rPr>
              <a:t> που </a:t>
            </a:r>
            <a:r>
              <a:rPr lang="el-GR" sz="2800" dirty="0" err="1">
                <a:effectLst/>
                <a:latin typeface="UBHelvetica"/>
              </a:rPr>
              <a:t>αναπτύσσουν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υψηλο</a:t>
            </a:r>
            <a:r>
              <a:rPr lang="el-GR" sz="2800" dirty="0">
                <a:effectLst/>
                <a:latin typeface="UBHelvetica"/>
              </a:rPr>
              <a:t>́ </a:t>
            </a:r>
            <a:r>
              <a:rPr lang="el-GR" sz="2800" dirty="0" err="1">
                <a:effectLst/>
                <a:latin typeface="UBHelvetica"/>
              </a:rPr>
              <a:t>αριθμο</a:t>
            </a:r>
            <a:r>
              <a:rPr lang="el-GR" sz="2800" dirty="0">
                <a:effectLst/>
                <a:latin typeface="UBHelvetica"/>
              </a:rPr>
              <a:t>́ </a:t>
            </a:r>
            <a:r>
              <a:rPr lang="el-GR" sz="2800" dirty="0" err="1">
                <a:effectLst/>
                <a:latin typeface="UBHelvetica"/>
              </a:rPr>
              <a:t>στροφών</a:t>
            </a:r>
            <a:r>
              <a:rPr lang="el-GR" sz="2800" dirty="0">
                <a:effectLst/>
                <a:latin typeface="UBHelvetica"/>
              </a:rPr>
              <a:t> και, ως </a:t>
            </a:r>
            <a:r>
              <a:rPr lang="el-GR" sz="2800" dirty="0" err="1">
                <a:effectLst/>
                <a:latin typeface="UBHelvetica"/>
              </a:rPr>
              <a:t>τέτοιες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χρησιμοποιούνται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κυρίως</a:t>
            </a:r>
            <a:r>
              <a:rPr lang="el-GR" sz="2800" dirty="0">
                <a:effectLst/>
                <a:latin typeface="UBHelvetica"/>
              </a:rPr>
              <a:t>, σε </a:t>
            </a:r>
            <a:r>
              <a:rPr lang="el-GR" sz="2800" dirty="0" err="1">
                <a:effectLst/>
                <a:latin typeface="UBHelvetica"/>
              </a:rPr>
              <a:t>επιβατικα</a:t>
            </a:r>
            <a:r>
              <a:rPr lang="el-GR" sz="2800" dirty="0">
                <a:effectLst/>
                <a:latin typeface="UBHelvetica"/>
              </a:rPr>
              <a:t>́ </a:t>
            </a:r>
            <a:r>
              <a:rPr lang="el-GR" sz="2800" dirty="0" err="1">
                <a:effectLst/>
                <a:latin typeface="UBHelvetica"/>
              </a:rPr>
              <a:t>αυτοκίνητα</a:t>
            </a:r>
            <a:r>
              <a:rPr lang="el-GR" sz="2800" dirty="0">
                <a:effectLst/>
                <a:latin typeface="UBHelvetica"/>
              </a:rPr>
              <a:t>. </a:t>
            </a:r>
            <a:endParaRPr lang="el-GR" sz="2800" dirty="0"/>
          </a:p>
          <a:p>
            <a:r>
              <a:rPr lang="el-GR" sz="2800" dirty="0" err="1">
                <a:effectLst/>
                <a:latin typeface="UBHelvetica"/>
              </a:rPr>
              <a:t>Ένας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άλλος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βασικός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λόγος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χρήσης</a:t>
            </a:r>
            <a:r>
              <a:rPr lang="el-GR" sz="2800" dirty="0">
                <a:effectLst/>
                <a:latin typeface="UBHelvetica"/>
              </a:rPr>
              <a:t> των </a:t>
            </a:r>
            <a:r>
              <a:rPr lang="el-GR" sz="2800" dirty="0" err="1">
                <a:effectLst/>
                <a:latin typeface="UBHelvetica"/>
              </a:rPr>
              <a:t>συστημάτων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έμμεσης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έγχυσης</a:t>
            </a:r>
            <a:r>
              <a:rPr lang="el-GR" sz="2800" dirty="0">
                <a:effectLst/>
                <a:latin typeface="UBHelvetica"/>
              </a:rPr>
              <a:t> σε </a:t>
            </a:r>
            <a:r>
              <a:rPr lang="el-GR" sz="2800" dirty="0" err="1">
                <a:effectLst/>
                <a:latin typeface="UBHelvetica"/>
              </a:rPr>
              <a:t>μικρές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μηχανές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όπως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αυτές</a:t>
            </a:r>
            <a:r>
              <a:rPr lang="el-GR" sz="2800" dirty="0">
                <a:effectLst/>
                <a:latin typeface="UBHelvetica"/>
              </a:rPr>
              <a:t> των </a:t>
            </a:r>
            <a:r>
              <a:rPr lang="el-GR" sz="2800" dirty="0" err="1">
                <a:effectLst/>
                <a:latin typeface="UBHelvetica"/>
              </a:rPr>
              <a:t>αυτοκινήτων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είναι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ότι</a:t>
            </a:r>
            <a:r>
              <a:rPr lang="el-GR" sz="2800" dirty="0">
                <a:effectLst/>
                <a:latin typeface="UBHelvetica"/>
              </a:rPr>
              <a:t> με τη </a:t>
            </a:r>
            <a:r>
              <a:rPr lang="el-GR" sz="2800" dirty="0" err="1">
                <a:effectLst/>
                <a:latin typeface="UBHelvetica"/>
              </a:rPr>
              <a:t>μέθοδο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αυτη</a:t>
            </a:r>
            <a:r>
              <a:rPr lang="el-GR" sz="2800" dirty="0">
                <a:effectLst/>
                <a:latin typeface="UBHelvetica"/>
              </a:rPr>
              <a:t>́ </a:t>
            </a:r>
            <a:r>
              <a:rPr lang="el-GR" sz="2800" dirty="0" err="1">
                <a:effectLst/>
                <a:latin typeface="UBHelvetica"/>
              </a:rPr>
              <a:t>αποφεύγονται</a:t>
            </a:r>
            <a:r>
              <a:rPr lang="el-GR" sz="2800" dirty="0">
                <a:effectLst/>
                <a:latin typeface="UBHelvetica"/>
              </a:rPr>
              <a:t> τα </a:t>
            </a:r>
            <a:r>
              <a:rPr lang="el-GR" sz="2800" dirty="0" err="1">
                <a:effectLst/>
                <a:latin typeface="UBHelvetica"/>
              </a:rPr>
              <a:t>μεγάλα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ογκώδη</a:t>
            </a:r>
            <a:r>
              <a:rPr lang="el-GR" sz="2800" dirty="0">
                <a:effectLst/>
                <a:latin typeface="UBHelvetica"/>
              </a:rPr>
              <a:t> και </a:t>
            </a:r>
            <a:r>
              <a:rPr lang="el-GR" sz="2800" dirty="0" err="1">
                <a:effectLst/>
                <a:latin typeface="UBHelvetica"/>
              </a:rPr>
              <a:t>ταυτόχρονα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ακριβα</a:t>
            </a:r>
            <a:r>
              <a:rPr lang="el-GR" sz="2800" dirty="0">
                <a:effectLst/>
                <a:latin typeface="UBHelvetica"/>
              </a:rPr>
              <a:t>́ </a:t>
            </a:r>
            <a:r>
              <a:rPr lang="el-GR" sz="2800" dirty="0" err="1">
                <a:effectLst/>
                <a:latin typeface="UBHelvetica"/>
              </a:rPr>
              <a:t>συστήματα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άμεσου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ψεκασμου</a:t>
            </a:r>
            <a:r>
              <a:rPr lang="el-GR" sz="2800" dirty="0">
                <a:effectLst/>
                <a:latin typeface="UBHelvetica"/>
              </a:rPr>
              <a:t>́, που </a:t>
            </a:r>
            <a:r>
              <a:rPr lang="el-GR" sz="2800" dirty="0" err="1">
                <a:effectLst/>
                <a:latin typeface="UBHelvetica"/>
              </a:rPr>
              <a:t>λειτουργούν</a:t>
            </a:r>
            <a:r>
              <a:rPr lang="el-GR" sz="2800" dirty="0">
                <a:effectLst/>
                <a:latin typeface="UBHelvetica"/>
              </a:rPr>
              <a:t> σε </a:t>
            </a:r>
            <a:r>
              <a:rPr lang="el-GR" sz="2800" dirty="0" err="1">
                <a:effectLst/>
                <a:latin typeface="UBHelvetica"/>
              </a:rPr>
              <a:t>μεγάλες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πιέσεις</a:t>
            </a:r>
            <a:r>
              <a:rPr lang="el-GR" sz="2800" dirty="0">
                <a:effectLst/>
                <a:latin typeface="UBHelvetica"/>
              </a:rPr>
              <a:t>. </a:t>
            </a:r>
            <a:r>
              <a:rPr lang="el-GR" sz="2800" dirty="0" err="1">
                <a:effectLst/>
                <a:latin typeface="UBHelvetica"/>
              </a:rPr>
              <a:t>Ακόμα</a:t>
            </a:r>
            <a:r>
              <a:rPr lang="el-GR" sz="2800" dirty="0">
                <a:effectLst/>
                <a:latin typeface="UBHelvetica"/>
              </a:rPr>
              <a:t>, οι </a:t>
            </a:r>
            <a:r>
              <a:rPr lang="el-GR" sz="2800" dirty="0" err="1">
                <a:effectLst/>
                <a:latin typeface="UBHelvetica"/>
              </a:rPr>
              <a:t>μηχανές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n" sz="2800" dirty="0">
                <a:effectLst/>
                <a:latin typeface="UBHelvetica"/>
              </a:rPr>
              <a:t>diesel </a:t>
            </a:r>
            <a:r>
              <a:rPr lang="el-GR" sz="2800" dirty="0" err="1">
                <a:effectLst/>
                <a:latin typeface="UBHelvetica"/>
              </a:rPr>
              <a:t>έμμεσου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ψεκασμου</a:t>
            </a:r>
            <a:r>
              <a:rPr lang="el-GR" sz="2800" dirty="0">
                <a:effectLst/>
                <a:latin typeface="UBHelvetica"/>
              </a:rPr>
              <a:t>́ </a:t>
            </a:r>
            <a:r>
              <a:rPr lang="el-GR" sz="2800" dirty="0" err="1">
                <a:effectLst/>
                <a:latin typeface="UBHelvetica"/>
              </a:rPr>
              <a:t>παρουσιάζουν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μικρότερο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θόρυβο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λειτουργίας</a:t>
            </a:r>
            <a:r>
              <a:rPr lang="el-GR" sz="2800" dirty="0">
                <a:effectLst/>
                <a:latin typeface="UBHelvetica"/>
              </a:rPr>
              <a:t>, </a:t>
            </a:r>
            <a:r>
              <a:rPr lang="el-GR" sz="2800" dirty="0" err="1">
                <a:effectLst/>
                <a:latin typeface="UBHelvetica"/>
              </a:rPr>
              <a:t>ενω</a:t>
            </a:r>
            <a:r>
              <a:rPr lang="el-GR" sz="2800" dirty="0">
                <a:effectLst/>
                <a:latin typeface="UBHelvetica"/>
              </a:rPr>
              <a:t>́ και τα </a:t>
            </a:r>
            <a:r>
              <a:rPr lang="el-GR" sz="2800" dirty="0" err="1">
                <a:effectLst/>
                <a:latin typeface="UBHelvetica"/>
              </a:rPr>
              <a:t>διάφορα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μέρη</a:t>
            </a:r>
            <a:r>
              <a:rPr lang="el-GR" sz="2800" dirty="0">
                <a:effectLst/>
                <a:latin typeface="UBHelvetica"/>
              </a:rPr>
              <a:t> της </a:t>
            </a:r>
            <a:r>
              <a:rPr lang="el-GR" sz="2800" dirty="0" err="1">
                <a:effectLst/>
                <a:latin typeface="UBHelvetica"/>
              </a:rPr>
              <a:t>μηχανής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δέχονται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μικρότερα</a:t>
            </a:r>
            <a:r>
              <a:rPr lang="el-GR" sz="2800" dirty="0">
                <a:effectLst/>
                <a:latin typeface="UBHelvetica"/>
              </a:rPr>
              <a:t> </a:t>
            </a:r>
            <a:r>
              <a:rPr lang="el-GR" sz="2800" dirty="0" err="1">
                <a:effectLst/>
                <a:latin typeface="UBHelvetica"/>
              </a:rPr>
              <a:t>φορτία</a:t>
            </a:r>
            <a:r>
              <a:rPr lang="el-GR" sz="2800" dirty="0">
                <a:effectLst/>
                <a:latin typeface="UBHelvetica"/>
              </a:rPr>
              <a:t>. </a:t>
            </a:r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68163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736</Words>
  <Application>Microsoft Macintosh PowerPoint</Application>
  <PresentationFormat>Ευρεία οθόνη</PresentationFormat>
  <Paragraphs>29</Paragraphs>
  <Slides>13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UB-Front-Bold</vt:lpstr>
      <vt:lpstr>UBHelvetica</vt:lpstr>
      <vt:lpstr>Θέμα του Office</vt:lpstr>
      <vt:lpstr>Θάλαμος καύσης μηχανών diesel  </vt:lpstr>
      <vt:lpstr>Οι μηχανές πετρελαίου διακρίνονται σε δύο βασικές κατηγορίες, ανάλογα με τη θέση όπου γίνεται ο ψεκασμός του καυσίμου </vt:lpstr>
      <vt:lpstr>Μηχανές άμεσης έγχυσης  </vt:lpstr>
      <vt:lpstr>Παρουσίαση του PowerPoint</vt:lpstr>
      <vt:lpstr>Παρουσίαση του PowerPoint</vt:lpstr>
      <vt:lpstr>Παρουσίαση του PowerPoint</vt:lpstr>
      <vt:lpstr>ΠΛΕΟΝΕΚΤΗΜΑΤΑ ΑΜΕΣΟΥ ΨΕΚΑΣΜΟΥ</vt:lpstr>
      <vt:lpstr>ΜΕΙΟΝΕΚΤΗΜΑΤΑ ΑΜΕΣΟΥ ΨΕΚΑΣΜΟΥ</vt:lpstr>
      <vt:lpstr>Μηχανές έμμεσης έγχυσης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Θάλαμος καύσης μηχανών diesel  </dc:title>
  <dc:creator>GEORGIA GEORGATZOGLOU</dc:creator>
  <cp:lastModifiedBy>GEORGIA GEORGATZOGLOU</cp:lastModifiedBy>
  <cp:revision>2</cp:revision>
  <dcterms:created xsi:type="dcterms:W3CDTF">2024-01-10T16:31:30Z</dcterms:created>
  <dcterms:modified xsi:type="dcterms:W3CDTF">2024-03-17T12:20:37Z</dcterms:modified>
</cp:coreProperties>
</file>