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63"/>
  </p:normalViewPr>
  <p:slideViewPr>
    <p:cSldViewPr snapToGrid="0">
      <p:cViewPr varScale="1">
        <p:scale>
          <a:sx n="86" d="100"/>
          <a:sy n="86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A07A2-8F51-4077-B2F9-8C0BBE8E42D4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AB1CB0-078E-484D-A453-D90689F25321}">
      <dgm:prSet custT="1"/>
      <dgm:spPr/>
      <dgm:t>
        <a:bodyPr/>
        <a:lstStyle/>
        <a:p>
          <a:r>
            <a:rPr lang="el-GR" sz="2400" dirty="0"/>
            <a:t>Ο </a:t>
          </a:r>
          <a:r>
            <a:rPr lang="el-GR" sz="2400" dirty="0" err="1"/>
            <a:t>εκκεντροφόρος</a:t>
          </a:r>
          <a:r>
            <a:rPr lang="el-GR" sz="2400" dirty="0"/>
            <a:t> , </a:t>
          </a:r>
          <a:r>
            <a:rPr lang="el-GR" sz="2400" dirty="0" err="1"/>
            <a:t>είναι</a:t>
          </a:r>
          <a:r>
            <a:rPr lang="el-GR" sz="2400" dirty="0"/>
            <a:t> </a:t>
          </a:r>
          <a:r>
            <a:rPr lang="el-GR" sz="2400" dirty="0" err="1"/>
            <a:t>ένας</a:t>
          </a:r>
          <a:r>
            <a:rPr lang="el-GR" sz="2400" dirty="0"/>
            <a:t> </a:t>
          </a:r>
          <a:r>
            <a:rPr lang="el-GR" sz="2400" dirty="0" err="1"/>
            <a:t>άξονας</a:t>
          </a:r>
          <a:r>
            <a:rPr lang="el-GR" sz="2400" dirty="0"/>
            <a:t> που </a:t>
          </a:r>
          <a:r>
            <a:rPr lang="el-GR" sz="2400" dirty="0" err="1"/>
            <a:t>στηρίζεται</a:t>
          </a:r>
          <a:r>
            <a:rPr lang="el-GR" sz="2400" dirty="0"/>
            <a:t> </a:t>
          </a:r>
          <a:r>
            <a:rPr lang="el-GR" sz="2400" dirty="0" err="1"/>
            <a:t>επάνω</a:t>
          </a:r>
          <a:r>
            <a:rPr lang="el-GR" sz="2400" dirty="0"/>
            <a:t> σε </a:t>
          </a:r>
          <a:r>
            <a:rPr lang="el-GR" sz="2400" dirty="0" err="1"/>
            <a:t>στροφείς</a:t>
          </a:r>
          <a:r>
            <a:rPr lang="el-GR" sz="2400" dirty="0"/>
            <a:t>, ο </a:t>
          </a:r>
          <a:r>
            <a:rPr lang="el-GR" sz="2400" dirty="0" err="1"/>
            <a:t>αριθμός</a:t>
          </a:r>
          <a:r>
            <a:rPr lang="el-GR" sz="2400" dirty="0"/>
            <a:t> των </a:t>
          </a:r>
          <a:r>
            <a:rPr lang="el-GR" sz="2400" dirty="0" err="1"/>
            <a:t>οποίων</a:t>
          </a:r>
          <a:r>
            <a:rPr lang="el-GR" sz="2400" dirty="0"/>
            <a:t> </a:t>
          </a:r>
          <a:r>
            <a:rPr lang="el-GR" sz="2400" dirty="0" err="1"/>
            <a:t>εξαρτάται</a:t>
          </a:r>
          <a:r>
            <a:rPr lang="el-GR" sz="2400" dirty="0"/>
            <a:t> </a:t>
          </a:r>
          <a:r>
            <a:rPr lang="el-GR" sz="2400" dirty="0" err="1"/>
            <a:t>απο</a:t>
          </a:r>
          <a:r>
            <a:rPr lang="el-GR" sz="2400" dirty="0"/>
            <a:t>́ τον </a:t>
          </a:r>
          <a:r>
            <a:rPr lang="el-GR" sz="2400" dirty="0" err="1"/>
            <a:t>αριθμο</a:t>
          </a:r>
          <a:r>
            <a:rPr lang="el-GR" sz="2400" dirty="0"/>
            <a:t>́ των </a:t>
          </a:r>
          <a:r>
            <a:rPr lang="el-GR" sz="2400" dirty="0" err="1"/>
            <a:t>κυλίνδρων</a:t>
          </a:r>
          <a:r>
            <a:rPr lang="el-GR" sz="2400" dirty="0"/>
            <a:t> του </a:t>
          </a:r>
          <a:r>
            <a:rPr lang="el-GR" sz="2400" dirty="0" err="1"/>
            <a:t>κινητήρα</a:t>
          </a:r>
          <a:r>
            <a:rPr lang="el-GR" sz="2400" dirty="0"/>
            <a:t>. Ο </a:t>
          </a:r>
          <a:r>
            <a:rPr lang="el-GR" sz="2400" dirty="0" err="1"/>
            <a:t>άξονας</a:t>
          </a:r>
          <a:r>
            <a:rPr lang="el-GR" sz="2400" dirty="0"/>
            <a:t> </a:t>
          </a:r>
          <a:r>
            <a:rPr lang="el-GR" sz="2400" dirty="0" err="1"/>
            <a:t>αυτός</a:t>
          </a:r>
          <a:r>
            <a:rPr lang="el-GR" sz="2400" dirty="0"/>
            <a:t> </a:t>
          </a:r>
          <a:r>
            <a:rPr lang="el-GR" sz="2400" dirty="0" err="1"/>
            <a:t>φέρει</a:t>
          </a:r>
          <a:r>
            <a:rPr lang="el-GR" sz="2400" dirty="0"/>
            <a:t> </a:t>
          </a:r>
          <a:r>
            <a:rPr lang="el-GR" sz="2400" dirty="0" err="1"/>
            <a:t>μία</a:t>
          </a:r>
          <a:r>
            <a:rPr lang="el-GR" sz="2400" dirty="0"/>
            <a:t> </a:t>
          </a:r>
          <a:r>
            <a:rPr lang="el-GR" sz="2400" dirty="0" err="1"/>
            <a:t>σειρα</a:t>
          </a:r>
          <a:r>
            <a:rPr lang="el-GR" sz="2400" dirty="0"/>
            <a:t>́ </a:t>
          </a:r>
          <a:r>
            <a:rPr lang="el-GR" sz="2400" dirty="0" err="1"/>
            <a:t>απο</a:t>
          </a:r>
          <a:r>
            <a:rPr lang="el-GR" sz="2400" dirty="0"/>
            <a:t>́ </a:t>
          </a:r>
          <a:r>
            <a:rPr lang="el-GR" sz="2400" dirty="0" err="1"/>
            <a:t>έκκεντρα</a:t>
          </a:r>
          <a:r>
            <a:rPr lang="el-GR" sz="2400" dirty="0"/>
            <a:t>, που </a:t>
          </a:r>
          <a:r>
            <a:rPr lang="el-GR" sz="2400" dirty="0" err="1"/>
            <a:t>συνήθως</a:t>
          </a:r>
          <a:r>
            <a:rPr lang="el-GR" sz="2400" dirty="0"/>
            <a:t> </a:t>
          </a:r>
          <a:r>
            <a:rPr lang="el-GR" sz="2400" dirty="0" err="1"/>
            <a:t>είναι</a:t>
          </a:r>
          <a:r>
            <a:rPr lang="el-GR" sz="2400" dirty="0"/>
            <a:t> </a:t>
          </a:r>
          <a:r>
            <a:rPr lang="el-GR" sz="2400" dirty="0" err="1"/>
            <a:t>τόσα</a:t>
          </a:r>
          <a:r>
            <a:rPr lang="el-GR" sz="2400" dirty="0"/>
            <a:t>, </a:t>
          </a:r>
          <a:r>
            <a:rPr lang="el-GR" sz="2400" dirty="0" err="1"/>
            <a:t>όσες</a:t>
          </a:r>
          <a:r>
            <a:rPr lang="el-GR" sz="2400" dirty="0"/>
            <a:t> και οι </a:t>
          </a:r>
          <a:r>
            <a:rPr lang="el-GR" sz="2400" dirty="0" err="1"/>
            <a:t>βαλβίδες</a:t>
          </a:r>
          <a:r>
            <a:rPr lang="el-GR" sz="2400" dirty="0"/>
            <a:t> </a:t>
          </a:r>
          <a:r>
            <a:rPr lang="el-GR" sz="2400" dirty="0" err="1"/>
            <a:t>εισαγωγής</a:t>
          </a:r>
          <a:r>
            <a:rPr lang="el-GR" sz="2400" dirty="0"/>
            <a:t> και </a:t>
          </a:r>
          <a:r>
            <a:rPr lang="el-GR" sz="2400" dirty="0" err="1"/>
            <a:t>εξαγωγής</a:t>
          </a:r>
          <a:r>
            <a:rPr lang="el-GR" sz="2400" dirty="0"/>
            <a:t> του </a:t>
          </a:r>
          <a:r>
            <a:rPr lang="el-GR" sz="2400" dirty="0" err="1"/>
            <a:t>καυσίμου</a:t>
          </a:r>
          <a:r>
            <a:rPr lang="el-GR" sz="2400" dirty="0"/>
            <a:t> και των </a:t>
          </a:r>
          <a:r>
            <a:rPr lang="el-GR" sz="2400" dirty="0" err="1"/>
            <a:t>καυσαερίων</a:t>
          </a:r>
          <a:r>
            <a:rPr lang="el-GR" sz="2400" dirty="0"/>
            <a:t>. </a:t>
          </a:r>
          <a:r>
            <a:rPr lang="el-GR" sz="2400" dirty="0" err="1"/>
            <a:t>Προορισμός</a:t>
          </a:r>
          <a:r>
            <a:rPr lang="el-GR" sz="2400" dirty="0"/>
            <a:t> του </a:t>
          </a:r>
          <a:r>
            <a:rPr lang="el-GR" sz="2400" dirty="0" err="1"/>
            <a:t>εκκεντροφόρου</a:t>
          </a:r>
          <a:r>
            <a:rPr lang="el-GR" sz="2400" dirty="0"/>
            <a:t> </a:t>
          </a:r>
          <a:r>
            <a:rPr lang="el-GR" sz="2400" dirty="0" err="1"/>
            <a:t>άξονα</a:t>
          </a:r>
          <a:r>
            <a:rPr lang="el-GR" sz="2400" dirty="0"/>
            <a:t> </a:t>
          </a:r>
          <a:r>
            <a:rPr lang="el-GR" sz="2400" dirty="0" err="1"/>
            <a:t>είναι</a:t>
          </a:r>
          <a:r>
            <a:rPr lang="el-GR" sz="2400" dirty="0"/>
            <a:t> να </a:t>
          </a:r>
          <a:r>
            <a:rPr lang="el-GR" sz="2400" dirty="0" err="1"/>
            <a:t>ανοίγει</a:t>
          </a:r>
          <a:r>
            <a:rPr lang="el-GR" sz="2400" dirty="0"/>
            <a:t> τις </a:t>
          </a:r>
          <a:r>
            <a:rPr lang="el-GR" sz="2400" dirty="0" err="1"/>
            <a:t>βαλβίδες</a:t>
          </a:r>
          <a:r>
            <a:rPr lang="el-GR" sz="2400" dirty="0"/>
            <a:t> την </a:t>
          </a:r>
          <a:r>
            <a:rPr lang="el-GR" sz="2400" dirty="0" err="1"/>
            <a:t>κατάλληλη</a:t>
          </a:r>
          <a:r>
            <a:rPr lang="el-GR" sz="2400" dirty="0"/>
            <a:t> </a:t>
          </a:r>
          <a:r>
            <a:rPr lang="el-GR" sz="2400" dirty="0" err="1"/>
            <a:t>στιγμη</a:t>
          </a:r>
          <a:r>
            <a:rPr lang="el-GR" sz="2400" dirty="0"/>
            <a:t>́. </a:t>
          </a:r>
          <a:endParaRPr lang="en-US" sz="2400" dirty="0"/>
        </a:p>
      </dgm:t>
    </dgm:pt>
    <dgm:pt modelId="{3F1974C2-BD2F-4C94-AE7E-7932FFFED507}" type="parTrans" cxnId="{CA9ABB4F-2E21-4EF4-997F-05F5C4DC2555}">
      <dgm:prSet/>
      <dgm:spPr/>
      <dgm:t>
        <a:bodyPr/>
        <a:lstStyle/>
        <a:p>
          <a:endParaRPr lang="en-US"/>
        </a:p>
      </dgm:t>
    </dgm:pt>
    <dgm:pt modelId="{65BEFAC6-4623-4E2B-A6E0-5A75A7C2430B}" type="sibTrans" cxnId="{CA9ABB4F-2E21-4EF4-997F-05F5C4DC2555}">
      <dgm:prSet/>
      <dgm:spPr/>
      <dgm:t>
        <a:bodyPr/>
        <a:lstStyle/>
        <a:p>
          <a:endParaRPr lang="en-US"/>
        </a:p>
      </dgm:t>
    </dgm:pt>
    <dgm:pt modelId="{D64B2FA6-31B3-4F44-BE0A-CC342768C309}">
      <dgm:prSet/>
      <dgm:spPr/>
      <dgm:t>
        <a:bodyPr/>
        <a:lstStyle/>
        <a:p>
          <a:r>
            <a:rPr lang="el-GR" dirty="0"/>
            <a:t>Το </a:t>
          </a:r>
          <a:r>
            <a:rPr lang="el-GR" dirty="0" err="1"/>
            <a:t>υλικο</a:t>
          </a:r>
          <a:r>
            <a:rPr lang="el-GR" dirty="0"/>
            <a:t>́ </a:t>
          </a:r>
          <a:r>
            <a:rPr lang="el-GR" dirty="0" err="1"/>
            <a:t>κατασκευής</a:t>
          </a:r>
          <a:r>
            <a:rPr lang="el-GR" dirty="0"/>
            <a:t> του </a:t>
          </a:r>
          <a:r>
            <a:rPr lang="el-GR" dirty="0" err="1"/>
            <a:t>είναι</a:t>
          </a:r>
          <a:r>
            <a:rPr lang="el-GR" dirty="0"/>
            <a:t> ο </a:t>
          </a:r>
          <a:r>
            <a:rPr lang="el-GR" dirty="0" err="1"/>
            <a:t>σφυρήλατος</a:t>
          </a:r>
          <a:r>
            <a:rPr lang="el-GR" dirty="0"/>
            <a:t> </a:t>
          </a:r>
          <a:r>
            <a:rPr lang="el-GR" dirty="0" err="1"/>
            <a:t>χάλυβας</a:t>
          </a:r>
          <a:r>
            <a:rPr lang="el-GR" dirty="0"/>
            <a:t> </a:t>
          </a:r>
          <a:r>
            <a:rPr lang="el-GR" dirty="0" err="1"/>
            <a:t>υψηλής</a:t>
          </a:r>
          <a:r>
            <a:rPr lang="el-GR" dirty="0"/>
            <a:t> </a:t>
          </a:r>
          <a:r>
            <a:rPr lang="el-GR" dirty="0" err="1"/>
            <a:t>αντοχής</a:t>
          </a:r>
          <a:r>
            <a:rPr lang="el-GR" dirty="0"/>
            <a:t>. Σε </a:t>
          </a:r>
          <a:r>
            <a:rPr lang="el-GR" dirty="0" err="1"/>
            <a:t>ορισμένες</a:t>
          </a:r>
          <a:r>
            <a:rPr lang="el-GR" dirty="0"/>
            <a:t> </a:t>
          </a:r>
          <a:r>
            <a:rPr lang="el-GR" dirty="0" err="1"/>
            <a:t>μάλιστα</a:t>
          </a:r>
          <a:r>
            <a:rPr lang="el-GR" dirty="0"/>
            <a:t> </a:t>
          </a:r>
          <a:r>
            <a:rPr lang="el-GR" dirty="0" err="1"/>
            <a:t>περιπτώσεις</a:t>
          </a:r>
          <a:r>
            <a:rPr lang="el-GR" dirty="0"/>
            <a:t> </a:t>
          </a:r>
          <a:r>
            <a:rPr lang="el-GR" dirty="0" err="1"/>
            <a:t>χρησιμοποιούνται</a:t>
          </a:r>
          <a:r>
            <a:rPr lang="el-GR" dirty="0"/>
            <a:t> και </a:t>
          </a:r>
          <a:r>
            <a:rPr lang="el-GR" dirty="0" err="1"/>
            <a:t>χυτοι</a:t>
          </a:r>
          <a:r>
            <a:rPr lang="el-GR" dirty="0"/>
            <a:t>́ </a:t>
          </a:r>
          <a:r>
            <a:rPr lang="el-GR" dirty="0" err="1"/>
            <a:t>εκκεντροφόροι</a:t>
          </a:r>
          <a:r>
            <a:rPr lang="el-GR" dirty="0"/>
            <a:t> με </a:t>
          </a:r>
          <a:r>
            <a:rPr lang="el-GR" dirty="0" err="1"/>
            <a:t>μεγάλη</a:t>
          </a:r>
          <a:r>
            <a:rPr lang="el-GR" dirty="0"/>
            <a:t> </a:t>
          </a:r>
          <a:r>
            <a:rPr lang="el-GR" dirty="0" err="1"/>
            <a:t>ακρίβεια</a:t>
          </a:r>
          <a:r>
            <a:rPr lang="el-GR" dirty="0"/>
            <a:t> και </a:t>
          </a:r>
          <a:r>
            <a:rPr lang="el-GR" dirty="0" err="1"/>
            <a:t>κατάλληλη</a:t>
          </a:r>
          <a:r>
            <a:rPr lang="el-GR" dirty="0"/>
            <a:t> </a:t>
          </a:r>
          <a:r>
            <a:rPr lang="el-GR" dirty="0" err="1"/>
            <a:t>σκλήρυνση</a:t>
          </a:r>
          <a:r>
            <a:rPr lang="el-GR" dirty="0"/>
            <a:t> των </a:t>
          </a:r>
          <a:r>
            <a:rPr lang="el-GR" dirty="0" err="1"/>
            <a:t>έκκεντρών</a:t>
          </a:r>
          <a:r>
            <a:rPr lang="el-GR" dirty="0"/>
            <a:t> τους. </a:t>
          </a:r>
          <a:endParaRPr lang="en-US" dirty="0"/>
        </a:p>
      </dgm:t>
    </dgm:pt>
    <dgm:pt modelId="{CCBA274C-C895-4160-8E2C-7E1A9F55716A}" type="parTrans" cxnId="{D31C71D2-CF2C-47F4-B36B-35DC718DD60E}">
      <dgm:prSet/>
      <dgm:spPr/>
      <dgm:t>
        <a:bodyPr/>
        <a:lstStyle/>
        <a:p>
          <a:endParaRPr lang="en-US"/>
        </a:p>
      </dgm:t>
    </dgm:pt>
    <dgm:pt modelId="{D84EB968-FECA-478D-BCDA-BCBA1D5C3B9E}" type="sibTrans" cxnId="{D31C71D2-CF2C-47F4-B36B-35DC718DD60E}">
      <dgm:prSet/>
      <dgm:spPr/>
      <dgm:t>
        <a:bodyPr/>
        <a:lstStyle/>
        <a:p>
          <a:endParaRPr lang="en-US"/>
        </a:p>
      </dgm:t>
    </dgm:pt>
    <dgm:pt modelId="{6E89B01B-D568-9F47-B752-B6D3A89CD73A}" type="pres">
      <dgm:prSet presAssocID="{904A07A2-8F51-4077-B2F9-8C0BBE8E42D4}" presName="linear" presStyleCnt="0">
        <dgm:presLayoutVars>
          <dgm:animLvl val="lvl"/>
          <dgm:resizeHandles val="exact"/>
        </dgm:presLayoutVars>
      </dgm:prSet>
      <dgm:spPr/>
    </dgm:pt>
    <dgm:pt modelId="{15D157A9-C91F-AA48-BF3A-10BCF0C177C9}" type="pres">
      <dgm:prSet presAssocID="{FDAB1CB0-078E-484D-A453-D90689F253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23D0AF-FB5B-304D-9A5F-C811E63A243A}" type="pres">
      <dgm:prSet presAssocID="{65BEFAC6-4623-4E2B-A6E0-5A75A7C2430B}" presName="spacer" presStyleCnt="0"/>
      <dgm:spPr/>
    </dgm:pt>
    <dgm:pt modelId="{7643615D-DD9E-6949-B5F5-1E5CEBB512AD}" type="pres">
      <dgm:prSet presAssocID="{D64B2FA6-31B3-4F44-BE0A-CC342768C30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0914C05-791A-BD42-A896-53F3E0062D23}" type="presOf" srcId="{FDAB1CB0-078E-484D-A453-D90689F25321}" destId="{15D157A9-C91F-AA48-BF3A-10BCF0C177C9}" srcOrd="0" destOrd="0" presId="urn:microsoft.com/office/officeart/2005/8/layout/vList2"/>
    <dgm:cxn modelId="{2396053C-9BC3-574D-9F04-7CE5750CA0D8}" type="presOf" srcId="{D64B2FA6-31B3-4F44-BE0A-CC342768C309}" destId="{7643615D-DD9E-6949-B5F5-1E5CEBB512AD}" srcOrd="0" destOrd="0" presId="urn:microsoft.com/office/officeart/2005/8/layout/vList2"/>
    <dgm:cxn modelId="{CA9ABB4F-2E21-4EF4-997F-05F5C4DC2555}" srcId="{904A07A2-8F51-4077-B2F9-8C0BBE8E42D4}" destId="{FDAB1CB0-078E-484D-A453-D90689F25321}" srcOrd="0" destOrd="0" parTransId="{3F1974C2-BD2F-4C94-AE7E-7932FFFED507}" sibTransId="{65BEFAC6-4623-4E2B-A6E0-5A75A7C2430B}"/>
    <dgm:cxn modelId="{5C93E59F-EA1F-9647-87FD-69E2ECCB6B7D}" type="presOf" srcId="{904A07A2-8F51-4077-B2F9-8C0BBE8E42D4}" destId="{6E89B01B-D568-9F47-B752-B6D3A89CD73A}" srcOrd="0" destOrd="0" presId="urn:microsoft.com/office/officeart/2005/8/layout/vList2"/>
    <dgm:cxn modelId="{D31C71D2-CF2C-47F4-B36B-35DC718DD60E}" srcId="{904A07A2-8F51-4077-B2F9-8C0BBE8E42D4}" destId="{D64B2FA6-31B3-4F44-BE0A-CC342768C309}" srcOrd="1" destOrd="0" parTransId="{CCBA274C-C895-4160-8E2C-7E1A9F55716A}" sibTransId="{D84EB968-FECA-478D-BCDA-BCBA1D5C3B9E}"/>
    <dgm:cxn modelId="{20C2F853-8DDF-364F-AD90-0DB16B5443D5}" type="presParOf" srcId="{6E89B01B-D568-9F47-B752-B6D3A89CD73A}" destId="{15D157A9-C91F-AA48-BF3A-10BCF0C177C9}" srcOrd="0" destOrd="0" presId="urn:microsoft.com/office/officeart/2005/8/layout/vList2"/>
    <dgm:cxn modelId="{FFD7E262-7326-0146-B72D-A756F358ED3B}" type="presParOf" srcId="{6E89B01B-D568-9F47-B752-B6D3A89CD73A}" destId="{2123D0AF-FB5B-304D-9A5F-C811E63A243A}" srcOrd="1" destOrd="0" presId="urn:microsoft.com/office/officeart/2005/8/layout/vList2"/>
    <dgm:cxn modelId="{042CB700-9916-194C-A74A-39A453683FCB}" type="presParOf" srcId="{6E89B01B-D568-9F47-B752-B6D3A89CD73A}" destId="{7643615D-DD9E-6949-B5F5-1E5CEBB512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157A9-C91F-AA48-BF3A-10BCF0C177C9}">
      <dsp:nvSpPr>
        <dsp:cNvPr id="0" name=""/>
        <dsp:cNvSpPr/>
      </dsp:nvSpPr>
      <dsp:spPr>
        <a:xfrm>
          <a:off x="0" y="45720"/>
          <a:ext cx="11988800" cy="2069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Ο </a:t>
          </a:r>
          <a:r>
            <a:rPr lang="el-GR" sz="2400" kern="1200" dirty="0" err="1"/>
            <a:t>εκκεντροφόρος</a:t>
          </a:r>
          <a:r>
            <a:rPr lang="el-GR" sz="2400" kern="1200" dirty="0"/>
            <a:t> , </a:t>
          </a:r>
          <a:r>
            <a:rPr lang="el-GR" sz="2400" kern="1200" dirty="0" err="1"/>
            <a:t>είναι</a:t>
          </a:r>
          <a:r>
            <a:rPr lang="el-GR" sz="2400" kern="1200" dirty="0"/>
            <a:t> </a:t>
          </a:r>
          <a:r>
            <a:rPr lang="el-GR" sz="2400" kern="1200" dirty="0" err="1"/>
            <a:t>ένας</a:t>
          </a:r>
          <a:r>
            <a:rPr lang="el-GR" sz="2400" kern="1200" dirty="0"/>
            <a:t> </a:t>
          </a:r>
          <a:r>
            <a:rPr lang="el-GR" sz="2400" kern="1200" dirty="0" err="1"/>
            <a:t>άξονας</a:t>
          </a:r>
          <a:r>
            <a:rPr lang="el-GR" sz="2400" kern="1200" dirty="0"/>
            <a:t> που </a:t>
          </a:r>
          <a:r>
            <a:rPr lang="el-GR" sz="2400" kern="1200" dirty="0" err="1"/>
            <a:t>στηρίζεται</a:t>
          </a:r>
          <a:r>
            <a:rPr lang="el-GR" sz="2400" kern="1200" dirty="0"/>
            <a:t> </a:t>
          </a:r>
          <a:r>
            <a:rPr lang="el-GR" sz="2400" kern="1200" dirty="0" err="1"/>
            <a:t>επάνω</a:t>
          </a:r>
          <a:r>
            <a:rPr lang="el-GR" sz="2400" kern="1200" dirty="0"/>
            <a:t> σε </a:t>
          </a:r>
          <a:r>
            <a:rPr lang="el-GR" sz="2400" kern="1200" dirty="0" err="1"/>
            <a:t>στροφείς</a:t>
          </a:r>
          <a:r>
            <a:rPr lang="el-GR" sz="2400" kern="1200" dirty="0"/>
            <a:t>, ο </a:t>
          </a:r>
          <a:r>
            <a:rPr lang="el-GR" sz="2400" kern="1200" dirty="0" err="1"/>
            <a:t>αριθμός</a:t>
          </a:r>
          <a:r>
            <a:rPr lang="el-GR" sz="2400" kern="1200" dirty="0"/>
            <a:t> των </a:t>
          </a:r>
          <a:r>
            <a:rPr lang="el-GR" sz="2400" kern="1200" dirty="0" err="1"/>
            <a:t>οποίων</a:t>
          </a:r>
          <a:r>
            <a:rPr lang="el-GR" sz="2400" kern="1200" dirty="0"/>
            <a:t> </a:t>
          </a:r>
          <a:r>
            <a:rPr lang="el-GR" sz="2400" kern="1200" dirty="0" err="1"/>
            <a:t>εξαρτάται</a:t>
          </a:r>
          <a:r>
            <a:rPr lang="el-GR" sz="2400" kern="1200" dirty="0"/>
            <a:t> </a:t>
          </a:r>
          <a:r>
            <a:rPr lang="el-GR" sz="2400" kern="1200" dirty="0" err="1"/>
            <a:t>απο</a:t>
          </a:r>
          <a:r>
            <a:rPr lang="el-GR" sz="2400" kern="1200" dirty="0"/>
            <a:t>́ τον </a:t>
          </a:r>
          <a:r>
            <a:rPr lang="el-GR" sz="2400" kern="1200" dirty="0" err="1"/>
            <a:t>αριθμο</a:t>
          </a:r>
          <a:r>
            <a:rPr lang="el-GR" sz="2400" kern="1200" dirty="0"/>
            <a:t>́ των </a:t>
          </a:r>
          <a:r>
            <a:rPr lang="el-GR" sz="2400" kern="1200" dirty="0" err="1"/>
            <a:t>κυλίνδρων</a:t>
          </a:r>
          <a:r>
            <a:rPr lang="el-GR" sz="2400" kern="1200" dirty="0"/>
            <a:t> του </a:t>
          </a:r>
          <a:r>
            <a:rPr lang="el-GR" sz="2400" kern="1200" dirty="0" err="1"/>
            <a:t>κινητήρα</a:t>
          </a:r>
          <a:r>
            <a:rPr lang="el-GR" sz="2400" kern="1200" dirty="0"/>
            <a:t>. Ο </a:t>
          </a:r>
          <a:r>
            <a:rPr lang="el-GR" sz="2400" kern="1200" dirty="0" err="1"/>
            <a:t>άξονας</a:t>
          </a:r>
          <a:r>
            <a:rPr lang="el-GR" sz="2400" kern="1200" dirty="0"/>
            <a:t> </a:t>
          </a:r>
          <a:r>
            <a:rPr lang="el-GR" sz="2400" kern="1200" dirty="0" err="1"/>
            <a:t>αυτός</a:t>
          </a:r>
          <a:r>
            <a:rPr lang="el-GR" sz="2400" kern="1200" dirty="0"/>
            <a:t> </a:t>
          </a:r>
          <a:r>
            <a:rPr lang="el-GR" sz="2400" kern="1200" dirty="0" err="1"/>
            <a:t>φέρει</a:t>
          </a:r>
          <a:r>
            <a:rPr lang="el-GR" sz="2400" kern="1200" dirty="0"/>
            <a:t> </a:t>
          </a:r>
          <a:r>
            <a:rPr lang="el-GR" sz="2400" kern="1200" dirty="0" err="1"/>
            <a:t>μία</a:t>
          </a:r>
          <a:r>
            <a:rPr lang="el-GR" sz="2400" kern="1200" dirty="0"/>
            <a:t> </a:t>
          </a:r>
          <a:r>
            <a:rPr lang="el-GR" sz="2400" kern="1200" dirty="0" err="1"/>
            <a:t>σειρα</a:t>
          </a:r>
          <a:r>
            <a:rPr lang="el-GR" sz="2400" kern="1200" dirty="0"/>
            <a:t>́ </a:t>
          </a:r>
          <a:r>
            <a:rPr lang="el-GR" sz="2400" kern="1200" dirty="0" err="1"/>
            <a:t>απο</a:t>
          </a:r>
          <a:r>
            <a:rPr lang="el-GR" sz="2400" kern="1200" dirty="0"/>
            <a:t>́ </a:t>
          </a:r>
          <a:r>
            <a:rPr lang="el-GR" sz="2400" kern="1200" dirty="0" err="1"/>
            <a:t>έκκεντρα</a:t>
          </a:r>
          <a:r>
            <a:rPr lang="el-GR" sz="2400" kern="1200" dirty="0"/>
            <a:t>, που </a:t>
          </a:r>
          <a:r>
            <a:rPr lang="el-GR" sz="2400" kern="1200" dirty="0" err="1"/>
            <a:t>συνήθως</a:t>
          </a:r>
          <a:r>
            <a:rPr lang="el-GR" sz="2400" kern="1200" dirty="0"/>
            <a:t> </a:t>
          </a:r>
          <a:r>
            <a:rPr lang="el-GR" sz="2400" kern="1200" dirty="0" err="1"/>
            <a:t>είναι</a:t>
          </a:r>
          <a:r>
            <a:rPr lang="el-GR" sz="2400" kern="1200" dirty="0"/>
            <a:t> </a:t>
          </a:r>
          <a:r>
            <a:rPr lang="el-GR" sz="2400" kern="1200" dirty="0" err="1"/>
            <a:t>τόσα</a:t>
          </a:r>
          <a:r>
            <a:rPr lang="el-GR" sz="2400" kern="1200" dirty="0"/>
            <a:t>, </a:t>
          </a:r>
          <a:r>
            <a:rPr lang="el-GR" sz="2400" kern="1200" dirty="0" err="1"/>
            <a:t>όσες</a:t>
          </a:r>
          <a:r>
            <a:rPr lang="el-GR" sz="2400" kern="1200" dirty="0"/>
            <a:t> και οι </a:t>
          </a:r>
          <a:r>
            <a:rPr lang="el-GR" sz="2400" kern="1200" dirty="0" err="1"/>
            <a:t>βαλβίδες</a:t>
          </a:r>
          <a:r>
            <a:rPr lang="el-GR" sz="2400" kern="1200" dirty="0"/>
            <a:t> </a:t>
          </a:r>
          <a:r>
            <a:rPr lang="el-GR" sz="2400" kern="1200" dirty="0" err="1"/>
            <a:t>εισαγωγής</a:t>
          </a:r>
          <a:r>
            <a:rPr lang="el-GR" sz="2400" kern="1200" dirty="0"/>
            <a:t> και </a:t>
          </a:r>
          <a:r>
            <a:rPr lang="el-GR" sz="2400" kern="1200" dirty="0" err="1"/>
            <a:t>εξαγωγής</a:t>
          </a:r>
          <a:r>
            <a:rPr lang="el-GR" sz="2400" kern="1200" dirty="0"/>
            <a:t> του </a:t>
          </a:r>
          <a:r>
            <a:rPr lang="el-GR" sz="2400" kern="1200" dirty="0" err="1"/>
            <a:t>καυσίμου</a:t>
          </a:r>
          <a:r>
            <a:rPr lang="el-GR" sz="2400" kern="1200" dirty="0"/>
            <a:t> και των </a:t>
          </a:r>
          <a:r>
            <a:rPr lang="el-GR" sz="2400" kern="1200" dirty="0" err="1"/>
            <a:t>καυσαερίων</a:t>
          </a:r>
          <a:r>
            <a:rPr lang="el-GR" sz="2400" kern="1200" dirty="0"/>
            <a:t>. </a:t>
          </a:r>
          <a:r>
            <a:rPr lang="el-GR" sz="2400" kern="1200" dirty="0" err="1"/>
            <a:t>Προορισμός</a:t>
          </a:r>
          <a:r>
            <a:rPr lang="el-GR" sz="2400" kern="1200" dirty="0"/>
            <a:t> του </a:t>
          </a:r>
          <a:r>
            <a:rPr lang="el-GR" sz="2400" kern="1200" dirty="0" err="1"/>
            <a:t>εκκεντροφόρου</a:t>
          </a:r>
          <a:r>
            <a:rPr lang="el-GR" sz="2400" kern="1200" dirty="0"/>
            <a:t> </a:t>
          </a:r>
          <a:r>
            <a:rPr lang="el-GR" sz="2400" kern="1200" dirty="0" err="1"/>
            <a:t>άξονα</a:t>
          </a:r>
          <a:r>
            <a:rPr lang="el-GR" sz="2400" kern="1200" dirty="0"/>
            <a:t> </a:t>
          </a:r>
          <a:r>
            <a:rPr lang="el-GR" sz="2400" kern="1200" dirty="0" err="1"/>
            <a:t>είναι</a:t>
          </a:r>
          <a:r>
            <a:rPr lang="el-GR" sz="2400" kern="1200" dirty="0"/>
            <a:t> να </a:t>
          </a:r>
          <a:r>
            <a:rPr lang="el-GR" sz="2400" kern="1200" dirty="0" err="1"/>
            <a:t>ανοίγει</a:t>
          </a:r>
          <a:r>
            <a:rPr lang="el-GR" sz="2400" kern="1200" dirty="0"/>
            <a:t> τις </a:t>
          </a:r>
          <a:r>
            <a:rPr lang="el-GR" sz="2400" kern="1200" dirty="0" err="1"/>
            <a:t>βαλβίδες</a:t>
          </a:r>
          <a:r>
            <a:rPr lang="el-GR" sz="2400" kern="1200" dirty="0"/>
            <a:t> την </a:t>
          </a:r>
          <a:r>
            <a:rPr lang="el-GR" sz="2400" kern="1200" dirty="0" err="1"/>
            <a:t>κατάλληλη</a:t>
          </a:r>
          <a:r>
            <a:rPr lang="el-GR" sz="2400" kern="1200" dirty="0"/>
            <a:t> </a:t>
          </a:r>
          <a:r>
            <a:rPr lang="el-GR" sz="2400" kern="1200" dirty="0" err="1"/>
            <a:t>στιγμη</a:t>
          </a:r>
          <a:r>
            <a:rPr lang="el-GR" sz="2400" kern="1200" dirty="0"/>
            <a:t>́. </a:t>
          </a:r>
          <a:endParaRPr lang="en-US" sz="2400" kern="1200" dirty="0"/>
        </a:p>
      </dsp:txBody>
      <dsp:txXfrm>
        <a:off x="101036" y="146756"/>
        <a:ext cx="11786728" cy="1867658"/>
      </dsp:txXfrm>
    </dsp:sp>
    <dsp:sp modelId="{7643615D-DD9E-6949-B5F5-1E5CEBB512AD}">
      <dsp:nvSpPr>
        <dsp:cNvPr id="0" name=""/>
        <dsp:cNvSpPr/>
      </dsp:nvSpPr>
      <dsp:spPr>
        <a:xfrm>
          <a:off x="0" y="2198971"/>
          <a:ext cx="11988800" cy="2069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Το </a:t>
          </a:r>
          <a:r>
            <a:rPr lang="el-GR" sz="2900" kern="1200" dirty="0" err="1"/>
            <a:t>υλικο</a:t>
          </a:r>
          <a:r>
            <a:rPr lang="el-GR" sz="2900" kern="1200" dirty="0"/>
            <a:t>́ </a:t>
          </a:r>
          <a:r>
            <a:rPr lang="el-GR" sz="2900" kern="1200" dirty="0" err="1"/>
            <a:t>κατασκευής</a:t>
          </a:r>
          <a:r>
            <a:rPr lang="el-GR" sz="2900" kern="1200" dirty="0"/>
            <a:t> του </a:t>
          </a:r>
          <a:r>
            <a:rPr lang="el-GR" sz="2900" kern="1200" dirty="0" err="1"/>
            <a:t>είναι</a:t>
          </a:r>
          <a:r>
            <a:rPr lang="el-GR" sz="2900" kern="1200" dirty="0"/>
            <a:t> ο </a:t>
          </a:r>
          <a:r>
            <a:rPr lang="el-GR" sz="2900" kern="1200" dirty="0" err="1"/>
            <a:t>σφυρήλατος</a:t>
          </a:r>
          <a:r>
            <a:rPr lang="el-GR" sz="2900" kern="1200" dirty="0"/>
            <a:t> </a:t>
          </a:r>
          <a:r>
            <a:rPr lang="el-GR" sz="2900" kern="1200" dirty="0" err="1"/>
            <a:t>χάλυβας</a:t>
          </a:r>
          <a:r>
            <a:rPr lang="el-GR" sz="2900" kern="1200" dirty="0"/>
            <a:t> </a:t>
          </a:r>
          <a:r>
            <a:rPr lang="el-GR" sz="2900" kern="1200" dirty="0" err="1"/>
            <a:t>υψηλής</a:t>
          </a:r>
          <a:r>
            <a:rPr lang="el-GR" sz="2900" kern="1200" dirty="0"/>
            <a:t> </a:t>
          </a:r>
          <a:r>
            <a:rPr lang="el-GR" sz="2900" kern="1200" dirty="0" err="1"/>
            <a:t>αντοχής</a:t>
          </a:r>
          <a:r>
            <a:rPr lang="el-GR" sz="2900" kern="1200" dirty="0"/>
            <a:t>. Σε </a:t>
          </a:r>
          <a:r>
            <a:rPr lang="el-GR" sz="2900" kern="1200" dirty="0" err="1"/>
            <a:t>ορισμένες</a:t>
          </a:r>
          <a:r>
            <a:rPr lang="el-GR" sz="2900" kern="1200" dirty="0"/>
            <a:t> </a:t>
          </a:r>
          <a:r>
            <a:rPr lang="el-GR" sz="2900" kern="1200" dirty="0" err="1"/>
            <a:t>μάλιστα</a:t>
          </a:r>
          <a:r>
            <a:rPr lang="el-GR" sz="2900" kern="1200" dirty="0"/>
            <a:t> </a:t>
          </a:r>
          <a:r>
            <a:rPr lang="el-GR" sz="2900" kern="1200" dirty="0" err="1"/>
            <a:t>περιπτώσεις</a:t>
          </a:r>
          <a:r>
            <a:rPr lang="el-GR" sz="2900" kern="1200" dirty="0"/>
            <a:t> </a:t>
          </a:r>
          <a:r>
            <a:rPr lang="el-GR" sz="2900" kern="1200" dirty="0" err="1"/>
            <a:t>χρησιμοποιούνται</a:t>
          </a:r>
          <a:r>
            <a:rPr lang="el-GR" sz="2900" kern="1200" dirty="0"/>
            <a:t> και </a:t>
          </a:r>
          <a:r>
            <a:rPr lang="el-GR" sz="2900" kern="1200" dirty="0" err="1"/>
            <a:t>χυτοι</a:t>
          </a:r>
          <a:r>
            <a:rPr lang="el-GR" sz="2900" kern="1200" dirty="0"/>
            <a:t>́ </a:t>
          </a:r>
          <a:r>
            <a:rPr lang="el-GR" sz="2900" kern="1200" dirty="0" err="1"/>
            <a:t>εκκεντροφόροι</a:t>
          </a:r>
          <a:r>
            <a:rPr lang="el-GR" sz="2900" kern="1200" dirty="0"/>
            <a:t> με </a:t>
          </a:r>
          <a:r>
            <a:rPr lang="el-GR" sz="2900" kern="1200" dirty="0" err="1"/>
            <a:t>μεγάλη</a:t>
          </a:r>
          <a:r>
            <a:rPr lang="el-GR" sz="2900" kern="1200" dirty="0"/>
            <a:t> </a:t>
          </a:r>
          <a:r>
            <a:rPr lang="el-GR" sz="2900" kern="1200" dirty="0" err="1"/>
            <a:t>ακρίβεια</a:t>
          </a:r>
          <a:r>
            <a:rPr lang="el-GR" sz="2900" kern="1200" dirty="0"/>
            <a:t> και </a:t>
          </a:r>
          <a:r>
            <a:rPr lang="el-GR" sz="2900" kern="1200" dirty="0" err="1"/>
            <a:t>κατάλληλη</a:t>
          </a:r>
          <a:r>
            <a:rPr lang="el-GR" sz="2900" kern="1200" dirty="0"/>
            <a:t> </a:t>
          </a:r>
          <a:r>
            <a:rPr lang="el-GR" sz="2900" kern="1200" dirty="0" err="1"/>
            <a:t>σκλήρυνση</a:t>
          </a:r>
          <a:r>
            <a:rPr lang="el-GR" sz="2900" kern="1200" dirty="0"/>
            <a:t> των </a:t>
          </a:r>
          <a:r>
            <a:rPr lang="el-GR" sz="2900" kern="1200" dirty="0" err="1"/>
            <a:t>έκκεντρών</a:t>
          </a:r>
          <a:r>
            <a:rPr lang="el-GR" sz="2900" kern="1200" dirty="0"/>
            <a:t> τους. </a:t>
          </a:r>
          <a:endParaRPr lang="en-US" sz="2900" kern="1200" dirty="0"/>
        </a:p>
      </dsp:txBody>
      <dsp:txXfrm>
        <a:off x="101036" y="2300007"/>
        <a:ext cx="11786728" cy="1867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398EAE-4B40-1164-E7E6-45F5F2E06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66CBB78-1104-FEF8-D649-630E882A3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9CA2A2-49CC-F2B3-4BE5-A00C10A8E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6E89B3-EC5B-15C8-1ECD-F804843E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15A0C2-E4D5-0602-577C-7461B08E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73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D28282-E00C-7D66-DDA6-455B95EF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6FD0314-7988-4A1E-3CF9-C576012C2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F4729F-1170-EE19-9736-02E9C0FE0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679B0C-E6B1-EFC3-7731-7156E021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2B6FEAD-D5BA-B4ED-95C2-4A914AF0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39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351221A-5E32-8C42-DF37-D3963A714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314E87-7741-1057-42FC-8C0F30AE6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51D01B-B7D6-A2B7-60D8-8B901786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CDAE85-D318-984E-BA88-6F7CCC5C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62591C-8A77-88EF-9229-6B8E9615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8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FC8400-06FF-F7E1-0424-92685CDF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7106ED-0437-8111-24BA-C2DFA6581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9014D4-DA25-0D89-20D0-87C86034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65CB61-865C-063B-CEBB-58354F64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B698E6-6449-96E1-6378-4FCDBC8B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21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E70F22-48B6-C035-0009-5F394444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A4D982-2E5C-3F0C-F869-0AA3DFCEB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7888AD-E07F-EBC0-D0F2-7F5DA056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6EA1FD-BAA5-0D3A-5891-E8E28450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FEA184-53AC-CE19-7ADD-E27CFD5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41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F9C047-DFCC-3E35-3FF1-C3D1058F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A5D0E9-5996-7556-9111-39DB621C4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C943E2D-DF9D-D669-6BDD-D08AD5118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78BE190-FD65-F6B5-2A05-B359C160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250A1B-49F7-C9AA-EA28-53D61F3B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1EE940-038B-2450-8197-9FAFFDC1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21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D7CAE5-3FC6-2B92-6F56-CDA3F0BD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B6EBECF-4E10-8195-A7BF-2B86A116A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B873763-B74B-6D0F-06B0-DD26796C8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0765C64-B650-F1EB-9DD1-43BBEF762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834D77F-00FE-C616-7A2F-2F09CCB13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D665931-0629-34D0-5351-F853FA58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DEAE487-D10C-74D9-C73D-226F71C2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091980C-A913-E276-3F70-7EC62187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67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19D476-53E6-DC2C-5BE0-8260E427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BA9D2CE-CB3B-349D-071B-042C32C6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B6197EC-EFEE-062D-5397-4C94E786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1FA7EFB-DADB-0242-E8A1-B5AC4F63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83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76D77FC-C230-6190-3816-4AFA58AF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4AC7281-3576-5777-88A5-5F3D06D2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32E9B7C-B984-5C34-8F60-07E3DDA8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93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C1E55F-FA75-C535-168E-B4C58F02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77EC1C-2A85-7941-2FB9-430C2C5F8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86BE3E5-AF9E-864A-45A6-D82429B81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E11E07-8C0F-67A4-08AE-10DB84B2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DA5797-AFA7-5D2D-748B-AC81A299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1BDD52-4BC8-72BC-B545-BF727796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98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1D07D9-761F-6CAA-2188-53C1B05A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F63F9C8-FD4F-1583-826A-B8CE166FB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75E6A9D-20DA-D611-E352-41AC22522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2D0002-9226-B559-168D-593F59FB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86D670C-21A0-45EA-288A-325E05A4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AE9A5FF-1B41-44AF-F1A9-E42721BC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34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04792D2-CD0A-2EDE-5D79-DFD1C784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7FD064-33E1-FB67-C2F5-838630FA0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00C5D5-6D93-4413-BC67-AA344A2E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DF59-C3C1-594C-9A75-C5ADD0B8557B}" type="datetimeFigureOut">
              <a:rPr lang="el-GR" smtClean="0"/>
              <a:t>19/11/23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A5E514-9AB5-7D01-DBEA-5864DA982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408327-9528-AFBD-AEF1-E59133085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BFEB-CFBD-904C-A17A-7F3AAF8A78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48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2A8482D-6D23-702C-B17B-5984C9C06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0270" y="50778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l-GR"/>
              <a:t>ΕΚΚΕΝΤΡΟΦΟΡΟΣ ΑΞΟΝΑΣ- ΒΑΛΒΙΔΕΣ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1E3A3D8-9E24-2AF9-F492-97C2EAB41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8267" y="3292346"/>
            <a:ext cx="8568265" cy="3345458"/>
          </a:xfrm>
        </p:spPr>
        <p:txBody>
          <a:bodyPr>
            <a:normAutofit/>
          </a:bodyPr>
          <a:lstStyle/>
          <a:p>
            <a:pPr algn="l"/>
            <a:r>
              <a:rPr lang="el-GR" sz="3600" dirty="0">
                <a:effectLst/>
                <a:latin typeface="UBHelvetica"/>
              </a:rPr>
              <a:t>Ο </a:t>
            </a:r>
            <a:r>
              <a:rPr lang="el-GR" sz="3600" dirty="0" err="1">
                <a:effectLst/>
                <a:latin typeface="UBHelvetica"/>
              </a:rPr>
              <a:t>εκκεντροφόρος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άξονας</a:t>
            </a:r>
            <a:r>
              <a:rPr lang="el-GR" sz="3600" dirty="0">
                <a:effectLst/>
                <a:latin typeface="UBHelvetica"/>
              </a:rPr>
              <a:t> και οι </a:t>
            </a:r>
            <a:r>
              <a:rPr lang="el-GR" sz="3600" dirty="0" err="1">
                <a:effectLst/>
                <a:latin typeface="UBHelvetica"/>
              </a:rPr>
              <a:t>βαλβίδες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αποτελούν</a:t>
            </a:r>
            <a:r>
              <a:rPr lang="el-GR" sz="3600" dirty="0">
                <a:effectLst/>
                <a:latin typeface="UBHelvetica"/>
              </a:rPr>
              <a:t> τα </a:t>
            </a:r>
            <a:r>
              <a:rPr lang="el-GR" sz="3600" dirty="0" err="1">
                <a:effectLst/>
                <a:latin typeface="UBHelvetica"/>
              </a:rPr>
              <a:t>κύρια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μέρη</a:t>
            </a:r>
            <a:r>
              <a:rPr lang="el-GR" sz="3600" dirty="0">
                <a:effectLst/>
                <a:latin typeface="UBHelvetica"/>
              </a:rPr>
              <a:t> του </a:t>
            </a:r>
            <a:r>
              <a:rPr lang="el-GR" sz="3600" dirty="0" err="1">
                <a:effectLst/>
                <a:latin typeface="UBHelvetica"/>
              </a:rPr>
              <a:t>συστήματος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διανομής</a:t>
            </a:r>
            <a:r>
              <a:rPr lang="el-GR" sz="3600" dirty="0">
                <a:effectLst/>
                <a:latin typeface="UBHelvetica"/>
              </a:rPr>
              <a:t> του </a:t>
            </a:r>
            <a:r>
              <a:rPr lang="el-GR" sz="3600" dirty="0" err="1">
                <a:effectLst/>
                <a:latin typeface="UBHelvetica"/>
              </a:rPr>
              <a:t>καυσίμου</a:t>
            </a:r>
            <a:r>
              <a:rPr lang="el-GR" sz="3600" dirty="0">
                <a:effectLst/>
                <a:latin typeface="UBHelvetica"/>
              </a:rPr>
              <a:t> και </a:t>
            </a:r>
            <a:r>
              <a:rPr lang="el-GR" sz="3600" dirty="0" err="1">
                <a:effectLst/>
                <a:latin typeface="UBHelvetica"/>
              </a:rPr>
              <a:t>απαγωγής</a:t>
            </a:r>
            <a:r>
              <a:rPr lang="el-GR" sz="3600" dirty="0">
                <a:effectLst/>
                <a:latin typeface="UBHelvetica"/>
              </a:rPr>
              <a:t> των </a:t>
            </a:r>
            <a:r>
              <a:rPr lang="el-GR" sz="3600" dirty="0" err="1">
                <a:effectLst/>
                <a:latin typeface="UBHelvetica"/>
              </a:rPr>
              <a:t>καυσαερίων</a:t>
            </a:r>
            <a:r>
              <a:rPr lang="el-GR" sz="3600" dirty="0">
                <a:effectLst/>
                <a:latin typeface="UBHelvetica"/>
              </a:rPr>
              <a:t> προς και </a:t>
            </a:r>
            <a:r>
              <a:rPr lang="el-GR" sz="3600" dirty="0" err="1">
                <a:effectLst/>
                <a:latin typeface="UBHelvetica"/>
              </a:rPr>
              <a:t>απο</a:t>
            </a:r>
            <a:r>
              <a:rPr lang="el-GR" sz="3600" dirty="0">
                <a:effectLst/>
                <a:latin typeface="UBHelvetica"/>
              </a:rPr>
              <a:t>́ τον </a:t>
            </a:r>
            <a:r>
              <a:rPr lang="el-GR" sz="3600" dirty="0" err="1">
                <a:effectLst/>
                <a:latin typeface="UBHelvetica"/>
              </a:rPr>
              <a:t>κάθε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κύλινδρο</a:t>
            </a:r>
            <a:r>
              <a:rPr lang="el-GR" sz="2200" dirty="0">
                <a:effectLst/>
                <a:latin typeface="UBHelvetica"/>
              </a:rPr>
              <a:t>. </a:t>
            </a:r>
            <a:endParaRPr lang="el-GR" sz="2200" dirty="0"/>
          </a:p>
          <a:p>
            <a:pPr algn="r"/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00573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ζωγραφιά, σκίτσο/σχέδιο, εικονογράφηση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8E37CABB-372A-A609-7A79-91F42BA17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733" y="-39182"/>
            <a:ext cx="5808134" cy="6897182"/>
          </a:xfrm>
        </p:spPr>
      </p:pic>
    </p:spTree>
    <p:extLst>
      <p:ext uri="{BB962C8B-B14F-4D97-AF65-F5344CB8AC3E}">
        <p14:creationId xmlns:p14="http://schemas.microsoft.com/office/powerpoint/2010/main" val="162119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5DE514-A4FF-3607-F1F7-40507D96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9333"/>
            <a:ext cx="4138612" cy="1888067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/>
                <a:latin typeface="UBHelvetica"/>
              </a:rPr>
              <a:t>3. </a:t>
            </a:r>
            <a:r>
              <a:rPr lang="el-GR" b="1" dirty="0" err="1">
                <a:effectLst/>
                <a:latin typeface="UBHelvetica"/>
              </a:rPr>
              <a:t>Κινητήρας</a:t>
            </a:r>
            <a:r>
              <a:rPr lang="el-GR" b="1" dirty="0">
                <a:effectLst/>
                <a:latin typeface="UBHelvetica"/>
              </a:rPr>
              <a:t> με </a:t>
            </a:r>
            <a:r>
              <a:rPr lang="el-GR" b="1" dirty="0" err="1">
                <a:effectLst/>
                <a:latin typeface="UBHelvetica"/>
              </a:rPr>
              <a:t>βαλβίδες</a:t>
            </a:r>
            <a:r>
              <a:rPr lang="el-GR" b="1" dirty="0">
                <a:effectLst/>
                <a:latin typeface="UBHelvetica"/>
              </a:rPr>
              <a:t> και </a:t>
            </a:r>
            <a:r>
              <a:rPr lang="el-GR" b="1" dirty="0" err="1">
                <a:effectLst/>
                <a:latin typeface="UBHelvetica"/>
              </a:rPr>
              <a:t>εκκεντροφόρο</a:t>
            </a:r>
            <a:r>
              <a:rPr lang="el-GR" b="1" dirty="0">
                <a:effectLst/>
                <a:latin typeface="UBHelvetica"/>
              </a:rPr>
              <a:t> </a:t>
            </a:r>
            <a:r>
              <a:rPr lang="el-GR" b="1" dirty="0" err="1">
                <a:effectLst/>
                <a:latin typeface="UBHelvetica"/>
              </a:rPr>
              <a:t>άξονα</a:t>
            </a:r>
            <a:r>
              <a:rPr lang="el-GR" b="1" dirty="0">
                <a:effectLst/>
                <a:latin typeface="UBHelvetica"/>
              </a:rPr>
              <a:t> στα </a:t>
            </a:r>
            <a:r>
              <a:rPr lang="el-GR" b="1" dirty="0" err="1">
                <a:effectLst/>
                <a:latin typeface="UBHelvetica"/>
              </a:rPr>
              <a:t>πλάγια</a:t>
            </a:r>
            <a:r>
              <a:rPr lang="el-GR" b="1" dirty="0">
                <a:effectLst/>
                <a:latin typeface="UBHelvetica"/>
              </a:rPr>
              <a:t>. </a:t>
            </a:r>
            <a:br>
              <a:rPr lang="el-GR" dirty="0"/>
            </a:br>
            <a:endParaRPr lang="el-GR" dirty="0"/>
          </a:p>
        </p:txBody>
      </p:sp>
      <p:pic>
        <p:nvPicPr>
          <p:cNvPr id="6" name="Θέση περιεχομένου 5" descr="Εικόνα που περιέχει σκίτσο/σχέδιο, ζωγραφιά, τέχνη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FA1100F-84C3-1217-3C14-3C4CA0CD9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3966" y="169333"/>
            <a:ext cx="7105633" cy="635000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8464DA-BA85-75D9-B32F-149DD62E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1930400"/>
            <a:ext cx="5030788" cy="3938588"/>
          </a:xfrm>
        </p:spPr>
        <p:txBody>
          <a:bodyPr/>
          <a:lstStyle/>
          <a:p>
            <a:r>
              <a:rPr lang="el-GR" sz="3200" dirty="0">
                <a:latin typeface="UBHelvetica"/>
              </a:rPr>
              <a:t>Ο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εκκεντροφόρος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άξονας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βρίσκεται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τοποθετημένος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κάτω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απο</a:t>
            </a:r>
            <a:r>
              <a:rPr lang="el-GR" sz="3200" dirty="0">
                <a:effectLst/>
                <a:latin typeface="UBHelvetica"/>
              </a:rPr>
              <a:t>́ τις </a:t>
            </a:r>
            <a:r>
              <a:rPr lang="el-GR" sz="3200" dirty="0" err="1">
                <a:effectLst/>
                <a:latin typeface="UBHelvetica"/>
              </a:rPr>
              <a:t>βαλβίδες</a:t>
            </a:r>
            <a:r>
              <a:rPr lang="el-GR" sz="3200" dirty="0">
                <a:effectLst/>
                <a:latin typeface="UBHelvetica"/>
              </a:rPr>
              <a:t>. Ο </a:t>
            </a:r>
            <a:r>
              <a:rPr lang="el-GR" sz="3200" dirty="0" err="1">
                <a:effectLst/>
                <a:latin typeface="UBHelvetica"/>
              </a:rPr>
              <a:t>μηχανισμός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κίνησης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αποτελείται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απο</a:t>
            </a:r>
            <a:r>
              <a:rPr lang="el-GR" sz="3200" dirty="0">
                <a:effectLst/>
                <a:latin typeface="UBHelvetica"/>
              </a:rPr>
              <a:t>́ το </a:t>
            </a:r>
            <a:r>
              <a:rPr lang="el-GR" sz="3200" dirty="0" err="1">
                <a:effectLst/>
                <a:latin typeface="UBHelvetica"/>
              </a:rPr>
              <a:t>ωστήριο</a:t>
            </a:r>
            <a:r>
              <a:rPr lang="el-GR" sz="3200" dirty="0">
                <a:effectLst/>
                <a:latin typeface="UBHelvetica"/>
              </a:rPr>
              <a:t> (</a:t>
            </a:r>
            <a:r>
              <a:rPr lang="el-GR" sz="3200" dirty="0" err="1">
                <a:effectLst/>
                <a:latin typeface="UBHelvetica"/>
              </a:rPr>
              <a:t>ποτηράκι</a:t>
            </a:r>
            <a:r>
              <a:rPr lang="el-GR" sz="3200" dirty="0">
                <a:effectLst/>
                <a:latin typeface="UBHelvetica"/>
              </a:rPr>
              <a:t>), τη </a:t>
            </a:r>
            <a:r>
              <a:rPr lang="el-GR" sz="3200" dirty="0" err="1">
                <a:effectLst/>
                <a:latin typeface="UBHelvetica"/>
              </a:rPr>
              <a:t>βίδα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ρύθμισης</a:t>
            </a:r>
            <a:r>
              <a:rPr lang="el-GR" sz="3200" dirty="0">
                <a:effectLst/>
                <a:latin typeface="UBHelvetica"/>
              </a:rPr>
              <a:t>, το </a:t>
            </a:r>
            <a:r>
              <a:rPr lang="el-GR" sz="3200" dirty="0" err="1">
                <a:effectLst/>
                <a:latin typeface="UBHelvetica"/>
              </a:rPr>
              <a:t>ελατήριο</a:t>
            </a:r>
            <a:r>
              <a:rPr lang="el-GR" sz="3200" dirty="0">
                <a:effectLst/>
                <a:latin typeface="UBHelvetica"/>
              </a:rPr>
              <a:t> της </a:t>
            </a:r>
            <a:r>
              <a:rPr lang="el-GR" sz="3200" dirty="0" err="1">
                <a:effectLst/>
                <a:latin typeface="UBHelvetica"/>
              </a:rPr>
              <a:t>βαλβίδας</a:t>
            </a:r>
            <a:r>
              <a:rPr lang="el-GR" sz="3200" dirty="0">
                <a:effectLst/>
                <a:latin typeface="UBHelvetica"/>
              </a:rPr>
              <a:t> και τον </a:t>
            </a:r>
            <a:r>
              <a:rPr lang="el-GR" sz="3200" dirty="0" err="1">
                <a:effectLst/>
                <a:latin typeface="UBHelvetica"/>
              </a:rPr>
              <a:t>οδηγο</a:t>
            </a:r>
            <a:r>
              <a:rPr lang="el-GR" sz="3200" dirty="0">
                <a:effectLst/>
                <a:latin typeface="UBHelvetica"/>
              </a:rPr>
              <a:t>́. </a:t>
            </a:r>
            <a:endParaRPr lang="el-GR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574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8968812-774F-7B1C-CC4D-A7CA78FC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l-GR" sz="4000" b="1" dirty="0" err="1">
                <a:effectLst/>
                <a:latin typeface="UBHelveticaCond"/>
              </a:rPr>
              <a:t>Ζυγοστάθμιση</a:t>
            </a:r>
            <a:r>
              <a:rPr lang="el-GR" sz="4000" b="1" dirty="0">
                <a:effectLst/>
                <a:latin typeface="UBHelveticaCond"/>
              </a:rPr>
              <a:t> </a:t>
            </a:r>
            <a:r>
              <a:rPr lang="el-GR" sz="4000" b="1" dirty="0" err="1">
                <a:effectLst/>
                <a:latin typeface="UBHelveticaCond"/>
              </a:rPr>
              <a:t>εκκεντροφόρου</a:t>
            </a:r>
            <a:r>
              <a:rPr lang="el-GR" sz="4000" b="1" dirty="0">
                <a:effectLst/>
                <a:latin typeface="UBHelveticaCond"/>
              </a:rPr>
              <a:t> </a:t>
            </a:r>
            <a:r>
              <a:rPr lang="el-GR" sz="4000" b="1" dirty="0" err="1">
                <a:effectLst/>
                <a:latin typeface="UBHelveticaCond"/>
              </a:rPr>
              <a:t>άξονα</a:t>
            </a:r>
            <a:r>
              <a:rPr lang="el-GR" sz="4000" b="1" dirty="0">
                <a:effectLst/>
                <a:latin typeface="UBHelveticaCond"/>
              </a:rPr>
              <a:t>. </a:t>
            </a:r>
            <a:br>
              <a:rPr lang="el-GR" sz="3600" dirty="0">
                <a:effectLst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D74000-CDD2-56DC-CAFE-0E632BCF9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200" y="1929384"/>
            <a:ext cx="11836400" cy="425196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l-GR" sz="3800" i="1" dirty="0">
                <a:effectLst/>
                <a:latin typeface="UBHelveticaCond"/>
              </a:rPr>
              <a:t>Η </a:t>
            </a:r>
            <a:r>
              <a:rPr lang="el-GR" sz="3800" i="1" dirty="0" err="1">
                <a:effectLst/>
                <a:latin typeface="UBHelveticaCond"/>
              </a:rPr>
              <a:t>ζυγοστάθμιση</a:t>
            </a:r>
            <a:r>
              <a:rPr lang="el-GR" sz="3800" i="1" dirty="0">
                <a:effectLst/>
                <a:latin typeface="UBHelveticaCond"/>
              </a:rPr>
              <a:t> του </a:t>
            </a:r>
            <a:r>
              <a:rPr lang="el-GR" sz="3800" i="1" dirty="0" err="1">
                <a:effectLst/>
                <a:latin typeface="UBHelveticaCond"/>
              </a:rPr>
              <a:t>εκκεντροφόρου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άξονα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είναι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ανάλογη</a:t>
            </a:r>
            <a:r>
              <a:rPr lang="el-GR" sz="3800" i="1" dirty="0">
                <a:effectLst/>
                <a:latin typeface="UBHelveticaCond"/>
              </a:rPr>
              <a:t> με την </a:t>
            </a:r>
            <a:r>
              <a:rPr lang="el-GR" sz="3800" i="1" dirty="0" err="1">
                <a:effectLst/>
                <a:latin typeface="UBHelveticaCond"/>
              </a:rPr>
              <a:t>εργασία</a:t>
            </a:r>
            <a:r>
              <a:rPr lang="el-GR" sz="3800" i="1" dirty="0">
                <a:effectLst/>
                <a:latin typeface="UBHelveticaCond"/>
              </a:rPr>
              <a:t> που </a:t>
            </a:r>
            <a:r>
              <a:rPr lang="el-GR" sz="3800" i="1" dirty="0" err="1">
                <a:effectLst/>
                <a:latin typeface="UBHelveticaCond"/>
              </a:rPr>
              <a:t>γίνεται</a:t>
            </a:r>
            <a:r>
              <a:rPr lang="el-GR" sz="3800" i="1" dirty="0">
                <a:effectLst/>
                <a:latin typeface="UBHelveticaCond"/>
              </a:rPr>
              <a:t> για τη </a:t>
            </a:r>
            <a:r>
              <a:rPr lang="el-GR" sz="3800" i="1" dirty="0" err="1">
                <a:effectLst/>
                <a:latin typeface="UBHelveticaCond"/>
              </a:rPr>
              <a:t>ζυγοστάθμιση</a:t>
            </a:r>
            <a:r>
              <a:rPr lang="el-GR" sz="3800" i="1" dirty="0">
                <a:effectLst/>
                <a:latin typeface="UBHelveticaCond"/>
              </a:rPr>
              <a:t> του </a:t>
            </a:r>
            <a:r>
              <a:rPr lang="el-GR" sz="3800" i="1" dirty="0" err="1">
                <a:effectLst/>
                <a:latin typeface="UBHelveticaCond"/>
              </a:rPr>
              <a:t>στροφαλοφόρου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άξονα</a:t>
            </a:r>
            <a:r>
              <a:rPr lang="el-GR" sz="3800" i="1" dirty="0">
                <a:effectLst/>
                <a:latin typeface="UBHelveticaCond"/>
              </a:rPr>
              <a:t>. </a:t>
            </a:r>
          </a:p>
          <a:p>
            <a:r>
              <a:rPr lang="el-GR" sz="3800" i="1" dirty="0">
                <a:effectLst/>
                <a:latin typeface="UBHelveticaCond"/>
              </a:rPr>
              <a:t>Η </a:t>
            </a:r>
            <a:r>
              <a:rPr lang="el-GR" sz="3800" i="1" dirty="0" err="1">
                <a:effectLst/>
                <a:latin typeface="UBHelveticaCond"/>
              </a:rPr>
              <a:t>κύρια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διαφορα</a:t>
            </a:r>
            <a:r>
              <a:rPr lang="el-GR" sz="3800" i="1" dirty="0">
                <a:effectLst/>
                <a:latin typeface="UBHelveticaCond"/>
              </a:rPr>
              <a:t>́ </a:t>
            </a:r>
            <a:r>
              <a:rPr lang="el-GR" sz="3800" i="1" dirty="0" err="1">
                <a:effectLst/>
                <a:latin typeface="UBHelveticaCond"/>
              </a:rPr>
              <a:t>ανάμεσα</a:t>
            </a:r>
            <a:r>
              <a:rPr lang="el-GR" sz="3800" i="1" dirty="0">
                <a:effectLst/>
                <a:latin typeface="UBHelveticaCond"/>
              </a:rPr>
              <a:t> στους </a:t>
            </a:r>
            <a:r>
              <a:rPr lang="el-GR" sz="3800" i="1" dirty="0" err="1">
                <a:effectLst/>
                <a:latin typeface="UBHelveticaCond"/>
              </a:rPr>
              <a:t>δύο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άξονες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είναι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ότι</a:t>
            </a:r>
            <a:r>
              <a:rPr lang="el-GR" sz="3800" i="1" dirty="0">
                <a:effectLst/>
                <a:latin typeface="UBHelveticaCond"/>
              </a:rPr>
              <a:t> στον </a:t>
            </a:r>
            <a:r>
              <a:rPr lang="el-GR" sz="3800" i="1" dirty="0" err="1">
                <a:effectLst/>
                <a:latin typeface="UBHelveticaCond"/>
              </a:rPr>
              <a:t>εκκεντροφόρο</a:t>
            </a:r>
            <a:r>
              <a:rPr lang="el-GR" sz="3800" i="1" dirty="0">
                <a:effectLst/>
                <a:latin typeface="UBHelveticaCond"/>
              </a:rPr>
              <a:t> οι </a:t>
            </a:r>
            <a:r>
              <a:rPr lang="el-GR" sz="3800" i="1" dirty="0" err="1">
                <a:effectLst/>
                <a:latin typeface="UBHelveticaCond"/>
              </a:rPr>
              <a:t>δυνάμεις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αδράνειας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είναι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πολυ</a:t>
            </a:r>
            <a:r>
              <a:rPr lang="el-GR" sz="3800" i="1" dirty="0">
                <a:effectLst/>
                <a:latin typeface="UBHelveticaCond"/>
              </a:rPr>
              <a:t>́ </a:t>
            </a:r>
            <a:r>
              <a:rPr lang="el-GR" sz="3800" i="1" dirty="0" err="1">
                <a:effectLst/>
                <a:latin typeface="UBHelveticaCond"/>
              </a:rPr>
              <a:t>μικρότερες</a:t>
            </a:r>
            <a:r>
              <a:rPr lang="el-GR" sz="3800" i="1" dirty="0">
                <a:effectLst/>
                <a:latin typeface="UBHelveticaCond"/>
              </a:rPr>
              <a:t>, </a:t>
            </a:r>
            <a:r>
              <a:rPr lang="el-GR" sz="3800" i="1" dirty="0" err="1">
                <a:effectLst/>
                <a:latin typeface="UBHelveticaCond"/>
              </a:rPr>
              <a:t>αφου</a:t>
            </a:r>
            <a:r>
              <a:rPr lang="el-GR" sz="3800" i="1" dirty="0">
                <a:effectLst/>
                <a:latin typeface="UBHelveticaCond"/>
              </a:rPr>
              <a:t>́ η </a:t>
            </a:r>
            <a:r>
              <a:rPr lang="el-GR" sz="3800" i="1" dirty="0" err="1">
                <a:effectLst/>
                <a:latin typeface="UBHelveticaCond"/>
              </a:rPr>
              <a:t>μάζα</a:t>
            </a:r>
            <a:r>
              <a:rPr lang="el-GR" sz="3800" i="1" dirty="0">
                <a:effectLst/>
                <a:latin typeface="UBHelveticaCond"/>
              </a:rPr>
              <a:t> του </a:t>
            </a:r>
            <a:r>
              <a:rPr lang="el-GR" sz="3800" i="1" dirty="0" err="1">
                <a:effectLst/>
                <a:latin typeface="UBHelveticaCond"/>
              </a:rPr>
              <a:t>είναι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πολυ</a:t>
            </a:r>
            <a:r>
              <a:rPr lang="el-GR" sz="3800" i="1" dirty="0">
                <a:effectLst/>
                <a:latin typeface="UBHelveticaCond"/>
              </a:rPr>
              <a:t>́ </a:t>
            </a:r>
            <a:r>
              <a:rPr lang="el-GR" sz="3800" i="1" dirty="0" err="1">
                <a:effectLst/>
                <a:latin typeface="UBHelveticaCond"/>
              </a:rPr>
              <a:t>μικρότερη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απο</a:t>
            </a:r>
            <a:r>
              <a:rPr lang="el-GR" sz="3800" i="1" dirty="0">
                <a:effectLst/>
                <a:latin typeface="UBHelveticaCond"/>
              </a:rPr>
              <a:t>́ </a:t>
            </a:r>
            <a:r>
              <a:rPr lang="el-GR" sz="3800" i="1" dirty="0" err="1">
                <a:effectLst/>
                <a:latin typeface="UBHelveticaCond"/>
              </a:rPr>
              <a:t>αυτη</a:t>
            </a:r>
            <a:r>
              <a:rPr lang="el-GR" sz="3800" i="1" dirty="0">
                <a:effectLst/>
                <a:latin typeface="UBHelveticaCond"/>
              </a:rPr>
              <a:t>́ του </a:t>
            </a:r>
            <a:r>
              <a:rPr lang="el-GR" sz="3800" i="1" dirty="0" err="1">
                <a:effectLst/>
                <a:latin typeface="UBHelveticaCond"/>
              </a:rPr>
              <a:t>στροφαλοφόρου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άξονα</a:t>
            </a:r>
            <a:r>
              <a:rPr lang="el-GR" sz="3800" i="1" dirty="0">
                <a:effectLst/>
                <a:latin typeface="UBHelveticaCond"/>
              </a:rPr>
              <a:t>. </a:t>
            </a:r>
            <a:r>
              <a:rPr lang="el-GR" sz="3800" i="1" dirty="0" err="1">
                <a:effectLst/>
                <a:latin typeface="UBHelveticaCond"/>
              </a:rPr>
              <a:t>Επιπλέον</a:t>
            </a:r>
            <a:r>
              <a:rPr lang="el-GR" sz="3800" i="1" dirty="0">
                <a:effectLst/>
                <a:latin typeface="UBHelveticaCond"/>
              </a:rPr>
              <a:t>, στους 4χρονους </a:t>
            </a:r>
            <a:r>
              <a:rPr lang="el-GR" sz="3800" i="1" dirty="0" err="1">
                <a:effectLst/>
                <a:latin typeface="UBHelveticaCond"/>
              </a:rPr>
              <a:t>κινητήρες</a:t>
            </a:r>
            <a:r>
              <a:rPr lang="el-GR" sz="3800" i="1" dirty="0">
                <a:effectLst/>
                <a:latin typeface="UBHelveticaCond"/>
              </a:rPr>
              <a:t> οι </a:t>
            </a:r>
            <a:r>
              <a:rPr lang="el-GR" sz="3800" i="1" dirty="0" err="1">
                <a:effectLst/>
                <a:latin typeface="UBHelveticaCond"/>
              </a:rPr>
              <a:t>στροφές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ανα</a:t>
            </a:r>
            <a:r>
              <a:rPr lang="el-GR" sz="3800" i="1" dirty="0">
                <a:effectLst/>
                <a:latin typeface="UBHelveticaCond"/>
              </a:rPr>
              <a:t>́ </a:t>
            </a:r>
            <a:r>
              <a:rPr lang="el-GR" sz="3800" i="1" dirty="0" err="1">
                <a:effectLst/>
                <a:latin typeface="UBHelveticaCond"/>
              </a:rPr>
              <a:t>λεπτο</a:t>
            </a:r>
            <a:r>
              <a:rPr lang="el-GR" sz="3800" i="1" dirty="0">
                <a:effectLst/>
                <a:latin typeface="UBHelveticaCond"/>
              </a:rPr>
              <a:t>́ του </a:t>
            </a:r>
            <a:r>
              <a:rPr lang="el-GR" sz="3800" i="1" dirty="0" err="1">
                <a:effectLst/>
                <a:latin typeface="UBHelveticaCond"/>
              </a:rPr>
              <a:t>εκκεντροφόρου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άξονα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είναι</a:t>
            </a:r>
            <a:r>
              <a:rPr lang="el-GR" sz="3800" i="1" dirty="0">
                <a:effectLst/>
                <a:latin typeface="UBHelveticaCond"/>
              </a:rPr>
              <a:t> οι </a:t>
            </a:r>
            <a:r>
              <a:rPr lang="el-GR" sz="3800" i="1" dirty="0" err="1">
                <a:effectLst/>
                <a:latin typeface="UBHelveticaCond"/>
              </a:rPr>
              <a:t>μισές</a:t>
            </a:r>
            <a:r>
              <a:rPr lang="el-GR" sz="3800" i="1" dirty="0">
                <a:effectLst/>
                <a:latin typeface="UBHelveticaCond"/>
              </a:rPr>
              <a:t> </a:t>
            </a:r>
            <a:r>
              <a:rPr lang="el-GR" sz="3800" i="1" dirty="0" err="1">
                <a:effectLst/>
                <a:latin typeface="UBHelveticaCond"/>
              </a:rPr>
              <a:t>απο</a:t>
            </a:r>
            <a:r>
              <a:rPr lang="el-GR" sz="3800" i="1" dirty="0">
                <a:effectLst/>
                <a:latin typeface="UBHelveticaCond"/>
              </a:rPr>
              <a:t>́ τις </a:t>
            </a:r>
            <a:r>
              <a:rPr lang="el-GR" sz="3800" i="1" dirty="0" err="1">
                <a:effectLst/>
                <a:latin typeface="UBHelveticaCond"/>
              </a:rPr>
              <a:t>στροφές</a:t>
            </a:r>
            <a:r>
              <a:rPr lang="el-GR" sz="3800" i="1" dirty="0">
                <a:effectLst/>
                <a:latin typeface="UBHelveticaCond"/>
              </a:rPr>
              <a:t> του </a:t>
            </a:r>
            <a:r>
              <a:rPr lang="el-GR" sz="3800" i="1" dirty="0" err="1">
                <a:effectLst/>
                <a:latin typeface="UBHelveticaCond"/>
              </a:rPr>
              <a:t>στροφαλοφόρου</a:t>
            </a:r>
            <a:r>
              <a:rPr lang="el-GR" sz="3800" i="1" dirty="0">
                <a:effectLst/>
                <a:latin typeface="UBHelveticaCond"/>
              </a:rPr>
              <a:t>. </a:t>
            </a:r>
            <a:endParaRPr lang="el-GR" sz="38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5036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τροχός, κείμενο, Εξάρτημα αυτοκίνητου, τρακτέρ&#10;&#10;Περιγραφή που δημιουργήθηκε αυτόματα">
            <a:extLst>
              <a:ext uri="{FF2B5EF4-FFF2-40B4-BE49-F238E27FC236}">
                <a16:creationId xmlns:a16="http://schemas.microsoft.com/office/drawing/2014/main" id="{EEA2AD79-5035-7909-CB84-41F4F0E48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436" y="0"/>
            <a:ext cx="7069097" cy="68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8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5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DAAA436-3299-D145-3943-FC4888F9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602" y="475224"/>
            <a:ext cx="9798682" cy="941936"/>
          </a:xfrm>
        </p:spPr>
        <p:txBody>
          <a:bodyPr anchor="ctr">
            <a:normAutofit/>
          </a:bodyPr>
          <a:lstStyle/>
          <a:p>
            <a:pPr algn="ctr"/>
            <a:r>
              <a:rPr lang="el-GR" sz="3100" dirty="0" err="1">
                <a:effectLst/>
                <a:latin typeface="UB-Front-Bold"/>
              </a:rPr>
              <a:t>Εκκεντροφόρος</a:t>
            </a:r>
            <a:r>
              <a:rPr lang="el-GR" sz="3100" dirty="0">
                <a:effectLst/>
                <a:latin typeface="UB-Front-Bold"/>
              </a:rPr>
              <a:t> </a:t>
            </a:r>
            <a:r>
              <a:rPr lang="el-GR" sz="3100" dirty="0" err="1">
                <a:effectLst/>
                <a:latin typeface="UB-Front-Bold"/>
              </a:rPr>
              <a:t>άξονας</a:t>
            </a:r>
            <a:r>
              <a:rPr lang="el-GR" sz="3100" dirty="0">
                <a:effectLst/>
                <a:latin typeface="UB-Front-Bold"/>
              </a:rPr>
              <a:t> </a:t>
            </a:r>
            <a:br>
              <a:rPr lang="el-GR" sz="3100" dirty="0"/>
            </a:br>
            <a:endParaRPr lang="el-GR" sz="31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003BD71-89BB-314A-6B23-49930107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7" y="0"/>
            <a:ext cx="7089620" cy="2392746"/>
          </a:xfrm>
          <a:prstGeom prst="rect">
            <a:avLst/>
          </a:prstGeom>
        </p:spPr>
      </p:pic>
      <p:graphicFrame>
        <p:nvGraphicFramePr>
          <p:cNvPr id="21" name="Content Placeholder 8">
            <a:extLst>
              <a:ext uri="{FF2B5EF4-FFF2-40B4-BE49-F238E27FC236}">
                <a16:creationId xmlns:a16="http://schemas.microsoft.com/office/drawing/2014/main" id="{7EC44050-5290-2218-C1FB-E7B774E9C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85771"/>
              </p:ext>
            </p:extLst>
          </p:nvPr>
        </p:nvGraphicFramePr>
        <p:xfrm>
          <a:off x="-135466" y="2392747"/>
          <a:ext cx="11988800" cy="431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124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661227-455D-F978-D5CD-C396942F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err="1">
                <a:effectLst/>
                <a:latin typeface="UBHelvetica"/>
              </a:rPr>
              <a:t>Θέση</a:t>
            </a:r>
            <a:r>
              <a:rPr lang="el-GR" sz="4000" b="1" dirty="0">
                <a:effectLst/>
                <a:latin typeface="UBHelvetica"/>
              </a:rPr>
              <a:t> του </a:t>
            </a:r>
            <a:r>
              <a:rPr lang="el-GR" sz="4000" b="1" dirty="0" err="1">
                <a:effectLst/>
                <a:latin typeface="UBHelvetica"/>
              </a:rPr>
              <a:t>εκκεντροφόρου</a:t>
            </a:r>
            <a:r>
              <a:rPr lang="el-GR" sz="4000" b="1" dirty="0">
                <a:effectLst/>
                <a:latin typeface="UBHelvetica"/>
              </a:rPr>
              <a:t> </a:t>
            </a:r>
            <a:r>
              <a:rPr lang="el-GR" sz="4000" b="1" dirty="0" err="1">
                <a:effectLst/>
                <a:latin typeface="UBHelvetica"/>
              </a:rPr>
              <a:t>άξονα</a:t>
            </a:r>
            <a:r>
              <a:rPr lang="el-GR" sz="4000" b="1" dirty="0">
                <a:effectLst/>
                <a:latin typeface="UBHelvetica"/>
              </a:rPr>
              <a:t>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20FC46-FA15-C1F5-A94E-0D623D315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1800" dirty="0">
              <a:effectLst/>
              <a:latin typeface="UBHelvetica"/>
            </a:endParaRPr>
          </a:p>
          <a:p>
            <a:pPr marL="0" indent="0">
              <a:buNone/>
            </a:pPr>
            <a:r>
              <a:rPr lang="el-GR" sz="3200" dirty="0">
                <a:effectLst/>
                <a:latin typeface="UBHelvetica"/>
              </a:rPr>
              <a:t>Η </a:t>
            </a:r>
            <a:r>
              <a:rPr lang="el-GR" sz="3200" dirty="0" err="1">
                <a:effectLst/>
                <a:latin typeface="UBHelvetica"/>
              </a:rPr>
              <a:t>θέση</a:t>
            </a:r>
            <a:r>
              <a:rPr lang="el-GR" sz="3200" dirty="0">
                <a:effectLst/>
                <a:latin typeface="UBHelvetica"/>
              </a:rPr>
              <a:t> του </a:t>
            </a:r>
            <a:r>
              <a:rPr lang="el-GR" sz="3200" dirty="0" err="1">
                <a:effectLst/>
                <a:latin typeface="UBHelvetica"/>
              </a:rPr>
              <a:t>εκκεντροφόρου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άξονα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εξαρτάται</a:t>
            </a:r>
            <a:r>
              <a:rPr lang="el-GR" sz="3200" dirty="0">
                <a:effectLst/>
                <a:latin typeface="UBHelvetica"/>
              </a:rPr>
              <a:t> :</a:t>
            </a:r>
          </a:p>
          <a:p>
            <a:pPr marL="0" indent="0">
              <a:buNone/>
            </a:pPr>
            <a:endParaRPr lang="el-GR" sz="3200" dirty="0">
              <a:effectLst/>
              <a:latin typeface="UBHelvetica"/>
            </a:endParaRPr>
          </a:p>
          <a:p>
            <a:pPr marL="0" indent="0">
              <a:buNone/>
            </a:pPr>
            <a:r>
              <a:rPr lang="el-GR" sz="3200" dirty="0">
                <a:effectLst/>
                <a:latin typeface="UBHelvetica"/>
              </a:rPr>
              <a:t>Από τη </a:t>
            </a:r>
            <a:r>
              <a:rPr lang="el-GR" sz="3200" dirty="0" err="1">
                <a:effectLst/>
                <a:latin typeface="UBHelvetica"/>
              </a:rPr>
              <a:t>σχεδίαση</a:t>
            </a:r>
            <a:r>
              <a:rPr lang="el-GR" sz="3200" dirty="0">
                <a:effectLst/>
                <a:latin typeface="UBHelvetica"/>
              </a:rPr>
              <a:t> του </a:t>
            </a:r>
            <a:r>
              <a:rPr lang="el-GR" sz="3200" dirty="0" err="1">
                <a:effectLst/>
                <a:latin typeface="UBHelvetica"/>
              </a:rPr>
              <a:t>κινητήρα</a:t>
            </a:r>
            <a:r>
              <a:rPr lang="el-GR" sz="3200" dirty="0">
                <a:effectLst/>
                <a:latin typeface="UBHelvetica"/>
              </a:rPr>
              <a:t> </a:t>
            </a:r>
          </a:p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200" dirty="0" err="1">
                <a:latin typeface="UBHelvetica"/>
              </a:rPr>
              <a:t>Α</a:t>
            </a:r>
            <a:r>
              <a:rPr lang="el-GR" sz="3200" dirty="0" err="1">
                <a:effectLst/>
                <a:latin typeface="UBHelvetica"/>
              </a:rPr>
              <a:t>πο</a:t>
            </a:r>
            <a:r>
              <a:rPr lang="el-GR" sz="3200" dirty="0">
                <a:effectLst/>
                <a:latin typeface="UBHelvetica"/>
              </a:rPr>
              <a:t>́ τη </a:t>
            </a:r>
            <a:r>
              <a:rPr lang="el-GR" sz="3200" dirty="0" err="1">
                <a:effectLst/>
                <a:latin typeface="UBHelvetica"/>
              </a:rPr>
              <a:t>θέση</a:t>
            </a:r>
            <a:r>
              <a:rPr lang="el-GR" sz="3200" dirty="0">
                <a:effectLst/>
                <a:latin typeface="UBHelvetica"/>
              </a:rPr>
              <a:t> που </a:t>
            </a:r>
            <a:r>
              <a:rPr lang="el-GR" sz="3200" dirty="0" err="1">
                <a:effectLst/>
                <a:latin typeface="UBHelvetica"/>
              </a:rPr>
              <a:t>έχουν</a:t>
            </a:r>
            <a:r>
              <a:rPr lang="el-GR" sz="3200" dirty="0">
                <a:effectLst/>
                <a:latin typeface="UBHelvetica"/>
              </a:rPr>
              <a:t> οι </a:t>
            </a:r>
            <a:r>
              <a:rPr lang="el-GR" sz="3200" dirty="0" err="1">
                <a:effectLst/>
                <a:latin typeface="UBHelvetica"/>
              </a:rPr>
              <a:t>βαλβίδες</a:t>
            </a:r>
            <a:r>
              <a:rPr lang="el-GR" sz="3200" dirty="0">
                <a:effectLst/>
                <a:latin typeface="UBHelvetica"/>
              </a:rPr>
              <a:t> </a:t>
            </a:r>
            <a:endParaRPr lang="el-GR" sz="32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96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17D320-5CB7-3A05-8672-593179FB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256212" cy="1600200"/>
          </a:xfrm>
        </p:spPr>
        <p:txBody>
          <a:bodyPr>
            <a:normAutofit fontScale="90000"/>
          </a:bodyPr>
          <a:lstStyle/>
          <a:p>
            <a:r>
              <a:rPr lang="el-GR" sz="3100" b="1" dirty="0">
                <a:effectLst/>
                <a:latin typeface="UBHelvetica"/>
              </a:rPr>
              <a:t>1. </a:t>
            </a:r>
            <a:r>
              <a:rPr lang="el-GR" sz="3100" b="1" dirty="0" err="1">
                <a:effectLst/>
                <a:latin typeface="UBHelvetica"/>
              </a:rPr>
              <a:t>Κινητήρας</a:t>
            </a:r>
            <a:r>
              <a:rPr lang="el-GR" sz="3100" b="1" dirty="0">
                <a:effectLst/>
                <a:latin typeface="UBHelvetica"/>
              </a:rPr>
              <a:t> με </a:t>
            </a:r>
            <a:r>
              <a:rPr lang="el-GR" sz="3100" b="1" dirty="0" err="1">
                <a:effectLst/>
                <a:latin typeface="UBHelvetica"/>
              </a:rPr>
              <a:t>βαλβίδες</a:t>
            </a:r>
            <a:r>
              <a:rPr lang="el-GR" sz="3100" b="1" dirty="0">
                <a:effectLst/>
                <a:latin typeface="UBHelvetica"/>
              </a:rPr>
              <a:t> στην </a:t>
            </a:r>
            <a:r>
              <a:rPr lang="el-GR" sz="3100" b="1" dirty="0" err="1">
                <a:effectLst/>
                <a:latin typeface="UBHelvetica"/>
              </a:rPr>
              <a:t>κυλινδροκεφαλη</a:t>
            </a:r>
            <a:r>
              <a:rPr lang="el-GR" sz="3100" b="1" dirty="0">
                <a:effectLst/>
                <a:latin typeface="UBHelvetica"/>
              </a:rPr>
              <a:t>́ και τον </a:t>
            </a:r>
            <a:r>
              <a:rPr lang="el-GR" sz="3100" b="1" dirty="0" err="1">
                <a:effectLst/>
                <a:latin typeface="UBHelvetica"/>
              </a:rPr>
              <a:t>εκκεντροφόρο</a:t>
            </a:r>
            <a:r>
              <a:rPr lang="el-GR" sz="3100" b="1" dirty="0">
                <a:effectLst/>
                <a:latin typeface="UBHelvetica"/>
              </a:rPr>
              <a:t> </a:t>
            </a:r>
            <a:r>
              <a:rPr lang="el-GR" sz="3100" b="1" dirty="0" err="1">
                <a:effectLst/>
                <a:latin typeface="UBHelvetica"/>
              </a:rPr>
              <a:t>άξονα</a:t>
            </a:r>
            <a:r>
              <a:rPr lang="el-GR" sz="3100" b="1" dirty="0">
                <a:effectLst/>
                <a:latin typeface="UBHelvetica"/>
              </a:rPr>
              <a:t> στα </a:t>
            </a:r>
            <a:r>
              <a:rPr lang="el-GR" sz="3100" b="1" dirty="0" err="1">
                <a:effectLst/>
                <a:latin typeface="UBHelvetica"/>
              </a:rPr>
              <a:t>πλάγια</a:t>
            </a:r>
            <a:r>
              <a:rPr lang="el-GR" sz="3100" b="1" dirty="0">
                <a:effectLst/>
                <a:latin typeface="UBHelvetica"/>
              </a:rPr>
              <a:t>.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8AFE70-DE2E-B491-23D0-7E13DBD2B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D955B1F-E217-E689-F2D8-A2FE08B98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811" y="1787525"/>
            <a:ext cx="7265989" cy="4603750"/>
          </a:xfrm>
        </p:spPr>
        <p:txBody>
          <a:bodyPr>
            <a:noAutofit/>
          </a:bodyPr>
          <a:lstStyle/>
          <a:p>
            <a:endParaRPr lang="el-GR" sz="3600" dirty="0">
              <a:latin typeface="UBHelvetica"/>
            </a:endParaRPr>
          </a:p>
          <a:p>
            <a:r>
              <a:rPr lang="el-GR" sz="3600" dirty="0">
                <a:latin typeface="UBHelvetica"/>
              </a:rPr>
              <a:t>Γ</a:t>
            </a:r>
            <a:r>
              <a:rPr lang="el-GR" sz="3600" dirty="0">
                <a:effectLst/>
                <a:latin typeface="UBHelvetica"/>
              </a:rPr>
              <a:t>ια να </a:t>
            </a:r>
            <a:r>
              <a:rPr lang="el-GR" sz="3600" dirty="0" err="1">
                <a:effectLst/>
                <a:latin typeface="UBHelvetica"/>
              </a:rPr>
              <a:t>κινηθούν</a:t>
            </a:r>
            <a:r>
              <a:rPr lang="el-GR" sz="3600" dirty="0">
                <a:effectLst/>
                <a:latin typeface="UBHelvetica"/>
              </a:rPr>
              <a:t> οι </a:t>
            </a:r>
            <a:r>
              <a:rPr lang="el-GR" sz="3600" dirty="0" err="1">
                <a:effectLst/>
                <a:latin typeface="UBHelvetica"/>
              </a:rPr>
              <a:t>βαλβίδες</a:t>
            </a:r>
            <a:r>
              <a:rPr lang="el-GR" sz="3600" dirty="0">
                <a:effectLst/>
                <a:latin typeface="UBHelvetica"/>
              </a:rPr>
              <a:t>, </a:t>
            </a:r>
            <a:r>
              <a:rPr lang="el-GR" sz="3600" dirty="0" err="1">
                <a:effectLst/>
                <a:latin typeface="UBHelvetica"/>
              </a:rPr>
              <a:t>χρησιμοποιείται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ένας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μηχανισμός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κίνησης</a:t>
            </a:r>
            <a:r>
              <a:rPr lang="el-GR" sz="3600" dirty="0">
                <a:effectLst/>
                <a:latin typeface="UBHelvetica"/>
              </a:rPr>
              <a:t> που </a:t>
            </a:r>
            <a:r>
              <a:rPr lang="el-GR" sz="3600" dirty="0" err="1">
                <a:effectLst/>
                <a:latin typeface="UBHelvetica"/>
              </a:rPr>
              <a:t>περιλαμβάνει</a:t>
            </a:r>
            <a:r>
              <a:rPr lang="el-GR" sz="3600" dirty="0">
                <a:effectLst/>
                <a:latin typeface="UBHelvetica"/>
              </a:rPr>
              <a:t> το </a:t>
            </a:r>
            <a:r>
              <a:rPr lang="el-GR" sz="3600" dirty="0" err="1">
                <a:effectLst/>
                <a:latin typeface="UBHelvetica"/>
              </a:rPr>
              <a:t>ωστήριο</a:t>
            </a:r>
            <a:r>
              <a:rPr lang="el-GR" sz="3600" dirty="0">
                <a:effectLst/>
                <a:latin typeface="UBHelvetica"/>
              </a:rPr>
              <a:t> (</a:t>
            </a:r>
            <a:r>
              <a:rPr lang="el-GR" sz="3600" dirty="0" err="1">
                <a:effectLst/>
                <a:latin typeface="UBHelvetica"/>
              </a:rPr>
              <a:t>ποτηράκι</a:t>
            </a:r>
            <a:r>
              <a:rPr lang="el-GR" sz="3600" dirty="0">
                <a:effectLst/>
                <a:latin typeface="UBHelvetica"/>
              </a:rPr>
              <a:t>), την </a:t>
            </a:r>
            <a:r>
              <a:rPr lang="el-GR" sz="3600" dirty="0" err="1">
                <a:effectLst/>
                <a:latin typeface="UBHelvetica"/>
              </a:rPr>
              <a:t>ωστικη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ράβδο</a:t>
            </a:r>
            <a:r>
              <a:rPr lang="el-GR" sz="3600" dirty="0">
                <a:effectLst/>
                <a:latin typeface="UBHelvetica"/>
              </a:rPr>
              <a:t> (</a:t>
            </a:r>
            <a:r>
              <a:rPr lang="el-GR" sz="3600" dirty="0" err="1">
                <a:effectLst/>
                <a:latin typeface="UBHelvetica"/>
              </a:rPr>
              <a:t>καλάμι</a:t>
            </a:r>
            <a:r>
              <a:rPr lang="el-GR" sz="3600" dirty="0">
                <a:effectLst/>
                <a:latin typeface="UBHelvetica"/>
              </a:rPr>
              <a:t>), το </a:t>
            </a:r>
            <a:r>
              <a:rPr lang="el-GR" sz="3600" dirty="0" err="1">
                <a:effectLst/>
                <a:latin typeface="UBHelvetica"/>
              </a:rPr>
              <a:t>ζύγωθρο</a:t>
            </a:r>
            <a:r>
              <a:rPr lang="el-GR" sz="3600" dirty="0">
                <a:effectLst/>
                <a:latin typeface="UBHelvetica"/>
              </a:rPr>
              <a:t> (</a:t>
            </a:r>
            <a:r>
              <a:rPr lang="el-GR" sz="3600" dirty="0" err="1">
                <a:effectLst/>
                <a:latin typeface="UBHelvetica"/>
              </a:rPr>
              <a:t>κοκοράκι</a:t>
            </a:r>
            <a:r>
              <a:rPr lang="el-GR" sz="3600" dirty="0">
                <a:effectLst/>
                <a:latin typeface="UBHelvetica"/>
              </a:rPr>
              <a:t>) και τον </a:t>
            </a:r>
            <a:r>
              <a:rPr lang="el-GR" sz="3600" dirty="0" err="1">
                <a:effectLst/>
                <a:latin typeface="UBHelvetica"/>
              </a:rPr>
              <a:t>πληκτροφορέα</a:t>
            </a:r>
            <a:r>
              <a:rPr lang="el-GR" sz="3600" dirty="0">
                <a:effectLst/>
                <a:latin typeface="UBHelvetica"/>
              </a:rPr>
              <a:t> (</a:t>
            </a:r>
            <a:r>
              <a:rPr lang="el-GR" sz="3600" dirty="0" err="1">
                <a:effectLst/>
                <a:latin typeface="UBHelvetica"/>
              </a:rPr>
              <a:t>πιανόλα</a:t>
            </a:r>
            <a:r>
              <a:rPr lang="el-GR" sz="3600" dirty="0">
                <a:effectLst/>
                <a:latin typeface="UBHelvetica"/>
              </a:rPr>
              <a:t>)</a:t>
            </a:r>
            <a:endParaRPr lang="el-GR" sz="3600" dirty="0"/>
          </a:p>
        </p:txBody>
      </p:sp>
      <p:pic>
        <p:nvPicPr>
          <p:cNvPr id="6" name="Εικόνα 5" descr="Εικόνα που περιέχει σκίτσο/σχέδιο, ζωγραφιά, διάγραμμα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3ECC9A8-AE4C-36C8-D547-1F5E276C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3" y="28665"/>
            <a:ext cx="4059658" cy="68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6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7A2C96EE-E9B2-D78B-7667-C546DB33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548640"/>
            <a:ext cx="4208272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 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Κινητήρ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α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ς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με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τις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βα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λ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β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ίδες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κ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α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ι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τον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εκκεντροφόρο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ά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ξον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α 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στην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κυλινδροκεφ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α</a:t>
            </a:r>
            <a:r>
              <a:rPr lang="en-US" sz="3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λη</a:t>
            </a:r>
            <a:r>
              <a:rPr lang="en-US" sz="3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́. </a:t>
            </a:r>
            <a:br>
              <a:rPr lang="en-US" sz="3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67B8EC-8549-57AB-DB84-6D1D538BE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effectLst/>
              </a:rPr>
              <a:t>Οι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κινητήρες</a:t>
            </a:r>
            <a:r>
              <a:rPr lang="en-US" sz="3600" dirty="0">
                <a:effectLst/>
              </a:rPr>
              <a:t> α</a:t>
            </a:r>
            <a:r>
              <a:rPr lang="en-US" sz="3600" dirty="0" err="1">
                <a:effectLst/>
              </a:rPr>
              <a:t>υτοι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ονομ</a:t>
            </a:r>
            <a:r>
              <a:rPr lang="en-US" sz="3600" dirty="0">
                <a:effectLst/>
              </a:rPr>
              <a:t>ά</a:t>
            </a:r>
            <a:r>
              <a:rPr lang="en-US" sz="3600" dirty="0" err="1">
                <a:effectLst/>
              </a:rPr>
              <a:t>ζοντ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κινητήρες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με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</a:t>
            </a:r>
            <a:r>
              <a:rPr lang="en-US" sz="3600" dirty="0">
                <a:effectLst/>
              </a:rPr>
              <a:t>π</a:t>
            </a:r>
            <a:r>
              <a:rPr lang="en-US" sz="3600" dirty="0" err="1">
                <a:effectLst/>
              </a:rPr>
              <a:t>ικεφ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λής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εκκεντροφόρο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2671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κείμενο, καρτούν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1D383C4-A4CC-2F24-5127-AF533243F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252" y="1186465"/>
            <a:ext cx="5712748" cy="462732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405EEC-4AEE-5F9F-84F5-2B2CE013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45017"/>
            <a:ext cx="5842001" cy="14600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2. 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Κινητήρ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α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ς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με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τις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βα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λ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β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ίδες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κ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α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ι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τον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εκκεντροφόρο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ά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ξον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α 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στην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κυλινδροκεφ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α</a:t>
            </a:r>
            <a:r>
              <a:rPr lang="en-US" sz="36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λη</a:t>
            </a: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́</a:t>
            </a:r>
            <a:r>
              <a:rPr lang="en-US" sz="2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 </a:t>
            </a:r>
            <a:br>
              <a:rPr lang="en-US" sz="2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DDED929-E435-36E1-312E-C3C53E30C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000" y="1805056"/>
            <a:ext cx="5842001" cy="437190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solidFill>
                  <a:schemeClr val="accent2"/>
                </a:solidFill>
                <a:effectLst/>
              </a:rPr>
              <a:t> </a:t>
            </a:r>
            <a:r>
              <a:rPr lang="en-US" sz="3600" b="1" dirty="0">
                <a:solidFill>
                  <a:schemeClr val="accent2"/>
                </a:solidFill>
                <a:effectLst/>
              </a:rPr>
              <a:t>α. π</a:t>
            </a:r>
            <a:r>
              <a:rPr lang="en-US" sz="3600" b="1" dirty="0" err="1">
                <a:solidFill>
                  <a:schemeClr val="accent2"/>
                </a:solidFill>
                <a:effectLst/>
              </a:rPr>
              <a:t>ερί</a:t>
            </a:r>
            <a:r>
              <a:rPr lang="en-US" sz="3600" b="1" dirty="0">
                <a:solidFill>
                  <a:schemeClr val="accent2"/>
                </a:solidFill>
                <a:effectLst/>
              </a:rPr>
              <a:t>π</a:t>
            </a:r>
            <a:r>
              <a:rPr lang="en-US" sz="3600" b="1" dirty="0" err="1">
                <a:solidFill>
                  <a:schemeClr val="accent2"/>
                </a:solidFill>
                <a:effectLst/>
              </a:rPr>
              <a:t>τωση</a:t>
            </a:r>
            <a:endParaRPr lang="en-US" sz="3600" b="1" dirty="0">
              <a:solidFill>
                <a:schemeClr val="accent2"/>
              </a:solidFill>
              <a:effectLst/>
            </a:endParaRPr>
          </a:p>
          <a:p>
            <a:r>
              <a:rPr lang="en-US" sz="3600" dirty="0" err="1">
                <a:effectLst/>
              </a:rPr>
              <a:t>ο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εκκεντροφόρος</a:t>
            </a:r>
            <a:r>
              <a:rPr lang="en-US" sz="3600" dirty="0">
                <a:effectLst/>
              </a:rPr>
              <a:t> ά</a:t>
            </a:r>
            <a:r>
              <a:rPr lang="en-US" sz="3600" dirty="0" err="1">
                <a:effectLst/>
              </a:rPr>
              <a:t>ξον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το</a:t>
            </a:r>
            <a:r>
              <a:rPr lang="en-US" sz="3600" dirty="0">
                <a:effectLst/>
              </a:rPr>
              <a:t>π</a:t>
            </a:r>
            <a:r>
              <a:rPr lang="en-US" sz="3600" dirty="0" err="1">
                <a:effectLst/>
              </a:rPr>
              <a:t>οθετείτ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</a:t>
            </a:r>
            <a:r>
              <a:rPr lang="en-US" sz="3600" dirty="0">
                <a:effectLst/>
              </a:rPr>
              <a:t>πά</a:t>
            </a:r>
            <a:r>
              <a:rPr lang="en-US" sz="3600" dirty="0" err="1">
                <a:effectLst/>
              </a:rPr>
              <a:t>νω</a:t>
            </a:r>
            <a:r>
              <a:rPr lang="en-US" sz="3600" dirty="0">
                <a:effectLst/>
              </a:rPr>
              <a:t> απ</a:t>
            </a:r>
            <a:r>
              <a:rPr lang="en-US" sz="3600" dirty="0" err="1">
                <a:effectLst/>
              </a:rPr>
              <a:t>ο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τους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κυλίνδρους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κ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οι</a:t>
            </a:r>
            <a:r>
              <a:rPr lang="en-US" sz="3600" dirty="0">
                <a:effectLst/>
              </a:rPr>
              <a:t> βα</a:t>
            </a:r>
            <a:r>
              <a:rPr lang="en-US" sz="3600" dirty="0" err="1">
                <a:effectLst/>
              </a:rPr>
              <a:t>λ</a:t>
            </a:r>
            <a:r>
              <a:rPr lang="en-US" sz="3600" dirty="0">
                <a:effectLst/>
              </a:rPr>
              <a:t>β</a:t>
            </a:r>
            <a:r>
              <a:rPr lang="en-US" sz="3600" dirty="0" err="1">
                <a:effectLst/>
              </a:rPr>
              <a:t>ίδες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γι</a:t>
            </a:r>
            <a:r>
              <a:rPr lang="en-US" sz="3600" dirty="0">
                <a:effectLst/>
              </a:rPr>
              <a:t>α </a:t>
            </a:r>
            <a:r>
              <a:rPr lang="en-US" sz="3600" dirty="0" err="1">
                <a:effectLst/>
              </a:rPr>
              <a:t>ν</a:t>
            </a:r>
            <a:r>
              <a:rPr lang="en-US" sz="3600" dirty="0">
                <a:effectLst/>
              </a:rPr>
              <a:t>α α</a:t>
            </a:r>
            <a:r>
              <a:rPr lang="en-US" sz="3600" dirty="0" err="1">
                <a:effectLst/>
              </a:rPr>
              <a:t>νοίγουν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κ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ν</a:t>
            </a:r>
            <a:r>
              <a:rPr lang="en-US" sz="3600" dirty="0">
                <a:effectLst/>
              </a:rPr>
              <a:t>α </a:t>
            </a:r>
            <a:r>
              <a:rPr lang="en-US" sz="3600" dirty="0" err="1">
                <a:effectLst/>
              </a:rPr>
              <a:t>κλείνουν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είτε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κινούντ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ι</a:t>
            </a:r>
            <a:r>
              <a:rPr lang="en-US" sz="3600" dirty="0">
                <a:effectLst/>
              </a:rPr>
              <a:t> απ</a:t>
            </a:r>
            <a:r>
              <a:rPr lang="en-US" sz="3600" dirty="0" err="1">
                <a:effectLst/>
              </a:rPr>
              <a:t>ο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ζύγωθρ</a:t>
            </a:r>
            <a:r>
              <a:rPr lang="en-US" sz="3600" dirty="0">
                <a:effectLst/>
              </a:rPr>
              <a:t>α π</a:t>
            </a:r>
            <a:r>
              <a:rPr lang="en-US" sz="3600" dirty="0" err="1">
                <a:effectLst/>
              </a:rPr>
              <a:t>ου</a:t>
            </a:r>
            <a:r>
              <a:rPr lang="en-US" sz="3600" dirty="0">
                <a:effectLst/>
              </a:rPr>
              <a:t> πα</a:t>
            </a:r>
            <a:r>
              <a:rPr lang="en-US" sz="3600" dirty="0" err="1">
                <a:effectLst/>
              </a:rPr>
              <a:t>ίρνουν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κίνηση</a:t>
            </a:r>
            <a:r>
              <a:rPr lang="en-US" sz="3600" dirty="0">
                <a:effectLst/>
              </a:rPr>
              <a:t> απ</a:t>
            </a:r>
            <a:r>
              <a:rPr lang="en-US" sz="3600" dirty="0" err="1">
                <a:effectLst/>
              </a:rPr>
              <a:t>ευθει</a:t>
            </a:r>
            <a:r>
              <a:rPr lang="en-US" sz="3600" dirty="0">
                <a:effectLst/>
              </a:rPr>
              <a:t>́α</a:t>
            </a:r>
            <a:r>
              <a:rPr lang="en-US" sz="3600" dirty="0" err="1">
                <a:effectLst/>
              </a:rPr>
              <a:t>ς</a:t>
            </a:r>
            <a:r>
              <a:rPr lang="en-US" sz="3600" dirty="0">
                <a:effectLst/>
              </a:rPr>
              <a:t> απ</a:t>
            </a:r>
            <a:r>
              <a:rPr lang="en-US" sz="3600" dirty="0" err="1">
                <a:effectLst/>
              </a:rPr>
              <a:t>ο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τον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εκκεντροφόρο</a:t>
            </a:r>
            <a:r>
              <a:rPr lang="en-US" sz="3600" dirty="0">
                <a:effectLst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2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3D631E-CA8C-8C1C-93A7-A77FD15A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533"/>
            <a:ext cx="5511800" cy="1938867"/>
          </a:xfrm>
        </p:spPr>
        <p:txBody>
          <a:bodyPr>
            <a:noAutofit/>
          </a:bodyPr>
          <a:lstStyle/>
          <a:p>
            <a:r>
              <a:rPr lang="el-GR" b="1" dirty="0">
                <a:effectLst/>
                <a:latin typeface="UBHelvetica"/>
              </a:rPr>
              <a:t>2</a:t>
            </a:r>
            <a:r>
              <a:rPr lang="el-GR" sz="2800" b="1" dirty="0">
                <a:effectLst/>
                <a:latin typeface="UBHelvetica"/>
              </a:rPr>
              <a:t>. </a:t>
            </a:r>
            <a:r>
              <a:rPr lang="el-GR" sz="2800" b="1" dirty="0" err="1">
                <a:effectLst/>
                <a:latin typeface="UBHelvetica"/>
              </a:rPr>
              <a:t>Κινητήρας</a:t>
            </a:r>
            <a:r>
              <a:rPr lang="el-GR" sz="2800" b="1" dirty="0">
                <a:effectLst/>
                <a:latin typeface="UBHelvetica"/>
              </a:rPr>
              <a:t> με τις </a:t>
            </a:r>
            <a:r>
              <a:rPr lang="el-GR" sz="2800" b="1" dirty="0" err="1">
                <a:effectLst/>
                <a:latin typeface="UBHelvetica"/>
              </a:rPr>
              <a:t>βαλβίδες</a:t>
            </a:r>
            <a:r>
              <a:rPr lang="el-GR" sz="2800" b="1" dirty="0">
                <a:effectLst/>
                <a:latin typeface="UBHelvetica"/>
              </a:rPr>
              <a:t> και τον </a:t>
            </a:r>
            <a:r>
              <a:rPr lang="el-GR" sz="2800" b="1" dirty="0" err="1">
                <a:effectLst/>
                <a:latin typeface="UBHelvetica"/>
              </a:rPr>
              <a:t>εκκεντροφόρο</a:t>
            </a:r>
            <a:r>
              <a:rPr lang="el-GR" sz="2800" b="1" dirty="0">
                <a:effectLst/>
                <a:latin typeface="UBHelvetica"/>
              </a:rPr>
              <a:t> </a:t>
            </a:r>
            <a:r>
              <a:rPr lang="el-GR" sz="2800" b="1" dirty="0" err="1">
                <a:effectLst/>
                <a:latin typeface="UBHelvetica"/>
              </a:rPr>
              <a:t>άξονα</a:t>
            </a:r>
            <a:r>
              <a:rPr lang="el-GR" sz="2800" b="1" dirty="0">
                <a:effectLst/>
                <a:latin typeface="UBHelvetica"/>
              </a:rPr>
              <a:t> στην </a:t>
            </a:r>
            <a:r>
              <a:rPr lang="el-GR" sz="2800" b="1" dirty="0" err="1">
                <a:effectLst/>
                <a:latin typeface="UBHelvetica"/>
              </a:rPr>
              <a:t>κυλινδροκεφαλη</a:t>
            </a:r>
            <a:r>
              <a:rPr lang="el-GR" sz="2800" b="1" dirty="0">
                <a:effectLst/>
                <a:latin typeface="UBHelvetica"/>
              </a:rPr>
              <a:t>́</a:t>
            </a:r>
            <a:r>
              <a:rPr lang="el-GR" b="1" dirty="0">
                <a:effectLst/>
                <a:latin typeface="UBHelvetica"/>
              </a:rPr>
              <a:t>. </a:t>
            </a:r>
            <a:br>
              <a:rPr lang="el-GR" dirty="0">
                <a:effectLst/>
              </a:rPr>
            </a:br>
            <a:endParaRPr lang="el-GR" dirty="0"/>
          </a:p>
        </p:txBody>
      </p:sp>
      <p:pic>
        <p:nvPicPr>
          <p:cNvPr id="6" name="Θέση περιεχομένου 5" descr="Εικόνα που περιέχει σκίτσο/σχέδιο, ζωγραφιά, τέχνη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4133D61B-ACA5-E265-DF36-45385577D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00" y="812312"/>
            <a:ext cx="4477278" cy="523337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43DC36D-89FC-171C-303A-05010EDF8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3" y="1676400"/>
            <a:ext cx="7196667" cy="4192588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2"/>
                </a:solidFill>
                <a:latin typeface="UBHelvetica"/>
              </a:rPr>
              <a:t>Β. περίπτωση</a:t>
            </a:r>
          </a:p>
          <a:p>
            <a:r>
              <a:rPr lang="el-GR" sz="3600" dirty="0">
                <a:latin typeface="UBHelvetica"/>
              </a:rPr>
              <a:t>Ο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εκκεντροφόρος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άξονας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τοποθετείται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επάνω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απο</a:t>
            </a:r>
            <a:r>
              <a:rPr lang="el-GR" sz="3600" dirty="0">
                <a:effectLst/>
                <a:latin typeface="UBHelvetica"/>
              </a:rPr>
              <a:t>́ τους </a:t>
            </a:r>
            <a:r>
              <a:rPr lang="el-GR" sz="3600" dirty="0" err="1">
                <a:effectLst/>
                <a:latin typeface="UBHelvetica"/>
              </a:rPr>
              <a:t>κυλίνδρους</a:t>
            </a:r>
            <a:r>
              <a:rPr lang="el-GR" sz="3600" dirty="0">
                <a:effectLst/>
                <a:latin typeface="UBHelvetica"/>
              </a:rPr>
              <a:t>, και οι </a:t>
            </a:r>
            <a:r>
              <a:rPr lang="el-GR" sz="3600" dirty="0" err="1">
                <a:effectLst/>
                <a:latin typeface="UBHelvetica"/>
              </a:rPr>
              <a:t>βαλβίδες</a:t>
            </a:r>
            <a:r>
              <a:rPr lang="el-GR" sz="3600" dirty="0">
                <a:effectLst/>
                <a:latin typeface="UBHelvetica"/>
              </a:rPr>
              <a:t>, για να </a:t>
            </a:r>
            <a:r>
              <a:rPr lang="el-GR" sz="3600" dirty="0" err="1">
                <a:effectLst/>
                <a:latin typeface="UBHelvetica"/>
              </a:rPr>
              <a:t>ανοίγουν</a:t>
            </a:r>
            <a:r>
              <a:rPr lang="el-GR" sz="3600" dirty="0">
                <a:effectLst/>
                <a:latin typeface="UBHelvetica"/>
              </a:rPr>
              <a:t> και να </a:t>
            </a:r>
            <a:r>
              <a:rPr lang="el-GR" sz="3600" dirty="0" err="1">
                <a:effectLst/>
                <a:latin typeface="UBHelvetica"/>
              </a:rPr>
              <a:t>κλείνουν</a:t>
            </a:r>
            <a:r>
              <a:rPr lang="el-GR" sz="3600" dirty="0">
                <a:effectLst/>
                <a:latin typeface="UBHelvetica"/>
              </a:rPr>
              <a:t>,  </a:t>
            </a:r>
            <a:r>
              <a:rPr lang="el-GR" sz="3600" dirty="0" err="1">
                <a:effectLst/>
                <a:latin typeface="UBHelvetica"/>
              </a:rPr>
              <a:t>κινούνται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απευθείας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απο</a:t>
            </a:r>
            <a:r>
              <a:rPr lang="el-GR" sz="3600" dirty="0">
                <a:effectLst/>
                <a:latin typeface="UBHelvetica"/>
              </a:rPr>
              <a:t>́ τον </a:t>
            </a:r>
            <a:r>
              <a:rPr lang="el-GR" sz="3600" dirty="0" err="1">
                <a:effectLst/>
                <a:latin typeface="UBHelvetica"/>
              </a:rPr>
              <a:t>εκκεντροφόρο</a:t>
            </a:r>
            <a:r>
              <a:rPr lang="el-GR" sz="3600" dirty="0">
                <a:effectLst/>
                <a:latin typeface="UBHelvetica"/>
              </a:rPr>
              <a:t>, </a:t>
            </a:r>
            <a:r>
              <a:rPr lang="el-GR" sz="3600" dirty="0" err="1">
                <a:effectLst/>
                <a:latin typeface="UBHelvetica"/>
              </a:rPr>
              <a:t>μέσω</a:t>
            </a:r>
            <a:r>
              <a:rPr lang="el-GR" sz="3600" dirty="0">
                <a:effectLst/>
                <a:latin typeface="UBHelvetica"/>
              </a:rPr>
              <a:t> του </a:t>
            </a:r>
            <a:r>
              <a:rPr lang="el-GR" sz="3600" dirty="0" err="1">
                <a:effectLst/>
                <a:latin typeface="UBHelvetica"/>
              </a:rPr>
              <a:t>ωστηρίου</a:t>
            </a:r>
            <a:r>
              <a:rPr lang="el-GR" sz="3600" dirty="0">
                <a:effectLst/>
                <a:latin typeface="UBHelvetica"/>
              </a:rPr>
              <a:t> (</a:t>
            </a:r>
            <a:r>
              <a:rPr lang="el-GR" sz="3600" dirty="0" err="1">
                <a:effectLst/>
                <a:latin typeface="UBHelvetica"/>
              </a:rPr>
              <a:t>ποτηράκι</a:t>
            </a:r>
            <a:r>
              <a:rPr lang="el-GR" sz="3600" dirty="0">
                <a:effectLst/>
                <a:latin typeface="UBHelvetica"/>
              </a:rPr>
              <a:t>) </a:t>
            </a:r>
            <a:endParaRPr lang="el-GR" sz="3600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17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E631A2F-DE6C-0B3F-90C7-759A37CA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Προσοχή!!!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E6E252-17F7-A58F-61AC-4CE4C7CBC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9127" y="1119031"/>
            <a:ext cx="7079825" cy="546803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600" dirty="0" err="1">
                <a:effectLst/>
              </a:rPr>
              <a:t>Στη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δεύτερη</a:t>
            </a:r>
            <a:r>
              <a:rPr lang="en-US" sz="3600" dirty="0">
                <a:effectLst/>
              </a:rPr>
              <a:t> α</a:t>
            </a:r>
            <a:r>
              <a:rPr lang="en-US" sz="3600" dirty="0" err="1">
                <a:effectLst/>
              </a:rPr>
              <a:t>υτη</a:t>
            </a:r>
            <a:r>
              <a:rPr lang="en-US" sz="3600" dirty="0">
                <a:effectLst/>
              </a:rPr>
              <a:t>́ π</a:t>
            </a:r>
            <a:r>
              <a:rPr lang="en-US" sz="3600" dirty="0" err="1">
                <a:effectLst/>
              </a:rPr>
              <a:t>ερι</a:t>
            </a:r>
            <a:r>
              <a:rPr lang="en-US" sz="3600" dirty="0">
                <a:effectLst/>
              </a:rPr>
              <a:t>́π</a:t>
            </a:r>
            <a:r>
              <a:rPr lang="en-US" sz="3600" dirty="0" err="1">
                <a:effectLst/>
              </a:rPr>
              <a:t>τωση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το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ωστήριο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στο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</a:t>
            </a:r>
            <a:r>
              <a:rPr lang="en-US" sz="3600" dirty="0">
                <a:effectLst/>
              </a:rPr>
              <a:t>πά</a:t>
            </a:r>
            <a:r>
              <a:rPr lang="en-US" sz="3600" dirty="0" err="1">
                <a:effectLst/>
              </a:rPr>
              <a:t>νω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μέρος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του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έχει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μι</a:t>
            </a:r>
            <a:r>
              <a:rPr lang="en-US" sz="3600" dirty="0">
                <a:effectLst/>
              </a:rPr>
              <a:t>́α </a:t>
            </a:r>
            <a:r>
              <a:rPr lang="en-US" sz="3600" dirty="0" err="1">
                <a:effectLst/>
              </a:rPr>
              <a:t>κοιλότητ</a:t>
            </a:r>
            <a:r>
              <a:rPr lang="en-US" sz="3600" dirty="0">
                <a:effectLst/>
              </a:rPr>
              <a:t>α, </a:t>
            </a:r>
            <a:r>
              <a:rPr lang="en-US" sz="3600" dirty="0" err="1">
                <a:effectLst/>
              </a:rPr>
              <a:t>ο</a:t>
            </a:r>
            <a:r>
              <a:rPr lang="en-US" sz="3600" dirty="0">
                <a:effectLst/>
              </a:rPr>
              <a:t>́π</a:t>
            </a:r>
            <a:r>
              <a:rPr lang="en-US" sz="3600" dirty="0" err="1">
                <a:effectLst/>
              </a:rPr>
              <a:t>ου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το</a:t>
            </a:r>
            <a:r>
              <a:rPr lang="en-US" sz="3600" dirty="0">
                <a:effectLst/>
              </a:rPr>
              <a:t>π</a:t>
            </a:r>
            <a:r>
              <a:rPr lang="en-US" sz="3600" dirty="0" err="1">
                <a:effectLst/>
              </a:rPr>
              <a:t>οθετείτ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έν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μετ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λλικός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δίσκος</a:t>
            </a:r>
            <a:r>
              <a:rPr lang="en-US" sz="3600" dirty="0">
                <a:effectLst/>
              </a:rPr>
              <a:t> (π</a:t>
            </a:r>
            <a:r>
              <a:rPr lang="en-US" sz="3600" dirty="0" err="1">
                <a:effectLst/>
              </a:rPr>
              <a:t>λ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κ</a:t>
            </a:r>
            <a:r>
              <a:rPr lang="en-US" sz="3600" dirty="0">
                <a:effectLst/>
              </a:rPr>
              <a:t>ά</a:t>
            </a:r>
            <a:r>
              <a:rPr lang="en-US" sz="3600" dirty="0" err="1">
                <a:effectLst/>
              </a:rPr>
              <a:t>κι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η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κ</a:t>
            </a:r>
            <a:r>
              <a:rPr lang="en-US" sz="3600" dirty="0">
                <a:effectLst/>
              </a:rPr>
              <a:t>απ</a:t>
            </a:r>
            <a:r>
              <a:rPr lang="en-US" sz="3600" dirty="0" err="1">
                <a:effectLst/>
              </a:rPr>
              <a:t>ελότο</a:t>
            </a:r>
            <a:r>
              <a:rPr lang="en-US" sz="3600" dirty="0">
                <a:effectLst/>
              </a:rPr>
              <a:t>). </a:t>
            </a:r>
            <a:r>
              <a:rPr lang="en-US" sz="3600" dirty="0" err="1">
                <a:effectLst/>
              </a:rPr>
              <a:t>Αν</a:t>
            </a:r>
            <a:r>
              <a:rPr lang="en-US" sz="3600" dirty="0">
                <a:effectLst/>
              </a:rPr>
              <a:t> α</a:t>
            </a:r>
            <a:r>
              <a:rPr lang="en-US" sz="3600" dirty="0" err="1">
                <a:effectLst/>
              </a:rPr>
              <a:t>λλ</a:t>
            </a:r>
            <a:r>
              <a:rPr lang="en-US" sz="3600" dirty="0">
                <a:effectLst/>
              </a:rPr>
              <a:t>ά</a:t>
            </a:r>
            <a:r>
              <a:rPr lang="en-US" sz="3600" dirty="0" err="1">
                <a:effectLst/>
              </a:rPr>
              <a:t>ξει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το</a:t>
            </a:r>
            <a:r>
              <a:rPr lang="en-US" sz="3600" dirty="0">
                <a:effectLst/>
              </a:rPr>
              <a:t> πά</a:t>
            </a:r>
            <a:r>
              <a:rPr lang="en-US" sz="3600" dirty="0" err="1">
                <a:effectLst/>
              </a:rPr>
              <a:t>χος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του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δίσκου</a:t>
            </a:r>
            <a:r>
              <a:rPr lang="en-US" sz="3600" dirty="0">
                <a:effectLst/>
              </a:rPr>
              <a:t> α</a:t>
            </a:r>
            <a:r>
              <a:rPr lang="en-US" sz="3600" dirty="0" err="1">
                <a:effectLst/>
              </a:rPr>
              <a:t>υτου</a:t>
            </a:r>
            <a:r>
              <a:rPr lang="en-US" sz="3600" dirty="0">
                <a:effectLst/>
              </a:rPr>
              <a:t>́, </a:t>
            </a:r>
            <a:r>
              <a:rPr lang="en-US" sz="3600" dirty="0" err="1">
                <a:effectLst/>
              </a:rPr>
              <a:t>λόγω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φθορ</a:t>
            </a:r>
            <a:r>
              <a:rPr lang="en-US" sz="3600" dirty="0">
                <a:effectLst/>
              </a:rPr>
              <a:t>ά</a:t>
            </a:r>
            <a:r>
              <a:rPr lang="en-US" sz="3600" dirty="0" err="1">
                <a:effectLst/>
              </a:rPr>
              <a:t>ς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θ</a:t>
            </a:r>
            <a:r>
              <a:rPr lang="en-US" sz="3600" dirty="0">
                <a:effectLst/>
              </a:rPr>
              <a:t>α α</a:t>
            </a:r>
            <a:r>
              <a:rPr lang="en-US" sz="3600" dirty="0" err="1">
                <a:effectLst/>
              </a:rPr>
              <a:t>λλ</a:t>
            </a:r>
            <a:r>
              <a:rPr lang="en-US" sz="3600" dirty="0">
                <a:effectLst/>
              </a:rPr>
              <a:t>ά- </a:t>
            </a:r>
            <a:r>
              <a:rPr lang="en-US" sz="3600" dirty="0" err="1">
                <a:effectLst/>
              </a:rPr>
              <a:t>ξει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κ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η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δι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δρομη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κίνησης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της</a:t>
            </a:r>
            <a:r>
              <a:rPr lang="en-US" sz="3600" dirty="0">
                <a:effectLst/>
              </a:rPr>
              <a:t> βα</a:t>
            </a:r>
            <a:r>
              <a:rPr lang="en-US" sz="3600" dirty="0" err="1">
                <a:effectLst/>
              </a:rPr>
              <a:t>λ</a:t>
            </a:r>
            <a:r>
              <a:rPr lang="en-US" sz="3600" dirty="0">
                <a:effectLst/>
              </a:rPr>
              <a:t>β</a:t>
            </a:r>
            <a:r>
              <a:rPr lang="en-US" sz="3600" dirty="0" err="1">
                <a:effectLst/>
              </a:rPr>
              <a:t>ίδ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ς</a:t>
            </a:r>
            <a:r>
              <a:rPr lang="en-US" sz="3600" dirty="0">
                <a:effectLst/>
              </a:rPr>
              <a:t>. </a:t>
            </a:r>
            <a:r>
              <a:rPr lang="en-US" sz="3600" dirty="0" err="1">
                <a:effectLst/>
              </a:rPr>
              <a:t>Στην</a:t>
            </a:r>
            <a:r>
              <a:rPr lang="en-US" sz="3600" dirty="0">
                <a:effectLst/>
              </a:rPr>
              <a:t> π</a:t>
            </a:r>
            <a:r>
              <a:rPr lang="en-US" sz="3600" dirty="0" err="1">
                <a:effectLst/>
              </a:rPr>
              <a:t>ερι</a:t>
            </a:r>
            <a:r>
              <a:rPr lang="en-US" sz="3600" dirty="0">
                <a:effectLst/>
              </a:rPr>
              <a:t>́π</a:t>
            </a:r>
            <a:r>
              <a:rPr lang="en-US" sz="3600" dirty="0" err="1">
                <a:effectLst/>
              </a:rPr>
              <a:t>τωση</a:t>
            </a:r>
            <a:r>
              <a:rPr lang="en-US" sz="3600" dirty="0">
                <a:effectLst/>
              </a:rPr>
              <a:t> α</a:t>
            </a:r>
            <a:r>
              <a:rPr lang="en-US" sz="3600" dirty="0" err="1">
                <a:effectLst/>
              </a:rPr>
              <a:t>υτη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θ</a:t>
            </a:r>
            <a:r>
              <a:rPr lang="en-US" sz="3600" dirty="0">
                <a:effectLst/>
              </a:rPr>
              <a:t>α π</a:t>
            </a:r>
            <a:r>
              <a:rPr lang="en-US" sz="3600" dirty="0" err="1">
                <a:effectLst/>
              </a:rPr>
              <a:t>ρε</a:t>
            </a:r>
            <a:r>
              <a:rPr lang="en-US" sz="3600" dirty="0">
                <a:effectLst/>
              </a:rPr>
              <a:t>́π</a:t>
            </a:r>
            <a:r>
              <a:rPr lang="en-US" sz="3600" dirty="0" err="1">
                <a:effectLst/>
              </a:rPr>
              <a:t>ει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ο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δίσκος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ν</a:t>
            </a:r>
            <a:r>
              <a:rPr lang="en-US" sz="3600" dirty="0">
                <a:effectLst/>
              </a:rPr>
              <a:t>α α</a:t>
            </a:r>
            <a:r>
              <a:rPr lang="en-US" sz="3600" dirty="0" err="1">
                <a:effectLst/>
              </a:rPr>
              <a:t>ντικ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τ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στ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θει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με</a:t>
            </a:r>
            <a:r>
              <a:rPr lang="en-US" sz="3600" dirty="0">
                <a:effectLst/>
              </a:rPr>
              <a:t> ά</a:t>
            </a:r>
            <a:r>
              <a:rPr lang="en-US" sz="3600" dirty="0" err="1">
                <a:effectLst/>
              </a:rPr>
              <a:t>λλον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κ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τ</a:t>
            </a:r>
            <a:r>
              <a:rPr lang="en-US" sz="3600" dirty="0">
                <a:effectLst/>
              </a:rPr>
              <a:t>ά</a:t>
            </a:r>
            <a:r>
              <a:rPr lang="en-US" sz="3600" dirty="0" err="1">
                <a:effectLst/>
              </a:rPr>
              <a:t>λληλου</a:t>
            </a:r>
            <a:r>
              <a:rPr lang="en-US" sz="3600" dirty="0">
                <a:effectLst/>
              </a:rPr>
              <a:t> πά</a:t>
            </a:r>
            <a:r>
              <a:rPr lang="en-US" sz="3600" dirty="0" err="1">
                <a:effectLst/>
              </a:rPr>
              <a:t>χους</a:t>
            </a:r>
            <a:r>
              <a:rPr lang="en-US" sz="3600" dirty="0">
                <a:effectLst/>
              </a:rPr>
              <a:t>, </a:t>
            </a:r>
            <a:r>
              <a:rPr lang="en-US" sz="3600" dirty="0" err="1">
                <a:effectLst/>
              </a:rPr>
              <a:t>ώστε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ν</a:t>
            </a:r>
            <a:r>
              <a:rPr lang="en-US" sz="3600" dirty="0">
                <a:effectLst/>
              </a:rPr>
              <a:t>α </a:t>
            </a:r>
            <a:r>
              <a:rPr lang="en-US" sz="3600" dirty="0" err="1">
                <a:effectLst/>
              </a:rPr>
              <a:t>ε</a:t>
            </a:r>
            <a:r>
              <a:rPr lang="en-US" sz="3600" dirty="0">
                <a:effectLst/>
              </a:rPr>
              <a:t>π</a:t>
            </a:r>
            <a:r>
              <a:rPr lang="en-US" sz="3600" dirty="0" err="1">
                <a:effectLst/>
              </a:rPr>
              <a:t>ιτευχθει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κ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ι</a:t>
            </a:r>
            <a:r>
              <a:rPr lang="en-US" sz="3600" dirty="0">
                <a:effectLst/>
              </a:rPr>
              <a:t> πά</a:t>
            </a:r>
            <a:r>
              <a:rPr lang="en-US" sz="3600" dirty="0" err="1">
                <a:effectLst/>
              </a:rPr>
              <a:t>λι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το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ε</a:t>
            </a:r>
            <a:r>
              <a:rPr lang="en-US" sz="3600" dirty="0">
                <a:effectLst/>
              </a:rPr>
              <a:t>π</a:t>
            </a:r>
            <a:r>
              <a:rPr lang="en-US" sz="3600" dirty="0" err="1">
                <a:effectLst/>
              </a:rPr>
              <a:t>ιθυμητο</a:t>
            </a:r>
            <a:r>
              <a:rPr lang="en-US" sz="3600" dirty="0">
                <a:effectLst/>
              </a:rPr>
              <a:t>́ </a:t>
            </a:r>
            <a:r>
              <a:rPr lang="en-US" sz="3600" dirty="0" err="1">
                <a:effectLst/>
              </a:rPr>
              <a:t>δι</a:t>
            </a:r>
            <a:r>
              <a:rPr lang="en-US" sz="3600" dirty="0">
                <a:effectLst/>
              </a:rPr>
              <a:t>ά</a:t>
            </a:r>
            <a:r>
              <a:rPr lang="en-US" sz="3600" dirty="0" err="1">
                <a:effectLst/>
              </a:rPr>
              <a:t>κενο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της</a:t>
            </a:r>
            <a:r>
              <a:rPr lang="en-US" sz="3600" dirty="0">
                <a:effectLst/>
              </a:rPr>
              <a:t> βα</a:t>
            </a:r>
            <a:r>
              <a:rPr lang="en-US" sz="3600" dirty="0" err="1">
                <a:effectLst/>
              </a:rPr>
              <a:t>λ</a:t>
            </a:r>
            <a:r>
              <a:rPr lang="en-US" sz="3600" dirty="0">
                <a:effectLst/>
              </a:rPr>
              <a:t>β</a:t>
            </a:r>
            <a:r>
              <a:rPr lang="en-US" sz="3600" dirty="0" err="1">
                <a:effectLst/>
              </a:rPr>
              <a:t>ίδ</a:t>
            </a:r>
            <a:r>
              <a:rPr lang="en-US" sz="3600" dirty="0">
                <a:effectLst/>
              </a:rPr>
              <a:t>α</a:t>
            </a:r>
            <a:r>
              <a:rPr lang="en-US" sz="3600" dirty="0" err="1">
                <a:effectLst/>
              </a:rPr>
              <a:t>ς</a:t>
            </a:r>
            <a:r>
              <a:rPr lang="en-US" sz="3600" dirty="0">
                <a:effectLst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0732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512</Words>
  <Application>Microsoft Macintosh PowerPoint</Application>
  <PresentationFormat>Ευρεία οθόνη</PresentationFormat>
  <Paragraphs>30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UB-Front-Bold</vt:lpstr>
      <vt:lpstr>UBHelvetica</vt:lpstr>
      <vt:lpstr>UBHelveticaCond</vt:lpstr>
      <vt:lpstr>Θέμα του Office</vt:lpstr>
      <vt:lpstr>ΕΚΚΕΝΤΡΟΦΟΡΟΣ ΑΞΟΝΑΣ- ΒΑΛΒΙΔΕΣ</vt:lpstr>
      <vt:lpstr>Παρουσίαση του PowerPoint</vt:lpstr>
      <vt:lpstr>Εκκεντροφόρος άξονας  </vt:lpstr>
      <vt:lpstr>Θέση του εκκεντροφόρου άξονα  </vt:lpstr>
      <vt:lpstr>1. Κινητήρας με βαλβίδες στην κυλινδροκεφαλή και τον εκκεντροφόρο άξονα στα πλάγια.  </vt:lpstr>
      <vt:lpstr>2. Κινητήρας με τις βαλβίδες και τον εκκεντροφόρο άξονα στην κυλινδροκεφαλή.  </vt:lpstr>
      <vt:lpstr>2. Κινητήρας με τις βαλβίδες και τον εκκεντροφόρο άξονα στην κυλινδροκεφαλή.  </vt:lpstr>
      <vt:lpstr>2. Κινητήρας με τις βαλβίδες και τον εκκεντροφόρο άξονα στην κυλινδροκεφαλή.  </vt:lpstr>
      <vt:lpstr>Προσοχή!!!</vt:lpstr>
      <vt:lpstr>Παρουσίαση του PowerPoint</vt:lpstr>
      <vt:lpstr>3. Κινητήρας με βαλβίδες και εκκεντροφόρο άξονα στα πλάγια.  </vt:lpstr>
      <vt:lpstr>Ζυγοστάθμιση εκκεντροφόρου άξονα.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ΕΚΚΕΝΤΡΟΦΟΡΟΣ ΑΞΟΝΑΣ- ΒΑΛΒΙΔΕΣ</dc:title>
  <dc:creator>GEORGIA GEORGATZOGLOU</dc:creator>
  <cp:lastModifiedBy>GEORGIA GEORGATZOGLOU</cp:lastModifiedBy>
  <cp:revision>4</cp:revision>
  <dcterms:created xsi:type="dcterms:W3CDTF">2023-11-07T05:53:02Z</dcterms:created>
  <dcterms:modified xsi:type="dcterms:W3CDTF">2023-11-19T12:52:33Z</dcterms:modified>
</cp:coreProperties>
</file>