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sldIdLst>
    <p:sldId id="256" r:id="rId2"/>
    <p:sldId id="258" r:id="rId3"/>
    <p:sldId id="261" r:id="rId4"/>
    <p:sldId id="262" r:id="rId5"/>
    <p:sldId id="263" r:id="rId6"/>
    <p:sldId id="259" r:id="rId7"/>
    <p:sldId id="260" r:id="rId8"/>
    <p:sldId id="257" r:id="rId9"/>
    <p:sldId id="265" r:id="rId10"/>
    <p:sldId id="264" r:id="rId1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0"/>
    <p:restoredTop sz="94663"/>
  </p:normalViewPr>
  <p:slideViewPr>
    <p:cSldViewPr snapToGrid="0">
      <p:cViewPr varScale="1">
        <p:scale>
          <a:sx n="86" d="100"/>
          <a:sy n="86" d="100"/>
        </p:scale>
        <p:origin x="6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005DF4-5663-48B2-AD2E-0C367AF02FD7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DF48D97-E61A-494A-A169-53DC61E34B41}">
      <dgm:prSet/>
      <dgm:spPr/>
      <dgm:t>
        <a:bodyPr/>
        <a:lstStyle/>
        <a:p>
          <a:pPr>
            <a:buFont typeface="+mj-lt"/>
            <a:buAutoNum type="arabicPeriod"/>
          </a:pPr>
          <a:r>
            <a:rPr lang="el-GR"/>
            <a:t>Η πίεση του αερίου στα τοιχώματα του δοχείου οφείλεται στη μοριακή κίνηση </a:t>
          </a:r>
        </a:p>
      </dgm:t>
    </dgm:pt>
    <dgm:pt modelId="{28B771D0-ED38-8842-A478-15D84FA92952}" type="parTrans" cxnId="{3FDFF599-5973-B94A-9914-249D8FBDEC36}">
      <dgm:prSet/>
      <dgm:spPr/>
      <dgm:t>
        <a:bodyPr/>
        <a:lstStyle/>
        <a:p>
          <a:endParaRPr lang="el-GR"/>
        </a:p>
      </dgm:t>
    </dgm:pt>
    <dgm:pt modelId="{903745B3-70CC-614F-8D39-619AB6CAC47A}" type="sibTrans" cxnId="{3FDFF599-5973-B94A-9914-249D8FBDEC36}">
      <dgm:prSet/>
      <dgm:spPr/>
      <dgm:t>
        <a:bodyPr/>
        <a:lstStyle/>
        <a:p>
          <a:endParaRPr lang="el-GR"/>
        </a:p>
      </dgm:t>
    </dgm:pt>
    <dgm:pt modelId="{3AA2A99D-930E-114E-A14E-E7055DF4669F}">
      <dgm:prSet/>
      <dgm:spPr/>
      <dgm:t>
        <a:bodyPr/>
        <a:lstStyle/>
        <a:p>
          <a:pPr>
            <a:buFont typeface="+mj-lt"/>
            <a:buAutoNum type="arabicPeriod"/>
          </a:pPr>
          <a:r>
            <a:rPr lang="el-GR"/>
            <a:t>και αφετέρου στις συνεχείς κρούσεις των μορίων του στα τοιχώματα αυτά. </a:t>
          </a:r>
        </a:p>
      </dgm:t>
    </dgm:pt>
    <dgm:pt modelId="{37637F1E-2E56-774E-8732-A41F28DDB52F}" type="parTrans" cxnId="{F85E9580-1B02-9F48-A78D-BB5FD338D4DF}">
      <dgm:prSet/>
      <dgm:spPr/>
      <dgm:t>
        <a:bodyPr/>
        <a:lstStyle/>
        <a:p>
          <a:endParaRPr lang="el-GR"/>
        </a:p>
      </dgm:t>
    </dgm:pt>
    <dgm:pt modelId="{BB569CA6-A47F-884E-B368-96FA7E2F90E2}" type="sibTrans" cxnId="{F85E9580-1B02-9F48-A78D-BB5FD338D4DF}">
      <dgm:prSet/>
      <dgm:spPr/>
      <dgm:t>
        <a:bodyPr/>
        <a:lstStyle/>
        <a:p>
          <a:endParaRPr lang="el-GR"/>
        </a:p>
      </dgm:t>
    </dgm:pt>
    <dgm:pt modelId="{3506DE82-BC68-C348-B230-BC66586C2889}" type="pres">
      <dgm:prSet presAssocID="{B8005DF4-5663-48B2-AD2E-0C367AF02FD7}" presName="diagram" presStyleCnt="0">
        <dgm:presLayoutVars>
          <dgm:dir/>
          <dgm:resizeHandles val="exact"/>
        </dgm:presLayoutVars>
      </dgm:prSet>
      <dgm:spPr/>
    </dgm:pt>
    <dgm:pt modelId="{C95E5289-D53C-7A49-85DD-BFB8DFD6EF39}" type="pres">
      <dgm:prSet presAssocID="{FDF48D97-E61A-494A-A169-53DC61E34B41}" presName="node" presStyleLbl="node1" presStyleIdx="0" presStyleCnt="2">
        <dgm:presLayoutVars>
          <dgm:bulletEnabled val="1"/>
        </dgm:presLayoutVars>
      </dgm:prSet>
      <dgm:spPr/>
    </dgm:pt>
    <dgm:pt modelId="{0B32F1EB-949A-314B-B1B8-706949791CB8}" type="pres">
      <dgm:prSet presAssocID="{903745B3-70CC-614F-8D39-619AB6CAC47A}" presName="sibTrans" presStyleCnt="0"/>
      <dgm:spPr/>
    </dgm:pt>
    <dgm:pt modelId="{EDA4B40E-9B29-E844-8B79-CC0EED8DBBCB}" type="pres">
      <dgm:prSet presAssocID="{3AA2A99D-930E-114E-A14E-E7055DF4669F}" presName="node" presStyleLbl="node1" presStyleIdx="1" presStyleCnt="2">
        <dgm:presLayoutVars>
          <dgm:bulletEnabled val="1"/>
        </dgm:presLayoutVars>
      </dgm:prSet>
      <dgm:spPr/>
    </dgm:pt>
  </dgm:ptLst>
  <dgm:cxnLst>
    <dgm:cxn modelId="{4A33E50E-FA24-414D-801B-ED28A8E4AE6F}" type="presOf" srcId="{B8005DF4-5663-48B2-AD2E-0C367AF02FD7}" destId="{3506DE82-BC68-C348-B230-BC66586C2889}" srcOrd="0" destOrd="0" presId="urn:microsoft.com/office/officeart/2005/8/layout/default"/>
    <dgm:cxn modelId="{FFDBE832-345D-B243-91A4-3BF67C5DFEC2}" type="presOf" srcId="{3AA2A99D-930E-114E-A14E-E7055DF4669F}" destId="{EDA4B40E-9B29-E844-8B79-CC0EED8DBBCB}" srcOrd="0" destOrd="0" presId="urn:microsoft.com/office/officeart/2005/8/layout/default"/>
    <dgm:cxn modelId="{F85E9580-1B02-9F48-A78D-BB5FD338D4DF}" srcId="{B8005DF4-5663-48B2-AD2E-0C367AF02FD7}" destId="{3AA2A99D-930E-114E-A14E-E7055DF4669F}" srcOrd="1" destOrd="0" parTransId="{37637F1E-2E56-774E-8732-A41F28DDB52F}" sibTransId="{BB569CA6-A47F-884E-B368-96FA7E2F90E2}"/>
    <dgm:cxn modelId="{3FDFF599-5973-B94A-9914-249D8FBDEC36}" srcId="{B8005DF4-5663-48B2-AD2E-0C367AF02FD7}" destId="{FDF48D97-E61A-494A-A169-53DC61E34B41}" srcOrd="0" destOrd="0" parTransId="{28B771D0-ED38-8842-A478-15D84FA92952}" sibTransId="{903745B3-70CC-614F-8D39-619AB6CAC47A}"/>
    <dgm:cxn modelId="{9853CFB8-CC03-2340-A391-ECE012DC8256}" type="presOf" srcId="{FDF48D97-E61A-494A-A169-53DC61E34B41}" destId="{C95E5289-D53C-7A49-85DD-BFB8DFD6EF39}" srcOrd="0" destOrd="0" presId="urn:microsoft.com/office/officeart/2005/8/layout/default"/>
    <dgm:cxn modelId="{F2FA6C0E-E671-DC49-AD0C-3CE495920674}" type="presParOf" srcId="{3506DE82-BC68-C348-B230-BC66586C2889}" destId="{C95E5289-D53C-7A49-85DD-BFB8DFD6EF39}" srcOrd="0" destOrd="0" presId="urn:microsoft.com/office/officeart/2005/8/layout/default"/>
    <dgm:cxn modelId="{FA005123-D3F6-BF4B-82EA-0E146A77A5E9}" type="presParOf" srcId="{3506DE82-BC68-C348-B230-BC66586C2889}" destId="{0B32F1EB-949A-314B-B1B8-706949791CB8}" srcOrd="1" destOrd="0" presId="urn:microsoft.com/office/officeart/2005/8/layout/default"/>
    <dgm:cxn modelId="{4ED453DB-4156-1141-90D8-E0E5F918AB93}" type="presParOf" srcId="{3506DE82-BC68-C348-B230-BC66586C2889}" destId="{EDA4B40E-9B29-E844-8B79-CC0EED8DBBC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E5289-D53C-7A49-85DD-BFB8DFD6EF39}">
      <dsp:nvSpPr>
        <dsp:cNvPr id="0" name=""/>
        <dsp:cNvSpPr/>
      </dsp:nvSpPr>
      <dsp:spPr>
        <a:xfrm>
          <a:off x="607335" y="1664"/>
          <a:ext cx="3862155" cy="23172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l-GR" sz="2300" kern="1200"/>
            <a:t>Η πίεση του αερίου στα τοιχώματα του δοχείου οφείλεται στη μοριακή κίνηση </a:t>
          </a:r>
        </a:p>
      </dsp:txBody>
      <dsp:txXfrm>
        <a:off x="607335" y="1664"/>
        <a:ext cx="3862155" cy="2317293"/>
      </dsp:txXfrm>
    </dsp:sp>
    <dsp:sp modelId="{EDA4B40E-9B29-E844-8B79-CC0EED8DBBCB}">
      <dsp:nvSpPr>
        <dsp:cNvPr id="0" name=""/>
        <dsp:cNvSpPr/>
      </dsp:nvSpPr>
      <dsp:spPr>
        <a:xfrm>
          <a:off x="607335" y="2705173"/>
          <a:ext cx="3862155" cy="2317293"/>
        </a:xfrm>
        <a:prstGeom prst="rect">
          <a:avLst/>
        </a:prstGeom>
        <a:solidFill>
          <a:schemeClr val="accent2">
            <a:hueOff val="3013440"/>
            <a:satOff val="6261"/>
            <a:lumOff val="49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l-GR" sz="2300" kern="1200"/>
            <a:t>και αφετέρου στις συνεχείς κρούσεις των μορίων του στα τοιχώματα αυτά. </a:t>
          </a:r>
        </a:p>
      </dsp:txBody>
      <dsp:txXfrm>
        <a:off x="607335" y="2705173"/>
        <a:ext cx="3862155" cy="23172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10/1/23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13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10/1/23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967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10/1/23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314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10/1/23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38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10/1/23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630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10/1/23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25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10/1/23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6929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10/1/23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22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10/1/23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1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10/1/23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057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10/1/23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50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10/1/23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0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Έγχρωμες μολύβια μέσα σε μια, η οποία βρίσκεται πάνω από έναν πίνακα καφέ">
            <a:extLst>
              <a:ext uri="{FF2B5EF4-FFF2-40B4-BE49-F238E27FC236}">
                <a16:creationId xmlns:a16="http://schemas.microsoft.com/office/drawing/2014/main" id="{489EBAC6-153F-9F63-2E97-5381A26B4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10" r="-1" b="-1"/>
          <a:stretch/>
        </p:blipFill>
        <p:spPr>
          <a:xfrm>
            <a:off x="1524" y="404744"/>
            <a:ext cx="1218895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031D7F1-DF15-CC5C-34D6-A75F2AA90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346268"/>
            <a:ext cx="7810500" cy="3125338"/>
          </a:xfrm>
        </p:spPr>
        <p:txBody>
          <a:bodyPr anchor="b">
            <a:noAutofit/>
          </a:bodyPr>
          <a:lstStyle/>
          <a:p>
            <a:pPr algn="ctr"/>
            <a:r>
              <a:rPr lang="el-GR" sz="6600" dirty="0" err="1">
                <a:solidFill>
                  <a:srgbClr val="00B2B2"/>
                </a:solidFill>
                <a:effectLst/>
                <a:latin typeface="UBHelveticaBlack"/>
              </a:rPr>
              <a:t>Κύκλος</a:t>
            </a:r>
            <a:r>
              <a:rPr lang="el-GR" sz="6600" dirty="0">
                <a:solidFill>
                  <a:srgbClr val="00B2B2"/>
                </a:solidFill>
                <a:effectLst/>
                <a:latin typeface="UBHelveticaBlack"/>
              </a:rPr>
              <a:t> </a:t>
            </a:r>
            <a:r>
              <a:rPr lang="el-GR" sz="6600" dirty="0" err="1">
                <a:solidFill>
                  <a:srgbClr val="00B2B2"/>
                </a:solidFill>
                <a:effectLst/>
                <a:latin typeface="UBHelveticaBlack"/>
              </a:rPr>
              <a:t>λειτουργίας</a:t>
            </a:r>
            <a:r>
              <a:rPr lang="el-GR" sz="6600" dirty="0">
                <a:solidFill>
                  <a:srgbClr val="00B2B2"/>
                </a:solidFill>
                <a:effectLst/>
                <a:latin typeface="UBHelveticaBlack"/>
              </a:rPr>
              <a:t> των Μ.Ε.</a:t>
            </a:r>
            <a:r>
              <a:rPr lang="el-GR" sz="7200" dirty="0">
                <a:solidFill>
                  <a:srgbClr val="00B2B2"/>
                </a:solidFill>
                <a:effectLst/>
                <a:latin typeface="UBHelveticaBlack"/>
              </a:rPr>
              <a:t>Κ </a:t>
            </a:r>
            <a:endParaRPr lang="el-GR" sz="7200" dirty="0"/>
          </a:p>
        </p:txBody>
      </p:sp>
    </p:spTree>
    <p:extLst>
      <p:ext uri="{BB962C8B-B14F-4D97-AF65-F5344CB8AC3E}">
        <p14:creationId xmlns:p14="http://schemas.microsoft.com/office/powerpoint/2010/main" val="84003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Τίτλος 4">
            <a:extLst>
              <a:ext uri="{FF2B5EF4-FFF2-40B4-BE49-F238E27FC236}">
                <a16:creationId xmlns:a16="http://schemas.microsoft.com/office/drawing/2014/main" id="{0F225A0A-7AC8-67B4-7F7E-8D625796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522" y="-197205"/>
            <a:ext cx="5295569" cy="182212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C00000"/>
                </a:solidFill>
              </a:rPr>
              <a:t>ΕΚΤΟΝΩΣΗ</a:t>
            </a:r>
          </a:p>
        </p:txBody>
      </p:sp>
      <p:sp>
        <p:nvSpPr>
          <p:cNvPr id="7" name="Θέση κειμένου 6">
            <a:extLst>
              <a:ext uri="{FF2B5EF4-FFF2-40B4-BE49-F238E27FC236}">
                <a16:creationId xmlns:a16="http://schemas.microsoft.com/office/drawing/2014/main" id="{C41C9986-9805-2F2D-1201-2022935E6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4852" y="2068644"/>
            <a:ext cx="7540053" cy="3706310"/>
          </a:xfrm>
        </p:spPr>
        <p:txBody>
          <a:bodyPr vert="horz" lIns="109728" tIns="109728" rIns="109728" bIns="91440" rtlCol="0" anchor="t">
            <a:normAutofit fontScale="85000" lnSpcReduction="20000"/>
          </a:bodyPr>
          <a:lstStyle/>
          <a:p>
            <a:pPr>
              <a:spcBef>
                <a:spcPts val="930"/>
              </a:spcBef>
            </a:pPr>
            <a:r>
              <a:rPr lang="en-US" sz="3600" dirty="0" err="1">
                <a:effectLst/>
              </a:rPr>
              <a:t>Η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φ</a:t>
            </a:r>
            <a:r>
              <a:rPr lang="en-US" sz="3600" dirty="0">
                <a:effectLst/>
              </a:rPr>
              <a:t>ά</a:t>
            </a:r>
            <a:r>
              <a:rPr lang="en-US" sz="3600" dirty="0" err="1">
                <a:effectLst/>
              </a:rPr>
              <a:t>ση</a:t>
            </a:r>
            <a:r>
              <a:rPr lang="en-US" sz="3600" dirty="0">
                <a:effectLst/>
              </a:rPr>
              <a:t>, </a:t>
            </a:r>
            <a:r>
              <a:rPr lang="en-US" sz="3600" dirty="0" err="1">
                <a:effectLst/>
              </a:rPr>
              <a:t>κ</a:t>
            </a:r>
            <a:r>
              <a:rPr lang="en-US" sz="3600" dirty="0">
                <a:effectLst/>
              </a:rPr>
              <a:t>α</a:t>
            </a:r>
            <a:r>
              <a:rPr lang="en-US" sz="3600" dirty="0" err="1">
                <a:effectLst/>
              </a:rPr>
              <a:t>τ</a:t>
            </a:r>
            <a:r>
              <a:rPr lang="en-US" sz="3600" dirty="0">
                <a:effectLst/>
              </a:rPr>
              <a:t>ά </a:t>
            </a:r>
            <a:r>
              <a:rPr lang="en-US" sz="3600" dirty="0" err="1">
                <a:effectLst/>
              </a:rPr>
              <a:t>την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ο</a:t>
            </a:r>
            <a:r>
              <a:rPr lang="en-US" sz="3600" dirty="0">
                <a:effectLst/>
              </a:rPr>
              <a:t>π</a:t>
            </a:r>
            <a:r>
              <a:rPr lang="en-US" sz="3600" dirty="0" err="1">
                <a:effectLst/>
              </a:rPr>
              <a:t>οί</a:t>
            </a:r>
            <a:r>
              <a:rPr lang="en-US" sz="3600" dirty="0">
                <a:effectLst/>
              </a:rPr>
              <a:t>α </a:t>
            </a:r>
            <a:r>
              <a:rPr lang="en-US" sz="3600" dirty="0" err="1">
                <a:effectLst/>
              </a:rPr>
              <a:t>το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έμ</a:t>
            </a:r>
            <a:r>
              <a:rPr lang="en-US" sz="3600" dirty="0">
                <a:effectLst/>
              </a:rPr>
              <a:t>β</a:t>
            </a:r>
            <a:r>
              <a:rPr lang="en-US" sz="3600" dirty="0" err="1">
                <a:effectLst/>
              </a:rPr>
              <a:t>ολο</a:t>
            </a:r>
            <a:r>
              <a:rPr lang="en-US" sz="3600" dirty="0">
                <a:effectLst/>
              </a:rPr>
              <a:t> α</a:t>
            </a:r>
            <a:r>
              <a:rPr lang="en-US" sz="3600" dirty="0" err="1">
                <a:effectLst/>
              </a:rPr>
              <a:t>υξ</a:t>
            </a:r>
            <a:r>
              <a:rPr lang="en-US" sz="3600" dirty="0">
                <a:effectLst/>
              </a:rPr>
              <a:t>ά</a:t>
            </a:r>
            <a:r>
              <a:rPr lang="en-US" sz="3600" dirty="0" err="1">
                <a:effectLst/>
              </a:rPr>
              <a:t>νει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τον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όγκο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του</a:t>
            </a:r>
            <a:r>
              <a:rPr lang="en-US" sz="3600" dirty="0">
                <a:effectLst/>
              </a:rPr>
              <a:t> α</a:t>
            </a:r>
            <a:r>
              <a:rPr lang="en-US" sz="3600" dirty="0" err="1">
                <a:effectLst/>
              </a:rPr>
              <a:t>ερίου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μέσ</a:t>
            </a:r>
            <a:r>
              <a:rPr lang="en-US" sz="3600" dirty="0">
                <a:effectLst/>
              </a:rPr>
              <a:t>α </a:t>
            </a:r>
            <a:r>
              <a:rPr lang="en-US" sz="3600" dirty="0" err="1">
                <a:effectLst/>
              </a:rPr>
              <a:t>σε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έν</a:t>
            </a:r>
            <a:r>
              <a:rPr lang="en-US" sz="3600" dirty="0">
                <a:effectLst/>
              </a:rPr>
              <a:t>α</a:t>
            </a:r>
            <a:r>
              <a:rPr lang="en-US" sz="3600" dirty="0" err="1">
                <a:effectLst/>
              </a:rPr>
              <a:t>ν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κύλινδρο</a:t>
            </a:r>
            <a:r>
              <a:rPr lang="en-US" sz="3600" dirty="0">
                <a:effectLst/>
              </a:rPr>
              <a:t>, </a:t>
            </a:r>
            <a:r>
              <a:rPr lang="en-US" sz="3600" dirty="0" err="1">
                <a:effectLst/>
              </a:rPr>
              <a:t>ονομ</a:t>
            </a:r>
            <a:r>
              <a:rPr lang="en-US" sz="3600" dirty="0">
                <a:effectLst/>
              </a:rPr>
              <a:t>ά</a:t>
            </a:r>
            <a:r>
              <a:rPr lang="en-US" sz="3600" dirty="0" err="1">
                <a:effectLst/>
              </a:rPr>
              <a:t>ζετ</a:t>
            </a:r>
            <a:r>
              <a:rPr lang="en-US" sz="3600" dirty="0">
                <a:effectLst/>
              </a:rPr>
              <a:t>α</a:t>
            </a:r>
            <a:r>
              <a:rPr lang="en-US" sz="3600" dirty="0" err="1">
                <a:effectLst/>
              </a:rPr>
              <a:t>ι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εκτόνωση</a:t>
            </a:r>
            <a:r>
              <a:rPr lang="en-US" sz="3600" dirty="0">
                <a:effectLst/>
              </a:rPr>
              <a:t>, </a:t>
            </a:r>
            <a:r>
              <a:rPr lang="en-US" sz="3600" dirty="0" err="1">
                <a:effectLst/>
              </a:rPr>
              <a:t>κ</a:t>
            </a:r>
            <a:r>
              <a:rPr lang="en-US" sz="3600" dirty="0">
                <a:effectLst/>
              </a:rPr>
              <a:t>α</a:t>
            </a:r>
            <a:r>
              <a:rPr lang="en-US" sz="3600" dirty="0" err="1">
                <a:effectLst/>
              </a:rPr>
              <a:t>ι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είν</a:t>
            </a:r>
            <a:r>
              <a:rPr lang="en-US" sz="3600" dirty="0">
                <a:effectLst/>
              </a:rPr>
              <a:t>α</a:t>
            </a:r>
            <a:r>
              <a:rPr lang="en-US" sz="3600" dirty="0" err="1">
                <a:effectLst/>
              </a:rPr>
              <a:t>ι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η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φ</a:t>
            </a:r>
            <a:r>
              <a:rPr lang="en-US" sz="3600" dirty="0">
                <a:effectLst/>
              </a:rPr>
              <a:t>ά</a:t>
            </a:r>
            <a:r>
              <a:rPr lang="en-US" sz="3600" dirty="0" err="1">
                <a:effectLst/>
              </a:rPr>
              <a:t>ση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εκείνη</a:t>
            </a:r>
            <a:r>
              <a:rPr lang="en-US" sz="3600" dirty="0">
                <a:effectLst/>
              </a:rPr>
              <a:t>, </a:t>
            </a:r>
            <a:r>
              <a:rPr lang="en-US" sz="3600" dirty="0" err="1">
                <a:effectLst/>
              </a:rPr>
              <a:t>κ</a:t>
            </a:r>
            <a:r>
              <a:rPr lang="en-US" sz="3600" dirty="0">
                <a:effectLst/>
              </a:rPr>
              <a:t>α</a:t>
            </a:r>
            <a:r>
              <a:rPr lang="en-US" sz="3600" dirty="0" err="1">
                <a:effectLst/>
              </a:rPr>
              <a:t>τ</a:t>
            </a:r>
            <a:r>
              <a:rPr lang="en-US" sz="3600" dirty="0">
                <a:effectLst/>
              </a:rPr>
              <a:t>ά </a:t>
            </a:r>
            <a:r>
              <a:rPr lang="en-US" sz="3600" dirty="0" err="1">
                <a:effectLst/>
              </a:rPr>
              <a:t>την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ο</a:t>
            </a:r>
            <a:r>
              <a:rPr lang="en-US" sz="3600" dirty="0">
                <a:effectLst/>
              </a:rPr>
              <a:t>π</a:t>
            </a:r>
            <a:r>
              <a:rPr lang="en-US" sz="3600" dirty="0" err="1">
                <a:effectLst/>
              </a:rPr>
              <a:t>οί</a:t>
            </a:r>
            <a:r>
              <a:rPr lang="en-US" sz="3600" dirty="0">
                <a:effectLst/>
              </a:rPr>
              <a:t>α </a:t>
            </a:r>
            <a:r>
              <a:rPr lang="en-US" sz="3600" dirty="0" err="1">
                <a:solidFill>
                  <a:srgbClr val="C00000"/>
                </a:solidFill>
                <a:effectLst/>
              </a:rPr>
              <a:t>μειώνετ</a:t>
            </a:r>
            <a:r>
              <a:rPr lang="en-US" sz="3600" dirty="0">
                <a:solidFill>
                  <a:srgbClr val="C00000"/>
                </a:solidFill>
                <a:effectLst/>
              </a:rPr>
              <a:t>α</a:t>
            </a:r>
            <a:r>
              <a:rPr lang="en-US" sz="3600" dirty="0" err="1">
                <a:solidFill>
                  <a:srgbClr val="C00000"/>
                </a:solidFill>
                <a:effectLst/>
              </a:rPr>
              <a:t>ι</a:t>
            </a:r>
            <a:r>
              <a:rPr lang="en-US" sz="3600" dirty="0">
                <a:solidFill>
                  <a:srgbClr val="C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</a:rPr>
              <a:t>η</a:t>
            </a:r>
            <a:r>
              <a:rPr lang="en-US" sz="3600" dirty="0">
                <a:solidFill>
                  <a:srgbClr val="C00000"/>
                </a:solidFill>
                <a:effectLst/>
              </a:rPr>
              <a:t> π</a:t>
            </a:r>
            <a:r>
              <a:rPr lang="en-US" sz="3600" dirty="0" err="1">
                <a:solidFill>
                  <a:srgbClr val="C00000"/>
                </a:solidFill>
                <a:effectLst/>
              </a:rPr>
              <a:t>ίεση</a:t>
            </a:r>
            <a:r>
              <a:rPr lang="en-US" sz="3600" dirty="0">
                <a:solidFill>
                  <a:srgbClr val="C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</a:rPr>
              <a:t>κ</a:t>
            </a:r>
            <a:r>
              <a:rPr lang="en-US" sz="3600" dirty="0">
                <a:solidFill>
                  <a:srgbClr val="C00000"/>
                </a:solidFill>
                <a:effectLst/>
              </a:rPr>
              <a:t>α</a:t>
            </a:r>
            <a:r>
              <a:rPr lang="en-US" sz="3600" dirty="0" err="1">
                <a:solidFill>
                  <a:srgbClr val="C00000"/>
                </a:solidFill>
                <a:effectLst/>
              </a:rPr>
              <a:t>ι</a:t>
            </a:r>
            <a:r>
              <a:rPr lang="en-US" sz="3600" dirty="0">
                <a:solidFill>
                  <a:srgbClr val="C00000"/>
                </a:solidFill>
                <a:effectLst/>
              </a:rPr>
              <a:t> πα</a:t>
            </a:r>
            <a:r>
              <a:rPr lang="en-US" sz="3600" dirty="0" err="1">
                <a:solidFill>
                  <a:srgbClr val="C00000"/>
                </a:solidFill>
                <a:effectLst/>
              </a:rPr>
              <a:t>ρ</a:t>
            </a:r>
            <a:r>
              <a:rPr lang="en-US" sz="3600" dirty="0">
                <a:solidFill>
                  <a:srgbClr val="C00000"/>
                </a:solidFill>
                <a:effectLst/>
              </a:rPr>
              <a:t>ά</a:t>
            </a:r>
            <a:r>
              <a:rPr lang="en-US" sz="3600" dirty="0" err="1">
                <a:solidFill>
                  <a:srgbClr val="C00000"/>
                </a:solidFill>
                <a:effectLst/>
              </a:rPr>
              <a:t>γετ</a:t>
            </a:r>
            <a:r>
              <a:rPr lang="en-US" sz="3600" dirty="0">
                <a:solidFill>
                  <a:srgbClr val="C00000"/>
                </a:solidFill>
                <a:effectLst/>
              </a:rPr>
              <a:t>α</a:t>
            </a:r>
            <a:r>
              <a:rPr lang="en-US" sz="3600" dirty="0" err="1">
                <a:solidFill>
                  <a:srgbClr val="C00000"/>
                </a:solidFill>
                <a:effectLst/>
              </a:rPr>
              <a:t>ι</a:t>
            </a:r>
            <a:r>
              <a:rPr lang="en-US" sz="3600" dirty="0">
                <a:solidFill>
                  <a:srgbClr val="C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/>
              </a:rPr>
              <a:t>έργο</a:t>
            </a:r>
            <a:r>
              <a:rPr lang="en-US" sz="3600" dirty="0">
                <a:solidFill>
                  <a:srgbClr val="C00000"/>
                </a:solidFill>
                <a:effectLst/>
              </a:rPr>
              <a:t>.</a:t>
            </a:r>
            <a:r>
              <a:rPr lang="en-US" sz="3600" dirty="0">
                <a:effectLst/>
              </a:rPr>
              <a:t> </a:t>
            </a:r>
          </a:p>
          <a:p>
            <a:pPr>
              <a:spcBef>
                <a:spcPts val="930"/>
              </a:spcBef>
            </a:pPr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9" name="Θέση περιεχομένου 8" descr="Εικόνα που περιέχει στιγμιότυπο οθόνης, αριθμομηχανή, τέχνη, σχεδίαση&#10;&#10;Περιγραφή που δημιουργήθηκε αυτόματα με μέτριο επίπεδο εμπιστοσύνης">
            <a:extLst>
              <a:ext uri="{FF2B5EF4-FFF2-40B4-BE49-F238E27FC236}">
                <a16:creationId xmlns:a16="http://schemas.microsoft.com/office/drawing/2014/main" id="{A5F00F05-6BDD-E086-32EB-F2E8699A9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66875" y="1073827"/>
            <a:ext cx="2587484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60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C0385E9-02B2-4941-889A-EAD43F5BB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36139" y="0"/>
            <a:ext cx="5455860" cy="6858000"/>
          </a:xfrm>
          <a:custGeom>
            <a:avLst/>
            <a:gdLst>
              <a:gd name="connsiteX0" fmla="*/ 3832837 w 5455860"/>
              <a:gd name="connsiteY0" fmla="*/ 0 h 6858000"/>
              <a:gd name="connsiteX1" fmla="*/ 2739604 w 5455860"/>
              <a:gd name="connsiteY1" fmla="*/ 0 h 6858000"/>
              <a:gd name="connsiteX2" fmla="*/ 1959438 w 5455860"/>
              <a:gd name="connsiteY2" fmla="*/ 0 h 6858000"/>
              <a:gd name="connsiteX3" fmla="*/ 1895061 w 5455860"/>
              <a:gd name="connsiteY3" fmla="*/ 0 h 6858000"/>
              <a:gd name="connsiteX4" fmla="*/ 249909 w 5455860"/>
              <a:gd name="connsiteY4" fmla="*/ 0 h 6858000"/>
              <a:gd name="connsiteX5" fmla="*/ 0 w 5455860"/>
              <a:gd name="connsiteY5" fmla="*/ 0 h 6858000"/>
              <a:gd name="connsiteX6" fmla="*/ 0 w 5455860"/>
              <a:gd name="connsiteY6" fmla="*/ 6858000 h 6858000"/>
              <a:gd name="connsiteX7" fmla="*/ 249909 w 5455860"/>
              <a:gd name="connsiteY7" fmla="*/ 6858000 h 6858000"/>
              <a:gd name="connsiteX8" fmla="*/ 1895061 w 5455860"/>
              <a:gd name="connsiteY8" fmla="*/ 6858000 h 6858000"/>
              <a:gd name="connsiteX9" fmla="*/ 1959438 w 5455860"/>
              <a:gd name="connsiteY9" fmla="*/ 6858000 h 6858000"/>
              <a:gd name="connsiteX10" fmla="*/ 2739604 w 5455860"/>
              <a:gd name="connsiteY10" fmla="*/ 6858000 h 6858000"/>
              <a:gd name="connsiteX11" fmla="*/ 2953106 w 5455860"/>
              <a:gd name="connsiteY11" fmla="*/ 6858000 h 6858000"/>
              <a:gd name="connsiteX12" fmla="*/ 3064862 w 5455860"/>
              <a:gd name="connsiteY12" fmla="*/ 6780599 h 6858000"/>
              <a:gd name="connsiteX13" fmla="*/ 3581510 w 5455860"/>
              <a:gd name="connsiteY13" fmla="*/ 6374814 h 6858000"/>
              <a:gd name="connsiteX14" fmla="*/ 5455860 w 5455860"/>
              <a:gd name="connsiteY14" fmla="*/ 3621656 h 6858000"/>
              <a:gd name="connsiteX15" fmla="*/ 3854961 w 5455860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55860" h="6858000">
                <a:moveTo>
                  <a:pt x="3832837" y="0"/>
                </a:moveTo>
                <a:lnTo>
                  <a:pt x="2739604" y="0"/>
                </a:lnTo>
                <a:lnTo>
                  <a:pt x="1959438" y="0"/>
                </a:lnTo>
                <a:lnTo>
                  <a:pt x="1895061" y="0"/>
                </a:lnTo>
                <a:lnTo>
                  <a:pt x="249909" y="0"/>
                </a:lnTo>
                <a:lnTo>
                  <a:pt x="0" y="0"/>
                </a:lnTo>
                <a:lnTo>
                  <a:pt x="0" y="6858000"/>
                </a:lnTo>
                <a:lnTo>
                  <a:pt x="249909" y="6858000"/>
                </a:lnTo>
                <a:lnTo>
                  <a:pt x="1895061" y="6858000"/>
                </a:lnTo>
                <a:lnTo>
                  <a:pt x="1959438" y="6858000"/>
                </a:lnTo>
                <a:lnTo>
                  <a:pt x="2739604" y="6858000"/>
                </a:lnTo>
                <a:lnTo>
                  <a:pt x="2953106" y="6858000"/>
                </a:lnTo>
                <a:lnTo>
                  <a:pt x="3064862" y="6780599"/>
                </a:lnTo>
                <a:cubicBezTo>
                  <a:pt x="3238680" y="6653108"/>
                  <a:pt x="3409307" y="6515397"/>
                  <a:pt x="3581510" y="6374814"/>
                </a:cubicBezTo>
                <a:cubicBezTo>
                  <a:pt x="4527135" y="5602839"/>
                  <a:pt x="5455860" y="4969131"/>
                  <a:pt x="5455860" y="3621656"/>
                </a:cubicBezTo>
                <a:cubicBezTo>
                  <a:pt x="5455860" y="2093192"/>
                  <a:pt x="4882124" y="754641"/>
                  <a:pt x="3854961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25586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69160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7FE4E93-8530-96F5-5B26-13C6CA2C5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894" y="391700"/>
            <a:ext cx="4148511" cy="1944371"/>
          </a:xfr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 dirty="0"/>
              <a:t>ΥΛΗ</a:t>
            </a:r>
          </a:p>
        </p:txBody>
      </p:sp>
      <p:pic>
        <p:nvPicPr>
          <p:cNvPr id="5" name="Εικόνα 4" descr="Εικόνα που περιέχει κείμενο, στιγμιότυπο οθόνης, γραμμή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63052256-EAC1-226B-1CA8-5752DDEA4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36" y="1475444"/>
            <a:ext cx="4788670" cy="4130227"/>
          </a:xfrm>
          <a:prstGeom prst="rect">
            <a:avLst/>
          </a:pr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C15990A-B801-0A58-0253-4ABCA11F38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55864" y="2336071"/>
            <a:ext cx="5424603" cy="3269600"/>
          </a:xfrm>
        </p:spPr>
        <p:txBody>
          <a:bodyPr vert="horz" lIns="109728" tIns="109728" rIns="109728" bIns="91440" rtlCol="0">
            <a:normAutofit fontScale="85000" lnSpcReduction="20000"/>
          </a:bodyPr>
          <a:lstStyle/>
          <a:p>
            <a:pPr>
              <a:lnSpc>
                <a:spcPct val="130000"/>
              </a:lnSpc>
            </a:pPr>
            <a:endParaRPr lang="en-US" sz="2000" dirty="0">
              <a:effectLst/>
            </a:endParaRPr>
          </a:p>
          <a:p>
            <a:pPr indent="-342900">
              <a:lnSpc>
                <a:spcPct val="130000"/>
              </a:lnSpc>
              <a:buFont typeface="Corbel" panose="020B0503020204020204" pitchFamily="34" charset="0"/>
              <a:buChar char="•"/>
            </a:pPr>
            <a:r>
              <a:rPr lang="en-US" sz="2800" dirty="0" err="1">
                <a:effectLst/>
              </a:rPr>
              <a:t>Η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ύλη</a:t>
            </a:r>
            <a:r>
              <a:rPr lang="en-US" sz="2800" dirty="0">
                <a:effectLst/>
              </a:rPr>
              <a:t>, </a:t>
            </a:r>
            <a:r>
              <a:rPr lang="en-US" sz="2800" dirty="0" err="1">
                <a:effectLst/>
              </a:rPr>
              <a:t>γενικ</a:t>
            </a:r>
            <a:r>
              <a:rPr lang="en-US" sz="2800" dirty="0">
                <a:effectLst/>
              </a:rPr>
              <a:t>ά, απ</a:t>
            </a:r>
            <a:r>
              <a:rPr lang="en-US" sz="2800" dirty="0" err="1">
                <a:effectLst/>
              </a:rPr>
              <a:t>οτελείτ</a:t>
            </a:r>
            <a:r>
              <a:rPr lang="en-US" sz="2800" dirty="0">
                <a:effectLst/>
              </a:rPr>
              <a:t>α</a:t>
            </a:r>
            <a:r>
              <a:rPr lang="en-US" sz="2800" dirty="0" err="1">
                <a:effectLst/>
              </a:rPr>
              <a:t>ι</a:t>
            </a:r>
            <a:r>
              <a:rPr lang="en-US" sz="2800" dirty="0">
                <a:effectLst/>
              </a:rPr>
              <a:t> απ</a:t>
            </a:r>
            <a:r>
              <a:rPr lang="en-US" sz="2800" dirty="0" err="1">
                <a:effectLst/>
              </a:rPr>
              <a:t>ο</a:t>
            </a:r>
            <a:r>
              <a:rPr lang="en-US" sz="2800" dirty="0">
                <a:effectLst/>
              </a:rPr>
              <a:t>́ </a:t>
            </a:r>
            <a:r>
              <a:rPr lang="en-US" sz="2800" dirty="0" err="1">
                <a:effectLst/>
              </a:rPr>
              <a:t>σωμ</a:t>
            </a:r>
            <a:r>
              <a:rPr lang="en-US" sz="2800" dirty="0">
                <a:effectLst/>
              </a:rPr>
              <a:t>α</a:t>
            </a:r>
            <a:r>
              <a:rPr lang="en-US" sz="2800" dirty="0" err="1">
                <a:effectLst/>
              </a:rPr>
              <a:t>τίδι</a:t>
            </a:r>
            <a:r>
              <a:rPr lang="en-US" sz="2800" dirty="0">
                <a:effectLst/>
              </a:rPr>
              <a:t>α π</a:t>
            </a:r>
            <a:r>
              <a:rPr lang="en-US" sz="2800" dirty="0" err="1">
                <a:effectLst/>
              </a:rPr>
              <a:t>ου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κινούντ</a:t>
            </a:r>
            <a:r>
              <a:rPr lang="en-US" sz="2800" dirty="0">
                <a:effectLst/>
              </a:rPr>
              <a:t>α</a:t>
            </a:r>
            <a:r>
              <a:rPr lang="en-US" sz="2800" dirty="0" err="1">
                <a:effectLst/>
              </a:rPr>
              <a:t>ι</a:t>
            </a:r>
            <a:r>
              <a:rPr lang="en-US" sz="2800" dirty="0">
                <a:effectLst/>
              </a:rPr>
              <a:t> α</a:t>
            </a:r>
            <a:r>
              <a:rPr lang="en-US" sz="2800" dirty="0" err="1">
                <a:effectLst/>
              </a:rPr>
              <a:t>δι</a:t>
            </a:r>
            <a:r>
              <a:rPr lang="en-US" sz="2800" dirty="0">
                <a:effectLst/>
              </a:rPr>
              <a:t>ά</a:t>
            </a:r>
            <a:r>
              <a:rPr lang="en-US" sz="2800" dirty="0" err="1">
                <a:effectLst/>
              </a:rPr>
              <a:t>κο</a:t>
            </a:r>
            <a:r>
              <a:rPr lang="en-US" sz="2800" dirty="0">
                <a:effectLst/>
              </a:rPr>
              <a:t>πα.</a:t>
            </a:r>
          </a:p>
          <a:p>
            <a:pPr indent="-342900">
              <a:lnSpc>
                <a:spcPct val="130000"/>
              </a:lnSpc>
              <a:buFont typeface="Corbel" panose="020B0503020204020204" pitchFamily="34" charset="0"/>
              <a:buChar char="•"/>
            </a:pP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Η</a:t>
            </a:r>
            <a:r>
              <a:rPr lang="en-US" sz="2800" dirty="0">
                <a:effectLst/>
              </a:rPr>
              <a:t> π</a:t>
            </a:r>
            <a:r>
              <a:rPr lang="en-US" sz="2800" dirty="0" err="1">
                <a:effectLst/>
              </a:rPr>
              <a:t>ρόσκρουσή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τους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στ</a:t>
            </a:r>
            <a:r>
              <a:rPr lang="en-US" sz="2800" dirty="0">
                <a:effectLst/>
              </a:rPr>
              <a:t>α </a:t>
            </a:r>
            <a:r>
              <a:rPr lang="en-US" sz="2800" dirty="0" err="1">
                <a:effectLst/>
              </a:rPr>
              <a:t>τοιχώμ</a:t>
            </a:r>
            <a:r>
              <a:rPr lang="en-US" sz="2800" dirty="0">
                <a:effectLst/>
              </a:rPr>
              <a:t>α</a:t>
            </a:r>
            <a:r>
              <a:rPr lang="en-US" sz="2800" dirty="0" err="1">
                <a:effectLst/>
              </a:rPr>
              <a:t>τ</a:t>
            </a:r>
            <a:r>
              <a:rPr lang="en-US" sz="2800" dirty="0">
                <a:effectLst/>
              </a:rPr>
              <a:t>α </a:t>
            </a:r>
            <a:r>
              <a:rPr lang="en-US" sz="2800" dirty="0" err="1">
                <a:effectLst/>
              </a:rPr>
              <a:t>του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δοχείου</a:t>
            </a:r>
            <a:r>
              <a:rPr lang="en-US" sz="2800" dirty="0">
                <a:effectLst/>
              </a:rPr>
              <a:t> α</a:t>
            </a:r>
            <a:r>
              <a:rPr lang="en-US" sz="2800" dirty="0" err="1">
                <a:effectLst/>
              </a:rPr>
              <a:t>λλά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κ</a:t>
            </a:r>
            <a:r>
              <a:rPr lang="en-US" sz="2800" dirty="0">
                <a:effectLst/>
              </a:rPr>
              <a:t>α</a:t>
            </a:r>
            <a:r>
              <a:rPr lang="en-US" sz="2800" dirty="0" err="1">
                <a:effectLst/>
              </a:rPr>
              <a:t>ι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μετ</a:t>
            </a:r>
            <a:r>
              <a:rPr lang="en-US" sz="2800" dirty="0">
                <a:effectLst/>
              </a:rPr>
              <a:t>α</a:t>
            </a:r>
            <a:r>
              <a:rPr lang="en-US" sz="2800" dirty="0" err="1">
                <a:effectLst/>
              </a:rPr>
              <a:t>ξύ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τους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είν</a:t>
            </a:r>
            <a:r>
              <a:rPr lang="en-US" sz="2800" dirty="0">
                <a:effectLst/>
              </a:rPr>
              <a:t>α</a:t>
            </a:r>
            <a:r>
              <a:rPr lang="en-US" sz="2800" dirty="0" err="1">
                <a:effectLst/>
              </a:rPr>
              <a:t>ι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ελ</a:t>
            </a:r>
            <a:r>
              <a:rPr lang="en-US" sz="2800" dirty="0">
                <a:effectLst/>
              </a:rPr>
              <a:t>α</a:t>
            </a:r>
            <a:r>
              <a:rPr lang="en-US" sz="2800" dirty="0" err="1">
                <a:effectLst/>
              </a:rPr>
              <a:t>στική</a:t>
            </a:r>
            <a:endParaRPr lang="en-US" sz="2800" dirty="0">
              <a:effectLst/>
            </a:endParaRPr>
          </a:p>
          <a:p>
            <a:pPr indent="-342900">
              <a:lnSpc>
                <a:spcPct val="130000"/>
              </a:lnSpc>
              <a:buFont typeface="Corbel" panose="020B0503020204020204" pitchFamily="34" charset="0"/>
              <a:buChar char="•"/>
            </a:pPr>
            <a:endParaRPr lang="en-US" sz="1400" dirty="0"/>
          </a:p>
          <a:p>
            <a:pPr>
              <a:lnSpc>
                <a:spcPct val="13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37572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CB0B95E4-CA17-0B04-96EB-0BDAD0227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016" y="-260228"/>
            <a:ext cx="4527965" cy="1587444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l-GR" sz="3200" dirty="0"/>
              <a:t>ΔΥΝΑΜΕΙΣ</a:t>
            </a:r>
            <a:endParaRPr lang="en-US" sz="32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F87E4D0-D347-4DA8-81D7-104733308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293" y="1074738"/>
            <a:ext cx="4906732" cy="467981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DC9CEF6-58E1-4D78-BBBE-76F779AD9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555" y="898498"/>
            <a:ext cx="5298208" cy="503229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7AF1248-67F7-4FEF-8D1D-FE33661A9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266" y="993913"/>
            <a:ext cx="5101442" cy="485195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Θέση εικόνας 5" descr="Εικόνα που περιέχει κείμενο, στιγμιότυπο οθόνης, γραμμή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2D66A812-A6E2-210F-DEF1-B749514516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1138" b="3"/>
          <a:stretch/>
        </p:blipFill>
        <p:spPr>
          <a:xfrm>
            <a:off x="474714" y="993913"/>
            <a:ext cx="4948753" cy="4803101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2AC9E97-C622-7003-E81F-E85EF1BB6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8419" y="1587444"/>
            <a:ext cx="5919339" cy="3243207"/>
          </a:xfrm>
        </p:spPr>
        <p:txBody>
          <a:bodyPr vert="horz" lIns="109728" tIns="109728" rIns="109728" bIns="9144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dirty="0">
                <a:effectLst/>
                <a:latin typeface="UBHelvetica"/>
              </a:rPr>
              <a:t>η </a:t>
            </a:r>
            <a:r>
              <a:rPr lang="el-GR" sz="1800" dirty="0" err="1">
                <a:effectLst/>
                <a:latin typeface="UBHelvetica"/>
              </a:rPr>
              <a:t>πρόσκρουση</a:t>
            </a:r>
            <a:r>
              <a:rPr lang="el-GR" sz="1800" dirty="0">
                <a:effectLst/>
                <a:latin typeface="UBHelvetica"/>
              </a:rPr>
              <a:t> των </a:t>
            </a:r>
            <a:r>
              <a:rPr lang="el-GR" sz="1800" dirty="0" err="1">
                <a:effectLst/>
                <a:latin typeface="UBHelvetica"/>
              </a:rPr>
              <a:t>σωματιδίων</a:t>
            </a:r>
            <a:r>
              <a:rPr lang="el-GR" sz="1800" dirty="0">
                <a:effectLst/>
                <a:latin typeface="UBHelvetica"/>
              </a:rPr>
              <a:t> στα </a:t>
            </a:r>
            <a:r>
              <a:rPr lang="el-GR" sz="1800" dirty="0" err="1">
                <a:effectLst/>
                <a:latin typeface="UBHelvetica"/>
              </a:rPr>
              <a:t>τοιχώματα</a:t>
            </a:r>
            <a:r>
              <a:rPr lang="el-GR" sz="1800" dirty="0">
                <a:effectLst/>
                <a:latin typeface="UBHelvetica"/>
              </a:rPr>
              <a:t> </a:t>
            </a:r>
            <a:r>
              <a:rPr lang="el-GR" sz="1800" dirty="0" err="1">
                <a:effectLst/>
                <a:latin typeface="UBHelvetica"/>
              </a:rPr>
              <a:t>σημαίνει</a:t>
            </a:r>
            <a:r>
              <a:rPr lang="el-GR" sz="1800" dirty="0">
                <a:effectLst/>
                <a:latin typeface="UBHelvetica"/>
              </a:rPr>
              <a:t> </a:t>
            </a:r>
            <a:r>
              <a:rPr lang="el-GR" sz="1800" dirty="0" err="1">
                <a:effectLst/>
                <a:latin typeface="UBHelvetica"/>
              </a:rPr>
              <a:t>ότι</a:t>
            </a:r>
            <a:r>
              <a:rPr lang="el-GR" sz="1800" dirty="0">
                <a:effectLst/>
                <a:latin typeface="UBHelvetica"/>
              </a:rPr>
              <a:t> </a:t>
            </a:r>
            <a:r>
              <a:rPr lang="el-GR" sz="1800" dirty="0" err="1">
                <a:effectLst/>
                <a:latin typeface="UBHelvetica"/>
              </a:rPr>
              <a:t>ασκούνται</a:t>
            </a:r>
            <a:r>
              <a:rPr lang="el-GR" sz="1800" dirty="0">
                <a:effectLst/>
                <a:latin typeface="UBHelvetica"/>
              </a:rPr>
              <a:t> </a:t>
            </a:r>
            <a:r>
              <a:rPr lang="el-GR" sz="1800" dirty="0" err="1">
                <a:effectLst/>
                <a:latin typeface="UBHelvetica"/>
              </a:rPr>
              <a:t>δυνάμεις</a:t>
            </a:r>
            <a:r>
              <a:rPr lang="el-GR" sz="1800" dirty="0">
                <a:effectLst/>
                <a:latin typeface="UBHelvetica"/>
              </a:rPr>
              <a:t> οι </a:t>
            </a:r>
            <a:r>
              <a:rPr lang="el-GR" sz="1800" dirty="0" err="1">
                <a:effectLst/>
                <a:latin typeface="UBHelvetica"/>
              </a:rPr>
              <a:t>οποίες</a:t>
            </a:r>
            <a:r>
              <a:rPr lang="el-GR" sz="1800" dirty="0">
                <a:effectLst/>
                <a:latin typeface="UBHelvetica"/>
              </a:rPr>
              <a:t> </a:t>
            </a:r>
            <a:r>
              <a:rPr lang="el-GR" sz="1800" dirty="0" err="1">
                <a:effectLst/>
                <a:latin typeface="UBHelvetica"/>
              </a:rPr>
              <a:t>είναι</a:t>
            </a:r>
            <a:r>
              <a:rPr lang="el-GR" sz="1800" dirty="0">
                <a:effectLst/>
                <a:latin typeface="UBHelvetica"/>
              </a:rPr>
              <a:t> </a:t>
            </a:r>
            <a:r>
              <a:rPr lang="el-GR" sz="1800" dirty="0" err="1">
                <a:effectLst/>
                <a:latin typeface="UBHelvetica"/>
              </a:rPr>
              <a:t>συνεχείς</a:t>
            </a:r>
            <a:r>
              <a:rPr lang="el-GR" sz="1800" dirty="0">
                <a:effectLst/>
                <a:latin typeface="UBHelvetica"/>
              </a:rPr>
              <a:t>, </a:t>
            </a:r>
            <a:r>
              <a:rPr lang="el-GR" sz="1800" dirty="0" err="1">
                <a:effectLst/>
                <a:latin typeface="UBHelvetica"/>
              </a:rPr>
              <a:t>έχουν</a:t>
            </a:r>
            <a:r>
              <a:rPr lang="el-GR" sz="1800" dirty="0">
                <a:effectLst/>
                <a:latin typeface="UBHelvetica"/>
              </a:rPr>
              <a:t> </a:t>
            </a:r>
            <a:r>
              <a:rPr lang="el-GR" sz="1800" dirty="0" err="1">
                <a:effectLst/>
                <a:latin typeface="UBHelvetica"/>
              </a:rPr>
              <a:t>πολυ</a:t>
            </a:r>
            <a:r>
              <a:rPr lang="el-GR" sz="1800" dirty="0">
                <a:effectLst/>
                <a:latin typeface="UBHelvetica"/>
              </a:rPr>
              <a:t>́ </a:t>
            </a:r>
            <a:r>
              <a:rPr lang="el-GR" sz="1800" dirty="0" err="1">
                <a:effectLst/>
                <a:latin typeface="UBHelvetica"/>
              </a:rPr>
              <a:t>μικρη</a:t>
            </a:r>
            <a:r>
              <a:rPr lang="el-GR" sz="1800" dirty="0">
                <a:effectLst/>
                <a:latin typeface="UBHelvetica"/>
              </a:rPr>
              <a:t>́ </a:t>
            </a:r>
            <a:r>
              <a:rPr lang="el-GR" sz="1800" dirty="0" err="1">
                <a:effectLst/>
                <a:latin typeface="UBHelvetica"/>
              </a:rPr>
              <a:t>τιμη</a:t>
            </a:r>
            <a:r>
              <a:rPr lang="el-GR" sz="1800" dirty="0">
                <a:effectLst/>
                <a:latin typeface="UBHelvetica"/>
              </a:rPr>
              <a:t>́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dirty="0">
                <a:latin typeface="UBHelvetica"/>
              </a:rPr>
              <a:t>Και αυτές με την σειρά τους ασκούν </a:t>
            </a:r>
            <a:r>
              <a:rPr lang="el-GR" sz="1800" dirty="0" err="1">
                <a:latin typeface="UBHelvetica"/>
              </a:rPr>
              <a:t>πίεσεις</a:t>
            </a:r>
            <a:r>
              <a:rPr lang="el-GR" sz="1800" dirty="0">
                <a:latin typeface="UBHelvetica"/>
              </a:rPr>
              <a:t> στην επιφάνεια των </a:t>
            </a:r>
            <a:r>
              <a:rPr lang="el-GR" sz="1800" dirty="0" err="1">
                <a:latin typeface="UBHelvetica"/>
              </a:rPr>
              <a:t>τοιχώματων</a:t>
            </a:r>
            <a:r>
              <a:rPr lang="el-GR" sz="1800" dirty="0">
                <a:latin typeface="UBHelvetica"/>
              </a:rPr>
              <a:t> </a:t>
            </a:r>
            <a:endParaRPr lang="el-GR" dirty="0"/>
          </a:p>
          <a:p>
            <a:pPr>
              <a:spcBef>
                <a:spcPts val="93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402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C14302F-E955-47D0-A56B-D1D1A6953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3" y="-9274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310F6C-D8CB-4984-9F9B-BA18C1719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2079" y="1033741"/>
            <a:ext cx="4908132" cy="4613915"/>
            <a:chOff x="659679" y="950330"/>
            <a:chExt cx="4908132" cy="4613915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750E550-BE93-4743-8659-1531F86CB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816216" y="1107426"/>
              <a:ext cx="4619072" cy="434218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E626DC7-F0FE-49A7-AA4C-A8DB1F7EB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864593" y="1253260"/>
              <a:ext cx="4488025" cy="4074679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BB781F-78E5-4C66-811C-9FF8B5D50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1300000" flipH="1">
              <a:off x="659679" y="950330"/>
              <a:ext cx="4908132" cy="461391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Τίτλος 2">
            <a:extLst>
              <a:ext uri="{FF2B5EF4-FFF2-40B4-BE49-F238E27FC236}">
                <a16:creationId xmlns:a16="http://schemas.microsoft.com/office/drawing/2014/main" id="{CB0B95E4-CA17-0B04-96EB-0BDAD0227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849" y="1899904"/>
            <a:ext cx="3312116" cy="2934031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3200"/>
              <a:t>ΠΙΕΣΗ</a:t>
            </a:r>
          </a:p>
        </p:txBody>
      </p:sp>
      <p:graphicFrame>
        <p:nvGraphicFramePr>
          <p:cNvPr id="7" name="Θέση κειμένου 3">
            <a:extLst>
              <a:ext uri="{FF2B5EF4-FFF2-40B4-BE49-F238E27FC236}">
                <a16:creationId xmlns:a16="http://schemas.microsoft.com/office/drawing/2014/main" id="{E6D97307-5E9F-14B8-56B1-E2DE4CB306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1955506"/>
              </p:ext>
            </p:extLst>
          </p:nvPr>
        </p:nvGraphicFramePr>
        <p:xfrm>
          <a:off x="6095999" y="940107"/>
          <a:ext cx="5076826" cy="5024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064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F50A80E-5DCB-4320-9947-73BF2D6F0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E9C9717-43F9-44EA-9215-3F2D15B1C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66004D1-3DCE-405F-9046-6DE912409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319957-918B-4BBC-B357-957813808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624CBFB-D803-467F-960F-B6A30F821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FB153E61-AE50-4BF8-2E91-BAC67A73C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286" y="-1059481"/>
            <a:ext cx="9781117" cy="246366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l-GR" sz="5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Όταν το </a:t>
            </a:r>
            <a:r>
              <a:rPr lang="en-US" sz="5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έμ</a:t>
            </a:r>
            <a:r>
              <a:rPr lang="en-US" sz="5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β</a:t>
            </a:r>
            <a:r>
              <a:rPr lang="en-US" sz="5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ολο</a:t>
            </a:r>
            <a:r>
              <a:rPr lang="en-US" sz="5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κινείτ</a:t>
            </a:r>
            <a:r>
              <a:rPr lang="en-US" sz="5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α</a:t>
            </a:r>
            <a:r>
              <a:rPr lang="en-US" sz="5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ι</a:t>
            </a:r>
            <a:endParaRPr lang="en-US" sz="5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3C85561-90D2-4AFA-B2C5-F2D61D86C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026B71D-5A6F-48FE-AC6A-D7AAA018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47015" y="-1314429"/>
            <a:ext cx="1697663" cy="12191695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e.mp4">
            <a:hlinkClick r:id="" action="ppaction://media"/>
            <a:extLst>
              <a:ext uri="{FF2B5EF4-FFF2-40B4-BE49-F238E27FC236}">
                <a16:creationId xmlns:a16="http://schemas.microsoft.com/office/drawing/2014/main" id="{21C6F8BE-4169-F937-C3F3-A2AA958BC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3619" y="1477583"/>
            <a:ext cx="7784457" cy="437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1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50A80E-5DCB-4320-9947-73BF2D6F0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E9C9717-43F9-44EA-9215-3F2D15B1C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66004D1-3DCE-405F-9046-6DE912409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319957-918B-4BBC-B357-957813808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7ACB619-0A09-4C51-8BA5-9BDECE7E4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44D3CAF-8753-4313-AA2D-F75CAC4DD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0637" y="0"/>
            <a:ext cx="4013331" cy="2742133"/>
          </a:xfrm>
          <a:custGeom>
            <a:avLst/>
            <a:gdLst>
              <a:gd name="connsiteX0" fmla="*/ 294151 w 4013331"/>
              <a:gd name="connsiteY0" fmla="*/ 0 h 2742133"/>
              <a:gd name="connsiteX1" fmla="*/ 3844057 w 4013331"/>
              <a:gd name="connsiteY1" fmla="*/ 0 h 2742133"/>
              <a:gd name="connsiteX2" fmla="*/ 3892490 w 4013331"/>
              <a:gd name="connsiteY2" fmla="*/ 131440 h 2742133"/>
              <a:gd name="connsiteX3" fmla="*/ 4013331 w 4013331"/>
              <a:gd name="connsiteY3" fmla="*/ 941251 h 2742133"/>
              <a:gd name="connsiteX4" fmla="*/ 3804827 w 4013331"/>
              <a:gd name="connsiteY4" fmla="*/ 1540292 h 2742133"/>
              <a:gd name="connsiteX5" fmla="*/ 3187498 w 4013331"/>
              <a:gd name="connsiteY5" fmla="*/ 2098087 h 2742133"/>
              <a:gd name="connsiteX6" fmla="*/ 3051769 w 4013331"/>
              <a:gd name="connsiteY6" fmla="*/ 2204787 h 2742133"/>
              <a:gd name="connsiteX7" fmla="*/ 1936476 w 4013331"/>
              <a:gd name="connsiteY7" fmla="*/ 2742133 h 2742133"/>
              <a:gd name="connsiteX8" fmla="*/ 467303 w 4013331"/>
              <a:gd name="connsiteY8" fmla="*/ 1868695 h 2742133"/>
              <a:gd name="connsiteX9" fmla="*/ 310732 w 4013331"/>
              <a:gd name="connsiteY9" fmla="*/ 1645244 h 2742133"/>
              <a:gd name="connsiteX10" fmla="*/ 0 w 4013331"/>
              <a:gd name="connsiteY10" fmla="*/ 941251 h 2742133"/>
              <a:gd name="connsiteX11" fmla="*/ 187749 w 4013331"/>
              <a:gd name="connsiteY11" fmla="*/ 183076 h 2742133"/>
              <a:gd name="connsiteX12" fmla="*/ 288888 w 4013331"/>
              <a:gd name="connsiteY12" fmla="*/ 7329 h 274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13331" h="2742133">
                <a:moveTo>
                  <a:pt x="294151" y="0"/>
                </a:moveTo>
                <a:lnTo>
                  <a:pt x="3844057" y="0"/>
                </a:lnTo>
                <a:lnTo>
                  <a:pt x="3892490" y="131440"/>
                </a:lnTo>
                <a:cubicBezTo>
                  <a:pt x="3971777" y="378867"/>
                  <a:pt x="4013331" y="652783"/>
                  <a:pt x="4013331" y="941251"/>
                </a:cubicBezTo>
                <a:cubicBezTo>
                  <a:pt x="4013331" y="1171430"/>
                  <a:pt x="3948997" y="1356167"/>
                  <a:pt x="3804827" y="1540292"/>
                </a:cubicBezTo>
                <a:cubicBezTo>
                  <a:pt x="3654026" y="1732895"/>
                  <a:pt x="3427436" y="1910292"/>
                  <a:pt x="3187498" y="2098087"/>
                </a:cubicBezTo>
                <a:cubicBezTo>
                  <a:pt x="3143231" y="2132693"/>
                  <a:pt x="3097499" y="2168522"/>
                  <a:pt x="3051769" y="2204787"/>
                </a:cubicBezTo>
                <a:cubicBezTo>
                  <a:pt x="2642425" y="2529345"/>
                  <a:pt x="2343664" y="2742133"/>
                  <a:pt x="1936476" y="2742133"/>
                </a:cubicBezTo>
                <a:cubicBezTo>
                  <a:pt x="1316045" y="2742133"/>
                  <a:pt x="876647" y="2480932"/>
                  <a:pt x="467303" y="1868695"/>
                </a:cubicBezTo>
                <a:cubicBezTo>
                  <a:pt x="413736" y="1788559"/>
                  <a:pt x="361372" y="1715679"/>
                  <a:pt x="310732" y="1645244"/>
                </a:cubicBezTo>
                <a:cubicBezTo>
                  <a:pt x="100850" y="1353195"/>
                  <a:pt x="0" y="1201315"/>
                  <a:pt x="0" y="941251"/>
                </a:cubicBezTo>
                <a:cubicBezTo>
                  <a:pt x="0" y="683021"/>
                  <a:pt x="63214" y="427935"/>
                  <a:pt x="187749" y="183076"/>
                </a:cubicBezTo>
                <a:cubicBezTo>
                  <a:pt x="218215" y="123194"/>
                  <a:pt x="251953" y="64578"/>
                  <a:pt x="288888" y="732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D4A9DCA-CD08-4326-A478-9ABDAC690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319" y="0"/>
            <a:ext cx="3401415" cy="2440484"/>
          </a:xfrm>
          <a:custGeom>
            <a:avLst/>
            <a:gdLst>
              <a:gd name="connsiteX0" fmla="*/ 332917 w 3401415"/>
              <a:gd name="connsiteY0" fmla="*/ 0 h 2440484"/>
              <a:gd name="connsiteX1" fmla="*/ 3207137 w 3401415"/>
              <a:gd name="connsiteY1" fmla="*/ 0 h 2440484"/>
              <a:gd name="connsiteX2" fmla="*/ 3242654 w 3401415"/>
              <a:gd name="connsiteY2" fmla="*/ 74937 h 2440484"/>
              <a:gd name="connsiteX3" fmla="*/ 3401415 w 3401415"/>
              <a:gd name="connsiteY3" fmla="*/ 914184 h 2440484"/>
              <a:gd name="connsiteX4" fmla="*/ 3224702 w 3401415"/>
              <a:gd name="connsiteY4" fmla="*/ 1421888 h 2440484"/>
              <a:gd name="connsiteX5" fmla="*/ 2701498 w 3401415"/>
              <a:gd name="connsiteY5" fmla="*/ 1894635 h 2440484"/>
              <a:gd name="connsiteX6" fmla="*/ 2586463 w 3401415"/>
              <a:gd name="connsiteY6" fmla="*/ 1985068 h 2440484"/>
              <a:gd name="connsiteX7" fmla="*/ 1641219 w 3401415"/>
              <a:gd name="connsiteY7" fmla="*/ 2440484 h 2440484"/>
              <a:gd name="connsiteX8" fmla="*/ 396053 w 3401415"/>
              <a:gd name="connsiteY8" fmla="*/ 1700219 h 2440484"/>
              <a:gd name="connsiteX9" fmla="*/ 263354 w 3401415"/>
              <a:gd name="connsiteY9" fmla="*/ 1510839 h 2440484"/>
              <a:gd name="connsiteX10" fmla="*/ 0 w 3401415"/>
              <a:gd name="connsiteY10" fmla="*/ 914184 h 2440484"/>
              <a:gd name="connsiteX11" fmla="*/ 159122 w 3401415"/>
              <a:gd name="connsiteY11" fmla="*/ 271610 h 2440484"/>
              <a:gd name="connsiteX12" fmla="*/ 244841 w 3401415"/>
              <a:gd name="connsiteY12" fmla="*/ 122658 h 244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01415" h="2440484">
                <a:moveTo>
                  <a:pt x="332917" y="0"/>
                </a:moveTo>
                <a:lnTo>
                  <a:pt x="3207137" y="0"/>
                </a:lnTo>
                <a:lnTo>
                  <a:pt x="3242654" y="74937"/>
                </a:lnTo>
                <a:cubicBezTo>
                  <a:pt x="3346386" y="322243"/>
                  <a:pt x="3401415" y="608579"/>
                  <a:pt x="3401415" y="914184"/>
                </a:cubicBezTo>
                <a:cubicBezTo>
                  <a:pt x="3401415" y="1109268"/>
                  <a:pt x="3346890" y="1265837"/>
                  <a:pt x="3224702" y="1421888"/>
                </a:cubicBezTo>
                <a:cubicBezTo>
                  <a:pt x="3096894" y="1585125"/>
                  <a:pt x="2904852" y="1735475"/>
                  <a:pt x="2701498" y="1894635"/>
                </a:cubicBezTo>
                <a:cubicBezTo>
                  <a:pt x="2663980" y="1923966"/>
                  <a:pt x="2625221" y="1954332"/>
                  <a:pt x="2586463" y="1985068"/>
                </a:cubicBezTo>
                <a:cubicBezTo>
                  <a:pt x="2239532" y="2260140"/>
                  <a:pt x="1986324" y="2440484"/>
                  <a:pt x="1641219" y="2440484"/>
                </a:cubicBezTo>
                <a:cubicBezTo>
                  <a:pt x="1115386" y="2440484"/>
                  <a:pt x="742984" y="2219109"/>
                  <a:pt x="396053" y="1700219"/>
                </a:cubicBezTo>
                <a:cubicBezTo>
                  <a:pt x="350653" y="1632303"/>
                  <a:pt x="306273" y="1570535"/>
                  <a:pt x="263354" y="1510839"/>
                </a:cubicBezTo>
                <a:cubicBezTo>
                  <a:pt x="85473" y="1263318"/>
                  <a:pt x="0" y="1134597"/>
                  <a:pt x="0" y="914184"/>
                </a:cubicBezTo>
                <a:cubicBezTo>
                  <a:pt x="0" y="695327"/>
                  <a:pt x="53576" y="479135"/>
                  <a:pt x="159122" y="271610"/>
                </a:cubicBezTo>
                <a:cubicBezTo>
                  <a:pt x="184943" y="220858"/>
                  <a:pt x="213538" y="171179"/>
                  <a:pt x="244841" y="122658"/>
                </a:cubicBezTo>
                <a:close/>
              </a:path>
            </a:pathLst>
          </a:custGeom>
          <a:noFill/>
          <a:ln w="158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B24D6D-151C-47FB-8FFE-984F0743D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2490" y="0"/>
            <a:ext cx="4164597" cy="2817185"/>
          </a:xfrm>
          <a:custGeom>
            <a:avLst/>
            <a:gdLst>
              <a:gd name="connsiteX0" fmla="*/ 237339 w 4130517"/>
              <a:gd name="connsiteY0" fmla="*/ 0 h 2806419"/>
              <a:gd name="connsiteX1" fmla="*/ 3997489 w 4130517"/>
              <a:gd name="connsiteY1" fmla="*/ 0 h 2806419"/>
              <a:gd name="connsiteX2" fmla="*/ 4006148 w 4130517"/>
              <a:gd name="connsiteY2" fmla="*/ 24333 h 2806419"/>
              <a:gd name="connsiteX3" fmla="*/ 4130517 w 4130517"/>
              <a:gd name="connsiteY3" fmla="*/ 887307 h 2806419"/>
              <a:gd name="connsiteX4" fmla="*/ 3915925 w 4130517"/>
              <a:gd name="connsiteY4" fmla="*/ 1525677 h 2806419"/>
              <a:gd name="connsiteX5" fmla="*/ 3280571 w 4130517"/>
              <a:gd name="connsiteY5" fmla="*/ 2120090 h 2806419"/>
              <a:gd name="connsiteX6" fmla="*/ 3140878 w 4130517"/>
              <a:gd name="connsiteY6" fmla="*/ 2233796 h 2806419"/>
              <a:gd name="connsiteX7" fmla="*/ 1993019 w 4130517"/>
              <a:gd name="connsiteY7" fmla="*/ 2806419 h 2806419"/>
              <a:gd name="connsiteX8" fmla="*/ 480948 w 4130517"/>
              <a:gd name="connsiteY8" fmla="*/ 1875638 h 2806419"/>
              <a:gd name="connsiteX9" fmla="*/ 319805 w 4130517"/>
              <a:gd name="connsiteY9" fmla="*/ 1637519 h 2806419"/>
              <a:gd name="connsiteX10" fmla="*/ 0 w 4130517"/>
              <a:gd name="connsiteY10" fmla="*/ 887307 h 2806419"/>
              <a:gd name="connsiteX11" fmla="*/ 193231 w 4130517"/>
              <a:gd name="connsiteY11" fmla="*/ 79360 h 28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30517" h="2806419">
                <a:moveTo>
                  <a:pt x="237339" y="0"/>
                </a:moveTo>
                <a:lnTo>
                  <a:pt x="3997489" y="0"/>
                </a:lnTo>
                <a:lnTo>
                  <a:pt x="4006148" y="24333"/>
                </a:lnTo>
                <a:cubicBezTo>
                  <a:pt x="4087750" y="288004"/>
                  <a:pt x="4130517" y="579903"/>
                  <a:pt x="4130517" y="887307"/>
                </a:cubicBezTo>
                <a:cubicBezTo>
                  <a:pt x="4130517" y="1132599"/>
                  <a:pt x="4064304" y="1329464"/>
                  <a:pt x="3915925" y="1525677"/>
                </a:cubicBezTo>
                <a:cubicBezTo>
                  <a:pt x="3760721" y="1730924"/>
                  <a:pt x="3527514" y="1919967"/>
                  <a:pt x="3280571" y="2120090"/>
                </a:cubicBezTo>
                <a:cubicBezTo>
                  <a:pt x="3235011" y="2156968"/>
                  <a:pt x="3187944" y="2195151"/>
                  <a:pt x="3140878" y="2233796"/>
                </a:cubicBezTo>
                <a:cubicBezTo>
                  <a:pt x="2719582" y="2579662"/>
                  <a:pt x="2412097" y="2806419"/>
                  <a:pt x="1993019" y="2806419"/>
                </a:cubicBezTo>
                <a:cubicBezTo>
                  <a:pt x="1354472" y="2806419"/>
                  <a:pt x="902244" y="2528070"/>
                  <a:pt x="480948" y="1875638"/>
                </a:cubicBezTo>
                <a:cubicBezTo>
                  <a:pt x="425816" y="1790244"/>
                  <a:pt x="371924" y="1712578"/>
                  <a:pt x="319805" y="1637519"/>
                </a:cubicBezTo>
                <a:cubicBezTo>
                  <a:pt x="103795" y="1326296"/>
                  <a:pt x="0" y="1164446"/>
                  <a:pt x="0" y="887307"/>
                </a:cubicBezTo>
                <a:cubicBezTo>
                  <a:pt x="0" y="612125"/>
                  <a:pt x="65060" y="340293"/>
                  <a:pt x="193231" y="7936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B85EDFA-C3E9-456D-B330-A7119BFB2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4577" y="0"/>
            <a:ext cx="4389519" cy="2916937"/>
          </a:xfrm>
          <a:custGeom>
            <a:avLst/>
            <a:gdLst>
              <a:gd name="connsiteX0" fmla="*/ 208215 w 4389519"/>
              <a:gd name="connsiteY0" fmla="*/ 0 h 2916937"/>
              <a:gd name="connsiteX1" fmla="*/ 4284014 w 4389519"/>
              <a:gd name="connsiteY1" fmla="*/ 0 h 2916937"/>
              <a:gd name="connsiteX2" fmla="*/ 4335794 w 4389519"/>
              <a:gd name="connsiteY2" fmla="*/ 207911 h 2916937"/>
              <a:gd name="connsiteX3" fmla="*/ 4376420 w 4389519"/>
              <a:gd name="connsiteY3" fmla="*/ 1078865 h 2916937"/>
              <a:gd name="connsiteX4" fmla="*/ 4090147 w 4389519"/>
              <a:gd name="connsiteY4" fmla="*/ 1734728 h 2916937"/>
              <a:gd name="connsiteX5" fmla="*/ 3362552 w 4389519"/>
              <a:gd name="connsiteY5" fmla="*/ 2305097 h 2916937"/>
              <a:gd name="connsiteX6" fmla="*/ 3204152 w 4389519"/>
              <a:gd name="connsiteY6" fmla="*/ 2412521 h 2916937"/>
              <a:gd name="connsiteX7" fmla="*/ 1936072 w 4389519"/>
              <a:gd name="connsiteY7" fmla="*/ 2912360 h 2916937"/>
              <a:gd name="connsiteX8" fmla="*/ 421690 w 4389519"/>
              <a:gd name="connsiteY8" fmla="*/ 1787063 h 2916937"/>
              <a:gd name="connsiteX9" fmla="*/ 273167 w 4389519"/>
              <a:gd name="connsiteY9" fmla="*/ 1520080 h 2916937"/>
              <a:gd name="connsiteX10" fmla="*/ 4118 w 4389519"/>
              <a:gd name="connsiteY10" fmla="*/ 696338 h 2916937"/>
              <a:gd name="connsiteX11" fmla="*/ 175984 w 4389519"/>
              <a:gd name="connsiteY11" fmla="*/ 60381 h 291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89519" h="2916937">
                <a:moveTo>
                  <a:pt x="208215" y="0"/>
                </a:moveTo>
                <a:lnTo>
                  <a:pt x="4284014" y="0"/>
                </a:lnTo>
                <a:lnTo>
                  <a:pt x="4335794" y="207911"/>
                </a:lnTo>
                <a:cubicBezTo>
                  <a:pt x="4388748" y="479686"/>
                  <a:pt x="4403109" y="773803"/>
                  <a:pt x="4376420" y="1078865"/>
                </a:cubicBezTo>
                <a:cubicBezTo>
                  <a:pt x="4353703" y="1338514"/>
                  <a:pt x="4265383" y="1540772"/>
                  <a:pt x="4090147" y="1734728"/>
                </a:cubicBezTo>
                <a:cubicBezTo>
                  <a:pt x="3906850" y="1937616"/>
                  <a:pt x="3642485" y="2116128"/>
                  <a:pt x="3362552" y="2305097"/>
                </a:cubicBezTo>
                <a:cubicBezTo>
                  <a:pt x="3310910" y="2339914"/>
                  <a:pt x="3257553" y="2375972"/>
                  <a:pt x="3204152" y="2412521"/>
                </a:cubicBezTo>
                <a:cubicBezTo>
                  <a:pt x="2726165" y="2739616"/>
                  <a:pt x="2379682" y="2951171"/>
                  <a:pt x="1936072" y="2912360"/>
                </a:cubicBezTo>
                <a:cubicBezTo>
                  <a:pt x="1260148" y="2853224"/>
                  <a:pt x="807225" y="2516700"/>
                  <a:pt x="421690" y="1787063"/>
                </a:cubicBezTo>
                <a:cubicBezTo>
                  <a:pt x="371240" y="1691563"/>
                  <a:pt x="321385" y="1604361"/>
                  <a:pt x="273167" y="1520080"/>
                </a:cubicBezTo>
                <a:cubicBezTo>
                  <a:pt x="73334" y="1170636"/>
                  <a:pt x="-21548" y="989700"/>
                  <a:pt x="4118" y="696338"/>
                </a:cubicBezTo>
                <a:cubicBezTo>
                  <a:pt x="23232" y="477870"/>
                  <a:pt x="80908" y="264786"/>
                  <a:pt x="175984" y="60381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516F90C-A3AC-46E0-8029-8C20BB17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684496"/>
            <a:ext cx="4293360" cy="5181455"/>
          </a:xfrm>
          <a:custGeom>
            <a:avLst/>
            <a:gdLst>
              <a:gd name="connsiteX0" fmla="*/ 1155130 w 4174269"/>
              <a:gd name="connsiteY0" fmla="*/ 990 h 5181455"/>
              <a:gd name="connsiteX1" fmla="*/ 2396955 w 4174269"/>
              <a:gd name="connsiteY1" fmla="*/ 367328 h 5181455"/>
              <a:gd name="connsiteX2" fmla="*/ 3827960 w 4174269"/>
              <a:gd name="connsiteY2" fmla="*/ 4749328 h 5181455"/>
              <a:gd name="connsiteX3" fmla="*/ 3561502 w 4174269"/>
              <a:gd name="connsiteY3" fmla="*/ 5090948 h 5181455"/>
              <a:gd name="connsiteX4" fmla="*/ 3452726 w 4174269"/>
              <a:gd name="connsiteY4" fmla="*/ 5181455 h 5181455"/>
              <a:gd name="connsiteX5" fmla="*/ 0 w 4174269"/>
              <a:gd name="connsiteY5" fmla="*/ 5181455 h 5181455"/>
              <a:gd name="connsiteX6" fmla="*/ 0 w 4174269"/>
              <a:gd name="connsiteY6" fmla="*/ 251605 h 5181455"/>
              <a:gd name="connsiteX7" fmla="*/ 157396 w 4174269"/>
              <a:gd name="connsiteY7" fmla="*/ 182600 h 5181455"/>
              <a:gd name="connsiteX8" fmla="*/ 1155130 w 4174269"/>
              <a:gd name="connsiteY8" fmla="*/ 990 h 5181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269" h="5181455">
                <a:moveTo>
                  <a:pt x="1155130" y="990"/>
                </a:moveTo>
                <a:cubicBezTo>
                  <a:pt x="1564667" y="12730"/>
                  <a:pt x="1984593" y="129250"/>
                  <a:pt x="2396955" y="367328"/>
                </a:cubicBezTo>
                <a:cubicBezTo>
                  <a:pt x="3871760" y="1218807"/>
                  <a:pt x="4678347" y="3276416"/>
                  <a:pt x="3827960" y="4749328"/>
                </a:cubicBezTo>
                <a:cubicBezTo>
                  <a:pt x="3748235" y="4887417"/>
                  <a:pt x="3658928" y="4998272"/>
                  <a:pt x="3561502" y="5090948"/>
                </a:cubicBezTo>
                <a:lnTo>
                  <a:pt x="3452726" y="5181455"/>
                </a:lnTo>
                <a:lnTo>
                  <a:pt x="0" y="5181455"/>
                </a:lnTo>
                <a:lnTo>
                  <a:pt x="0" y="251605"/>
                </a:lnTo>
                <a:lnTo>
                  <a:pt x="157396" y="182600"/>
                </a:lnTo>
                <a:cubicBezTo>
                  <a:pt x="475610" y="54980"/>
                  <a:pt x="811718" y="-8854"/>
                  <a:pt x="1155130" y="99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CFD6E36-333B-4520-8313-396CCE682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355238"/>
            <a:ext cx="4381339" cy="5510713"/>
          </a:xfrm>
          <a:custGeom>
            <a:avLst/>
            <a:gdLst>
              <a:gd name="connsiteX0" fmla="*/ 948905 w 4259808"/>
              <a:gd name="connsiteY0" fmla="*/ 1556 h 5510713"/>
              <a:gd name="connsiteX1" fmla="*/ 2304106 w 4259808"/>
              <a:gd name="connsiteY1" fmla="*/ 405867 h 5510713"/>
              <a:gd name="connsiteX2" fmla="*/ 3890982 w 4259808"/>
              <a:gd name="connsiteY2" fmla="*/ 5156588 h 5510713"/>
              <a:gd name="connsiteX3" fmla="*/ 3680329 w 4259808"/>
              <a:gd name="connsiteY3" fmla="*/ 5445948 h 5510713"/>
              <a:gd name="connsiteX4" fmla="*/ 3616504 w 4259808"/>
              <a:gd name="connsiteY4" fmla="*/ 5510713 h 5510713"/>
              <a:gd name="connsiteX5" fmla="*/ 0 w 4259808"/>
              <a:gd name="connsiteY5" fmla="*/ 5510713 h 5510713"/>
              <a:gd name="connsiteX6" fmla="*/ 0 w 4259808"/>
              <a:gd name="connsiteY6" fmla="*/ 144797 h 5510713"/>
              <a:gd name="connsiteX7" fmla="*/ 164164 w 4259808"/>
              <a:gd name="connsiteY7" fmla="*/ 92266 h 5510713"/>
              <a:gd name="connsiteX8" fmla="*/ 948905 w 4259808"/>
              <a:gd name="connsiteY8" fmla="*/ 1556 h 551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808" h="5510713">
                <a:moveTo>
                  <a:pt x="948905" y="1556"/>
                </a:moveTo>
                <a:cubicBezTo>
                  <a:pt x="1395136" y="16867"/>
                  <a:pt x="1853354" y="145625"/>
                  <a:pt x="2304106" y="405867"/>
                </a:cubicBezTo>
                <a:cubicBezTo>
                  <a:pt x="3916211" y="1336616"/>
                  <a:pt x="4808028" y="3568218"/>
                  <a:pt x="3890982" y="5156588"/>
                </a:cubicBezTo>
                <a:cubicBezTo>
                  <a:pt x="3826502" y="5268272"/>
                  <a:pt x="3756052" y="5363347"/>
                  <a:pt x="3680329" y="5445948"/>
                </a:cubicBezTo>
                <a:lnTo>
                  <a:pt x="3616504" y="5510713"/>
                </a:lnTo>
                <a:lnTo>
                  <a:pt x="0" y="5510713"/>
                </a:lnTo>
                <a:lnTo>
                  <a:pt x="0" y="144797"/>
                </a:lnTo>
                <a:lnTo>
                  <a:pt x="164164" y="92266"/>
                </a:lnTo>
                <a:cubicBezTo>
                  <a:pt x="418657" y="23914"/>
                  <a:pt x="681631" y="-7614"/>
                  <a:pt x="948905" y="1556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0525857-3EAD-4969-9196-A890F8DE6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55284"/>
            <a:ext cx="3807666" cy="4710667"/>
          </a:xfrm>
          <a:custGeom>
            <a:avLst/>
            <a:gdLst>
              <a:gd name="connsiteX0" fmla="*/ 1057511 w 3702048"/>
              <a:gd name="connsiteY0" fmla="*/ 1243 h 4710667"/>
              <a:gd name="connsiteX1" fmla="*/ 2139959 w 3702048"/>
              <a:gd name="connsiteY1" fmla="*/ 324180 h 4710667"/>
              <a:gd name="connsiteX2" fmla="*/ 3407455 w 3702048"/>
              <a:gd name="connsiteY2" fmla="*/ 4118750 h 4710667"/>
              <a:gd name="connsiteX3" fmla="*/ 2754080 w 3702048"/>
              <a:gd name="connsiteY3" fmla="*/ 4690965 h 4710667"/>
              <a:gd name="connsiteX4" fmla="*/ 2711405 w 3702048"/>
              <a:gd name="connsiteY4" fmla="*/ 4710667 h 4710667"/>
              <a:gd name="connsiteX5" fmla="*/ 0 w 3702048"/>
              <a:gd name="connsiteY5" fmla="*/ 4710667 h 4710667"/>
              <a:gd name="connsiteX6" fmla="*/ 0 w 3702048"/>
              <a:gd name="connsiteY6" fmla="*/ 239601 h 4710667"/>
              <a:gd name="connsiteX7" fmla="*/ 72857 w 3702048"/>
              <a:gd name="connsiteY7" fmla="*/ 203063 h 4710667"/>
              <a:gd name="connsiteX8" fmla="*/ 1057511 w 3702048"/>
              <a:gd name="connsiteY8" fmla="*/ 1243 h 4710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02048" h="4710667">
                <a:moveTo>
                  <a:pt x="1057511" y="1243"/>
                </a:moveTo>
                <a:cubicBezTo>
                  <a:pt x="1413932" y="13473"/>
                  <a:pt x="1779927" y="116316"/>
                  <a:pt x="2139959" y="324180"/>
                </a:cubicBezTo>
                <a:cubicBezTo>
                  <a:pt x="3427605" y="1067603"/>
                  <a:pt x="4139931" y="2850064"/>
                  <a:pt x="3407455" y="4118750"/>
                </a:cubicBezTo>
                <a:cubicBezTo>
                  <a:pt x="3235777" y="4416105"/>
                  <a:pt x="3011128" y="4566048"/>
                  <a:pt x="2754080" y="4690965"/>
                </a:cubicBezTo>
                <a:lnTo>
                  <a:pt x="2711405" y="4710667"/>
                </a:lnTo>
                <a:lnTo>
                  <a:pt x="0" y="4710667"/>
                </a:lnTo>
                <a:lnTo>
                  <a:pt x="0" y="239601"/>
                </a:lnTo>
                <a:lnTo>
                  <a:pt x="72857" y="203063"/>
                </a:lnTo>
                <a:cubicBezTo>
                  <a:pt x="383165" y="61024"/>
                  <a:pt x="715942" y="-10476"/>
                  <a:pt x="1057511" y="1243"/>
                </a:cubicBezTo>
                <a:close/>
              </a:path>
            </a:pathLst>
          </a:custGeom>
          <a:noFill/>
          <a:ln w="158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EA385DF-E58A-4933-89FF-3F93F8CAE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EFF1FDE-82B1-467C-9F5C-8492F4107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8B73C1E-EDFD-431F-8713-8E7A48E29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5B7DBD8-99BB-42EA-9292-033600CE09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A25BC3F-79D7-496B-9CAD-9BC490954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B419FE7-FB6E-9A6C-52F1-55668623456E}"/>
              </a:ext>
            </a:extLst>
          </p:cNvPr>
          <p:cNvSpPr txBox="1"/>
          <p:nvPr/>
        </p:nvSpPr>
        <p:spPr>
          <a:xfrm>
            <a:off x="1155403" y="1822207"/>
            <a:ext cx="101124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4000" dirty="0" err="1">
                <a:effectLst/>
                <a:latin typeface="UBHelvetica"/>
              </a:rPr>
              <a:t>ακόμα</a:t>
            </a:r>
            <a:r>
              <a:rPr lang="el-GR" sz="4000" dirty="0">
                <a:effectLst/>
                <a:latin typeface="UBHelvetica"/>
              </a:rPr>
              <a:t> και αν τα </a:t>
            </a:r>
            <a:r>
              <a:rPr lang="el-GR" sz="4000" dirty="0" err="1">
                <a:effectLst/>
                <a:latin typeface="UBHelvetica"/>
              </a:rPr>
              <a:t>τοιχώματα</a:t>
            </a:r>
            <a:r>
              <a:rPr lang="el-GR" sz="4000" dirty="0">
                <a:effectLst/>
                <a:latin typeface="UBHelvetica"/>
              </a:rPr>
              <a:t> του </a:t>
            </a:r>
            <a:r>
              <a:rPr lang="el-GR" sz="4000" dirty="0" err="1">
                <a:effectLst/>
                <a:latin typeface="UBHelvetica"/>
              </a:rPr>
              <a:t>δοχείου</a:t>
            </a:r>
            <a:r>
              <a:rPr lang="el-GR" sz="4000" dirty="0">
                <a:effectLst/>
                <a:latin typeface="UBHelvetica"/>
              </a:rPr>
              <a:t> </a:t>
            </a:r>
            <a:r>
              <a:rPr lang="el-GR" sz="4000" dirty="0" err="1">
                <a:effectLst/>
                <a:latin typeface="UBHelvetica"/>
              </a:rPr>
              <a:t>είναι</a:t>
            </a:r>
            <a:r>
              <a:rPr lang="el-GR" sz="4000" dirty="0">
                <a:effectLst/>
                <a:latin typeface="UBHelvetica"/>
              </a:rPr>
              <a:t> </a:t>
            </a:r>
            <a:r>
              <a:rPr lang="el-GR" sz="4000" dirty="0" err="1">
                <a:effectLst/>
                <a:latin typeface="UBHelvetica"/>
              </a:rPr>
              <a:t>απο</a:t>
            </a:r>
            <a:r>
              <a:rPr lang="el-GR" sz="4000" dirty="0">
                <a:effectLst/>
                <a:latin typeface="UBHelvetica"/>
              </a:rPr>
              <a:t>́ </a:t>
            </a:r>
            <a:r>
              <a:rPr lang="el-GR" sz="4000" dirty="0" err="1">
                <a:effectLst/>
                <a:latin typeface="UBHelvetica"/>
              </a:rPr>
              <a:t>μονωτικα</a:t>
            </a:r>
            <a:r>
              <a:rPr lang="el-GR" sz="4000" dirty="0">
                <a:effectLst/>
                <a:latin typeface="UBHelvetica"/>
              </a:rPr>
              <a:t>́ </a:t>
            </a:r>
            <a:r>
              <a:rPr lang="el-GR" sz="4000" dirty="0" err="1">
                <a:effectLst/>
                <a:latin typeface="UBHelvetica"/>
              </a:rPr>
              <a:t>υλικα</a:t>
            </a:r>
            <a:r>
              <a:rPr lang="el-GR" sz="4000" dirty="0">
                <a:effectLst/>
                <a:latin typeface="UBHelvetica"/>
              </a:rPr>
              <a:t>́, το </a:t>
            </a:r>
            <a:r>
              <a:rPr lang="el-GR" sz="4000" dirty="0" err="1">
                <a:effectLst/>
                <a:latin typeface="UBHelvetica"/>
              </a:rPr>
              <a:t>αέριο</a:t>
            </a:r>
            <a:r>
              <a:rPr lang="el-GR" sz="4000" dirty="0">
                <a:effectLst/>
                <a:latin typeface="UBHelvetica"/>
              </a:rPr>
              <a:t> </a:t>
            </a:r>
            <a:r>
              <a:rPr lang="el-GR" sz="4000" dirty="0" err="1">
                <a:effectLst/>
                <a:latin typeface="UBHelvetica"/>
              </a:rPr>
              <a:t>μπορει</a:t>
            </a:r>
            <a:r>
              <a:rPr lang="el-GR" sz="4000" dirty="0">
                <a:effectLst/>
                <a:latin typeface="UBHelvetica"/>
              </a:rPr>
              <a:t>́ να </a:t>
            </a:r>
            <a:r>
              <a:rPr lang="el-GR" sz="4000" dirty="0" err="1">
                <a:effectLst/>
                <a:latin typeface="UBHelvetica"/>
              </a:rPr>
              <a:t>αλληλεπιδρα</a:t>
            </a:r>
            <a:r>
              <a:rPr lang="el-GR" sz="4000" dirty="0">
                <a:effectLst/>
                <a:latin typeface="UBHelvetica"/>
              </a:rPr>
              <a:t>́ στο </a:t>
            </a:r>
            <a:r>
              <a:rPr lang="el-GR" sz="4000" dirty="0" err="1">
                <a:effectLst/>
                <a:latin typeface="UBHelvetica"/>
              </a:rPr>
              <a:t>περιβάλλον</a:t>
            </a:r>
            <a:r>
              <a:rPr lang="el-GR" sz="4000" dirty="0">
                <a:effectLst/>
                <a:latin typeface="UBHelvetica"/>
              </a:rPr>
              <a:t> του άρα έχουμε παραγωγή ή κατανάλωση έργου.</a:t>
            </a:r>
            <a:endParaRPr lang="el-GR" sz="4000" dirty="0"/>
          </a:p>
        </p:txBody>
      </p:sp>
    </p:spTree>
    <p:extLst>
      <p:ext uri="{BB962C8B-B14F-4D97-AF65-F5344CB8AC3E}">
        <p14:creationId xmlns:p14="http://schemas.microsoft.com/office/powerpoint/2010/main" val="425365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C14302F-E955-47D0-A56B-D1D1A6953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3" y="-9274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2E366A-B6DD-4F06-A42A-FF634FDE1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8839" y="970769"/>
            <a:ext cx="4936895" cy="4669465"/>
            <a:chOff x="648839" y="970769"/>
            <a:chExt cx="4936895" cy="466946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50E550-BE93-4743-8659-1531F86CB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43803" y="1124162"/>
              <a:ext cx="4691485" cy="434218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E626DC7-F0FE-49A7-AA4C-A8DB1F7EB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864592" y="1290468"/>
              <a:ext cx="4389795" cy="4074679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EBB781F-78E5-4C66-811C-9FF8B5D50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1300000" flipH="1">
              <a:off x="648839" y="970769"/>
              <a:ext cx="4936895" cy="466946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CD291625-C8CE-88D0-F2B0-142CB9AD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543" y="1833229"/>
            <a:ext cx="3577022" cy="2934031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3200"/>
              <a:t>Παραγωγή Έργου 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57638AE-BB73-F428-1CD0-64E5477A8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295" y="1011510"/>
            <a:ext cx="6944991" cy="4431231"/>
          </a:xfrm>
        </p:spPr>
        <p:txBody>
          <a:bodyPr vert="horz" lIns="109728" tIns="109728" rIns="109728" bIns="91440" rtlCol="0" anchor="ctr">
            <a:normAutofit fontScale="77500" lnSpcReduction="20000"/>
          </a:bodyPr>
          <a:lstStyle/>
          <a:p>
            <a:pPr algn="just"/>
            <a:r>
              <a:rPr lang="en-US" sz="3600" dirty="0" err="1">
                <a:effectLst/>
              </a:rPr>
              <a:t>Αν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κ</a:t>
            </a:r>
            <a:r>
              <a:rPr lang="en-US" sz="3600" dirty="0">
                <a:effectLst/>
              </a:rPr>
              <a:t>άπ</a:t>
            </a:r>
            <a:r>
              <a:rPr lang="en-US" sz="3600" dirty="0" err="1">
                <a:effectLst/>
              </a:rPr>
              <a:t>οιο</a:t>
            </a:r>
            <a:r>
              <a:rPr lang="en-US" sz="3600" dirty="0">
                <a:effectLst/>
              </a:rPr>
              <a:t> απ</a:t>
            </a:r>
            <a:r>
              <a:rPr lang="en-US" sz="3600" dirty="0" err="1">
                <a:effectLst/>
              </a:rPr>
              <a:t>ο</a:t>
            </a:r>
            <a:r>
              <a:rPr lang="en-US" sz="3600" dirty="0">
                <a:effectLst/>
              </a:rPr>
              <a:t>́ </a:t>
            </a:r>
            <a:r>
              <a:rPr lang="en-US" sz="3600" dirty="0" err="1">
                <a:effectLst/>
              </a:rPr>
              <a:t>τ</a:t>
            </a:r>
            <a:r>
              <a:rPr lang="en-US" sz="3600" dirty="0">
                <a:effectLst/>
              </a:rPr>
              <a:t>α </a:t>
            </a:r>
            <a:r>
              <a:rPr lang="en-US" sz="3600" dirty="0" err="1">
                <a:effectLst/>
              </a:rPr>
              <a:t>τοιχώμ</a:t>
            </a:r>
            <a:r>
              <a:rPr lang="en-US" sz="3600" dirty="0">
                <a:effectLst/>
              </a:rPr>
              <a:t>α</a:t>
            </a:r>
            <a:r>
              <a:rPr lang="en-US" sz="3600" dirty="0" err="1">
                <a:effectLst/>
              </a:rPr>
              <a:t>τ</a:t>
            </a:r>
            <a:r>
              <a:rPr lang="en-US" sz="3600" dirty="0">
                <a:effectLst/>
              </a:rPr>
              <a:t>α </a:t>
            </a:r>
            <a:r>
              <a:rPr lang="en-US" sz="3600" dirty="0" err="1">
                <a:effectLst/>
              </a:rPr>
              <a:t>του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δοχείου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είν</a:t>
            </a:r>
            <a:r>
              <a:rPr lang="en-US" sz="3600" dirty="0">
                <a:effectLst/>
              </a:rPr>
              <a:t>α</a:t>
            </a:r>
            <a:r>
              <a:rPr lang="en-US" sz="3600" dirty="0" err="1">
                <a:effectLst/>
              </a:rPr>
              <a:t>ι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ελεύθερο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κ</a:t>
            </a:r>
            <a:r>
              <a:rPr lang="en-US" sz="3600" dirty="0">
                <a:effectLst/>
              </a:rPr>
              <a:t>α</a:t>
            </a:r>
            <a:r>
              <a:rPr lang="en-US" sz="3600" dirty="0" err="1">
                <a:effectLst/>
              </a:rPr>
              <a:t>ι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ε</a:t>
            </a:r>
            <a:r>
              <a:rPr lang="en-US" sz="3600" dirty="0">
                <a:effectLst/>
              </a:rPr>
              <a:t>π</a:t>
            </a:r>
            <a:r>
              <a:rPr lang="en-US" sz="3600" dirty="0" err="1">
                <a:effectLst/>
              </a:rPr>
              <a:t>ιτρέ</a:t>
            </a:r>
            <a:r>
              <a:rPr lang="en-US" sz="3600" dirty="0">
                <a:effectLst/>
              </a:rPr>
              <a:t>π</a:t>
            </a:r>
            <a:r>
              <a:rPr lang="en-US" sz="3600" dirty="0" err="1">
                <a:effectLst/>
              </a:rPr>
              <a:t>ει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στο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έμ</a:t>
            </a:r>
            <a:r>
              <a:rPr lang="en-US" sz="3600" dirty="0">
                <a:effectLst/>
              </a:rPr>
              <a:t>β</a:t>
            </a:r>
            <a:r>
              <a:rPr lang="en-US" sz="3600" dirty="0" err="1">
                <a:effectLst/>
              </a:rPr>
              <a:t>ολο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ν</a:t>
            </a:r>
            <a:r>
              <a:rPr lang="en-US" sz="3600" dirty="0">
                <a:effectLst/>
              </a:rPr>
              <a:t>α </a:t>
            </a:r>
            <a:r>
              <a:rPr lang="en-US" sz="3600" dirty="0" err="1">
                <a:effectLst/>
              </a:rPr>
              <a:t>κινείτ</a:t>
            </a:r>
            <a:r>
              <a:rPr lang="en-US" sz="3600" dirty="0">
                <a:effectLst/>
              </a:rPr>
              <a:t>α</a:t>
            </a:r>
            <a:r>
              <a:rPr lang="en-US" sz="3600" dirty="0" err="1">
                <a:effectLst/>
              </a:rPr>
              <a:t>ι</a:t>
            </a:r>
            <a:r>
              <a:rPr lang="en-US" sz="3600" dirty="0">
                <a:effectLst/>
              </a:rPr>
              <a:t>, απ</a:t>
            </a:r>
            <a:r>
              <a:rPr lang="en-US" sz="3600" dirty="0" err="1">
                <a:effectLst/>
              </a:rPr>
              <a:t>ο</a:t>
            </a:r>
            <a:r>
              <a:rPr lang="en-US" sz="3600" dirty="0">
                <a:effectLst/>
              </a:rPr>
              <a:t>́ </a:t>
            </a:r>
            <a:r>
              <a:rPr lang="en-US" sz="3600" dirty="0" err="1">
                <a:effectLst/>
              </a:rPr>
              <a:t>την</a:t>
            </a:r>
            <a:r>
              <a:rPr lang="en-US" sz="3600" dirty="0">
                <a:effectLst/>
              </a:rPr>
              <a:t> π</a:t>
            </a:r>
            <a:r>
              <a:rPr lang="en-US" sz="3600" dirty="0" err="1">
                <a:effectLst/>
              </a:rPr>
              <a:t>ίεση</a:t>
            </a:r>
            <a:r>
              <a:rPr lang="en-US" sz="3600" dirty="0">
                <a:effectLst/>
              </a:rPr>
              <a:t> π</a:t>
            </a:r>
            <a:r>
              <a:rPr lang="en-US" sz="3600" dirty="0" err="1">
                <a:effectLst/>
              </a:rPr>
              <a:t>ου</a:t>
            </a:r>
            <a:r>
              <a:rPr lang="en-US" sz="3600" dirty="0">
                <a:effectLst/>
              </a:rPr>
              <a:t> α</a:t>
            </a:r>
            <a:r>
              <a:rPr lang="en-US" sz="3600" dirty="0" err="1">
                <a:effectLst/>
              </a:rPr>
              <a:t>σκει</a:t>
            </a:r>
            <a:r>
              <a:rPr lang="en-US" sz="3600" dirty="0">
                <a:effectLst/>
              </a:rPr>
              <a:t>́ </a:t>
            </a:r>
            <a:r>
              <a:rPr lang="en-US" sz="3600" dirty="0" err="1">
                <a:effectLst/>
              </a:rPr>
              <a:t>το</a:t>
            </a:r>
            <a:r>
              <a:rPr lang="en-US" sz="3600" dirty="0">
                <a:effectLst/>
              </a:rPr>
              <a:t> α</a:t>
            </a:r>
            <a:r>
              <a:rPr lang="en-US" sz="3600" dirty="0" err="1">
                <a:effectLst/>
              </a:rPr>
              <a:t>έριο</a:t>
            </a:r>
            <a:r>
              <a:rPr lang="en-US" sz="3600" dirty="0">
                <a:effectLst/>
              </a:rPr>
              <a:t>, </a:t>
            </a:r>
            <a:r>
              <a:rPr lang="en-US" sz="3600" dirty="0" err="1">
                <a:effectLst/>
              </a:rPr>
              <a:t>είν</a:t>
            </a:r>
            <a:r>
              <a:rPr lang="en-US" sz="3600" dirty="0">
                <a:effectLst/>
              </a:rPr>
              <a:t>α</a:t>
            </a:r>
            <a:r>
              <a:rPr lang="en-US" sz="3600" dirty="0" err="1">
                <a:effectLst/>
              </a:rPr>
              <a:t>ι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δυν</a:t>
            </a:r>
            <a:r>
              <a:rPr lang="en-US" sz="3600" dirty="0">
                <a:effectLst/>
              </a:rPr>
              <a:t>α</a:t>
            </a:r>
            <a:r>
              <a:rPr lang="en-US" sz="3600" dirty="0" err="1">
                <a:effectLst/>
              </a:rPr>
              <a:t>τόν</a:t>
            </a:r>
            <a:r>
              <a:rPr lang="en-US" sz="3600" dirty="0">
                <a:effectLst/>
              </a:rPr>
              <a:t> α</a:t>
            </a:r>
            <a:r>
              <a:rPr lang="en-US" sz="3600" dirty="0" err="1">
                <a:effectLst/>
              </a:rPr>
              <a:t>υτο</a:t>
            </a:r>
            <a:r>
              <a:rPr lang="en-US" sz="3600" dirty="0">
                <a:effectLst/>
              </a:rPr>
              <a:t>́ </a:t>
            </a:r>
            <a:r>
              <a:rPr lang="en-US" sz="3600" dirty="0" err="1">
                <a:effectLst/>
              </a:rPr>
              <a:t>ν</a:t>
            </a:r>
            <a:r>
              <a:rPr lang="en-US" sz="3600" dirty="0">
                <a:effectLst/>
              </a:rPr>
              <a:t>α </a:t>
            </a:r>
            <a:r>
              <a:rPr lang="en-US" sz="3600" dirty="0" err="1">
                <a:effectLst/>
              </a:rPr>
              <a:t>μ</a:t>
            </a:r>
            <a:r>
              <a:rPr lang="en-US" sz="3600" dirty="0">
                <a:effectLst/>
              </a:rPr>
              <a:t>π</a:t>
            </a:r>
            <a:r>
              <a:rPr lang="en-US" sz="3600" dirty="0" err="1">
                <a:effectLst/>
              </a:rPr>
              <a:t>ει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σε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κι</a:t>
            </a:r>
            <a:r>
              <a:rPr lang="en-US" sz="3600" dirty="0">
                <a:effectLst/>
              </a:rPr>
              <a:t>́- </a:t>
            </a:r>
            <a:r>
              <a:rPr lang="en-US" sz="3600" dirty="0" err="1">
                <a:effectLst/>
              </a:rPr>
              <a:t>νηση</a:t>
            </a:r>
            <a:r>
              <a:rPr lang="en-US" sz="3600" dirty="0">
                <a:effectLst/>
              </a:rPr>
              <a:t>, </a:t>
            </a:r>
            <a:r>
              <a:rPr lang="en-US" sz="3600" dirty="0" err="1">
                <a:effectLst/>
              </a:rPr>
              <a:t>ο</a:t>
            </a:r>
            <a:r>
              <a:rPr lang="en-US" sz="3600" dirty="0">
                <a:effectLst/>
              </a:rPr>
              <a:t>π</a:t>
            </a:r>
            <a:r>
              <a:rPr lang="en-US" sz="3600" dirty="0" err="1">
                <a:effectLst/>
              </a:rPr>
              <a:t>ότε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το</a:t>
            </a:r>
            <a:r>
              <a:rPr lang="en-US" sz="3600" dirty="0">
                <a:effectLst/>
              </a:rPr>
              <a:t> α</a:t>
            </a:r>
            <a:r>
              <a:rPr lang="en-US" sz="3600" dirty="0" err="1">
                <a:effectLst/>
              </a:rPr>
              <a:t>έριο</a:t>
            </a:r>
            <a:r>
              <a:rPr lang="en-US" sz="3600" dirty="0">
                <a:effectLst/>
              </a:rPr>
              <a:t> πα</a:t>
            </a:r>
            <a:r>
              <a:rPr lang="en-US" sz="3600" dirty="0" err="1">
                <a:effectLst/>
              </a:rPr>
              <a:t>ρ</a:t>
            </a:r>
            <a:r>
              <a:rPr lang="en-US" sz="3600" dirty="0">
                <a:effectLst/>
              </a:rPr>
              <a:t>ά</a:t>
            </a:r>
            <a:r>
              <a:rPr lang="en-US" sz="3600" dirty="0" err="1">
                <a:effectLst/>
              </a:rPr>
              <a:t>γει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έργο</a:t>
            </a:r>
            <a:r>
              <a:rPr lang="en-US" sz="3600" dirty="0">
                <a:effectLst/>
              </a:rPr>
              <a:t>, π</a:t>
            </a:r>
            <a:r>
              <a:rPr lang="en-US" sz="3600" dirty="0" err="1">
                <a:effectLst/>
              </a:rPr>
              <a:t>ροσκρούοντ</a:t>
            </a:r>
            <a:r>
              <a:rPr lang="en-US" sz="3600" dirty="0">
                <a:effectLst/>
              </a:rPr>
              <a:t>α</a:t>
            </a:r>
            <a:r>
              <a:rPr lang="en-US" sz="3600" dirty="0" err="1">
                <a:effectLst/>
              </a:rPr>
              <a:t>ς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στο</a:t>
            </a:r>
            <a:r>
              <a:rPr lang="en-US" sz="3600" dirty="0">
                <a:effectLst/>
              </a:rPr>
              <a:t> </a:t>
            </a:r>
            <a:r>
              <a:rPr lang="en-US" sz="3600" dirty="0" err="1">
                <a:effectLst/>
              </a:rPr>
              <a:t>τοίχωμ</a:t>
            </a:r>
            <a:r>
              <a:rPr lang="en-US" sz="3600" dirty="0">
                <a:effectLst/>
              </a:rPr>
              <a:t>α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6260F6-28C9-3856-D659-889D8FBAE98D}"/>
              </a:ext>
            </a:extLst>
          </p:cNvPr>
          <p:cNvSpPr txBox="1"/>
          <p:nvPr/>
        </p:nvSpPr>
        <p:spPr>
          <a:xfrm>
            <a:off x="7743217" y="39494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162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2D191E8-6941-F981-0861-93B5D6486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131" y="-374753"/>
            <a:ext cx="6501234" cy="1693888"/>
          </a:xfrm>
        </p:spPr>
        <p:txBody>
          <a:bodyPr>
            <a:noAutofit/>
          </a:bodyPr>
          <a:lstStyle/>
          <a:p>
            <a:pPr algn="ctr"/>
            <a:r>
              <a:rPr lang="el-GR" sz="4400" dirty="0">
                <a:solidFill>
                  <a:schemeClr val="tx1"/>
                </a:solidFill>
              </a:rPr>
              <a:t>Κατανάλωση έργου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B668DB1-8B52-43F5-85A4-9768F53CD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390" y="1723869"/>
            <a:ext cx="10628025" cy="4347147"/>
          </a:xfrm>
        </p:spPr>
        <p:txBody>
          <a:bodyPr>
            <a:normAutofit fontScale="92500" lnSpcReduction="20000"/>
          </a:bodyPr>
          <a:lstStyle/>
          <a:p>
            <a:r>
              <a:rPr lang="el-GR" sz="4600" dirty="0">
                <a:effectLst/>
                <a:latin typeface="UBHelvetica"/>
              </a:rPr>
              <a:t>Αν </a:t>
            </a:r>
            <a:r>
              <a:rPr lang="el-GR" sz="4600" dirty="0" err="1">
                <a:effectLst/>
                <a:latin typeface="UBHelvetica"/>
              </a:rPr>
              <a:t>επιχειρηθει</a:t>
            </a:r>
            <a:r>
              <a:rPr lang="el-GR" sz="4600" dirty="0">
                <a:effectLst/>
                <a:latin typeface="UBHelvetica"/>
              </a:rPr>
              <a:t>́ με το </a:t>
            </a:r>
            <a:r>
              <a:rPr lang="el-GR" sz="4600" dirty="0" err="1">
                <a:effectLst/>
                <a:latin typeface="UBHelvetica"/>
              </a:rPr>
              <a:t>έμβολο</a:t>
            </a:r>
            <a:r>
              <a:rPr lang="el-GR" sz="4600" dirty="0">
                <a:effectLst/>
                <a:latin typeface="UBHelvetica"/>
              </a:rPr>
              <a:t> η </a:t>
            </a:r>
            <a:r>
              <a:rPr lang="el-GR" sz="4600" dirty="0" err="1">
                <a:effectLst/>
                <a:latin typeface="UBHelvetica"/>
              </a:rPr>
              <a:t>μείωση</a:t>
            </a:r>
            <a:r>
              <a:rPr lang="el-GR" sz="4600" dirty="0">
                <a:effectLst/>
                <a:latin typeface="UBHelvetica"/>
              </a:rPr>
              <a:t> του </a:t>
            </a:r>
            <a:r>
              <a:rPr lang="el-GR" sz="4600" dirty="0" err="1">
                <a:effectLst/>
                <a:latin typeface="UBHelvetica"/>
              </a:rPr>
              <a:t>όγκου</a:t>
            </a:r>
            <a:r>
              <a:rPr lang="el-GR" sz="4600" dirty="0">
                <a:effectLst/>
                <a:latin typeface="UBHelvetica"/>
              </a:rPr>
              <a:t> του </a:t>
            </a:r>
            <a:r>
              <a:rPr lang="el-GR" sz="4600" dirty="0" err="1">
                <a:effectLst/>
                <a:latin typeface="UBHelvetica"/>
              </a:rPr>
              <a:t>αερίου</a:t>
            </a:r>
            <a:r>
              <a:rPr lang="el-GR" sz="4600" dirty="0">
                <a:effectLst/>
                <a:latin typeface="UBHelvetica"/>
              </a:rPr>
              <a:t>, θα </a:t>
            </a:r>
            <a:r>
              <a:rPr lang="el-GR" sz="4600" dirty="0" err="1">
                <a:effectLst/>
                <a:latin typeface="UBHelvetica"/>
              </a:rPr>
              <a:t>υπάρχει</a:t>
            </a:r>
            <a:r>
              <a:rPr lang="el-GR" sz="4600" dirty="0">
                <a:effectLst/>
                <a:latin typeface="UBHelvetica"/>
              </a:rPr>
              <a:t> </a:t>
            </a:r>
            <a:r>
              <a:rPr lang="el-GR" sz="4600" dirty="0" err="1">
                <a:effectLst/>
                <a:latin typeface="UBHelvetica"/>
              </a:rPr>
              <a:t>απο</a:t>
            </a:r>
            <a:r>
              <a:rPr lang="el-GR" sz="4600" dirty="0">
                <a:effectLst/>
                <a:latin typeface="UBHelvetica"/>
              </a:rPr>
              <a:t>́ το </a:t>
            </a:r>
            <a:r>
              <a:rPr lang="el-GR" sz="4600" dirty="0" err="1">
                <a:effectLst/>
                <a:latin typeface="UBHelvetica"/>
              </a:rPr>
              <a:t>εσωτερικο</a:t>
            </a:r>
            <a:r>
              <a:rPr lang="el-GR" sz="4600" dirty="0">
                <a:effectLst/>
                <a:latin typeface="UBHelvetica"/>
              </a:rPr>
              <a:t>́ του </a:t>
            </a:r>
            <a:r>
              <a:rPr lang="el-GR" sz="4600" dirty="0" err="1">
                <a:effectLst/>
                <a:latin typeface="UBHelvetica"/>
              </a:rPr>
              <a:t>αερίου</a:t>
            </a:r>
            <a:r>
              <a:rPr lang="el-GR" sz="4600" dirty="0">
                <a:effectLst/>
                <a:latin typeface="UBHelvetica"/>
              </a:rPr>
              <a:t> </a:t>
            </a:r>
            <a:r>
              <a:rPr lang="el-GR" sz="4600" dirty="0" err="1">
                <a:effectLst/>
                <a:latin typeface="UBHelvetica"/>
              </a:rPr>
              <a:t>δύναμη</a:t>
            </a:r>
            <a:r>
              <a:rPr lang="el-GR" sz="4600" dirty="0">
                <a:effectLst/>
                <a:latin typeface="UBHelvetica"/>
              </a:rPr>
              <a:t> που </a:t>
            </a:r>
            <a:r>
              <a:rPr lang="el-GR" sz="4600" dirty="0" err="1">
                <a:effectLst/>
                <a:latin typeface="UBHelvetica"/>
              </a:rPr>
              <a:t>αντιστέκεται</a:t>
            </a:r>
            <a:r>
              <a:rPr lang="el-GR" sz="4600" dirty="0">
                <a:effectLst/>
                <a:latin typeface="UBHelvetica"/>
              </a:rPr>
              <a:t> και </a:t>
            </a:r>
            <a:r>
              <a:rPr lang="el-GR" sz="4600" dirty="0" err="1">
                <a:effectLst/>
                <a:latin typeface="UBHelvetica"/>
              </a:rPr>
              <a:t>έτσι</a:t>
            </a:r>
            <a:r>
              <a:rPr lang="el-GR" sz="4600" dirty="0">
                <a:effectLst/>
                <a:latin typeface="UBHelvetica"/>
              </a:rPr>
              <a:t> έχουμε </a:t>
            </a:r>
            <a:r>
              <a:rPr lang="el-GR" sz="4600" dirty="0" err="1">
                <a:effectLst/>
                <a:latin typeface="UBHelvetica"/>
              </a:rPr>
              <a:t>έργο</a:t>
            </a:r>
            <a:r>
              <a:rPr lang="el-GR" sz="4600" dirty="0">
                <a:effectLst/>
                <a:latin typeface="UBHelvetica"/>
              </a:rPr>
              <a:t> που </a:t>
            </a:r>
            <a:r>
              <a:rPr lang="el-GR" sz="4600" dirty="0" err="1">
                <a:effectLst/>
                <a:latin typeface="UBHelvetica"/>
              </a:rPr>
              <a:t>καταναλώνεται</a:t>
            </a:r>
            <a:r>
              <a:rPr lang="el-GR" sz="4600" dirty="0">
                <a:effectLst/>
                <a:latin typeface="UBHelvetica"/>
              </a:rPr>
              <a:t> </a:t>
            </a:r>
            <a:endParaRPr lang="el-GR" sz="4600" dirty="0">
              <a:effectLst/>
              <a:latin typeface="UBHelveticaBlack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06884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54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6" name="Rectangle 56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Freeform: Shape 58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8" name="Freeform: Shape 60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Τίτλος 4">
            <a:extLst>
              <a:ext uri="{FF2B5EF4-FFF2-40B4-BE49-F238E27FC236}">
                <a16:creationId xmlns:a16="http://schemas.microsoft.com/office/drawing/2014/main" id="{39E707B6-A5F6-87DB-3D46-E8DB47751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5411050" cy="182212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C00000"/>
                </a:solidFill>
              </a:rPr>
              <a:t>ΣΥΜΠΙΕΣΗ</a:t>
            </a:r>
          </a:p>
        </p:txBody>
      </p:sp>
      <p:sp>
        <p:nvSpPr>
          <p:cNvPr id="7" name="Θέση κειμένου 6">
            <a:extLst>
              <a:ext uri="{FF2B5EF4-FFF2-40B4-BE49-F238E27FC236}">
                <a16:creationId xmlns:a16="http://schemas.microsoft.com/office/drawing/2014/main" id="{0F14EE60-58FD-A362-C143-C9F910800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8562" y="2176009"/>
            <a:ext cx="7120647" cy="3975747"/>
          </a:xfrm>
        </p:spPr>
        <p:txBody>
          <a:bodyPr vert="horz" lIns="109728" tIns="109728" rIns="109728" bIns="91440" rtlCol="0" anchor="t">
            <a:normAutofit fontScale="70000" lnSpcReduction="20000"/>
          </a:bodyPr>
          <a:lstStyle/>
          <a:p>
            <a:pPr>
              <a:spcBef>
                <a:spcPts val="930"/>
              </a:spcBef>
            </a:pPr>
            <a:r>
              <a:rPr lang="en-US" sz="4000" dirty="0" err="1">
                <a:effectLst/>
              </a:rPr>
              <a:t>Η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φ</a:t>
            </a:r>
            <a:r>
              <a:rPr lang="en-US" sz="4000" dirty="0">
                <a:effectLst/>
              </a:rPr>
              <a:t>ά</a:t>
            </a:r>
            <a:r>
              <a:rPr lang="en-US" sz="4000" dirty="0" err="1">
                <a:effectLst/>
              </a:rPr>
              <a:t>ση</a:t>
            </a:r>
            <a:r>
              <a:rPr lang="en-US" sz="4000" dirty="0">
                <a:effectLst/>
              </a:rPr>
              <a:t>, </a:t>
            </a:r>
            <a:r>
              <a:rPr lang="en-US" sz="4000" dirty="0" err="1">
                <a:effectLst/>
              </a:rPr>
              <a:t>κ</a:t>
            </a:r>
            <a:r>
              <a:rPr lang="en-US" sz="4000" dirty="0">
                <a:effectLst/>
              </a:rPr>
              <a:t>α</a:t>
            </a:r>
            <a:r>
              <a:rPr lang="en-US" sz="4000" dirty="0" err="1">
                <a:effectLst/>
              </a:rPr>
              <a:t>τ</a:t>
            </a:r>
            <a:r>
              <a:rPr lang="en-US" sz="4000" dirty="0">
                <a:effectLst/>
              </a:rPr>
              <a:t>ά </a:t>
            </a:r>
            <a:r>
              <a:rPr lang="en-US" sz="4000" dirty="0" err="1">
                <a:effectLst/>
              </a:rPr>
              <a:t>την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ο</a:t>
            </a:r>
            <a:r>
              <a:rPr lang="en-US" sz="4000" dirty="0">
                <a:effectLst/>
              </a:rPr>
              <a:t>π</a:t>
            </a:r>
            <a:r>
              <a:rPr lang="en-US" sz="4000" dirty="0" err="1">
                <a:effectLst/>
              </a:rPr>
              <a:t>οί</a:t>
            </a:r>
            <a:r>
              <a:rPr lang="en-US" sz="4000" dirty="0">
                <a:effectLst/>
              </a:rPr>
              <a:t>α </a:t>
            </a:r>
            <a:r>
              <a:rPr lang="en-US" sz="4000" dirty="0" err="1">
                <a:effectLst/>
              </a:rPr>
              <a:t>το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έμ</a:t>
            </a:r>
            <a:r>
              <a:rPr lang="en-US" sz="4000" dirty="0">
                <a:effectLst/>
              </a:rPr>
              <a:t>β</a:t>
            </a:r>
            <a:r>
              <a:rPr lang="en-US" sz="4000" dirty="0" err="1">
                <a:effectLst/>
              </a:rPr>
              <a:t>ολο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μειώνει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τον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όγκο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του</a:t>
            </a:r>
            <a:r>
              <a:rPr lang="en-US" sz="4000" dirty="0">
                <a:effectLst/>
              </a:rPr>
              <a:t> α</a:t>
            </a:r>
            <a:r>
              <a:rPr lang="en-US" sz="4000" dirty="0" err="1">
                <a:effectLst/>
              </a:rPr>
              <a:t>ερίου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μέσ</a:t>
            </a:r>
            <a:r>
              <a:rPr lang="en-US" sz="4000" dirty="0">
                <a:effectLst/>
              </a:rPr>
              <a:t>α </a:t>
            </a:r>
            <a:r>
              <a:rPr lang="en-US" sz="4000" dirty="0" err="1">
                <a:effectLst/>
              </a:rPr>
              <a:t>σε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έν</a:t>
            </a:r>
            <a:r>
              <a:rPr lang="en-US" sz="4000" dirty="0">
                <a:effectLst/>
              </a:rPr>
              <a:t>α</a:t>
            </a:r>
            <a:r>
              <a:rPr lang="en-US" sz="4000" dirty="0" err="1">
                <a:effectLst/>
              </a:rPr>
              <a:t>ν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κύλινδρο</a:t>
            </a:r>
            <a:r>
              <a:rPr lang="en-US" sz="4000" dirty="0">
                <a:effectLst/>
              </a:rPr>
              <a:t>, </a:t>
            </a:r>
            <a:r>
              <a:rPr lang="en-US" sz="4000" dirty="0" err="1">
                <a:effectLst/>
              </a:rPr>
              <a:t>ονομ</a:t>
            </a:r>
            <a:r>
              <a:rPr lang="en-US" sz="4000" dirty="0">
                <a:effectLst/>
              </a:rPr>
              <a:t>ά</a:t>
            </a:r>
            <a:r>
              <a:rPr lang="en-US" sz="4000" dirty="0" err="1">
                <a:effectLst/>
              </a:rPr>
              <a:t>ζετ</a:t>
            </a:r>
            <a:r>
              <a:rPr lang="en-US" sz="4000" dirty="0">
                <a:effectLst/>
              </a:rPr>
              <a:t>α</a:t>
            </a:r>
            <a:r>
              <a:rPr lang="en-US" sz="4000" dirty="0" err="1">
                <a:effectLst/>
              </a:rPr>
              <a:t>ι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συμ</a:t>
            </a:r>
            <a:r>
              <a:rPr lang="en-US" sz="4000" dirty="0">
                <a:effectLst/>
              </a:rPr>
              <a:t>π</a:t>
            </a:r>
            <a:r>
              <a:rPr lang="en-US" sz="4000" dirty="0" err="1">
                <a:effectLst/>
              </a:rPr>
              <a:t>ίεση</a:t>
            </a:r>
            <a:r>
              <a:rPr lang="en-US" sz="4000" dirty="0">
                <a:effectLst/>
              </a:rPr>
              <a:t>, </a:t>
            </a:r>
            <a:r>
              <a:rPr lang="en-US" sz="4000" dirty="0" err="1">
                <a:effectLst/>
              </a:rPr>
              <a:t>κ</a:t>
            </a:r>
            <a:r>
              <a:rPr lang="en-US" sz="4000" dirty="0">
                <a:effectLst/>
              </a:rPr>
              <a:t>α</a:t>
            </a:r>
            <a:r>
              <a:rPr lang="en-US" sz="4000" dirty="0" err="1">
                <a:effectLst/>
              </a:rPr>
              <a:t>ι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είν</a:t>
            </a:r>
            <a:r>
              <a:rPr lang="en-US" sz="4000" dirty="0">
                <a:effectLst/>
              </a:rPr>
              <a:t>α</a:t>
            </a:r>
            <a:r>
              <a:rPr lang="en-US" sz="4000" dirty="0" err="1">
                <a:effectLst/>
              </a:rPr>
              <a:t>ι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η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φ</a:t>
            </a:r>
            <a:r>
              <a:rPr lang="en-US" sz="4000" dirty="0">
                <a:effectLst/>
              </a:rPr>
              <a:t>ά</a:t>
            </a:r>
            <a:r>
              <a:rPr lang="en-US" sz="4000" dirty="0" err="1">
                <a:effectLst/>
              </a:rPr>
              <a:t>ση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εκείνη</a:t>
            </a:r>
            <a:r>
              <a:rPr lang="en-US" sz="4000" dirty="0">
                <a:effectLst/>
              </a:rPr>
              <a:t>, </a:t>
            </a:r>
            <a:r>
              <a:rPr lang="en-US" sz="4000" dirty="0" err="1">
                <a:effectLst/>
              </a:rPr>
              <a:t>κ</a:t>
            </a:r>
            <a:r>
              <a:rPr lang="en-US" sz="4000" dirty="0">
                <a:effectLst/>
              </a:rPr>
              <a:t>α</a:t>
            </a:r>
            <a:r>
              <a:rPr lang="en-US" sz="4000" dirty="0" err="1">
                <a:effectLst/>
              </a:rPr>
              <a:t>τ</a:t>
            </a:r>
            <a:r>
              <a:rPr lang="en-US" sz="4000" dirty="0">
                <a:effectLst/>
              </a:rPr>
              <a:t>ά </a:t>
            </a:r>
            <a:r>
              <a:rPr lang="en-US" sz="4000" dirty="0" err="1">
                <a:effectLst/>
              </a:rPr>
              <a:t>την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ο</a:t>
            </a:r>
            <a:r>
              <a:rPr lang="en-US" sz="4000" dirty="0">
                <a:effectLst/>
              </a:rPr>
              <a:t>π</a:t>
            </a:r>
            <a:r>
              <a:rPr lang="en-US" sz="4000" dirty="0" err="1">
                <a:effectLst/>
              </a:rPr>
              <a:t>οί</a:t>
            </a:r>
            <a:r>
              <a:rPr lang="en-US" sz="4000" dirty="0">
                <a:effectLst/>
              </a:rPr>
              <a:t>α </a:t>
            </a:r>
            <a:r>
              <a:rPr lang="en-US" sz="4000" dirty="0">
                <a:solidFill>
                  <a:srgbClr val="C00000"/>
                </a:solidFill>
                <a:effectLst/>
              </a:rPr>
              <a:t>α</a:t>
            </a:r>
            <a:r>
              <a:rPr lang="en-US" sz="4000" dirty="0" err="1">
                <a:solidFill>
                  <a:srgbClr val="C00000"/>
                </a:solidFill>
                <a:effectLst/>
              </a:rPr>
              <a:t>υξ</a:t>
            </a:r>
            <a:r>
              <a:rPr lang="en-US" sz="4000" dirty="0">
                <a:solidFill>
                  <a:srgbClr val="C00000"/>
                </a:solidFill>
                <a:effectLst/>
              </a:rPr>
              <a:t>ά</a:t>
            </a:r>
            <a:r>
              <a:rPr lang="en-US" sz="4000" dirty="0" err="1">
                <a:solidFill>
                  <a:srgbClr val="C00000"/>
                </a:solidFill>
                <a:effectLst/>
              </a:rPr>
              <a:t>νετ</a:t>
            </a:r>
            <a:r>
              <a:rPr lang="en-US" sz="4000" dirty="0">
                <a:solidFill>
                  <a:srgbClr val="C00000"/>
                </a:solidFill>
                <a:effectLst/>
              </a:rPr>
              <a:t>α</a:t>
            </a:r>
            <a:r>
              <a:rPr lang="en-US" sz="4000" dirty="0" err="1">
                <a:solidFill>
                  <a:srgbClr val="C00000"/>
                </a:solidFill>
                <a:effectLst/>
              </a:rPr>
              <a:t>ι</a:t>
            </a:r>
            <a:r>
              <a:rPr lang="en-US" sz="400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</a:rPr>
              <a:t>η</a:t>
            </a:r>
            <a:r>
              <a:rPr lang="en-US" sz="4000" dirty="0">
                <a:solidFill>
                  <a:srgbClr val="C00000"/>
                </a:solidFill>
                <a:effectLst/>
              </a:rPr>
              <a:t> π</a:t>
            </a:r>
            <a:r>
              <a:rPr lang="en-US" sz="4000" dirty="0" err="1">
                <a:solidFill>
                  <a:srgbClr val="C00000"/>
                </a:solidFill>
                <a:effectLst/>
              </a:rPr>
              <a:t>ίεση</a:t>
            </a:r>
            <a:r>
              <a:rPr lang="en-US" sz="400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</a:rPr>
              <a:t>κ</a:t>
            </a:r>
            <a:r>
              <a:rPr lang="en-US" sz="4000" dirty="0">
                <a:solidFill>
                  <a:srgbClr val="C00000"/>
                </a:solidFill>
                <a:effectLst/>
              </a:rPr>
              <a:t>α</a:t>
            </a:r>
            <a:r>
              <a:rPr lang="en-US" sz="4000" dirty="0" err="1">
                <a:solidFill>
                  <a:srgbClr val="C00000"/>
                </a:solidFill>
                <a:effectLst/>
              </a:rPr>
              <a:t>ι</a:t>
            </a:r>
            <a:r>
              <a:rPr lang="en-US" sz="400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</a:rPr>
              <a:t>κ</a:t>
            </a:r>
            <a:r>
              <a:rPr lang="en-US" sz="4000" dirty="0">
                <a:solidFill>
                  <a:srgbClr val="C00000"/>
                </a:solidFill>
                <a:effectLst/>
              </a:rPr>
              <a:t>α</a:t>
            </a:r>
            <a:r>
              <a:rPr lang="en-US" sz="4000" dirty="0" err="1">
                <a:solidFill>
                  <a:srgbClr val="C00000"/>
                </a:solidFill>
                <a:effectLst/>
              </a:rPr>
              <a:t>τ</a:t>
            </a:r>
            <a:r>
              <a:rPr lang="en-US" sz="4000" dirty="0">
                <a:solidFill>
                  <a:srgbClr val="C00000"/>
                </a:solidFill>
                <a:effectLst/>
              </a:rPr>
              <a:t>α</a:t>
            </a:r>
            <a:r>
              <a:rPr lang="en-US" sz="4000" dirty="0" err="1">
                <a:solidFill>
                  <a:srgbClr val="C00000"/>
                </a:solidFill>
                <a:effectLst/>
              </a:rPr>
              <a:t>ν</a:t>
            </a:r>
            <a:r>
              <a:rPr lang="en-US" sz="4000" dirty="0">
                <a:solidFill>
                  <a:srgbClr val="C00000"/>
                </a:solidFill>
                <a:effectLst/>
              </a:rPr>
              <a:t>α</a:t>
            </a:r>
            <a:r>
              <a:rPr lang="en-US" sz="4000" dirty="0" err="1">
                <a:solidFill>
                  <a:srgbClr val="C00000"/>
                </a:solidFill>
                <a:effectLst/>
              </a:rPr>
              <a:t>λώνετ</a:t>
            </a:r>
            <a:r>
              <a:rPr lang="en-US" sz="4000" dirty="0">
                <a:solidFill>
                  <a:srgbClr val="C00000"/>
                </a:solidFill>
                <a:effectLst/>
              </a:rPr>
              <a:t>α</a:t>
            </a:r>
            <a:r>
              <a:rPr lang="en-US" sz="4000" dirty="0" err="1">
                <a:solidFill>
                  <a:srgbClr val="C00000"/>
                </a:solidFill>
                <a:effectLst/>
              </a:rPr>
              <a:t>ι</a:t>
            </a:r>
            <a:r>
              <a:rPr lang="en-US" sz="400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</a:rPr>
              <a:t>έργο</a:t>
            </a:r>
            <a:r>
              <a:rPr lang="en-US" sz="4000" dirty="0">
                <a:effectLst/>
              </a:rPr>
              <a:t>. </a:t>
            </a:r>
          </a:p>
          <a:p>
            <a:pPr>
              <a:spcBef>
                <a:spcPts val="930"/>
              </a:spcBef>
            </a:pPr>
            <a:endParaRPr lang="en-US" dirty="0"/>
          </a:p>
        </p:txBody>
      </p:sp>
      <p:sp>
        <p:nvSpPr>
          <p:cNvPr id="69" name="Freeform: Shape 62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9" name="Εικόνα 8" descr="Εικόνα που περιέχει στιγμιότυπο οθόνης, κείμενο, ορθογώνιο παραλληλόγραμμο, κερί&#10;&#10;Περιγραφή που δημιουργήθηκε αυτόματα">
            <a:extLst>
              <a:ext uri="{FF2B5EF4-FFF2-40B4-BE49-F238E27FC236}">
                <a16:creationId xmlns:a16="http://schemas.microsoft.com/office/drawing/2014/main" id="{EE3BAA2A-88EF-5D40-E511-56125DE75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8" r="4571" b="1"/>
          <a:stretch/>
        </p:blipFill>
        <p:spPr>
          <a:xfrm>
            <a:off x="7331290" y="294199"/>
            <a:ext cx="4697382" cy="4561111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4734965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273</Words>
  <Application>Microsoft Macintosh PowerPoint</Application>
  <PresentationFormat>Ευρεία οθόνη</PresentationFormat>
  <Paragraphs>21</Paragraphs>
  <Slides>10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6" baseType="lpstr">
      <vt:lpstr>Meiryo</vt:lpstr>
      <vt:lpstr>Arial</vt:lpstr>
      <vt:lpstr>Corbel</vt:lpstr>
      <vt:lpstr>UBHelvetica</vt:lpstr>
      <vt:lpstr>UBHelveticaBlack</vt:lpstr>
      <vt:lpstr>SketchLinesVTI</vt:lpstr>
      <vt:lpstr>Κύκλος λειτουργίας των Μ.Ε.Κ </vt:lpstr>
      <vt:lpstr>ΥΛΗ</vt:lpstr>
      <vt:lpstr>ΔΥΝΑΜΕΙΣ</vt:lpstr>
      <vt:lpstr>ΠΙΕΣΗ</vt:lpstr>
      <vt:lpstr>Όταν το έμβολο κινείται</vt:lpstr>
      <vt:lpstr>Παρουσίαση του PowerPoint</vt:lpstr>
      <vt:lpstr>Παραγωγή Έργου </vt:lpstr>
      <vt:lpstr>Κατανάλωση έργου</vt:lpstr>
      <vt:lpstr>ΣΥΜΠΙΕΣΗ</vt:lpstr>
      <vt:lpstr>ΕΚΤΟΝΩΣΗ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Κύκλος λειτουργίας των Μ.Ε.Κ </dc:title>
  <dc:creator>GEORGIA GEORGATZOGLOU</dc:creator>
  <cp:lastModifiedBy>GEORGIA GEORGATZOGLOU</cp:lastModifiedBy>
  <cp:revision>5</cp:revision>
  <dcterms:created xsi:type="dcterms:W3CDTF">2023-10-01T05:24:35Z</dcterms:created>
  <dcterms:modified xsi:type="dcterms:W3CDTF">2023-10-02T06:38:19Z</dcterms:modified>
</cp:coreProperties>
</file>