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7559675" cy="10691813"/>
  <p:defaultTextStyle>
    <a:defPPr>
      <a:defRPr lang="en-GB"/>
    </a:defPPr>
    <a:lvl1pPr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44"/>
  </p:normalViewPr>
  <p:slideViewPr>
    <p:cSldViewPr>
      <p:cViewPr varScale="1">
        <p:scale>
          <a:sx n="102" d="100"/>
          <a:sy n="102" d="100"/>
        </p:scale>
        <p:origin x="176" y="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9055E880-7EFB-A6D3-8EB4-D2BEE46C71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9EC46C8-6AF1-B72F-1412-D8740CB773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ACE0D-EAFC-EB42-AF25-6BBC64363C70}" type="datetimeFigureOut">
              <a:rPr lang="el-GR" smtClean="0"/>
              <a:t>17/3/24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D8F9740-6061-A7CA-6043-5B827CEF12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13F42D2-0578-BA0C-51A8-0E6A1DF243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C62E9-62C0-C44A-BEDB-ED691F56F9C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9030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7A9879D5-D09F-EBF7-B2B3-B2012F6046A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642FE5B7-B8F7-C342-DB36-B9CCA08A0C4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altLang="el-G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64A2C29-5911-8E95-F640-F5F3D460341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086BEE8-96FB-597A-318D-379F36B19F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1875860-9622-7542-DE89-7B7D1DE0EF8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2FA18DE-EED0-AE49-D28E-2975B6F400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fld id="{AA70DA19-AFD2-9944-BDA6-B348E78CC29C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>
            <a:extLst>
              <a:ext uri="{FF2B5EF4-FFF2-40B4-BE49-F238E27FC236}">
                <a16:creationId xmlns:a16="http://schemas.microsoft.com/office/drawing/2014/main" id="{E5E4ED66-FC13-A5C5-5583-47681E8667F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1CA9D95-7DE5-64F2-D056-0B1EC863843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E3CBCA57-016D-BBD5-3482-B85030CBB95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0C5E8F61-DCF0-5FFF-68AD-5EB8F994A0B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23E3154E-C9F4-AB88-B0D2-E832409814C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BFB4F0EE-9F45-2F9D-B969-E506EC0612F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>
            <a:extLst>
              <a:ext uri="{FF2B5EF4-FFF2-40B4-BE49-F238E27FC236}">
                <a16:creationId xmlns:a16="http://schemas.microsoft.com/office/drawing/2014/main" id="{72925EBD-D252-145F-C2F6-D77B4F7D70B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39E58CDE-5C8D-CEB2-8D46-92E05CFAD3D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8843FA28-60ED-A474-753F-50ED4610D77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9672E78B-A1DA-9732-61E9-17ED1817B72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6D138C77-FC77-D16E-7CF6-4A8E03ADE69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F024C34A-900E-1FE1-3DE9-C7490CB348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DF5535A4-2ED5-1F6D-3781-FE033166E36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D52CF48F-7367-96DD-EAEB-D8B3AEA386C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6068A3EE-D981-F38E-70A6-F7AE826446F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4117C01F-DB08-83AB-5CAA-FD1D35F77A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BE0FC8-EC9C-F7AF-497F-32A052A79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05B9B77-A025-2C95-823F-10DB893DB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E5755B-6E6C-EFA2-3266-20FC629E9C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0236D25-150B-80E0-8424-4522920EFD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FB19FC-E5C5-75A5-71E3-F71A053E72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045065B-880A-874D-BA0E-0DDBDD0143F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9621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3E5110-160D-D766-5349-578B747B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5E297A6-BDCB-1898-D302-D7EF7100F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15DFEC-150C-9B2F-840E-9979D2F1E2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7BCCEB-8CEC-2237-553D-03C77306CB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8E03FE-896F-C61B-D541-4E5F85B1E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1A28A3-D5B7-5540-A37C-F783AD378D7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6104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C952A5A-D771-C757-F407-CE117A05A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028700"/>
            <a:ext cx="2055813" cy="315595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A2BD664-4F68-D503-6CAE-5DB71AE73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028700"/>
            <a:ext cx="6019800" cy="31559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B20A643-778F-9A6F-6EA8-F963ECB9AA1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DAB045-0418-D29F-8DAC-67F05B3E8B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578A3C3-1CFB-EAFA-6838-7388750DD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6D67DDD-1AA2-B94B-B149-D0464908756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25577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F7294C-0BB6-FB5A-B7C2-991537D0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028700"/>
            <a:ext cx="7850188" cy="137001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49FD8BE-5BD5-6D73-ED7E-324A6136E6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4767263"/>
            <a:ext cx="2132013" cy="271462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3B0B417-8694-1A17-0214-89EAB5EC0A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67000" y="4767263"/>
            <a:ext cx="3351213" cy="271462"/>
          </a:xfr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FDE8D0A-BF73-A3B4-6879-B692F523124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924800" y="4767263"/>
            <a:ext cx="760413" cy="271462"/>
          </a:xfrm>
        </p:spPr>
        <p:txBody>
          <a:bodyPr/>
          <a:lstStyle>
            <a:lvl1pPr>
              <a:defRPr/>
            </a:lvl1pPr>
          </a:lstStyle>
          <a:p>
            <a:fld id="{B15E4EB2-28C2-4D49-9DB3-3E4C7A5CA2C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9132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D662FE-21E0-3FF5-3153-B382F108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ECCDD5-47A5-ABBD-8518-47FAFC506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3FB1B8-923C-1A6C-5FC0-1E21E1F04F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CB8FCC4-2C25-F992-B284-B074262426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2C2F01-2C5F-B09B-7EC9-98B5D2719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6C06DB-C6BB-984D-8724-0255643E5D5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2880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399534-7D78-4AAE-7B6C-C7B843A9B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909E4DF-CAF4-2EAA-2652-EECD96B30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BA4190B-3E27-C29F-1A0D-3BA4928BE82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78EBD4-2B90-2831-12FD-0AB4EFDC25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513DED-A523-E2DE-4B78-24BE318D2B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6061DF1-2E2E-A040-9776-139680E26DE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1791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33CA89-73E0-37A9-8BD7-C1E9A47E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A18653-CB46-543B-8DA6-07CE792BE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3325"/>
            <a:ext cx="4037013" cy="29813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B5A87FA-EABA-D7BF-7EFA-EF774D411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203325"/>
            <a:ext cx="4038600" cy="29813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CEFE8C-4597-8B21-1311-009D65BC41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9E8F0DD-1128-BEDC-0FC7-A2AA77C8A9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2C8309-8E51-1780-5BEC-2F769874C8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7CE7AB3-7915-BA4C-A515-7B042E2B471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9471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6FF5F2-0E8E-EC86-F71A-AE424477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CD7EAB9-E99D-E960-6A4E-9C50CF65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070390C-2668-1BF9-5495-98F277DD4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0D07907-33DC-B539-F73A-D103702BF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CD210B1-9D6C-1616-2FB0-6ABE5C8EF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1BC9C3F-5CF0-4085-1D9E-D3CED7201B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EE6BE04-873E-234E-2955-38806184225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FFD0387-FB96-0ECF-4F04-ED0C23F1A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F54F1A-797A-1B48-B116-1C5630CB28F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1296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D6E4DA-7266-7199-C4B9-6B1032E77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5F0BF9C-B176-D5B6-5D90-30E5B8FCC1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9788EC2-5508-5C75-6829-7B01E19C6C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C2F0315-E202-557A-44D8-7A15BF8FD7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CFDA39-B86C-E845-9AB4-ED95EF08F64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4119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C273634-6FEE-8DDB-2387-DA9DF974A8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020D44A-9C42-57FD-6067-C4A465F8104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8DDA483-D4D8-D0A8-FE8E-812E2C1E3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E2BF834-F13E-A849-A39A-98213F4966E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9836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38A6ED-DAEC-C2BC-C1B4-6134213C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68B4F4-64EF-8006-4E19-BBB38E0D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B46CF34-C42A-2BD3-7583-E51B161ED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DA53F73-E9DD-D7A3-FFB6-22CDF0C4FE0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60020F5-BE5C-A8FB-7E1B-053B6FB835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7084EFB-D662-517E-9FEF-506DD2B072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9400F6D-6A7F-5B4B-BB40-0D8533D1B24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8414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299567-A61D-E2B8-91CC-9BFA597D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830663A-2CE1-783C-0B8A-AD80F0C24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3C59652-C338-A454-2451-B7F7FDEBE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28DF8C5-6787-8702-3346-EF1E721501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2403D5C-FA64-6FAA-071A-866FC042B2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3060A27-3184-0DC1-0639-BCB8604B80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0F935C-E2FC-8F47-A778-CE6BDA95A59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974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AA2D6"/>
            </a:gs>
            <a:gs pos="100000">
              <a:srgbClr val="002B36"/>
            </a:gs>
          </a:gsLst>
          <a:path path="shape">
            <a:fillToRect l="50000" t="54999" r="50000" b="45001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>
            <a:extLst>
              <a:ext uri="{FF2B5EF4-FFF2-40B4-BE49-F238E27FC236}">
                <a16:creationId xmlns:a16="http://schemas.microsoft.com/office/drawing/2014/main" id="{67EF631C-4FCB-DDF6-A8AF-694F29C90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-4763"/>
            <a:ext cx="9163050" cy="781051"/>
          </a:xfrm>
          <a:custGeom>
            <a:avLst/>
            <a:gdLst>
              <a:gd name="T0" fmla="*/ 0 w 9163050"/>
              <a:gd name="T1" fmla="*/ 0 h 781050"/>
              <a:gd name="T2" fmla="*/ 0 w 9163050"/>
              <a:gd name="T3" fmla="*/ 0 h 78105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9163050" h="78105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999"/>
                </a:srgbClr>
              </a:gs>
              <a:gs pos="100000">
                <a:srgbClr val="00C4CD">
                  <a:alpha val="56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6" name="AutoShape 2">
            <a:extLst>
              <a:ext uri="{FF2B5EF4-FFF2-40B4-BE49-F238E27FC236}">
                <a16:creationId xmlns:a16="http://schemas.microsoft.com/office/drawing/2014/main" id="{4907D6F2-1F3F-94E9-FEDE-E3F3BE52F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0" y="-4763"/>
            <a:ext cx="4762500" cy="477838"/>
          </a:xfrm>
          <a:custGeom>
            <a:avLst/>
            <a:gdLst>
              <a:gd name="T0" fmla="*/ 0 w 4762500"/>
              <a:gd name="T1" fmla="*/ 0 h 478631"/>
              <a:gd name="T2" fmla="*/ 0 w 4762500"/>
              <a:gd name="T3" fmla="*/ 0 h 478631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4762500" h="478631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0A8">
                  <a:alpha val="31000"/>
                </a:srgbClr>
              </a:gs>
              <a:gs pos="100000">
                <a:srgbClr val="008ABF">
                  <a:alpha val="45999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BA4710-086B-BE08-EA3F-E982D670F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028700"/>
            <a:ext cx="7850188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0" rIns="1836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Kλικ για επεξεργασία του τίτλου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98EA7D4-8CE1-9BC3-0154-2F655DDCD85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4767263"/>
            <a:ext cx="21320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914400" algn="l"/>
                <a:tab pos="1828800" algn="l"/>
              </a:tabLst>
              <a:defRPr sz="1200">
                <a:solidFill>
                  <a:srgbClr val="D1EAED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endParaRPr lang="el-GR" alt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BD03D5F-9BA0-7E32-FA43-5D385C18DB5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667000" y="4767263"/>
            <a:ext cx="33512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endParaRPr lang="en-US" alt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AEB32ED-8083-3F92-5105-395404B22C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4767263"/>
            <a:ext cx="7604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defRPr sz="1200">
                <a:solidFill>
                  <a:srgbClr val="D1EAED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fld id="{3938E9CD-8814-384D-9401-A5275496CD5C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EFE4C2DF-F1D9-317F-4A7F-02937F7A3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3325"/>
            <a:ext cx="8228013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311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Click to edit the outline text format</a:t>
            </a:r>
          </a:p>
          <a:p>
            <a:pPr lvl="1"/>
            <a:r>
              <a:rPr lang="en-GB" altLang="el-GR"/>
              <a:t>Second Outline Level</a:t>
            </a:r>
          </a:p>
          <a:p>
            <a:pPr lvl="2"/>
            <a:r>
              <a:rPr lang="en-GB" altLang="el-GR"/>
              <a:t>Third Outline Level</a:t>
            </a:r>
          </a:p>
          <a:p>
            <a:pPr lvl="3"/>
            <a:r>
              <a:rPr lang="en-GB" altLang="el-GR"/>
              <a:t>Fourth Outline Level</a:t>
            </a:r>
          </a:p>
          <a:p>
            <a:pPr lvl="4"/>
            <a:r>
              <a:rPr lang="en-GB" altLang="el-GR"/>
              <a:t>Fifth Outline Level</a:t>
            </a:r>
          </a:p>
          <a:p>
            <a:pPr lvl="4"/>
            <a:r>
              <a:rPr lang="en-GB" altLang="el-GR"/>
              <a:t>Sixth Outline Level</a:t>
            </a:r>
          </a:p>
          <a:p>
            <a:pPr lvl="4"/>
            <a:r>
              <a:rPr lang="en-GB" altLang="el-GR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hf sldNum="0" hdr="0" ftr="0" dt="0"/>
  <p:txStyles>
    <p:titleStyle>
      <a:lvl1pPr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2pPr>
      <a:lvl3pPr marL="11430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3pPr>
      <a:lvl4pPr marL="16002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4pPr>
      <a:lvl5pPr marL="20574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5pPr>
      <a:lvl6pPr marL="25146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6pPr>
      <a:lvl7pPr marL="29718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7pPr>
      <a:lvl8pPr marL="34290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8pPr>
      <a:lvl9pPr marL="3886200" indent="-228600" algn="l" rtl="0" fontAlgn="base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Constantia" panose="02030602050306030303" pitchFamily="18" charset="0"/>
          <a:ea typeface="AR PL SungtiL GB" charset="0"/>
          <a:cs typeface="AR PL SungtiL GB" charset="0"/>
        </a:defRPr>
      </a:lvl9pPr>
    </p:titleStyle>
    <p:bodyStyle>
      <a:lvl1pPr marL="342900" indent="-342900" algn="l" rtl="0" fontAlgn="base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410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Rectangle 1">
            <a:extLst>
              <a:ext uri="{FF2B5EF4-FFF2-40B4-BE49-F238E27FC236}">
                <a16:creationId xmlns:a16="http://schemas.microsoft.com/office/drawing/2014/main" id="{04558CF8-A08B-6896-4381-4C0ABA5FE2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73321" y="480060"/>
            <a:ext cx="4688333" cy="267462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l-GR" sz="4100" b="1">
                <a:solidFill>
                  <a:schemeClr val="tx1"/>
                </a:solidFill>
              </a:rPr>
              <a:t>Μ.Ε.Κ.  Ι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E4A03BD-439C-3A31-DAE6-4FAE4031C27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973320" y="3477006"/>
            <a:ext cx="4688333" cy="117957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l-GR" sz="1300" dirty="0" err="1">
                <a:solidFill>
                  <a:schemeClr val="tx1"/>
                </a:solidFill>
              </a:rPr>
              <a:t>Κεφάλ</a:t>
            </a:r>
            <a:r>
              <a:rPr lang="en-US" altLang="el-GR" sz="1300" dirty="0">
                <a:solidFill>
                  <a:schemeClr val="tx1"/>
                </a:solidFill>
              </a:rPr>
              <a:t>α</a:t>
            </a:r>
            <a:r>
              <a:rPr lang="en-US" altLang="el-GR" sz="1300" dirty="0" err="1">
                <a:solidFill>
                  <a:schemeClr val="tx1"/>
                </a:solidFill>
              </a:rPr>
              <a:t>ιο</a:t>
            </a:r>
            <a:r>
              <a:rPr lang="en-US" altLang="el-GR" sz="1300" dirty="0">
                <a:solidFill>
                  <a:schemeClr val="tx1"/>
                </a:solidFill>
              </a:rPr>
              <a:t>  2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1813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l-GR" sz="1300" b="1" dirty="0" err="1">
                <a:solidFill>
                  <a:schemeClr val="tx1"/>
                </a:solidFill>
              </a:rPr>
              <a:t>Ρο</a:t>
            </a:r>
            <a:r>
              <a:rPr lang="en-US" altLang="el-GR" sz="1300" b="1" dirty="0">
                <a:solidFill>
                  <a:schemeClr val="tx1"/>
                </a:solidFill>
              </a:rPr>
              <a:t>π</a:t>
            </a:r>
            <a:r>
              <a:rPr lang="en-US" altLang="el-GR" sz="1300" b="1" dirty="0" err="1">
                <a:solidFill>
                  <a:schemeClr val="tx1"/>
                </a:solidFill>
              </a:rPr>
              <a:t>ή</a:t>
            </a:r>
            <a:endParaRPr lang="en-US" altLang="el-GR" sz="1300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</a:pPr>
            <a:r>
              <a:rPr lang="en-US" altLang="el-GR" sz="1300" b="1" dirty="0" err="1">
                <a:solidFill>
                  <a:schemeClr val="tx1"/>
                </a:solidFill>
              </a:rPr>
              <a:t>Φυσικές</a:t>
            </a:r>
            <a:r>
              <a:rPr lang="en-US" altLang="el-GR" sz="1300" b="1" dirty="0">
                <a:solidFill>
                  <a:schemeClr val="tx1"/>
                </a:solidFill>
              </a:rPr>
              <a:t> </a:t>
            </a:r>
            <a:r>
              <a:rPr lang="en-US" altLang="el-GR" sz="1300" b="1" dirty="0" err="1">
                <a:solidFill>
                  <a:schemeClr val="tx1"/>
                </a:solidFill>
              </a:rPr>
              <a:t>έννοιες</a:t>
            </a:r>
            <a:r>
              <a:rPr lang="en-US" altLang="el-GR" sz="1300" b="1" dirty="0">
                <a:solidFill>
                  <a:schemeClr val="tx1"/>
                </a:solidFill>
              </a:rPr>
              <a:t> &amp; </a:t>
            </a:r>
            <a:r>
              <a:rPr lang="en-US" altLang="el-GR" sz="1300" b="1" dirty="0" err="1">
                <a:solidFill>
                  <a:schemeClr val="tx1"/>
                </a:solidFill>
              </a:rPr>
              <a:t>Κινητήριες</a:t>
            </a:r>
            <a:r>
              <a:rPr lang="en-US" altLang="el-GR" sz="1300" b="1" dirty="0">
                <a:solidFill>
                  <a:schemeClr val="tx1"/>
                </a:solidFill>
              </a:rPr>
              <a:t> </a:t>
            </a:r>
            <a:r>
              <a:rPr lang="en-US" altLang="el-GR" sz="1300" b="1" dirty="0" err="1">
                <a:solidFill>
                  <a:schemeClr val="tx1"/>
                </a:solidFill>
              </a:rPr>
              <a:t>Μηχ</a:t>
            </a:r>
            <a:r>
              <a:rPr lang="en-US" altLang="el-GR" sz="1300" b="1" dirty="0">
                <a:solidFill>
                  <a:schemeClr val="tx1"/>
                </a:solidFill>
              </a:rPr>
              <a:t>α</a:t>
            </a:r>
            <a:r>
              <a:rPr lang="en-US" altLang="el-GR" sz="1300" b="1" dirty="0" err="1">
                <a:solidFill>
                  <a:schemeClr val="tx1"/>
                </a:solidFill>
              </a:rPr>
              <a:t>νές</a:t>
            </a:r>
            <a:endParaRPr lang="en-US" altLang="el-GR" sz="1300" b="1" dirty="0">
              <a:solidFill>
                <a:schemeClr val="tx1"/>
              </a:solidFill>
            </a:endParaRPr>
          </a:p>
        </p:txBody>
      </p:sp>
      <p:pic>
        <p:nvPicPr>
          <p:cNvPr id="4100" name="Picture 4099">
            <a:extLst>
              <a:ext uri="{FF2B5EF4-FFF2-40B4-BE49-F238E27FC236}">
                <a16:creationId xmlns:a16="http://schemas.microsoft.com/office/drawing/2014/main" id="{25FD4AD7-634D-009B-1030-30349B96B4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40" r="53526" b="1"/>
          <a:stretch/>
        </p:blipFill>
        <p:spPr>
          <a:xfrm>
            <a:off x="20" y="10"/>
            <a:ext cx="3492988" cy="51434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106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3306950"/>
            <a:ext cx="3182692" cy="13716"/>
          </a:xfrm>
          <a:custGeom>
            <a:avLst/>
            <a:gdLst>
              <a:gd name="connsiteX0" fmla="*/ 0 w 3182692"/>
              <a:gd name="connsiteY0" fmla="*/ 0 h 13716"/>
              <a:gd name="connsiteX1" fmla="*/ 604711 w 3182692"/>
              <a:gd name="connsiteY1" fmla="*/ 0 h 13716"/>
              <a:gd name="connsiteX2" fmla="*/ 1241250 w 3182692"/>
              <a:gd name="connsiteY2" fmla="*/ 0 h 13716"/>
              <a:gd name="connsiteX3" fmla="*/ 1909615 w 3182692"/>
              <a:gd name="connsiteY3" fmla="*/ 0 h 13716"/>
              <a:gd name="connsiteX4" fmla="*/ 2577981 w 3182692"/>
              <a:gd name="connsiteY4" fmla="*/ 0 h 13716"/>
              <a:gd name="connsiteX5" fmla="*/ 3182692 w 3182692"/>
              <a:gd name="connsiteY5" fmla="*/ 0 h 13716"/>
              <a:gd name="connsiteX6" fmla="*/ 3182692 w 3182692"/>
              <a:gd name="connsiteY6" fmla="*/ 13716 h 13716"/>
              <a:gd name="connsiteX7" fmla="*/ 2482500 w 3182692"/>
              <a:gd name="connsiteY7" fmla="*/ 13716 h 13716"/>
              <a:gd name="connsiteX8" fmla="*/ 1782308 w 3182692"/>
              <a:gd name="connsiteY8" fmla="*/ 13716 h 13716"/>
              <a:gd name="connsiteX9" fmla="*/ 1145769 w 3182692"/>
              <a:gd name="connsiteY9" fmla="*/ 13716 h 13716"/>
              <a:gd name="connsiteX10" fmla="*/ 0 w 3182692"/>
              <a:gd name="connsiteY10" fmla="*/ 13716 h 13716"/>
              <a:gd name="connsiteX11" fmla="*/ 0 w 3182692"/>
              <a:gd name="connsiteY11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3716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2212" y="2989"/>
                  <a:pt x="3182051" y="10166"/>
                  <a:pt x="3182692" y="13716"/>
                </a:cubicBezTo>
                <a:cubicBezTo>
                  <a:pt x="2998421" y="17170"/>
                  <a:pt x="2675038" y="14442"/>
                  <a:pt x="2482500" y="13716"/>
                </a:cubicBezTo>
                <a:cubicBezTo>
                  <a:pt x="2289962" y="12990"/>
                  <a:pt x="1930644" y="2262"/>
                  <a:pt x="1782308" y="13716"/>
                </a:cubicBezTo>
                <a:cubicBezTo>
                  <a:pt x="1633972" y="25170"/>
                  <a:pt x="1287388" y="-6564"/>
                  <a:pt x="1145769" y="13716"/>
                </a:cubicBezTo>
                <a:cubicBezTo>
                  <a:pt x="1004150" y="33996"/>
                  <a:pt x="256377" y="-42010"/>
                  <a:pt x="0" y="13716"/>
                </a:cubicBezTo>
                <a:cubicBezTo>
                  <a:pt x="182" y="9317"/>
                  <a:pt x="482" y="5285"/>
                  <a:pt x="0" y="0"/>
                </a:cubicBezTo>
                <a:close/>
              </a:path>
              <a:path w="3182692" h="13716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200" y="2764"/>
                  <a:pt x="3182390" y="8747"/>
                  <a:pt x="3182692" y="13716"/>
                </a:cubicBezTo>
                <a:cubicBezTo>
                  <a:pt x="3039109" y="-17273"/>
                  <a:pt x="2823860" y="9276"/>
                  <a:pt x="2546154" y="13716"/>
                </a:cubicBezTo>
                <a:cubicBezTo>
                  <a:pt x="2268448" y="18156"/>
                  <a:pt x="2098674" y="719"/>
                  <a:pt x="1845961" y="13716"/>
                </a:cubicBezTo>
                <a:cubicBezTo>
                  <a:pt x="1593248" y="26713"/>
                  <a:pt x="1456743" y="22988"/>
                  <a:pt x="1304904" y="13716"/>
                </a:cubicBezTo>
                <a:cubicBezTo>
                  <a:pt x="1153065" y="4444"/>
                  <a:pt x="947204" y="6554"/>
                  <a:pt x="668365" y="13716"/>
                </a:cubicBezTo>
                <a:cubicBezTo>
                  <a:pt x="389526" y="20878"/>
                  <a:pt x="288244" y="-9200"/>
                  <a:pt x="0" y="13716"/>
                </a:cubicBezTo>
                <a:cubicBezTo>
                  <a:pt x="614" y="9981"/>
                  <a:pt x="600" y="5402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0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9B2C71B-9078-9CBD-E774-ACC8F9DAF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4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Ροπή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360FAC2-CAC5-899A-4CBF-7CC636474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55625"/>
            <a:ext cx="7920037" cy="1004888"/>
          </a:xfrm>
          <a:prstGeom prst="rect">
            <a:avLst/>
          </a:prstGeom>
          <a:solidFill>
            <a:srgbClr val="FFFFFF"/>
          </a:solidFill>
          <a:ln w="25560" cap="flat">
            <a:solidFill>
              <a:srgbClr val="0BD0D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000" dirty="0"/>
              <a:t>Όταν σε ένα σώμα το οποίο μπορεί να περιστρέφεται γύρω από ένα σημείο, εφαρμοστεί μια δύναμη, η διεύθυνση της οποίας δεν διέρχεται από το σημείο περιστροφής, τότε το σώμα θα στραφεί.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0216F64-005A-29FF-C947-275B3B47D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092325"/>
            <a:ext cx="8424862" cy="153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Το μέγεθος της στροφής αυτής εξαρτάται:</a:t>
            </a:r>
          </a:p>
          <a:p>
            <a:pPr hangingPunct="1">
              <a:lnSpc>
                <a:spcPct val="200000"/>
              </a:lnSpc>
              <a:buFont typeface="Wingdings" pitchFamily="2" charset="0"/>
              <a:buChar char=""/>
            </a:pPr>
            <a:r>
              <a:rPr lang="el-GR" altLang="el-GR" sz="2000" dirty="0">
                <a:solidFill>
                  <a:schemeClr val="bg1"/>
                </a:solidFill>
              </a:rPr>
              <a:t>  από το μέγεθος της δύναμης και</a:t>
            </a:r>
          </a:p>
          <a:p>
            <a:pPr hangingPunct="1">
              <a:lnSpc>
                <a:spcPct val="200000"/>
              </a:lnSpc>
              <a:buFont typeface="Wingdings" pitchFamily="2" charset="0"/>
              <a:buChar char=""/>
            </a:pPr>
            <a:r>
              <a:rPr lang="el-GR" altLang="el-GR" sz="2000" dirty="0">
                <a:solidFill>
                  <a:schemeClr val="bg1"/>
                </a:solidFill>
              </a:rPr>
              <a:t>  από την ελάχιστη απόσταση της δύναμης από το σημείο περιστροφής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0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B494559C-AE02-3E32-9FFE-CC75C1EE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>
                <a:solidFill>
                  <a:srgbClr val="03495C"/>
                </a:solidFill>
                <a:latin typeface="Calibri" panose="020F0502020204030204" pitchFamily="34" charset="0"/>
              </a:rPr>
              <a:t>Ροπή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B07A1D4-ADB9-2616-1A7A-49E8B7BE5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787650"/>
            <a:ext cx="345598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n-US" altLang="el-GR" sz="2000" b="1" dirty="0">
                <a:solidFill>
                  <a:schemeClr val="bg1"/>
                </a:solidFill>
              </a:rPr>
              <a:t>M </a:t>
            </a:r>
            <a:r>
              <a:rPr lang="el-GR" altLang="el-GR" sz="2000" b="1" dirty="0">
                <a:solidFill>
                  <a:schemeClr val="bg1"/>
                </a:solidFill>
              </a:rPr>
              <a:t>= </a:t>
            </a:r>
            <a:r>
              <a:rPr lang="en-US" altLang="el-GR" sz="2000" b="1" dirty="0">
                <a:solidFill>
                  <a:schemeClr val="bg1"/>
                </a:solidFill>
              </a:rPr>
              <a:t>F </a:t>
            </a:r>
            <a:r>
              <a:rPr lang="el-GR" altLang="el-GR" sz="2000" b="1" dirty="0">
                <a:solidFill>
                  <a:schemeClr val="bg1"/>
                </a:solidFill>
              </a:rPr>
              <a:t>· </a:t>
            </a:r>
            <a:r>
              <a:rPr lang="en-US" altLang="el-GR" sz="20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DEAA89D-00BA-5F12-6D93-FE0554B27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771525"/>
            <a:ext cx="7920037" cy="1385888"/>
          </a:xfrm>
          <a:prstGeom prst="rect">
            <a:avLst/>
          </a:prstGeom>
          <a:gradFill rotWithShape="0">
            <a:gsLst>
              <a:gs pos="0">
                <a:srgbClr val="191919"/>
              </a:gs>
              <a:gs pos="100000">
                <a:srgbClr val="BCBCBC"/>
              </a:gs>
            </a:gsLst>
            <a:path path="shape">
              <a:fillToRect l="50000" t="100000" r="50000"/>
            </a:path>
          </a:gradFill>
          <a:ln w="9360" cap="flat">
            <a:solidFill>
              <a:srgbClr val="000000"/>
            </a:solidFill>
            <a:round/>
            <a:headEnd/>
            <a:tailEnd/>
          </a:ln>
          <a:effectLst>
            <a:outerShdw dist="38160" dir="5400000" algn="ctr" rotWithShape="0">
              <a:srgbClr val="FFFFFF">
                <a:alpha val="48029"/>
              </a:srgbClr>
            </a:outerShdw>
          </a:effec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ts val="613"/>
              </a:spcBef>
              <a:spcAft>
                <a:spcPts val="613"/>
              </a:spcAft>
            </a:pPr>
            <a:endParaRPr lang="el-GR" altLang="el-GR" sz="2000" b="1" dirty="0">
              <a:solidFill>
                <a:srgbClr val="FFFFFF"/>
              </a:solidFill>
            </a:endParaRPr>
          </a:p>
          <a:p>
            <a:pPr algn="ctr" hangingPunct="1">
              <a:lnSpc>
                <a:spcPct val="100000"/>
              </a:lnSpc>
            </a:pPr>
            <a:r>
              <a:rPr lang="el-GR" altLang="el-GR" sz="2000" b="1" dirty="0">
                <a:solidFill>
                  <a:srgbClr val="FFFFFF"/>
                </a:solidFill>
              </a:rPr>
              <a:t>Ονομάζουμε ροπή </a:t>
            </a:r>
            <a:r>
              <a:rPr lang="en-US" altLang="el-GR" sz="2000" b="1" dirty="0">
                <a:solidFill>
                  <a:srgbClr val="FFFFFF"/>
                </a:solidFill>
              </a:rPr>
              <a:t>M, </a:t>
            </a:r>
            <a:r>
              <a:rPr lang="el-GR" altLang="el-GR" sz="2000" b="1" dirty="0">
                <a:solidFill>
                  <a:srgbClr val="FFFFFF"/>
                </a:solidFill>
              </a:rPr>
              <a:t>το γινόμενο της δύναμης </a:t>
            </a:r>
            <a:r>
              <a:rPr lang="en-US" altLang="el-GR" sz="2000" b="1" dirty="0">
                <a:solidFill>
                  <a:srgbClr val="FFFFFF"/>
                </a:solidFill>
              </a:rPr>
              <a:t>F </a:t>
            </a:r>
            <a:r>
              <a:rPr lang="el-GR" altLang="el-GR" sz="2000" b="1" dirty="0">
                <a:solidFill>
                  <a:srgbClr val="FFFFFF"/>
                </a:solidFill>
              </a:rPr>
              <a:t>επί την ελάχιστη απόσταση </a:t>
            </a:r>
            <a:r>
              <a:rPr lang="en-US" altLang="el-GR" sz="2000" b="1" dirty="0">
                <a:solidFill>
                  <a:srgbClr val="FFFFFF"/>
                </a:solidFill>
              </a:rPr>
              <a:t>d</a:t>
            </a:r>
            <a:r>
              <a:rPr lang="el-GR" altLang="el-GR" sz="2000" b="1" dirty="0">
                <a:solidFill>
                  <a:srgbClr val="FFFFFF"/>
                </a:solidFill>
              </a:rPr>
              <a:t>.</a:t>
            </a:r>
          </a:p>
          <a:p>
            <a:pPr algn="ctr" hangingPunct="1">
              <a:lnSpc>
                <a:spcPct val="100000"/>
              </a:lnSpc>
            </a:pPr>
            <a:endParaRPr lang="el-GR" altLang="el-GR" sz="2000" dirty="0">
              <a:solidFill>
                <a:srgbClr val="FFFFFF"/>
              </a:solidFill>
            </a:endParaRP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237F7D85-7D0B-F54B-4E2D-B3D34FC89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355850"/>
            <a:ext cx="23050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Rectangle 5">
            <a:extLst>
              <a:ext uri="{FF2B5EF4-FFF2-40B4-BE49-F238E27FC236}">
                <a16:creationId xmlns:a16="http://schemas.microsoft.com/office/drawing/2014/main" id="{A94BC157-8593-A903-556E-9C0030A60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611563"/>
            <a:ext cx="3455987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r"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Η ελάχιστη απόσταση </a:t>
            </a:r>
            <a:r>
              <a:rPr lang="en-US" altLang="el-GR" sz="2000" dirty="0">
                <a:solidFill>
                  <a:schemeClr val="bg1"/>
                </a:solidFill>
              </a:rPr>
              <a:t>d </a:t>
            </a:r>
            <a:r>
              <a:rPr lang="el-GR" altLang="el-GR" sz="2000" dirty="0">
                <a:solidFill>
                  <a:schemeClr val="bg1"/>
                </a:solidFill>
              </a:rPr>
              <a:t>ονομάζεται μοχλοβραχίονα</a:t>
            </a:r>
            <a:r>
              <a:rPr lang="el-GR" altLang="el-GR" sz="2000" dirty="0"/>
              <a:t>ς.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BFE83EB-9523-DCAC-0FEB-C72CD1D96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 dirty="0">
                <a:solidFill>
                  <a:srgbClr val="03495C"/>
                </a:solidFill>
                <a:latin typeface="Calibri" panose="020F0502020204030204" pitchFamily="34" charset="0"/>
              </a:rPr>
              <a:t>Ροπή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A2C85BB5-8547-398C-334B-30999D404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915988"/>
            <a:ext cx="7920037" cy="957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5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Ανάλογα με τη φορά με την οποία μια δύναμη στρέφει το σώμα, η αντίστοιχη ροπή χαρακτηρίζεται ως θετική ή αρνητική.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3018782-85AD-7C07-C44F-98A5EC82C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932113"/>
            <a:ext cx="2808287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Θετική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(δεξιόστροφη φορά)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59C621A-BCBB-1BE8-05F0-99AA0B0BE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932113"/>
            <a:ext cx="3240087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Αρνητική</a:t>
            </a:r>
          </a:p>
          <a:p>
            <a:pPr algn="ctr"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(αριστερόστροφη φορά)</a:t>
            </a:r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548FACF-1C91-0D7A-FD45-B2985299A07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59113" y="1995488"/>
            <a:ext cx="1079500" cy="1008062"/>
          </a:xfrm>
          <a:prstGeom prst="straightConnector1">
            <a:avLst/>
          </a:prstGeom>
          <a:noFill/>
          <a:ln w="9360" cap="flat">
            <a:solidFill>
              <a:srgbClr val="09529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174" name="AutoShape 6">
            <a:extLst>
              <a:ext uri="{FF2B5EF4-FFF2-40B4-BE49-F238E27FC236}">
                <a16:creationId xmlns:a16="http://schemas.microsoft.com/office/drawing/2014/main" id="{72666733-8B23-9C88-73F0-8FFE431D28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40200" y="1995488"/>
            <a:ext cx="1296988" cy="1008062"/>
          </a:xfrm>
          <a:prstGeom prst="straightConnector1">
            <a:avLst/>
          </a:prstGeom>
          <a:noFill/>
          <a:ln w="9360" cap="flat">
            <a:solidFill>
              <a:srgbClr val="09529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0E863CF2-AE64-02F4-8886-B863AA8F2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4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Ροπή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43CD89AB-5D4C-070A-55F0-5E474DB01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771525"/>
            <a:ext cx="82804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el-GR" altLang="el-GR" sz="2000" dirty="0">
                <a:solidFill>
                  <a:schemeClr val="bg1"/>
                </a:solidFill>
              </a:rPr>
              <a:t>Η ροπή είναι ένα μέγεθος το οποίο συναντάμε καθημερινά στη ζωή μας</a:t>
            </a:r>
            <a:r>
              <a:rPr lang="el-GR" altLang="el-GR" sz="2000" dirty="0"/>
              <a:t>.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F55284-D8B8-9E9A-EB5F-082C3243D7A8}"/>
              </a:ext>
            </a:extLst>
          </p:cNvPr>
          <p:cNvSpPr>
            <a:spLocks noChangeArrowheads="1"/>
          </p:cNvSpPr>
          <p:nvPr/>
        </p:nvSpPr>
        <p:spPr bwMode="auto">
          <a:xfrm rot="21000000">
            <a:off x="34925" y="1683755"/>
            <a:ext cx="4464050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el-GR" altLang="el-GR" dirty="0">
                <a:solidFill>
                  <a:schemeClr val="bg1"/>
                </a:solidFill>
              </a:rPr>
              <a:t>όταν σφίγγουμε ή χαλαρώνουμε μια βίδα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5A7EBFEE-4013-880D-CEC3-705A170A1B37}"/>
              </a:ext>
            </a:extLst>
          </p:cNvPr>
          <p:cNvSpPr>
            <a:spLocks noChangeArrowheads="1"/>
          </p:cNvSpPr>
          <p:nvPr/>
        </p:nvSpPr>
        <p:spPr bwMode="auto">
          <a:xfrm rot="21000000">
            <a:off x="1495733" y="2095443"/>
            <a:ext cx="4651375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el-GR" altLang="el-GR" dirty="0">
                <a:solidFill>
                  <a:schemeClr val="bg1"/>
                </a:solidFill>
                <a:latin typeface="Constantia" panose="02030602050306030303" pitchFamily="18" charset="0"/>
              </a:rPr>
              <a:t>όταν χρησιμοποιούμε το χερούλι μιας πόρτας 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2E2EBFE-9B9B-78A6-5E3F-602BDEE0480C}"/>
              </a:ext>
            </a:extLst>
          </p:cNvPr>
          <p:cNvSpPr>
            <a:spLocks noChangeArrowheads="1"/>
          </p:cNvSpPr>
          <p:nvPr/>
        </p:nvSpPr>
        <p:spPr bwMode="auto">
          <a:xfrm rot="21000000">
            <a:off x="4375150" y="2255662"/>
            <a:ext cx="4651375" cy="6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dirty="0">
                <a:solidFill>
                  <a:schemeClr val="bg1"/>
                </a:solidFill>
                <a:latin typeface="Constantia" panose="02030602050306030303" pitchFamily="18" charset="0"/>
              </a:rPr>
              <a:t>την αισθανόμαστε επίσης στα πόδια μας, όταν κινούμαστε με το ποδήλατο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B70AA2C-86FE-5474-B076-F6DEC1FA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429000"/>
            <a:ext cx="7632700" cy="1004888"/>
          </a:xfrm>
          <a:prstGeom prst="rect">
            <a:avLst/>
          </a:prstGeom>
          <a:solidFill>
            <a:srgbClr val="FFFFFF"/>
          </a:solidFill>
          <a:ln w="25560" cap="flat">
            <a:solidFill>
              <a:srgbClr val="0BD0D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000" dirty="0"/>
              <a:t>σε μια μηχανή εσωτερικής καύσης (ΜΕΚ) όταν βλέπουμε τη μετατροπή της παλινδρομικής κίνησης του εμβόλου σε αντίστοιχη περιστροφική του στροφαλοφόρου άξονα της μηχανής.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3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4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6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7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8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9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0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6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31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32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3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34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5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36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7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38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49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50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1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52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3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54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5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56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61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1C6C2A31-64D0-7103-6A36-A7B7244E6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 dirty="0">
                <a:solidFill>
                  <a:srgbClr val="03495C"/>
                </a:solidFill>
                <a:latin typeface="Calibri" panose="020F0502020204030204" pitchFamily="34" charset="0"/>
              </a:rPr>
              <a:t>Ροπή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2639689-6A2A-C761-F84B-D51927B19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700088"/>
            <a:ext cx="7993063" cy="3138487"/>
          </a:xfrm>
          <a:prstGeom prst="rect">
            <a:avLst/>
          </a:prstGeom>
          <a:gradFill rotWithShape="0">
            <a:gsLst>
              <a:gs pos="0">
                <a:srgbClr val="8BE9F1"/>
              </a:gs>
              <a:gs pos="100000">
                <a:srgbClr val="F7FDFF"/>
              </a:gs>
            </a:gsLst>
            <a:path path="shape">
              <a:fillToRect l="50000" t="100000" r="50000"/>
            </a:path>
          </a:gradFill>
          <a:ln w="9360" cap="flat">
            <a:solidFill>
              <a:srgbClr val="069BA2"/>
            </a:solidFill>
            <a:round/>
            <a:headEnd/>
            <a:tailEnd/>
          </a:ln>
          <a:effectLst>
            <a:outerShdw dist="38160" dir="5400000" algn="ctr" rotWithShape="0">
              <a:srgbClr val="FFFFFF">
                <a:alpha val="48029"/>
              </a:srgbClr>
            </a:outerShdw>
          </a:effec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000" dirty="0"/>
              <a:t>Όταν σε ένα σώμα επενεργούν περισσότερες από μία ροπές, το σώμα καταλαβαίνει τη συνισταμένη τους, που δεν είναι τίποτα άλλο από το αλγεβρικό άθροισμα όλων των ροπών που ενεργούν. </a:t>
            </a:r>
          </a:p>
          <a:p>
            <a:pPr algn="ctr" hangingPunct="1">
              <a:lnSpc>
                <a:spcPct val="100000"/>
              </a:lnSpc>
            </a:pPr>
            <a:endParaRPr lang="el-GR" altLang="el-GR" sz="2000" dirty="0"/>
          </a:p>
          <a:p>
            <a:pPr algn="ctr" hangingPunct="1">
              <a:lnSpc>
                <a:spcPct val="100000"/>
              </a:lnSpc>
            </a:pPr>
            <a:r>
              <a:rPr lang="el-GR" altLang="el-GR" sz="2000" dirty="0"/>
              <a:t>Έτσι, αν σε ένα σώμα ενεργούν οι ροπές </a:t>
            </a:r>
            <a:r>
              <a:rPr lang="en-US" altLang="el-GR" sz="2000" dirty="0"/>
              <a:t>M1, M2 </a:t>
            </a:r>
            <a:r>
              <a:rPr lang="el-GR" altLang="el-GR" sz="2000" dirty="0"/>
              <a:t>και Μ3, η συνισταμένη ροπή Μ θα είναι: </a:t>
            </a:r>
          </a:p>
          <a:p>
            <a:pPr algn="ctr" hangingPunct="1">
              <a:lnSpc>
                <a:spcPct val="100000"/>
              </a:lnSpc>
            </a:pPr>
            <a:endParaRPr lang="el-GR" altLang="el-GR" sz="2000" b="1" dirty="0"/>
          </a:p>
          <a:p>
            <a:pPr algn="ctr" hangingPunct="1">
              <a:lnSpc>
                <a:spcPct val="100000"/>
              </a:lnSpc>
            </a:pPr>
            <a:endParaRPr lang="el-GR" altLang="el-GR" sz="2000" b="1" dirty="0"/>
          </a:p>
          <a:p>
            <a:pPr algn="ctr" hangingPunct="1">
              <a:lnSpc>
                <a:spcPct val="100000"/>
              </a:lnSpc>
            </a:pPr>
            <a:r>
              <a:rPr lang="el-GR" altLang="el-GR" sz="2000" b="1" dirty="0"/>
              <a:t>Μ = Μ1 + Μ2 + Μ3</a:t>
            </a:r>
          </a:p>
          <a:p>
            <a:pPr algn="ctr" hangingPunct="1">
              <a:lnSpc>
                <a:spcPct val="100000"/>
              </a:lnSpc>
            </a:pPr>
            <a:endParaRPr lang="el-GR" altLang="el-GR" sz="20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A80CDF26-38FB-CC57-B1E4-6483E1ACB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4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Ροπή</a:t>
            </a:r>
            <a:r>
              <a:rPr lang="en-US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 – </a:t>
            </a:r>
            <a:r>
              <a:rPr lang="el-GR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Παράδειγμα - Άσκηση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AB62A5F-8A7F-0929-3584-CDE8D51A2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842963"/>
            <a:ext cx="5327650" cy="3353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 dirty="0">
                <a:solidFill>
                  <a:schemeClr val="bg1"/>
                </a:solidFill>
              </a:rPr>
              <a:t>Έστω, ότι ο διωστήρας μιας μηχανής πετρελαίου </a:t>
            </a:r>
            <a:r>
              <a:rPr lang="en-US" altLang="el-GR" dirty="0">
                <a:solidFill>
                  <a:schemeClr val="bg1"/>
                </a:solidFill>
              </a:rPr>
              <a:t>(diesel) </a:t>
            </a:r>
            <a:r>
              <a:rPr lang="el-GR" altLang="el-GR" dirty="0">
                <a:solidFill>
                  <a:schemeClr val="bg1"/>
                </a:solidFill>
              </a:rPr>
              <a:t>μεταβιβάζει μια δύναμη </a:t>
            </a:r>
            <a:r>
              <a:rPr lang="en-US" altLang="el-GR" dirty="0">
                <a:solidFill>
                  <a:schemeClr val="bg1"/>
                </a:solidFill>
              </a:rPr>
              <a:t>F </a:t>
            </a:r>
            <a:r>
              <a:rPr lang="el-GR" altLang="el-GR" dirty="0">
                <a:solidFill>
                  <a:schemeClr val="bg1"/>
                </a:solidFill>
              </a:rPr>
              <a:t>ίση με </a:t>
            </a:r>
            <a:r>
              <a:rPr lang="en-US" altLang="el-GR" dirty="0">
                <a:solidFill>
                  <a:schemeClr val="bg1"/>
                </a:solidFill>
              </a:rPr>
              <a:t>12.000N.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n-US" altLang="el-GR" dirty="0">
                <a:solidFill>
                  <a:schemeClr val="bg1"/>
                </a:solidFill>
              </a:rPr>
              <a:t> </a:t>
            </a:r>
            <a:r>
              <a:rPr lang="el-GR" altLang="el-GR" dirty="0">
                <a:solidFill>
                  <a:schemeClr val="bg1"/>
                </a:solidFill>
              </a:rPr>
              <a:t> Ποιος είναι ο μοχλοβραχίονας της δύναμης ως προς τον άξονα του στροφαλοφόρου και πόση η ροπή που προκαλεί; </a:t>
            </a: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endParaRPr lang="en-US" altLang="el-GR" dirty="0">
              <a:solidFill>
                <a:schemeClr val="bg1"/>
              </a:solidFill>
            </a:endParaRPr>
          </a:p>
          <a:p>
            <a:pPr algn="ctr" hangingPunct="1">
              <a:lnSpc>
                <a:spcPct val="100000"/>
              </a:lnSpc>
              <a:spcAft>
                <a:spcPts val="1213"/>
              </a:spcAft>
            </a:pPr>
            <a:r>
              <a:rPr lang="el-GR" altLang="el-GR" dirty="0">
                <a:solidFill>
                  <a:schemeClr val="bg1"/>
                </a:solidFill>
              </a:rPr>
              <a:t>Δίνονται επίσης: </a:t>
            </a:r>
          </a:p>
          <a:p>
            <a:pPr hangingPunct="1">
              <a:lnSpc>
                <a:spcPct val="100000"/>
              </a:lnSpc>
              <a:spcAft>
                <a:spcPts val="1213"/>
              </a:spcAft>
              <a:buSzPct val="90000"/>
              <a:buFont typeface="Wingdings" pitchFamily="2" charset="0"/>
              <a:buChar char=""/>
            </a:pPr>
            <a:r>
              <a:rPr lang="en-US" altLang="el-GR" b="1" dirty="0">
                <a:solidFill>
                  <a:schemeClr val="bg1"/>
                </a:solidFill>
              </a:rPr>
              <a:t> </a:t>
            </a:r>
            <a:r>
              <a:rPr lang="el-GR" altLang="el-GR" b="1" dirty="0">
                <a:solidFill>
                  <a:schemeClr val="bg1"/>
                </a:solidFill>
              </a:rPr>
              <a:t>η γωνία φ = 8° </a:t>
            </a:r>
          </a:p>
          <a:p>
            <a:pPr hangingPunct="1">
              <a:lnSpc>
                <a:spcPct val="100000"/>
              </a:lnSpc>
              <a:spcAft>
                <a:spcPts val="1213"/>
              </a:spcAft>
              <a:buSzPct val="90000"/>
              <a:buFont typeface="Wingdings" pitchFamily="2" charset="0"/>
              <a:buChar char=""/>
            </a:pPr>
            <a:r>
              <a:rPr lang="en-US" altLang="el-GR" b="1" dirty="0">
                <a:solidFill>
                  <a:schemeClr val="bg1"/>
                </a:solidFill>
              </a:rPr>
              <a:t> </a:t>
            </a:r>
            <a:r>
              <a:rPr lang="el-GR" altLang="el-GR" b="1" dirty="0">
                <a:solidFill>
                  <a:schemeClr val="bg1"/>
                </a:solidFill>
              </a:rPr>
              <a:t>η απόσταση </a:t>
            </a:r>
            <a:r>
              <a:rPr lang="en-US" altLang="el-GR" b="1" dirty="0">
                <a:solidFill>
                  <a:schemeClr val="bg1"/>
                </a:solidFill>
              </a:rPr>
              <a:t>L </a:t>
            </a:r>
            <a:r>
              <a:rPr lang="el-GR" altLang="el-GR" b="1" dirty="0">
                <a:solidFill>
                  <a:schemeClr val="bg1"/>
                </a:solidFill>
              </a:rPr>
              <a:t>= </a:t>
            </a:r>
            <a:r>
              <a:rPr lang="en-US" altLang="el-GR" b="1" dirty="0">
                <a:solidFill>
                  <a:schemeClr val="bg1"/>
                </a:solidFill>
              </a:rPr>
              <a:t>0,4 m</a:t>
            </a: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7334C038-98BF-0DC6-B768-0A239FF21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5" y="842963"/>
            <a:ext cx="1828800" cy="3244850"/>
          </a:xfrm>
          <a:prstGeom prst="rect">
            <a:avLst/>
          </a:prstGeom>
          <a:solidFill>
            <a:srgbClr val="EDEDED"/>
          </a:solidFill>
          <a:ln w="88920" cap="sq">
            <a:solidFill>
              <a:srgbClr val="FFFFFF"/>
            </a:solidFill>
            <a:miter lim="800000"/>
            <a:headEnd/>
            <a:tailEnd/>
          </a:ln>
          <a:effectLst>
            <a:outerShdw dist="18000" dir="5400000" algn="ctr" rotWithShape="0">
              <a:srgbClr val="000000">
                <a:alpha val="40033"/>
              </a:srgbClr>
            </a:outerShdw>
          </a:effectLst>
        </p:spPr>
      </p:pic>
      <p:sp>
        <p:nvSpPr>
          <p:cNvPr id="10244" name="Rectangle 4">
            <a:extLst>
              <a:ext uri="{FF2B5EF4-FFF2-40B4-BE49-F238E27FC236}">
                <a16:creationId xmlns:a16="http://schemas.microsoft.com/office/drawing/2014/main" id="{05BC83D9-284A-6D6E-6054-02458A35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4156075"/>
            <a:ext cx="324008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1400" dirty="0"/>
              <a:t>Υπολογισμός της ροπής που προκαλεί ο διωστήρας της μηχανής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0462E756-2CCC-24D1-3450-7699A73BE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8785225" cy="44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Ροπή</a:t>
            </a:r>
            <a:r>
              <a:rPr lang="en-US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 – </a:t>
            </a:r>
            <a:r>
              <a:rPr lang="el-GR" altLang="el-GR" sz="2300" dirty="0">
                <a:solidFill>
                  <a:schemeClr val="bg1"/>
                </a:solidFill>
                <a:latin typeface="Calibri" panose="020F0502020204030204" pitchFamily="34" charset="0"/>
              </a:rPr>
              <a:t>Παράδειγμα - Άσκηση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5568CFA7-79AA-EC17-2FBA-5134D5997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842963"/>
            <a:ext cx="5327650" cy="2860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n-US" altLang="el-GR" b="1" dirty="0">
                <a:solidFill>
                  <a:schemeClr val="bg1"/>
                </a:solidFill>
              </a:rPr>
              <a:t>sin</a:t>
            </a:r>
            <a:r>
              <a:rPr lang="el-GR" altLang="el-GR" b="1" dirty="0">
                <a:solidFill>
                  <a:schemeClr val="bg1"/>
                </a:solidFill>
              </a:rPr>
              <a:t>φ</a:t>
            </a:r>
            <a:r>
              <a:rPr lang="en-US" altLang="el-GR" b="1" dirty="0">
                <a:solidFill>
                  <a:schemeClr val="bg1"/>
                </a:solidFill>
              </a:rPr>
              <a:t> </a:t>
            </a:r>
            <a:r>
              <a:rPr lang="el-GR" altLang="el-GR" b="1" dirty="0">
                <a:solidFill>
                  <a:schemeClr val="bg1"/>
                </a:solidFill>
              </a:rPr>
              <a:t>= </a:t>
            </a:r>
            <a:r>
              <a:rPr lang="en-US" altLang="el-GR" b="1" dirty="0">
                <a:solidFill>
                  <a:schemeClr val="bg1"/>
                </a:solidFill>
              </a:rPr>
              <a:t>d </a:t>
            </a:r>
            <a:r>
              <a:rPr lang="el-GR" altLang="el-GR" b="1" dirty="0">
                <a:solidFill>
                  <a:schemeClr val="bg1"/>
                </a:solidFill>
              </a:rPr>
              <a:t>/ </a:t>
            </a:r>
            <a:r>
              <a:rPr lang="en-US" altLang="el-GR" b="1" dirty="0">
                <a:solidFill>
                  <a:schemeClr val="bg1"/>
                </a:solidFill>
              </a:rPr>
              <a:t>L </a:t>
            </a:r>
            <a:r>
              <a:rPr lang="el-GR" altLang="el-GR" b="1" dirty="0">
                <a:solidFill>
                  <a:schemeClr val="bg1"/>
                </a:solidFill>
              </a:rPr>
              <a:t>ή </a:t>
            </a:r>
            <a:r>
              <a:rPr lang="en-US" altLang="el-GR" b="1" dirty="0">
                <a:solidFill>
                  <a:schemeClr val="bg1"/>
                </a:solidFill>
              </a:rPr>
              <a:t>d </a:t>
            </a:r>
            <a:r>
              <a:rPr lang="el-GR" altLang="el-GR" b="1" dirty="0">
                <a:solidFill>
                  <a:schemeClr val="bg1"/>
                </a:solidFill>
              </a:rPr>
              <a:t>= </a:t>
            </a:r>
            <a:r>
              <a:rPr lang="en-US" altLang="el-GR" b="1" dirty="0">
                <a:solidFill>
                  <a:schemeClr val="bg1"/>
                </a:solidFill>
              </a:rPr>
              <a:t>L </a:t>
            </a:r>
            <a:r>
              <a:rPr lang="el-GR" altLang="el-GR" b="1" dirty="0">
                <a:solidFill>
                  <a:schemeClr val="bg1"/>
                </a:solidFill>
              </a:rPr>
              <a:t>· </a:t>
            </a:r>
            <a:r>
              <a:rPr lang="en-US" altLang="el-GR" b="1" dirty="0">
                <a:solidFill>
                  <a:schemeClr val="bg1"/>
                </a:solidFill>
              </a:rPr>
              <a:t>sin</a:t>
            </a:r>
            <a:r>
              <a:rPr lang="el-GR" altLang="el-GR" b="1" dirty="0">
                <a:solidFill>
                  <a:schemeClr val="bg1"/>
                </a:solidFill>
              </a:rPr>
              <a:t>φ</a:t>
            </a:r>
            <a:r>
              <a:rPr lang="en-US" altLang="el-GR" b="1" dirty="0">
                <a:solidFill>
                  <a:schemeClr val="bg1"/>
                </a:solidFill>
              </a:rPr>
              <a:t> </a:t>
            </a:r>
          </a:p>
          <a:p>
            <a:pPr algn="ctr" hangingPunct="1">
              <a:lnSpc>
                <a:spcPct val="100000"/>
              </a:lnSpc>
            </a:pPr>
            <a:endParaRPr lang="el-GR" altLang="el-GR" b="1" dirty="0">
              <a:solidFill>
                <a:schemeClr val="bg1"/>
              </a:solidFill>
            </a:endParaRPr>
          </a:p>
          <a:p>
            <a:pPr algn="ctr" hangingPunct="1">
              <a:lnSpc>
                <a:spcPct val="100000"/>
              </a:lnSpc>
            </a:pPr>
            <a:r>
              <a:rPr lang="en-US" altLang="el-GR" dirty="0">
                <a:solidFill>
                  <a:schemeClr val="bg1"/>
                </a:solidFill>
              </a:rPr>
              <a:t>d </a:t>
            </a:r>
            <a:r>
              <a:rPr lang="el-GR" altLang="el-GR" dirty="0">
                <a:solidFill>
                  <a:schemeClr val="bg1"/>
                </a:solidFill>
              </a:rPr>
              <a:t>= 0,4 · 0,13917 = 0,0557 </a:t>
            </a:r>
            <a:r>
              <a:rPr lang="en-US" altLang="el-GR" dirty="0">
                <a:solidFill>
                  <a:schemeClr val="bg1"/>
                </a:solidFill>
              </a:rPr>
              <a:t>m</a:t>
            </a:r>
          </a:p>
          <a:p>
            <a:pPr hangingPunct="1">
              <a:lnSpc>
                <a:spcPct val="100000"/>
              </a:lnSpc>
            </a:pPr>
            <a:endParaRPr lang="el-GR" altLang="el-GR" b="1" dirty="0">
              <a:solidFill>
                <a:schemeClr val="bg1"/>
              </a:solidFill>
            </a:endParaRPr>
          </a:p>
          <a:p>
            <a:pPr hangingPunct="1">
              <a:lnSpc>
                <a:spcPct val="100000"/>
              </a:lnSpc>
            </a:pPr>
            <a:endParaRPr lang="en-US" altLang="el-GR" b="1" dirty="0">
              <a:solidFill>
                <a:schemeClr val="bg1"/>
              </a:solidFill>
            </a:endParaRPr>
          </a:p>
          <a:p>
            <a:pPr hangingPunct="1">
              <a:lnSpc>
                <a:spcPct val="100000"/>
              </a:lnSpc>
            </a:pPr>
            <a:r>
              <a:rPr lang="el-GR" altLang="el-GR" dirty="0">
                <a:solidFill>
                  <a:schemeClr val="bg1"/>
                </a:solidFill>
              </a:rPr>
              <a:t>Συνεπώς η ροπή που αναπτύσσεται στο κέντρο του στροφαλοφόρου θα είναι:</a:t>
            </a:r>
          </a:p>
          <a:p>
            <a:pPr hangingPunct="1">
              <a:lnSpc>
                <a:spcPct val="100000"/>
              </a:lnSpc>
            </a:pPr>
            <a:endParaRPr lang="el-GR" altLang="el-GR" dirty="0">
              <a:solidFill>
                <a:schemeClr val="bg1"/>
              </a:solidFill>
            </a:endParaRPr>
          </a:p>
          <a:p>
            <a:pPr hangingPunct="1">
              <a:lnSpc>
                <a:spcPct val="100000"/>
              </a:lnSpc>
            </a:pPr>
            <a:endParaRPr lang="el-GR" altLang="el-GR" dirty="0">
              <a:solidFill>
                <a:schemeClr val="bg1"/>
              </a:solidFill>
            </a:endParaRPr>
          </a:p>
          <a:p>
            <a:pPr algn="ctr" hangingPunct="1">
              <a:lnSpc>
                <a:spcPct val="100000"/>
              </a:lnSpc>
            </a:pPr>
            <a:r>
              <a:rPr lang="en-US" altLang="el-GR" dirty="0">
                <a:solidFill>
                  <a:schemeClr val="bg1"/>
                </a:solidFill>
              </a:rPr>
              <a:t>M </a:t>
            </a:r>
            <a:r>
              <a:rPr lang="el-GR" altLang="el-GR" dirty="0">
                <a:solidFill>
                  <a:schemeClr val="bg1"/>
                </a:solidFill>
              </a:rPr>
              <a:t>= </a:t>
            </a:r>
            <a:r>
              <a:rPr lang="en-US" altLang="el-GR" dirty="0">
                <a:solidFill>
                  <a:schemeClr val="bg1"/>
                </a:solidFill>
              </a:rPr>
              <a:t>F </a:t>
            </a:r>
            <a:r>
              <a:rPr lang="el-GR" altLang="el-GR" dirty="0">
                <a:solidFill>
                  <a:schemeClr val="bg1"/>
                </a:solidFill>
              </a:rPr>
              <a:t>· </a:t>
            </a:r>
            <a:r>
              <a:rPr lang="en-US" altLang="el-GR" dirty="0">
                <a:solidFill>
                  <a:schemeClr val="bg1"/>
                </a:solidFill>
              </a:rPr>
              <a:t>d </a:t>
            </a:r>
            <a:r>
              <a:rPr lang="el-GR" altLang="el-GR" dirty="0">
                <a:solidFill>
                  <a:schemeClr val="bg1"/>
                </a:solidFill>
              </a:rPr>
              <a:t>= 12.000 · 0,0557 = 668,4 </a:t>
            </a:r>
            <a:r>
              <a:rPr lang="en-US" altLang="el-GR" dirty="0">
                <a:solidFill>
                  <a:schemeClr val="bg1"/>
                </a:solidFill>
              </a:rPr>
              <a:t>Nm</a:t>
            </a:r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47D2FDE4-3D2E-9C8A-8017-73068D3B1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5" y="842963"/>
            <a:ext cx="1828800" cy="3244850"/>
          </a:xfrm>
          <a:prstGeom prst="rect">
            <a:avLst/>
          </a:prstGeom>
          <a:solidFill>
            <a:srgbClr val="EDEDED"/>
          </a:solidFill>
          <a:ln w="88920" cap="sq">
            <a:solidFill>
              <a:srgbClr val="FFFFFF"/>
            </a:solidFill>
            <a:miter lim="800000"/>
            <a:headEnd/>
            <a:tailEnd/>
          </a:ln>
          <a:effectLst>
            <a:outerShdw dist="18000" dir="5400000" algn="ctr" rotWithShape="0">
              <a:srgbClr val="000000">
                <a:alpha val="40033"/>
              </a:srgbClr>
            </a:outerShdw>
          </a:effectLst>
        </p:spPr>
      </p:pic>
      <p:sp>
        <p:nvSpPr>
          <p:cNvPr id="11268" name="Rectangle 4">
            <a:extLst>
              <a:ext uri="{FF2B5EF4-FFF2-40B4-BE49-F238E27FC236}">
                <a16:creationId xmlns:a16="http://schemas.microsoft.com/office/drawing/2014/main" id="{F99D6F84-D38D-F521-5C6E-1FFAA2DB4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4156075"/>
            <a:ext cx="3240088" cy="52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SungtiL GB" charset="0"/>
                <a:cs typeface="AR PL SungtiL GB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el-GR" altLang="el-GR" sz="1400" dirty="0">
                <a:solidFill>
                  <a:schemeClr val="bg1"/>
                </a:solidFill>
              </a:rPr>
              <a:t>Υπολογισμός της ροπής που προκαλεί ο διωστήρας της μηχανής</a:t>
            </a:r>
          </a:p>
        </p:txBody>
      </p:sp>
      <p:cxnSp>
        <p:nvCxnSpPr>
          <p:cNvPr id="11269" name="AutoShape 5">
            <a:extLst>
              <a:ext uri="{FF2B5EF4-FFF2-40B4-BE49-F238E27FC236}">
                <a16:creationId xmlns:a16="http://schemas.microsoft.com/office/drawing/2014/main" id="{938CD854-06F4-45C3-9798-6A83084125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91363" y="1563688"/>
            <a:ext cx="720725" cy="1584325"/>
          </a:xfrm>
          <a:prstGeom prst="straightConnector1">
            <a:avLst/>
          </a:prstGeom>
          <a:noFill/>
          <a:ln w="25560" cap="flat">
            <a:solidFill>
              <a:srgbClr val="FFFF00"/>
            </a:solidFill>
            <a:round/>
            <a:headEnd/>
            <a:tailEnd/>
          </a:ln>
          <a:effectLst>
            <a:outerShdw dist="38160" dir="5400000" algn="ctr" rotWithShape="0">
              <a:srgbClr val="FFFFFF">
                <a:alpha val="4802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AutoShape 6">
            <a:extLst>
              <a:ext uri="{FF2B5EF4-FFF2-40B4-BE49-F238E27FC236}">
                <a16:creationId xmlns:a16="http://schemas.microsoft.com/office/drawing/2014/main" id="{8570FA03-9217-B126-29AE-A2CE8E9DCD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91363" y="1563688"/>
            <a:ext cx="1587" cy="1944687"/>
          </a:xfrm>
          <a:prstGeom prst="straightConnector1">
            <a:avLst/>
          </a:prstGeom>
          <a:noFill/>
          <a:ln w="2844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71" name="AutoShape 7">
            <a:extLst>
              <a:ext uri="{FF2B5EF4-FFF2-40B4-BE49-F238E27FC236}">
                <a16:creationId xmlns:a16="http://schemas.microsoft.com/office/drawing/2014/main" id="{07EE13FB-6493-48E4-F428-4C89142B7B1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091363" y="3148013"/>
            <a:ext cx="720725" cy="360362"/>
          </a:xfrm>
          <a:prstGeom prst="straightConnector1">
            <a:avLst/>
          </a:prstGeom>
          <a:noFill/>
          <a:ln w="28440" cap="flat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onstantia"/>
        <a:ea typeface="AR PL SungtiL GB"/>
        <a:cs typeface="AR PL SungtiL GB"/>
      </a:majorFont>
      <a:minorFont>
        <a:latin typeface="Arial"/>
        <a:ea typeface="AR PL SungtiL GB"/>
        <a:cs typeface="AR PL SungtiL GB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l-G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315</TotalTime>
  <Words>392</Words>
  <Application>Microsoft Macintosh PowerPoint</Application>
  <PresentationFormat>Προβολή στην οθόνη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Times New Roman</vt:lpstr>
      <vt:lpstr>Wingdings</vt:lpstr>
      <vt:lpstr>Θέμα του Office</vt:lpstr>
      <vt:lpstr>Μ.Ε.Κ.  Ι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Μ.Ε.Κ.  Ι</dc:title>
  <dc:creator>xps</dc:creator>
  <cp:lastModifiedBy>GEORGIA GEORGATZOGLOU</cp:lastModifiedBy>
  <cp:revision>51</cp:revision>
  <cp:lastPrinted>1601-01-01T00:00:00Z</cp:lastPrinted>
  <dcterms:created xsi:type="dcterms:W3CDTF">2015-09-27T16:42:25Z</dcterms:created>
  <dcterms:modified xsi:type="dcterms:W3CDTF">2024-03-17T10:20:02Z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PresentationFormat">
    <vt:lpwstr>Προβολή στην οθόνη (16:9)</vt:lpwstr>
  </property>
  <property fmtid="{D5CDD505-2E9C-101B-9397-08002B2CF9AE}" pid="4" name="Slides">
    <vt:r8>9</vt:r8>
  </property>
</Properties>
</file>