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73" r:id="rId2"/>
  </p:sldMasterIdLst>
  <p:notesMasterIdLst>
    <p:notesMasterId r:id="rId2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5143500" type="screen16x9"/>
  <p:notesSz cx="7559675" cy="10691813"/>
  <p:defaultTextStyle>
    <a:defPPr>
      <a:defRPr lang="en-GB"/>
    </a:defPPr>
    <a:lvl1pPr algn="l"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1pPr>
    <a:lvl2pPr marL="742950" indent="-285750" algn="l"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2pPr>
    <a:lvl3pPr marL="1143000" indent="-228600" algn="l"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3pPr>
    <a:lvl4pPr marL="1600200" indent="-228600" algn="l"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4pPr>
    <a:lvl5pPr marL="2057400" indent="-228600" algn="l"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63"/>
  </p:normalViewPr>
  <p:slideViewPr>
    <p:cSldViewPr>
      <p:cViewPr varScale="1">
        <p:scale>
          <a:sx n="114" d="100"/>
          <a:sy n="114" d="100"/>
        </p:scale>
        <p:origin x="1024" y="17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6786AF64-8366-FBF9-3564-E07E746B9C6A}"/>
              </a:ext>
            </a:extLst>
          </p:cNvPr>
          <p:cNvSpPr>
            <a:spLocks noGrp="1" noChangeArrowheads="1"/>
          </p:cNvSpPr>
          <p:nvPr>
            <p:ph type="sldImg"/>
          </p:nvPr>
        </p:nvSpPr>
        <p:spPr bwMode="auto">
          <a:xfrm>
            <a:off x="215900" y="812800"/>
            <a:ext cx="7126288"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a:extLst>
              <a:ext uri="{FF2B5EF4-FFF2-40B4-BE49-F238E27FC236}">
                <a16:creationId xmlns:a16="http://schemas.microsoft.com/office/drawing/2014/main" id="{D7980655-EA74-6D12-D454-601615D5E06E}"/>
              </a:ext>
            </a:extLst>
          </p:cNvPr>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l-GR" altLang="el-GR"/>
          </a:p>
        </p:txBody>
      </p:sp>
      <p:sp>
        <p:nvSpPr>
          <p:cNvPr id="3075" name="Rectangle 3">
            <a:extLst>
              <a:ext uri="{FF2B5EF4-FFF2-40B4-BE49-F238E27FC236}">
                <a16:creationId xmlns:a16="http://schemas.microsoft.com/office/drawing/2014/main" id="{B6B40B3C-A185-067D-DD48-04C525D51423}"/>
              </a:ext>
            </a:extLst>
          </p:cNvPr>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endParaRPr lang="en-US" altLang="el-GR"/>
          </a:p>
        </p:txBody>
      </p:sp>
      <p:sp>
        <p:nvSpPr>
          <p:cNvPr id="3076" name="Rectangle 4">
            <a:extLst>
              <a:ext uri="{FF2B5EF4-FFF2-40B4-BE49-F238E27FC236}">
                <a16:creationId xmlns:a16="http://schemas.microsoft.com/office/drawing/2014/main" id="{02889D16-E94A-B3D8-A4EF-8900632FF0BA}"/>
              </a:ext>
            </a:extLst>
          </p:cNvPr>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endParaRPr lang="en-US" altLang="el-GR"/>
          </a:p>
        </p:txBody>
      </p:sp>
      <p:sp>
        <p:nvSpPr>
          <p:cNvPr id="3077" name="Rectangle 5">
            <a:extLst>
              <a:ext uri="{FF2B5EF4-FFF2-40B4-BE49-F238E27FC236}">
                <a16:creationId xmlns:a16="http://schemas.microsoft.com/office/drawing/2014/main" id="{4ED0324A-F531-A486-D431-52DA5CF44EB4}"/>
              </a:ext>
            </a:extLst>
          </p:cNvPr>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endParaRPr lang="en-US" altLang="el-GR"/>
          </a:p>
        </p:txBody>
      </p:sp>
      <p:sp>
        <p:nvSpPr>
          <p:cNvPr id="3078" name="Rectangle 6">
            <a:extLst>
              <a:ext uri="{FF2B5EF4-FFF2-40B4-BE49-F238E27FC236}">
                <a16:creationId xmlns:a16="http://schemas.microsoft.com/office/drawing/2014/main" id="{1AB71C19-6839-7C13-9929-9BB5BF1A1EEB}"/>
              </a:ext>
            </a:extLst>
          </p:cNvPr>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fld id="{E0A1938C-1BF0-0848-AF3F-89EB8167A272}" type="slidenum">
              <a:rPr lang="en-US" altLang="el-GR"/>
              <a:pPr/>
              <a:t>‹#›</a:t>
            </a:fld>
            <a:endParaRPr lang="en-US"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7DC6467D-2618-3771-2D54-F50DDA3C2335}"/>
              </a:ext>
            </a:extLst>
          </p:cNvPr>
          <p:cNvSpPr>
            <a:spLocks noGrp="1" noChangeArrowheads="1"/>
          </p:cNvSpPr>
          <p:nvPr>
            <p:ph type="sldNum"/>
          </p:nvPr>
        </p:nvSpPr>
        <p:spPr>
          <a:ln/>
        </p:spPr>
        <p:txBody>
          <a:bodyPr/>
          <a:lstStyle/>
          <a:p>
            <a:fld id="{EA169CFE-4A42-0B4D-9164-CF8B3498C136}" type="slidenum">
              <a:rPr lang="en-US" altLang="el-GR"/>
              <a:pPr/>
              <a:t>1</a:t>
            </a:fld>
            <a:endParaRPr lang="en-US" altLang="el-GR"/>
          </a:p>
        </p:txBody>
      </p:sp>
      <p:sp>
        <p:nvSpPr>
          <p:cNvPr id="29697" name="Text Box 1">
            <a:extLst>
              <a:ext uri="{FF2B5EF4-FFF2-40B4-BE49-F238E27FC236}">
                <a16:creationId xmlns:a16="http://schemas.microsoft.com/office/drawing/2014/main" id="{5DE595F2-781E-7DFF-0609-FF894C4F99E7}"/>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Text Box 2">
            <a:extLst>
              <a:ext uri="{FF2B5EF4-FFF2-40B4-BE49-F238E27FC236}">
                <a16:creationId xmlns:a16="http://schemas.microsoft.com/office/drawing/2014/main" id="{1D3A08D6-A900-F2D3-7FC0-0525926C5DC1}"/>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FB534584-85A2-BA12-3D79-9D14750C8F59}"/>
              </a:ext>
            </a:extLst>
          </p:cNvPr>
          <p:cNvSpPr>
            <a:spLocks noGrp="1" noChangeArrowheads="1"/>
          </p:cNvSpPr>
          <p:nvPr>
            <p:ph type="sldNum"/>
          </p:nvPr>
        </p:nvSpPr>
        <p:spPr>
          <a:ln/>
        </p:spPr>
        <p:txBody>
          <a:bodyPr/>
          <a:lstStyle/>
          <a:p>
            <a:fld id="{FA1691CF-93F4-5347-A817-9B53BF500F68}" type="slidenum">
              <a:rPr lang="en-US" altLang="el-GR"/>
              <a:pPr/>
              <a:t>10</a:t>
            </a:fld>
            <a:endParaRPr lang="en-US" altLang="el-GR"/>
          </a:p>
        </p:txBody>
      </p:sp>
      <p:sp>
        <p:nvSpPr>
          <p:cNvPr id="38913" name="Text Box 1">
            <a:extLst>
              <a:ext uri="{FF2B5EF4-FFF2-40B4-BE49-F238E27FC236}">
                <a16:creationId xmlns:a16="http://schemas.microsoft.com/office/drawing/2014/main" id="{C29315A2-3357-0972-8A86-ABB7B1910DDD}"/>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Text Box 2">
            <a:extLst>
              <a:ext uri="{FF2B5EF4-FFF2-40B4-BE49-F238E27FC236}">
                <a16:creationId xmlns:a16="http://schemas.microsoft.com/office/drawing/2014/main" id="{35A00525-AC98-CC94-B1EC-F5125529C592}"/>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0EC214E6-B8C0-DB7C-313F-39A069DB0518}"/>
              </a:ext>
            </a:extLst>
          </p:cNvPr>
          <p:cNvSpPr>
            <a:spLocks noGrp="1" noChangeArrowheads="1"/>
          </p:cNvSpPr>
          <p:nvPr>
            <p:ph type="sldNum"/>
          </p:nvPr>
        </p:nvSpPr>
        <p:spPr>
          <a:ln/>
        </p:spPr>
        <p:txBody>
          <a:bodyPr/>
          <a:lstStyle/>
          <a:p>
            <a:fld id="{079F8B34-5FA6-674D-A54A-EB7D978CA87A}" type="slidenum">
              <a:rPr lang="en-US" altLang="el-GR"/>
              <a:pPr/>
              <a:t>11</a:t>
            </a:fld>
            <a:endParaRPr lang="en-US" altLang="el-GR"/>
          </a:p>
        </p:txBody>
      </p:sp>
      <p:sp>
        <p:nvSpPr>
          <p:cNvPr id="39937" name="Text Box 1">
            <a:extLst>
              <a:ext uri="{FF2B5EF4-FFF2-40B4-BE49-F238E27FC236}">
                <a16:creationId xmlns:a16="http://schemas.microsoft.com/office/drawing/2014/main" id="{32E1B6A5-6DD5-0E56-1B4B-30DEC484928C}"/>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Text Box 2">
            <a:extLst>
              <a:ext uri="{FF2B5EF4-FFF2-40B4-BE49-F238E27FC236}">
                <a16:creationId xmlns:a16="http://schemas.microsoft.com/office/drawing/2014/main" id="{A40058E4-71A1-F75B-0C6E-464C287AA3F5}"/>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7E7EBA09-2CFC-8403-DB69-E53B74539D6D}"/>
              </a:ext>
            </a:extLst>
          </p:cNvPr>
          <p:cNvSpPr>
            <a:spLocks noGrp="1" noChangeArrowheads="1"/>
          </p:cNvSpPr>
          <p:nvPr>
            <p:ph type="sldNum"/>
          </p:nvPr>
        </p:nvSpPr>
        <p:spPr>
          <a:ln/>
        </p:spPr>
        <p:txBody>
          <a:bodyPr/>
          <a:lstStyle/>
          <a:p>
            <a:fld id="{A91C4309-BF0E-5C40-8E4B-6F02923D41F7}" type="slidenum">
              <a:rPr lang="en-US" altLang="el-GR"/>
              <a:pPr/>
              <a:t>12</a:t>
            </a:fld>
            <a:endParaRPr lang="en-US" altLang="el-GR"/>
          </a:p>
        </p:txBody>
      </p:sp>
      <p:sp>
        <p:nvSpPr>
          <p:cNvPr id="40961" name="Text Box 1">
            <a:extLst>
              <a:ext uri="{FF2B5EF4-FFF2-40B4-BE49-F238E27FC236}">
                <a16:creationId xmlns:a16="http://schemas.microsoft.com/office/drawing/2014/main" id="{2820F7A1-C73A-1FE0-3E4C-FB2520DC3F85}"/>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Text Box 2">
            <a:extLst>
              <a:ext uri="{FF2B5EF4-FFF2-40B4-BE49-F238E27FC236}">
                <a16:creationId xmlns:a16="http://schemas.microsoft.com/office/drawing/2014/main" id="{7DA0F099-4CBA-4493-5A63-5B134CC4119A}"/>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41FEDFD4-AB3A-9F34-D556-A00381B5E56A}"/>
              </a:ext>
            </a:extLst>
          </p:cNvPr>
          <p:cNvSpPr>
            <a:spLocks noGrp="1" noChangeArrowheads="1"/>
          </p:cNvSpPr>
          <p:nvPr>
            <p:ph type="sldNum"/>
          </p:nvPr>
        </p:nvSpPr>
        <p:spPr>
          <a:ln/>
        </p:spPr>
        <p:txBody>
          <a:bodyPr/>
          <a:lstStyle/>
          <a:p>
            <a:fld id="{A8A872DA-CBE5-044A-A547-19BA8B186F2B}" type="slidenum">
              <a:rPr lang="en-US" altLang="el-GR"/>
              <a:pPr/>
              <a:t>13</a:t>
            </a:fld>
            <a:endParaRPr lang="en-US" altLang="el-GR"/>
          </a:p>
        </p:txBody>
      </p:sp>
      <p:sp>
        <p:nvSpPr>
          <p:cNvPr id="41985" name="Text Box 1">
            <a:extLst>
              <a:ext uri="{FF2B5EF4-FFF2-40B4-BE49-F238E27FC236}">
                <a16:creationId xmlns:a16="http://schemas.microsoft.com/office/drawing/2014/main" id="{A4A55F1F-3C16-1179-5099-72FE04108E46}"/>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6" name="Text Box 2">
            <a:extLst>
              <a:ext uri="{FF2B5EF4-FFF2-40B4-BE49-F238E27FC236}">
                <a16:creationId xmlns:a16="http://schemas.microsoft.com/office/drawing/2014/main" id="{74057223-3FD2-EB24-D819-D15E36B08957}"/>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8B31A2A9-9EF3-0C40-E0A6-F2A018686C3E}"/>
              </a:ext>
            </a:extLst>
          </p:cNvPr>
          <p:cNvSpPr>
            <a:spLocks noGrp="1" noChangeArrowheads="1"/>
          </p:cNvSpPr>
          <p:nvPr>
            <p:ph type="sldNum"/>
          </p:nvPr>
        </p:nvSpPr>
        <p:spPr>
          <a:ln/>
        </p:spPr>
        <p:txBody>
          <a:bodyPr/>
          <a:lstStyle/>
          <a:p>
            <a:fld id="{CC07CD60-636A-C24A-9328-3C559F619C89}" type="slidenum">
              <a:rPr lang="en-US" altLang="el-GR"/>
              <a:pPr/>
              <a:t>14</a:t>
            </a:fld>
            <a:endParaRPr lang="en-US" altLang="el-GR"/>
          </a:p>
        </p:txBody>
      </p:sp>
      <p:sp>
        <p:nvSpPr>
          <p:cNvPr id="43009" name="Text Box 1">
            <a:extLst>
              <a:ext uri="{FF2B5EF4-FFF2-40B4-BE49-F238E27FC236}">
                <a16:creationId xmlns:a16="http://schemas.microsoft.com/office/drawing/2014/main" id="{1A924D6B-3F34-C974-53B7-0B3A55B19824}"/>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Text Box 2">
            <a:extLst>
              <a:ext uri="{FF2B5EF4-FFF2-40B4-BE49-F238E27FC236}">
                <a16:creationId xmlns:a16="http://schemas.microsoft.com/office/drawing/2014/main" id="{1F25E691-484E-2922-FADB-249D3B741488}"/>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7DA2C603-AC59-5968-3437-F501F02483D4}"/>
              </a:ext>
            </a:extLst>
          </p:cNvPr>
          <p:cNvSpPr>
            <a:spLocks noGrp="1" noChangeArrowheads="1"/>
          </p:cNvSpPr>
          <p:nvPr>
            <p:ph type="sldNum"/>
          </p:nvPr>
        </p:nvSpPr>
        <p:spPr>
          <a:ln/>
        </p:spPr>
        <p:txBody>
          <a:bodyPr/>
          <a:lstStyle/>
          <a:p>
            <a:fld id="{64D19F1A-B3B8-4945-AFC8-981AA59B54F2}" type="slidenum">
              <a:rPr lang="en-US" altLang="el-GR"/>
              <a:pPr/>
              <a:t>15</a:t>
            </a:fld>
            <a:endParaRPr lang="en-US" altLang="el-GR"/>
          </a:p>
        </p:txBody>
      </p:sp>
      <p:sp>
        <p:nvSpPr>
          <p:cNvPr id="44033" name="Text Box 1">
            <a:extLst>
              <a:ext uri="{FF2B5EF4-FFF2-40B4-BE49-F238E27FC236}">
                <a16:creationId xmlns:a16="http://schemas.microsoft.com/office/drawing/2014/main" id="{C5944042-5AF2-29AA-64A4-A36384D15949}"/>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4" name="Text Box 2">
            <a:extLst>
              <a:ext uri="{FF2B5EF4-FFF2-40B4-BE49-F238E27FC236}">
                <a16:creationId xmlns:a16="http://schemas.microsoft.com/office/drawing/2014/main" id="{FBB0456D-A658-4BA2-6776-94BBA9B17F08}"/>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FA3E61C7-EA23-6E72-6A88-12EDC8F12E06}"/>
              </a:ext>
            </a:extLst>
          </p:cNvPr>
          <p:cNvSpPr>
            <a:spLocks noGrp="1" noChangeArrowheads="1"/>
          </p:cNvSpPr>
          <p:nvPr>
            <p:ph type="sldNum"/>
          </p:nvPr>
        </p:nvSpPr>
        <p:spPr>
          <a:ln/>
        </p:spPr>
        <p:txBody>
          <a:bodyPr/>
          <a:lstStyle/>
          <a:p>
            <a:fld id="{733B9A18-E248-CE4A-9155-37EF3AB47C37}" type="slidenum">
              <a:rPr lang="en-US" altLang="el-GR"/>
              <a:pPr/>
              <a:t>16</a:t>
            </a:fld>
            <a:endParaRPr lang="en-US" altLang="el-GR"/>
          </a:p>
        </p:txBody>
      </p:sp>
      <p:sp>
        <p:nvSpPr>
          <p:cNvPr id="45057" name="Text Box 1">
            <a:extLst>
              <a:ext uri="{FF2B5EF4-FFF2-40B4-BE49-F238E27FC236}">
                <a16:creationId xmlns:a16="http://schemas.microsoft.com/office/drawing/2014/main" id="{A0BB6FAF-FB5A-33CC-3ECB-634D0CFAA153}"/>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8" name="Text Box 2">
            <a:extLst>
              <a:ext uri="{FF2B5EF4-FFF2-40B4-BE49-F238E27FC236}">
                <a16:creationId xmlns:a16="http://schemas.microsoft.com/office/drawing/2014/main" id="{6B3A96C6-44B5-95C6-0242-800B83C85592}"/>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59280DC0-DBA2-AFAF-999A-2D57BCEB8292}"/>
              </a:ext>
            </a:extLst>
          </p:cNvPr>
          <p:cNvSpPr>
            <a:spLocks noGrp="1" noChangeArrowheads="1"/>
          </p:cNvSpPr>
          <p:nvPr>
            <p:ph type="sldNum"/>
          </p:nvPr>
        </p:nvSpPr>
        <p:spPr>
          <a:ln/>
        </p:spPr>
        <p:txBody>
          <a:bodyPr/>
          <a:lstStyle/>
          <a:p>
            <a:fld id="{EA75F41E-AA8F-6149-ADE3-64A27FBED566}" type="slidenum">
              <a:rPr lang="en-US" altLang="el-GR"/>
              <a:pPr/>
              <a:t>17</a:t>
            </a:fld>
            <a:endParaRPr lang="en-US" altLang="el-GR"/>
          </a:p>
        </p:txBody>
      </p:sp>
      <p:sp>
        <p:nvSpPr>
          <p:cNvPr id="46081" name="Text Box 1">
            <a:extLst>
              <a:ext uri="{FF2B5EF4-FFF2-40B4-BE49-F238E27FC236}">
                <a16:creationId xmlns:a16="http://schemas.microsoft.com/office/drawing/2014/main" id="{EAFB2F0D-60FF-0676-56F6-774B37B7434F}"/>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2" name="Text Box 2">
            <a:extLst>
              <a:ext uri="{FF2B5EF4-FFF2-40B4-BE49-F238E27FC236}">
                <a16:creationId xmlns:a16="http://schemas.microsoft.com/office/drawing/2014/main" id="{370CB356-F80C-D9BD-307A-FCC597706ADE}"/>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9D7FDBE8-E72B-C948-3D4B-F7AE4B8EA4E4}"/>
              </a:ext>
            </a:extLst>
          </p:cNvPr>
          <p:cNvSpPr>
            <a:spLocks noGrp="1" noChangeArrowheads="1"/>
          </p:cNvSpPr>
          <p:nvPr>
            <p:ph type="sldNum"/>
          </p:nvPr>
        </p:nvSpPr>
        <p:spPr>
          <a:ln/>
        </p:spPr>
        <p:txBody>
          <a:bodyPr/>
          <a:lstStyle/>
          <a:p>
            <a:fld id="{04A0C8B0-F916-2841-BD16-94E957D0B648}" type="slidenum">
              <a:rPr lang="en-US" altLang="el-GR"/>
              <a:pPr/>
              <a:t>18</a:t>
            </a:fld>
            <a:endParaRPr lang="en-US" altLang="el-GR"/>
          </a:p>
        </p:txBody>
      </p:sp>
      <p:sp>
        <p:nvSpPr>
          <p:cNvPr id="47105" name="Text Box 1">
            <a:extLst>
              <a:ext uri="{FF2B5EF4-FFF2-40B4-BE49-F238E27FC236}">
                <a16:creationId xmlns:a16="http://schemas.microsoft.com/office/drawing/2014/main" id="{0410ACA2-2E52-FACB-0B6A-C8B772427364}"/>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Text Box 2">
            <a:extLst>
              <a:ext uri="{FF2B5EF4-FFF2-40B4-BE49-F238E27FC236}">
                <a16:creationId xmlns:a16="http://schemas.microsoft.com/office/drawing/2014/main" id="{907FED9F-DA5D-4C36-B7D9-9A183E30E52C}"/>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32D3D043-E521-FA86-A02C-402AD314805C}"/>
              </a:ext>
            </a:extLst>
          </p:cNvPr>
          <p:cNvSpPr>
            <a:spLocks noGrp="1" noChangeArrowheads="1"/>
          </p:cNvSpPr>
          <p:nvPr>
            <p:ph type="sldNum"/>
          </p:nvPr>
        </p:nvSpPr>
        <p:spPr>
          <a:ln/>
        </p:spPr>
        <p:txBody>
          <a:bodyPr/>
          <a:lstStyle/>
          <a:p>
            <a:fld id="{D3E0F6C4-2760-D84D-BE2F-C3446807A24F}" type="slidenum">
              <a:rPr lang="en-US" altLang="el-GR"/>
              <a:pPr/>
              <a:t>19</a:t>
            </a:fld>
            <a:endParaRPr lang="en-US" altLang="el-GR"/>
          </a:p>
        </p:txBody>
      </p:sp>
      <p:sp>
        <p:nvSpPr>
          <p:cNvPr id="48129" name="Text Box 1">
            <a:extLst>
              <a:ext uri="{FF2B5EF4-FFF2-40B4-BE49-F238E27FC236}">
                <a16:creationId xmlns:a16="http://schemas.microsoft.com/office/drawing/2014/main" id="{AE3CDEC1-540A-1A16-B2B8-1FB0490B7ED7}"/>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0" name="Text Box 2">
            <a:extLst>
              <a:ext uri="{FF2B5EF4-FFF2-40B4-BE49-F238E27FC236}">
                <a16:creationId xmlns:a16="http://schemas.microsoft.com/office/drawing/2014/main" id="{B7901527-F78A-E3E8-E071-7E354D7CF562}"/>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D2D6A78B-2B1C-E534-0823-8FF4E1B34ABE}"/>
              </a:ext>
            </a:extLst>
          </p:cNvPr>
          <p:cNvSpPr>
            <a:spLocks noGrp="1" noChangeArrowheads="1"/>
          </p:cNvSpPr>
          <p:nvPr>
            <p:ph type="sldNum"/>
          </p:nvPr>
        </p:nvSpPr>
        <p:spPr>
          <a:ln/>
        </p:spPr>
        <p:txBody>
          <a:bodyPr/>
          <a:lstStyle/>
          <a:p>
            <a:fld id="{4407DA4E-71EC-3346-8E63-F1B17D268AA2}" type="slidenum">
              <a:rPr lang="en-US" altLang="el-GR"/>
              <a:pPr/>
              <a:t>2</a:t>
            </a:fld>
            <a:endParaRPr lang="en-US" altLang="el-GR"/>
          </a:p>
        </p:txBody>
      </p:sp>
      <p:sp>
        <p:nvSpPr>
          <p:cNvPr id="30721" name="Text Box 1">
            <a:extLst>
              <a:ext uri="{FF2B5EF4-FFF2-40B4-BE49-F238E27FC236}">
                <a16:creationId xmlns:a16="http://schemas.microsoft.com/office/drawing/2014/main" id="{42D807D9-1242-8232-C855-100264257DE9}"/>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Text Box 2">
            <a:extLst>
              <a:ext uri="{FF2B5EF4-FFF2-40B4-BE49-F238E27FC236}">
                <a16:creationId xmlns:a16="http://schemas.microsoft.com/office/drawing/2014/main" id="{D33AE7D0-4A1B-251F-8877-6E5F4C3A1881}"/>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0D84BD83-258A-B14C-4429-7EF41725A9FB}"/>
              </a:ext>
            </a:extLst>
          </p:cNvPr>
          <p:cNvSpPr>
            <a:spLocks noGrp="1" noChangeArrowheads="1"/>
          </p:cNvSpPr>
          <p:nvPr>
            <p:ph type="sldNum"/>
          </p:nvPr>
        </p:nvSpPr>
        <p:spPr>
          <a:ln/>
        </p:spPr>
        <p:txBody>
          <a:bodyPr/>
          <a:lstStyle/>
          <a:p>
            <a:fld id="{3A6B1C51-4EE7-A640-9C63-028EE60DB323}" type="slidenum">
              <a:rPr lang="en-US" altLang="el-GR"/>
              <a:pPr/>
              <a:t>20</a:t>
            </a:fld>
            <a:endParaRPr lang="en-US" altLang="el-GR"/>
          </a:p>
        </p:txBody>
      </p:sp>
      <p:sp>
        <p:nvSpPr>
          <p:cNvPr id="49153" name="Text Box 1">
            <a:extLst>
              <a:ext uri="{FF2B5EF4-FFF2-40B4-BE49-F238E27FC236}">
                <a16:creationId xmlns:a16="http://schemas.microsoft.com/office/drawing/2014/main" id="{A86BB667-CE1D-06B0-AF45-A43F799CB64D}"/>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Text Box 2">
            <a:extLst>
              <a:ext uri="{FF2B5EF4-FFF2-40B4-BE49-F238E27FC236}">
                <a16:creationId xmlns:a16="http://schemas.microsoft.com/office/drawing/2014/main" id="{D5A8005D-30B5-20E2-27BC-FD4530D79E49}"/>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D470D97B-707B-09A2-F3FE-5B2FB6A73B91}"/>
              </a:ext>
            </a:extLst>
          </p:cNvPr>
          <p:cNvSpPr>
            <a:spLocks noGrp="1" noChangeArrowheads="1"/>
          </p:cNvSpPr>
          <p:nvPr>
            <p:ph type="sldNum"/>
          </p:nvPr>
        </p:nvSpPr>
        <p:spPr>
          <a:ln/>
        </p:spPr>
        <p:txBody>
          <a:bodyPr/>
          <a:lstStyle/>
          <a:p>
            <a:fld id="{A1EC1831-3732-5B48-90DE-01029F5A3B55}" type="slidenum">
              <a:rPr lang="en-US" altLang="el-GR"/>
              <a:pPr/>
              <a:t>21</a:t>
            </a:fld>
            <a:endParaRPr lang="en-US" altLang="el-GR"/>
          </a:p>
        </p:txBody>
      </p:sp>
      <p:sp>
        <p:nvSpPr>
          <p:cNvPr id="50177" name="Text Box 1">
            <a:extLst>
              <a:ext uri="{FF2B5EF4-FFF2-40B4-BE49-F238E27FC236}">
                <a16:creationId xmlns:a16="http://schemas.microsoft.com/office/drawing/2014/main" id="{88D70504-D01A-E257-4648-76173A10C668}"/>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8" name="Text Box 2">
            <a:extLst>
              <a:ext uri="{FF2B5EF4-FFF2-40B4-BE49-F238E27FC236}">
                <a16:creationId xmlns:a16="http://schemas.microsoft.com/office/drawing/2014/main" id="{13B17998-40E3-4C2A-EF5A-E3B85E800A23}"/>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260494FD-E6AF-A389-1162-307068A0D316}"/>
              </a:ext>
            </a:extLst>
          </p:cNvPr>
          <p:cNvSpPr>
            <a:spLocks noGrp="1" noChangeArrowheads="1"/>
          </p:cNvSpPr>
          <p:nvPr>
            <p:ph type="sldNum"/>
          </p:nvPr>
        </p:nvSpPr>
        <p:spPr>
          <a:ln/>
        </p:spPr>
        <p:txBody>
          <a:bodyPr/>
          <a:lstStyle/>
          <a:p>
            <a:fld id="{7ABCCD67-AF6A-A543-83F9-E4832ED4C79E}" type="slidenum">
              <a:rPr lang="en-US" altLang="el-GR"/>
              <a:pPr/>
              <a:t>22</a:t>
            </a:fld>
            <a:endParaRPr lang="en-US" altLang="el-GR"/>
          </a:p>
        </p:txBody>
      </p:sp>
      <p:sp>
        <p:nvSpPr>
          <p:cNvPr id="51201" name="Text Box 1">
            <a:extLst>
              <a:ext uri="{FF2B5EF4-FFF2-40B4-BE49-F238E27FC236}">
                <a16:creationId xmlns:a16="http://schemas.microsoft.com/office/drawing/2014/main" id="{9D79ED01-1629-7A2D-1A4A-E421F594C5F4}"/>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2" name="Text Box 2">
            <a:extLst>
              <a:ext uri="{FF2B5EF4-FFF2-40B4-BE49-F238E27FC236}">
                <a16:creationId xmlns:a16="http://schemas.microsoft.com/office/drawing/2014/main" id="{7CF6966F-0653-89CD-BD10-3E765D0E349F}"/>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6B923D4A-DAA5-5D76-86C1-81407078DFF5}"/>
              </a:ext>
            </a:extLst>
          </p:cNvPr>
          <p:cNvSpPr>
            <a:spLocks noGrp="1" noChangeArrowheads="1"/>
          </p:cNvSpPr>
          <p:nvPr>
            <p:ph type="sldNum"/>
          </p:nvPr>
        </p:nvSpPr>
        <p:spPr>
          <a:ln/>
        </p:spPr>
        <p:txBody>
          <a:bodyPr/>
          <a:lstStyle/>
          <a:p>
            <a:fld id="{1A300E21-0027-D942-93A7-82501F986DB7}" type="slidenum">
              <a:rPr lang="en-US" altLang="el-GR"/>
              <a:pPr/>
              <a:t>23</a:t>
            </a:fld>
            <a:endParaRPr lang="en-US" altLang="el-GR"/>
          </a:p>
        </p:txBody>
      </p:sp>
      <p:sp>
        <p:nvSpPr>
          <p:cNvPr id="52225" name="Text Box 1">
            <a:extLst>
              <a:ext uri="{FF2B5EF4-FFF2-40B4-BE49-F238E27FC236}">
                <a16:creationId xmlns:a16="http://schemas.microsoft.com/office/drawing/2014/main" id="{2E4B775C-3601-8D31-3BAD-434A6FFFD8DB}"/>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6" name="Text Box 2">
            <a:extLst>
              <a:ext uri="{FF2B5EF4-FFF2-40B4-BE49-F238E27FC236}">
                <a16:creationId xmlns:a16="http://schemas.microsoft.com/office/drawing/2014/main" id="{F77906C3-FE4E-2FBA-E63C-AF0CF5B53389}"/>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AC2EB306-2EA1-4F4E-3728-E89AD62D54C9}"/>
              </a:ext>
            </a:extLst>
          </p:cNvPr>
          <p:cNvSpPr>
            <a:spLocks noGrp="1" noChangeArrowheads="1"/>
          </p:cNvSpPr>
          <p:nvPr>
            <p:ph type="sldNum"/>
          </p:nvPr>
        </p:nvSpPr>
        <p:spPr>
          <a:ln/>
        </p:spPr>
        <p:txBody>
          <a:bodyPr/>
          <a:lstStyle/>
          <a:p>
            <a:fld id="{7452E089-76B4-7F45-BDF6-249711886F88}" type="slidenum">
              <a:rPr lang="en-US" altLang="el-GR"/>
              <a:pPr/>
              <a:t>24</a:t>
            </a:fld>
            <a:endParaRPr lang="en-US" altLang="el-GR"/>
          </a:p>
        </p:txBody>
      </p:sp>
      <p:sp>
        <p:nvSpPr>
          <p:cNvPr id="53249" name="Text Box 1">
            <a:extLst>
              <a:ext uri="{FF2B5EF4-FFF2-40B4-BE49-F238E27FC236}">
                <a16:creationId xmlns:a16="http://schemas.microsoft.com/office/drawing/2014/main" id="{C0A04866-C94E-0404-EBCD-8378910EAE4C}"/>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0" name="Text Box 2">
            <a:extLst>
              <a:ext uri="{FF2B5EF4-FFF2-40B4-BE49-F238E27FC236}">
                <a16:creationId xmlns:a16="http://schemas.microsoft.com/office/drawing/2014/main" id="{F0578334-FC51-A127-4E7B-E001BB614A2E}"/>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D9DFC722-BD85-0C71-7F77-B58CFD5ACA09}"/>
              </a:ext>
            </a:extLst>
          </p:cNvPr>
          <p:cNvSpPr>
            <a:spLocks noGrp="1" noChangeArrowheads="1"/>
          </p:cNvSpPr>
          <p:nvPr>
            <p:ph type="sldNum"/>
          </p:nvPr>
        </p:nvSpPr>
        <p:spPr>
          <a:ln/>
        </p:spPr>
        <p:txBody>
          <a:bodyPr/>
          <a:lstStyle/>
          <a:p>
            <a:fld id="{5BE7C3D7-6757-8B44-8722-2A4FD8919BC5}" type="slidenum">
              <a:rPr lang="en-US" altLang="el-GR"/>
              <a:pPr/>
              <a:t>25</a:t>
            </a:fld>
            <a:endParaRPr lang="en-US" altLang="el-GR"/>
          </a:p>
        </p:txBody>
      </p:sp>
      <p:sp>
        <p:nvSpPr>
          <p:cNvPr id="54273" name="Text Box 1">
            <a:extLst>
              <a:ext uri="{FF2B5EF4-FFF2-40B4-BE49-F238E27FC236}">
                <a16:creationId xmlns:a16="http://schemas.microsoft.com/office/drawing/2014/main" id="{6C949DA8-C578-6CEB-DAD2-BC7EA5B0B303}"/>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4" name="Text Box 2">
            <a:extLst>
              <a:ext uri="{FF2B5EF4-FFF2-40B4-BE49-F238E27FC236}">
                <a16:creationId xmlns:a16="http://schemas.microsoft.com/office/drawing/2014/main" id="{134B605F-EA24-8C37-0A4E-507222B1FA27}"/>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050165D7-7D04-353E-5C27-16F02E2E0E59}"/>
              </a:ext>
            </a:extLst>
          </p:cNvPr>
          <p:cNvSpPr>
            <a:spLocks noGrp="1" noChangeArrowheads="1"/>
          </p:cNvSpPr>
          <p:nvPr>
            <p:ph type="sldNum"/>
          </p:nvPr>
        </p:nvSpPr>
        <p:spPr>
          <a:ln/>
        </p:spPr>
        <p:txBody>
          <a:bodyPr/>
          <a:lstStyle/>
          <a:p>
            <a:fld id="{6A52EB82-8474-264D-AC37-80FE9FBE0E9F}" type="slidenum">
              <a:rPr lang="en-US" altLang="el-GR"/>
              <a:pPr/>
              <a:t>3</a:t>
            </a:fld>
            <a:endParaRPr lang="en-US" altLang="el-GR"/>
          </a:p>
        </p:txBody>
      </p:sp>
      <p:sp>
        <p:nvSpPr>
          <p:cNvPr id="31745" name="Text Box 1">
            <a:extLst>
              <a:ext uri="{FF2B5EF4-FFF2-40B4-BE49-F238E27FC236}">
                <a16:creationId xmlns:a16="http://schemas.microsoft.com/office/drawing/2014/main" id="{94EF5E7D-913F-DECD-5D5B-04D20E96822F}"/>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Text Box 2">
            <a:extLst>
              <a:ext uri="{FF2B5EF4-FFF2-40B4-BE49-F238E27FC236}">
                <a16:creationId xmlns:a16="http://schemas.microsoft.com/office/drawing/2014/main" id="{B6182119-6CD2-E2E0-D736-8CCD818C3135}"/>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5C673132-B8AF-9E73-BAEE-75E793F5145D}"/>
              </a:ext>
            </a:extLst>
          </p:cNvPr>
          <p:cNvSpPr>
            <a:spLocks noGrp="1" noChangeArrowheads="1"/>
          </p:cNvSpPr>
          <p:nvPr>
            <p:ph type="sldNum"/>
          </p:nvPr>
        </p:nvSpPr>
        <p:spPr>
          <a:ln/>
        </p:spPr>
        <p:txBody>
          <a:bodyPr/>
          <a:lstStyle/>
          <a:p>
            <a:fld id="{C6E70EA9-32CB-1240-9C3E-1DF2F8B6FB31}" type="slidenum">
              <a:rPr lang="en-US" altLang="el-GR"/>
              <a:pPr/>
              <a:t>4</a:t>
            </a:fld>
            <a:endParaRPr lang="en-US" altLang="el-GR"/>
          </a:p>
        </p:txBody>
      </p:sp>
      <p:sp>
        <p:nvSpPr>
          <p:cNvPr id="32769" name="Text Box 1">
            <a:extLst>
              <a:ext uri="{FF2B5EF4-FFF2-40B4-BE49-F238E27FC236}">
                <a16:creationId xmlns:a16="http://schemas.microsoft.com/office/drawing/2014/main" id="{D2FA24D9-64FF-363E-6097-7FB0A7AEEF5B}"/>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Text Box 2">
            <a:extLst>
              <a:ext uri="{FF2B5EF4-FFF2-40B4-BE49-F238E27FC236}">
                <a16:creationId xmlns:a16="http://schemas.microsoft.com/office/drawing/2014/main" id="{9CA9B2A8-B158-FE91-092C-5194B0150F42}"/>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080CC162-9288-31B2-5665-8098EFAB4BE6}"/>
              </a:ext>
            </a:extLst>
          </p:cNvPr>
          <p:cNvSpPr>
            <a:spLocks noGrp="1" noChangeArrowheads="1"/>
          </p:cNvSpPr>
          <p:nvPr>
            <p:ph type="sldNum"/>
          </p:nvPr>
        </p:nvSpPr>
        <p:spPr>
          <a:ln/>
        </p:spPr>
        <p:txBody>
          <a:bodyPr/>
          <a:lstStyle/>
          <a:p>
            <a:fld id="{EB7AA23B-74A0-2F4E-906F-A47C7A720853}" type="slidenum">
              <a:rPr lang="en-US" altLang="el-GR"/>
              <a:pPr/>
              <a:t>5</a:t>
            </a:fld>
            <a:endParaRPr lang="en-US" altLang="el-GR"/>
          </a:p>
        </p:txBody>
      </p:sp>
      <p:sp>
        <p:nvSpPr>
          <p:cNvPr id="33793" name="Text Box 1">
            <a:extLst>
              <a:ext uri="{FF2B5EF4-FFF2-40B4-BE49-F238E27FC236}">
                <a16:creationId xmlns:a16="http://schemas.microsoft.com/office/drawing/2014/main" id="{3FBAA38C-AF40-4EC3-FF20-12CEEB962F43}"/>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Text Box 2">
            <a:extLst>
              <a:ext uri="{FF2B5EF4-FFF2-40B4-BE49-F238E27FC236}">
                <a16:creationId xmlns:a16="http://schemas.microsoft.com/office/drawing/2014/main" id="{D13A09A0-22A1-83DA-3CDF-6587DE205CB7}"/>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2EAFC37B-5FEC-1DDF-1333-08842985A85E}"/>
              </a:ext>
            </a:extLst>
          </p:cNvPr>
          <p:cNvSpPr>
            <a:spLocks noGrp="1" noChangeArrowheads="1"/>
          </p:cNvSpPr>
          <p:nvPr>
            <p:ph type="sldNum"/>
          </p:nvPr>
        </p:nvSpPr>
        <p:spPr>
          <a:ln/>
        </p:spPr>
        <p:txBody>
          <a:bodyPr/>
          <a:lstStyle/>
          <a:p>
            <a:fld id="{02C5E658-25E9-CE43-8384-0C3038A3FA8D}" type="slidenum">
              <a:rPr lang="en-US" altLang="el-GR"/>
              <a:pPr/>
              <a:t>6</a:t>
            </a:fld>
            <a:endParaRPr lang="en-US" altLang="el-GR"/>
          </a:p>
        </p:txBody>
      </p:sp>
      <p:sp>
        <p:nvSpPr>
          <p:cNvPr id="34817" name="Text Box 1">
            <a:extLst>
              <a:ext uri="{FF2B5EF4-FFF2-40B4-BE49-F238E27FC236}">
                <a16:creationId xmlns:a16="http://schemas.microsoft.com/office/drawing/2014/main" id="{EDD55502-1B54-8FD0-4CDE-977A4796D08A}"/>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Text Box 2">
            <a:extLst>
              <a:ext uri="{FF2B5EF4-FFF2-40B4-BE49-F238E27FC236}">
                <a16:creationId xmlns:a16="http://schemas.microsoft.com/office/drawing/2014/main" id="{0CFCFA7D-8E16-D815-1D17-C8C7A7FE167B}"/>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1E418FEF-B5DF-92C5-2C39-2D59B0DA0FA3}"/>
              </a:ext>
            </a:extLst>
          </p:cNvPr>
          <p:cNvSpPr>
            <a:spLocks noGrp="1" noChangeArrowheads="1"/>
          </p:cNvSpPr>
          <p:nvPr>
            <p:ph type="sldNum"/>
          </p:nvPr>
        </p:nvSpPr>
        <p:spPr>
          <a:ln/>
        </p:spPr>
        <p:txBody>
          <a:bodyPr/>
          <a:lstStyle/>
          <a:p>
            <a:fld id="{FAD3D09F-3326-3B46-82FC-E160120EF056}" type="slidenum">
              <a:rPr lang="en-US" altLang="el-GR"/>
              <a:pPr/>
              <a:t>7</a:t>
            </a:fld>
            <a:endParaRPr lang="en-US" altLang="el-GR"/>
          </a:p>
        </p:txBody>
      </p:sp>
      <p:sp>
        <p:nvSpPr>
          <p:cNvPr id="35841" name="Text Box 1">
            <a:extLst>
              <a:ext uri="{FF2B5EF4-FFF2-40B4-BE49-F238E27FC236}">
                <a16:creationId xmlns:a16="http://schemas.microsoft.com/office/drawing/2014/main" id="{3512D252-C1C7-456A-9EED-8B11AD02967B}"/>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2" name="Text Box 2">
            <a:extLst>
              <a:ext uri="{FF2B5EF4-FFF2-40B4-BE49-F238E27FC236}">
                <a16:creationId xmlns:a16="http://schemas.microsoft.com/office/drawing/2014/main" id="{AE22127F-9E93-3A79-6308-4506DD169404}"/>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3BCCDEF0-6623-5F99-5660-64A3E4853225}"/>
              </a:ext>
            </a:extLst>
          </p:cNvPr>
          <p:cNvSpPr>
            <a:spLocks noGrp="1" noChangeArrowheads="1"/>
          </p:cNvSpPr>
          <p:nvPr>
            <p:ph type="sldNum"/>
          </p:nvPr>
        </p:nvSpPr>
        <p:spPr>
          <a:ln/>
        </p:spPr>
        <p:txBody>
          <a:bodyPr/>
          <a:lstStyle/>
          <a:p>
            <a:fld id="{D5B3F711-61ED-4B4E-9770-1DD0C93AC119}" type="slidenum">
              <a:rPr lang="en-US" altLang="el-GR"/>
              <a:pPr/>
              <a:t>8</a:t>
            </a:fld>
            <a:endParaRPr lang="en-US" altLang="el-GR"/>
          </a:p>
        </p:txBody>
      </p:sp>
      <p:sp>
        <p:nvSpPr>
          <p:cNvPr id="36865" name="Text Box 1">
            <a:extLst>
              <a:ext uri="{FF2B5EF4-FFF2-40B4-BE49-F238E27FC236}">
                <a16:creationId xmlns:a16="http://schemas.microsoft.com/office/drawing/2014/main" id="{FD192373-EFA6-200C-154E-B1741C1CB325}"/>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6" name="Text Box 2">
            <a:extLst>
              <a:ext uri="{FF2B5EF4-FFF2-40B4-BE49-F238E27FC236}">
                <a16:creationId xmlns:a16="http://schemas.microsoft.com/office/drawing/2014/main" id="{BB46E802-6D95-4659-287E-5B823C32CEFE}"/>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7D491F78-C8CB-8C2B-79BE-25C664F93705}"/>
              </a:ext>
            </a:extLst>
          </p:cNvPr>
          <p:cNvSpPr>
            <a:spLocks noGrp="1" noChangeArrowheads="1"/>
          </p:cNvSpPr>
          <p:nvPr>
            <p:ph type="sldNum"/>
          </p:nvPr>
        </p:nvSpPr>
        <p:spPr>
          <a:ln/>
        </p:spPr>
        <p:txBody>
          <a:bodyPr/>
          <a:lstStyle/>
          <a:p>
            <a:fld id="{1220466E-5744-484C-B768-3A7F26ADF28A}" type="slidenum">
              <a:rPr lang="en-US" altLang="el-GR"/>
              <a:pPr/>
              <a:t>9</a:t>
            </a:fld>
            <a:endParaRPr lang="en-US" altLang="el-GR"/>
          </a:p>
        </p:txBody>
      </p:sp>
      <p:sp>
        <p:nvSpPr>
          <p:cNvPr id="37889" name="Text Box 1">
            <a:extLst>
              <a:ext uri="{FF2B5EF4-FFF2-40B4-BE49-F238E27FC236}">
                <a16:creationId xmlns:a16="http://schemas.microsoft.com/office/drawing/2014/main" id="{CB402F58-0BB4-498A-89D6-517F8D4C3EDE}"/>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0" name="Text Box 2">
            <a:extLst>
              <a:ext uri="{FF2B5EF4-FFF2-40B4-BE49-F238E27FC236}">
                <a16:creationId xmlns:a16="http://schemas.microsoft.com/office/drawing/2014/main" id="{40A78FCD-C9C7-52FF-4D09-C976D9A7C9F3}"/>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4F1215-77E0-61AF-C3DB-6364DDC9541F}"/>
              </a:ext>
            </a:extLst>
          </p:cNvPr>
          <p:cNvSpPr>
            <a:spLocks noGrp="1"/>
          </p:cNvSpPr>
          <p:nvPr>
            <p:ph type="ctrTitle"/>
          </p:nvPr>
        </p:nvSpPr>
        <p:spPr>
          <a:xfrm>
            <a:off x="1143000" y="841375"/>
            <a:ext cx="6858000" cy="1790700"/>
          </a:xfrm>
        </p:spPr>
        <p:txBody>
          <a:bodyPr/>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5017B39-5F8A-A9E9-619A-E8864C9A5AA3}"/>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48061CF-64C9-FCD5-223A-E096267C5C75}"/>
              </a:ext>
            </a:extLst>
          </p:cNvPr>
          <p:cNvSpPr>
            <a:spLocks noGrp="1"/>
          </p:cNvSpPr>
          <p:nvPr>
            <p:ph type="dt" idx="10"/>
          </p:nvPr>
        </p:nvSpPr>
        <p:spPr/>
        <p:txBody>
          <a:bodyPr/>
          <a:lstStyle>
            <a:lvl1pPr>
              <a:defRPr/>
            </a:lvl1pPr>
          </a:lstStyle>
          <a:p>
            <a:endParaRPr lang="el-GR" altLang="el-GR"/>
          </a:p>
        </p:txBody>
      </p:sp>
      <p:sp>
        <p:nvSpPr>
          <p:cNvPr id="5" name="Θέση υποσέλιδου 4">
            <a:extLst>
              <a:ext uri="{FF2B5EF4-FFF2-40B4-BE49-F238E27FC236}">
                <a16:creationId xmlns:a16="http://schemas.microsoft.com/office/drawing/2014/main" id="{59C7C41B-36C2-DC5E-E8DC-C75BBF194C35}"/>
              </a:ext>
            </a:extLst>
          </p:cNvPr>
          <p:cNvSpPr>
            <a:spLocks noGrp="1"/>
          </p:cNvSpPr>
          <p:nvPr>
            <p:ph type="ftr" idx="11"/>
          </p:nvPr>
        </p:nvSpPr>
        <p:spPr/>
        <p:txBody>
          <a:bodyPr/>
          <a:lstStyle>
            <a:lvl1pPr>
              <a:defRPr/>
            </a:lvl1pPr>
          </a:lstStyle>
          <a:p>
            <a:endParaRPr lang="en-US" altLang="el-GR"/>
          </a:p>
        </p:txBody>
      </p:sp>
      <p:sp>
        <p:nvSpPr>
          <p:cNvPr id="6" name="Θέση αριθμού διαφάνειας 5">
            <a:extLst>
              <a:ext uri="{FF2B5EF4-FFF2-40B4-BE49-F238E27FC236}">
                <a16:creationId xmlns:a16="http://schemas.microsoft.com/office/drawing/2014/main" id="{904FDD81-8614-FCBA-2092-8AD4ADA85411}"/>
              </a:ext>
            </a:extLst>
          </p:cNvPr>
          <p:cNvSpPr>
            <a:spLocks noGrp="1"/>
          </p:cNvSpPr>
          <p:nvPr>
            <p:ph type="sldNum" idx="12"/>
          </p:nvPr>
        </p:nvSpPr>
        <p:spPr/>
        <p:txBody>
          <a:bodyPr/>
          <a:lstStyle>
            <a:lvl1pPr>
              <a:defRPr/>
            </a:lvl1pPr>
          </a:lstStyle>
          <a:p>
            <a:fld id="{14E579B1-BBA6-7A45-907E-E52C2D08BD53}" type="slidenum">
              <a:rPr lang="el-GR" altLang="el-GR"/>
              <a:pPr/>
              <a:t>‹#›</a:t>
            </a:fld>
            <a:endParaRPr lang="el-GR" altLang="el-GR"/>
          </a:p>
        </p:txBody>
      </p:sp>
    </p:spTree>
    <p:extLst>
      <p:ext uri="{BB962C8B-B14F-4D97-AF65-F5344CB8AC3E}">
        <p14:creationId xmlns:p14="http://schemas.microsoft.com/office/powerpoint/2010/main" val="638505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445B9D-0C65-FA32-D8DD-E9AE659F018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E0FC509-8D8F-82A4-1DB9-118F99F2152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54B73D3-9670-8241-7380-2145974A41DD}"/>
              </a:ext>
            </a:extLst>
          </p:cNvPr>
          <p:cNvSpPr>
            <a:spLocks noGrp="1"/>
          </p:cNvSpPr>
          <p:nvPr>
            <p:ph type="dt" idx="10"/>
          </p:nvPr>
        </p:nvSpPr>
        <p:spPr/>
        <p:txBody>
          <a:bodyPr/>
          <a:lstStyle>
            <a:lvl1pPr>
              <a:defRPr/>
            </a:lvl1pPr>
          </a:lstStyle>
          <a:p>
            <a:endParaRPr lang="el-GR" altLang="el-GR"/>
          </a:p>
        </p:txBody>
      </p:sp>
      <p:sp>
        <p:nvSpPr>
          <p:cNvPr id="5" name="Θέση υποσέλιδου 4">
            <a:extLst>
              <a:ext uri="{FF2B5EF4-FFF2-40B4-BE49-F238E27FC236}">
                <a16:creationId xmlns:a16="http://schemas.microsoft.com/office/drawing/2014/main" id="{65EF316C-A56D-E225-90CB-482F3AD30BA8}"/>
              </a:ext>
            </a:extLst>
          </p:cNvPr>
          <p:cNvSpPr>
            <a:spLocks noGrp="1"/>
          </p:cNvSpPr>
          <p:nvPr>
            <p:ph type="ftr" idx="11"/>
          </p:nvPr>
        </p:nvSpPr>
        <p:spPr/>
        <p:txBody>
          <a:bodyPr/>
          <a:lstStyle>
            <a:lvl1pPr>
              <a:defRPr/>
            </a:lvl1pPr>
          </a:lstStyle>
          <a:p>
            <a:endParaRPr lang="en-US" altLang="el-GR"/>
          </a:p>
        </p:txBody>
      </p:sp>
      <p:sp>
        <p:nvSpPr>
          <p:cNvPr id="6" name="Θέση αριθμού διαφάνειας 5">
            <a:extLst>
              <a:ext uri="{FF2B5EF4-FFF2-40B4-BE49-F238E27FC236}">
                <a16:creationId xmlns:a16="http://schemas.microsoft.com/office/drawing/2014/main" id="{F85F2C89-8421-DC0F-4115-BDAFF0C39D64}"/>
              </a:ext>
            </a:extLst>
          </p:cNvPr>
          <p:cNvSpPr>
            <a:spLocks noGrp="1"/>
          </p:cNvSpPr>
          <p:nvPr>
            <p:ph type="sldNum" idx="12"/>
          </p:nvPr>
        </p:nvSpPr>
        <p:spPr/>
        <p:txBody>
          <a:bodyPr/>
          <a:lstStyle>
            <a:lvl1pPr>
              <a:defRPr/>
            </a:lvl1pPr>
          </a:lstStyle>
          <a:p>
            <a:fld id="{CD959329-492B-A04C-9927-C8F2C58082E3}" type="slidenum">
              <a:rPr lang="el-GR" altLang="el-GR"/>
              <a:pPr/>
              <a:t>‹#›</a:t>
            </a:fld>
            <a:endParaRPr lang="el-GR" altLang="el-GR"/>
          </a:p>
        </p:txBody>
      </p:sp>
    </p:spTree>
    <p:extLst>
      <p:ext uri="{BB962C8B-B14F-4D97-AF65-F5344CB8AC3E}">
        <p14:creationId xmlns:p14="http://schemas.microsoft.com/office/powerpoint/2010/main" val="3902165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E4C071B-58A1-7A24-7CD9-63CD2D1901E1}"/>
              </a:ext>
            </a:extLst>
          </p:cNvPr>
          <p:cNvSpPr>
            <a:spLocks noGrp="1"/>
          </p:cNvSpPr>
          <p:nvPr>
            <p:ph type="title" orient="vert"/>
          </p:nvPr>
        </p:nvSpPr>
        <p:spPr>
          <a:xfrm>
            <a:off x="6629400" y="1028700"/>
            <a:ext cx="2055813" cy="3155950"/>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5BF23F1-C5DC-1C63-DC0C-D222E0332984}"/>
              </a:ext>
            </a:extLst>
          </p:cNvPr>
          <p:cNvSpPr>
            <a:spLocks noGrp="1"/>
          </p:cNvSpPr>
          <p:nvPr>
            <p:ph type="body" orient="vert" idx="1"/>
          </p:nvPr>
        </p:nvSpPr>
        <p:spPr>
          <a:xfrm>
            <a:off x="457200" y="1028700"/>
            <a:ext cx="6019800" cy="31559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0681BAF-69D5-3763-4BE7-53CE3ACC8A79}"/>
              </a:ext>
            </a:extLst>
          </p:cNvPr>
          <p:cNvSpPr>
            <a:spLocks noGrp="1"/>
          </p:cNvSpPr>
          <p:nvPr>
            <p:ph type="dt" idx="10"/>
          </p:nvPr>
        </p:nvSpPr>
        <p:spPr/>
        <p:txBody>
          <a:bodyPr/>
          <a:lstStyle>
            <a:lvl1pPr>
              <a:defRPr/>
            </a:lvl1pPr>
          </a:lstStyle>
          <a:p>
            <a:endParaRPr lang="el-GR" altLang="el-GR"/>
          </a:p>
        </p:txBody>
      </p:sp>
      <p:sp>
        <p:nvSpPr>
          <p:cNvPr id="5" name="Θέση υποσέλιδου 4">
            <a:extLst>
              <a:ext uri="{FF2B5EF4-FFF2-40B4-BE49-F238E27FC236}">
                <a16:creationId xmlns:a16="http://schemas.microsoft.com/office/drawing/2014/main" id="{54E0098F-184B-E3C2-543A-635EEBC64F94}"/>
              </a:ext>
            </a:extLst>
          </p:cNvPr>
          <p:cNvSpPr>
            <a:spLocks noGrp="1"/>
          </p:cNvSpPr>
          <p:nvPr>
            <p:ph type="ftr" idx="11"/>
          </p:nvPr>
        </p:nvSpPr>
        <p:spPr/>
        <p:txBody>
          <a:bodyPr/>
          <a:lstStyle>
            <a:lvl1pPr>
              <a:defRPr/>
            </a:lvl1pPr>
          </a:lstStyle>
          <a:p>
            <a:endParaRPr lang="en-US" altLang="el-GR"/>
          </a:p>
        </p:txBody>
      </p:sp>
      <p:sp>
        <p:nvSpPr>
          <p:cNvPr id="6" name="Θέση αριθμού διαφάνειας 5">
            <a:extLst>
              <a:ext uri="{FF2B5EF4-FFF2-40B4-BE49-F238E27FC236}">
                <a16:creationId xmlns:a16="http://schemas.microsoft.com/office/drawing/2014/main" id="{F417B6EB-6B9E-BF0B-535C-8E984F2B74D3}"/>
              </a:ext>
            </a:extLst>
          </p:cNvPr>
          <p:cNvSpPr>
            <a:spLocks noGrp="1"/>
          </p:cNvSpPr>
          <p:nvPr>
            <p:ph type="sldNum" idx="12"/>
          </p:nvPr>
        </p:nvSpPr>
        <p:spPr/>
        <p:txBody>
          <a:bodyPr/>
          <a:lstStyle>
            <a:lvl1pPr>
              <a:defRPr/>
            </a:lvl1pPr>
          </a:lstStyle>
          <a:p>
            <a:fld id="{48EFD568-379B-EA4A-B5C9-9AA5E4E5D489}" type="slidenum">
              <a:rPr lang="el-GR" altLang="el-GR"/>
              <a:pPr/>
              <a:t>‹#›</a:t>
            </a:fld>
            <a:endParaRPr lang="el-GR" altLang="el-GR"/>
          </a:p>
        </p:txBody>
      </p:sp>
    </p:spTree>
    <p:extLst>
      <p:ext uri="{BB962C8B-B14F-4D97-AF65-F5344CB8AC3E}">
        <p14:creationId xmlns:p14="http://schemas.microsoft.com/office/powerpoint/2010/main" val="2433080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Προσαρμοσμένη διάταξ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A45AD1-280C-D398-197B-11BE54AE7B7E}"/>
              </a:ext>
            </a:extLst>
          </p:cNvPr>
          <p:cNvSpPr>
            <a:spLocks noGrp="1"/>
          </p:cNvSpPr>
          <p:nvPr>
            <p:ph type="title"/>
          </p:nvPr>
        </p:nvSpPr>
        <p:spPr>
          <a:xfrm>
            <a:off x="533400" y="1028700"/>
            <a:ext cx="7850188" cy="1370013"/>
          </a:xfrm>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15699BA-44AD-0378-2D6C-A3ECA7CBF9A0}"/>
              </a:ext>
            </a:extLst>
          </p:cNvPr>
          <p:cNvSpPr>
            <a:spLocks noGrp="1"/>
          </p:cNvSpPr>
          <p:nvPr>
            <p:ph type="dt" idx="10"/>
          </p:nvPr>
        </p:nvSpPr>
        <p:spPr>
          <a:xfrm>
            <a:off x="457200" y="4767263"/>
            <a:ext cx="2132013" cy="271462"/>
          </a:xfrm>
        </p:spPr>
        <p:txBody>
          <a:bodyPr/>
          <a:lstStyle>
            <a:lvl1pPr>
              <a:defRPr/>
            </a:lvl1pPr>
          </a:lstStyle>
          <a:p>
            <a:endParaRPr lang="el-GR" altLang="el-GR"/>
          </a:p>
        </p:txBody>
      </p:sp>
      <p:sp>
        <p:nvSpPr>
          <p:cNvPr id="4" name="Θέση υποσέλιδου 3">
            <a:extLst>
              <a:ext uri="{FF2B5EF4-FFF2-40B4-BE49-F238E27FC236}">
                <a16:creationId xmlns:a16="http://schemas.microsoft.com/office/drawing/2014/main" id="{B7F1B16A-22AF-F3AE-84A6-13912B40816E}"/>
              </a:ext>
            </a:extLst>
          </p:cNvPr>
          <p:cNvSpPr>
            <a:spLocks noGrp="1"/>
          </p:cNvSpPr>
          <p:nvPr>
            <p:ph type="ftr" idx="11"/>
          </p:nvPr>
        </p:nvSpPr>
        <p:spPr>
          <a:xfrm>
            <a:off x="2667000" y="4767263"/>
            <a:ext cx="3351213" cy="271462"/>
          </a:xfrm>
        </p:spPr>
        <p:txBody>
          <a:bodyPr/>
          <a:lstStyle>
            <a:lvl1pPr>
              <a:defRPr/>
            </a:lvl1pPr>
          </a:lstStyle>
          <a:p>
            <a:endParaRPr lang="en-US" altLang="el-GR"/>
          </a:p>
        </p:txBody>
      </p:sp>
      <p:sp>
        <p:nvSpPr>
          <p:cNvPr id="5" name="Θέση αριθμού διαφάνειας 4">
            <a:extLst>
              <a:ext uri="{FF2B5EF4-FFF2-40B4-BE49-F238E27FC236}">
                <a16:creationId xmlns:a16="http://schemas.microsoft.com/office/drawing/2014/main" id="{36A03903-4F81-E344-5480-6A236A710811}"/>
              </a:ext>
            </a:extLst>
          </p:cNvPr>
          <p:cNvSpPr>
            <a:spLocks noGrp="1"/>
          </p:cNvSpPr>
          <p:nvPr>
            <p:ph type="sldNum" idx="12"/>
          </p:nvPr>
        </p:nvSpPr>
        <p:spPr>
          <a:xfrm>
            <a:off x="7924800" y="4767263"/>
            <a:ext cx="760413" cy="271462"/>
          </a:xfrm>
        </p:spPr>
        <p:txBody>
          <a:bodyPr/>
          <a:lstStyle>
            <a:lvl1pPr>
              <a:defRPr/>
            </a:lvl1pPr>
          </a:lstStyle>
          <a:p>
            <a:fld id="{E72BA0DB-56BB-DA40-9EEB-5B1AA173CC7B}" type="slidenum">
              <a:rPr lang="el-GR" altLang="el-GR"/>
              <a:pPr/>
              <a:t>‹#›</a:t>
            </a:fld>
            <a:endParaRPr lang="el-GR" altLang="el-GR"/>
          </a:p>
        </p:txBody>
      </p:sp>
    </p:spTree>
    <p:extLst>
      <p:ext uri="{BB962C8B-B14F-4D97-AF65-F5344CB8AC3E}">
        <p14:creationId xmlns:p14="http://schemas.microsoft.com/office/powerpoint/2010/main" val="1088593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FE0B41-1D40-48BE-850A-BA52285FE005}"/>
              </a:ext>
            </a:extLst>
          </p:cNvPr>
          <p:cNvSpPr>
            <a:spLocks noGrp="1"/>
          </p:cNvSpPr>
          <p:nvPr>
            <p:ph type="ctrTitle"/>
          </p:nvPr>
        </p:nvSpPr>
        <p:spPr>
          <a:xfrm>
            <a:off x="1143000" y="841772"/>
            <a:ext cx="6858000" cy="1790700"/>
          </a:xfrm>
        </p:spPr>
        <p:txBody>
          <a:bodyPr anchor="b"/>
          <a:lstStyle>
            <a:lvl1pPr algn="ctr">
              <a:defRPr sz="45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528440E4-9A24-39FA-82EF-93C30CE49E50}"/>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BF8529D-D67B-E46F-4BD6-D0935FA93832}"/>
              </a:ext>
            </a:extLst>
          </p:cNvPr>
          <p:cNvSpPr>
            <a:spLocks noGrp="1"/>
          </p:cNvSpPr>
          <p:nvPr>
            <p:ph type="dt" sz="half" idx="10"/>
          </p:nvPr>
        </p:nvSpPr>
        <p:spPr/>
        <p:txBody>
          <a:bodyPr/>
          <a:lstStyle/>
          <a:p>
            <a:fld id="{11ADA041-6BDA-2E41-84FD-F90125BF081C}" type="datetimeFigureOut">
              <a:rPr lang="el-GR" smtClean="0"/>
              <a:t>17/3/24</a:t>
            </a:fld>
            <a:endParaRPr lang="el-GR"/>
          </a:p>
        </p:txBody>
      </p:sp>
      <p:sp>
        <p:nvSpPr>
          <p:cNvPr id="5" name="Θέση υποσέλιδου 4">
            <a:extLst>
              <a:ext uri="{FF2B5EF4-FFF2-40B4-BE49-F238E27FC236}">
                <a16:creationId xmlns:a16="http://schemas.microsoft.com/office/drawing/2014/main" id="{17E6CA08-53D4-FA7F-1625-111D5E8C65A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CE189C2-352B-AFCA-3D7D-B97AD63654FD}"/>
              </a:ext>
            </a:extLst>
          </p:cNvPr>
          <p:cNvSpPr>
            <a:spLocks noGrp="1"/>
          </p:cNvSpPr>
          <p:nvPr>
            <p:ph type="sldNum" sz="quarter" idx="12"/>
          </p:nvPr>
        </p:nvSpPr>
        <p:spPr/>
        <p:txBody>
          <a:bodyPr/>
          <a:lstStyle/>
          <a:p>
            <a:fld id="{51E82886-E8AB-414B-B383-4EA5E672EA6A}" type="slidenum">
              <a:rPr lang="el-GR" smtClean="0"/>
              <a:t>‹#›</a:t>
            </a:fld>
            <a:endParaRPr lang="el-GR"/>
          </a:p>
        </p:txBody>
      </p:sp>
    </p:spTree>
    <p:extLst>
      <p:ext uri="{BB962C8B-B14F-4D97-AF65-F5344CB8AC3E}">
        <p14:creationId xmlns:p14="http://schemas.microsoft.com/office/powerpoint/2010/main" val="3746459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36933B-FE4F-A7D0-67CA-30A3805AE2F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A0DDD7C-74D8-CDDC-B013-5D557A5088D5}"/>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C23FBAC-DE0D-5C8E-424C-9A8A82D99972}"/>
              </a:ext>
            </a:extLst>
          </p:cNvPr>
          <p:cNvSpPr>
            <a:spLocks noGrp="1"/>
          </p:cNvSpPr>
          <p:nvPr>
            <p:ph type="dt" sz="half" idx="10"/>
          </p:nvPr>
        </p:nvSpPr>
        <p:spPr/>
        <p:txBody>
          <a:bodyPr/>
          <a:lstStyle/>
          <a:p>
            <a:fld id="{11ADA041-6BDA-2E41-84FD-F90125BF081C}" type="datetimeFigureOut">
              <a:rPr lang="el-GR" smtClean="0"/>
              <a:t>17/3/24</a:t>
            </a:fld>
            <a:endParaRPr lang="el-GR"/>
          </a:p>
        </p:txBody>
      </p:sp>
      <p:sp>
        <p:nvSpPr>
          <p:cNvPr id="5" name="Θέση υποσέλιδου 4">
            <a:extLst>
              <a:ext uri="{FF2B5EF4-FFF2-40B4-BE49-F238E27FC236}">
                <a16:creationId xmlns:a16="http://schemas.microsoft.com/office/drawing/2014/main" id="{8214221C-7F3E-9CD4-AE70-CC848CAEB14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6505CD2-F67F-D3F8-056D-A2D53F21C148}"/>
              </a:ext>
            </a:extLst>
          </p:cNvPr>
          <p:cNvSpPr>
            <a:spLocks noGrp="1"/>
          </p:cNvSpPr>
          <p:nvPr>
            <p:ph type="sldNum" sz="quarter" idx="12"/>
          </p:nvPr>
        </p:nvSpPr>
        <p:spPr/>
        <p:txBody>
          <a:bodyPr/>
          <a:lstStyle/>
          <a:p>
            <a:fld id="{51E82886-E8AB-414B-B383-4EA5E672EA6A}" type="slidenum">
              <a:rPr lang="el-GR" smtClean="0"/>
              <a:t>‹#›</a:t>
            </a:fld>
            <a:endParaRPr lang="el-GR"/>
          </a:p>
        </p:txBody>
      </p:sp>
    </p:spTree>
    <p:extLst>
      <p:ext uri="{BB962C8B-B14F-4D97-AF65-F5344CB8AC3E}">
        <p14:creationId xmlns:p14="http://schemas.microsoft.com/office/powerpoint/2010/main" val="3958625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2CBDFD-F0B6-6FCC-34D9-EB8D007164B0}"/>
              </a:ext>
            </a:extLst>
          </p:cNvPr>
          <p:cNvSpPr>
            <a:spLocks noGrp="1"/>
          </p:cNvSpPr>
          <p:nvPr>
            <p:ph type="title"/>
          </p:nvPr>
        </p:nvSpPr>
        <p:spPr>
          <a:xfrm>
            <a:off x="623887" y="1282304"/>
            <a:ext cx="7886700" cy="2139553"/>
          </a:xfrm>
        </p:spPr>
        <p:txBody>
          <a:bodyPr anchor="b"/>
          <a:lstStyle>
            <a:lvl1pPr>
              <a:defRPr sz="45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B47E608-B70F-1331-65C6-00A2FF4412C1}"/>
              </a:ext>
            </a:extLst>
          </p:cNvPr>
          <p:cNvSpPr>
            <a:spLocks noGrp="1"/>
          </p:cNvSpPr>
          <p:nvPr>
            <p:ph type="body" idx="1"/>
          </p:nvPr>
        </p:nvSpPr>
        <p:spPr>
          <a:xfrm>
            <a:off x="623887" y="3442098"/>
            <a:ext cx="7886700" cy="1125140"/>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537BB7A-968C-839A-9D24-2E2B3D0B43D4}"/>
              </a:ext>
            </a:extLst>
          </p:cNvPr>
          <p:cNvSpPr>
            <a:spLocks noGrp="1"/>
          </p:cNvSpPr>
          <p:nvPr>
            <p:ph type="dt" sz="half" idx="10"/>
          </p:nvPr>
        </p:nvSpPr>
        <p:spPr/>
        <p:txBody>
          <a:bodyPr/>
          <a:lstStyle/>
          <a:p>
            <a:fld id="{11ADA041-6BDA-2E41-84FD-F90125BF081C}" type="datetimeFigureOut">
              <a:rPr lang="el-GR" smtClean="0"/>
              <a:t>17/3/24</a:t>
            </a:fld>
            <a:endParaRPr lang="el-GR"/>
          </a:p>
        </p:txBody>
      </p:sp>
      <p:sp>
        <p:nvSpPr>
          <p:cNvPr id="5" name="Θέση υποσέλιδου 4">
            <a:extLst>
              <a:ext uri="{FF2B5EF4-FFF2-40B4-BE49-F238E27FC236}">
                <a16:creationId xmlns:a16="http://schemas.microsoft.com/office/drawing/2014/main" id="{2A457620-F6D0-6C58-47AE-61B2388869F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076337D-79E1-42AB-4F16-EFE9864FC5F3}"/>
              </a:ext>
            </a:extLst>
          </p:cNvPr>
          <p:cNvSpPr>
            <a:spLocks noGrp="1"/>
          </p:cNvSpPr>
          <p:nvPr>
            <p:ph type="sldNum" sz="quarter" idx="12"/>
          </p:nvPr>
        </p:nvSpPr>
        <p:spPr/>
        <p:txBody>
          <a:bodyPr/>
          <a:lstStyle/>
          <a:p>
            <a:fld id="{51E82886-E8AB-414B-B383-4EA5E672EA6A}" type="slidenum">
              <a:rPr lang="el-GR" smtClean="0"/>
              <a:t>‹#›</a:t>
            </a:fld>
            <a:endParaRPr lang="el-GR"/>
          </a:p>
        </p:txBody>
      </p:sp>
    </p:spTree>
    <p:extLst>
      <p:ext uri="{BB962C8B-B14F-4D97-AF65-F5344CB8AC3E}">
        <p14:creationId xmlns:p14="http://schemas.microsoft.com/office/powerpoint/2010/main" val="1943490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6A385F-E2D7-7AB8-B79F-7941B891022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4C57311-F61F-66CC-EB52-7EA5F357D3DC}"/>
              </a:ext>
            </a:extLst>
          </p:cNvPr>
          <p:cNvSpPr>
            <a:spLocks noGrp="1"/>
          </p:cNvSpPr>
          <p:nvPr>
            <p:ph sz="half" idx="1"/>
          </p:nvPr>
        </p:nvSpPr>
        <p:spPr>
          <a:xfrm>
            <a:off x="628650" y="1369218"/>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608D8F61-20E2-9093-4391-F78D39FA0C0F}"/>
              </a:ext>
            </a:extLst>
          </p:cNvPr>
          <p:cNvSpPr>
            <a:spLocks noGrp="1"/>
          </p:cNvSpPr>
          <p:nvPr>
            <p:ph sz="half" idx="2"/>
          </p:nvPr>
        </p:nvSpPr>
        <p:spPr>
          <a:xfrm>
            <a:off x="4629150" y="1369218"/>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900E50A-10BE-1275-389A-D9D193531EF1}"/>
              </a:ext>
            </a:extLst>
          </p:cNvPr>
          <p:cNvSpPr>
            <a:spLocks noGrp="1"/>
          </p:cNvSpPr>
          <p:nvPr>
            <p:ph type="dt" sz="half" idx="10"/>
          </p:nvPr>
        </p:nvSpPr>
        <p:spPr/>
        <p:txBody>
          <a:bodyPr/>
          <a:lstStyle/>
          <a:p>
            <a:fld id="{11ADA041-6BDA-2E41-84FD-F90125BF081C}" type="datetimeFigureOut">
              <a:rPr lang="el-GR" smtClean="0"/>
              <a:t>17/3/24</a:t>
            </a:fld>
            <a:endParaRPr lang="el-GR"/>
          </a:p>
        </p:txBody>
      </p:sp>
      <p:sp>
        <p:nvSpPr>
          <p:cNvPr id="6" name="Θέση υποσέλιδου 5">
            <a:extLst>
              <a:ext uri="{FF2B5EF4-FFF2-40B4-BE49-F238E27FC236}">
                <a16:creationId xmlns:a16="http://schemas.microsoft.com/office/drawing/2014/main" id="{43451777-A05D-34CF-1341-88106A17109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2B6290E-D491-3272-F65F-6FD0B4BDB016}"/>
              </a:ext>
            </a:extLst>
          </p:cNvPr>
          <p:cNvSpPr>
            <a:spLocks noGrp="1"/>
          </p:cNvSpPr>
          <p:nvPr>
            <p:ph type="sldNum" sz="quarter" idx="12"/>
          </p:nvPr>
        </p:nvSpPr>
        <p:spPr/>
        <p:txBody>
          <a:bodyPr/>
          <a:lstStyle/>
          <a:p>
            <a:fld id="{51E82886-E8AB-414B-B383-4EA5E672EA6A}" type="slidenum">
              <a:rPr lang="el-GR" smtClean="0"/>
              <a:t>‹#›</a:t>
            </a:fld>
            <a:endParaRPr lang="el-GR"/>
          </a:p>
        </p:txBody>
      </p:sp>
    </p:spTree>
    <p:extLst>
      <p:ext uri="{BB962C8B-B14F-4D97-AF65-F5344CB8AC3E}">
        <p14:creationId xmlns:p14="http://schemas.microsoft.com/office/powerpoint/2010/main" val="770653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2A525D-5910-933F-F57B-976EDBC0EF00}"/>
              </a:ext>
            </a:extLst>
          </p:cNvPr>
          <p:cNvSpPr>
            <a:spLocks noGrp="1"/>
          </p:cNvSpPr>
          <p:nvPr>
            <p:ph type="title"/>
          </p:nvPr>
        </p:nvSpPr>
        <p:spPr>
          <a:xfrm>
            <a:off x="629841" y="273844"/>
            <a:ext cx="7886700" cy="994172"/>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C7EB40D-7E65-0DF2-C24C-02019243FC6F}"/>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06582FA-8B65-3AAE-3031-9527200581D9}"/>
              </a:ext>
            </a:extLst>
          </p:cNvPr>
          <p:cNvSpPr>
            <a:spLocks noGrp="1"/>
          </p:cNvSpPr>
          <p:nvPr>
            <p:ph sz="half" idx="2"/>
          </p:nvPr>
        </p:nvSpPr>
        <p:spPr>
          <a:xfrm>
            <a:off x="629842" y="1878806"/>
            <a:ext cx="3868340"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D8787D93-A7EB-24A5-5404-18B3AF3494A9}"/>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E3879A1-04E5-CE94-5A5C-44169CECCEE3}"/>
              </a:ext>
            </a:extLst>
          </p:cNvPr>
          <p:cNvSpPr>
            <a:spLocks noGrp="1"/>
          </p:cNvSpPr>
          <p:nvPr>
            <p:ph sz="quarter" idx="4"/>
          </p:nvPr>
        </p:nvSpPr>
        <p:spPr>
          <a:xfrm>
            <a:off x="4629150" y="1878806"/>
            <a:ext cx="3887391"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64BFB02E-1759-5F56-0580-1704BBE5FD4F}"/>
              </a:ext>
            </a:extLst>
          </p:cNvPr>
          <p:cNvSpPr>
            <a:spLocks noGrp="1"/>
          </p:cNvSpPr>
          <p:nvPr>
            <p:ph type="dt" sz="half" idx="10"/>
          </p:nvPr>
        </p:nvSpPr>
        <p:spPr/>
        <p:txBody>
          <a:bodyPr/>
          <a:lstStyle/>
          <a:p>
            <a:fld id="{11ADA041-6BDA-2E41-84FD-F90125BF081C}" type="datetimeFigureOut">
              <a:rPr lang="el-GR" smtClean="0"/>
              <a:t>17/3/24</a:t>
            </a:fld>
            <a:endParaRPr lang="el-GR"/>
          </a:p>
        </p:txBody>
      </p:sp>
      <p:sp>
        <p:nvSpPr>
          <p:cNvPr id="8" name="Θέση υποσέλιδου 7">
            <a:extLst>
              <a:ext uri="{FF2B5EF4-FFF2-40B4-BE49-F238E27FC236}">
                <a16:creationId xmlns:a16="http://schemas.microsoft.com/office/drawing/2014/main" id="{AB59C190-699B-AEF5-4496-B3E3E30026CC}"/>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B70760E2-E176-BFD9-0EE4-CD8BA8BEB962}"/>
              </a:ext>
            </a:extLst>
          </p:cNvPr>
          <p:cNvSpPr>
            <a:spLocks noGrp="1"/>
          </p:cNvSpPr>
          <p:nvPr>
            <p:ph type="sldNum" sz="quarter" idx="12"/>
          </p:nvPr>
        </p:nvSpPr>
        <p:spPr/>
        <p:txBody>
          <a:bodyPr/>
          <a:lstStyle/>
          <a:p>
            <a:fld id="{51E82886-E8AB-414B-B383-4EA5E672EA6A}" type="slidenum">
              <a:rPr lang="el-GR" smtClean="0"/>
              <a:t>‹#›</a:t>
            </a:fld>
            <a:endParaRPr lang="el-GR"/>
          </a:p>
        </p:txBody>
      </p:sp>
    </p:spTree>
    <p:extLst>
      <p:ext uri="{BB962C8B-B14F-4D97-AF65-F5344CB8AC3E}">
        <p14:creationId xmlns:p14="http://schemas.microsoft.com/office/powerpoint/2010/main" val="35784338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2D12DF-C37E-8450-3FFF-CECB9C03F63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FDE253A-4F14-7B0A-07AD-8B32D8F54D32}"/>
              </a:ext>
            </a:extLst>
          </p:cNvPr>
          <p:cNvSpPr>
            <a:spLocks noGrp="1"/>
          </p:cNvSpPr>
          <p:nvPr>
            <p:ph type="dt" sz="half" idx="10"/>
          </p:nvPr>
        </p:nvSpPr>
        <p:spPr/>
        <p:txBody>
          <a:bodyPr/>
          <a:lstStyle/>
          <a:p>
            <a:fld id="{11ADA041-6BDA-2E41-84FD-F90125BF081C}" type="datetimeFigureOut">
              <a:rPr lang="el-GR" smtClean="0"/>
              <a:t>17/3/24</a:t>
            </a:fld>
            <a:endParaRPr lang="el-GR"/>
          </a:p>
        </p:txBody>
      </p:sp>
      <p:sp>
        <p:nvSpPr>
          <p:cNvPr id="4" name="Θέση υποσέλιδου 3">
            <a:extLst>
              <a:ext uri="{FF2B5EF4-FFF2-40B4-BE49-F238E27FC236}">
                <a16:creationId xmlns:a16="http://schemas.microsoft.com/office/drawing/2014/main" id="{5F779B98-50EF-DBC2-23B7-16822A72BF04}"/>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C99CAD3-1A14-A387-6450-9B357887CC0C}"/>
              </a:ext>
            </a:extLst>
          </p:cNvPr>
          <p:cNvSpPr>
            <a:spLocks noGrp="1"/>
          </p:cNvSpPr>
          <p:nvPr>
            <p:ph type="sldNum" sz="quarter" idx="12"/>
          </p:nvPr>
        </p:nvSpPr>
        <p:spPr/>
        <p:txBody>
          <a:bodyPr/>
          <a:lstStyle/>
          <a:p>
            <a:fld id="{51E82886-E8AB-414B-B383-4EA5E672EA6A}" type="slidenum">
              <a:rPr lang="el-GR" smtClean="0"/>
              <a:t>‹#›</a:t>
            </a:fld>
            <a:endParaRPr lang="el-GR"/>
          </a:p>
        </p:txBody>
      </p:sp>
    </p:spTree>
    <p:extLst>
      <p:ext uri="{BB962C8B-B14F-4D97-AF65-F5344CB8AC3E}">
        <p14:creationId xmlns:p14="http://schemas.microsoft.com/office/powerpoint/2010/main" val="4155319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B1845B2-5E3A-F8CA-186F-CA1AE63692DD}"/>
              </a:ext>
            </a:extLst>
          </p:cNvPr>
          <p:cNvSpPr>
            <a:spLocks noGrp="1"/>
          </p:cNvSpPr>
          <p:nvPr>
            <p:ph type="dt" sz="half" idx="10"/>
          </p:nvPr>
        </p:nvSpPr>
        <p:spPr/>
        <p:txBody>
          <a:bodyPr/>
          <a:lstStyle/>
          <a:p>
            <a:fld id="{11ADA041-6BDA-2E41-84FD-F90125BF081C}" type="datetimeFigureOut">
              <a:rPr lang="el-GR" smtClean="0"/>
              <a:t>17/3/24</a:t>
            </a:fld>
            <a:endParaRPr lang="el-GR"/>
          </a:p>
        </p:txBody>
      </p:sp>
      <p:sp>
        <p:nvSpPr>
          <p:cNvPr id="3" name="Θέση υποσέλιδου 2">
            <a:extLst>
              <a:ext uri="{FF2B5EF4-FFF2-40B4-BE49-F238E27FC236}">
                <a16:creationId xmlns:a16="http://schemas.microsoft.com/office/drawing/2014/main" id="{2CD9DB45-5B83-AFEF-45E8-9032B694E7A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08E3A6F1-2347-2BF0-5105-27437DEB94F3}"/>
              </a:ext>
            </a:extLst>
          </p:cNvPr>
          <p:cNvSpPr>
            <a:spLocks noGrp="1"/>
          </p:cNvSpPr>
          <p:nvPr>
            <p:ph type="sldNum" sz="quarter" idx="12"/>
          </p:nvPr>
        </p:nvSpPr>
        <p:spPr/>
        <p:txBody>
          <a:bodyPr/>
          <a:lstStyle/>
          <a:p>
            <a:fld id="{51E82886-E8AB-414B-B383-4EA5E672EA6A}" type="slidenum">
              <a:rPr lang="el-GR" smtClean="0"/>
              <a:t>‹#›</a:t>
            </a:fld>
            <a:endParaRPr lang="el-GR"/>
          </a:p>
        </p:txBody>
      </p:sp>
    </p:spTree>
    <p:extLst>
      <p:ext uri="{BB962C8B-B14F-4D97-AF65-F5344CB8AC3E}">
        <p14:creationId xmlns:p14="http://schemas.microsoft.com/office/powerpoint/2010/main" val="1538966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4A521E-0997-4350-3DB1-E72C3FA9FB4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6AA5225-BCC8-E220-E79E-134ECD23F78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801B9F6-EE48-F779-A024-BD7DE60C1BAA}"/>
              </a:ext>
            </a:extLst>
          </p:cNvPr>
          <p:cNvSpPr>
            <a:spLocks noGrp="1"/>
          </p:cNvSpPr>
          <p:nvPr>
            <p:ph type="dt" idx="10"/>
          </p:nvPr>
        </p:nvSpPr>
        <p:spPr/>
        <p:txBody>
          <a:bodyPr/>
          <a:lstStyle>
            <a:lvl1pPr>
              <a:defRPr/>
            </a:lvl1pPr>
          </a:lstStyle>
          <a:p>
            <a:endParaRPr lang="el-GR" altLang="el-GR"/>
          </a:p>
        </p:txBody>
      </p:sp>
      <p:sp>
        <p:nvSpPr>
          <p:cNvPr id="5" name="Θέση υποσέλιδου 4">
            <a:extLst>
              <a:ext uri="{FF2B5EF4-FFF2-40B4-BE49-F238E27FC236}">
                <a16:creationId xmlns:a16="http://schemas.microsoft.com/office/drawing/2014/main" id="{CDAE0980-E8B3-2CD2-8982-6B61DB43A68E}"/>
              </a:ext>
            </a:extLst>
          </p:cNvPr>
          <p:cNvSpPr>
            <a:spLocks noGrp="1"/>
          </p:cNvSpPr>
          <p:nvPr>
            <p:ph type="ftr" idx="11"/>
          </p:nvPr>
        </p:nvSpPr>
        <p:spPr/>
        <p:txBody>
          <a:bodyPr/>
          <a:lstStyle>
            <a:lvl1pPr>
              <a:defRPr/>
            </a:lvl1pPr>
          </a:lstStyle>
          <a:p>
            <a:endParaRPr lang="en-US" altLang="el-GR"/>
          </a:p>
        </p:txBody>
      </p:sp>
      <p:sp>
        <p:nvSpPr>
          <p:cNvPr id="6" name="Θέση αριθμού διαφάνειας 5">
            <a:extLst>
              <a:ext uri="{FF2B5EF4-FFF2-40B4-BE49-F238E27FC236}">
                <a16:creationId xmlns:a16="http://schemas.microsoft.com/office/drawing/2014/main" id="{428982BE-CE30-9549-2525-FE14E4BF691B}"/>
              </a:ext>
            </a:extLst>
          </p:cNvPr>
          <p:cNvSpPr>
            <a:spLocks noGrp="1"/>
          </p:cNvSpPr>
          <p:nvPr>
            <p:ph type="sldNum" idx="12"/>
          </p:nvPr>
        </p:nvSpPr>
        <p:spPr/>
        <p:txBody>
          <a:bodyPr/>
          <a:lstStyle>
            <a:lvl1pPr>
              <a:defRPr/>
            </a:lvl1pPr>
          </a:lstStyle>
          <a:p>
            <a:fld id="{082CF7A6-C03D-6146-BA14-8658D2E4C9DF}" type="slidenum">
              <a:rPr lang="el-GR" altLang="el-GR"/>
              <a:pPr/>
              <a:t>‹#›</a:t>
            </a:fld>
            <a:endParaRPr lang="el-GR" altLang="el-GR"/>
          </a:p>
        </p:txBody>
      </p:sp>
    </p:spTree>
    <p:extLst>
      <p:ext uri="{BB962C8B-B14F-4D97-AF65-F5344CB8AC3E}">
        <p14:creationId xmlns:p14="http://schemas.microsoft.com/office/powerpoint/2010/main" val="42594879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E2D0F8-1D6F-2D16-5ED8-321C0676E2F7}"/>
              </a:ext>
            </a:extLst>
          </p:cNvPr>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FF59F1D-2FE9-374B-10AB-A476CC4AD05E}"/>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B4DEF4A-7856-C5EA-9988-DD22B1D95840}"/>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CD52469-35A7-BF74-3399-1C7224B62E71}"/>
              </a:ext>
            </a:extLst>
          </p:cNvPr>
          <p:cNvSpPr>
            <a:spLocks noGrp="1"/>
          </p:cNvSpPr>
          <p:nvPr>
            <p:ph type="dt" sz="half" idx="10"/>
          </p:nvPr>
        </p:nvSpPr>
        <p:spPr/>
        <p:txBody>
          <a:bodyPr/>
          <a:lstStyle/>
          <a:p>
            <a:fld id="{11ADA041-6BDA-2E41-84FD-F90125BF081C}" type="datetimeFigureOut">
              <a:rPr lang="el-GR" smtClean="0"/>
              <a:t>17/3/24</a:t>
            </a:fld>
            <a:endParaRPr lang="el-GR"/>
          </a:p>
        </p:txBody>
      </p:sp>
      <p:sp>
        <p:nvSpPr>
          <p:cNvPr id="6" name="Θέση υποσέλιδου 5">
            <a:extLst>
              <a:ext uri="{FF2B5EF4-FFF2-40B4-BE49-F238E27FC236}">
                <a16:creationId xmlns:a16="http://schemas.microsoft.com/office/drawing/2014/main" id="{1F08B56A-CB98-07D6-B3A9-81D17509064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8C874BD-EE9D-A03F-59AA-FB3DD8D20827}"/>
              </a:ext>
            </a:extLst>
          </p:cNvPr>
          <p:cNvSpPr>
            <a:spLocks noGrp="1"/>
          </p:cNvSpPr>
          <p:nvPr>
            <p:ph type="sldNum" sz="quarter" idx="12"/>
          </p:nvPr>
        </p:nvSpPr>
        <p:spPr/>
        <p:txBody>
          <a:bodyPr/>
          <a:lstStyle/>
          <a:p>
            <a:fld id="{51E82886-E8AB-414B-B383-4EA5E672EA6A}" type="slidenum">
              <a:rPr lang="el-GR" smtClean="0"/>
              <a:t>‹#›</a:t>
            </a:fld>
            <a:endParaRPr lang="el-GR"/>
          </a:p>
        </p:txBody>
      </p:sp>
    </p:spTree>
    <p:extLst>
      <p:ext uri="{BB962C8B-B14F-4D97-AF65-F5344CB8AC3E}">
        <p14:creationId xmlns:p14="http://schemas.microsoft.com/office/powerpoint/2010/main" val="3509280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FCA683-DC48-7219-D322-A75250764F39}"/>
              </a:ext>
            </a:extLst>
          </p:cNvPr>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30EF769C-2D49-61A1-C475-F8313E055902}"/>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Θέση κειμένου 3">
            <a:extLst>
              <a:ext uri="{FF2B5EF4-FFF2-40B4-BE49-F238E27FC236}">
                <a16:creationId xmlns:a16="http://schemas.microsoft.com/office/drawing/2014/main" id="{E4848FE5-5AF6-50F4-4E3F-B85689CFAC05}"/>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9A2BFE9-8F67-3E2A-C5FF-3060F66E31B2}"/>
              </a:ext>
            </a:extLst>
          </p:cNvPr>
          <p:cNvSpPr>
            <a:spLocks noGrp="1"/>
          </p:cNvSpPr>
          <p:nvPr>
            <p:ph type="dt" sz="half" idx="10"/>
          </p:nvPr>
        </p:nvSpPr>
        <p:spPr/>
        <p:txBody>
          <a:bodyPr/>
          <a:lstStyle/>
          <a:p>
            <a:fld id="{11ADA041-6BDA-2E41-84FD-F90125BF081C}" type="datetimeFigureOut">
              <a:rPr lang="el-GR" smtClean="0"/>
              <a:t>17/3/24</a:t>
            </a:fld>
            <a:endParaRPr lang="el-GR"/>
          </a:p>
        </p:txBody>
      </p:sp>
      <p:sp>
        <p:nvSpPr>
          <p:cNvPr id="6" name="Θέση υποσέλιδου 5">
            <a:extLst>
              <a:ext uri="{FF2B5EF4-FFF2-40B4-BE49-F238E27FC236}">
                <a16:creationId xmlns:a16="http://schemas.microsoft.com/office/drawing/2014/main" id="{5A924590-F2A2-A51B-8AB5-3861ACF62D6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6FFA589-3F7D-B473-5517-7123BDD08A6F}"/>
              </a:ext>
            </a:extLst>
          </p:cNvPr>
          <p:cNvSpPr>
            <a:spLocks noGrp="1"/>
          </p:cNvSpPr>
          <p:nvPr>
            <p:ph type="sldNum" sz="quarter" idx="12"/>
          </p:nvPr>
        </p:nvSpPr>
        <p:spPr/>
        <p:txBody>
          <a:bodyPr/>
          <a:lstStyle/>
          <a:p>
            <a:fld id="{51E82886-E8AB-414B-B383-4EA5E672EA6A}" type="slidenum">
              <a:rPr lang="el-GR" smtClean="0"/>
              <a:t>‹#›</a:t>
            </a:fld>
            <a:endParaRPr lang="el-GR"/>
          </a:p>
        </p:txBody>
      </p:sp>
    </p:spTree>
    <p:extLst>
      <p:ext uri="{BB962C8B-B14F-4D97-AF65-F5344CB8AC3E}">
        <p14:creationId xmlns:p14="http://schemas.microsoft.com/office/powerpoint/2010/main" val="16027444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5BB441-80B8-D699-C85F-A8DBC934C46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B10212E-9751-F6CA-C870-7F5B1EFB7A4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E7CA0AC-AE0C-DF3F-76C8-4E101DFC79E6}"/>
              </a:ext>
            </a:extLst>
          </p:cNvPr>
          <p:cNvSpPr>
            <a:spLocks noGrp="1"/>
          </p:cNvSpPr>
          <p:nvPr>
            <p:ph type="dt" sz="half" idx="10"/>
          </p:nvPr>
        </p:nvSpPr>
        <p:spPr/>
        <p:txBody>
          <a:bodyPr/>
          <a:lstStyle/>
          <a:p>
            <a:fld id="{11ADA041-6BDA-2E41-84FD-F90125BF081C}" type="datetimeFigureOut">
              <a:rPr lang="el-GR" smtClean="0"/>
              <a:t>17/3/24</a:t>
            </a:fld>
            <a:endParaRPr lang="el-GR"/>
          </a:p>
        </p:txBody>
      </p:sp>
      <p:sp>
        <p:nvSpPr>
          <p:cNvPr id="5" name="Θέση υποσέλιδου 4">
            <a:extLst>
              <a:ext uri="{FF2B5EF4-FFF2-40B4-BE49-F238E27FC236}">
                <a16:creationId xmlns:a16="http://schemas.microsoft.com/office/drawing/2014/main" id="{6FC353C4-CA0D-DCA2-42E4-7EA255880C7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E2CEFCE-C59E-472C-5ED3-4FF16B80002E}"/>
              </a:ext>
            </a:extLst>
          </p:cNvPr>
          <p:cNvSpPr>
            <a:spLocks noGrp="1"/>
          </p:cNvSpPr>
          <p:nvPr>
            <p:ph type="sldNum" sz="quarter" idx="12"/>
          </p:nvPr>
        </p:nvSpPr>
        <p:spPr/>
        <p:txBody>
          <a:bodyPr/>
          <a:lstStyle/>
          <a:p>
            <a:fld id="{51E82886-E8AB-414B-B383-4EA5E672EA6A}" type="slidenum">
              <a:rPr lang="el-GR" smtClean="0"/>
              <a:t>‹#›</a:t>
            </a:fld>
            <a:endParaRPr lang="el-GR"/>
          </a:p>
        </p:txBody>
      </p:sp>
    </p:spTree>
    <p:extLst>
      <p:ext uri="{BB962C8B-B14F-4D97-AF65-F5344CB8AC3E}">
        <p14:creationId xmlns:p14="http://schemas.microsoft.com/office/powerpoint/2010/main" val="19742598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BD4A7ED-5CF8-2076-B2D4-1C68AE91242C}"/>
              </a:ext>
            </a:extLst>
          </p:cNvPr>
          <p:cNvSpPr>
            <a:spLocks noGrp="1"/>
          </p:cNvSpPr>
          <p:nvPr>
            <p:ph type="title" orient="vert"/>
          </p:nvPr>
        </p:nvSpPr>
        <p:spPr>
          <a:xfrm>
            <a:off x="6543675" y="273843"/>
            <a:ext cx="1971675" cy="4358879"/>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C68D355-450E-2498-22AD-F183FFD4018B}"/>
              </a:ext>
            </a:extLst>
          </p:cNvPr>
          <p:cNvSpPr>
            <a:spLocks noGrp="1"/>
          </p:cNvSpPr>
          <p:nvPr>
            <p:ph type="body" orient="vert" idx="1"/>
          </p:nvPr>
        </p:nvSpPr>
        <p:spPr>
          <a:xfrm>
            <a:off x="628650" y="273843"/>
            <a:ext cx="5800725" cy="435887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8714588-E063-1BF8-E084-2355907E9807}"/>
              </a:ext>
            </a:extLst>
          </p:cNvPr>
          <p:cNvSpPr>
            <a:spLocks noGrp="1"/>
          </p:cNvSpPr>
          <p:nvPr>
            <p:ph type="dt" sz="half" idx="10"/>
          </p:nvPr>
        </p:nvSpPr>
        <p:spPr/>
        <p:txBody>
          <a:bodyPr/>
          <a:lstStyle/>
          <a:p>
            <a:fld id="{11ADA041-6BDA-2E41-84FD-F90125BF081C}" type="datetimeFigureOut">
              <a:rPr lang="el-GR" smtClean="0"/>
              <a:t>17/3/24</a:t>
            </a:fld>
            <a:endParaRPr lang="el-GR"/>
          </a:p>
        </p:txBody>
      </p:sp>
      <p:sp>
        <p:nvSpPr>
          <p:cNvPr id="5" name="Θέση υποσέλιδου 4">
            <a:extLst>
              <a:ext uri="{FF2B5EF4-FFF2-40B4-BE49-F238E27FC236}">
                <a16:creationId xmlns:a16="http://schemas.microsoft.com/office/drawing/2014/main" id="{01DAC239-1FE5-2B2F-F2F4-44DAC6C1A76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65D48FC-56FF-E66C-89CA-DCD875F43C47}"/>
              </a:ext>
            </a:extLst>
          </p:cNvPr>
          <p:cNvSpPr>
            <a:spLocks noGrp="1"/>
          </p:cNvSpPr>
          <p:nvPr>
            <p:ph type="sldNum" sz="quarter" idx="12"/>
          </p:nvPr>
        </p:nvSpPr>
        <p:spPr/>
        <p:txBody>
          <a:bodyPr/>
          <a:lstStyle/>
          <a:p>
            <a:fld id="{51E82886-E8AB-414B-B383-4EA5E672EA6A}" type="slidenum">
              <a:rPr lang="el-GR" smtClean="0"/>
              <a:t>‹#›</a:t>
            </a:fld>
            <a:endParaRPr lang="el-GR"/>
          </a:p>
        </p:txBody>
      </p:sp>
    </p:spTree>
    <p:extLst>
      <p:ext uri="{BB962C8B-B14F-4D97-AF65-F5344CB8AC3E}">
        <p14:creationId xmlns:p14="http://schemas.microsoft.com/office/powerpoint/2010/main" val="2369566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DF80FF-C374-9659-5B12-89555A700632}"/>
              </a:ext>
            </a:extLst>
          </p:cNvPr>
          <p:cNvSpPr>
            <a:spLocks noGrp="1"/>
          </p:cNvSpPr>
          <p:nvPr>
            <p:ph type="title"/>
          </p:nvPr>
        </p:nvSpPr>
        <p:spPr>
          <a:xfrm>
            <a:off x="623888" y="1282700"/>
            <a:ext cx="7886700" cy="2139950"/>
          </a:xfrm>
        </p:spPr>
        <p:txBody>
          <a:bodyPr/>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386BC94-2820-79EE-DBEB-31FC4E952E10}"/>
              </a:ext>
            </a:extLst>
          </p:cNvPr>
          <p:cNvSpPr>
            <a:spLocks noGrp="1"/>
          </p:cNvSpPr>
          <p:nvPr>
            <p:ph type="body" idx="1"/>
          </p:nvPr>
        </p:nvSpPr>
        <p:spPr>
          <a:xfrm>
            <a:off x="623888" y="3441700"/>
            <a:ext cx="7886700" cy="11255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16EA1E20-12AA-AF53-7F91-30F92A4BF7B5}"/>
              </a:ext>
            </a:extLst>
          </p:cNvPr>
          <p:cNvSpPr>
            <a:spLocks noGrp="1"/>
          </p:cNvSpPr>
          <p:nvPr>
            <p:ph type="dt" idx="10"/>
          </p:nvPr>
        </p:nvSpPr>
        <p:spPr/>
        <p:txBody>
          <a:bodyPr/>
          <a:lstStyle>
            <a:lvl1pPr>
              <a:defRPr/>
            </a:lvl1pPr>
          </a:lstStyle>
          <a:p>
            <a:endParaRPr lang="el-GR" altLang="el-GR"/>
          </a:p>
        </p:txBody>
      </p:sp>
      <p:sp>
        <p:nvSpPr>
          <p:cNvPr id="5" name="Θέση υποσέλιδου 4">
            <a:extLst>
              <a:ext uri="{FF2B5EF4-FFF2-40B4-BE49-F238E27FC236}">
                <a16:creationId xmlns:a16="http://schemas.microsoft.com/office/drawing/2014/main" id="{55FD10E3-8779-3E42-A96D-C4B4B167225E}"/>
              </a:ext>
            </a:extLst>
          </p:cNvPr>
          <p:cNvSpPr>
            <a:spLocks noGrp="1"/>
          </p:cNvSpPr>
          <p:nvPr>
            <p:ph type="ftr" idx="11"/>
          </p:nvPr>
        </p:nvSpPr>
        <p:spPr/>
        <p:txBody>
          <a:bodyPr/>
          <a:lstStyle>
            <a:lvl1pPr>
              <a:defRPr/>
            </a:lvl1pPr>
          </a:lstStyle>
          <a:p>
            <a:endParaRPr lang="en-US" altLang="el-GR"/>
          </a:p>
        </p:txBody>
      </p:sp>
      <p:sp>
        <p:nvSpPr>
          <p:cNvPr id="6" name="Θέση αριθμού διαφάνειας 5">
            <a:extLst>
              <a:ext uri="{FF2B5EF4-FFF2-40B4-BE49-F238E27FC236}">
                <a16:creationId xmlns:a16="http://schemas.microsoft.com/office/drawing/2014/main" id="{C1B85204-F91A-5773-5396-E24ECD3E0B1D}"/>
              </a:ext>
            </a:extLst>
          </p:cNvPr>
          <p:cNvSpPr>
            <a:spLocks noGrp="1"/>
          </p:cNvSpPr>
          <p:nvPr>
            <p:ph type="sldNum" idx="12"/>
          </p:nvPr>
        </p:nvSpPr>
        <p:spPr/>
        <p:txBody>
          <a:bodyPr/>
          <a:lstStyle>
            <a:lvl1pPr>
              <a:defRPr/>
            </a:lvl1pPr>
          </a:lstStyle>
          <a:p>
            <a:fld id="{AC8CC7B9-6461-F34F-8A41-A6D0938D22D8}" type="slidenum">
              <a:rPr lang="el-GR" altLang="el-GR"/>
              <a:pPr/>
              <a:t>‹#›</a:t>
            </a:fld>
            <a:endParaRPr lang="el-GR" altLang="el-GR"/>
          </a:p>
        </p:txBody>
      </p:sp>
    </p:spTree>
    <p:extLst>
      <p:ext uri="{BB962C8B-B14F-4D97-AF65-F5344CB8AC3E}">
        <p14:creationId xmlns:p14="http://schemas.microsoft.com/office/powerpoint/2010/main" val="42105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EF1118-6021-EC52-1343-1008E111224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587CEEC-3F8C-3759-ED18-0B04D354FA8B}"/>
              </a:ext>
            </a:extLst>
          </p:cNvPr>
          <p:cNvSpPr>
            <a:spLocks noGrp="1"/>
          </p:cNvSpPr>
          <p:nvPr>
            <p:ph sz="half" idx="1"/>
          </p:nvPr>
        </p:nvSpPr>
        <p:spPr>
          <a:xfrm>
            <a:off x="457200" y="1203325"/>
            <a:ext cx="4037013" cy="298132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58E8E336-808D-21F9-E64F-D23C66D53AD0}"/>
              </a:ext>
            </a:extLst>
          </p:cNvPr>
          <p:cNvSpPr>
            <a:spLocks noGrp="1"/>
          </p:cNvSpPr>
          <p:nvPr>
            <p:ph sz="half" idx="2"/>
          </p:nvPr>
        </p:nvSpPr>
        <p:spPr>
          <a:xfrm>
            <a:off x="4646613" y="1203325"/>
            <a:ext cx="4038600" cy="298132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39BED288-B9B4-CF62-ED69-9DE24C2D13BE}"/>
              </a:ext>
            </a:extLst>
          </p:cNvPr>
          <p:cNvSpPr>
            <a:spLocks noGrp="1"/>
          </p:cNvSpPr>
          <p:nvPr>
            <p:ph type="dt" idx="10"/>
          </p:nvPr>
        </p:nvSpPr>
        <p:spPr/>
        <p:txBody>
          <a:bodyPr/>
          <a:lstStyle>
            <a:lvl1pPr>
              <a:defRPr/>
            </a:lvl1pPr>
          </a:lstStyle>
          <a:p>
            <a:endParaRPr lang="el-GR" altLang="el-GR"/>
          </a:p>
        </p:txBody>
      </p:sp>
      <p:sp>
        <p:nvSpPr>
          <p:cNvPr id="6" name="Θέση υποσέλιδου 5">
            <a:extLst>
              <a:ext uri="{FF2B5EF4-FFF2-40B4-BE49-F238E27FC236}">
                <a16:creationId xmlns:a16="http://schemas.microsoft.com/office/drawing/2014/main" id="{A40F188B-9670-8DA2-22EA-7DC10B26B825}"/>
              </a:ext>
            </a:extLst>
          </p:cNvPr>
          <p:cNvSpPr>
            <a:spLocks noGrp="1"/>
          </p:cNvSpPr>
          <p:nvPr>
            <p:ph type="ftr" idx="11"/>
          </p:nvPr>
        </p:nvSpPr>
        <p:spPr/>
        <p:txBody>
          <a:bodyPr/>
          <a:lstStyle>
            <a:lvl1pPr>
              <a:defRPr/>
            </a:lvl1pPr>
          </a:lstStyle>
          <a:p>
            <a:endParaRPr lang="en-US" altLang="el-GR"/>
          </a:p>
        </p:txBody>
      </p:sp>
      <p:sp>
        <p:nvSpPr>
          <p:cNvPr id="7" name="Θέση αριθμού διαφάνειας 6">
            <a:extLst>
              <a:ext uri="{FF2B5EF4-FFF2-40B4-BE49-F238E27FC236}">
                <a16:creationId xmlns:a16="http://schemas.microsoft.com/office/drawing/2014/main" id="{5128F2C0-B656-81B5-1F43-2E574162F84F}"/>
              </a:ext>
            </a:extLst>
          </p:cNvPr>
          <p:cNvSpPr>
            <a:spLocks noGrp="1"/>
          </p:cNvSpPr>
          <p:nvPr>
            <p:ph type="sldNum" idx="12"/>
          </p:nvPr>
        </p:nvSpPr>
        <p:spPr/>
        <p:txBody>
          <a:bodyPr/>
          <a:lstStyle>
            <a:lvl1pPr>
              <a:defRPr/>
            </a:lvl1pPr>
          </a:lstStyle>
          <a:p>
            <a:fld id="{A693D570-3E94-6C43-BDF0-19791B27839F}" type="slidenum">
              <a:rPr lang="el-GR" altLang="el-GR"/>
              <a:pPr/>
              <a:t>‹#›</a:t>
            </a:fld>
            <a:endParaRPr lang="el-GR" altLang="el-GR"/>
          </a:p>
        </p:txBody>
      </p:sp>
    </p:spTree>
    <p:extLst>
      <p:ext uri="{BB962C8B-B14F-4D97-AF65-F5344CB8AC3E}">
        <p14:creationId xmlns:p14="http://schemas.microsoft.com/office/powerpoint/2010/main" val="273967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50981F-0D1E-39F0-4D02-50BA810A626E}"/>
              </a:ext>
            </a:extLst>
          </p:cNvPr>
          <p:cNvSpPr>
            <a:spLocks noGrp="1"/>
          </p:cNvSpPr>
          <p:nvPr>
            <p:ph type="title"/>
          </p:nvPr>
        </p:nvSpPr>
        <p:spPr>
          <a:xfrm>
            <a:off x="630238" y="274638"/>
            <a:ext cx="7886700" cy="993775"/>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B2B362A-F02F-1882-2DA0-885881D10702}"/>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87ECB2F-EBC1-534E-2609-D425F6D750C8}"/>
              </a:ext>
            </a:extLst>
          </p:cNvPr>
          <p:cNvSpPr>
            <a:spLocks noGrp="1"/>
          </p:cNvSpPr>
          <p:nvPr>
            <p:ph sz="half" idx="2"/>
          </p:nvPr>
        </p:nvSpPr>
        <p:spPr>
          <a:xfrm>
            <a:off x="630238" y="1879600"/>
            <a:ext cx="3868737" cy="276225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A1D753A5-56CD-78B4-455A-62DD5AB8E7CD}"/>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A0FEBDC-BCBD-2447-492D-538425117487}"/>
              </a:ext>
            </a:extLst>
          </p:cNvPr>
          <p:cNvSpPr>
            <a:spLocks noGrp="1"/>
          </p:cNvSpPr>
          <p:nvPr>
            <p:ph sz="quarter" idx="4"/>
          </p:nvPr>
        </p:nvSpPr>
        <p:spPr>
          <a:xfrm>
            <a:off x="4629150" y="1879600"/>
            <a:ext cx="3887788" cy="276225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02E73162-21B1-1A1E-CDE6-ABEDCEF368FE}"/>
              </a:ext>
            </a:extLst>
          </p:cNvPr>
          <p:cNvSpPr>
            <a:spLocks noGrp="1"/>
          </p:cNvSpPr>
          <p:nvPr>
            <p:ph type="dt" idx="10"/>
          </p:nvPr>
        </p:nvSpPr>
        <p:spPr/>
        <p:txBody>
          <a:bodyPr/>
          <a:lstStyle>
            <a:lvl1pPr>
              <a:defRPr/>
            </a:lvl1pPr>
          </a:lstStyle>
          <a:p>
            <a:endParaRPr lang="el-GR" altLang="el-GR"/>
          </a:p>
        </p:txBody>
      </p:sp>
      <p:sp>
        <p:nvSpPr>
          <p:cNvPr id="8" name="Θέση υποσέλιδου 7">
            <a:extLst>
              <a:ext uri="{FF2B5EF4-FFF2-40B4-BE49-F238E27FC236}">
                <a16:creationId xmlns:a16="http://schemas.microsoft.com/office/drawing/2014/main" id="{4D0F4989-8FEB-4093-2545-502384FD92BC}"/>
              </a:ext>
            </a:extLst>
          </p:cNvPr>
          <p:cNvSpPr>
            <a:spLocks noGrp="1"/>
          </p:cNvSpPr>
          <p:nvPr>
            <p:ph type="ftr" idx="11"/>
          </p:nvPr>
        </p:nvSpPr>
        <p:spPr/>
        <p:txBody>
          <a:bodyPr/>
          <a:lstStyle>
            <a:lvl1pPr>
              <a:defRPr/>
            </a:lvl1pPr>
          </a:lstStyle>
          <a:p>
            <a:endParaRPr lang="en-US" altLang="el-GR"/>
          </a:p>
        </p:txBody>
      </p:sp>
      <p:sp>
        <p:nvSpPr>
          <p:cNvPr id="9" name="Θέση αριθμού διαφάνειας 8">
            <a:extLst>
              <a:ext uri="{FF2B5EF4-FFF2-40B4-BE49-F238E27FC236}">
                <a16:creationId xmlns:a16="http://schemas.microsoft.com/office/drawing/2014/main" id="{9247319E-0A9A-E157-EB0A-12110FF1A435}"/>
              </a:ext>
            </a:extLst>
          </p:cNvPr>
          <p:cNvSpPr>
            <a:spLocks noGrp="1"/>
          </p:cNvSpPr>
          <p:nvPr>
            <p:ph type="sldNum" idx="12"/>
          </p:nvPr>
        </p:nvSpPr>
        <p:spPr/>
        <p:txBody>
          <a:bodyPr/>
          <a:lstStyle>
            <a:lvl1pPr>
              <a:defRPr/>
            </a:lvl1pPr>
          </a:lstStyle>
          <a:p>
            <a:fld id="{A490FC86-FF15-B642-8374-322F25CF3493}" type="slidenum">
              <a:rPr lang="el-GR" altLang="el-GR"/>
              <a:pPr/>
              <a:t>‹#›</a:t>
            </a:fld>
            <a:endParaRPr lang="el-GR" altLang="el-GR"/>
          </a:p>
        </p:txBody>
      </p:sp>
    </p:spTree>
    <p:extLst>
      <p:ext uri="{BB962C8B-B14F-4D97-AF65-F5344CB8AC3E}">
        <p14:creationId xmlns:p14="http://schemas.microsoft.com/office/powerpoint/2010/main" val="2266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314100-265A-DFE7-F2D7-F0EF36CCE75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11BBCA9E-686E-6A17-1210-5AEB4F3B624F}"/>
              </a:ext>
            </a:extLst>
          </p:cNvPr>
          <p:cNvSpPr>
            <a:spLocks noGrp="1"/>
          </p:cNvSpPr>
          <p:nvPr>
            <p:ph type="dt" idx="10"/>
          </p:nvPr>
        </p:nvSpPr>
        <p:spPr/>
        <p:txBody>
          <a:bodyPr/>
          <a:lstStyle>
            <a:lvl1pPr>
              <a:defRPr/>
            </a:lvl1pPr>
          </a:lstStyle>
          <a:p>
            <a:endParaRPr lang="el-GR" altLang="el-GR"/>
          </a:p>
        </p:txBody>
      </p:sp>
      <p:sp>
        <p:nvSpPr>
          <p:cNvPr id="4" name="Θέση υποσέλιδου 3">
            <a:extLst>
              <a:ext uri="{FF2B5EF4-FFF2-40B4-BE49-F238E27FC236}">
                <a16:creationId xmlns:a16="http://schemas.microsoft.com/office/drawing/2014/main" id="{2D67B05B-F547-7214-4AB8-49F80C1A0265}"/>
              </a:ext>
            </a:extLst>
          </p:cNvPr>
          <p:cNvSpPr>
            <a:spLocks noGrp="1"/>
          </p:cNvSpPr>
          <p:nvPr>
            <p:ph type="ftr" idx="11"/>
          </p:nvPr>
        </p:nvSpPr>
        <p:spPr/>
        <p:txBody>
          <a:bodyPr/>
          <a:lstStyle>
            <a:lvl1pPr>
              <a:defRPr/>
            </a:lvl1pPr>
          </a:lstStyle>
          <a:p>
            <a:endParaRPr lang="en-US" altLang="el-GR"/>
          </a:p>
        </p:txBody>
      </p:sp>
      <p:sp>
        <p:nvSpPr>
          <p:cNvPr id="5" name="Θέση αριθμού διαφάνειας 4">
            <a:extLst>
              <a:ext uri="{FF2B5EF4-FFF2-40B4-BE49-F238E27FC236}">
                <a16:creationId xmlns:a16="http://schemas.microsoft.com/office/drawing/2014/main" id="{ED50881C-330B-F169-905D-89882FE7E697}"/>
              </a:ext>
            </a:extLst>
          </p:cNvPr>
          <p:cNvSpPr>
            <a:spLocks noGrp="1"/>
          </p:cNvSpPr>
          <p:nvPr>
            <p:ph type="sldNum" idx="12"/>
          </p:nvPr>
        </p:nvSpPr>
        <p:spPr/>
        <p:txBody>
          <a:bodyPr/>
          <a:lstStyle>
            <a:lvl1pPr>
              <a:defRPr/>
            </a:lvl1pPr>
          </a:lstStyle>
          <a:p>
            <a:fld id="{C091F516-2C79-3C44-AD74-311700DFB5F1}" type="slidenum">
              <a:rPr lang="el-GR" altLang="el-GR"/>
              <a:pPr/>
              <a:t>‹#›</a:t>
            </a:fld>
            <a:endParaRPr lang="el-GR" altLang="el-GR"/>
          </a:p>
        </p:txBody>
      </p:sp>
    </p:spTree>
    <p:extLst>
      <p:ext uri="{BB962C8B-B14F-4D97-AF65-F5344CB8AC3E}">
        <p14:creationId xmlns:p14="http://schemas.microsoft.com/office/powerpoint/2010/main" val="1949186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01069E0-9878-927D-5F3B-8EC9377D5F64}"/>
              </a:ext>
            </a:extLst>
          </p:cNvPr>
          <p:cNvSpPr>
            <a:spLocks noGrp="1"/>
          </p:cNvSpPr>
          <p:nvPr>
            <p:ph type="dt" idx="10"/>
          </p:nvPr>
        </p:nvSpPr>
        <p:spPr/>
        <p:txBody>
          <a:bodyPr/>
          <a:lstStyle>
            <a:lvl1pPr>
              <a:defRPr/>
            </a:lvl1pPr>
          </a:lstStyle>
          <a:p>
            <a:endParaRPr lang="el-GR" altLang="el-GR"/>
          </a:p>
        </p:txBody>
      </p:sp>
      <p:sp>
        <p:nvSpPr>
          <p:cNvPr id="3" name="Θέση υποσέλιδου 2">
            <a:extLst>
              <a:ext uri="{FF2B5EF4-FFF2-40B4-BE49-F238E27FC236}">
                <a16:creationId xmlns:a16="http://schemas.microsoft.com/office/drawing/2014/main" id="{79F05CA8-F8D5-B894-5CF9-B3D01707D3B5}"/>
              </a:ext>
            </a:extLst>
          </p:cNvPr>
          <p:cNvSpPr>
            <a:spLocks noGrp="1"/>
          </p:cNvSpPr>
          <p:nvPr>
            <p:ph type="ftr" idx="11"/>
          </p:nvPr>
        </p:nvSpPr>
        <p:spPr/>
        <p:txBody>
          <a:bodyPr/>
          <a:lstStyle>
            <a:lvl1pPr>
              <a:defRPr/>
            </a:lvl1pPr>
          </a:lstStyle>
          <a:p>
            <a:endParaRPr lang="en-US" altLang="el-GR"/>
          </a:p>
        </p:txBody>
      </p:sp>
      <p:sp>
        <p:nvSpPr>
          <p:cNvPr id="4" name="Θέση αριθμού διαφάνειας 3">
            <a:extLst>
              <a:ext uri="{FF2B5EF4-FFF2-40B4-BE49-F238E27FC236}">
                <a16:creationId xmlns:a16="http://schemas.microsoft.com/office/drawing/2014/main" id="{67573046-85DE-FD2B-651C-A711DEF68ACB}"/>
              </a:ext>
            </a:extLst>
          </p:cNvPr>
          <p:cNvSpPr>
            <a:spLocks noGrp="1"/>
          </p:cNvSpPr>
          <p:nvPr>
            <p:ph type="sldNum" idx="12"/>
          </p:nvPr>
        </p:nvSpPr>
        <p:spPr/>
        <p:txBody>
          <a:bodyPr/>
          <a:lstStyle>
            <a:lvl1pPr>
              <a:defRPr/>
            </a:lvl1pPr>
          </a:lstStyle>
          <a:p>
            <a:fld id="{4DE3FFF3-B0FC-C146-9598-A0F6F2A403F5}" type="slidenum">
              <a:rPr lang="el-GR" altLang="el-GR"/>
              <a:pPr/>
              <a:t>‹#›</a:t>
            </a:fld>
            <a:endParaRPr lang="el-GR" altLang="el-GR"/>
          </a:p>
        </p:txBody>
      </p:sp>
    </p:spTree>
    <p:extLst>
      <p:ext uri="{BB962C8B-B14F-4D97-AF65-F5344CB8AC3E}">
        <p14:creationId xmlns:p14="http://schemas.microsoft.com/office/powerpoint/2010/main" val="2940812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6F8776-A005-3B97-C57C-39DDAA6AFD47}"/>
              </a:ext>
            </a:extLst>
          </p:cNvPr>
          <p:cNvSpPr>
            <a:spLocks noGrp="1"/>
          </p:cNvSpPr>
          <p:nvPr>
            <p:ph type="title"/>
          </p:nvPr>
        </p:nvSpPr>
        <p:spPr>
          <a:xfrm>
            <a:off x="630238" y="342900"/>
            <a:ext cx="2949575" cy="1200150"/>
          </a:xfrm>
        </p:spPr>
        <p:txBody>
          <a:bodyPr/>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8C783C6-A33D-B4FF-5077-D42A01983918}"/>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033180E7-7C26-B966-673A-69DA7B7B875A}"/>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699722E-158F-6074-BF28-1A012916A672}"/>
              </a:ext>
            </a:extLst>
          </p:cNvPr>
          <p:cNvSpPr>
            <a:spLocks noGrp="1"/>
          </p:cNvSpPr>
          <p:nvPr>
            <p:ph type="dt" idx="10"/>
          </p:nvPr>
        </p:nvSpPr>
        <p:spPr/>
        <p:txBody>
          <a:bodyPr/>
          <a:lstStyle>
            <a:lvl1pPr>
              <a:defRPr/>
            </a:lvl1pPr>
          </a:lstStyle>
          <a:p>
            <a:endParaRPr lang="el-GR" altLang="el-GR"/>
          </a:p>
        </p:txBody>
      </p:sp>
      <p:sp>
        <p:nvSpPr>
          <p:cNvPr id="6" name="Θέση υποσέλιδου 5">
            <a:extLst>
              <a:ext uri="{FF2B5EF4-FFF2-40B4-BE49-F238E27FC236}">
                <a16:creationId xmlns:a16="http://schemas.microsoft.com/office/drawing/2014/main" id="{73E0FDA6-8E77-B2E0-4AF6-C4A22EDDFB3C}"/>
              </a:ext>
            </a:extLst>
          </p:cNvPr>
          <p:cNvSpPr>
            <a:spLocks noGrp="1"/>
          </p:cNvSpPr>
          <p:nvPr>
            <p:ph type="ftr" idx="11"/>
          </p:nvPr>
        </p:nvSpPr>
        <p:spPr/>
        <p:txBody>
          <a:bodyPr/>
          <a:lstStyle>
            <a:lvl1pPr>
              <a:defRPr/>
            </a:lvl1pPr>
          </a:lstStyle>
          <a:p>
            <a:endParaRPr lang="en-US" altLang="el-GR"/>
          </a:p>
        </p:txBody>
      </p:sp>
      <p:sp>
        <p:nvSpPr>
          <p:cNvPr id="7" name="Θέση αριθμού διαφάνειας 6">
            <a:extLst>
              <a:ext uri="{FF2B5EF4-FFF2-40B4-BE49-F238E27FC236}">
                <a16:creationId xmlns:a16="http://schemas.microsoft.com/office/drawing/2014/main" id="{81334F76-2F32-22D0-3364-DE864C1E21A2}"/>
              </a:ext>
            </a:extLst>
          </p:cNvPr>
          <p:cNvSpPr>
            <a:spLocks noGrp="1"/>
          </p:cNvSpPr>
          <p:nvPr>
            <p:ph type="sldNum" idx="12"/>
          </p:nvPr>
        </p:nvSpPr>
        <p:spPr/>
        <p:txBody>
          <a:bodyPr/>
          <a:lstStyle>
            <a:lvl1pPr>
              <a:defRPr/>
            </a:lvl1pPr>
          </a:lstStyle>
          <a:p>
            <a:fld id="{0C61D142-C9F6-5248-855D-6023894FD050}" type="slidenum">
              <a:rPr lang="el-GR" altLang="el-GR"/>
              <a:pPr/>
              <a:t>‹#›</a:t>
            </a:fld>
            <a:endParaRPr lang="el-GR" altLang="el-GR"/>
          </a:p>
        </p:txBody>
      </p:sp>
    </p:spTree>
    <p:extLst>
      <p:ext uri="{BB962C8B-B14F-4D97-AF65-F5344CB8AC3E}">
        <p14:creationId xmlns:p14="http://schemas.microsoft.com/office/powerpoint/2010/main" val="135247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395E6E-7A10-76C5-A026-7531B6B135F0}"/>
              </a:ext>
            </a:extLst>
          </p:cNvPr>
          <p:cNvSpPr>
            <a:spLocks noGrp="1"/>
          </p:cNvSpPr>
          <p:nvPr>
            <p:ph type="title"/>
          </p:nvPr>
        </p:nvSpPr>
        <p:spPr>
          <a:xfrm>
            <a:off x="630238" y="342900"/>
            <a:ext cx="2949575" cy="1200150"/>
          </a:xfrm>
        </p:spPr>
        <p:txBody>
          <a:bodyPr/>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282911DC-3C7B-C63E-F557-540E1503C5B3}"/>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79A3B40B-31BF-41FF-8CCC-D0C8EFB05737}"/>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132331A-0842-9FC6-9F8E-93E80E99FFFC}"/>
              </a:ext>
            </a:extLst>
          </p:cNvPr>
          <p:cNvSpPr>
            <a:spLocks noGrp="1"/>
          </p:cNvSpPr>
          <p:nvPr>
            <p:ph type="dt" idx="10"/>
          </p:nvPr>
        </p:nvSpPr>
        <p:spPr/>
        <p:txBody>
          <a:bodyPr/>
          <a:lstStyle>
            <a:lvl1pPr>
              <a:defRPr/>
            </a:lvl1pPr>
          </a:lstStyle>
          <a:p>
            <a:endParaRPr lang="el-GR" altLang="el-GR"/>
          </a:p>
        </p:txBody>
      </p:sp>
      <p:sp>
        <p:nvSpPr>
          <p:cNvPr id="6" name="Θέση υποσέλιδου 5">
            <a:extLst>
              <a:ext uri="{FF2B5EF4-FFF2-40B4-BE49-F238E27FC236}">
                <a16:creationId xmlns:a16="http://schemas.microsoft.com/office/drawing/2014/main" id="{B16752E8-BF41-B9F1-D00A-58A7E82EADC0}"/>
              </a:ext>
            </a:extLst>
          </p:cNvPr>
          <p:cNvSpPr>
            <a:spLocks noGrp="1"/>
          </p:cNvSpPr>
          <p:nvPr>
            <p:ph type="ftr" idx="11"/>
          </p:nvPr>
        </p:nvSpPr>
        <p:spPr/>
        <p:txBody>
          <a:bodyPr/>
          <a:lstStyle>
            <a:lvl1pPr>
              <a:defRPr/>
            </a:lvl1pPr>
          </a:lstStyle>
          <a:p>
            <a:endParaRPr lang="en-US" altLang="el-GR"/>
          </a:p>
        </p:txBody>
      </p:sp>
      <p:sp>
        <p:nvSpPr>
          <p:cNvPr id="7" name="Θέση αριθμού διαφάνειας 6">
            <a:extLst>
              <a:ext uri="{FF2B5EF4-FFF2-40B4-BE49-F238E27FC236}">
                <a16:creationId xmlns:a16="http://schemas.microsoft.com/office/drawing/2014/main" id="{5172F1F6-80A2-302A-2E00-6F20E0218901}"/>
              </a:ext>
            </a:extLst>
          </p:cNvPr>
          <p:cNvSpPr>
            <a:spLocks noGrp="1"/>
          </p:cNvSpPr>
          <p:nvPr>
            <p:ph type="sldNum" idx="12"/>
          </p:nvPr>
        </p:nvSpPr>
        <p:spPr/>
        <p:txBody>
          <a:bodyPr/>
          <a:lstStyle>
            <a:lvl1pPr>
              <a:defRPr/>
            </a:lvl1pPr>
          </a:lstStyle>
          <a:p>
            <a:fld id="{C617A7A9-DD3A-B44B-A9A6-238B336E12F3}" type="slidenum">
              <a:rPr lang="el-GR" altLang="el-GR"/>
              <a:pPr/>
              <a:t>‹#›</a:t>
            </a:fld>
            <a:endParaRPr lang="el-GR" altLang="el-GR"/>
          </a:p>
        </p:txBody>
      </p:sp>
    </p:spTree>
    <p:extLst>
      <p:ext uri="{BB962C8B-B14F-4D97-AF65-F5344CB8AC3E}">
        <p14:creationId xmlns:p14="http://schemas.microsoft.com/office/powerpoint/2010/main" val="2405856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4AA2D6"/>
            </a:gs>
            <a:gs pos="100000">
              <a:srgbClr val="002B36"/>
            </a:gs>
          </a:gsLst>
          <a:path path="shape">
            <a:fillToRect l="50000" t="54999" r="50000" b="45001"/>
          </a:path>
        </a:gradFill>
        <a:effectLst/>
      </p:bgPr>
    </p:bg>
    <p:spTree>
      <p:nvGrpSpPr>
        <p:cNvPr id="1" name=""/>
        <p:cNvGrpSpPr/>
        <p:nvPr/>
      </p:nvGrpSpPr>
      <p:grpSpPr>
        <a:xfrm>
          <a:off x="0" y="0"/>
          <a:ext cx="0" cy="0"/>
          <a:chOff x="0" y="0"/>
          <a:chExt cx="0" cy="0"/>
        </a:xfrm>
      </p:grpSpPr>
      <p:sp>
        <p:nvSpPr>
          <p:cNvPr id="1025" name="AutoShape 1">
            <a:extLst>
              <a:ext uri="{FF2B5EF4-FFF2-40B4-BE49-F238E27FC236}">
                <a16:creationId xmlns:a16="http://schemas.microsoft.com/office/drawing/2014/main" id="{E0845AAA-48BB-FF23-7E82-483784FCDD11}"/>
              </a:ext>
            </a:extLst>
          </p:cNvPr>
          <p:cNvSpPr>
            <a:spLocks noChangeArrowheads="1"/>
          </p:cNvSpPr>
          <p:nvPr/>
        </p:nvSpPr>
        <p:spPr bwMode="auto">
          <a:xfrm>
            <a:off x="-9525" y="-4763"/>
            <a:ext cx="9163050" cy="781051"/>
          </a:xfrm>
          <a:custGeom>
            <a:avLst/>
            <a:gdLst>
              <a:gd name="T0" fmla="*/ 0 w 9163050"/>
              <a:gd name="T1" fmla="*/ 0 h 781050"/>
              <a:gd name="T2" fmla="*/ 0 w 9163050"/>
              <a:gd name="T3" fmla="*/ 0 h 781050"/>
            </a:gdLst>
            <a:ahLst/>
            <a:cxnLst>
              <a:cxn ang="0">
                <a:pos x="r" y="vc"/>
              </a:cxn>
              <a:cxn ang="5400000">
                <a:pos x="hc" y="b"/>
              </a:cxn>
              <a:cxn ang="10800000">
                <a:pos x="l" y="vc"/>
              </a:cxn>
              <a:cxn ang="16200000">
                <a:pos x="hc" y="t"/>
              </a:cxn>
            </a:cxnLst>
            <a:rect l="T0" t="T1" r="T2" b="T3"/>
            <a:pathLst>
              <a:path w="9163050" h="78105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999"/>
                </a:srgbClr>
              </a:gs>
              <a:gs pos="100000">
                <a:srgbClr val="00C4CD">
                  <a:alpha val="56000"/>
                </a:srgbClr>
              </a:gs>
            </a:gsLst>
            <a:lin ang="5400000" scaled="1"/>
          </a:gradFill>
          <a:ln>
            <a:noFill/>
          </a:ln>
          <a:effectLst/>
          <a:extLst>
            <a:ext uri="{91240B29-F687-4F45-9708-019B960494DF}">
              <a14:hiddenLine xmlns:a14="http://schemas.microsoft.com/office/drawing/2010/main" w="9360"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
        <p:nvSpPr>
          <p:cNvPr id="1026" name="AutoShape 2">
            <a:extLst>
              <a:ext uri="{FF2B5EF4-FFF2-40B4-BE49-F238E27FC236}">
                <a16:creationId xmlns:a16="http://schemas.microsoft.com/office/drawing/2014/main" id="{BB6B45A1-6BC9-C0F0-638D-DCD2A157FD92}"/>
              </a:ext>
            </a:extLst>
          </p:cNvPr>
          <p:cNvSpPr>
            <a:spLocks noChangeArrowheads="1"/>
          </p:cNvSpPr>
          <p:nvPr/>
        </p:nvSpPr>
        <p:spPr bwMode="auto">
          <a:xfrm>
            <a:off x="4381500" y="-4763"/>
            <a:ext cx="4762500" cy="477838"/>
          </a:xfrm>
          <a:custGeom>
            <a:avLst/>
            <a:gdLst>
              <a:gd name="T0" fmla="*/ 0 w 4762500"/>
              <a:gd name="T1" fmla="*/ 0 h 478631"/>
              <a:gd name="T2" fmla="*/ 0 w 4762500"/>
              <a:gd name="T3" fmla="*/ 0 h 478631"/>
            </a:gdLst>
            <a:ahLst/>
            <a:cxnLst>
              <a:cxn ang="0">
                <a:pos x="r" y="vc"/>
              </a:cxn>
              <a:cxn ang="5400000">
                <a:pos x="hc" y="b"/>
              </a:cxn>
              <a:cxn ang="10800000">
                <a:pos x="l" y="vc"/>
              </a:cxn>
              <a:cxn ang="16200000">
                <a:pos x="hc" y="t"/>
              </a:cxn>
            </a:cxnLst>
            <a:rect l="T0" t="T1" r="T2" b="T3"/>
            <a:pathLst>
              <a:path w="4762500" h="478631">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A0A8">
                  <a:alpha val="31000"/>
                </a:srgbClr>
              </a:gs>
              <a:gs pos="100000">
                <a:srgbClr val="008ABF">
                  <a:alpha val="45999"/>
                </a:srgbClr>
              </a:gs>
            </a:gsLst>
            <a:lin ang="5400000" scaled="1"/>
          </a:gradFill>
          <a:ln>
            <a:noFill/>
          </a:ln>
          <a:effectLst/>
          <a:extLst>
            <a:ext uri="{91240B29-F687-4F45-9708-019B960494DF}">
              <a14:hiddenLine xmlns:a14="http://schemas.microsoft.com/office/drawing/2010/main" w="9360"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
        <p:nvSpPr>
          <p:cNvPr id="1027" name="Rectangle 3">
            <a:extLst>
              <a:ext uri="{FF2B5EF4-FFF2-40B4-BE49-F238E27FC236}">
                <a16:creationId xmlns:a16="http://schemas.microsoft.com/office/drawing/2014/main" id="{49E495AC-01BA-096F-438F-F6884FFFE197}"/>
              </a:ext>
            </a:extLst>
          </p:cNvPr>
          <p:cNvSpPr>
            <a:spLocks noGrp="1" noChangeArrowheads="1"/>
          </p:cNvSpPr>
          <p:nvPr>
            <p:ph type="title"/>
          </p:nvPr>
        </p:nvSpPr>
        <p:spPr bwMode="auto">
          <a:xfrm>
            <a:off x="533400" y="1028700"/>
            <a:ext cx="7850188" cy="1370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0" rIns="18360" bIns="0" numCol="1" anchor="b" anchorCtr="0" compatLnSpc="1">
            <a:prstTxWarp prst="textNoShape">
              <a:avLst/>
            </a:prstTxWarp>
          </a:bodyPr>
          <a:lstStyle/>
          <a:p>
            <a:pPr lvl="0"/>
            <a:r>
              <a:rPr lang="en-GB" altLang="el-GR"/>
              <a:t>Kλικ για επεξεργασία του τίτλου</a:t>
            </a:r>
          </a:p>
        </p:txBody>
      </p:sp>
      <p:sp>
        <p:nvSpPr>
          <p:cNvPr id="1028" name="Rectangle 4">
            <a:extLst>
              <a:ext uri="{FF2B5EF4-FFF2-40B4-BE49-F238E27FC236}">
                <a16:creationId xmlns:a16="http://schemas.microsoft.com/office/drawing/2014/main" id="{EF35A9E3-65B3-1753-8D06-6FE2D7E03B19}"/>
              </a:ext>
            </a:extLst>
          </p:cNvPr>
          <p:cNvSpPr>
            <a:spLocks noGrp="1" noChangeArrowheads="1"/>
          </p:cNvSpPr>
          <p:nvPr>
            <p:ph type="dt"/>
          </p:nvPr>
        </p:nvSpPr>
        <p:spPr bwMode="auto">
          <a:xfrm>
            <a:off x="457200" y="4767263"/>
            <a:ext cx="2132013" cy="271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hangingPunct="1">
              <a:lnSpc>
                <a:spcPct val="100000"/>
              </a:lnSpc>
              <a:tabLst>
                <a:tab pos="914400" algn="l"/>
                <a:tab pos="1828800" algn="l"/>
              </a:tabLst>
              <a:defRPr sz="1200">
                <a:solidFill>
                  <a:srgbClr val="D1EAED"/>
                </a:solidFill>
                <a:latin typeface="+mj-lt"/>
                <a:ea typeface="DejaVu Sans" charset="0"/>
                <a:cs typeface="DejaVu Sans" charset="0"/>
              </a:defRPr>
            </a:lvl1pPr>
          </a:lstStyle>
          <a:p>
            <a:endParaRPr lang="el-GR" altLang="el-GR"/>
          </a:p>
        </p:txBody>
      </p:sp>
      <p:sp>
        <p:nvSpPr>
          <p:cNvPr id="1029" name="Rectangle 5">
            <a:extLst>
              <a:ext uri="{FF2B5EF4-FFF2-40B4-BE49-F238E27FC236}">
                <a16:creationId xmlns:a16="http://schemas.microsoft.com/office/drawing/2014/main" id="{BD2C4C3E-55C4-E770-2F59-B0C3849339AA}"/>
              </a:ext>
            </a:extLst>
          </p:cNvPr>
          <p:cNvSpPr>
            <a:spLocks noGrp="1" noChangeArrowheads="1"/>
          </p:cNvSpPr>
          <p:nvPr>
            <p:ph type="ftr"/>
          </p:nvPr>
        </p:nvSpPr>
        <p:spPr bwMode="auto">
          <a:xfrm>
            <a:off x="2667000" y="4767263"/>
            <a:ext cx="3351213" cy="271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ctr">
              <a:lnSpc>
                <a:spcPct val="100000"/>
              </a:lnSpc>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endParaRPr lang="en-US" altLang="el-GR"/>
          </a:p>
        </p:txBody>
      </p:sp>
      <p:sp>
        <p:nvSpPr>
          <p:cNvPr id="1030" name="Rectangle 6">
            <a:extLst>
              <a:ext uri="{FF2B5EF4-FFF2-40B4-BE49-F238E27FC236}">
                <a16:creationId xmlns:a16="http://schemas.microsoft.com/office/drawing/2014/main" id="{67331659-F533-5CEA-45ED-17F46CEA59C0}"/>
              </a:ext>
            </a:extLst>
          </p:cNvPr>
          <p:cNvSpPr>
            <a:spLocks noGrp="1" noChangeArrowheads="1"/>
          </p:cNvSpPr>
          <p:nvPr>
            <p:ph type="sldNum"/>
          </p:nvPr>
        </p:nvSpPr>
        <p:spPr bwMode="auto">
          <a:xfrm>
            <a:off x="7924800" y="4767263"/>
            <a:ext cx="760413" cy="271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hangingPunct="1">
              <a:lnSpc>
                <a:spcPct val="100000"/>
              </a:lnSpc>
              <a:defRPr sz="1200">
                <a:solidFill>
                  <a:srgbClr val="D1EAED"/>
                </a:solidFill>
                <a:latin typeface="+mj-lt"/>
                <a:ea typeface="DejaVu Sans" charset="0"/>
                <a:cs typeface="DejaVu Sans" charset="0"/>
              </a:defRPr>
            </a:lvl1pPr>
          </a:lstStyle>
          <a:p>
            <a:fld id="{B2FC6FC0-BE64-2140-B129-D1ECD92D0939}" type="slidenum">
              <a:rPr lang="el-GR" altLang="el-GR"/>
              <a:pPr/>
              <a:t>‹#›</a:t>
            </a:fld>
            <a:endParaRPr lang="el-GR" altLang="el-GR"/>
          </a:p>
        </p:txBody>
      </p:sp>
      <p:sp>
        <p:nvSpPr>
          <p:cNvPr id="1031" name="Rectangle 7">
            <a:extLst>
              <a:ext uri="{FF2B5EF4-FFF2-40B4-BE49-F238E27FC236}">
                <a16:creationId xmlns:a16="http://schemas.microsoft.com/office/drawing/2014/main" id="{5F41C8EC-F551-F2A5-3786-1CA37298DE37}"/>
              </a:ext>
            </a:extLst>
          </p:cNvPr>
          <p:cNvSpPr>
            <a:spLocks noGrp="1" noChangeArrowheads="1"/>
          </p:cNvSpPr>
          <p:nvPr>
            <p:ph type="body" idx="1"/>
          </p:nvPr>
        </p:nvSpPr>
        <p:spPr bwMode="auto">
          <a:xfrm>
            <a:off x="457200" y="1203325"/>
            <a:ext cx="8228013" cy="298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134" rIns="0" bIns="0" numCol="1" anchor="t" anchorCtr="0" compatLnSpc="1">
            <a:prstTxWarp prst="textNoShape">
              <a:avLst/>
            </a:prstTxWarp>
          </a:bodyPr>
          <a:lstStyle/>
          <a:p>
            <a:pPr lvl="0"/>
            <a:r>
              <a:rPr lang="en-GB" altLang="el-GR"/>
              <a:t>Click to edit the outline text format</a:t>
            </a:r>
          </a:p>
          <a:p>
            <a:pPr lvl="1"/>
            <a:r>
              <a:rPr lang="en-GB" altLang="el-GR"/>
              <a:t>Second Outline Level</a:t>
            </a:r>
          </a:p>
          <a:p>
            <a:pPr lvl="2"/>
            <a:r>
              <a:rPr lang="en-GB" altLang="el-GR"/>
              <a:t>Third Outline Level</a:t>
            </a:r>
          </a:p>
          <a:p>
            <a:pPr lvl="3"/>
            <a:r>
              <a:rPr lang="en-GB" altLang="el-GR"/>
              <a:t>Fourth Outline Level</a:t>
            </a:r>
          </a:p>
          <a:p>
            <a:pPr lvl="4"/>
            <a:r>
              <a:rPr lang="en-GB" altLang="el-GR"/>
              <a:t>Fifth Outline Level</a:t>
            </a:r>
          </a:p>
          <a:p>
            <a:pPr lvl="4"/>
            <a:r>
              <a:rPr lang="en-GB" altLang="el-GR"/>
              <a:t>Sixth Outline Level</a:t>
            </a:r>
          </a:p>
          <a:p>
            <a:pPr lvl="4"/>
            <a:r>
              <a:rPr lang="en-GB" altLang="el-GR"/>
              <a:t>Seventh Outline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txStyles>
    <p:titleStyle>
      <a:lvl1pPr algn="l" rtl="0" fontAlgn="base">
        <a:lnSpc>
          <a:spcPct val="113000"/>
        </a:lnSpc>
        <a:spcBef>
          <a:spcPts val="13"/>
        </a:spcBef>
        <a:spcAft>
          <a:spcPts val="13"/>
        </a:spcAft>
        <a:buClr>
          <a:srgbClr val="000000"/>
        </a:buClr>
        <a:buSzPct val="100000"/>
        <a:buFont typeface="Times New Roman" panose="02020603050405020304" pitchFamily="18" charset="0"/>
        <a:defRPr kern="1200">
          <a:solidFill>
            <a:srgbClr val="FFFFFF"/>
          </a:solidFill>
          <a:latin typeface="+mj-lt"/>
          <a:ea typeface="+mj-ea"/>
          <a:cs typeface="+mj-cs"/>
        </a:defRPr>
      </a:lvl1pPr>
      <a:lvl2pPr marL="742950" indent="-285750" algn="l" rtl="0" fontAlgn="base">
        <a:lnSpc>
          <a:spcPct val="113000"/>
        </a:lnSpc>
        <a:spcBef>
          <a:spcPts val="13"/>
        </a:spcBef>
        <a:spcAft>
          <a:spcPts val="13"/>
        </a:spcAft>
        <a:buClr>
          <a:srgbClr val="000000"/>
        </a:buClr>
        <a:buSzPct val="100000"/>
        <a:buFont typeface="Times New Roman" panose="02020603050405020304" pitchFamily="18" charset="0"/>
        <a:defRPr>
          <a:solidFill>
            <a:srgbClr val="FFFFFF"/>
          </a:solidFill>
          <a:latin typeface="Constantia" panose="02030602050306030303" pitchFamily="18" charset="0"/>
          <a:ea typeface="AR PL SungtiL GB" charset="0"/>
          <a:cs typeface="AR PL SungtiL GB" charset="0"/>
        </a:defRPr>
      </a:lvl2pPr>
      <a:lvl3pPr marL="1143000" indent="-228600" algn="l" rtl="0" fontAlgn="base">
        <a:lnSpc>
          <a:spcPct val="113000"/>
        </a:lnSpc>
        <a:spcBef>
          <a:spcPts val="13"/>
        </a:spcBef>
        <a:spcAft>
          <a:spcPts val="13"/>
        </a:spcAft>
        <a:buClr>
          <a:srgbClr val="000000"/>
        </a:buClr>
        <a:buSzPct val="100000"/>
        <a:buFont typeface="Times New Roman" panose="02020603050405020304" pitchFamily="18" charset="0"/>
        <a:defRPr>
          <a:solidFill>
            <a:srgbClr val="FFFFFF"/>
          </a:solidFill>
          <a:latin typeface="Constantia" panose="02030602050306030303" pitchFamily="18" charset="0"/>
          <a:ea typeface="AR PL SungtiL GB" charset="0"/>
          <a:cs typeface="AR PL SungtiL GB" charset="0"/>
        </a:defRPr>
      </a:lvl3pPr>
      <a:lvl4pPr marL="1600200" indent="-228600" algn="l" rtl="0" fontAlgn="base">
        <a:lnSpc>
          <a:spcPct val="113000"/>
        </a:lnSpc>
        <a:spcBef>
          <a:spcPts val="13"/>
        </a:spcBef>
        <a:spcAft>
          <a:spcPts val="13"/>
        </a:spcAft>
        <a:buClr>
          <a:srgbClr val="000000"/>
        </a:buClr>
        <a:buSzPct val="100000"/>
        <a:buFont typeface="Times New Roman" panose="02020603050405020304" pitchFamily="18" charset="0"/>
        <a:defRPr>
          <a:solidFill>
            <a:srgbClr val="FFFFFF"/>
          </a:solidFill>
          <a:latin typeface="Constantia" panose="02030602050306030303" pitchFamily="18" charset="0"/>
          <a:ea typeface="AR PL SungtiL GB" charset="0"/>
          <a:cs typeface="AR PL SungtiL GB" charset="0"/>
        </a:defRPr>
      </a:lvl4pPr>
      <a:lvl5pPr marL="2057400" indent="-228600" algn="l" rtl="0" fontAlgn="base">
        <a:lnSpc>
          <a:spcPct val="113000"/>
        </a:lnSpc>
        <a:spcBef>
          <a:spcPts val="13"/>
        </a:spcBef>
        <a:spcAft>
          <a:spcPts val="13"/>
        </a:spcAft>
        <a:buClr>
          <a:srgbClr val="000000"/>
        </a:buClr>
        <a:buSzPct val="100000"/>
        <a:buFont typeface="Times New Roman" panose="02020603050405020304" pitchFamily="18" charset="0"/>
        <a:defRPr>
          <a:solidFill>
            <a:srgbClr val="FFFFFF"/>
          </a:solidFill>
          <a:latin typeface="Constantia" panose="02030602050306030303" pitchFamily="18" charset="0"/>
          <a:ea typeface="AR PL SungtiL GB" charset="0"/>
          <a:cs typeface="AR PL SungtiL GB" charset="0"/>
        </a:defRPr>
      </a:lvl5pPr>
      <a:lvl6pPr marL="2514600" indent="-228600" algn="l" rtl="0" fontAlgn="base">
        <a:lnSpc>
          <a:spcPct val="113000"/>
        </a:lnSpc>
        <a:spcBef>
          <a:spcPts val="13"/>
        </a:spcBef>
        <a:spcAft>
          <a:spcPts val="13"/>
        </a:spcAft>
        <a:buClr>
          <a:srgbClr val="000000"/>
        </a:buClr>
        <a:buSzPct val="100000"/>
        <a:buFont typeface="Times New Roman" panose="02020603050405020304" pitchFamily="18" charset="0"/>
        <a:defRPr>
          <a:solidFill>
            <a:srgbClr val="FFFFFF"/>
          </a:solidFill>
          <a:latin typeface="Constantia" panose="02030602050306030303" pitchFamily="18" charset="0"/>
          <a:ea typeface="AR PL SungtiL GB" charset="0"/>
          <a:cs typeface="AR PL SungtiL GB" charset="0"/>
        </a:defRPr>
      </a:lvl6pPr>
      <a:lvl7pPr marL="2971800" indent="-228600" algn="l" rtl="0" fontAlgn="base">
        <a:lnSpc>
          <a:spcPct val="113000"/>
        </a:lnSpc>
        <a:spcBef>
          <a:spcPts val="13"/>
        </a:spcBef>
        <a:spcAft>
          <a:spcPts val="13"/>
        </a:spcAft>
        <a:buClr>
          <a:srgbClr val="000000"/>
        </a:buClr>
        <a:buSzPct val="100000"/>
        <a:buFont typeface="Times New Roman" panose="02020603050405020304" pitchFamily="18" charset="0"/>
        <a:defRPr>
          <a:solidFill>
            <a:srgbClr val="FFFFFF"/>
          </a:solidFill>
          <a:latin typeface="Constantia" panose="02030602050306030303" pitchFamily="18" charset="0"/>
          <a:ea typeface="AR PL SungtiL GB" charset="0"/>
          <a:cs typeface="AR PL SungtiL GB" charset="0"/>
        </a:defRPr>
      </a:lvl7pPr>
      <a:lvl8pPr marL="3429000" indent="-228600" algn="l" rtl="0" fontAlgn="base">
        <a:lnSpc>
          <a:spcPct val="113000"/>
        </a:lnSpc>
        <a:spcBef>
          <a:spcPts val="13"/>
        </a:spcBef>
        <a:spcAft>
          <a:spcPts val="13"/>
        </a:spcAft>
        <a:buClr>
          <a:srgbClr val="000000"/>
        </a:buClr>
        <a:buSzPct val="100000"/>
        <a:buFont typeface="Times New Roman" panose="02020603050405020304" pitchFamily="18" charset="0"/>
        <a:defRPr>
          <a:solidFill>
            <a:srgbClr val="FFFFFF"/>
          </a:solidFill>
          <a:latin typeface="Constantia" panose="02030602050306030303" pitchFamily="18" charset="0"/>
          <a:ea typeface="AR PL SungtiL GB" charset="0"/>
          <a:cs typeface="AR PL SungtiL GB" charset="0"/>
        </a:defRPr>
      </a:lvl8pPr>
      <a:lvl9pPr marL="3886200" indent="-228600" algn="l" rtl="0" fontAlgn="base">
        <a:lnSpc>
          <a:spcPct val="113000"/>
        </a:lnSpc>
        <a:spcBef>
          <a:spcPts val="13"/>
        </a:spcBef>
        <a:spcAft>
          <a:spcPts val="13"/>
        </a:spcAft>
        <a:buClr>
          <a:srgbClr val="000000"/>
        </a:buClr>
        <a:buSzPct val="100000"/>
        <a:buFont typeface="Times New Roman" panose="02020603050405020304" pitchFamily="18" charset="0"/>
        <a:defRPr>
          <a:solidFill>
            <a:srgbClr val="FFFFFF"/>
          </a:solidFill>
          <a:latin typeface="Constantia" panose="02030602050306030303" pitchFamily="18" charset="0"/>
          <a:ea typeface="AR PL SungtiL GB" charset="0"/>
          <a:cs typeface="AR PL SungtiL GB" charset="0"/>
        </a:defRPr>
      </a:lvl9pPr>
    </p:titleStyle>
    <p:bodyStyle>
      <a:lvl1pPr marL="342900" indent="-342900" algn="l" rtl="0" fontAlgn="base">
        <a:lnSpc>
          <a:spcPct val="83000"/>
        </a:lnSpc>
        <a:spcBef>
          <a:spcPts val="1425"/>
        </a:spcBef>
        <a:spcAft>
          <a:spcPts val="13"/>
        </a:spcAft>
        <a:buClr>
          <a:srgbClr val="000000"/>
        </a:buClr>
        <a:buSzPct val="100000"/>
        <a:buFont typeface="Times New Roman" panose="02020603050405020304" pitchFamily="18" charset="0"/>
        <a:defRPr sz="2600" kern="1200">
          <a:solidFill>
            <a:srgbClr val="FFFFFF"/>
          </a:solidFill>
          <a:latin typeface="+mn-lt"/>
          <a:ea typeface="+mn-ea"/>
          <a:cs typeface="+mn-cs"/>
        </a:defRPr>
      </a:lvl1pPr>
      <a:lvl2pPr marL="742950" indent="-285750" algn="l" rtl="0" fontAlgn="base">
        <a:lnSpc>
          <a:spcPct val="83000"/>
        </a:lnSpc>
        <a:spcBef>
          <a:spcPts val="1138"/>
        </a:spcBef>
        <a:spcAft>
          <a:spcPts val="13"/>
        </a:spcAft>
        <a:buClr>
          <a:srgbClr val="000000"/>
        </a:buClr>
        <a:buSzPct val="100000"/>
        <a:buFont typeface="Times New Roman" panose="02020603050405020304" pitchFamily="18" charset="0"/>
        <a:defRPr sz="2100" kern="1200">
          <a:solidFill>
            <a:srgbClr val="FFFFFF"/>
          </a:solidFill>
          <a:latin typeface="+mn-lt"/>
          <a:ea typeface="+mn-ea"/>
          <a:cs typeface="+mn-cs"/>
        </a:defRPr>
      </a:lvl2pPr>
      <a:lvl3pPr marL="1143000" indent="-228600" algn="l" rtl="0" fontAlgn="base">
        <a:lnSpc>
          <a:spcPct val="83000"/>
        </a:lnSpc>
        <a:spcBef>
          <a:spcPts val="863"/>
        </a:spcBef>
        <a:spcAft>
          <a:spcPts val="13"/>
        </a:spcAft>
        <a:buClr>
          <a:srgbClr val="000000"/>
        </a:buClr>
        <a:buSzPct val="100000"/>
        <a:buFont typeface="Times New Roman" panose="02020603050405020304" pitchFamily="18" charset="0"/>
        <a:defRPr sz="2000" kern="1200">
          <a:solidFill>
            <a:srgbClr val="FFFFFF"/>
          </a:solidFill>
          <a:latin typeface="+mn-lt"/>
          <a:ea typeface="+mn-ea"/>
          <a:cs typeface="+mn-cs"/>
        </a:defRPr>
      </a:lvl3pPr>
      <a:lvl4pPr marL="1600200" indent="-228600" algn="l" rtl="0" fontAlgn="base">
        <a:lnSpc>
          <a:spcPct val="83000"/>
        </a:lnSpc>
        <a:spcBef>
          <a:spcPts val="575"/>
        </a:spcBef>
        <a:spcAft>
          <a:spcPts val="13"/>
        </a:spcAft>
        <a:buClr>
          <a:srgbClr val="000000"/>
        </a:buClr>
        <a:buSzPct val="100000"/>
        <a:buFont typeface="Times New Roman" panose="02020603050405020304" pitchFamily="18" charset="0"/>
        <a:defRPr sz="2000" kern="1200">
          <a:solidFill>
            <a:srgbClr val="FFFFFF"/>
          </a:solidFill>
          <a:latin typeface="+mn-lt"/>
          <a:ea typeface="+mn-ea"/>
          <a:cs typeface="+mn-cs"/>
        </a:defRPr>
      </a:lvl4pPr>
      <a:lvl5pPr marL="2057400" indent="-228600" algn="l" rtl="0" fontAlgn="base">
        <a:lnSpc>
          <a:spcPct val="83000"/>
        </a:lnSpc>
        <a:spcBef>
          <a:spcPts val="288"/>
        </a:spcBef>
        <a:spcAft>
          <a:spcPts val="13"/>
        </a:spcAft>
        <a:buClr>
          <a:srgbClr val="000000"/>
        </a:buClr>
        <a:buSzPct val="100000"/>
        <a:buFont typeface="Times New Roman" panose="02020603050405020304" pitchFamily="18" charset="0"/>
        <a:defRPr sz="20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4D0776D-6CC6-CE7F-87E3-78EC41BC3223}"/>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720BA8B-4503-41E1-BB3D-A6D805DD62E2}"/>
              </a:ext>
            </a:extLst>
          </p:cNvPr>
          <p:cNvSpPr>
            <a:spLocks noGrp="1"/>
          </p:cNvSpPr>
          <p:nvPr>
            <p:ph type="body" idx="1"/>
          </p:nvPr>
        </p:nvSpPr>
        <p:spPr>
          <a:xfrm>
            <a:off x="628650" y="1369218"/>
            <a:ext cx="7886700" cy="326350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3726EE3-7145-6034-6D36-D8C4CA7A96D9}"/>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82000"/>
                  </a:schemeClr>
                </a:solidFill>
              </a:defRPr>
            </a:lvl1pPr>
          </a:lstStyle>
          <a:p>
            <a:endParaRPr lang="el-GR" altLang="el-GR"/>
          </a:p>
        </p:txBody>
      </p:sp>
      <p:sp>
        <p:nvSpPr>
          <p:cNvPr id="5" name="Θέση υποσέλιδου 4">
            <a:extLst>
              <a:ext uri="{FF2B5EF4-FFF2-40B4-BE49-F238E27FC236}">
                <a16:creationId xmlns:a16="http://schemas.microsoft.com/office/drawing/2014/main" id="{93AB921B-38EE-FDD9-6F40-D928E6D779C9}"/>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ltLang="el-GR"/>
          </a:p>
        </p:txBody>
      </p:sp>
      <p:sp>
        <p:nvSpPr>
          <p:cNvPr id="6" name="Θέση αριθμού διαφάνειας 5">
            <a:extLst>
              <a:ext uri="{FF2B5EF4-FFF2-40B4-BE49-F238E27FC236}">
                <a16:creationId xmlns:a16="http://schemas.microsoft.com/office/drawing/2014/main" id="{C0496841-F302-225D-491B-D1BDC5619C71}"/>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82000"/>
                  </a:schemeClr>
                </a:solidFill>
              </a:defRPr>
            </a:lvl1pPr>
          </a:lstStyle>
          <a:p>
            <a:fld id="{B2FC6FC0-BE64-2140-B129-D1ECD92D0939}" type="slidenum">
              <a:rPr lang="el-GR" altLang="el-GR" smtClean="0"/>
              <a:pPr/>
              <a:t>‹#›</a:t>
            </a:fld>
            <a:endParaRPr lang="el-GR" altLang="el-GR"/>
          </a:p>
        </p:txBody>
      </p:sp>
    </p:spTree>
    <p:extLst>
      <p:ext uri="{BB962C8B-B14F-4D97-AF65-F5344CB8AC3E}">
        <p14:creationId xmlns:p14="http://schemas.microsoft.com/office/powerpoint/2010/main" val="111176286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4D31E8D0-4EB9-2A99-D645-B308EC268D27}"/>
              </a:ext>
            </a:extLst>
          </p:cNvPr>
          <p:cNvSpPr>
            <a:spLocks noGrp="1" noChangeArrowheads="1"/>
          </p:cNvSpPr>
          <p:nvPr>
            <p:ph type="title" idx="4294967295"/>
          </p:nvPr>
        </p:nvSpPr>
        <p:spPr>
          <a:xfrm>
            <a:off x="533400" y="339725"/>
            <a:ext cx="7851775" cy="935038"/>
          </a:xfrm>
          <a:ln/>
        </p:spPr>
        <p:txBody>
          <a:bodyPr/>
          <a:lstStyle/>
          <a:p>
            <a:pPr algn="ctr">
              <a:lnSpc>
                <a:spcPct val="100000"/>
              </a:lnSpc>
              <a:tabLst>
                <a:tab pos="914400" algn="l"/>
                <a:tab pos="1828800" algn="l"/>
                <a:tab pos="2743200" algn="l"/>
                <a:tab pos="3657600" algn="l"/>
                <a:tab pos="4572000" algn="l"/>
                <a:tab pos="5486400" algn="l"/>
                <a:tab pos="6400800" algn="l"/>
                <a:tab pos="7315200" algn="l"/>
              </a:tabLst>
            </a:pPr>
            <a:r>
              <a:rPr lang="el-GR" altLang="el-GR" sz="5600" b="1">
                <a:solidFill>
                  <a:srgbClr val="50E0EA"/>
                </a:solidFill>
                <a:latin typeface="Calibri" panose="020F0502020204030204" pitchFamily="34" charset="0"/>
              </a:rPr>
              <a:t>Μ.Ε.Κ.  Ι</a:t>
            </a:r>
          </a:p>
        </p:txBody>
      </p:sp>
      <p:sp>
        <p:nvSpPr>
          <p:cNvPr id="4098" name="Rectangle 2">
            <a:extLst>
              <a:ext uri="{FF2B5EF4-FFF2-40B4-BE49-F238E27FC236}">
                <a16:creationId xmlns:a16="http://schemas.microsoft.com/office/drawing/2014/main" id="{2D8F08F3-A55B-E365-DD5C-737E2D5E504E}"/>
              </a:ext>
            </a:extLst>
          </p:cNvPr>
          <p:cNvSpPr>
            <a:spLocks noGrp="1" noChangeArrowheads="1"/>
          </p:cNvSpPr>
          <p:nvPr>
            <p:ph type="subTitle" idx="4294967295"/>
          </p:nvPr>
        </p:nvSpPr>
        <p:spPr>
          <a:xfrm>
            <a:off x="468313" y="1131888"/>
            <a:ext cx="8064500" cy="2376487"/>
          </a:xfrm>
          <a:ln/>
        </p:spPr>
        <p:txBody>
          <a:bodyPr tIns="45000" rIns="18360" bIns="45000"/>
          <a:lstStyle/>
          <a:p>
            <a:pPr marL="0" indent="0" algn="r">
              <a:lnSpc>
                <a:spcPct val="150000"/>
              </a:lnSpc>
              <a:spcBef>
                <a:spcPts val="813"/>
              </a:spcBef>
              <a:tabLst>
                <a:tab pos="0" algn="l"/>
                <a:tab pos="914400" algn="l"/>
                <a:tab pos="1828800" algn="l"/>
                <a:tab pos="2743200" algn="l"/>
                <a:tab pos="3657600" algn="l"/>
                <a:tab pos="4572000" algn="l"/>
                <a:tab pos="5486400" algn="l"/>
                <a:tab pos="6400800" algn="l"/>
                <a:tab pos="7315200" algn="l"/>
              </a:tabLst>
            </a:pPr>
            <a:r>
              <a:rPr lang="el-GR" altLang="el-GR" sz="4000"/>
              <a:t>Κεφάλαιο  </a:t>
            </a:r>
            <a:r>
              <a:rPr lang="en-US" altLang="el-GR" sz="4000"/>
              <a:t>3</a:t>
            </a:r>
          </a:p>
          <a:p>
            <a:pPr marL="0" indent="0" algn="ctr">
              <a:lnSpc>
                <a:spcPct val="100000"/>
              </a:lnSpc>
              <a:spcBef>
                <a:spcPts val="813"/>
              </a:spcBef>
              <a:tabLst>
                <a:tab pos="0" algn="l"/>
                <a:tab pos="914400" algn="l"/>
                <a:tab pos="1828800" algn="l"/>
                <a:tab pos="2743200" algn="l"/>
                <a:tab pos="3657600" algn="l"/>
                <a:tab pos="4572000" algn="l"/>
                <a:tab pos="5486400" algn="l"/>
                <a:tab pos="6400800" algn="l"/>
                <a:tab pos="7315200" algn="l"/>
              </a:tabLst>
            </a:pPr>
            <a:r>
              <a:rPr lang="el-GR" altLang="el-GR" sz="4000" b="1">
                <a:solidFill>
                  <a:srgbClr val="E5F4E0"/>
                </a:solidFill>
              </a:rPr>
              <a:t>Κύκλος λειτουργίας των Μ.Ε.Κ.</a:t>
            </a:r>
          </a:p>
          <a:p>
            <a:pPr marL="0" indent="0" algn="ctr">
              <a:lnSpc>
                <a:spcPct val="100000"/>
              </a:lnSpc>
              <a:spcBef>
                <a:spcPts val="613"/>
              </a:spcBef>
              <a:tabLst>
                <a:tab pos="0" algn="l"/>
                <a:tab pos="914400" algn="l"/>
                <a:tab pos="1828800" algn="l"/>
                <a:tab pos="2743200" algn="l"/>
                <a:tab pos="3657600" algn="l"/>
                <a:tab pos="4572000" algn="l"/>
                <a:tab pos="5486400" algn="l"/>
                <a:tab pos="6400800" algn="l"/>
                <a:tab pos="7315200" algn="l"/>
              </a:tabLst>
            </a:pPr>
            <a:r>
              <a:rPr lang="el-GR" altLang="el-GR" sz="3000" b="1"/>
              <a:t>Περιγραφή βασικής λειτουργίας των Μ.Ε.Κ.</a:t>
            </a:r>
          </a:p>
          <a:p>
            <a:pPr marL="0" indent="0" algn="ctr">
              <a:lnSpc>
                <a:spcPct val="100000"/>
              </a:lnSpc>
              <a:spcBef>
                <a:spcPts val="525"/>
              </a:spcBef>
              <a:tabLst>
                <a:tab pos="0" algn="l"/>
                <a:tab pos="914400" algn="l"/>
                <a:tab pos="1828800" algn="l"/>
                <a:tab pos="2743200" algn="l"/>
                <a:tab pos="3657600" algn="l"/>
                <a:tab pos="4572000" algn="l"/>
                <a:tab pos="5486400" algn="l"/>
                <a:tab pos="6400800" algn="l"/>
                <a:tab pos="7315200" algn="l"/>
              </a:tabLst>
            </a:pPr>
            <a:r>
              <a:rPr lang="el-GR" altLang="el-GR" b="1"/>
              <a:t>[</a:t>
            </a:r>
            <a:r>
              <a:rPr lang="en-US" altLang="el-GR" b="1"/>
              <a:t>OTTO – DIESEL – </a:t>
            </a:r>
            <a:r>
              <a:rPr lang="el-GR" altLang="el-GR" b="1"/>
              <a:t>4χρονων – 2χρονων]</a:t>
            </a:r>
          </a:p>
        </p:txBody>
      </p:sp>
    </p:spTree>
  </p:cSld>
  <p:clrMapOvr>
    <a:masterClrMapping/>
  </p:clrMapOvr>
  <p:transition>
    <p:pull dir="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C1729A0A-4464-728F-8B12-0D4A9A1AE527}"/>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Τετράχρονοι κινητήρες</a:t>
            </a:r>
          </a:p>
        </p:txBody>
      </p:sp>
      <p:sp>
        <p:nvSpPr>
          <p:cNvPr id="13314" name="Rectangle 2">
            <a:extLst>
              <a:ext uri="{FF2B5EF4-FFF2-40B4-BE49-F238E27FC236}">
                <a16:creationId xmlns:a16="http://schemas.microsoft.com/office/drawing/2014/main" id="{60527FE8-1936-2215-6582-94E775B42FDA}"/>
              </a:ext>
            </a:extLst>
          </p:cNvPr>
          <p:cNvSpPr>
            <a:spLocks noChangeArrowheads="1"/>
          </p:cNvSpPr>
          <p:nvPr/>
        </p:nvSpPr>
        <p:spPr bwMode="auto">
          <a:xfrm>
            <a:off x="539750" y="555625"/>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813"/>
              </a:spcAft>
              <a:buFont typeface="Wingdings" pitchFamily="2" charset="0"/>
              <a:buChar char=""/>
            </a:pPr>
            <a:r>
              <a:rPr lang="el-GR" altLang="el-GR"/>
              <a:t>3</a:t>
            </a:r>
            <a:r>
              <a:rPr lang="el-GR" altLang="el-GR" baseline="30000"/>
              <a:t>ος</a:t>
            </a:r>
            <a:r>
              <a:rPr lang="el-GR" altLang="el-GR"/>
              <a:t> χρόνος (</a:t>
            </a:r>
            <a:r>
              <a:rPr lang="el-GR" altLang="el-GR" b="1">
                <a:solidFill>
                  <a:srgbClr val="FF0000"/>
                </a:solidFill>
              </a:rPr>
              <a:t>καύση – εκτόνωση</a:t>
            </a:r>
            <a:r>
              <a:rPr lang="el-GR" altLang="el-GR"/>
              <a:t>)</a:t>
            </a:r>
          </a:p>
        </p:txBody>
      </p:sp>
      <p:sp>
        <p:nvSpPr>
          <p:cNvPr id="13315" name="Rectangle 3">
            <a:extLst>
              <a:ext uri="{FF2B5EF4-FFF2-40B4-BE49-F238E27FC236}">
                <a16:creationId xmlns:a16="http://schemas.microsoft.com/office/drawing/2014/main" id="{6355BA46-7A82-4644-9649-256FCB6C464F}"/>
              </a:ext>
            </a:extLst>
          </p:cNvPr>
          <p:cNvSpPr>
            <a:spLocks noChangeArrowheads="1"/>
          </p:cNvSpPr>
          <p:nvPr/>
        </p:nvSpPr>
        <p:spPr bwMode="auto">
          <a:xfrm>
            <a:off x="539750" y="1011238"/>
            <a:ext cx="8135938"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Το μίγμα αναφλέγεται και καίγεται. Τα αέρια προϊόντα εκτονώνονται και σπρώχνουν το έμβολο προς τα κάτω. Και οι δύο βαλβίδες είναι κλειστές.</a:t>
            </a:r>
          </a:p>
        </p:txBody>
      </p:sp>
      <p:sp>
        <p:nvSpPr>
          <p:cNvPr id="13316" name="Rectangle 4">
            <a:extLst>
              <a:ext uri="{FF2B5EF4-FFF2-40B4-BE49-F238E27FC236}">
                <a16:creationId xmlns:a16="http://schemas.microsoft.com/office/drawing/2014/main" id="{040B3292-3DBD-3296-F4C9-7CAEE7B4846B}"/>
              </a:ext>
            </a:extLst>
          </p:cNvPr>
          <p:cNvSpPr>
            <a:spLocks noChangeArrowheads="1"/>
          </p:cNvSpPr>
          <p:nvPr/>
        </p:nvSpPr>
        <p:spPr bwMode="auto">
          <a:xfrm>
            <a:off x="2339975" y="1754188"/>
            <a:ext cx="6696075" cy="1735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Στην περίπτωση του μίγματος αέρα-καυσίμου, ήδη αυτό έχει συμπιεστεί σε ένα περιορισμένο χώρο - το χώρο καύσης - επάνω από το έμβολο, και στο επάνω τμήμα του κυλίνδρου. Εδώ το μίγμα αναφλέγεται με τη βοήθεια ηλεκτρικού σπινθήρα (μπουζί) και από την καύση αυτή δημιουργούνται καυσαέρια που πιέζουν και ωθούν το έμβολο προς τα κάτω.</a:t>
            </a:r>
          </a:p>
        </p:txBody>
      </p:sp>
      <p:sp>
        <p:nvSpPr>
          <p:cNvPr id="13317" name="Rectangle 5">
            <a:extLst>
              <a:ext uri="{FF2B5EF4-FFF2-40B4-BE49-F238E27FC236}">
                <a16:creationId xmlns:a16="http://schemas.microsoft.com/office/drawing/2014/main" id="{AE4F9DE5-935F-9F94-8255-F6DC67CCE56A}"/>
              </a:ext>
            </a:extLst>
          </p:cNvPr>
          <p:cNvSpPr>
            <a:spLocks noChangeArrowheads="1"/>
          </p:cNvSpPr>
          <p:nvPr/>
        </p:nvSpPr>
        <p:spPr bwMode="auto">
          <a:xfrm>
            <a:off x="2339975" y="3797300"/>
            <a:ext cx="66960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Στην περίπτωση συμπίεσης μόνο αέρα, το καύσιμο (πετρέλαιο) εγχύεται στην αρχή της κίνησης του εμβόλου προς τα κάτω.</a:t>
            </a:r>
          </a:p>
        </p:txBody>
      </p:sp>
      <p:pic>
        <p:nvPicPr>
          <p:cNvPr id="13318" name="Picture 6">
            <a:extLst>
              <a:ext uri="{FF2B5EF4-FFF2-40B4-BE49-F238E27FC236}">
                <a16:creationId xmlns:a16="http://schemas.microsoft.com/office/drawing/2014/main" id="{FFB2AF61-A1C1-D758-4EEB-A623724F4C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1557" r="20880"/>
          <a:stretch>
            <a:fillRect/>
          </a:stretch>
        </p:blipFill>
        <p:spPr bwMode="auto">
          <a:xfrm>
            <a:off x="323850" y="1852613"/>
            <a:ext cx="2016125" cy="2808287"/>
          </a:xfrm>
          <a:prstGeom prst="rect">
            <a:avLst/>
          </a:prstGeom>
          <a:noFill/>
          <a:ln>
            <a:noFill/>
          </a:ln>
          <a:effectLst/>
          <a:extLst>
            <a:ext uri="{909E8E84-426E-40DD-AFC4-6F175D3DCCD1}">
              <a14:hiddenFill xmlns:a14="http://schemas.microsoft.com/office/drawing/2010/main">
                <a:blipFill dpi="0" rotWithShape="0">
                  <a:blip/>
                  <a:srcRect l="41557" r="20880"/>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13315">
                                            <p:txEl>
                                              <p:pRg st="0" end="0"/>
                                            </p:txEl>
                                          </p:spTgt>
                                        </p:tgtEl>
                                        <p:attrNameLst>
                                          <p:attrName>style.visibility</p:attrName>
                                        </p:attrNameLst>
                                      </p:cBhvr>
                                      <p:to>
                                        <p:strVal val="visible"/>
                                      </p:to>
                                    </p:set>
                                    <p:animEffect transition="in" filter="box(in)">
                                      <p:cBhvr additive="repl">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13316"/>
                                        </p:tgtEl>
                                        <p:attrNameLst>
                                          <p:attrName>style.visibility</p:attrName>
                                        </p:attrNameLst>
                                      </p:cBhvr>
                                      <p:to>
                                        <p:strVal val="visible"/>
                                      </p:to>
                                    </p:set>
                                    <p:animEffect transition="in" filter="checkerboard(across)">
                                      <p:cBhvr additive="repl">
                                        <p:cTn id="12" dur="500"/>
                                        <p:tgtEl>
                                          <p:spTgt spid="133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additive="repl">
                                        <p:cTn id="16" dur="1" fill="hold">
                                          <p:stCondLst>
                                            <p:cond delay="0"/>
                                          </p:stCondLst>
                                        </p:cTn>
                                        <p:tgtEl>
                                          <p:spTgt spid="13317"/>
                                        </p:tgtEl>
                                        <p:attrNameLst>
                                          <p:attrName>style.visibility</p:attrName>
                                        </p:attrNameLst>
                                      </p:cBhvr>
                                      <p:to>
                                        <p:strVal val="visible"/>
                                      </p:to>
                                    </p:set>
                                    <p:animEffect transition="in" filter="checkerboard(across)">
                                      <p:cBhvr additive="repl">
                                        <p:cTn id="17" dur="5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EF39799C-1913-C0DE-EE8D-A81361AE3911}"/>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Τετράχρονοι κινητήρες</a:t>
            </a:r>
          </a:p>
        </p:txBody>
      </p:sp>
      <p:sp>
        <p:nvSpPr>
          <p:cNvPr id="14338" name="Rectangle 2">
            <a:extLst>
              <a:ext uri="{FF2B5EF4-FFF2-40B4-BE49-F238E27FC236}">
                <a16:creationId xmlns:a16="http://schemas.microsoft.com/office/drawing/2014/main" id="{83BBE8A6-9E44-B224-11C5-01049170205E}"/>
              </a:ext>
            </a:extLst>
          </p:cNvPr>
          <p:cNvSpPr>
            <a:spLocks noChangeArrowheads="1"/>
          </p:cNvSpPr>
          <p:nvPr/>
        </p:nvSpPr>
        <p:spPr bwMode="auto">
          <a:xfrm>
            <a:off x="539750" y="555625"/>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813"/>
              </a:spcAft>
              <a:buFont typeface="Wingdings" pitchFamily="2" charset="0"/>
              <a:buChar char=""/>
            </a:pPr>
            <a:r>
              <a:rPr lang="el-GR" altLang="el-GR"/>
              <a:t>3</a:t>
            </a:r>
            <a:r>
              <a:rPr lang="el-GR" altLang="el-GR" baseline="30000"/>
              <a:t>ος</a:t>
            </a:r>
            <a:r>
              <a:rPr lang="el-GR" altLang="el-GR"/>
              <a:t> χρόνος (</a:t>
            </a:r>
            <a:r>
              <a:rPr lang="el-GR" altLang="el-GR" b="1">
                <a:solidFill>
                  <a:srgbClr val="FF0000"/>
                </a:solidFill>
              </a:rPr>
              <a:t>καύση – εκτόνωση</a:t>
            </a:r>
            <a:r>
              <a:rPr lang="el-GR" altLang="el-GR"/>
              <a:t>)</a:t>
            </a:r>
          </a:p>
        </p:txBody>
      </p:sp>
      <p:sp>
        <p:nvSpPr>
          <p:cNvPr id="14339" name="Rectangle 3">
            <a:extLst>
              <a:ext uri="{FF2B5EF4-FFF2-40B4-BE49-F238E27FC236}">
                <a16:creationId xmlns:a16="http://schemas.microsoft.com/office/drawing/2014/main" id="{74850F11-2678-45CF-87A1-CA3DB1E581C9}"/>
              </a:ext>
            </a:extLst>
          </p:cNvPr>
          <p:cNvSpPr>
            <a:spLocks noChangeArrowheads="1"/>
          </p:cNvSpPr>
          <p:nvPr/>
        </p:nvSpPr>
        <p:spPr bwMode="auto">
          <a:xfrm>
            <a:off x="2339975" y="1177925"/>
            <a:ext cx="6696075" cy="173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Η έγχυση αυτή του πετρελαίου DIESEL εξακολουθεί να συμβαίνει για ένα μικρό τμήμα της διαδρομής του εμβόλου προς τα κάτω, ενώ πραγματοποιείται και η καύση του χωρίς ύπαρξη, αυτή τη φορά, ηλεκτρικού σπινθήρα (φαινόμενο αυτανάφλεξης) με αποτέλεσμα την παραγωγή θερμότητας, την εκτόνωση των καυσαερίων και την κίνηση του εμβόλου προς το Κ.Ν.Σ.</a:t>
            </a:r>
          </a:p>
        </p:txBody>
      </p:sp>
      <p:sp>
        <p:nvSpPr>
          <p:cNvPr id="14340" name="Rectangle 4">
            <a:extLst>
              <a:ext uri="{FF2B5EF4-FFF2-40B4-BE49-F238E27FC236}">
                <a16:creationId xmlns:a16="http://schemas.microsoft.com/office/drawing/2014/main" id="{5C764D9A-CA7F-7CD6-589E-3C7528D961B8}"/>
              </a:ext>
            </a:extLst>
          </p:cNvPr>
          <p:cNvSpPr>
            <a:spLocks noChangeArrowheads="1"/>
          </p:cNvSpPr>
          <p:nvPr/>
        </p:nvSpPr>
        <p:spPr bwMode="auto">
          <a:xfrm>
            <a:off x="2482850" y="3219450"/>
            <a:ext cx="6480175" cy="1187450"/>
          </a:xfrm>
          <a:prstGeom prst="rect">
            <a:avLst/>
          </a:prstGeom>
          <a:solidFill>
            <a:srgbClr val="FFFFFF"/>
          </a:solidFill>
          <a:ln w="25560" cap="flat">
            <a:solidFill>
              <a:srgbClr val="0BD0D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Όπως, ήδη, προαναφέρθηκε ο χρόνος αυτός είναι και ο μοναδικός χρόνος από τους τέσσερις που είναι </a:t>
            </a:r>
          </a:p>
          <a:p>
            <a:pPr algn="ctr" hangingPunct="1">
              <a:lnSpc>
                <a:spcPct val="100000"/>
              </a:lnSpc>
            </a:pPr>
            <a:r>
              <a:rPr lang="el-GR" altLang="el-GR"/>
              <a:t>ωφέλιμος και αποδίδει έργο, </a:t>
            </a:r>
          </a:p>
          <a:p>
            <a:pPr algn="ctr" hangingPunct="1">
              <a:lnSpc>
                <a:spcPct val="100000"/>
              </a:lnSpc>
            </a:pPr>
            <a:r>
              <a:rPr lang="el-GR" altLang="el-GR"/>
              <a:t>σε σχέση με όλους τους άλλους οι οποίοι καταναλώνουν έργο.</a:t>
            </a:r>
          </a:p>
        </p:txBody>
      </p:sp>
      <p:pic>
        <p:nvPicPr>
          <p:cNvPr id="14341" name="Picture 5">
            <a:extLst>
              <a:ext uri="{FF2B5EF4-FFF2-40B4-BE49-F238E27FC236}">
                <a16:creationId xmlns:a16="http://schemas.microsoft.com/office/drawing/2014/main" id="{1C4A8880-7172-F888-9E60-3EADE58464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1557" r="20880"/>
          <a:stretch>
            <a:fillRect/>
          </a:stretch>
        </p:blipFill>
        <p:spPr bwMode="auto">
          <a:xfrm>
            <a:off x="323850" y="1852613"/>
            <a:ext cx="2016125" cy="2808287"/>
          </a:xfrm>
          <a:prstGeom prst="rect">
            <a:avLst/>
          </a:prstGeom>
          <a:noFill/>
          <a:ln>
            <a:noFill/>
          </a:ln>
          <a:effectLst/>
          <a:extLst>
            <a:ext uri="{909E8E84-426E-40DD-AFC4-6F175D3DCCD1}">
              <a14:hiddenFill xmlns:a14="http://schemas.microsoft.com/office/drawing/2010/main">
                <a:blipFill dpi="0" rotWithShape="0">
                  <a:blip/>
                  <a:srcRect l="41557" r="20880"/>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14339"/>
                                        </p:tgtEl>
                                        <p:attrNameLst>
                                          <p:attrName>style.visibility</p:attrName>
                                        </p:attrNameLst>
                                      </p:cBhvr>
                                      <p:to>
                                        <p:strVal val="visible"/>
                                      </p:to>
                                    </p:set>
                                    <p:animEffect transition="in" filter="checkerboard(across)">
                                      <p:cBhvr additive="repl">
                                        <p:cTn id="7" dur="500"/>
                                        <p:tgtEl>
                                          <p:spTgt spid="143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additive="repl">
                                        <p:cTn id="11" dur="1" fill="hold">
                                          <p:stCondLst>
                                            <p:cond delay="0"/>
                                          </p:stCondLst>
                                        </p:cTn>
                                        <p:tgtEl>
                                          <p:spTgt spid="14340"/>
                                        </p:tgtEl>
                                        <p:attrNameLst>
                                          <p:attrName>style.visibility</p:attrName>
                                        </p:attrNameLst>
                                      </p:cBhvr>
                                      <p:to>
                                        <p:strVal val="visible"/>
                                      </p:to>
                                    </p:set>
                                    <p:animEffect transition="in" filter="box(in)">
                                      <p:cBhvr additive="repl">
                                        <p:cTn id="12"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4EB79F34-A865-FFA2-E177-8962AE8B54C3}"/>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Τετράχρονοι κινητήρες</a:t>
            </a:r>
          </a:p>
        </p:txBody>
      </p:sp>
      <p:sp>
        <p:nvSpPr>
          <p:cNvPr id="15362" name="Rectangle 2">
            <a:extLst>
              <a:ext uri="{FF2B5EF4-FFF2-40B4-BE49-F238E27FC236}">
                <a16:creationId xmlns:a16="http://schemas.microsoft.com/office/drawing/2014/main" id="{C82E385C-AE6B-8F2B-0E9C-D34187AE35E2}"/>
              </a:ext>
            </a:extLst>
          </p:cNvPr>
          <p:cNvSpPr>
            <a:spLocks noChangeArrowheads="1"/>
          </p:cNvSpPr>
          <p:nvPr/>
        </p:nvSpPr>
        <p:spPr bwMode="auto">
          <a:xfrm>
            <a:off x="539750" y="555625"/>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813"/>
              </a:spcAft>
              <a:buFont typeface="Wingdings" pitchFamily="2" charset="0"/>
              <a:buChar char=""/>
            </a:pPr>
            <a:r>
              <a:rPr lang="el-GR" altLang="el-GR"/>
              <a:t>4</a:t>
            </a:r>
            <a:r>
              <a:rPr lang="el-GR" altLang="el-GR" baseline="30000"/>
              <a:t>ος</a:t>
            </a:r>
            <a:r>
              <a:rPr lang="el-GR" altLang="el-GR"/>
              <a:t> χρόνος (</a:t>
            </a:r>
            <a:r>
              <a:rPr lang="el-GR" altLang="el-GR" b="1">
                <a:solidFill>
                  <a:srgbClr val="FF0000"/>
                </a:solidFill>
              </a:rPr>
              <a:t>εξαγωγή</a:t>
            </a:r>
            <a:r>
              <a:rPr lang="el-GR" altLang="el-GR"/>
              <a:t>)</a:t>
            </a:r>
          </a:p>
        </p:txBody>
      </p:sp>
      <p:sp>
        <p:nvSpPr>
          <p:cNvPr id="15363" name="Rectangle 3">
            <a:extLst>
              <a:ext uri="{FF2B5EF4-FFF2-40B4-BE49-F238E27FC236}">
                <a16:creationId xmlns:a16="http://schemas.microsoft.com/office/drawing/2014/main" id="{C26C9AFA-B599-B57C-4D1D-99183BF7A195}"/>
              </a:ext>
            </a:extLst>
          </p:cNvPr>
          <p:cNvSpPr>
            <a:spLocks noChangeArrowheads="1"/>
          </p:cNvSpPr>
          <p:nvPr/>
        </p:nvSpPr>
        <p:spPr bwMode="auto">
          <a:xfrm>
            <a:off x="539750" y="1011238"/>
            <a:ext cx="8135938"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Ανοίγει η βαλβίδα εξαγωγής και το ανερχόμενο έμβολο σπρώχνει τα προϊόντα της καύσης να βγουν από τον κύλινδρο. Η βαλβίδα εισαγωγής είναι κλειστή.</a:t>
            </a:r>
          </a:p>
        </p:txBody>
      </p:sp>
      <p:sp>
        <p:nvSpPr>
          <p:cNvPr id="15364" name="Rectangle 4">
            <a:extLst>
              <a:ext uri="{FF2B5EF4-FFF2-40B4-BE49-F238E27FC236}">
                <a16:creationId xmlns:a16="http://schemas.microsoft.com/office/drawing/2014/main" id="{BD27B3D6-1602-1E40-EBD9-89C2DEDCC43C}"/>
              </a:ext>
            </a:extLst>
          </p:cNvPr>
          <p:cNvSpPr>
            <a:spLocks noChangeArrowheads="1"/>
          </p:cNvSpPr>
          <p:nvPr/>
        </p:nvSpPr>
        <p:spPr bwMode="auto">
          <a:xfrm>
            <a:off x="2124075" y="1836738"/>
            <a:ext cx="6696075" cy="2559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Κατά την τελευταία αυτή φάση, το έμβολο ευρισκόμενο, ήδη, στο Κ.Ν.Σ., κινείται προς τα επάνω και ωθεί τα καυσαέρια προς την ανοικτή εκείνη τη στιγμή βαλβίδα της εξαγωγής, με αποτέλεσμα αυτά να εξέρχονται από τον κύλινδρο προς την «πολλαπλή» της εξάτμισης. </a:t>
            </a:r>
          </a:p>
          <a:p>
            <a:pPr algn="ctr" hangingPunct="1">
              <a:lnSpc>
                <a:spcPct val="100000"/>
              </a:lnSpc>
            </a:pPr>
            <a:endParaRPr lang="el-GR" altLang="el-GR"/>
          </a:p>
          <a:p>
            <a:pPr algn="ctr" hangingPunct="1">
              <a:lnSpc>
                <a:spcPct val="100000"/>
              </a:lnSpc>
            </a:pPr>
            <a:r>
              <a:rPr lang="el-GR" altLang="el-GR"/>
              <a:t>Όταν φθάσει, τώρα, το έμβολο στο Α.Ν.Σ., κλείνει η διάταξη της εξαγωγής και έτσι συμπληρώνεται ο κύκλος λειτουργίας της μηχανής.</a:t>
            </a:r>
          </a:p>
        </p:txBody>
      </p:sp>
      <p:pic>
        <p:nvPicPr>
          <p:cNvPr id="15365" name="Picture 5">
            <a:extLst>
              <a:ext uri="{FF2B5EF4-FFF2-40B4-BE49-F238E27FC236}">
                <a16:creationId xmlns:a16="http://schemas.microsoft.com/office/drawing/2014/main" id="{4A36C6B3-77C2-C7CD-573E-F805763C03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1781"/>
          <a:stretch>
            <a:fillRect/>
          </a:stretch>
        </p:blipFill>
        <p:spPr bwMode="auto">
          <a:xfrm>
            <a:off x="684213" y="1852613"/>
            <a:ext cx="977900" cy="2808287"/>
          </a:xfrm>
          <a:prstGeom prst="rect">
            <a:avLst/>
          </a:prstGeom>
          <a:noFill/>
          <a:ln>
            <a:noFill/>
          </a:ln>
          <a:effectLst/>
          <a:extLst>
            <a:ext uri="{909E8E84-426E-40DD-AFC4-6F175D3DCCD1}">
              <a14:hiddenFill xmlns:a14="http://schemas.microsoft.com/office/drawing/2010/main">
                <a:blipFill dpi="0" rotWithShape="0">
                  <a:blip/>
                  <a:srcRect l="81781"/>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15363">
                                            <p:txEl>
                                              <p:pRg st="0" end="0"/>
                                            </p:txEl>
                                          </p:spTgt>
                                        </p:tgtEl>
                                        <p:attrNameLst>
                                          <p:attrName>style.visibility</p:attrName>
                                        </p:attrNameLst>
                                      </p:cBhvr>
                                      <p:to>
                                        <p:strVal val="visible"/>
                                      </p:to>
                                    </p:set>
                                    <p:animEffect transition="in" filter="box(in)">
                                      <p:cBhvr additive="repl">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15364"/>
                                        </p:tgtEl>
                                        <p:attrNameLst>
                                          <p:attrName>style.visibility</p:attrName>
                                        </p:attrNameLst>
                                      </p:cBhvr>
                                      <p:to>
                                        <p:strVal val="visible"/>
                                      </p:to>
                                    </p:set>
                                    <p:animEffect transition="in" filter="checkerboard(across)">
                                      <p:cBhvr additive="repl">
                                        <p:cTn id="12"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9E4AABBA-5B43-DEF9-38EF-DABA8BBED0CA}"/>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Τετράχρονοι κινητήρες</a:t>
            </a:r>
          </a:p>
        </p:txBody>
      </p:sp>
      <p:sp>
        <p:nvSpPr>
          <p:cNvPr id="16386" name="Rectangle 2">
            <a:extLst>
              <a:ext uri="{FF2B5EF4-FFF2-40B4-BE49-F238E27FC236}">
                <a16:creationId xmlns:a16="http://schemas.microsoft.com/office/drawing/2014/main" id="{75C6CEF5-331D-BA3D-A3F1-4C1324AAA343}"/>
              </a:ext>
            </a:extLst>
          </p:cNvPr>
          <p:cNvSpPr>
            <a:spLocks noChangeArrowheads="1"/>
          </p:cNvSpPr>
          <p:nvPr/>
        </p:nvSpPr>
        <p:spPr bwMode="auto">
          <a:xfrm>
            <a:off x="539750" y="555625"/>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813"/>
              </a:spcAft>
              <a:buFont typeface="Wingdings" pitchFamily="2" charset="0"/>
              <a:buChar char=""/>
            </a:pPr>
            <a:r>
              <a:rPr lang="el-GR" altLang="el-GR"/>
              <a:t>Παρατηρούμε ότι:</a:t>
            </a:r>
          </a:p>
        </p:txBody>
      </p:sp>
      <p:sp>
        <p:nvSpPr>
          <p:cNvPr id="16387" name="Rectangle 3">
            <a:extLst>
              <a:ext uri="{FF2B5EF4-FFF2-40B4-BE49-F238E27FC236}">
                <a16:creationId xmlns:a16="http://schemas.microsoft.com/office/drawing/2014/main" id="{7B1E53AA-63B0-63F8-C744-F56F10D77E9D}"/>
              </a:ext>
            </a:extLst>
          </p:cNvPr>
          <p:cNvSpPr>
            <a:spLocks noChangeArrowheads="1"/>
          </p:cNvSpPr>
          <p:nvPr/>
        </p:nvSpPr>
        <p:spPr bwMode="auto">
          <a:xfrm>
            <a:off x="539750" y="1109663"/>
            <a:ext cx="8135938" cy="344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213"/>
              </a:spcAft>
              <a:buSzPct val="90000"/>
              <a:buFont typeface="Wingdings" pitchFamily="2" charset="0"/>
              <a:buChar char=""/>
            </a:pPr>
            <a:r>
              <a:rPr lang="el-GR" altLang="el-GR"/>
              <a:t>Καθ' ένα από τα τέσσερα στάδια του κύκλου γίνεται στη διάρκεια μιας διαδρομής του εμβόλου, είτε ανερχόμενη, είτε κατερχόμενη.</a:t>
            </a:r>
          </a:p>
          <a:p>
            <a:pPr hangingPunct="1">
              <a:lnSpc>
                <a:spcPct val="100000"/>
              </a:lnSpc>
              <a:spcAft>
                <a:spcPts val="1213"/>
              </a:spcAft>
              <a:buSzPct val="90000"/>
              <a:buFont typeface="Wingdings" pitchFamily="2" charset="0"/>
              <a:buChar char=""/>
            </a:pPr>
            <a:r>
              <a:rPr lang="el-GR" altLang="el-GR"/>
              <a:t>Για ένα πλήρη κύκλο θέλουμε δύο ανερχόμενες και δύο κατερχόμενες διαδρομές.</a:t>
            </a:r>
          </a:p>
          <a:p>
            <a:pPr hangingPunct="1">
              <a:lnSpc>
                <a:spcPct val="100000"/>
              </a:lnSpc>
              <a:spcAft>
                <a:spcPts val="1213"/>
              </a:spcAft>
              <a:buSzPct val="90000"/>
              <a:buFont typeface="Wingdings" pitchFamily="2" charset="0"/>
              <a:buChar char=""/>
            </a:pPr>
            <a:r>
              <a:rPr lang="el-GR" altLang="el-GR"/>
              <a:t>Οι τέσσερεις αυτές διαδρομές, που λέγονται και χρόνοι (γι' αυτό λέγεται τετράχρονος) αντιστοιχούν σε δύο πλήρεις περιστροφές του στρόφαλου.</a:t>
            </a:r>
          </a:p>
          <a:p>
            <a:pPr hangingPunct="1">
              <a:lnSpc>
                <a:spcPct val="100000"/>
              </a:lnSpc>
              <a:spcAft>
                <a:spcPts val="1213"/>
              </a:spcAft>
              <a:buSzPct val="90000"/>
              <a:buFont typeface="Wingdings" pitchFamily="2" charset="0"/>
              <a:buChar char=""/>
            </a:pPr>
            <a:r>
              <a:rPr lang="el-GR" altLang="el-GR"/>
              <a:t>Από τους τέσσερεις χρόνους μόνο ο ένας - ο τρίτος - παράγει έργο.</a:t>
            </a:r>
          </a:p>
          <a:p>
            <a:pPr hangingPunct="1">
              <a:lnSpc>
                <a:spcPct val="100000"/>
              </a:lnSpc>
              <a:spcAft>
                <a:spcPts val="1213"/>
              </a:spcAft>
              <a:buSzPct val="90000"/>
              <a:buFont typeface="Wingdings" pitchFamily="2" charset="0"/>
              <a:buChar char=""/>
            </a:pPr>
            <a:r>
              <a:rPr lang="el-GR" altLang="el-GR"/>
              <a:t>Για να συνεχίσει ο μονοκύλινδρος κινητήρας την περιστροφή τους υπόλοιπους τρείς χρόνους, βασίζεται στην αδράνεια περιστροφής των περιστρεφόμενων μερών του.</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16387">
                                            <p:txEl>
                                              <p:pRg st="0" end="0"/>
                                            </p:txEl>
                                          </p:spTgt>
                                        </p:tgtEl>
                                        <p:attrNameLst>
                                          <p:attrName>style.visibility</p:attrName>
                                        </p:attrNameLst>
                                      </p:cBhvr>
                                      <p:to>
                                        <p:strVal val="visible"/>
                                      </p:to>
                                    </p:set>
                                    <p:animEffect transition="in" filter="box(in)">
                                      <p:cBhvr additive="repl">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additive="repl">
                                        <p:cTn id="11" dur="1" fill="hold">
                                          <p:stCondLst>
                                            <p:cond delay="0"/>
                                          </p:stCondLst>
                                        </p:cTn>
                                        <p:tgtEl>
                                          <p:spTgt spid="16387">
                                            <p:txEl>
                                              <p:pRg st="1" end="1"/>
                                            </p:txEl>
                                          </p:spTgt>
                                        </p:tgtEl>
                                        <p:attrNameLst>
                                          <p:attrName>style.visibility</p:attrName>
                                        </p:attrNameLst>
                                      </p:cBhvr>
                                      <p:to>
                                        <p:strVal val="visible"/>
                                      </p:to>
                                    </p:set>
                                    <p:animEffect transition="in" filter="box(in)">
                                      <p:cBhvr additive="repl">
                                        <p:cTn id="12" dur="500"/>
                                        <p:tgtEl>
                                          <p:spTgt spid="16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additive="repl">
                                        <p:cTn id="16" dur="1" fill="hold">
                                          <p:stCondLst>
                                            <p:cond delay="0"/>
                                          </p:stCondLst>
                                        </p:cTn>
                                        <p:tgtEl>
                                          <p:spTgt spid="16387">
                                            <p:txEl>
                                              <p:pRg st="2" end="2"/>
                                            </p:txEl>
                                          </p:spTgt>
                                        </p:tgtEl>
                                        <p:attrNameLst>
                                          <p:attrName>style.visibility</p:attrName>
                                        </p:attrNameLst>
                                      </p:cBhvr>
                                      <p:to>
                                        <p:strVal val="visible"/>
                                      </p:to>
                                    </p:set>
                                    <p:animEffect transition="in" filter="box(in)">
                                      <p:cBhvr additive="repl">
                                        <p:cTn id="17" dur="500"/>
                                        <p:tgtEl>
                                          <p:spTgt spid="16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additive="repl">
                                        <p:cTn id="21" dur="1" fill="hold">
                                          <p:stCondLst>
                                            <p:cond delay="0"/>
                                          </p:stCondLst>
                                        </p:cTn>
                                        <p:tgtEl>
                                          <p:spTgt spid="16387">
                                            <p:txEl>
                                              <p:pRg st="3" end="3"/>
                                            </p:txEl>
                                          </p:spTgt>
                                        </p:tgtEl>
                                        <p:attrNameLst>
                                          <p:attrName>style.visibility</p:attrName>
                                        </p:attrNameLst>
                                      </p:cBhvr>
                                      <p:to>
                                        <p:strVal val="visible"/>
                                      </p:to>
                                    </p:set>
                                    <p:animEffect transition="in" filter="box(in)">
                                      <p:cBhvr additive="repl">
                                        <p:cTn id="22" dur="500"/>
                                        <p:tgtEl>
                                          <p:spTgt spid="163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additive="repl">
                                        <p:cTn id="26" dur="1" fill="hold">
                                          <p:stCondLst>
                                            <p:cond delay="0"/>
                                          </p:stCondLst>
                                        </p:cTn>
                                        <p:tgtEl>
                                          <p:spTgt spid="16387">
                                            <p:txEl>
                                              <p:pRg st="4" end="4"/>
                                            </p:txEl>
                                          </p:spTgt>
                                        </p:tgtEl>
                                        <p:attrNameLst>
                                          <p:attrName>style.visibility</p:attrName>
                                        </p:attrNameLst>
                                      </p:cBhvr>
                                      <p:to>
                                        <p:strVal val="visible"/>
                                      </p:to>
                                    </p:set>
                                    <p:animEffect transition="in" filter="box(in)">
                                      <p:cBhvr additive="repl">
                                        <p:cTn id="2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3A55F2FD-9167-102D-EFBB-9161E1135F9D}"/>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Δίχρονοι κινητήρες</a:t>
            </a:r>
          </a:p>
        </p:txBody>
      </p:sp>
      <p:sp>
        <p:nvSpPr>
          <p:cNvPr id="17410" name="Rectangle 2">
            <a:extLst>
              <a:ext uri="{FF2B5EF4-FFF2-40B4-BE49-F238E27FC236}">
                <a16:creationId xmlns:a16="http://schemas.microsoft.com/office/drawing/2014/main" id="{DE912411-04E4-C4BF-F3B2-31A22AFFFF3B}"/>
              </a:ext>
            </a:extLst>
          </p:cNvPr>
          <p:cNvSpPr>
            <a:spLocks noChangeArrowheads="1"/>
          </p:cNvSpPr>
          <p:nvPr/>
        </p:nvSpPr>
        <p:spPr bwMode="auto">
          <a:xfrm>
            <a:off x="539750" y="1109663"/>
            <a:ext cx="8135938" cy="2589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spcAft>
                <a:spcPts val="1213"/>
              </a:spcAft>
            </a:pPr>
            <a:r>
              <a:rPr lang="el-GR" altLang="el-GR"/>
              <a:t>Ο δίχρονος κινητήρας δεν έχει βαλβίδες, αλλά αντίστοιχα ανοίγματα στα τοιχώματα του κυλίνδρου, τις γνωστές πόρτες, που ανοιγοκλείνουν με το πέρασμα του εμβόλου. Σ' αυτές βασίζεται και γλυτώνει δύο χρόνους.</a:t>
            </a:r>
          </a:p>
          <a:p>
            <a:pPr algn="ctr" hangingPunct="1">
              <a:lnSpc>
                <a:spcPct val="100000"/>
              </a:lnSpc>
              <a:spcAft>
                <a:spcPts val="1213"/>
              </a:spcAft>
            </a:pPr>
            <a:endParaRPr lang="el-GR" altLang="el-GR"/>
          </a:p>
          <a:p>
            <a:pPr algn="ctr" hangingPunct="1">
              <a:lnSpc>
                <a:spcPct val="100000"/>
              </a:lnSpc>
              <a:spcAft>
                <a:spcPts val="1213"/>
              </a:spcAft>
            </a:pPr>
            <a:r>
              <a:rPr lang="el-GR" altLang="el-GR"/>
              <a:t>Τα τέσσερα στάδια δεν έχουν πλέον τους ίδιους χρονικούς περιορισμούς σαν την τετράχρονη. Άνοιγμα και κλείσιμο μπορούν να οριστούν από τον σχεδιαστή (σε λογικά όρια) και έτσι να πάψουν να είναι ισοδύναμα ή ανεξάρτητα μεταξύ τους. Εκεί βασίζεται και η ποικιλία των σχεδίων.</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17410">
                                            <p:txEl>
                                              <p:pRg st="0" end="0"/>
                                            </p:txEl>
                                          </p:spTgt>
                                        </p:tgtEl>
                                        <p:attrNameLst>
                                          <p:attrName>style.visibility</p:attrName>
                                        </p:attrNameLst>
                                      </p:cBhvr>
                                      <p:to>
                                        <p:strVal val="visible"/>
                                      </p:to>
                                    </p:set>
                                    <p:animEffect transition="in" filter="box(in)">
                                      <p:cBhvr additive="repl">
                                        <p:cTn id="7" dur="500"/>
                                        <p:tgtEl>
                                          <p:spTgt spid="174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additive="repl">
                                        <p:cTn id="11" dur="1" fill="hold">
                                          <p:stCondLst>
                                            <p:cond delay="0"/>
                                          </p:stCondLst>
                                        </p:cTn>
                                        <p:tgtEl>
                                          <p:spTgt spid="17410">
                                            <p:txEl>
                                              <p:pRg st="2" end="2"/>
                                            </p:txEl>
                                          </p:spTgt>
                                        </p:tgtEl>
                                        <p:attrNameLst>
                                          <p:attrName>style.visibility</p:attrName>
                                        </p:attrNameLst>
                                      </p:cBhvr>
                                      <p:to>
                                        <p:strVal val="visible"/>
                                      </p:to>
                                    </p:set>
                                    <p:animEffect transition="in" filter="box(in)">
                                      <p:cBhvr additive="repl">
                                        <p:cTn id="12" dur="500"/>
                                        <p:tgtEl>
                                          <p:spTgt spid="174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B0CE5C12-DC10-5C6B-7CF9-2649AF7C2FE3}"/>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Δίχρονοι κινητήρες</a:t>
            </a:r>
          </a:p>
        </p:txBody>
      </p:sp>
      <p:pic>
        <p:nvPicPr>
          <p:cNvPr id="18434" name="Picture 2">
            <a:extLst>
              <a:ext uri="{FF2B5EF4-FFF2-40B4-BE49-F238E27FC236}">
                <a16:creationId xmlns:a16="http://schemas.microsoft.com/office/drawing/2014/main" id="{A78FC73C-3CB0-93B4-414E-E165F86320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125" y="771525"/>
            <a:ext cx="5618163" cy="3128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5" name="Rectangle 3">
            <a:extLst>
              <a:ext uri="{FF2B5EF4-FFF2-40B4-BE49-F238E27FC236}">
                <a16:creationId xmlns:a16="http://schemas.microsoft.com/office/drawing/2014/main" id="{F346C6B7-2F54-E229-B7DE-FA640BAD218B}"/>
              </a:ext>
            </a:extLst>
          </p:cNvPr>
          <p:cNvSpPr>
            <a:spLocks noChangeArrowheads="1"/>
          </p:cNvSpPr>
          <p:nvPr/>
        </p:nvSpPr>
        <p:spPr bwMode="auto">
          <a:xfrm>
            <a:off x="611188" y="4083050"/>
            <a:ext cx="7848600" cy="363538"/>
          </a:xfrm>
          <a:prstGeom prst="rect">
            <a:avLst/>
          </a:prstGeom>
          <a:gradFill rotWithShape="0">
            <a:gsLst>
              <a:gs pos="0">
                <a:srgbClr val="191919"/>
              </a:gs>
              <a:gs pos="100000">
                <a:srgbClr val="BCBCBC"/>
              </a:gs>
            </a:gsLst>
            <a:path path="shape">
              <a:fillToRect l="50000" t="100000" r="50000"/>
            </a:path>
          </a:gradFill>
          <a:ln w="9360" cap="flat">
            <a:solidFill>
              <a:srgbClr val="000000"/>
            </a:solidFill>
            <a:round/>
            <a:headEnd/>
            <a:tailEnd/>
          </a:ln>
          <a:effectLst>
            <a:outerShdw dist="38160" dir="5400000" algn="ctr" rotWithShape="0">
              <a:srgbClr val="FFFFFF">
                <a:alpha val="48029"/>
              </a:srgbClr>
            </a:outerShdw>
          </a:effec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solidFill>
                  <a:srgbClr val="FFFFFF"/>
                </a:solidFill>
              </a:rPr>
              <a:t>Σχηματική παράσταση λειτουργίας 2-χρονου βενζινοκινητήρα ΟΤΤΟ</a:t>
            </a:r>
          </a:p>
        </p:txBody>
      </p:sp>
    </p:spTree>
  </p:cSld>
  <p:clrMapOvr>
    <a:masterClrMapping/>
  </p:clrMapOvr>
  <p:transition>
    <p:pull dir="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13653079-A468-CBFD-1A0A-A44FD3A1B807}"/>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Δίχρονοι κινητήρες</a:t>
            </a:r>
          </a:p>
        </p:txBody>
      </p:sp>
      <p:sp>
        <p:nvSpPr>
          <p:cNvPr id="19458" name="Rectangle 2">
            <a:extLst>
              <a:ext uri="{FF2B5EF4-FFF2-40B4-BE49-F238E27FC236}">
                <a16:creationId xmlns:a16="http://schemas.microsoft.com/office/drawing/2014/main" id="{5C118CAA-279D-23CD-AAAE-8379561F01E2}"/>
              </a:ext>
            </a:extLst>
          </p:cNvPr>
          <p:cNvSpPr>
            <a:spLocks noChangeArrowheads="1"/>
          </p:cNvSpPr>
          <p:nvPr/>
        </p:nvSpPr>
        <p:spPr bwMode="auto">
          <a:xfrm>
            <a:off x="611188" y="4083050"/>
            <a:ext cx="7848600" cy="363538"/>
          </a:xfrm>
          <a:prstGeom prst="rect">
            <a:avLst/>
          </a:prstGeom>
          <a:gradFill rotWithShape="0">
            <a:gsLst>
              <a:gs pos="0">
                <a:srgbClr val="191919"/>
              </a:gs>
              <a:gs pos="100000">
                <a:srgbClr val="BCBCBC"/>
              </a:gs>
            </a:gsLst>
            <a:path path="shape">
              <a:fillToRect l="50000" t="100000" r="50000"/>
            </a:path>
          </a:gradFill>
          <a:ln w="9360" cap="flat">
            <a:solidFill>
              <a:srgbClr val="000000"/>
            </a:solidFill>
            <a:round/>
            <a:headEnd/>
            <a:tailEnd/>
          </a:ln>
          <a:effectLst>
            <a:outerShdw dist="38160" dir="5400000" algn="ctr" rotWithShape="0">
              <a:srgbClr val="FFFFFF">
                <a:alpha val="48029"/>
              </a:srgbClr>
            </a:outerShdw>
          </a:effec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solidFill>
                  <a:srgbClr val="FFFFFF"/>
                </a:solidFill>
              </a:rPr>
              <a:t>Σχηματική παράσταση λειτουργίας 2-χρονου πετρελαιοκινητήρα DIESEL</a:t>
            </a:r>
          </a:p>
        </p:txBody>
      </p:sp>
      <p:pic>
        <p:nvPicPr>
          <p:cNvPr id="19459" name="Picture 3">
            <a:extLst>
              <a:ext uri="{FF2B5EF4-FFF2-40B4-BE49-F238E27FC236}">
                <a16:creationId xmlns:a16="http://schemas.microsoft.com/office/drawing/2014/main" id="{5A4079EB-373E-C549-A990-9AB0AE772E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842963"/>
            <a:ext cx="5619750" cy="30448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B4CE70DA-E95F-14C7-D810-1914EA3B4459}"/>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Δίχρονοι κινητήρες</a:t>
            </a:r>
          </a:p>
        </p:txBody>
      </p:sp>
      <p:sp>
        <p:nvSpPr>
          <p:cNvPr id="20482" name="Rectangle 2">
            <a:extLst>
              <a:ext uri="{FF2B5EF4-FFF2-40B4-BE49-F238E27FC236}">
                <a16:creationId xmlns:a16="http://schemas.microsoft.com/office/drawing/2014/main" id="{DF16A948-F0CD-A2C1-0DC3-85AB4ABF3E6B}"/>
              </a:ext>
            </a:extLst>
          </p:cNvPr>
          <p:cNvSpPr>
            <a:spLocks noChangeArrowheads="1"/>
          </p:cNvSpPr>
          <p:nvPr/>
        </p:nvSpPr>
        <p:spPr bwMode="auto">
          <a:xfrm>
            <a:off x="539750" y="555625"/>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813"/>
              </a:spcAft>
              <a:buFont typeface="Wingdings" pitchFamily="2" charset="0"/>
              <a:buChar char=""/>
            </a:pPr>
            <a:r>
              <a:rPr lang="el-GR" altLang="el-GR"/>
              <a:t>1</a:t>
            </a:r>
            <a:r>
              <a:rPr lang="el-GR" altLang="el-GR" baseline="30000"/>
              <a:t>ος</a:t>
            </a:r>
            <a:r>
              <a:rPr lang="el-GR" altLang="el-GR"/>
              <a:t> χρόνος  (</a:t>
            </a:r>
            <a:r>
              <a:rPr lang="el-GR" altLang="el-GR">
                <a:solidFill>
                  <a:srgbClr val="FF0000"/>
                </a:solidFill>
              </a:rPr>
              <a:t>διαδρομή καθόδου</a:t>
            </a:r>
            <a:r>
              <a:rPr lang="el-GR" altLang="el-GR"/>
              <a:t>)</a:t>
            </a:r>
          </a:p>
        </p:txBody>
      </p:sp>
      <p:sp>
        <p:nvSpPr>
          <p:cNvPr id="20483" name="Rectangle 3">
            <a:extLst>
              <a:ext uri="{FF2B5EF4-FFF2-40B4-BE49-F238E27FC236}">
                <a16:creationId xmlns:a16="http://schemas.microsoft.com/office/drawing/2014/main" id="{485AD544-6D4E-17D3-950B-973011D26F59}"/>
              </a:ext>
            </a:extLst>
          </p:cNvPr>
          <p:cNvSpPr>
            <a:spLocks noChangeArrowheads="1"/>
          </p:cNvSpPr>
          <p:nvPr/>
        </p:nvSpPr>
        <p:spPr bwMode="auto">
          <a:xfrm>
            <a:off x="539750" y="977900"/>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marL="180975" indent="-180975" algn="ctr" hangingPunct="1">
              <a:lnSpc>
                <a:spcPct val="100000"/>
              </a:lnSpc>
            </a:pPr>
            <a:r>
              <a:rPr lang="el-GR" altLang="el-GR">
                <a:latin typeface="Wingdings 2" pitchFamily="2" charset="0"/>
              </a:rPr>
              <a:t></a:t>
            </a:r>
            <a:r>
              <a:rPr lang="el-GR" altLang="el-GR"/>
              <a:t> ανάφλεξη – εκτόνωση,    </a:t>
            </a:r>
            <a:r>
              <a:rPr lang="el-GR" altLang="el-GR">
                <a:latin typeface="Wingdings 2" pitchFamily="2" charset="0"/>
              </a:rPr>
              <a:t></a:t>
            </a:r>
            <a:r>
              <a:rPr lang="el-GR" altLang="el-GR"/>
              <a:t> μέρος εξαγωγής,    </a:t>
            </a:r>
            <a:r>
              <a:rPr lang="el-GR" altLang="el-GR">
                <a:latin typeface="Wingdings 2" pitchFamily="2" charset="0"/>
              </a:rPr>
              <a:t></a:t>
            </a:r>
            <a:r>
              <a:rPr lang="el-GR" altLang="el-GR"/>
              <a:t> μέρος εισαγωγής</a:t>
            </a:r>
          </a:p>
        </p:txBody>
      </p:sp>
      <p:sp>
        <p:nvSpPr>
          <p:cNvPr id="20484" name="Rectangle 4">
            <a:extLst>
              <a:ext uri="{FF2B5EF4-FFF2-40B4-BE49-F238E27FC236}">
                <a16:creationId xmlns:a16="http://schemas.microsoft.com/office/drawing/2014/main" id="{C0262975-D0FF-4761-B642-0FB9F5F68A68}"/>
              </a:ext>
            </a:extLst>
          </p:cNvPr>
          <p:cNvSpPr>
            <a:spLocks noChangeArrowheads="1"/>
          </p:cNvSpPr>
          <p:nvPr/>
        </p:nvSpPr>
        <p:spPr bwMode="auto">
          <a:xfrm>
            <a:off x="3635375" y="2501900"/>
            <a:ext cx="4895850"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Κατά το χρόνο αυτό, το έμβολο κινείται από το Α.Ν.Σ. προς το Κ.Ν.Σ.</a:t>
            </a:r>
          </a:p>
        </p:txBody>
      </p:sp>
      <p:pic>
        <p:nvPicPr>
          <p:cNvPr id="20485" name="Picture 5">
            <a:extLst>
              <a:ext uri="{FF2B5EF4-FFF2-40B4-BE49-F238E27FC236}">
                <a16:creationId xmlns:a16="http://schemas.microsoft.com/office/drawing/2014/main" id="{139FB449-55CE-4976-ABD3-6743A44FA3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41006"/>
          <a:stretch>
            <a:fillRect/>
          </a:stretch>
        </p:blipFill>
        <p:spPr bwMode="auto">
          <a:xfrm>
            <a:off x="179388" y="1708150"/>
            <a:ext cx="2735262" cy="2582863"/>
          </a:xfrm>
          <a:prstGeom prst="rect">
            <a:avLst/>
          </a:prstGeom>
          <a:noFill/>
          <a:ln>
            <a:noFill/>
          </a:ln>
          <a:effectLst/>
          <a:extLst>
            <a:ext uri="{909E8E84-426E-40DD-AFC4-6F175D3DCCD1}">
              <a14:hiddenFill xmlns:a14="http://schemas.microsoft.com/office/drawing/2010/main">
                <a:blipFill dpi="0" rotWithShape="0">
                  <a:blip/>
                  <a:srcRect r="41006"/>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20483">
                                            <p:txEl>
                                              <p:pRg st="0" end="0"/>
                                            </p:txEl>
                                          </p:spTgt>
                                        </p:tgtEl>
                                        <p:attrNameLst>
                                          <p:attrName>style.visibility</p:attrName>
                                        </p:attrNameLst>
                                      </p:cBhvr>
                                      <p:to>
                                        <p:strVal val="visible"/>
                                      </p:to>
                                    </p:set>
                                    <p:animEffect transition="in" filter="box(in)">
                                      <p:cBhvr additive="repl">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20484"/>
                                        </p:tgtEl>
                                        <p:attrNameLst>
                                          <p:attrName>style.visibility</p:attrName>
                                        </p:attrNameLst>
                                      </p:cBhvr>
                                      <p:to>
                                        <p:strVal val="visible"/>
                                      </p:to>
                                    </p:set>
                                    <p:animEffect transition="in" filter="checkerboard(across)">
                                      <p:cBhvr additive="repl">
                                        <p:cTn id="12"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40DF16FA-027F-61F1-4DA6-B51AD554208F}"/>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Δίχρονοι κινητήρες</a:t>
            </a:r>
          </a:p>
        </p:txBody>
      </p:sp>
      <p:sp>
        <p:nvSpPr>
          <p:cNvPr id="21506" name="Rectangle 2">
            <a:extLst>
              <a:ext uri="{FF2B5EF4-FFF2-40B4-BE49-F238E27FC236}">
                <a16:creationId xmlns:a16="http://schemas.microsoft.com/office/drawing/2014/main" id="{71721EDE-A322-8369-958D-7396A17A4DCE}"/>
              </a:ext>
            </a:extLst>
          </p:cNvPr>
          <p:cNvSpPr>
            <a:spLocks noChangeArrowheads="1"/>
          </p:cNvSpPr>
          <p:nvPr/>
        </p:nvSpPr>
        <p:spPr bwMode="auto">
          <a:xfrm>
            <a:off x="539750" y="555625"/>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813"/>
              </a:spcAft>
              <a:buFont typeface="Wingdings" pitchFamily="2" charset="0"/>
              <a:buChar char=""/>
            </a:pPr>
            <a:r>
              <a:rPr lang="el-GR" altLang="el-GR"/>
              <a:t>1</a:t>
            </a:r>
            <a:r>
              <a:rPr lang="el-GR" altLang="el-GR" baseline="30000"/>
              <a:t>ος</a:t>
            </a:r>
            <a:r>
              <a:rPr lang="el-GR" altLang="el-GR"/>
              <a:t> χρόνος  (</a:t>
            </a:r>
            <a:r>
              <a:rPr lang="el-GR" altLang="el-GR">
                <a:solidFill>
                  <a:srgbClr val="FF0000"/>
                </a:solidFill>
              </a:rPr>
              <a:t>διαδρομή καθόδου</a:t>
            </a:r>
            <a:r>
              <a:rPr lang="el-GR" altLang="el-GR"/>
              <a:t>)</a:t>
            </a:r>
          </a:p>
        </p:txBody>
      </p:sp>
      <p:pic>
        <p:nvPicPr>
          <p:cNvPr id="21507" name="Picture 3">
            <a:extLst>
              <a:ext uri="{FF2B5EF4-FFF2-40B4-BE49-F238E27FC236}">
                <a16:creationId xmlns:a16="http://schemas.microsoft.com/office/drawing/2014/main" id="{5F19A33B-EE20-D544-6F8F-ABCE196CD1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41006"/>
          <a:stretch>
            <a:fillRect/>
          </a:stretch>
        </p:blipFill>
        <p:spPr bwMode="auto">
          <a:xfrm>
            <a:off x="179388" y="1708150"/>
            <a:ext cx="2735262" cy="2582863"/>
          </a:xfrm>
          <a:prstGeom prst="rect">
            <a:avLst/>
          </a:prstGeom>
          <a:noFill/>
          <a:ln>
            <a:noFill/>
          </a:ln>
          <a:effectLst/>
          <a:extLst>
            <a:ext uri="{909E8E84-426E-40DD-AFC4-6F175D3DCCD1}">
              <a14:hiddenFill xmlns:a14="http://schemas.microsoft.com/office/drawing/2010/main">
                <a:blipFill dpi="0" rotWithShape="0">
                  <a:blip/>
                  <a:srcRect r="41006"/>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08" name="Rectangle 4">
            <a:extLst>
              <a:ext uri="{FF2B5EF4-FFF2-40B4-BE49-F238E27FC236}">
                <a16:creationId xmlns:a16="http://schemas.microsoft.com/office/drawing/2014/main" id="{64D908BD-B5A2-720B-16FC-8820727961A7}"/>
              </a:ext>
            </a:extLst>
          </p:cNvPr>
          <p:cNvSpPr>
            <a:spLocks noChangeArrowheads="1"/>
          </p:cNvSpPr>
          <p:nvPr/>
        </p:nvSpPr>
        <p:spPr bwMode="auto">
          <a:xfrm>
            <a:off x="3132138" y="1643063"/>
            <a:ext cx="5761037" cy="2559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Στην  περίπτωση  βενζινοκινητήρα - OTTO, όπου, προηγουμένως, έχει συμπιεστεί μίγμα αέρα-καυσίμου, αυτό αναφλέγεται λίγο πριν το Α.Ν.Σ. αλλά η καύση του πραγματοποιείται, κυρίως, κατά το χρόνο αυτό. Το έμβολο δηλαδή κινείται από το Α.Ν.Σ. και λίγο μετά το μέσο, περίπου, της διαδρομής του αρχίζει να αποκαλύπτεται η θυρίδα εξαγωγής ή να ανοίγει η βαλβίδα εξαγωγής ανάλογα με τον τύπο της Μ.Ε.Κ. και έτσι αρχίζει η εξαγωγή των καυσαερίων.</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21508"/>
                                        </p:tgtEl>
                                        <p:attrNameLst>
                                          <p:attrName>style.visibility</p:attrName>
                                        </p:attrNameLst>
                                      </p:cBhvr>
                                      <p:to>
                                        <p:strVal val="visible"/>
                                      </p:to>
                                    </p:set>
                                    <p:animEffect transition="in" filter="checkerboard(across)">
                                      <p:cBhvr additive="repl">
                                        <p:cTn id="7"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1E512B35-26FA-61DA-2CC3-C56E98122BA8}"/>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Δίχρονοι κινητήρες</a:t>
            </a:r>
          </a:p>
        </p:txBody>
      </p:sp>
      <p:sp>
        <p:nvSpPr>
          <p:cNvPr id="22530" name="Rectangle 2">
            <a:extLst>
              <a:ext uri="{FF2B5EF4-FFF2-40B4-BE49-F238E27FC236}">
                <a16:creationId xmlns:a16="http://schemas.microsoft.com/office/drawing/2014/main" id="{BAB57D9C-F60A-430F-CC2E-69EA22440F53}"/>
              </a:ext>
            </a:extLst>
          </p:cNvPr>
          <p:cNvSpPr>
            <a:spLocks noChangeArrowheads="1"/>
          </p:cNvSpPr>
          <p:nvPr/>
        </p:nvSpPr>
        <p:spPr bwMode="auto">
          <a:xfrm>
            <a:off x="539750" y="555625"/>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813"/>
              </a:spcAft>
              <a:buFont typeface="Wingdings" pitchFamily="2" charset="0"/>
              <a:buChar char=""/>
            </a:pPr>
            <a:r>
              <a:rPr lang="el-GR" altLang="el-GR"/>
              <a:t>1</a:t>
            </a:r>
            <a:r>
              <a:rPr lang="el-GR" altLang="el-GR" baseline="30000"/>
              <a:t>ος</a:t>
            </a:r>
            <a:r>
              <a:rPr lang="el-GR" altLang="el-GR"/>
              <a:t> χρόνος  (</a:t>
            </a:r>
            <a:r>
              <a:rPr lang="el-GR" altLang="el-GR">
                <a:solidFill>
                  <a:srgbClr val="FF0000"/>
                </a:solidFill>
              </a:rPr>
              <a:t>διαδρομή καθόδου</a:t>
            </a:r>
            <a:r>
              <a:rPr lang="el-GR" altLang="el-GR"/>
              <a:t>)</a:t>
            </a:r>
          </a:p>
        </p:txBody>
      </p:sp>
      <p:pic>
        <p:nvPicPr>
          <p:cNvPr id="22531" name="Picture 3">
            <a:extLst>
              <a:ext uri="{FF2B5EF4-FFF2-40B4-BE49-F238E27FC236}">
                <a16:creationId xmlns:a16="http://schemas.microsoft.com/office/drawing/2014/main" id="{B5747548-F9FA-5DE5-DBAF-3093B3151E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41006"/>
          <a:stretch>
            <a:fillRect/>
          </a:stretch>
        </p:blipFill>
        <p:spPr bwMode="auto">
          <a:xfrm>
            <a:off x="179388" y="1708150"/>
            <a:ext cx="2735262" cy="2582863"/>
          </a:xfrm>
          <a:prstGeom prst="rect">
            <a:avLst/>
          </a:prstGeom>
          <a:noFill/>
          <a:ln>
            <a:noFill/>
          </a:ln>
          <a:effectLst/>
          <a:extLst>
            <a:ext uri="{909E8E84-426E-40DD-AFC4-6F175D3DCCD1}">
              <a14:hiddenFill xmlns:a14="http://schemas.microsoft.com/office/drawing/2010/main">
                <a:blipFill dpi="0" rotWithShape="0">
                  <a:blip/>
                  <a:srcRect r="41006"/>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2" name="Rectangle 4">
            <a:extLst>
              <a:ext uri="{FF2B5EF4-FFF2-40B4-BE49-F238E27FC236}">
                <a16:creationId xmlns:a16="http://schemas.microsoft.com/office/drawing/2014/main" id="{03FEF34D-7C10-D0BB-0244-22252DE67A64}"/>
              </a:ext>
            </a:extLst>
          </p:cNvPr>
          <p:cNvSpPr>
            <a:spLocks noChangeArrowheads="1"/>
          </p:cNvSpPr>
          <p:nvPr/>
        </p:nvSpPr>
        <p:spPr bwMode="auto">
          <a:xfrm>
            <a:off x="3132138" y="1908175"/>
            <a:ext cx="5761037" cy="2009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Στη συνέχεια αποκαλύπτεται και η θυρίδα εισαγωγής ή ανοίγει η αντίστοιχη βαλβίδα, κατά περίπτωση, μέσα από την οποία εισάγεται νέο μίγμα αέρα-καυσίμου στον κύλινδρο, και αρχίζει η "σάρωση". Τόσο η εξαγωγή των καυσαερίων όσο και η εισαγωγή νέου μίγματος πραγματοποιούνται σχεδόν ταυτόχρονα, μέχρι το έμβολο να βρεθεί στο Κ.Ν.Σ.</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22532"/>
                                        </p:tgtEl>
                                        <p:attrNameLst>
                                          <p:attrName>style.visibility</p:attrName>
                                        </p:attrNameLst>
                                      </p:cBhvr>
                                      <p:to>
                                        <p:strVal val="visible"/>
                                      </p:to>
                                    </p:set>
                                    <p:animEffect transition="in" filter="checkerboard(across)">
                                      <p:cBhvr additive="repl">
                                        <p:cTn id="7" dur="5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0ED516DD-DAEF-D7A6-B580-D539EEBABAD5}"/>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Περιγραφή βασικής λειτουργίας των Μ.Ε.Κ.</a:t>
            </a:r>
          </a:p>
        </p:txBody>
      </p:sp>
      <p:sp>
        <p:nvSpPr>
          <p:cNvPr id="5122" name="Rectangle 2">
            <a:extLst>
              <a:ext uri="{FF2B5EF4-FFF2-40B4-BE49-F238E27FC236}">
                <a16:creationId xmlns:a16="http://schemas.microsoft.com/office/drawing/2014/main" id="{BD4CB363-CD8B-F009-E429-5F9940D53A1A}"/>
              </a:ext>
            </a:extLst>
          </p:cNvPr>
          <p:cNvSpPr>
            <a:spLocks noChangeArrowheads="1"/>
          </p:cNvSpPr>
          <p:nvPr/>
        </p:nvSpPr>
        <p:spPr bwMode="auto">
          <a:xfrm>
            <a:off x="1116013" y="771525"/>
            <a:ext cx="6985000"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Ο κύκλος λειτουργίας ενός κινητήρα μπορεί να πραγματοποιείται:</a:t>
            </a:r>
          </a:p>
        </p:txBody>
      </p:sp>
      <p:sp>
        <p:nvSpPr>
          <p:cNvPr id="5123" name="Rectangle 3">
            <a:extLst>
              <a:ext uri="{FF2B5EF4-FFF2-40B4-BE49-F238E27FC236}">
                <a16:creationId xmlns:a16="http://schemas.microsoft.com/office/drawing/2014/main" id="{BA18625B-DEB6-875F-2C35-BD4CABDF907A}"/>
              </a:ext>
            </a:extLst>
          </p:cNvPr>
          <p:cNvSpPr>
            <a:spLocks noChangeArrowheads="1"/>
          </p:cNvSpPr>
          <p:nvPr/>
        </p:nvSpPr>
        <p:spPr bwMode="auto">
          <a:xfrm>
            <a:off x="827088" y="1347788"/>
            <a:ext cx="6985000"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buSzPct val="90000"/>
              <a:buFont typeface="Wingdings" pitchFamily="2" charset="0"/>
              <a:buChar char=""/>
            </a:pPr>
            <a:r>
              <a:rPr lang="el-GR" altLang="el-GR"/>
              <a:t> είτε σε δύο πλήρεις περιστροφές του στροφαλοφόρου άξονά του, δηλαδή σε </a:t>
            </a:r>
            <a:r>
              <a:rPr lang="el-GR" altLang="el-GR" b="1"/>
              <a:t>τέσσερις απλές διαδρομές του εμβόλου</a:t>
            </a:r>
            <a:r>
              <a:rPr lang="el-GR" altLang="el-GR"/>
              <a:t>, </a:t>
            </a:r>
          </a:p>
        </p:txBody>
      </p:sp>
      <p:sp>
        <p:nvSpPr>
          <p:cNvPr id="5124" name="AutoShape 4">
            <a:extLst>
              <a:ext uri="{FF2B5EF4-FFF2-40B4-BE49-F238E27FC236}">
                <a16:creationId xmlns:a16="http://schemas.microsoft.com/office/drawing/2014/main" id="{6E80041E-C32C-8DB4-C79E-12079B768287}"/>
              </a:ext>
            </a:extLst>
          </p:cNvPr>
          <p:cNvSpPr>
            <a:spLocks noChangeArrowheads="1"/>
          </p:cNvSpPr>
          <p:nvPr/>
        </p:nvSpPr>
        <p:spPr bwMode="auto">
          <a:xfrm rot="5400000">
            <a:off x="4104482" y="375444"/>
            <a:ext cx="287337" cy="3527425"/>
          </a:xfrm>
          <a:custGeom>
            <a:avLst/>
            <a:gdLst>
              <a:gd name="G0" fmla="+- 0 0 50000"/>
              <a:gd name="G1" fmla="+- 32767 0 50000"/>
              <a:gd name="G2" fmla="?: G1 50000 32767"/>
              <a:gd name="G3" fmla="?: G0 0 G1"/>
              <a:gd name="G4" fmla="+- 32767 0 G3"/>
              <a:gd name="G5" fmla="min G4 G3"/>
              <a:gd name="G6" fmla="*/ G5 1 2"/>
              <a:gd name="G7" fmla="min 800 9801"/>
              <a:gd name="G8" fmla="*/ G6 9801 1"/>
              <a:gd name="G9" fmla="*/ G8 1 G7"/>
              <a:gd name="G10" fmla="+- 0 0 8333"/>
              <a:gd name="G11" fmla="+- G9 0 8333"/>
              <a:gd name="G12" fmla="?: G11 8333 G9"/>
              <a:gd name="G13" fmla="?: G10 0 G11"/>
              <a:gd name="G14" fmla="*/ G7 G13 1"/>
              <a:gd name="G15" fmla="*/ G14 1 32767"/>
              <a:gd name="G16" fmla="*/ 9801 G3 1"/>
              <a:gd name="G17" fmla="*/ G16 1 32767"/>
              <a:gd name="G18" fmla="+- G17 0 G15"/>
              <a:gd name="G19" fmla="+- 9801 0 G15"/>
              <a:gd name="G20" fmla="*/ 800 1 2"/>
              <a:gd name="G21" fmla="*/ 1 48365 11520"/>
              <a:gd name="G22" fmla="*/ G21 32767 1"/>
              <a:gd name="G23" fmla="*/ G22 1 32767"/>
              <a:gd name="G24" fmla="cos G20 G23"/>
              <a:gd name="G25" fmla="*/ 1 48365 11520"/>
              <a:gd name="G26" fmla="*/ G25 32767 1"/>
              <a:gd name="G27" fmla="*/ G26 1 32767"/>
              <a:gd name="G28" fmla="sin G15 G27"/>
              <a:gd name="G29" fmla="+- G24 0 0"/>
              <a:gd name="G30" fmla="+- G15 0 G28"/>
              <a:gd name="G31" fmla="+- 9801 G28 0"/>
              <a:gd name="G32" fmla="+- G31 0 G15"/>
              <a:gd name="G33" fmla="*/ 800 1 2"/>
              <a:gd name="G34" fmla="+- 800 0 0"/>
              <a:gd name="G35" fmla="+- 9801 0 0"/>
              <a:gd name="G36" fmla="+- 270 0 0"/>
              <a:gd name="G37" fmla="+- 90 0 0"/>
              <a:gd name="G38" fmla="+- 180 0 0"/>
              <a:gd name="G39" fmla="+- 65446 0 0"/>
              <a:gd name="G40" fmla="+- 270 0 0"/>
              <a:gd name="G41" fmla="+- 65446 0 0"/>
              <a:gd name="G42" fmla="+- 0 0 0"/>
              <a:gd name="G43" fmla="+- 90 0 0"/>
              <a:gd name="G44" fmla="+- 270 0 0"/>
              <a:gd name="G45" fmla="+- 90 0 0"/>
              <a:gd name="G46" fmla="+- 180 0 0"/>
              <a:gd name="G47" fmla="+- 65446 0 0"/>
              <a:gd name="G48" fmla="+- 270 0 0"/>
              <a:gd name="G49" fmla="+- 65446 0 0"/>
              <a:gd name="G50" fmla="+- 0 0 0"/>
              <a:gd name="G51" fmla="+- 90 0 0"/>
            </a:gdLst>
            <a:ahLst/>
            <a:cxnLst>
              <a:cxn ang="0">
                <a:pos x="r" y="vc"/>
              </a:cxn>
              <a:cxn ang="5400000">
                <a:pos x="hc" y="b"/>
              </a:cxn>
              <a:cxn ang="10800000">
                <a:pos x="l" y="vc"/>
              </a:cxn>
              <a:cxn ang="16200000">
                <a:pos x="hc" y="t"/>
              </a:cxn>
            </a:cxnLst>
            <a:rect l="0" t="0" r="0" b="0"/>
            <a:pathLst>
              <a:path stroke="0">
                <a:moveTo>
                  <a:pt x="0" y="0"/>
                </a:moveTo>
                <a:lnTo>
                  <a:pt x="400" y="-2781"/>
                </a:lnTo>
                <a:lnTo>
                  <a:pt x="270" y="90"/>
                </a:lnTo>
                <a:lnTo>
                  <a:pt x="400" y="-2374"/>
                </a:lnTo>
                <a:lnTo>
                  <a:pt x="400" y="-2781"/>
                </a:lnTo>
                <a:lnTo>
                  <a:pt x="180" y="65446"/>
                </a:lnTo>
                <a:lnTo>
                  <a:pt x="400" y="-2781"/>
                </a:lnTo>
                <a:close/>
              </a:path>
              <a:path fill="none">
                <a:moveTo>
                  <a:pt x="270" y="65446"/>
                </a:moveTo>
                <a:lnTo>
                  <a:pt x="400" y="12582"/>
                </a:lnTo>
                <a:lnTo>
                  <a:pt x="400" y="-2781"/>
                </a:lnTo>
                <a:lnTo>
                  <a:pt x="0" y="90"/>
                </a:lnTo>
                <a:lnTo>
                  <a:pt x="0" y="0"/>
                </a:lnTo>
                <a:lnTo>
                  <a:pt x="400" y="-2781"/>
                </a:lnTo>
                <a:lnTo>
                  <a:pt x="270" y="90"/>
                </a:lnTo>
              </a:path>
            </a:pathLst>
          </a:custGeom>
          <a:noFill/>
          <a:ln w="12600" cap="flat">
            <a:solidFill>
              <a:srgbClr val="C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
        <p:nvSpPr>
          <p:cNvPr id="5125" name="Rectangle 5">
            <a:extLst>
              <a:ext uri="{FF2B5EF4-FFF2-40B4-BE49-F238E27FC236}">
                <a16:creationId xmlns:a16="http://schemas.microsoft.com/office/drawing/2014/main" id="{6D6AB05A-D96F-139D-6AA3-CE47212278D5}"/>
              </a:ext>
            </a:extLst>
          </p:cNvPr>
          <p:cNvSpPr>
            <a:spLocks noChangeArrowheads="1"/>
          </p:cNvSpPr>
          <p:nvPr/>
        </p:nvSpPr>
        <p:spPr bwMode="auto">
          <a:xfrm>
            <a:off x="2640013" y="2211388"/>
            <a:ext cx="3071812"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pPr>
            <a:r>
              <a:rPr lang="el-GR" altLang="el-GR" i="1">
                <a:solidFill>
                  <a:srgbClr val="FF0000"/>
                </a:solidFill>
                <a:latin typeface="Calibri" panose="020F0502020204030204" pitchFamily="34" charset="0"/>
              </a:rPr>
              <a:t>… δηλαδή σε τέσσερις χρόνους</a:t>
            </a:r>
          </a:p>
        </p:txBody>
      </p:sp>
      <p:sp>
        <p:nvSpPr>
          <p:cNvPr id="5126" name="Rectangle 6">
            <a:extLst>
              <a:ext uri="{FF2B5EF4-FFF2-40B4-BE49-F238E27FC236}">
                <a16:creationId xmlns:a16="http://schemas.microsoft.com/office/drawing/2014/main" id="{E95953D4-FFDD-AB65-453E-1470E5AF53A2}"/>
              </a:ext>
            </a:extLst>
          </p:cNvPr>
          <p:cNvSpPr>
            <a:spLocks noChangeArrowheads="1"/>
          </p:cNvSpPr>
          <p:nvPr/>
        </p:nvSpPr>
        <p:spPr bwMode="auto">
          <a:xfrm>
            <a:off x="611188" y="2706688"/>
            <a:ext cx="7775575" cy="638175"/>
          </a:xfrm>
          <a:prstGeom prst="rect">
            <a:avLst/>
          </a:prstGeom>
          <a:solidFill>
            <a:srgbClr val="FFFFFF"/>
          </a:solidFill>
          <a:ln w="25560" cap="flat">
            <a:solidFill>
              <a:srgbClr val="10CF9B"/>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b="1">
                <a:latin typeface="Constantia" panose="02030602050306030303" pitchFamily="18" charset="0"/>
              </a:rPr>
              <a:t>τότε ο κινητήρας λέγεται τετράχρονος κινητήρας ή τετράχρονη μηχανή</a:t>
            </a:r>
          </a:p>
        </p:txBody>
      </p:sp>
      <p:sp>
        <p:nvSpPr>
          <p:cNvPr id="5127" name="AutoShape 7">
            <a:extLst>
              <a:ext uri="{FF2B5EF4-FFF2-40B4-BE49-F238E27FC236}">
                <a16:creationId xmlns:a16="http://schemas.microsoft.com/office/drawing/2014/main" id="{2982C210-9B53-5AE4-5409-1CE890437A08}"/>
              </a:ext>
            </a:extLst>
          </p:cNvPr>
          <p:cNvSpPr>
            <a:spLocks noChangeArrowheads="1"/>
          </p:cNvSpPr>
          <p:nvPr/>
        </p:nvSpPr>
        <p:spPr bwMode="auto">
          <a:xfrm rot="5400000">
            <a:off x="5077619" y="2067719"/>
            <a:ext cx="287337" cy="3311525"/>
          </a:xfrm>
          <a:custGeom>
            <a:avLst/>
            <a:gdLst>
              <a:gd name="G0" fmla="+- 0 0 50000"/>
              <a:gd name="G1" fmla="+- 32767 0 50000"/>
              <a:gd name="G2" fmla="?: G1 50000 32767"/>
              <a:gd name="G3" fmla="?: G0 0 G1"/>
              <a:gd name="G4" fmla="+- 32767 0 G3"/>
              <a:gd name="G5" fmla="min G4 G3"/>
              <a:gd name="G6" fmla="*/ G5 1 2"/>
              <a:gd name="G7" fmla="min 800 9201"/>
              <a:gd name="G8" fmla="*/ G6 9201 1"/>
              <a:gd name="G9" fmla="*/ G8 1 G7"/>
              <a:gd name="G10" fmla="+- 0 0 8333"/>
              <a:gd name="G11" fmla="+- G9 0 8333"/>
              <a:gd name="G12" fmla="?: G11 8333 G9"/>
              <a:gd name="G13" fmla="?: G10 0 G11"/>
              <a:gd name="G14" fmla="*/ G7 G13 1"/>
              <a:gd name="G15" fmla="*/ G14 1 32767"/>
              <a:gd name="G16" fmla="*/ 9201 G3 1"/>
              <a:gd name="G17" fmla="*/ G16 1 32767"/>
              <a:gd name="G18" fmla="+- G17 0 G15"/>
              <a:gd name="G19" fmla="+- 9201 0 G15"/>
              <a:gd name="G20" fmla="*/ 800 1 2"/>
              <a:gd name="G21" fmla="*/ 1 48365 11520"/>
              <a:gd name="G22" fmla="*/ G21 32767 1"/>
              <a:gd name="G23" fmla="*/ G22 1 32767"/>
              <a:gd name="G24" fmla="cos G20 G23"/>
              <a:gd name="G25" fmla="*/ 1 48365 11520"/>
              <a:gd name="G26" fmla="*/ G25 32767 1"/>
              <a:gd name="G27" fmla="*/ G26 1 32767"/>
              <a:gd name="G28" fmla="sin G15 G27"/>
              <a:gd name="G29" fmla="+- G24 0 0"/>
              <a:gd name="G30" fmla="+- G15 0 G28"/>
              <a:gd name="G31" fmla="+- 9201 G28 0"/>
              <a:gd name="G32" fmla="+- G31 0 G15"/>
              <a:gd name="G33" fmla="*/ 800 1 2"/>
              <a:gd name="G34" fmla="+- 800 0 0"/>
              <a:gd name="G35" fmla="+- 9201 0 0"/>
              <a:gd name="G36" fmla="+- 270 0 0"/>
              <a:gd name="G37" fmla="+- 90 0 0"/>
              <a:gd name="G38" fmla="+- 180 0 0"/>
              <a:gd name="G39" fmla="+- 65446 0 0"/>
              <a:gd name="G40" fmla="+- 270 0 0"/>
              <a:gd name="G41" fmla="+- 65446 0 0"/>
              <a:gd name="G42" fmla="+- 0 0 0"/>
              <a:gd name="G43" fmla="+- 90 0 0"/>
              <a:gd name="G44" fmla="+- 270 0 0"/>
              <a:gd name="G45" fmla="+- 90 0 0"/>
              <a:gd name="G46" fmla="+- 180 0 0"/>
              <a:gd name="G47" fmla="+- 65446 0 0"/>
              <a:gd name="G48" fmla="+- 270 0 0"/>
              <a:gd name="G49" fmla="+- 65446 0 0"/>
              <a:gd name="G50" fmla="+- 0 0 0"/>
              <a:gd name="G51" fmla="+- 90 0 0"/>
            </a:gdLst>
            <a:ahLst/>
            <a:cxnLst>
              <a:cxn ang="0">
                <a:pos x="r" y="vc"/>
              </a:cxn>
              <a:cxn ang="5400000">
                <a:pos x="hc" y="b"/>
              </a:cxn>
              <a:cxn ang="10800000">
                <a:pos x="l" y="vc"/>
              </a:cxn>
              <a:cxn ang="16200000">
                <a:pos x="hc" y="t"/>
              </a:cxn>
            </a:cxnLst>
            <a:rect l="0" t="0" r="0" b="0"/>
            <a:pathLst>
              <a:path stroke="0">
                <a:moveTo>
                  <a:pt x="0" y="0"/>
                </a:moveTo>
                <a:lnTo>
                  <a:pt x="400" y="-2623"/>
                </a:lnTo>
                <a:lnTo>
                  <a:pt x="270" y="90"/>
                </a:lnTo>
                <a:lnTo>
                  <a:pt x="400" y="-2216"/>
                </a:lnTo>
                <a:lnTo>
                  <a:pt x="400" y="-2623"/>
                </a:lnTo>
                <a:lnTo>
                  <a:pt x="180" y="65446"/>
                </a:lnTo>
                <a:lnTo>
                  <a:pt x="400" y="-2623"/>
                </a:lnTo>
                <a:close/>
              </a:path>
              <a:path fill="none">
                <a:moveTo>
                  <a:pt x="270" y="65446"/>
                </a:moveTo>
                <a:lnTo>
                  <a:pt x="400" y="11824"/>
                </a:lnTo>
                <a:lnTo>
                  <a:pt x="400" y="-2623"/>
                </a:lnTo>
                <a:lnTo>
                  <a:pt x="0" y="90"/>
                </a:lnTo>
                <a:lnTo>
                  <a:pt x="0" y="0"/>
                </a:lnTo>
                <a:lnTo>
                  <a:pt x="400" y="-2623"/>
                </a:lnTo>
                <a:lnTo>
                  <a:pt x="270" y="90"/>
                </a:lnTo>
              </a:path>
            </a:pathLst>
          </a:custGeom>
          <a:noFill/>
          <a:ln w="12600" cap="flat">
            <a:solidFill>
              <a:srgbClr val="00B05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
        <p:nvSpPr>
          <p:cNvPr id="5128" name="Rectangle 8">
            <a:extLst>
              <a:ext uri="{FF2B5EF4-FFF2-40B4-BE49-F238E27FC236}">
                <a16:creationId xmlns:a16="http://schemas.microsoft.com/office/drawing/2014/main" id="{6B4F52E2-B318-4712-264F-FAF257B81A4A}"/>
              </a:ext>
            </a:extLst>
          </p:cNvPr>
          <p:cNvSpPr>
            <a:spLocks noChangeArrowheads="1"/>
          </p:cNvSpPr>
          <p:nvPr/>
        </p:nvSpPr>
        <p:spPr bwMode="auto">
          <a:xfrm>
            <a:off x="3952875" y="3795713"/>
            <a:ext cx="2627313"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914400" algn="l"/>
                <a:tab pos="18288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pPr>
            <a:r>
              <a:rPr lang="el-GR" altLang="el-GR" i="1">
                <a:solidFill>
                  <a:srgbClr val="7E9632"/>
                </a:solidFill>
                <a:latin typeface="Calibri" panose="020F0502020204030204" pitchFamily="34" charset="0"/>
              </a:rPr>
              <a:t>… δηλαδή σε δύο χρόνους</a:t>
            </a:r>
          </a:p>
        </p:txBody>
      </p:sp>
      <p:sp>
        <p:nvSpPr>
          <p:cNvPr id="5129" name="Rectangle 9">
            <a:extLst>
              <a:ext uri="{FF2B5EF4-FFF2-40B4-BE49-F238E27FC236}">
                <a16:creationId xmlns:a16="http://schemas.microsoft.com/office/drawing/2014/main" id="{CA46EBAC-13D8-777F-3E0F-46188CFE31B0}"/>
              </a:ext>
            </a:extLst>
          </p:cNvPr>
          <p:cNvSpPr>
            <a:spLocks noChangeArrowheads="1"/>
          </p:cNvSpPr>
          <p:nvPr/>
        </p:nvSpPr>
        <p:spPr bwMode="auto">
          <a:xfrm>
            <a:off x="611188" y="4227513"/>
            <a:ext cx="7775575" cy="363537"/>
          </a:xfrm>
          <a:prstGeom prst="rect">
            <a:avLst/>
          </a:prstGeom>
          <a:solidFill>
            <a:srgbClr val="FFFFFF"/>
          </a:solidFill>
          <a:ln w="25560" cap="flat">
            <a:solidFill>
              <a:srgbClr val="A5C24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b="1">
                <a:latin typeface="Constantia" panose="02030602050306030303" pitchFamily="18" charset="0"/>
              </a:rPr>
              <a:t>τότε ο κινητήρας λέγεται δίχρονος κινητήρας ή δίχρονη μηχανή</a:t>
            </a:r>
          </a:p>
        </p:txBody>
      </p:sp>
      <p:sp>
        <p:nvSpPr>
          <p:cNvPr id="5130" name="Rectangle 10">
            <a:extLst>
              <a:ext uri="{FF2B5EF4-FFF2-40B4-BE49-F238E27FC236}">
                <a16:creationId xmlns:a16="http://schemas.microsoft.com/office/drawing/2014/main" id="{922D470A-82F6-0F51-116F-E5E99728820A}"/>
              </a:ext>
            </a:extLst>
          </p:cNvPr>
          <p:cNvSpPr>
            <a:spLocks noChangeArrowheads="1"/>
          </p:cNvSpPr>
          <p:nvPr/>
        </p:nvSpPr>
        <p:spPr bwMode="auto">
          <a:xfrm>
            <a:off x="827088" y="3282950"/>
            <a:ext cx="6985000"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buSzPct val="90000"/>
              <a:buFont typeface="Wingdings" pitchFamily="2" charset="0"/>
              <a:buChar char=""/>
            </a:pPr>
            <a:r>
              <a:rPr lang="el-GR" altLang="el-GR"/>
              <a:t> είτε σε μία, δηλαδή σε </a:t>
            </a:r>
            <a:r>
              <a:rPr lang="el-GR" altLang="el-GR" b="1"/>
              <a:t>δύο απλές διαδρομές του εμβόλου</a:t>
            </a:r>
            <a:r>
              <a:rPr lang="el-GR" altLang="el-G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fill="hold" nodeType="clickEffect">
                                  <p:stCondLst>
                                    <p:cond delay="0"/>
                                  </p:stCondLst>
                                  <p:childTnLst>
                                    <p:set>
                                      <p:cBhvr additive="repl">
                                        <p:cTn id="6" dur="1" fill="hold">
                                          <p:stCondLst>
                                            <p:cond delay="0"/>
                                          </p:stCondLst>
                                        </p:cTn>
                                        <p:tgtEl>
                                          <p:spTgt spid="5123"/>
                                        </p:tgtEl>
                                        <p:attrNameLst>
                                          <p:attrName>style.visibility</p:attrName>
                                        </p:attrNameLst>
                                      </p:cBhvr>
                                      <p:to>
                                        <p:strVal val="visible"/>
                                      </p:to>
                                    </p:set>
                                    <p:anim calcmode="lin" valueType="num">
                                      <p:cBhvr additive="repl">
                                        <p:cTn id="7" dur="500" fill="hold"/>
                                        <p:tgtEl>
                                          <p:spTgt spid="5123"/>
                                        </p:tgtEl>
                                        <p:attrNameLst>
                                          <p:attrName>ppt_x</p:attrName>
                                        </p:attrNameLst>
                                      </p:cBhvr>
                                      <p:tavLst>
                                        <p:tav tm="100000">
                                          <p:val>
                                            <p:strVal val="#ppt_x-.2"/>
                                          </p:val>
                                        </p:tav>
                                        <p:tav>
                                          <p:val>
                                            <p:strVal val="#ppt_x"/>
                                          </p:val>
                                        </p:tav>
                                      </p:tavLst>
                                    </p:anim>
                                    <p:anim calcmode="lin" valueType="num">
                                      <p:cBhvr additive="repl">
                                        <p:cTn id="8" dur="500" fill="hold"/>
                                        <p:tgtEl>
                                          <p:spTgt spid="5123"/>
                                        </p:tgtEl>
                                        <p:attrNameLst>
                                          <p:attrName>ppt_y</p:attrName>
                                        </p:attrNameLst>
                                      </p:cBhvr>
                                      <p:tavLst>
                                        <p:tav tm="100000">
                                          <p:val>
                                            <p:strVal val="#ppt_y"/>
                                          </p:val>
                                        </p:tav>
                                        <p:tav>
                                          <p:val>
                                            <p:strVal val="#ppt_y"/>
                                          </p:val>
                                        </p:tav>
                                      </p:tavLst>
                                    </p:anim>
                                    <p:animEffect transition="in" filter="wipe(right)">
                                      <p:cBhvr additive="repl">
                                        <p:cTn id="9" dur="500"/>
                                        <p:tgtEl>
                                          <p:spTgt spid="512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fill="hold" nodeType="clickEffect">
                                  <p:stCondLst>
                                    <p:cond delay="0"/>
                                  </p:stCondLst>
                                  <p:childTnLst>
                                    <p:set>
                                      <p:cBhvr additive="repl">
                                        <p:cTn id="13" dur="1" fill="hold">
                                          <p:stCondLst>
                                            <p:cond delay="0"/>
                                          </p:stCondLst>
                                        </p:cTn>
                                        <p:tgtEl>
                                          <p:spTgt spid="5130"/>
                                        </p:tgtEl>
                                        <p:attrNameLst>
                                          <p:attrName>style.visibility</p:attrName>
                                        </p:attrNameLst>
                                      </p:cBhvr>
                                      <p:to>
                                        <p:strVal val="visible"/>
                                      </p:to>
                                    </p:set>
                                    <p:anim calcmode="lin" valueType="num">
                                      <p:cBhvr additive="repl">
                                        <p:cTn id="14" dur="500" fill="hold"/>
                                        <p:tgtEl>
                                          <p:spTgt spid="5130"/>
                                        </p:tgtEl>
                                        <p:attrNameLst>
                                          <p:attrName>ppt_x</p:attrName>
                                        </p:attrNameLst>
                                      </p:cBhvr>
                                      <p:tavLst>
                                        <p:tav tm="100000">
                                          <p:val>
                                            <p:strVal val="#ppt_x-.2"/>
                                          </p:val>
                                        </p:tav>
                                        <p:tav>
                                          <p:val>
                                            <p:strVal val="#ppt_x"/>
                                          </p:val>
                                        </p:tav>
                                      </p:tavLst>
                                    </p:anim>
                                    <p:anim calcmode="lin" valueType="num">
                                      <p:cBhvr additive="repl">
                                        <p:cTn id="15" dur="500" fill="hold"/>
                                        <p:tgtEl>
                                          <p:spTgt spid="5130"/>
                                        </p:tgtEl>
                                        <p:attrNameLst>
                                          <p:attrName>ppt_y</p:attrName>
                                        </p:attrNameLst>
                                      </p:cBhvr>
                                      <p:tavLst>
                                        <p:tav tm="100000">
                                          <p:val>
                                            <p:strVal val="#ppt_y"/>
                                          </p:val>
                                        </p:tav>
                                        <p:tav>
                                          <p:val>
                                            <p:strVal val="#ppt_y"/>
                                          </p:val>
                                        </p:tav>
                                      </p:tavLst>
                                    </p:anim>
                                    <p:animEffect transition="in" filter="wipe(right)">
                                      <p:cBhvr additive="repl">
                                        <p:cTn id="16" dur="500"/>
                                        <p:tgtEl>
                                          <p:spTgt spid="513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additive="repl">
                                        <p:cTn id="20" dur="1" fill="hold">
                                          <p:stCondLst>
                                            <p:cond delay="0"/>
                                          </p:stCondLst>
                                        </p:cTn>
                                        <p:tgtEl>
                                          <p:spTgt spid="5124"/>
                                        </p:tgtEl>
                                        <p:attrNameLst>
                                          <p:attrName>style.visibility</p:attrName>
                                        </p:attrNameLst>
                                      </p:cBhvr>
                                      <p:to>
                                        <p:strVal val="visible"/>
                                      </p:to>
                                    </p:set>
                                    <p:animEffect transition="in" filter="checkerboard(across)">
                                      <p:cBhvr additive="repl">
                                        <p:cTn id="21" dur="500"/>
                                        <p:tgtEl>
                                          <p:spTgt spid="5124"/>
                                        </p:tgtEl>
                                      </p:cBhvr>
                                    </p:animEffect>
                                  </p:childTnLst>
                                </p:cTn>
                              </p:par>
                            </p:childTnLst>
                          </p:cTn>
                        </p:par>
                        <p:par>
                          <p:cTn id="22" fill="hold" nodeType="afterGroup">
                            <p:stCondLst>
                              <p:cond delay="500"/>
                            </p:stCondLst>
                            <p:childTnLst>
                              <p:par>
                                <p:cTn id="23" presetID="5" presetClass="entr" presetSubtype="10" fill="hold" nodeType="afterEffect">
                                  <p:stCondLst>
                                    <p:cond delay="500"/>
                                  </p:stCondLst>
                                  <p:childTnLst>
                                    <p:set>
                                      <p:cBhvr additive="repl">
                                        <p:cTn id="24" dur="1" fill="hold">
                                          <p:stCondLst>
                                            <p:cond delay="0"/>
                                          </p:stCondLst>
                                        </p:cTn>
                                        <p:tgtEl>
                                          <p:spTgt spid="5125"/>
                                        </p:tgtEl>
                                        <p:attrNameLst>
                                          <p:attrName>style.visibility</p:attrName>
                                        </p:attrNameLst>
                                      </p:cBhvr>
                                      <p:to>
                                        <p:strVal val="visible"/>
                                      </p:to>
                                    </p:set>
                                    <p:animEffect transition="in" filter="checkerboard(across)">
                                      <p:cBhvr additive="repl">
                                        <p:cTn id="25" dur="500"/>
                                        <p:tgtEl>
                                          <p:spTgt spid="5125"/>
                                        </p:tgtEl>
                                      </p:cBhvr>
                                    </p:animEffect>
                                  </p:childTnLst>
                                </p:cTn>
                              </p:par>
                            </p:childTnLst>
                          </p:cTn>
                        </p:par>
                        <p:par>
                          <p:cTn id="26" fill="hold" nodeType="afterGroup">
                            <p:stCondLst>
                              <p:cond delay="1500"/>
                            </p:stCondLst>
                            <p:childTnLst>
                              <p:par>
                                <p:cTn id="27" presetID="4" presetClass="entr" presetSubtype="16" fill="hold" nodeType="afterEffect">
                                  <p:stCondLst>
                                    <p:cond delay="1000"/>
                                  </p:stCondLst>
                                  <p:childTnLst>
                                    <p:set>
                                      <p:cBhvr additive="repl">
                                        <p:cTn id="28" dur="1" fill="hold">
                                          <p:stCondLst>
                                            <p:cond delay="0"/>
                                          </p:stCondLst>
                                        </p:cTn>
                                        <p:tgtEl>
                                          <p:spTgt spid="5126"/>
                                        </p:tgtEl>
                                        <p:attrNameLst>
                                          <p:attrName>style.visibility</p:attrName>
                                        </p:attrNameLst>
                                      </p:cBhvr>
                                      <p:to>
                                        <p:strVal val="visible"/>
                                      </p:to>
                                    </p:set>
                                    <p:animEffect transition="in" filter="box(in)">
                                      <p:cBhvr additive="repl">
                                        <p:cTn id="29" dur="500"/>
                                        <p:tgtEl>
                                          <p:spTgt spid="512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nodeType="clickEffect">
                                  <p:stCondLst>
                                    <p:cond delay="0"/>
                                  </p:stCondLst>
                                  <p:childTnLst>
                                    <p:set>
                                      <p:cBhvr additive="repl">
                                        <p:cTn id="33" dur="1" fill="hold">
                                          <p:stCondLst>
                                            <p:cond delay="0"/>
                                          </p:stCondLst>
                                        </p:cTn>
                                        <p:tgtEl>
                                          <p:spTgt spid="5127"/>
                                        </p:tgtEl>
                                        <p:attrNameLst>
                                          <p:attrName>style.visibility</p:attrName>
                                        </p:attrNameLst>
                                      </p:cBhvr>
                                      <p:to>
                                        <p:strVal val="visible"/>
                                      </p:to>
                                    </p:set>
                                    <p:animEffect transition="in" filter="checkerboard(across)">
                                      <p:cBhvr additive="repl">
                                        <p:cTn id="34" dur="500"/>
                                        <p:tgtEl>
                                          <p:spTgt spid="5127"/>
                                        </p:tgtEl>
                                      </p:cBhvr>
                                    </p:animEffect>
                                  </p:childTnLst>
                                </p:cTn>
                              </p:par>
                            </p:childTnLst>
                          </p:cTn>
                        </p:par>
                        <p:par>
                          <p:cTn id="35" fill="hold" nodeType="afterGroup">
                            <p:stCondLst>
                              <p:cond delay="500"/>
                            </p:stCondLst>
                            <p:childTnLst>
                              <p:par>
                                <p:cTn id="36" presetID="5" presetClass="entr" presetSubtype="10" fill="hold" nodeType="afterEffect">
                                  <p:stCondLst>
                                    <p:cond delay="500"/>
                                  </p:stCondLst>
                                  <p:childTnLst>
                                    <p:set>
                                      <p:cBhvr additive="repl">
                                        <p:cTn id="37" dur="1" fill="hold">
                                          <p:stCondLst>
                                            <p:cond delay="0"/>
                                          </p:stCondLst>
                                        </p:cTn>
                                        <p:tgtEl>
                                          <p:spTgt spid="5128"/>
                                        </p:tgtEl>
                                        <p:attrNameLst>
                                          <p:attrName>style.visibility</p:attrName>
                                        </p:attrNameLst>
                                      </p:cBhvr>
                                      <p:to>
                                        <p:strVal val="visible"/>
                                      </p:to>
                                    </p:set>
                                    <p:animEffect transition="in" filter="checkerboard(across)">
                                      <p:cBhvr additive="repl">
                                        <p:cTn id="38" dur="500"/>
                                        <p:tgtEl>
                                          <p:spTgt spid="5128"/>
                                        </p:tgtEl>
                                      </p:cBhvr>
                                    </p:animEffect>
                                  </p:childTnLst>
                                </p:cTn>
                              </p:par>
                            </p:childTnLst>
                          </p:cTn>
                        </p:par>
                        <p:par>
                          <p:cTn id="39" fill="hold" nodeType="afterGroup">
                            <p:stCondLst>
                              <p:cond delay="1500"/>
                            </p:stCondLst>
                            <p:childTnLst>
                              <p:par>
                                <p:cTn id="40" presetID="4" presetClass="entr" presetSubtype="16" fill="hold" nodeType="afterEffect">
                                  <p:stCondLst>
                                    <p:cond delay="1000"/>
                                  </p:stCondLst>
                                  <p:childTnLst>
                                    <p:set>
                                      <p:cBhvr additive="repl">
                                        <p:cTn id="41" dur="1" fill="hold">
                                          <p:stCondLst>
                                            <p:cond delay="0"/>
                                          </p:stCondLst>
                                        </p:cTn>
                                        <p:tgtEl>
                                          <p:spTgt spid="5129"/>
                                        </p:tgtEl>
                                        <p:attrNameLst>
                                          <p:attrName>style.visibility</p:attrName>
                                        </p:attrNameLst>
                                      </p:cBhvr>
                                      <p:to>
                                        <p:strVal val="visible"/>
                                      </p:to>
                                    </p:set>
                                    <p:animEffect transition="in" filter="box(in)">
                                      <p:cBhvr additive="repl">
                                        <p:cTn id="42" dur="500"/>
                                        <p:tgtEl>
                                          <p:spTgt spid="5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5C0E256B-B639-2C5C-E7A8-799B2C4135B8}"/>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Δίχρονοι κινητήρες</a:t>
            </a:r>
          </a:p>
        </p:txBody>
      </p:sp>
      <p:sp>
        <p:nvSpPr>
          <p:cNvPr id="23554" name="Rectangle 2">
            <a:extLst>
              <a:ext uri="{FF2B5EF4-FFF2-40B4-BE49-F238E27FC236}">
                <a16:creationId xmlns:a16="http://schemas.microsoft.com/office/drawing/2014/main" id="{A5726EEF-3CD2-CA61-2AD9-7539A116B976}"/>
              </a:ext>
            </a:extLst>
          </p:cNvPr>
          <p:cNvSpPr>
            <a:spLocks noChangeArrowheads="1"/>
          </p:cNvSpPr>
          <p:nvPr/>
        </p:nvSpPr>
        <p:spPr bwMode="auto">
          <a:xfrm>
            <a:off x="539750" y="555625"/>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813"/>
              </a:spcAft>
              <a:buFont typeface="Wingdings" pitchFamily="2" charset="0"/>
              <a:buChar char=""/>
            </a:pPr>
            <a:r>
              <a:rPr lang="el-GR" altLang="el-GR"/>
              <a:t>1</a:t>
            </a:r>
            <a:r>
              <a:rPr lang="el-GR" altLang="el-GR" baseline="30000"/>
              <a:t>ος</a:t>
            </a:r>
            <a:r>
              <a:rPr lang="el-GR" altLang="el-GR"/>
              <a:t> χρόνος  (</a:t>
            </a:r>
            <a:r>
              <a:rPr lang="el-GR" altLang="el-GR">
                <a:solidFill>
                  <a:srgbClr val="FF0000"/>
                </a:solidFill>
              </a:rPr>
              <a:t>διαδρομή καθόδου</a:t>
            </a:r>
            <a:r>
              <a:rPr lang="el-GR" altLang="el-GR"/>
              <a:t>)</a:t>
            </a:r>
          </a:p>
        </p:txBody>
      </p:sp>
      <p:pic>
        <p:nvPicPr>
          <p:cNvPr id="23555" name="Picture 3">
            <a:extLst>
              <a:ext uri="{FF2B5EF4-FFF2-40B4-BE49-F238E27FC236}">
                <a16:creationId xmlns:a16="http://schemas.microsoft.com/office/drawing/2014/main" id="{D9E15567-5B07-3636-8DE2-1408D6960A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41006"/>
          <a:stretch>
            <a:fillRect/>
          </a:stretch>
        </p:blipFill>
        <p:spPr bwMode="auto">
          <a:xfrm>
            <a:off x="179388" y="1708150"/>
            <a:ext cx="2735262" cy="2582863"/>
          </a:xfrm>
          <a:prstGeom prst="rect">
            <a:avLst/>
          </a:prstGeom>
          <a:noFill/>
          <a:ln>
            <a:noFill/>
          </a:ln>
          <a:effectLst/>
          <a:extLst>
            <a:ext uri="{909E8E84-426E-40DD-AFC4-6F175D3DCCD1}">
              <a14:hiddenFill xmlns:a14="http://schemas.microsoft.com/office/drawing/2010/main">
                <a:blipFill dpi="0" rotWithShape="0">
                  <a:blip/>
                  <a:srcRect r="41006"/>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556" name="Rectangle 4">
            <a:extLst>
              <a:ext uri="{FF2B5EF4-FFF2-40B4-BE49-F238E27FC236}">
                <a16:creationId xmlns:a16="http://schemas.microsoft.com/office/drawing/2014/main" id="{ED3BD3A7-1B3A-057E-11E0-C0CBF2FBB1AB}"/>
              </a:ext>
            </a:extLst>
          </p:cNvPr>
          <p:cNvSpPr>
            <a:spLocks noChangeArrowheads="1"/>
          </p:cNvSpPr>
          <p:nvPr/>
        </p:nvSpPr>
        <p:spPr bwMode="auto">
          <a:xfrm>
            <a:off x="3132138" y="1908175"/>
            <a:ext cx="5761037" cy="2284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Στην περίπτωση πετρελαιοκινητήρα, όπου προηγουμένως έχει συμπιεστεί μόνο αέρας, η καύση πραγματοποιείται όμοια με την περίπτωση του βενζινοκινητήρα, κυρίως κατά την κάθοδο του εμβόλου από το Α.Ν.Σ. στο Κ.Ν.Σ. Ενώ δηλαδή το έμβολο κινείται, αποκαλύπτεται η θυρίδα εξαγωγής ή ανοίγει ανάλογα η βαλβίδα εξαγωγής των καυσαερίων, αλλά και η αντίστοιχη της εισαγωγής νέου αέρα.</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23556"/>
                                        </p:tgtEl>
                                        <p:attrNameLst>
                                          <p:attrName>style.visibility</p:attrName>
                                        </p:attrNameLst>
                                      </p:cBhvr>
                                      <p:to>
                                        <p:strVal val="visible"/>
                                      </p:to>
                                    </p:set>
                                    <p:animEffect transition="in" filter="checkerboard(across)">
                                      <p:cBhvr additive="repl">
                                        <p:cTn id="7"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A49B64B0-BEC1-B319-BE50-C232EE733896}"/>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Δίχρονοι κινητήρες</a:t>
            </a:r>
          </a:p>
        </p:txBody>
      </p:sp>
      <p:sp>
        <p:nvSpPr>
          <p:cNvPr id="24578" name="Rectangle 2">
            <a:extLst>
              <a:ext uri="{FF2B5EF4-FFF2-40B4-BE49-F238E27FC236}">
                <a16:creationId xmlns:a16="http://schemas.microsoft.com/office/drawing/2014/main" id="{9D00AD58-A852-DC7C-F9EE-F6C2615D3F9A}"/>
              </a:ext>
            </a:extLst>
          </p:cNvPr>
          <p:cNvSpPr>
            <a:spLocks noChangeArrowheads="1"/>
          </p:cNvSpPr>
          <p:nvPr/>
        </p:nvSpPr>
        <p:spPr bwMode="auto">
          <a:xfrm>
            <a:off x="539750" y="555625"/>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813"/>
              </a:spcAft>
              <a:buFont typeface="Wingdings" pitchFamily="2" charset="0"/>
              <a:buChar char=""/>
            </a:pPr>
            <a:r>
              <a:rPr lang="el-GR" altLang="el-GR"/>
              <a:t>2</a:t>
            </a:r>
            <a:r>
              <a:rPr lang="el-GR" altLang="el-GR" baseline="30000"/>
              <a:t>ος</a:t>
            </a:r>
            <a:r>
              <a:rPr lang="el-GR" altLang="el-GR"/>
              <a:t> χρόνος  (</a:t>
            </a:r>
            <a:r>
              <a:rPr lang="el-GR" altLang="el-GR">
                <a:solidFill>
                  <a:srgbClr val="FF0000"/>
                </a:solidFill>
              </a:rPr>
              <a:t>διαδρομή ανόδου</a:t>
            </a:r>
            <a:r>
              <a:rPr lang="el-GR" altLang="el-GR"/>
              <a:t>)</a:t>
            </a:r>
          </a:p>
        </p:txBody>
      </p:sp>
      <p:sp>
        <p:nvSpPr>
          <p:cNvPr id="24579" name="Rectangle 3">
            <a:extLst>
              <a:ext uri="{FF2B5EF4-FFF2-40B4-BE49-F238E27FC236}">
                <a16:creationId xmlns:a16="http://schemas.microsoft.com/office/drawing/2014/main" id="{3DD4A381-6521-B98E-054C-153593ABE314}"/>
              </a:ext>
            </a:extLst>
          </p:cNvPr>
          <p:cNvSpPr>
            <a:spLocks noChangeArrowheads="1"/>
          </p:cNvSpPr>
          <p:nvPr/>
        </p:nvSpPr>
        <p:spPr bwMode="auto">
          <a:xfrm>
            <a:off x="539750" y="977900"/>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marL="180975" indent="-180975" algn="ctr" hangingPunct="1">
              <a:lnSpc>
                <a:spcPct val="100000"/>
              </a:lnSpc>
            </a:pPr>
            <a:r>
              <a:rPr lang="el-GR" altLang="el-GR">
                <a:latin typeface="Wingdings 2" pitchFamily="2" charset="0"/>
              </a:rPr>
              <a:t></a:t>
            </a:r>
            <a:r>
              <a:rPr lang="el-GR" altLang="el-GR"/>
              <a:t> μέρος εισαγωγής,    </a:t>
            </a:r>
            <a:r>
              <a:rPr lang="el-GR" altLang="el-GR">
                <a:latin typeface="Wingdings 2" pitchFamily="2" charset="0"/>
              </a:rPr>
              <a:t></a:t>
            </a:r>
            <a:r>
              <a:rPr lang="el-GR" altLang="el-GR"/>
              <a:t> μέρος εξαγωγής,    </a:t>
            </a:r>
            <a:r>
              <a:rPr lang="el-GR" altLang="el-GR">
                <a:latin typeface="Wingdings 2" pitchFamily="2" charset="0"/>
              </a:rPr>
              <a:t></a:t>
            </a:r>
            <a:r>
              <a:rPr lang="el-GR" altLang="el-GR"/>
              <a:t> συμπίεση</a:t>
            </a:r>
          </a:p>
        </p:txBody>
      </p:sp>
      <p:sp>
        <p:nvSpPr>
          <p:cNvPr id="24580" name="Rectangle 4">
            <a:extLst>
              <a:ext uri="{FF2B5EF4-FFF2-40B4-BE49-F238E27FC236}">
                <a16:creationId xmlns:a16="http://schemas.microsoft.com/office/drawing/2014/main" id="{50F4FD23-0FF2-D275-8260-0318AFF08572}"/>
              </a:ext>
            </a:extLst>
          </p:cNvPr>
          <p:cNvSpPr>
            <a:spLocks noChangeArrowheads="1"/>
          </p:cNvSpPr>
          <p:nvPr/>
        </p:nvSpPr>
        <p:spPr bwMode="auto">
          <a:xfrm>
            <a:off x="3635375" y="2501900"/>
            <a:ext cx="4895850"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Κατά το χρόνο αυτό, το έμβολο κινείται από το Κ.Ν.Σ. προς το Α.Ν.Σ.</a:t>
            </a:r>
          </a:p>
        </p:txBody>
      </p:sp>
      <p:pic>
        <p:nvPicPr>
          <p:cNvPr id="24581" name="Picture 5">
            <a:extLst>
              <a:ext uri="{FF2B5EF4-FFF2-40B4-BE49-F238E27FC236}">
                <a16:creationId xmlns:a16="http://schemas.microsoft.com/office/drawing/2014/main" id="{C8BF5CE6-5C9C-9D9A-3F00-AAA945113D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2823"/>
          <a:stretch>
            <a:fillRect/>
          </a:stretch>
        </p:blipFill>
        <p:spPr bwMode="auto">
          <a:xfrm>
            <a:off x="468313" y="1708150"/>
            <a:ext cx="1730375" cy="2592388"/>
          </a:xfrm>
          <a:prstGeom prst="rect">
            <a:avLst/>
          </a:prstGeom>
          <a:noFill/>
          <a:ln>
            <a:noFill/>
          </a:ln>
          <a:effectLst/>
          <a:extLst>
            <a:ext uri="{909E8E84-426E-40DD-AFC4-6F175D3DCCD1}">
              <a14:hiddenFill xmlns:a14="http://schemas.microsoft.com/office/drawing/2010/main">
                <a:blipFill dpi="0" rotWithShape="0">
                  <a:blip/>
                  <a:srcRect l="62823"/>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24579">
                                            <p:txEl>
                                              <p:pRg st="0" end="0"/>
                                            </p:txEl>
                                          </p:spTgt>
                                        </p:tgtEl>
                                        <p:attrNameLst>
                                          <p:attrName>style.visibility</p:attrName>
                                        </p:attrNameLst>
                                      </p:cBhvr>
                                      <p:to>
                                        <p:strVal val="visible"/>
                                      </p:to>
                                    </p:set>
                                    <p:animEffect transition="in" filter="box(in)">
                                      <p:cBhvr additive="repl">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24580"/>
                                        </p:tgtEl>
                                        <p:attrNameLst>
                                          <p:attrName>style.visibility</p:attrName>
                                        </p:attrNameLst>
                                      </p:cBhvr>
                                      <p:to>
                                        <p:strVal val="visible"/>
                                      </p:to>
                                    </p:set>
                                    <p:animEffect transition="in" filter="checkerboard(across)">
                                      <p:cBhvr additive="repl">
                                        <p:cTn id="12"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6CD6FCF7-2296-4A18-A133-C37E5AC1AFD2}"/>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Δίχρονοι κινητήρες</a:t>
            </a:r>
          </a:p>
        </p:txBody>
      </p:sp>
      <p:sp>
        <p:nvSpPr>
          <p:cNvPr id="25602" name="Rectangle 2">
            <a:extLst>
              <a:ext uri="{FF2B5EF4-FFF2-40B4-BE49-F238E27FC236}">
                <a16:creationId xmlns:a16="http://schemas.microsoft.com/office/drawing/2014/main" id="{9DA82D0F-539E-4077-ABD1-77B92313E63C}"/>
              </a:ext>
            </a:extLst>
          </p:cNvPr>
          <p:cNvSpPr>
            <a:spLocks noChangeArrowheads="1"/>
          </p:cNvSpPr>
          <p:nvPr/>
        </p:nvSpPr>
        <p:spPr bwMode="auto">
          <a:xfrm>
            <a:off x="539750" y="555625"/>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813"/>
              </a:spcAft>
              <a:buFont typeface="Wingdings" pitchFamily="2" charset="0"/>
              <a:buChar char=""/>
            </a:pPr>
            <a:r>
              <a:rPr lang="el-GR" altLang="el-GR"/>
              <a:t>2</a:t>
            </a:r>
            <a:r>
              <a:rPr lang="el-GR" altLang="el-GR" baseline="30000"/>
              <a:t>ος</a:t>
            </a:r>
            <a:r>
              <a:rPr lang="el-GR" altLang="el-GR"/>
              <a:t> χρόνος  (</a:t>
            </a:r>
            <a:r>
              <a:rPr lang="el-GR" altLang="el-GR">
                <a:solidFill>
                  <a:srgbClr val="FF0000"/>
                </a:solidFill>
              </a:rPr>
              <a:t>διαδρομή ανόδου</a:t>
            </a:r>
            <a:r>
              <a:rPr lang="el-GR" altLang="el-GR"/>
              <a:t>)</a:t>
            </a:r>
          </a:p>
        </p:txBody>
      </p:sp>
      <p:pic>
        <p:nvPicPr>
          <p:cNvPr id="25603" name="Picture 3">
            <a:extLst>
              <a:ext uri="{FF2B5EF4-FFF2-40B4-BE49-F238E27FC236}">
                <a16:creationId xmlns:a16="http://schemas.microsoft.com/office/drawing/2014/main" id="{A3C6F89B-D1EA-4929-8553-80DA83A396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2823"/>
          <a:stretch>
            <a:fillRect/>
          </a:stretch>
        </p:blipFill>
        <p:spPr bwMode="auto">
          <a:xfrm>
            <a:off x="468313" y="1708150"/>
            <a:ext cx="1730375" cy="2592388"/>
          </a:xfrm>
          <a:prstGeom prst="rect">
            <a:avLst/>
          </a:prstGeom>
          <a:noFill/>
          <a:ln>
            <a:noFill/>
          </a:ln>
          <a:effectLst/>
          <a:extLst>
            <a:ext uri="{909E8E84-426E-40DD-AFC4-6F175D3DCCD1}">
              <a14:hiddenFill xmlns:a14="http://schemas.microsoft.com/office/drawing/2010/main">
                <a:blipFill dpi="0" rotWithShape="0">
                  <a:blip/>
                  <a:srcRect l="62823"/>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604" name="Rectangle 4">
            <a:extLst>
              <a:ext uri="{FF2B5EF4-FFF2-40B4-BE49-F238E27FC236}">
                <a16:creationId xmlns:a16="http://schemas.microsoft.com/office/drawing/2014/main" id="{6BE6577E-E641-4B42-C9B5-C910AFFB6E19}"/>
              </a:ext>
            </a:extLst>
          </p:cNvPr>
          <p:cNvSpPr>
            <a:spLocks noChangeArrowheads="1"/>
          </p:cNvSpPr>
          <p:nvPr/>
        </p:nvSpPr>
        <p:spPr bwMode="auto">
          <a:xfrm>
            <a:off x="2555875" y="1643063"/>
            <a:ext cx="6192838" cy="2559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Κατά το χρόνο αυτό, το έμβολο, κινούμενο από το Κ.Ν.Σ. προς το Α.Ν.Σ., στην περίπτωση εισαγωγής μίγματος αέρα-καυσίμου και καθώς οι θυρίδες (βαλβίδες) εισαγωγής και εξαγωγής είναι κλειστές, συμπιέζει το μίγμα και όταν φθάσει λίγο πριν το Α.Ν.Σ., δίνεται σπινθήρας και το μίγμα αναφλέγεται. </a:t>
            </a:r>
          </a:p>
          <a:p>
            <a:pPr algn="ctr" hangingPunct="1">
              <a:lnSpc>
                <a:spcPct val="100000"/>
              </a:lnSpc>
            </a:pPr>
            <a:endParaRPr lang="el-GR" altLang="el-GR"/>
          </a:p>
          <a:p>
            <a:pPr algn="ctr" hangingPunct="1">
              <a:lnSpc>
                <a:spcPct val="100000"/>
              </a:lnSpc>
            </a:pPr>
            <a:r>
              <a:rPr lang="el-GR" altLang="el-GR"/>
              <a:t>Από την καύση αυτή δημιουργούνται τα καυσαέρια, τα οποία πιέζουν το έμβολο να κινηθεί προς τα κάτω.</a:t>
            </a:r>
          </a:p>
        </p:txBody>
      </p:sp>
      <p:sp>
        <p:nvSpPr>
          <p:cNvPr id="25605" name="Rectangle 5">
            <a:extLst>
              <a:ext uri="{FF2B5EF4-FFF2-40B4-BE49-F238E27FC236}">
                <a16:creationId xmlns:a16="http://schemas.microsoft.com/office/drawing/2014/main" id="{DEE840D0-D9A1-6159-E0D3-0B4E9981938B}"/>
              </a:ext>
            </a:extLst>
          </p:cNvPr>
          <p:cNvSpPr>
            <a:spLocks noChangeArrowheads="1"/>
          </p:cNvSpPr>
          <p:nvPr/>
        </p:nvSpPr>
        <p:spPr bwMode="auto">
          <a:xfrm>
            <a:off x="3203575" y="1058863"/>
            <a:ext cx="4464050"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Βενζινομηχανές - ΟΤΤΟ</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25604"/>
                                        </p:tgtEl>
                                        <p:attrNameLst>
                                          <p:attrName>style.visibility</p:attrName>
                                        </p:attrNameLst>
                                      </p:cBhvr>
                                      <p:to>
                                        <p:strVal val="visible"/>
                                      </p:to>
                                    </p:set>
                                    <p:animEffect transition="in" filter="checkerboard(across)">
                                      <p:cBhvr additive="repl">
                                        <p:cTn id="7" dur="5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ADE8686D-65ED-C0D7-B8C3-5974953882B6}"/>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Δίχρονοι κινητήρες</a:t>
            </a:r>
          </a:p>
        </p:txBody>
      </p:sp>
      <p:sp>
        <p:nvSpPr>
          <p:cNvPr id="26626" name="Rectangle 2">
            <a:extLst>
              <a:ext uri="{FF2B5EF4-FFF2-40B4-BE49-F238E27FC236}">
                <a16:creationId xmlns:a16="http://schemas.microsoft.com/office/drawing/2014/main" id="{0F614D84-7FFE-9562-A24B-7B9AB0118ED2}"/>
              </a:ext>
            </a:extLst>
          </p:cNvPr>
          <p:cNvSpPr>
            <a:spLocks noChangeArrowheads="1"/>
          </p:cNvSpPr>
          <p:nvPr/>
        </p:nvSpPr>
        <p:spPr bwMode="auto">
          <a:xfrm>
            <a:off x="539750" y="555625"/>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813"/>
              </a:spcAft>
              <a:buFont typeface="Wingdings" pitchFamily="2" charset="0"/>
              <a:buChar char=""/>
            </a:pPr>
            <a:r>
              <a:rPr lang="el-GR" altLang="el-GR"/>
              <a:t>2</a:t>
            </a:r>
            <a:r>
              <a:rPr lang="el-GR" altLang="el-GR" baseline="30000"/>
              <a:t>ος</a:t>
            </a:r>
            <a:r>
              <a:rPr lang="el-GR" altLang="el-GR"/>
              <a:t> χρόνος  (</a:t>
            </a:r>
            <a:r>
              <a:rPr lang="el-GR" altLang="el-GR">
                <a:solidFill>
                  <a:srgbClr val="FF0000"/>
                </a:solidFill>
              </a:rPr>
              <a:t>διαδρομή ανόδου</a:t>
            </a:r>
            <a:r>
              <a:rPr lang="el-GR" altLang="el-GR"/>
              <a:t>)</a:t>
            </a:r>
          </a:p>
        </p:txBody>
      </p:sp>
      <p:sp>
        <p:nvSpPr>
          <p:cNvPr id="26627" name="Rectangle 3">
            <a:extLst>
              <a:ext uri="{FF2B5EF4-FFF2-40B4-BE49-F238E27FC236}">
                <a16:creationId xmlns:a16="http://schemas.microsoft.com/office/drawing/2014/main" id="{A3004F9C-C467-16A5-B8A0-AC668A0424F0}"/>
              </a:ext>
            </a:extLst>
          </p:cNvPr>
          <p:cNvSpPr>
            <a:spLocks noChangeArrowheads="1"/>
          </p:cNvSpPr>
          <p:nvPr/>
        </p:nvSpPr>
        <p:spPr bwMode="auto">
          <a:xfrm>
            <a:off x="2555875" y="1492250"/>
            <a:ext cx="6192838" cy="3106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Στην περίπτωση εισαγωγής μόνο αέρα, ενώ το έμβολο κινείται από το Κ.Ν.Σ. προς το Α.Ν.Σ., συμπιέζει τον αέρα ενώ οι θυρίδες ή οι βαλβίδες εισαγωγής και εξαγωγής, ανάλογα είναι κλειστές. Λίγο πριν το Α.Ν.Σ. εγχύεται το καύσιμο (πετρέλαιο DIESEL) μέσα στον κύλινδρο και αρχίζει η καύση του, μετά από αυτανάφλεξη και χωρίς την παρουσία ηλεκτρικού σπινθήρα. </a:t>
            </a:r>
          </a:p>
          <a:p>
            <a:pPr algn="ctr" hangingPunct="1">
              <a:lnSpc>
                <a:spcPct val="100000"/>
              </a:lnSpc>
            </a:pPr>
            <a:endParaRPr lang="en-US" altLang="el-GR"/>
          </a:p>
          <a:p>
            <a:pPr algn="ctr" hangingPunct="1">
              <a:lnSpc>
                <a:spcPct val="100000"/>
              </a:lnSpc>
            </a:pPr>
            <a:r>
              <a:rPr lang="el-GR" altLang="el-GR"/>
              <a:t>Από την καύση αυτή δημιουργούνται τα καυσαέρια, τα οποία πιέζουν το έμβολο να κινηθεί προς τα κάτω, ολοκληρώνοντας έτσι τον κύκλο λειτουργίας του.</a:t>
            </a:r>
          </a:p>
        </p:txBody>
      </p:sp>
      <p:sp>
        <p:nvSpPr>
          <p:cNvPr id="26628" name="Rectangle 4">
            <a:extLst>
              <a:ext uri="{FF2B5EF4-FFF2-40B4-BE49-F238E27FC236}">
                <a16:creationId xmlns:a16="http://schemas.microsoft.com/office/drawing/2014/main" id="{4B6E6559-E0C9-BCAF-C005-DE4118C85AF1}"/>
              </a:ext>
            </a:extLst>
          </p:cNvPr>
          <p:cNvSpPr>
            <a:spLocks noChangeArrowheads="1"/>
          </p:cNvSpPr>
          <p:nvPr/>
        </p:nvSpPr>
        <p:spPr bwMode="auto">
          <a:xfrm>
            <a:off x="3203575" y="1058863"/>
            <a:ext cx="4464050"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Πετρελαιομηχανές - </a:t>
            </a:r>
            <a:r>
              <a:rPr lang="en-US" altLang="el-GR"/>
              <a:t>DIESEL</a:t>
            </a:r>
          </a:p>
        </p:txBody>
      </p:sp>
      <p:pic>
        <p:nvPicPr>
          <p:cNvPr id="26629" name="Picture 5">
            <a:extLst>
              <a:ext uri="{FF2B5EF4-FFF2-40B4-BE49-F238E27FC236}">
                <a16:creationId xmlns:a16="http://schemas.microsoft.com/office/drawing/2014/main" id="{76D18DCB-7E92-2B52-A443-119E16395C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1496"/>
          <a:stretch>
            <a:fillRect/>
          </a:stretch>
        </p:blipFill>
        <p:spPr bwMode="auto">
          <a:xfrm>
            <a:off x="468313" y="1708150"/>
            <a:ext cx="1841500" cy="2592388"/>
          </a:xfrm>
          <a:prstGeom prst="rect">
            <a:avLst/>
          </a:prstGeom>
          <a:noFill/>
          <a:ln>
            <a:noFill/>
          </a:ln>
          <a:effectLst/>
          <a:extLst>
            <a:ext uri="{909E8E84-426E-40DD-AFC4-6F175D3DCCD1}">
              <a14:hiddenFill xmlns:a14="http://schemas.microsoft.com/office/drawing/2010/main">
                <a:blipFill dpi="0" rotWithShape="0">
                  <a:blip/>
                  <a:srcRect l="61496"/>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26627"/>
                                        </p:tgtEl>
                                        <p:attrNameLst>
                                          <p:attrName>style.visibility</p:attrName>
                                        </p:attrNameLst>
                                      </p:cBhvr>
                                      <p:to>
                                        <p:strVal val="visible"/>
                                      </p:to>
                                    </p:set>
                                    <p:animEffect transition="in" filter="checkerboard(across)">
                                      <p:cBhvr additive="repl">
                                        <p:cTn id="7" dur="5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0F6468C9-7E37-E9CD-1D2A-D3E737050494}"/>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Τετράχρονοι  </a:t>
            </a:r>
            <a:r>
              <a:rPr lang="en-US" altLang="el-GR" sz="2300">
                <a:solidFill>
                  <a:srgbClr val="03495C"/>
                </a:solidFill>
                <a:latin typeface="Calibri" panose="020F0502020204030204" pitchFamily="34" charset="0"/>
              </a:rPr>
              <a:t>VS  </a:t>
            </a:r>
            <a:r>
              <a:rPr lang="el-GR" altLang="el-GR" sz="2300">
                <a:solidFill>
                  <a:srgbClr val="03495C"/>
                </a:solidFill>
                <a:latin typeface="Calibri" panose="020F0502020204030204" pitchFamily="34" charset="0"/>
              </a:rPr>
              <a:t>Δίχρονοι κινητήρες</a:t>
            </a:r>
          </a:p>
        </p:txBody>
      </p:sp>
      <p:sp>
        <p:nvSpPr>
          <p:cNvPr id="27650" name="Rectangle 2">
            <a:extLst>
              <a:ext uri="{FF2B5EF4-FFF2-40B4-BE49-F238E27FC236}">
                <a16:creationId xmlns:a16="http://schemas.microsoft.com/office/drawing/2014/main" id="{FDC7A923-D410-5418-64D7-E6E4671170FD}"/>
              </a:ext>
            </a:extLst>
          </p:cNvPr>
          <p:cNvSpPr>
            <a:spLocks noChangeArrowheads="1"/>
          </p:cNvSpPr>
          <p:nvPr/>
        </p:nvSpPr>
        <p:spPr bwMode="auto">
          <a:xfrm>
            <a:off x="468313" y="682625"/>
            <a:ext cx="8208962" cy="173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just" hangingPunct="1">
              <a:lnSpc>
                <a:spcPct val="100000"/>
              </a:lnSpc>
            </a:pPr>
            <a:r>
              <a:rPr lang="el-GR" altLang="el-GR"/>
              <a:t>Γενικά, ένας δίχρονος κινητήρας αποδίδει, στην περίπτωση συμπίεσης του μίγματος αέρα-καυσίμου, 40% έως 50% περισσότερη ισχύ αλλά και αυξημένους ρυπαντές, σε σχέση με τετράχρονο κινητήρα αντίστοιχων διαστάσεων και στροφών λειτουργίας. Έτσι, ένας τετράχρονος κινητήρας παρουσιάζει καλύτερη ποιότητα καύσης από έναν δίχρονο και συνεπώς, λιγότερους ρυπαντές.</a:t>
            </a:r>
          </a:p>
        </p:txBody>
      </p:sp>
      <p:sp>
        <p:nvSpPr>
          <p:cNvPr id="27651" name="Rectangle 3">
            <a:extLst>
              <a:ext uri="{FF2B5EF4-FFF2-40B4-BE49-F238E27FC236}">
                <a16:creationId xmlns:a16="http://schemas.microsoft.com/office/drawing/2014/main" id="{9396527A-8535-65E9-9DCE-07B13CC1C70F}"/>
              </a:ext>
            </a:extLst>
          </p:cNvPr>
          <p:cNvSpPr>
            <a:spLocks noChangeArrowheads="1"/>
          </p:cNvSpPr>
          <p:nvPr/>
        </p:nvSpPr>
        <p:spPr bwMode="auto">
          <a:xfrm>
            <a:off x="468313" y="2643188"/>
            <a:ext cx="8208962"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just" hangingPunct="1">
              <a:lnSpc>
                <a:spcPct val="100000"/>
              </a:lnSpc>
            </a:pPr>
            <a:r>
              <a:rPr lang="el-GR" altLang="el-GR"/>
              <a:t>Άρα, ο δίχρονος κινητήρας της ίδιας ισχύος περίπου σε σύγκριση με έναν τετράχρονο, είναι μικρότερου βάρους αλλά και μικρότερου κόστους κατασκευής.</a:t>
            </a:r>
          </a:p>
        </p:txBody>
      </p:sp>
      <p:sp>
        <p:nvSpPr>
          <p:cNvPr id="27652" name="Rectangle 4">
            <a:extLst>
              <a:ext uri="{FF2B5EF4-FFF2-40B4-BE49-F238E27FC236}">
                <a16:creationId xmlns:a16="http://schemas.microsoft.com/office/drawing/2014/main" id="{9F760EE3-9A01-B27B-4D90-73521EC8ECE5}"/>
              </a:ext>
            </a:extLst>
          </p:cNvPr>
          <p:cNvSpPr>
            <a:spLocks noChangeArrowheads="1"/>
          </p:cNvSpPr>
          <p:nvPr/>
        </p:nvSpPr>
        <p:spPr bwMode="auto">
          <a:xfrm>
            <a:off x="468313" y="3795713"/>
            <a:ext cx="8208962"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just" hangingPunct="1">
              <a:lnSpc>
                <a:spcPct val="100000"/>
              </a:lnSpc>
            </a:pPr>
            <a:r>
              <a:rPr lang="el-GR" altLang="el-GR"/>
              <a:t>Αντίθετα, η ειδική κατανάλωση καυσίμου και λαδιού λίπανσης του κινητήρα δηλ. η ανά μονάδα ισχύος και ώρα λειτουργίας κατανάλωση, είναι στους τετράχρονους κινητήρες κατά 15-20% μικρότερη.</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27650"/>
                                        </p:tgtEl>
                                        <p:attrNameLst>
                                          <p:attrName>style.visibility</p:attrName>
                                        </p:attrNameLst>
                                      </p:cBhvr>
                                      <p:to>
                                        <p:strVal val="visible"/>
                                      </p:to>
                                    </p:set>
                                    <p:anim calcmode="lin" valueType="num">
                                      <p:cBhvr additive="repl">
                                        <p:cTn id="7" dur="500" fill="hold"/>
                                        <p:tgtEl>
                                          <p:spTgt spid="27650"/>
                                        </p:tgtEl>
                                        <p:attrNameLst>
                                          <p:attrName>ppt_x</p:attrName>
                                        </p:attrNameLst>
                                      </p:cBhvr>
                                      <p:tavLst>
                                        <p:tav tm="100000">
                                          <p:val>
                                            <p:strVal val="#ppt_x"/>
                                          </p:val>
                                        </p:tav>
                                        <p:tav>
                                          <p:val>
                                            <p:strVal val="#ppt_x"/>
                                          </p:val>
                                        </p:tav>
                                      </p:tavLst>
                                    </p:anim>
                                    <p:anim calcmode="lin" valueType="num">
                                      <p:cBhvr additive="repl">
                                        <p:cTn id="8" dur="500" fill="hold"/>
                                        <p:tgtEl>
                                          <p:spTgt spid="27650"/>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27651"/>
                                        </p:tgtEl>
                                        <p:attrNameLst>
                                          <p:attrName>style.visibility</p:attrName>
                                        </p:attrNameLst>
                                      </p:cBhvr>
                                      <p:to>
                                        <p:strVal val="visible"/>
                                      </p:to>
                                    </p:set>
                                    <p:anim calcmode="lin" valueType="num">
                                      <p:cBhvr additive="repl">
                                        <p:cTn id="13" dur="500" fill="hold"/>
                                        <p:tgtEl>
                                          <p:spTgt spid="27651"/>
                                        </p:tgtEl>
                                        <p:attrNameLst>
                                          <p:attrName>ppt_x</p:attrName>
                                        </p:attrNameLst>
                                      </p:cBhvr>
                                      <p:tavLst>
                                        <p:tav tm="100000">
                                          <p:val>
                                            <p:strVal val="#ppt_x"/>
                                          </p:val>
                                        </p:tav>
                                        <p:tav>
                                          <p:val>
                                            <p:strVal val="#ppt_x"/>
                                          </p:val>
                                        </p:tav>
                                      </p:tavLst>
                                    </p:anim>
                                    <p:anim calcmode="lin" valueType="num">
                                      <p:cBhvr additive="repl">
                                        <p:cTn id="14" dur="500" fill="hold"/>
                                        <p:tgtEl>
                                          <p:spTgt spid="27651"/>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27652"/>
                                        </p:tgtEl>
                                        <p:attrNameLst>
                                          <p:attrName>style.visibility</p:attrName>
                                        </p:attrNameLst>
                                      </p:cBhvr>
                                      <p:to>
                                        <p:strVal val="visible"/>
                                      </p:to>
                                    </p:set>
                                    <p:anim calcmode="lin" valueType="num">
                                      <p:cBhvr additive="repl">
                                        <p:cTn id="19" dur="500" fill="hold"/>
                                        <p:tgtEl>
                                          <p:spTgt spid="27652"/>
                                        </p:tgtEl>
                                        <p:attrNameLst>
                                          <p:attrName>ppt_x</p:attrName>
                                        </p:attrNameLst>
                                      </p:cBhvr>
                                      <p:tavLst>
                                        <p:tav tm="100000">
                                          <p:val>
                                            <p:strVal val="#ppt_x"/>
                                          </p:val>
                                        </p:tav>
                                        <p:tav>
                                          <p:val>
                                            <p:strVal val="#ppt_x"/>
                                          </p:val>
                                        </p:tav>
                                      </p:tavLst>
                                    </p:anim>
                                    <p:anim calcmode="lin" valueType="num">
                                      <p:cBhvr additive="repl">
                                        <p:cTn id="20" dur="500" fill="hold"/>
                                        <p:tgtEl>
                                          <p:spTgt spid="27652"/>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2FDFCEF4-9569-31EB-8C40-337EF3D027AC}"/>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Περιγραφή βασικής λειτουργίας των Μ.Ε.Κ.</a:t>
            </a:r>
          </a:p>
        </p:txBody>
      </p:sp>
      <p:sp>
        <p:nvSpPr>
          <p:cNvPr id="28674" name="Rectangle 2">
            <a:extLst>
              <a:ext uri="{FF2B5EF4-FFF2-40B4-BE49-F238E27FC236}">
                <a16:creationId xmlns:a16="http://schemas.microsoft.com/office/drawing/2014/main" id="{35963C8F-9151-8A55-BC35-32D8406D3437}"/>
              </a:ext>
            </a:extLst>
          </p:cNvPr>
          <p:cNvSpPr>
            <a:spLocks noChangeArrowheads="1"/>
          </p:cNvSpPr>
          <p:nvPr/>
        </p:nvSpPr>
        <p:spPr bwMode="auto">
          <a:xfrm>
            <a:off x="1547813" y="1563688"/>
            <a:ext cx="5813425" cy="39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000" b="1"/>
              <a:t>Τ Ε Λ Ο Σ</a:t>
            </a:r>
          </a:p>
        </p:txBody>
      </p:sp>
      <p:sp>
        <p:nvSpPr>
          <p:cNvPr id="28675" name="AutoShape 3">
            <a:extLst>
              <a:ext uri="{FF2B5EF4-FFF2-40B4-BE49-F238E27FC236}">
                <a16:creationId xmlns:a16="http://schemas.microsoft.com/office/drawing/2014/main" id="{ED03539E-41C6-55C4-7B8B-144460C5EF6D}"/>
              </a:ext>
            </a:extLst>
          </p:cNvPr>
          <p:cNvSpPr>
            <a:spLocks noChangeArrowheads="1"/>
          </p:cNvSpPr>
          <p:nvPr/>
        </p:nvSpPr>
        <p:spPr bwMode="auto">
          <a:xfrm>
            <a:off x="2916238" y="1995488"/>
            <a:ext cx="2376487" cy="360362"/>
          </a:xfrm>
          <a:custGeom>
            <a:avLst/>
            <a:gdLst>
              <a:gd name="G0" fmla="+- 0 0 12076736"/>
              <a:gd name="G1" fmla="+- 32767 0 12076736"/>
              <a:gd name="G2" fmla="?: G1 12076736 32767"/>
              <a:gd name="G3" fmla="?: G0 0 G1"/>
              <a:gd name="G4" fmla="+- 0 0 0"/>
              <a:gd name="G5" fmla="+- 32767 0 0"/>
              <a:gd name="G6" fmla="?: G5 0 32767"/>
              <a:gd name="G7" fmla="?: G4 0 G5"/>
              <a:gd name="G8" fmla="+- G7 0 G3"/>
              <a:gd name="G9" fmla="+- G8 32767 0"/>
              <a:gd name="G10" fmla="+- G9 0 0"/>
              <a:gd name="G11" fmla="?: G8 G8 G10"/>
              <a:gd name="G12" fmla="*/ 6601 1 2"/>
              <a:gd name="G13" fmla="*/ 1 48365 11520"/>
              <a:gd name="G14" fmla="*/ G13 G3 1"/>
              <a:gd name="G15" fmla="*/ G14 1 32767"/>
              <a:gd name="G16" fmla="sin G12 G15"/>
              <a:gd name="G17" fmla="*/ 1000 1 2"/>
              <a:gd name="G18" fmla="*/ 1 48365 11520"/>
              <a:gd name="G19" fmla="*/ G18 G3 1"/>
              <a:gd name="G20" fmla="*/ G19 1 32767"/>
              <a:gd name="G21" fmla="cos G17 G20"/>
              <a:gd name="G22" fmla="at2 G21 G16"/>
              <a:gd name="G23" fmla="cos G12 G22"/>
              <a:gd name="G24" fmla="at2 G21 G16"/>
              <a:gd name="G25" fmla="sin G17 G24"/>
              <a:gd name="G26" fmla="*/ 1 48365 11520"/>
              <a:gd name="G27" fmla="*/ G26 G7 1"/>
              <a:gd name="G28" fmla="*/ G27 1 32767"/>
              <a:gd name="G29" fmla="sin G12 G28"/>
              <a:gd name="G30" fmla="*/ 1 48365 11520"/>
              <a:gd name="G31" fmla="*/ G30 G7 1"/>
              <a:gd name="G32" fmla="*/ G31 1 32767"/>
              <a:gd name="G33" fmla="cos G17 G32"/>
              <a:gd name="G34" fmla="at2 G33 G29"/>
              <a:gd name="G35" fmla="cos G12 G34"/>
              <a:gd name="G36" fmla="at2 G33 G29"/>
              <a:gd name="G37" fmla="sin G17 G36"/>
              <a:gd name="G38" fmla="*/ 6601 1 2"/>
              <a:gd name="G39" fmla="+- G38 G23 0"/>
              <a:gd name="G40" fmla="+- G39 0 0"/>
              <a:gd name="G41" fmla="*/ 1000 1 2"/>
              <a:gd name="G42" fmla="+- G41 G25 0"/>
              <a:gd name="G43" fmla="+- G42 0 0"/>
              <a:gd name="G44" fmla="+- G38 G35 0"/>
              <a:gd name="G45" fmla="+- G44 0 0"/>
              <a:gd name="G46" fmla="+- G41 G37 0"/>
              <a:gd name="G47" fmla="+- G46 0 0"/>
              <a:gd name="G48" fmla="+- 32767 0 G3"/>
              <a:gd name="G49" fmla="+- G11 0 G48"/>
              <a:gd name="G50" fmla="max G40 G45"/>
              <a:gd name="G51" fmla="?: G49 6601 G50"/>
              <a:gd name="G52" fmla="+- 32767 0 G3"/>
              <a:gd name="G53" fmla="+- 32767 0 G3"/>
              <a:gd name="G54" fmla="?: G52 G52 G53"/>
              <a:gd name="G55" fmla="+- G11 0 G54"/>
              <a:gd name="G56" fmla="max G43 G47"/>
              <a:gd name="G57" fmla="?: G55 1000 G56"/>
              <a:gd name="G58" fmla="+- 32767 0 G3"/>
              <a:gd name="G59" fmla="+- 32767 0 G3"/>
              <a:gd name="G60" fmla="?: G58 G58 G59"/>
              <a:gd name="G61" fmla="+- G11 0 G60"/>
              <a:gd name="G62" fmla="min G40 G45"/>
              <a:gd name="G63" fmla="?: G61 0 G62"/>
              <a:gd name="G64" fmla="+- 32767 0 G3"/>
              <a:gd name="G65" fmla="+- 32767 0 G3"/>
              <a:gd name="G66" fmla="?: G64 G64 G65"/>
              <a:gd name="G67" fmla="+- G11 0 G66"/>
              <a:gd name="G68" fmla="min G43 G47"/>
              <a:gd name="G69" fmla="?: G67 0 G68"/>
              <a:gd name="G70" fmla="+- G3 0 32767"/>
              <a:gd name="G71" fmla="+- G7 32767 0"/>
              <a:gd name="G72" fmla="+- G71 0 0"/>
              <a:gd name="G73" fmla="+- G70 G72 0"/>
              <a:gd name="G74" fmla="*/ G73 1 2"/>
              <a:gd name="G75" fmla="*/ G3 1 32767"/>
              <a:gd name="G76" fmla="*/ G11 1 32767"/>
              <a:gd name="G77" fmla="*/ G3 1 32767"/>
              <a:gd name="G78" fmla="*/ G11 1 32767"/>
            </a:gdLst>
            <a:ahLst/>
            <a:cxnLst>
              <a:cxn ang="0">
                <a:pos x="r" y="vc"/>
              </a:cxn>
              <a:cxn ang="5400000">
                <a:pos x="hc" y="b"/>
              </a:cxn>
              <a:cxn ang="10800000">
                <a:pos x="l" y="vc"/>
              </a:cxn>
              <a:cxn ang="16200000">
                <a:pos x="hc" y="t"/>
              </a:cxn>
            </a:cxnLst>
            <a:rect l="0" t="0" r="0" b="0"/>
            <a:pathLst>
              <a:path stroke="0">
                <a:moveTo>
                  <a:pt x="6601" y="497"/>
                </a:moveTo>
                <a:lnTo>
                  <a:pt x="3301" y="500"/>
                </a:lnTo>
                <a:lnTo>
                  <a:pt x="-368" y="369"/>
                </a:lnTo>
                <a:close/>
              </a:path>
              <a:path fill="none">
                <a:moveTo>
                  <a:pt x="3301" y="500"/>
                </a:moveTo>
                <a:lnTo>
                  <a:pt x="6601" y="497"/>
                </a:lnTo>
              </a:path>
            </a:pathLst>
          </a:custGeom>
          <a:noFill/>
          <a:ln w="12600" cap="flat">
            <a:solidFill>
              <a:srgbClr val="09529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29" presetClass="entr" fill="hold" nodeType="withEffect">
                                  <p:stCondLst>
                                    <p:cond delay="0"/>
                                  </p:stCondLst>
                                  <p:childTnLst>
                                    <p:set>
                                      <p:cBhvr additive="repl">
                                        <p:cTn id="6" dur="1" fill="hold">
                                          <p:stCondLst>
                                            <p:cond delay="0"/>
                                          </p:stCondLst>
                                        </p:cTn>
                                        <p:tgtEl>
                                          <p:spTgt spid="28674"/>
                                        </p:tgtEl>
                                        <p:attrNameLst>
                                          <p:attrName>style.visibility</p:attrName>
                                        </p:attrNameLst>
                                      </p:cBhvr>
                                      <p:to>
                                        <p:strVal val="visible"/>
                                      </p:to>
                                    </p:set>
                                    <p:anim calcmode="lin" valueType="num">
                                      <p:cBhvr additive="repl">
                                        <p:cTn id="7" dur="1000" fill="hold"/>
                                        <p:tgtEl>
                                          <p:spTgt spid="28674"/>
                                        </p:tgtEl>
                                        <p:attrNameLst>
                                          <p:attrName>ppt_x</p:attrName>
                                        </p:attrNameLst>
                                      </p:cBhvr>
                                      <p:tavLst>
                                        <p:tav tm="100000">
                                          <p:val>
                                            <p:strVal val="#ppt_x-.2"/>
                                          </p:val>
                                        </p:tav>
                                        <p:tav>
                                          <p:val>
                                            <p:strVal val="#ppt_x"/>
                                          </p:val>
                                        </p:tav>
                                      </p:tavLst>
                                    </p:anim>
                                    <p:anim calcmode="lin" valueType="num">
                                      <p:cBhvr additive="repl">
                                        <p:cTn id="8" dur="1000" fill="hold"/>
                                        <p:tgtEl>
                                          <p:spTgt spid="28674"/>
                                        </p:tgtEl>
                                        <p:attrNameLst>
                                          <p:attrName>ppt_y</p:attrName>
                                        </p:attrNameLst>
                                      </p:cBhvr>
                                      <p:tavLst>
                                        <p:tav tm="100000">
                                          <p:val>
                                            <p:strVal val="#ppt_y"/>
                                          </p:val>
                                        </p:tav>
                                        <p:tav>
                                          <p:val>
                                            <p:strVal val="#ppt_y"/>
                                          </p:val>
                                        </p:tav>
                                      </p:tavLst>
                                    </p:anim>
                                    <p:animEffect transition="in" filter="wipe(right)">
                                      <p:cBhvr additive="repl">
                                        <p:cTn id="9" dur="1000"/>
                                        <p:tgtEl>
                                          <p:spTgt spid="28674"/>
                                        </p:tgtEl>
                                      </p:cBhvr>
                                    </p:animEffect>
                                  </p:childTnLst>
                                </p:cTn>
                              </p:par>
                              <p:par>
                                <p:cTn id="10" presetID="26" presetClass="entr" fill="hold" nodeType="withEffect">
                                  <p:stCondLst>
                                    <p:cond delay="0"/>
                                  </p:stCondLst>
                                  <p:childTnLst>
                                    <p:set>
                                      <p:cBhvr additive="repl">
                                        <p:cTn id="11" dur="1" fill="hold">
                                          <p:stCondLst>
                                            <p:cond delay="0"/>
                                          </p:stCondLst>
                                        </p:cTn>
                                        <p:tgtEl>
                                          <p:spTgt spid="28675"/>
                                        </p:tgtEl>
                                        <p:attrNameLst>
                                          <p:attrName>style.visibility</p:attrName>
                                        </p:attrNameLst>
                                      </p:cBhvr>
                                      <p:to>
                                        <p:strVal val="visible"/>
                                      </p:to>
                                    </p:set>
                                    <p:animEffect transition="in" filter="wipe(down)">
                                      <p:cBhvr additive="repl">
                                        <p:cTn id="12" dur="580">
                                          <p:stCondLst>
                                            <p:cond delay="0"/>
                                          </p:stCondLst>
                                        </p:cTn>
                                        <p:tgtEl>
                                          <p:spTgt spid="28675"/>
                                        </p:tgtEl>
                                      </p:cBhvr>
                                    </p:animEffect>
                                    <p:anim calcmode="lin" valueType="num">
                                      <p:cBhvr additive="repl">
                                        <p:cTn id="13" dur="1822">
                                          <p:stCondLst>
                                            <p:cond delay="0"/>
                                          </p:stCondLst>
                                        </p:cTn>
                                        <p:tgtEl>
                                          <p:spTgt spid="28675"/>
                                        </p:tgtEl>
                                        <p:attrNameLst>
                                          <p:attrName>ppt_x</p:attrName>
                                        </p:attrNameLst>
                                      </p:cBhvr>
                                      <p:tavLst>
                                        <p:tav tm="100000">
                                          <p:val>
                                            <p:strVal val="#ppt_x-0.25"/>
                                          </p:val>
                                        </p:tav>
                                        <p:tav>
                                          <p:val>
                                            <p:strVal val="#ppt_x"/>
                                          </p:val>
                                        </p:tav>
                                      </p:tavLst>
                                    </p:anim>
                                    <p:anim calcmode="lin" valueType="num">
                                      <p:cBhvr additive="repl">
                                        <p:cTn id="14" dur="664">
                                          <p:stCondLst>
                                            <p:cond delay="0"/>
                                          </p:stCondLst>
                                        </p:cTn>
                                        <p:tgtEl>
                                          <p:spTgt spid="28675"/>
                                        </p:tgtEl>
                                        <p:attrNameLst>
                                          <p:attrName>ppt_y</p:attrName>
                                        </p:attrNameLst>
                                      </p:cBhvr>
                                      <p:tavLst>
                                        <p:tav tm="0" fmla="#ppt_y-sin(pi*$)/3">
                                          <p:val>
                                            <p:fltVal val="0.5"/>
                                          </p:val>
                                        </p:tav>
                                        <p:tav tm="100000">
                                          <p:val>
                                            <p:fltVal val="1"/>
                                          </p:val>
                                        </p:tav>
                                      </p:tavLst>
                                    </p:anim>
                                    <p:anim calcmode="lin" valueType="num">
                                      <p:cBhvr additive="repl">
                                        <p:cTn id="15" dur="664">
                                          <p:stCondLst>
                                            <p:cond delay="664"/>
                                          </p:stCondLst>
                                        </p:cTn>
                                        <p:tgtEl>
                                          <p:spTgt spid="28675"/>
                                        </p:tgtEl>
                                        <p:attrNameLst>
                                          <p:attrName>ppt_y</p:attrName>
                                        </p:attrNameLst>
                                      </p:cBhvr>
                                      <p:tavLst>
                                        <p:tav tm="0" fmla="#ppt_y-sin(pi*$)/9">
                                          <p:val>
                                            <p:fltVal val="0"/>
                                          </p:val>
                                        </p:tav>
                                        <p:tav tm="100000">
                                          <p:val>
                                            <p:fltVal val="1"/>
                                          </p:val>
                                        </p:tav>
                                      </p:tavLst>
                                    </p:anim>
                                    <p:anim calcmode="lin" valueType="num">
                                      <p:cBhvr additive="repl">
                                        <p:cTn id="16" dur="332">
                                          <p:stCondLst>
                                            <p:cond delay="1324"/>
                                          </p:stCondLst>
                                        </p:cTn>
                                        <p:tgtEl>
                                          <p:spTgt spid="28675"/>
                                        </p:tgtEl>
                                        <p:attrNameLst>
                                          <p:attrName>ppt_y</p:attrName>
                                        </p:attrNameLst>
                                      </p:cBhvr>
                                      <p:tavLst>
                                        <p:tav tm="0" fmla="#ppt_y-sin(pi*$)/27">
                                          <p:val>
                                            <p:fltVal val="0"/>
                                          </p:val>
                                        </p:tav>
                                        <p:tav tm="100000">
                                          <p:val>
                                            <p:fltVal val="1"/>
                                          </p:val>
                                        </p:tav>
                                      </p:tavLst>
                                    </p:anim>
                                    <p:anim calcmode="lin" valueType="num">
                                      <p:cBhvr additive="repl">
                                        <p:cTn id="17" dur="164">
                                          <p:stCondLst>
                                            <p:cond delay="1656"/>
                                          </p:stCondLst>
                                        </p:cTn>
                                        <p:tgtEl>
                                          <p:spTgt spid="28675"/>
                                        </p:tgtEl>
                                        <p:attrNameLst>
                                          <p:attrName>ppt_y</p:attrName>
                                        </p:attrNameLst>
                                      </p:cBhvr>
                                      <p:tavLst>
                                        <p:tav tm="0" fmla="#ppt_y-sin(pi*$)/81">
                                          <p:val>
                                            <p:fltVal val="0"/>
                                          </p:val>
                                        </p:tav>
                                        <p:tav tm="100000">
                                          <p:val>
                                            <p:fltVal val="1"/>
                                          </p:val>
                                        </p:tav>
                                      </p:tavLst>
                                    </p:anim>
                                    <p:animScale>
                                      <p:cBhvr additive="repl">
                                        <p:cTn id="18" dur="26" fill="hold">
                                          <p:stCondLst>
                                            <p:cond delay="650"/>
                                          </p:stCondLst>
                                        </p:cTn>
                                        <p:tgtEl>
                                          <p:spTgt spid="28675"/>
                                        </p:tgtEl>
                                      </p:cBhvr>
                                      <p:to x="100000" y="60000"/>
                                    </p:animScale>
                                    <p:animScale>
                                      <p:cBhvr additive="repl">
                                        <p:cTn id="19" dur="166" decel="50000" fill="hold">
                                          <p:stCondLst>
                                            <p:cond delay="676"/>
                                          </p:stCondLst>
                                        </p:cTn>
                                        <p:tgtEl>
                                          <p:spTgt spid="28675"/>
                                        </p:tgtEl>
                                      </p:cBhvr>
                                      <p:to x="100000" y="100000"/>
                                    </p:animScale>
                                    <p:animScale>
                                      <p:cBhvr additive="repl">
                                        <p:cTn id="20" dur="26" fill="hold">
                                          <p:stCondLst>
                                            <p:cond delay="1312"/>
                                          </p:stCondLst>
                                        </p:cTn>
                                        <p:tgtEl>
                                          <p:spTgt spid="28675"/>
                                        </p:tgtEl>
                                      </p:cBhvr>
                                      <p:to x="100000" y="80000"/>
                                    </p:animScale>
                                    <p:animScale>
                                      <p:cBhvr additive="repl">
                                        <p:cTn id="21" dur="166" decel="50000" fill="hold">
                                          <p:stCondLst>
                                            <p:cond delay="1338"/>
                                          </p:stCondLst>
                                        </p:cTn>
                                        <p:tgtEl>
                                          <p:spTgt spid="28675"/>
                                        </p:tgtEl>
                                      </p:cBhvr>
                                      <p:to x="100000" y="100000"/>
                                    </p:animScale>
                                    <p:animScale>
                                      <p:cBhvr additive="repl">
                                        <p:cTn id="22" dur="26" fill="hold">
                                          <p:stCondLst>
                                            <p:cond delay="1642"/>
                                          </p:stCondLst>
                                        </p:cTn>
                                        <p:tgtEl>
                                          <p:spTgt spid="28675"/>
                                        </p:tgtEl>
                                      </p:cBhvr>
                                      <p:to x="100000" y="90000"/>
                                    </p:animScale>
                                    <p:animScale>
                                      <p:cBhvr additive="repl">
                                        <p:cTn id="23" dur="166" decel="50000" fill="hold">
                                          <p:stCondLst>
                                            <p:cond delay="1668"/>
                                          </p:stCondLst>
                                        </p:cTn>
                                        <p:tgtEl>
                                          <p:spTgt spid="28675"/>
                                        </p:tgtEl>
                                      </p:cBhvr>
                                      <p:to x="100000" y="100000"/>
                                    </p:animScale>
                                    <p:animScale>
                                      <p:cBhvr additive="repl">
                                        <p:cTn id="24" dur="26" fill="hold">
                                          <p:stCondLst>
                                            <p:cond delay="1808"/>
                                          </p:stCondLst>
                                        </p:cTn>
                                        <p:tgtEl>
                                          <p:spTgt spid="28675"/>
                                        </p:tgtEl>
                                      </p:cBhvr>
                                      <p:to x="100000" y="95000"/>
                                    </p:animScale>
                                    <p:animScale>
                                      <p:cBhvr additive="repl">
                                        <p:cTn id="25" dur="166" decel="50000" fill="hold">
                                          <p:stCondLst>
                                            <p:cond delay="1834"/>
                                          </p:stCondLst>
                                        </p:cTn>
                                        <p:tgtEl>
                                          <p:spTgt spid="2867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50472BA5-2BB4-E589-2385-C4C7A7B9802C}"/>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Τετράχρονοι κινητήρες</a:t>
            </a:r>
          </a:p>
        </p:txBody>
      </p:sp>
      <p:sp>
        <p:nvSpPr>
          <p:cNvPr id="6146" name="Rectangle 2">
            <a:extLst>
              <a:ext uri="{FF2B5EF4-FFF2-40B4-BE49-F238E27FC236}">
                <a16:creationId xmlns:a16="http://schemas.microsoft.com/office/drawing/2014/main" id="{FC234727-4DD0-7090-5953-B3F2E19DBCD2}"/>
              </a:ext>
            </a:extLst>
          </p:cNvPr>
          <p:cNvSpPr>
            <a:spLocks noChangeArrowheads="1"/>
          </p:cNvSpPr>
          <p:nvPr/>
        </p:nvSpPr>
        <p:spPr bwMode="auto">
          <a:xfrm>
            <a:off x="539750" y="700088"/>
            <a:ext cx="8135938" cy="118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Στους τετράχρονους κινητήρες, οι τέσσερις χρόνοι λειτουργίας του εμβόλου είναι αυτοί οι οποίοι χαρακτηρίζουν την κάθε διαδρομή του.</a:t>
            </a:r>
          </a:p>
          <a:p>
            <a:pPr hangingPunct="1">
              <a:lnSpc>
                <a:spcPct val="100000"/>
              </a:lnSpc>
            </a:pPr>
            <a:endParaRPr lang="el-GR" altLang="el-GR"/>
          </a:p>
          <a:p>
            <a:pPr hangingPunct="1">
              <a:lnSpc>
                <a:spcPct val="100000"/>
              </a:lnSpc>
            </a:pPr>
            <a:r>
              <a:rPr lang="el-GR" altLang="el-GR"/>
              <a:t>Αναλυτικά: οι τέσσερις χρόνοι λειτουργίας του εμβόλου είναι οι ακόλουθοι:</a:t>
            </a:r>
          </a:p>
        </p:txBody>
      </p:sp>
      <p:sp>
        <p:nvSpPr>
          <p:cNvPr id="6147" name="Rectangle 3">
            <a:extLst>
              <a:ext uri="{FF2B5EF4-FFF2-40B4-BE49-F238E27FC236}">
                <a16:creationId xmlns:a16="http://schemas.microsoft.com/office/drawing/2014/main" id="{A8188DF3-0FE1-E692-897B-3B3B5181B408}"/>
              </a:ext>
            </a:extLst>
          </p:cNvPr>
          <p:cNvSpPr>
            <a:spLocks noChangeArrowheads="1"/>
          </p:cNvSpPr>
          <p:nvPr/>
        </p:nvSpPr>
        <p:spPr bwMode="auto">
          <a:xfrm>
            <a:off x="827088" y="2139950"/>
            <a:ext cx="7272337" cy="1873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813"/>
              </a:spcAft>
              <a:buFont typeface="Wingdings" pitchFamily="2" charset="0"/>
              <a:buChar char=""/>
            </a:pPr>
            <a:r>
              <a:rPr lang="el-GR" altLang="el-GR"/>
              <a:t>1</a:t>
            </a:r>
            <a:r>
              <a:rPr lang="el-GR" altLang="el-GR" baseline="30000"/>
              <a:t>ος</a:t>
            </a:r>
            <a:r>
              <a:rPr lang="el-GR" altLang="el-GR"/>
              <a:t> χρόνος (</a:t>
            </a:r>
            <a:r>
              <a:rPr lang="el-GR" altLang="el-GR" b="1">
                <a:solidFill>
                  <a:srgbClr val="FF0000"/>
                </a:solidFill>
              </a:rPr>
              <a:t>εισαγωγή</a:t>
            </a:r>
            <a:r>
              <a:rPr lang="el-GR" altLang="el-GR"/>
              <a:t>)</a:t>
            </a:r>
          </a:p>
          <a:p>
            <a:pPr hangingPunct="1">
              <a:lnSpc>
                <a:spcPct val="100000"/>
              </a:lnSpc>
              <a:spcAft>
                <a:spcPts val="1813"/>
              </a:spcAft>
              <a:buFont typeface="Wingdings" pitchFamily="2" charset="0"/>
              <a:buChar char=""/>
            </a:pPr>
            <a:r>
              <a:rPr lang="el-GR" altLang="el-GR"/>
              <a:t>2</a:t>
            </a:r>
            <a:r>
              <a:rPr lang="el-GR" altLang="el-GR" baseline="30000"/>
              <a:t>ος</a:t>
            </a:r>
            <a:r>
              <a:rPr lang="el-GR" altLang="el-GR"/>
              <a:t> χρόνος (</a:t>
            </a:r>
            <a:r>
              <a:rPr lang="el-GR" altLang="el-GR" b="1">
                <a:solidFill>
                  <a:srgbClr val="FF0000"/>
                </a:solidFill>
              </a:rPr>
              <a:t>συμπίεση</a:t>
            </a:r>
            <a:r>
              <a:rPr lang="el-GR" altLang="el-GR"/>
              <a:t>)</a:t>
            </a:r>
          </a:p>
          <a:p>
            <a:pPr hangingPunct="1">
              <a:lnSpc>
                <a:spcPct val="100000"/>
              </a:lnSpc>
              <a:spcAft>
                <a:spcPts val="1813"/>
              </a:spcAft>
              <a:buFont typeface="Wingdings" pitchFamily="2" charset="0"/>
              <a:buChar char=""/>
            </a:pPr>
            <a:r>
              <a:rPr lang="el-GR" altLang="el-GR"/>
              <a:t>3</a:t>
            </a:r>
            <a:r>
              <a:rPr lang="el-GR" altLang="el-GR" baseline="30000"/>
              <a:t>ος</a:t>
            </a:r>
            <a:r>
              <a:rPr lang="el-GR" altLang="el-GR"/>
              <a:t> χρόνος (</a:t>
            </a:r>
            <a:r>
              <a:rPr lang="el-GR" altLang="el-GR" b="1">
                <a:solidFill>
                  <a:srgbClr val="FF0000"/>
                </a:solidFill>
              </a:rPr>
              <a:t>καύση – εκτόνωση</a:t>
            </a:r>
            <a:r>
              <a:rPr lang="el-GR" altLang="el-GR"/>
              <a:t>)</a:t>
            </a:r>
          </a:p>
          <a:p>
            <a:pPr hangingPunct="1">
              <a:lnSpc>
                <a:spcPct val="100000"/>
              </a:lnSpc>
              <a:spcAft>
                <a:spcPts val="1813"/>
              </a:spcAft>
              <a:buFont typeface="Wingdings" pitchFamily="2" charset="0"/>
              <a:buChar char=""/>
            </a:pPr>
            <a:r>
              <a:rPr lang="el-GR" altLang="el-GR"/>
              <a:t>4</a:t>
            </a:r>
            <a:r>
              <a:rPr lang="el-GR" altLang="el-GR" baseline="30000"/>
              <a:t>ος</a:t>
            </a:r>
            <a:r>
              <a:rPr lang="el-GR" altLang="el-GR"/>
              <a:t> χρόνος (</a:t>
            </a:r>
            <a:r>
              <a:rPr lang="el-GR" altLang="el-GR" b="1">
                <a:solidFill>
                  <a:srgbClr val="FF0000"/>
                </a:solidFill>
              </a:rPr>
              <a:t>εξαγωγή</a:t>
            </a:r>
            <a:r>
              <a:rPr lang="el-GR" altLang="el-G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6146">
                                            <p:txEl>
                                              <p:pRg st="2" end="2"/>
                                            </p:txEl>
                                          </p:spTgt>
                                        </p:tgtEl>
                                        <p:attrNameLst>
                                          <p:attrName>style.visibility</p:attrName>
                                        </p:attrNameLst>
                                      </p:cBhvr>
                                      <p:to>
                                        <p:strVal val="visible"/>
                                      </p:to>
                                    </p:set>
                                    <p:animEffect transition="in" filter="box(in)">
                                      <p:cBhvr additive="repl">
                                        <p:cTn id="7" dur="500"/>
                                        <p:tgtEl>
                                          <p:spTgt spid="6146">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fill="hold" nodeType="clickEffect">
                                  <p:stCondLst>
                                    <p:cond delay="0"/>
                                  </p:stCondLst>
                                  <p:childTnLst>
                                    <p:set>
                                      <p:cBhvr additive="repl">
                                        <p:cTn id="11" dur="1" fill="hold">
                                          <p:stCondLst>
                                            <p:cond delay="0"/>
                                          </p:stCondLst>
                                        </p:cTn>
                                        <p:tgtEl>
                                          <p:spTgt spid="6147">
                                            <p:txEl>
                                              <p:pRg st="0" end="0"/>
                                            </p:txEl>
                                          </p:spTgt>
                                        </p:tgtEl>
                                        <p:attrNameLst>
                                          <p:attrName>style.visibility</p:attrName>
                                        </p:attrNameLst>
                                      </p:cBhvr>
                                      <p:to>
                                        <p:strVal val="visible"/>
                                      </p:to>
                                    </p:set>
                                    <p:anim calcmode="lin" valueType="num">
                                      <p:cBhvr additive="repl">
                                        <p:cTn id="12" dur="500" fill="hold"/>
                                        <p:tgtEl>
                                          <p:spTgt spid="6147">
                                            <p:txEl>
                                              <p:pRg st="0" end="0"/>
                                            </p:txEl>
                                          </p:spTgt>
                                        </p:tgtEl>
                                        <p:attrNameLst>
                                          <p:attrName>ppt_x</p:attrName>
                                        </p:attrNameLst>
                                      </p:cBhvr>
                                      <p:tavLst>
                                        <p:tav tm="100000">
                                          <p:val>
                                            <p:strVal val="#ppt_x-.2"/>
                                          </p:val>
                                        </p:tav>
                                        <p:tav>
                                          <p:val>
                                            <p:strVal val="#ppt_x"/>
                                          </p:val>
                                        </p:tav>
                                      </p:tavLst>
                                    </p:anim>
                                    <p:anim calcmode="lin" valueType="num">
                                      <p:cBhvr additive="repl">
                                        <p:cTn id="13" dur="500" fill="hold"/>
                                        <p:tgtEl>
                                          <p:spTgt spid="6147">
                                            <p:txEl>
                                              <p:pRg st="0" end="0"/>
                                            </p:txEl>
                                          </p:spTgt>
                                        </p:tgtEl>
                                        <p:attrNameLst>
                                          <p:attrName>ppt_y</p:attrName>
                                        </p:attrNameLst>
                                      </p:cBhvr>
                                      <p:tavLst>
                                        <p:tav tm="100000">
                                          <p:val>
                                            <p:strVal val="#ppt_y"/>
                                          </p:val>
                                        </p:tav>
                                        <p:tav>
                                          <p:val>
                                            <p:strVal val="#ppt_y"/>
                                          </p:val>
                                        </p:tav>
                                      </p:tavLst>
                                    </p:anim>
                                    <p:animEffect transition="in" filter="wipe(right)">
                                      <p:cBhvr additive="repl">
                                        <p:cTn id="14" dur="500"/>
                                        <p:tgtEl>
                                          <p:spTgt spid="614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fill="hold" nodeType="clickEffect">
                                  <p:stCondLst>
                                    <p:cond delay="0"/>
                                  </p:stCondLst>
                                  <p:childTnLst>
                                    <p:set>
                                      <p:cBhvr additive="repl">
                                        <p:cTn id="18" dur="1" fill="hold">
                                          <p:stCondLst>
                                            <p:cond delay="0"/>
                                          </p:stCondLst>
                                        </p:cTn>
                                        <p:tgtEl>
                                          <p:spTgt spid="6147">
                                            <p:txEl>
                                              <p:pRg st="1" end="1"/>
                                            </p:txEl>
                                          </p:spTgt>
                                        </p:tgtEl>
                                        <p:attrNameLst>
                                          <p:attrName>style.visibility</p:attrName>
                                        </p:attrNameLst>
                                      </p:cBhvr>
                                      <p:to>
                                        <p:strVal val="visible"/>
                                      </p:to>
                                    </p:set>
                                    <p:anim calcmode="lin" valueType="num">
                                      <p:cBhvr additive="repl">
                                        <p:cTn id="19" dur="500" fill="hold"/>
                                        <p:tgtEl>
                                          <p:spTgt spid="6147">
                                            <p:txEl>
                                              <p:pRg st="1" end="1"/>
                                            </p:txEl>
                                          </p:spTgt>
                                        </p:tgtEl>
                                        <p:attrNameLst>
                                          <p:attrName>ppt_x</p:attrName>
                                        </p:attrNameLst>
                                      </p:cBhvr>
                                      <p:tavLst>
                                        <p:tav tm="100000">
                                          <p:val>
                                            <p:strVal val="#ppt_x-.2"/>
                                          </p:val>
                                        </p:tav>
                                        <p:tav>
                                          <p:val>
                                            <p:strVal val="#ppt_x"/>
                                          </p:val>
                                        </p:tav>
                                      </p:tavLst>
                                    </p:anim>
                                    <p:anim calcmode="lin" valueType="num">
                                      <p:cBhvr additive="repl">
                                        <p:cTn id="20" dur="500" fill="hold"/>
                                        <p:tgtEl>
                                          <p:spTgt spid="6147">
                                            <p:txEl>
                                              <p:pRg st="1" end="1"/>
                                            </p:txEl>
                                          </p:spTgt>
                                        </p:tgtEl>
                                        <p:attrNameLst>
                                          <p:attrName>ppt_y</p:attrName>
                                        </p:attrNameLst>
                                      </p:cBhvr>
                                      <p:tavLst>
                                        <p:tav tm="100000">
                                          <p:val>
                                            <p:strVal val="#ppt_y"/>
                                          </p:val>
                                        </p:tav>
                                        <p:tav>
                                          <p:val>
                                            <p:strVal val="#ppt_y"/>
                                          </p:val>
                                        </p:tav>
                                      </p:tavLst>
                                    </p:anim>
                                    <p:animEffect transition="in" filter="wipe(right)">
                                      <p:cBhvr additive="repl">
                                        <p:cTn id="21" dur="500"/>
                                        <p:tgtEl>
                                          <p:spTgt spid="6147">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9" presetClass="entr" fill="hold" nodeType="clickEffect">
                                  <p:stCondLst>
                                    <p:cond delay="0"/>
                                  </p:stCondLst>
                                  <p:childTnLst>
                                    <p:set>
                                      <p:cBhvr additive="repl">
                                        <p:cTn id="25" dur="1" fill="hold">
                                          <p:stCondLst>
                                            <p:cond delay="0"/>
                                          </p:stCondLst>
                                        </p:cTn>
                                        <p:tgtEl>
                                          <p:spTgt spid="6147">
                                            <p:txEl>
                                              <p:pRg st="2" end="2"/>
                                            </p:txEl>
                                          </p:spTgt>
                                        </p:tgtEl>
                                        <p:attrNameLst>
                                          <p:attrName>style.visibility</p:attrName>
                                        </p:attrNameLst>
                                      </p:cBhvr>
                                      <p:to>
                                        <p:strVal val="visible"/>
                                      </p:to>
                                    </p:set>
                                    <p:anim calcmode="lin" valueType="num">
                                      <p:cBhvr additive="repl">
                                        <p:cTn id="26" dur="500" fill="hold"/>
                                        <p:tgtEl>
                                          <p:spTgt spid="6147">
                                            <p:txEl>
                                              <p:pRg st="2" end="2"/>
                                            </p:txEl>
                                          </p:spTgt>
                                        </p:tgtEl>
                                        <p:attrNameLst>
                                          <p:attrName>ppt_x</p:attrName>
                                        </p:attrNameLst>
                                      </p:cBhvr>
                                      <p:tavLst>
                                        <p:tav tm="100000">
                                          <p:val>
                                            <p:strVal val="#ppt_x-.2"/>
                                          </p:val>
                                        </p:tav>
                                        <p:tav>
                                          <p:val>
                                            <p:strVal val="#ppt_x"/>
                                          </p:val>
                                        </p:tav>
                                      </p:tavLst>
                                    </p:anim>
                                    <p:anim calcmode="lin" valueType="num">
                                      <p:cBhvr additive="repl">
                                        <p:cTn id="27" dur="500" fill="hold"/>
                                        <p:tgtEl>
                                          <p:spTgt spid="6147">
                                            <p:txEl>
                                              <p:pRg st="2" end="2"/>
                                            </p:txEl>
                                          </p:spTgt>
                                        </p:tgtEl>
                                        <p:attrNameLst>
                                          <p:attrName>ppt_y</p:attrName>
                                        </p:attrNameLst>
                                      </p:cBhvr>
                                      <p:tavLst>
                                        <p:tav tm="100000">
                                          <p:val>
                                            <p:strVal val="#ppt_y"/>
                                          </p:val>
                                        </p:tav>
                                        <p:tav>
                                          <p:val>
                                            <p:strVal val="#ppt_y"/>
                                          </p:val>
                                        </p:tav>
                                      </p:tavLst>
                                    </p:anim>
                                    <p:animEffect transition="in" filter="wipe(right)">
                                      <p:cBhvr additive="repl">
                                        <p:cTn id="28" dur="500"/>
                                        <p:tgtEl>
                                          <p:spTgt spid="6147">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9" presetClass="entr" fill="hold" nodeType="clickEffect">
                                  <p:stCondLst>
                                    <p:cond delay="0"/>
                                  </p:stCondLst>
                                  <p:childTnLst>
                                    <p:set>
                                      <p:cBhvr additive="repl">
                                        <p:cTn id="32" dur="1" fill="hold">
                                          <p:stCondLst>
                                            <p:cond delay="0"/>
                                          </p:stCondLst>
                                        </p:cTn>
                                        <p:tgtEl>
                                          <p:spTgt spid="6147">
                                            <p:txEl>
                                              <p:pRg st="3" end="3"/>
                                            </p:txEl>
                                          </p:spTgt>
                                        </p:tgtEl>
                                        <p:attrNameLst>
                                          <p:attrName>style.visibility</p:attrName>
                                        </p:attrNameLst>
                                      </p:cBhvr>
                                      <p:to>
                                        <p:strVal val="visible"/>
                                      </p:to>
                                    </p:set>
                                    <p:anim calcmode="lin" valueType="num">
                                      <p:cBhvr additive="repl">
                                        <p:cTn id="33" dur="500" fill="hold"/>
                                        <p:tgtEl>
                                          <p:spTgt spid="6147">
                                            <p:txEl>
                                              <p:pRg st="3" end="3"/>
                                            </p:txEl>
                                          </p:spTgt>
                                        </p:tgtEl>
                                        <p:attrNameLst>
                                          <p:attrName>ppt_x</p:attrName>
                                        </p:attrNameLst>
                                      </p:cBhvr>
                                      <p:tavLst>
                                        <p:tav tm="100000">
                                          <p:val>
                                            <p:strVal val="#ppt_x-.2"/>
                                          </p:val>
                                        </p:tav>
                                        <p:tav>
                                          <p:val>
                                            <p:strVal val="#ppt_x"/>
                                          </p:val>
                                        </p:tav>
                                      </p:tavLst>
                                    </p:anim>
                                    <p:anim calcmode="lin" valueType="num">
                                      <p:cBhvr additive="repl">
                                        <p:cTn id="34" dur="500" fill="hold"/>
                                        <p:tgtEl>
                                          <p:spTgt spid="6147">
                                            <p:txEl>
                                              <p:pRg st="3" end="3"/>
                                            </p:txEl>
                                          </p:spTgt>
                                        </p:tgtEl>
                                        <p:attrNameLst>
                                          <p:attrName>ppt_y</p:attrName>
                                        </p:attrNameLst>
                                      </p:cBhvr>
                                      <p:tavLst>
                                        <p:tav tm="100000">
                                          <p:val>
                                            <p:strVal val="#ppt_y"/>
                                          </p:val>
                                        </p:tav>
                                        <p:tav>
                                          <p:val>
                                            <p:strVal val="#ppt_y"/>
                                          </p:val>
                                        </p:tav>
                                      </p:tavLst>
                                    </p:anim>
                                    <p:animEffect transition="in" filter="wipe(right)">
                                      <p:cBhvr additive="repl">
                                        <p:cTn id="35"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D50ABE93-D018-1640-3433-102C39C269E3}"/>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Τετράχρονοι κινητήρες</a:t>
            </a:r>
          </a:p>
        </p:txBody>
      </p:sp>
      <p:sp>
        <p:nvSpPr>
          <p:cNvPr id="7170" name="Rectangle 2">
            <a:extLst>
              <a:ext uri="{FF2B5EF4-FFF2-40B4-BE49-F238E27FC236}">
                <a16:creationId xmlns:a16="http://schemas.microsoft.com/office/drawing/2014/main" id="{F54CC1B2-3ED0-9B3E-6512-C26C665163B0}"/>
              </a:ext>
            </a:extLst>
          </p:cNvPr>
          <p:cNvSpPr>
            <a:spLocks noChangeArrowheads="1"/>
          </p:cNvSpPr>
          <p:nvPr/>
        </p:nvSpPr>
        <p:spPr bwMode="auto">
          <a:xfrm>
            <a:off x="900113" y="484188"/>
            <a:ext cx="7272337" cy="866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spcAft>
                <a:spcPts val="1813"/>
              </a:spcAft>
              <a:buFont typeface="Wingdings" pitchFamily="2" charset="0"/>
              <a:buChar char=""/>
            </a:pPr>
            <a:r>
              <a:rPr lang="el-GR" altLang="el-GR"/>
              <a:t>1</a:t>
            </a:r>
            <a:r>
              <a:rPr lang="el-GR" altLang="el-GR" baseline="30000"/>
              <a:t>ος</a:t>
            </a:r>
            <a:r>
              <a:rPr lang="el-GR" altLang="el-GR"/>
              <a:t> χρόνος (</a:t>
            </a:r>
            <a:r>
              <a:rPr lang="el-GR" altLang="el-GR" b="1">
                <a:solidFill>
                  <a:srgbClr val="FF0000"/>
                </a:solidFill>
              </a:rPr>
              <a:t>εισαγωγή</a:t>
            </a:r>
            <a:r>
              <a:rPr lang="el-GR" altLang="el-GR"/>
              <a:t>)   /   2</a:t>
            </a:r>
            <a:r>
              <a:rPr lang="el-GR" altLang="el-GR" baseline="30000"/>
              <a:t>ος</a:t>
            </a:r>
            <a:r>
              <a:rPr lang="el-GR" altLang="el-GR"/>
              <a:t> χρόνος (</a:t>
            </a:r>
            <a:r>
              <a:rPr lang="el-GR" altLang="el-GR" b="1">
                <a:solidFill>
                  <a:srgbClr val="FF0000"/>
                </a:solidFill>
              </a:rPr>
              <a:t>συμπίεση</a:t>
            </a:r>
            <a:r>
              <a:rPr lang="el-GR" altLang="el-GR"/>
              <a:t>)</a:t>
            </a:r>
          </a:p>
          <a:p>
            <a:pPr algn="ctr" hangingPunct="1">
              <a:lnSpc>
                <a:spcPct val="100000"/>
              </a:lnSpc>
              <a:spcAft>
                <a:spcPts val="1813"/>
              </a:spcAft>
              <a:buFont typeface="Wingdings" pitchFamily="2" charset="0"/>
              <a:buChar char=""/>
            </a:pPr>
            <a:r>
              <a:rPr lang="el-GR" altLang="el-GR"/>
              <a:t>3</a:t>
            </a:r>
            <a:r>
              <a:rPr lang="el-GR" altLang="el-GR" baseline="30000"/>
              <a:t>ος</a:t>
            </a:r>
            <a:r>
              <a:rPr lang="el-GR" altLang="el-GR"/>
              <a:t> χρόνος (</a:t>
            </a:r>
            <a:r>
              <a:rPr lang="el-GR" altLang="el-GR" b="1">
                <a:solidFill>
                  <a:srgbClr val="FF0000"/>
                </a:solidFill>
              </a:rPr>
              <a:t>καύση – εκτόνωση</a:t>
            </a:r>
            <a:r>
              <a:rPr lang="el-GR" altLang="el-GR"/>
              <a:t>)   /   4</a:t>
            </a:r>
            <a:r>
              <a:rPr lang="el-GR" altLang="el-GR" baseline="30000"/>
              <a:t>ος</a:t>
            </a:r>
            <a:r>
              <a:rPr lang="el-GR" altLang="el-GR"/>
              <a:t> χρόνος (</a:t>
            </a:r>
            <a:r>
              <a:rPr lang="el-GR" altLang="el-GR" b="1">
                <a:solidFill>
                  <a:srgbClr val="FF0000"/>
                </a:solidFill>
              </a:rPr>
              <a:t>εξαγωγή</a:t>
            </a:r>
            <a:r>
              <a:rPr lang="el-GR" altLang="el-GR"/>
              <a:t>)</a:t>
            </a:r>
          </a:p>
        </p:txBody>
      </p:sp>
      <p:pic>
        <p:nvPicPr>
          <p:cNvPr id="7171" name="Picture 3">
            <a:extLst>
              <a:ext uri="{FF2B5EF4-FFF2-40B4-BE49-F238E27FC236}">
                <a16:creationId xmlns:a16="http://schemas.microsoft.com/office/drawing/2014/main" id="{C73CB240-6E2B-3AF6-07CF-34F3889C47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8175" y="1492250"/>
            <a:ext cx="5370513" cy="28082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2" name="Rectangle 4">
            <a:extLst>
              <a:ext uri="{FF2B5EF4-FFF2-40B4-BE49-F238E27FC236}">
                <a16:creationId xmlns:a16="http://schemas.microsoft.com/office/drawing/2014/main" id="{CCE37CAF-3B57-0A22-CEF5-5D981B3FF290}"/>
              </a:ext>
            </a:extLst>
          </p:cNvPr>
          <p:cNvSpPr>
            <a:spLocks noChangeArrowheads="1"/>
          </p:cNvSpPr>
          <p:nvPr/>
        </p:nvSpPr>
        <p:spPr bwMode="auto">
          <a:xfrm>
            <a:off x="971550" y="4435475"/>
            <a:ext cx="7343775" cy="363538"/>
          </a:xfrm>
          <a:prstGeom prst="rect">
            <a:avLst/>
          </a:prstGeom>
          <a:gradFill rotWithShape="0">
            <a:gsLst>
              <a:gs pos="0">
                <a:srgbClr val="191919"/>
              </a:gs>
              <a:gs pos="100000">
                <a:srgbClr val="BCBCBC"/>
              </a:gs>
            </a:gsLst>
            <a:path path="shape">
              <a:fillToRect l="50000" t="100000" r="50000"/>
            </a:path>
          </a:gradFill>
          <a:ln w="9360" cap="flat">
            <a:solidFill>
              <a:srgbClr val="000000"/>
            </a:solidFill>
            <a:round/>
            <a:headEnd/>
            <a:tailEnd/>
          </a:ln>
          <a:effectLst>
            <a:outerShdw dist="38160" dir="5400000" algn="ctr" rotWithShape="0">
              <a:srgbClr val="FFFFFF">
                <a:alpha val="48029"/>
              </a:srgbClr>
            </a:outerShdw>
          </a:effec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solidFill>
                  <a:srgbClr val="FFFFFF"/>
                </a:solidFill>
              </a:rPr>
              <a:t>Σχηματική παράσταση λειτουργίας 4χρονου βενζινοκινητήρα (ΟΤΤΟ)</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29" presetClass="entr" fill="hold" nodeType="withEffect">
                                  <p:stCondLst>
                                    <p:cond delay="500"/>
                                  </p:stCondLst>
                                  <p:childTnLst>
                                    <p:set>
                                      <p:cBhvr additive="repl">
                                        <p:cTn id="6" dur="1" fill="hold">
                                          <p:stCondLst>
                                            <p:cond delay="0"/>
                                          </p:stCondLst>
                                        </p:cTn>
                                        <p:tgtEl>
                                          <p:spTgt spid="7170"/>
                                        </p:tgtEl>
                                        <p:attrNameLst>
                                          <p:attrName>style.visibility</p:attrName>
                                        </p:attrNameLst>
                                      </p:cBhvr>
                                      <p:to>
                                        <p:strVal val="visible"/>
                                      </p:to>
                                    </p:set>
                                    <p:anim calcmode="lin" valueType="num">
                                      <p:cBhvr additive="repl">
                                        <p:cTn id="7" dur="500" fill="hold"/>
                                        <p:tgtEl>
                                          <p:spTgt spid="7170"/>
                                        </p:tgtEl>
                                        <p:attrNameLst>
                                          <p:attrName>ppt_x</p:attrName>
                                        </p:attrNameLst>
                                      </p:cBhvr>
                                      <p:tavLst>
                                        <p:tav tm="100000">
                                          <p:val>
                                            <p:strVal val="#ppt_x-.2"/>
                                          </p:val>
                                        </p:tav>
                                        <p:tav>
                                          <p:val>
                                            <p:strVal val="#ppt_x"/>
                                          </p:val>
                                        </p:tav>
                                      </p:tavLst>
                                    </p:anim>
                                    <p:anim calcmode="lin" valueType="num">
                                      <p:cBhvr additive="repl">
                                        <p:cTn id="8" dur="500" fill="hold"/>
                                        <p:tgtEl>
                                          <p:spTgt spid="7170"/>
                                        </p:tgtEl>
                                        <p:attrNameLst>
                                          <p:attrName>ppt_y</p:attrName>
                                        </p:attrNameLst>
                                      </p:cBhvr>
                                      <p:tavLst>
                                        <p:tav tm="100000">
                                          <p:val>
                                            <p:strVal val="#ppt_y"/>
                                          </p:val>
                                        </p:tav>
                                        <p:tav>
                                          <p:val>
                                            <p:strVal val="#ppt_y"/>
                                          </p:val>
                                        </p:tav>
                                      </p:tavLst>
                                    </p:anim>
                                    <p:animEffect transition="in" filter="wipe(right)">
                                      <p:cBhvr additive="repl">
                                        <p:cTn id="9" dur="500"/>
                                        <p:tgtEl>
                                          <p:spTgt spid="7170"/>
                                        </p:tgtEl>
                                      </p:cBhvr>
                                    </p:animEffect>
                                  </p:childTnLst>
                                </p:cTn>
                              </p:par>
                            </p:childTnLst>
                          </p:cTn>
                        </p:par>
                        <p:par>
                          <p:cTn id="10" fill="hold" nodeType="afterGroup">
                            <p:stCondLst>
                              <p:cond delay="1000"/>
                            </p:stCondLst>
                            <p:childTnLst>
                              <p:par>
                                <p:cTn id="11" presetID="5" presetClass="entr" presetSubtype="10" fill="hold" nodeType="afterEffect">
                                  <p:stCondLst>
                                    <p:cond delay="1000"/>
                                  </p:stCondLst>
                                  <p:childTnLst>
                                    <p:set>
                                      <p:cBhvr additive="repl">
                                        <p:cTn id="12" dur="1" fill="hold">
                                          <p:stCondLst>
                                            <p:cond delay="0"/>
                                          </p:stCondLst>
                                        </p:cTn>
                                        <p:tgtEl>
                                          <p:spTgt spid="7171"/>
                                        </p:tgtEl>
                                        <p:attrNameLst>
                                          <p:attrName>style.visibility</p:attrName>
                                        </p:attrNameLst>
                                      </p:cBhvr>
                                      <p:to>
                                        <p:strVal val="visible"/>
                                      </p:to>
                                    </p:set>
                                    <p:animEffect transition="in" filter="checkerboard(across)">
                                      <p:cBhvr additive="repl">
                                        <p:cTn id="13" dur="500"/>
                                        <p:tgtEl>
                                          <p:spTgt spid="7171"/>
                                        </p:tgtEl>
                                      </p:cBhvr>
                                    </p:animEffect>
                                  </p:childTnLst>
                                </p:cTn>
                              </p:par>
                              <p:par>
                                <p:cTn id="14" presetID="5" presetClass="entr" presetSubtype="10" fill="hold" nodeType="withEffect">
                                  <p:stCondLst>
                                    <p:cond delay="1000"/>
                                  </p:stCondLst>
                                  <p:childTnLst>
                                    <p:set>
                                      <p:cBhvr additive="repl">
                                        <p:cTn id="15" dur="1" fill="hold">
                                          <p:stCondLst>
                                            <p:cond delay="0"/>
                                          </p:stCondLst>
                                        </p:cTn>
                                        <p:tgtEl>
                                          <p:spTgt spid="7172"/>
                                        </p:tgtEl>
                                        <p:attrNameLst>
                                          <p:attrName>style.visibility</p:attrName>
                                        </p:attrNameLst>
                                      </p:cBhvr>
                                      <p:to>
                                        <p:strVal val="visible"/>
                                      </p:to>
                                    </p:set>
                                    <p:animEffect transition="in" filter="checkerboard(across)">
                                      <p:cBhvr additive="repl">
                                        <p:cTn id="16" dur="5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AA6FCE64-F946-E4B2-D2D4-693A673B8BA8}"/>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Τετράχρονοι κινητήρες</a:t>
            </a:r>
          </a:p>
        </p:txBody>
      </p:sp>
      <p:sp>
        <p:nvSpPr>
          <p:cNvPr id="8194" name="Rectangle 2">
            <a:extLst>
              <a:ext uri="{FF2B5EF4-FFF2-40B4-BE49-F238E27FC236}">
                <a16:creationId xmlns:a16="http://schemas.microsoft.com/office/drawing/2014/main" id="{6DF34577-2E6D-13B1-CC6D-1D86A62EED02}"/>
              </a:ext>
            </a:extLst>
          </p:cNvPr>
          <p:cNvSpPr>
            <a:spLocks noChangeArrowheads="1"/>
          </p:cNvSpPr>
          <p:nvPr/>
        </p:nvSpPr>
        <p:spPr bwMode="auto">
          <a:xfrm>
            <a:off x="900113" y="484188"/>
            <a:ext cx="7272337" cy="866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spcAft>
                <a:spcPts val="1813"/>
              </a:spcAft>
              <a:buFont typeface="Wingdings" pitchFamily="2" charset="0"/>
              <a:buChar char=""/>
            </a:pPr>
            <a:r>
              <a:rPr lang="el-GR" altLang="el-GR"/>
              <a:t>1</a:t>
            </a:r>
            <a:r>
              <a:rPr lang="el-GR" altLang="el-GR" baseline="30000"/>
              <a:t>ος</a:t>
            </a:r>
            <a:r>
              <a:rPr lang="el-GR" altLang="el-GR"/>
              <a:t> χρόνος (</a:t>
            </a:r>
            <a:r>
              <a:rPr lang="el-GR" altLang="el-GR" b="1">
                <a:solidFill>
                  <a:srgbClr val="FF0000"/>
                </a:solidFill>
              </a:rPr>
              <a:t>εισαγωγή</a:t>
            </a:r>
            <a:r>
              <a:rPr lang="el-GR" altLang="el-GR"/>
              <a:t>)   /   2</a:t>
            </a:r>
            <a:r>
              <a:rPr lang="el-GR" altLang="el-GR" baseline="30000"/>
              <a:t>ος</a:t>
            </a:r>
            <a:r>
              <a:rPr lang="el-GR" altLang="el-GR"/>
              <a:t> χρόνος (</a:t>
            </a:r>
            <a:r>
              <a:rPr lang="el-GR" altLang="el-GR" b="1">
                <a:solidFill>
                  <a:srgbClr val="FF0000"/>
                </a:solidFill>
              </a:rPr>
              <a:t>συμπίεση</a:t>
            </a:r>
            <a:r>
              <a:rPr lang="el-GR" altLang="el-GR"/>
              <a:t>)</a:t>
            </a:r>
          </a:p>
          <a:p>
            <a:pPr algn="ctr" hangingPunct="1">
              <a:lnSpc>
                <a:spcPct val="100000"/>
              </a:lnSpc>
              <a:spcAft>
                <a:spcPts val="1813"/>
              </a:spcAft>
              <a:buFont typeface="Wingdings" pitchFamily="2" charset="0"/>
              <a:buChar char=""/>
            </a:pPr>
            <a:r>
              <a:rPr lang="el-GR" altLang="el-GR"/>
              <a:t>3</a:t>
            </a:r>
            <a:r>
              <a:rPr lang="el-GR" altLang="el-GR" baseline="30000"/>
              <a:t>ος</a:t>
            </a:r>
            <a:r>
              <a:rPr lang="el-GR" altLang="el-GR"/>
              <a:t> χρόνος (</a:t>
            </a:r>
            <a:r>
              <a:rPr lang="el-GR" altLang="el-GR" b="1">
                <a:solidFill>
                  <a:srgbClr val="FF0000"/>
                </a:solidFill>
              </a:rPr>
              <a:t>καύση – εκτόνωση</a:t>
            </a:r>
            <a:r>
              <a:rPr lang="el-GR" altLang="el-GR"/>
              <a:t>)   /   4</a:t>
            </a:r>
            <a:r>
              <a:rPr lang="el-GR" altLang="el-GR" baseline="30000"/>
              <a:t>ος</a:t>
            </a:r>
            <a:r>
              <a:rPr lang="el-GR" altLang="el-GR"/>
              <a:t> χρόνος (</a:t>
            </a:r>
            <a:r>
              <a:rPr lang="el-GR" altLang="el-GR" b="1">
                <a:solidFill>
                  <a:srgbClr val="FF0000"/>
                </a:solidFill>
              </a:rPr>
              <a:t>εξαγωγή</a:t>
            </a:r>
            <a:r>
              <a:rPr lang="el-GR" altLang="el-GR"/>
              <a:t>)</a:t>
            </a:r>
          </a:p>
        </p:txBody>
      </p:sp>
      <p:sp>
        <p:nvSpPr>
          <p:cNvPr id="8195" name="Rectangle 3">
            <a:extLst>
              <a:ext uri="{FF2B5EF4-FFF2-40B4-BE49-F238E27FC236}">
                <a16:creationId xmlns:a16="http://schemas.microsoft.com/office/drawing/2014/main" id="{5F55843D-3CEC-BE70-C671-FB082B6F72B5}"/>
              </a:ext>
            </a:extLst>
          </p:cNvPr>
          <p:cNvSpPr>
            <a:spLocks noChangeArrowheads="1"/>
          </p:cNvSpPr>
          <p:nvPr/>
        </p:nvSpPr>
        <p:spPr bwMode="auto">
          <a:xfrm>
            <a:off x="827088" y="4435475"/>
            <a:ext cx="7559675" cy="363538"/>
          </a:xfrm>
          <a:prstGeom prst="rect">
            <a:avLst/>
          </a:prstGeom>
          <a:gradFill rotWithShape="0">
            <a:gsLst>
              <a:gs pos="0">
                <a:srgbClr val="191919"/>
              </a:gs>
              <a:gs pos="100000">
                <a:srgbClr val="BCBCBC"/>
              </a:gs>
            </a:gsLst>
            <a:path path="shape">
              <a:fillToRect l="50000" t="100000" r="50000"/>
            </a:path>
          </a:gradFill>
          <a:ln w="9360" cap="flat">
            <a:solidFill>
              <a:srgbClr val="000000"/>
            </a:solidFill>
            <a:round/>
            <a:headEnd/>
            <a:tailEnd/>
          </a:ln>
          <a:effectLst>
            <a:outerShdw dist="38160" dir="5400000" algn="ctr" rotWithShape="0">
              <a:srgbClr val="FFFFFF">
                <a:alpha val="48029"/>
              </a:srgbClr>
            </a:outerShdw>
          </a:effec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solidFill>
                  <a:srgbClr val="FFFFFF"/>
                </a:solidFill>
              </a:rPr>
              <a:t>Σχηματική παράσταση λειτουργίας 4-χρονου πετρελαιοκινητήρα DIESEL</a:t>
            </a:r>
          </a:p>
        </p:txBody>
      </p:sp>
      <p:pic>
        <p:nvPicPr>
          <p:cNvPr id="8196" name="Picture 4">
            <a:extLst>
              <a:ext uri="{FF2B5EF4-FFF2-40B4-BE49-F238E27FC236}">
                <a16:creationId xmlns:a16="http://schemas.microsoft.com/office/drawing/2014/main" id="{7D043E43-C2FA-73A6-B267-7D4CBF26F0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8175" y="1492250"/>
            <a:ext cx="5327650" cy="28225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29" presetClass="entr" fill="hold" nodeType="withEffect">
                                  <p:stCondLst>
                                    <p:cond delay="500"/>
                                  </p:stCondLst>
                                  <p:childTnLst>
                                    <p:set>
                                      <p:cBhvr additive="repl">
                                        <p:cTn id="6" dur="1" fill="hold">
                                          <p:stCondLst>
                                            <p:cond delay="0"/>
                                          </p:stCondLst>
                                        </p:cTn>
                                        <p:tgtEl>
                                          <p:spTgt spid="8194"/>
                                        </p:tgtEl>
                                        <p:attrNameLst>
                                          <p:attrName>style.visibility</p:attrName>
                                        </p:attrNameLst>
                                      </p:cBhvr>
                                      <p:to>
                                        <p:strVal val="visible"/>
                                      </p:to>
                                    </p:set>
                                    <p:anim calcmode="lin" valueType="num">
                                      <p:cBhvr additive="repl">
                                        <p:cTn id="7" dur="500" fill="hold"/>
                                        <p:tgtEl>
                                          <p:spTgt spid="8194"/>
                                        </p:tgtEl>
                                        <p:attrNameLst>
                                          <p:attrName>ppt_x</p:attrName>
                                        </p:attrNameLst>
                                      </p:cBhvr>
                                      <p:tavLst>
                                        <p:tav tm="100000">
                                          <p:val>
                                            <p:strVal val="#ppt_x-.2"/>
                                          </p:val>
                                        </p:tav>
                                        <p:tav>
                                          <p:val>
                                            <p:strVal val="#ppt_x"/>
                                          </p:val>
                                        </p:tav>
                                      </p:tavLst>
                                    </p:anim>
                                    <p:anim calcmode="lin" valueType="num">
                                      <p:cBhvr additive="repl">
                                        <p:cTn id="8" dur="500" fill="hold"/>
                                        <p:tgtEl>
                                          <p:spTgt spid="8194"/>
                                        </p:tgtEl>
                                        <p:attrNameLst>
                                          <p:attrName>ppt_y</p:attrName>
                                        </p:attrNameLst>
                                      </p:cBhvr>
                                      <p:tavLst>
                                        <p:tav tm="100000">
                                          <p:val>
                                            <p:strVal val="#ppt_y"/>
                                          </p:val>
                                        </p:tav>
                                        <p:tav>
                                          <p:val>
                                            <p:strVal val="#ppt_y"/>
                                          </p:val>
                                        </p:tav>
                                      </p:tavLst>
                                    </p:anim>
                                    <p:animEffect transition="in" filter="wipe(right)">
                                      <p:cBhvr additive="repl">
                                        <p:cTn id="9" dur="500"/>
                                        <p:tgtEl>
                                          <p:spTgt spid="8194"/>
                                        </p:tgtEl>
                                      </p:cBhvr>
                                    </p:animEffect>
                                  </p:childTnLst>
                                </p:cTn>
                              </p:par>
                            </p:childTnLst>
                          </p:cTn>
                        </p:par>
                        <p:par>
                          <p:cTn id="10" fill="hold" nodeType="afterGroup">
                            <p:stCondLst>
                              <p:cond delay="1000"/>
                            </p:stCondLst>
                            <p:childTnLst>
                              <p:par>
                                <p:cTn id="11" presetID="5" presetClass="entr" presetSubtype="10" fill="hold" nodeType="afterEffect">
                                  <p:stCondLst>
                                    <p:cond delay="1000"/>
                                  </p:stCondLst>
                                  <p:childTnLst>
                                    <p:set>
                                      <p:cBhvr additive="repl">
                                        <p:cTn id="12" dur="1" fill="hold">
                                          <p:stCondLst>
                                            <p:cond delay="0"/>
                                          </p:stCondLst>
                                        </p:cTn>
                                        <p:tgtEl>
                                          <p:spTgt spid="8196"/>
                                        </p:tgtEl>
                                        <p:attrNameLst>
                                          <p:attrName>style.visibility</p:attrName>
                                        </p:attrNameLst>
                                      </p:cBhvr>
                                      <p:to>
                                        <p:strVal val="visible"/>
                                      </p:to>
                                    </p:set>
                                    <p:animEffect transition="in" filter="checkerboard(across)">
                                      <p:cBhvr additive="repl">
                                        <p:cTn id="13" dur="500"/>
                                        <p:tgtEl>
                                          <p:spTgt spid="8196"/>
                                        </p:tgtEl>
                                      </p:cBhvr>
                                    </p:animEffect>
                                  </p:childTnLst>
                                </p:cTn>
                              </p:par>
                              <p:par>
                                <p:cTn id="14" presetID="5" presetClass="entr" presetSubtype="10" fill="hold" nodeType="withEffect">
                                  <p:stCondLst>
                                    <p:cond delay="1000"/>
                                  </p:stCondLst>
                                  <p:childTnLst>
                                    <p:set>
                                      <p:cBhvr additive="repl">
                                        <p:cTn id="15" dur="1" fill="hold">
                                          <p:stCondLst>
                                            <p:cond delay="0"/>
                                          </p:stCondLst>
                                        </p:cTn>
                                        <p:tgtEl>
                                          <p:spTgt spid="8195"/>
                                        </p:tgtEl>
                                        <p:attrNameLst>
                                          <p:attrName>style.visibility</p:attrName>
                                        </p:attrNameLst>
                                      </p:cBhvr>
                                      <p:to>
                                        <p:strVal val="visible"/>
                                      </p:to>
                                    </p:set>
                                    <p:animEffect transition="in" filter="checkerboard(across)">
                                      <p:cBhvr additive="repl">
                                        <p:cTn id="16" dur="5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C0F4875E-D20C-B4B3-CC29-B1420572FFA3}"/>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Τετράχρονοι κινητήρες</a:t>
            </a:r>
          </a:p>
        </p:txBody>
      </p:sp>
      <p:sp>
        <p:nvSpPr>
          <p:cNvPr id="9218" name="Rectangle 2">
            <a:extLst>
              <a:ext uri="{FF2B5EF4-FFF2-40B4-BE49-F238E27FC236}">
                <a16:creationId xmlns:a16="http://schemas.microsoft.com/office/drawing/2014/main" id="{9E4C35AF-EBC8-DCB3-29E6-3CDB799290BC}"/>
              </a:ext>
            </a:extLst>
          </p:cNvPr>
          <p:cNvSpPr>
            <a:spLocks noChangeArrowheads="1"/>
          </p:cNvSpPr>
          <p:nvPr/>
        </p:nvSpPr>
        <p:spPr bwMode="auto">
          <a:xfrm>
            <a:off x="539750" y="555625"/>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813"/>
              </a:spcAft>
              <a:buFont typeface="Wingdings" pitchFamily="2" charset="0"/>
              <a:buChar char=""/>
            </a:pPr>
            <a:r>
              <a:rPr lang="el-GR" altLang="el-GR"/>
              <a:t>1</a:t>
            </a:r>
            <a:r>
              <a:rPr lang="el-GR" altLang="el-GR" baseline="30000"/>
              <a:t>ος</a:t>
            </a:r>
            <a:r>
              <a:rPr lang="el-GR" altLang="el-GR"/>
              <a:t> χρόνος (</a:t>
            </a:r>
            <a:r>
              <a:rPr lang="el-GR" altLang="el-GR" b="1">
                <a:solidFill>
                  <a:srgbClr val="FF0000"/>
                </a:solidFill>
              </a:rPr>
              <a:t>εισαγωγή</a:t>
            </a:r>
            <a:r>
              <a:rPr lang="el-GR" altLang="el-GR"/>
              <a:t>)</a:t>
            </a:r>
          </a:p>
        </p:txBody>
      </p:sp>
      <p:sp>
        <p:nvSpPr>
          <p:cNvPr id="9219" name="Rectangle 3">
            <a:extLst>
              <a:ext uri="{FF2B5EF4-FFF2-40B4-BE49-F238E27FC236}">
                <a16:creationId xmlns:a16="http://schemas.microsoft.com/office/drawing/2014/main" id="{95FD1788-3BFD-D126-157F-2967FBB86296}"/>
              </a:ext>
            </a:extLst>
          </p:cNvPr>
          <p:cNvSpPr>
            <a:spLocks noChangeArrowheads="1"/>
          </p:cNvSpPr>
          <p:nvPr/>
        </p:nvSpPr>
        <p:spPr bwMode="auto">
          <a:xfrm>
            <a:off x="539750" y="1011238"/>
            <a:ext cx="8135938"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Ανοίγει η βαλβίδα εισαγωγής. Καθώς το έμβολο κατεβαίνει το μίγμα εισέρχεται και καταλαμβάνει τον χώρο του κυλίνδρου. Η βαλβίδα εξαγωγής είναι κλειστή.</a:t>
            </a:r>
          </a:p>
        </p:txBody>
      </p:sp>
      <p:pic>
        <p:nvPicPr>
          <p:cNvPr id="9220" name="Picture 4">
            <a:extLst>
              <a:ext uri="{FF2B5EF4-FFF2-40B4-BE49-F238E27FC236}">
                <a16:creationId xmlns:a16="http://schemas.microsoft.com/office/drawing/2014/main" id="{B4F182AF-5CE8-20BC-9FE3-70B9D7853C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81215"/>
          <a:stretch>
            <a:fillRect/>
          </a:stretch>
        </p:blipFill>
        <p:spPr bwMode="auto">
          <a:xfrm>
            <a:off x="684213" y="1852613"/>
            <a:ext cx="1008062" cy="2808287"/>
          </a:xfrm>
          <a:prstGeom prst="rect">
            <a:avLst/>
          </a:prstGeom>
          <a:noFill/>
          <a:ln>
            <a:noFill/>
          </a:ln>
          <a:effectLst/>
          <a:extLst>
            <a:ext uri="{909E8E84-426E-40DD-AFC4-6F175D3DCCD1}">
              <a14:hiddenFill xmlns:a14="http://schemas.microsoft.com/office/drawing/2010/main">
                <a:blipFill dpi="0" rotWithShape="0">
                  <a:blip/>
                  <a:srcRect r="81215"/>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1" name="Rectangle 5">
            <a:extLst>
              <a:ext uri="{FF2B5EF4-FFF2-40B4-BE49-F238E27FC236}">
                <a16:creationId xmlns:a16="http://schemas.microsoft.com/office/drawing/2014/main" id="{B56A81CF-4C90-3D4F-0FEE-168F6D7AD690}"/>
              </a:ext>
            </a:extLst>
          </p:cNvPr>
          <p:cNvSpPr>
            <a:spLocks noChangeArrowheads="1"/>
          </p:cNvSpPr>
          <p:nvPr/>
        </p:nvSpPr>
        <p:spPr bwMode="auto">
          <a:xfrm>
            <a:off x="2700338" y="2124075"/>
            <a:ext cx="5688012" cy="2009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Ο χρόνος της εισαγωγής αποτελεί την πρώτη φάση του κύκλου και αρχίζει όταν το έμβολο βρίσκεται στο ανώτερο σημείο της διαδρομής του, δηλ. στο «Άνω Νεκρό Σημείο» (Α.Ν.Σ.), οπότε αρχίζει να κινείται προς τα κάτω και να δημιουργεί μία διαφορά πίεσης (υποπίεση) μεταξύ του άνω τμήματος του κυλίνδρου και της ατμόσφαιρας.</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9219">
                                            <p:txEl>
                                              <p:pRg st="0" end="0"/>
                                            </p:txEl>
                                          </p:spTgt>
                                        </p:tgtEl>
                                        <p:attrNameLst>
                                          <p:attrName>style.visibility</p:attrName>
                                        </p:attrNameLst>
                                      </p:cBhvr>
                                      <p:to>
                                        <p:strVal val="visible"/>
                                      </p:to>
                                    </p:set>
                                    <p:animEffect transition="in" filter="box(in)">
                                      <p:cBhvr additive="repl">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9221"/>
                                        </p:tgtEl>
                                        <p:attrNameLst>
                                          <p:attrName>style.visibility</p:attrName>
                                        </p:attrNameLst>
                                      </p:cBhvr>
                                      <p:to>
                                        <p:strVal val="visible"/>
                                      </p:to>
                                    </p:set>
                                    <p:animEffect transition="in" filter="checkerboard(across)">
                                      <p:cBhvr additive="repl">
                                        <p:cTn id="12"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541DE25D-1641-4699-EDFF-30E886160DFE}"/>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Τετράχρονοι κινητήρες</a:t>
            </a:r>
          </a:p>
        </p:txBody>
      </p:sp>
      <p:sp>
        <p:nvSpPr>
          <p:cNvPr id="10242" name="Rectangle 2">
            <a:extLst>
              <a:ext uri="{FF2B5EF4-FFF2-40B4-BE49-F238E27FC236}">
                <a16:creationId xmlns:a16="http://schemas.microsoft.com/office/drawing/2014/main" id="{1AAC2F19-0116-4DF9-6A7D-DB3080B1862B}"/>
              </a:ext>
            </a:extLst>
          </p:cNvPr>
          <p:cNvSpPr>
            <a:spLocks noChangeArrowheads="1"/>
          </p:cNvSpPr>
          <p:nvPr/>
        </p:nvSpPr>
        <p:spPr bwMode="auto">
          <a:xfrm>
            <a:off x="539750" y="555625"/>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813"/>
              </a:spcAft>
              <a:buFont typeface="Wingdings" pitchFamily="2" charset="0"/>
              <a:buChar char=""/>
            </a:pPr>
            <a:r>
              <a:rPr lang="el-GR" altLang="el-GR"/>
              <a:t>1</a:t>
            </a:r>
            <a:r>
              <a:rPr lang="el-GR" altLang="el-GR" baseline="30000"/>
              <a:t>ος</a:t>
            </a:r>
            <a:r>
              <a:rPr lang="el-GR" altLang="el-GR"/>
              <a:t> χρόνος (</a:t>
            </a:r>
            <a:r>
              <a:rPr lang="el-GR" altLang="el-GR" b="1">
                <a:solidFill>
                  <a:srgbClr val="FF0000"/>
                </a:solidFill>
              </a:rPr>
              <a:t>εισαγωγή</a:t>
            </a:r>
            <a:r>
              <a:rPr lang="el-GR" altLang="el-GR"/>
              <a:t>)</a:t>
            </a:r>
          </a:p>
        </p:txBody>
      </p:sp>
      <p:pic>
        <p:nvPicPr>
          <p:cNvPr id="10243" name="Picture 3">
            <a:extLst>
              <a:ext uri="{FF2B5EF4-FFF2-40B4-BE49-F238E27FC236}">
                <a16:creationId xmlns:a16="http://schemas.microsoft.com/office/drawing/2014/main" id="{A34F2916-D261-BFF9-3172-DDA5376C24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81215"/>
          <a:stretch>
            <a:fillRect/>
          </a:stretch>
        </p:blipFill>
        <p:spPr bwMode="auto">
          <a:xfrm>
            <a:off x="684213" y="1852613"/>
            <a:ext cx="1008062" cy="2808287"/>
          </a:xfrm>
          <a:prstGeom prst="rect">
            <a:avLst/>
          </a:prstGeom>
          <a:noFill/>
          <a:ln>
            <a:noFill/>
          </a:ln>
          <a:effectLst/>
          <a:extLst>
            <a:ext uri="{909E8E84-426E-40DD-AFC4-6F175D3DCCD1}">
              <a14:hiddenFill xmlns:a14="http://schemas.microsoft.com/office/drawing/2010/main">
                <a:blipFill dpi="0" rotWithShape="0">
                  <a:blip/>
                  <a:srcRect r="81215"/>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4" name="Rectangle 4">
            <a:extLst>
              <a:ext uri="{FF2B5EF4-FFF2-40B4-BE49-F238E27FC236}">
                <a16:creationId xmlns:a16="http://schemas.microsoft.com/office/drawing/2014/main" id="{E33CC5E7-4547-22D4-82CE-8FE038A05D1B}"/>
              </a:ext>
            </a:extLst>
          </p:cNvPr>
          <p:cNvSpPr>
            <a:spLocks noChangeArrowheads="1"/>
          </p:cNvSpPr>
          <p:nvPr/>
        </p:nvSpPr>
        <p:spPr bwMode="auto">
          <a:xfrm>
            <a:off x="2051050" y="1058863"/>
            <a:ext cx="6840538" cy="118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Αποτέλεσμα της διαφοράς αυτής είναι η εισαγωγή στον κύλινδρο:</a:t>
            </a:r>
          </a:p>
          <a:p>
            <a:pPr hangingPunct="1">
              <a:lnSpc>
                <a:spcPct val="150000"/>
              </a:lnSpc>
            </a:pPr>
            <a:r>
              <a:rPr lang="el-GR" altLang="el-GR"/>
              <a:t>μίγματος αέρα-καυσίμου </a:t>
            </a:r>
          </a:p>
          <a:p>
            <a:pPr hangingPunct="1">
              <a:lnSpc>
                <a:spcPct val="150000"/>
              </a:lnSpc>
            </a:pPr>
            <a:r>
              <a:rPr lang="el-GR" altLang="el-GR"/>
              <a:t>ή μόνον αέρα</a:t>
            </a:r>
          </a:p>
        </p:txBody>
      </p:sp>
      <p:sp>
        <p:nvSpPr>
          <p:cNvPr id="10245" name="Rectangle 5">
            <a:extLst>
              <a:ext uri="{FF2B5EF4-FFF2-40B4-BE49-F238E27FC236}">
                <a16:creationId xmlns:a16="http://schemas.microsoft.com/office/drawing/2014/main" id="{D5DCAE04-60DA-4AD0-203E-3E611AEF1C63}"/>
              </a:ext>
            </a:extLst>
          </p:cNvPr>
          <p:cNvSpPr>
            <a:spLocks noChangeArrowheads="1"/>
          </p:cNvSpPr>
          <p:nvPr/>
        </p:nvSpPr>
        <p:spPr bwMode="auto">
          <a:xfrm>
            <a:off x="5149850" y="1419225"/>
            <a:ext cx="31321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pPr>
            <a:r>
              <a:rPr lang="el-GR" altLang="el-GR">
                <a:solidFill>
                  <a:srgbClr val="FF0000"/>
                </a:solidFill>
              </a:rPr>
              <a:t>στο βενζινοκινητήρα (OTTO) </a:t>
            </a:r>
          </a:p>
        </p:txBody>
      </p:sp>
      <p:sp>
        <p:nvSpPr>
          <p:cNvPr id="10246" name="Rectangle 6">
            <a:extLst>
              <a:ext uri="{FF2B5EF4-FFF2-40B4-BE49-F238E27FC236}">
                <a16:creationId xmlns:a16="http://schemas.microsoft.com/office/drawing/2014/main" id="{F8F4F0A3-A285-5357-B5B6-BEBF59D442E9}"/>
              </a:ext>
            </a:extLst>
          </p:cNvPr>
          <p:cNvSpPr>
            <a:spLocks noChangeArrowheads="1"/>
          </p:cNvSpPr>
          <p:nvPr/>
        </p:nvSpPr>
        <p:spPr bwMode="auto">
          <a:xfrm>
            <a:off x="4286250" y="1852613"/>
            <a:ext cx="3514725"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pPr>
            <a:r>
              <a:rPr lang="el-GR" altLang="el-GR">
                <a:solidFill>
                  <a:srgbClr val="0B5394"/>
                </a:solidFill>
              </a:rPr>
              <a:t>στο πετρελαιοκινητήρα (DIESEL)</a:t>
            </a:r>
          </a:p>
        </p:txBody>
      </p:sp>
      <p:cxnSp>
        <p:nvCxnSpPr>
          <p:cNvPr id="10247" name="AutoShape 7">
            <a:extLst>
              <a:ext uri="{FF2B5EF4-FFF2-40B4-BE49-F238E27FC236}">
                <a16:creationId xmlns:a16="http://schemas.microsoft.com/office/drawing/2014/main" id="{FFDFF5ED-E5E6-A710-CAB3-2E7B4D43711D}"/>
              </a:ext>
            </a:extLst>
          </p:cNvPr>
          <p:cNvCxnSpPr>
            <a:cxnSpLocks noChangeShapeType="1"/>
          </p:cNvCxnSpPr>
          <p:nvPr/>
        </p:nvCxnSpPr>
        <p:spPr bwMode="auto">
          <a:xfrm>
            <a:off x="4716463" y="1635125"/>
            <a:ext cx="431800" cy="1588"/>
          </a:xfrm>
          <a:prstGeom prst="straightConnector1">
            <a:avLst/>
          </a:prstGeom>
          <a:noFill/>
          <a:ln w="19080" cap="flat">
            <a:solidFill>
              <a:srgbClr val="09529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48" name="AutoShape 8">
            <a:extLst>
              <a:ext uri="{FF2B5EF4-FFF2-40B4-BE49-F238E27FC236}">
                <a16:creationId xmlns:a16="http://schemas.microsoft.com/office/drawing/2014/main" id="{58910479-00C6-C55D-9DD4-2A3CBDD41B75}"/>
              </a:ext>
            </a:extLst>
          </p:cNvPr>
          <p:cNvCxnSpPr>
            <a:cxnSpLocks noChangeShapeType="1"/>
          </p:cNvCxnSpPr>
          <p:nvPr/>
        </p:nvCxnSpPr>
        <p:spPr bwMode="auto">
          <a:xfrm>
            <a:off x="3635375" y="1995488"/>
            <a:ext cx="431800" cy="1587"/>
          </a:xfrm>
          <a:prstGeom prst="straightConnector1">
            <a:avLst/>
          </a:prstGeom>
          <a:noFill/>
          <a:ln w="19080" cap="flat">
            <a:solidFill>
              <a:srgbClr val="09529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249" name="Rectangle 9">
            <a:extLst>
              <a:ext uri="{FF2B5EF4-FFF2-40B4-BE49-F238E27FC236}">
                <a16:creationId xmlns:a16="http://schemas.microsoft.com/office/drawing/2014/main" id="{82767FC3-CA14-8E43-0995-2A907384E8DA}"/>
              </a:ext>
            </a:extLst>
          </p:cNvPr>
          <p:cNvSpPr>
            <a:spLocks noChangeArrowheads="1"/>
          </p:cNvSpPr>
          <p:nvPr/>
        </p:nvSpPr>
        <p:spPr bwMode="auto">
          <a:xfrm>
            <a:off x="2051050" y="2546350"/>
            <a:ext cx="6840538" cy="173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Όταν το έμβολο φθάσει στο κατώτερο σημείο της διαδρομής του, δηλ. στο «Κάτω Νεκρό Σημείο» (Κ.Ν.Σ), η διάταξη της εισαγωγής κλείνει και έτσι εγκλωβίζεται το μίγμα αέρα-καυσίμου στην περίπτωση του βενζινοκινητήρα, ή ο αέρας στην περίπτωση του πετρελαιοκινητήρα, και έτσι ολοκληρώνεται ο πρώτος χρόνος της διαδρομής του εμβόλου.</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fill="hold" nodeType="clickEffect">
                                  <p:stCondLst>
                                    <p:cond delay="0"/>
                                  </p:stCondLst>
                                  <p:childTnLst>
                                    <p:set>
                                      <p:cBhvr additive="repl">
                                        <p:cTn id="6" dur="1" fill="hold">
                                          <p:stCondLst>
                                            <p:cond delay="0"/>
                                          </p:stCondLst>
                                        </p:cTn>
                                        <p:tgtEl>
                                          <p:spTgt spid="10244"/>
                                        </p:tgtEl>
                                        <p:attrNameLst>
                                          <p:attrName>style.visibility</p:attrName>
                                        </p:attrNameLst>
                                      </p:cBhvr>
                                      <p:to>
                                        <p:strVal val="visible"/>
                                      </p:to>
                                    </p:set>
                                    <p:anim calcmode="lin" valueType="num">
                                      <p:cBhvr additive="repl">
                                        <p:cTn id="7" dur="500" fill="hold"/>
                                        <p:tgtEl>
                                          <p:spTgt spid="10244"/>
                                        </p:tgtEl>
                                        <p:attrNameLst>
                                          <p:attrName>ppt_x</p:attrName>
                                        </p:attrNameLst>
                                      </p:cBhvr>
                                      <p:tavLst>
                                        <p:tav tm="100000">
                                          <p:val>
                                            <p:strVal val="#ppt_x-.2"/>
                                          </p:val>
                                        </p:tav>
                                        <p:tav>
                                          <p:val>
                                            <p:strVal val="#ppt_x"/>
                                          </p:val>
                                        </p:tav>
                                      </p:tavLst>
                                    </p:anim>
                                    <p:anim calcmode="lin" valueType="num">
                                      <p:cBhvr additive="repl">
                                        <p:cTn id="8" dur="500" fill="hold"/>
                                        <p:tgtEl>
                                          <p:spTgt spid="10244"/>
                                        </p:tgtEl>
                                        <p:attrNameLst>
                                          <p:attrName>ppt_y</p:attrName>
                                        </p:attrNameLst>
                                      </p:cBhvr>
                                      <p:tavLst>
                                        <p:tav tm="100000">
                                          <p:val>
                                            <p:strVal val="#ppt_y"/>
                                          </p:val>
                                        </p:tav>
                                        <p:tav>
                                          <p:val>
                                            <p:strVal val="#ppt_y"/>
                                          </p:val>
                                        </p:tav>
                                      </p:tavLst>
                                    </p:anim>
                                    <p:animEffect transition="in" filter="wipe(right)">
                                      <p:cBhvr additive="repl">
                                        <p:cTn id="9" dur="500"/>
                                        <p:tgtEl>
                                          <p:spTgt spid="1024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2" fill="hold" nodeType="clickEffect">
                                  <p:stCondLst>
                                    <p:cond delay="0"/>
                                  </p:stCondLst>
                                  <p:childTnLst>
                                    <p:set>
                                      <p:cBhvr additive="repl">
                                        <p:cTn id="13" dur="1" fill="hold">
                                          <p:stCondLst>
                                            <p:cond delay="0"/>
                                          </p:stCondLst>
                                        </p:cTn>
                                        <p:tgtEl>
                                          <p:spTgt spid="10247"/>
                                        </p:tgtEl>
                                        <p:attrNameLst>
                                          <p:attrName>style.visibility</p:attrName>
                                        </p:attrNameLst>
                                      </p:cBhvr>
                                      <p:to>
                                        <p:strVal val="visible"/>
                                      </p:to>
                                    </p:set>
                                    <p:anim calcmode="lin" valueType="num">
                                      <p:cBhvr additive="repl">
                                        <p:cTn id="14" dur="500" fill="hold"/>
                                        <p:tgtEl>
                                          <p:spTgt spid="10247"/>
                                        </p:tgtEl>
                                        <p:attrNameLst>
                                          <p:attrName>ppt_x</p:attrName>
                                        </p:attrNameLst>
                                      </p:cBhvr>
                                      <p:tavLst>
                                        <p:tav tm="100000">
                                          <p:val>
                                            <p:strVal val="1+#ppt_w/2"/>
                                          </p:val>
                                        </p:tav>
                                        <p:tav>
                                          <p:val>
                                            <p:strVal val="#ppt_x"/>
                                          </p:val>
                                        </p:tav>
                                      </p:tavLst>
                                    </p:anim>
                                    <p:anim calcmode="lin" valueType="num">
                                      <p:cBhvr additive="repl">
                                        <p:cTn id="15" dur="500" fill="hold"/>
                                        <p:tgtEl>
                                          <p:spTgt spid="10247"/>
                                        </p:tgtEl>
                                        <p:attrNameLst>
                                          <p:attrName>ppt_y</p:attrName>
                                        </p:attrNameLst>
                                      </p:cBhvr>
                                      <p:tavLst>
                                        <p:tav tm="100000">
                                          <p:val>
                                            <p:strVal val="#ppt_y"/>
                                          </p:val>
                                        </p:tav>
                                        <p:tav>
                                          <p:val>
                                            <p:strVal val="#ppt_y"/>
                                          </p:val>
                                        </p:tav>
                                      </p:tavLst>
                                    </p:anim>
                                  </p:childTnLst>
                                </p:cTn>
                              </p:par>
                              <p:par>
                                <p:cTn id="16" presetID="2" presetClass="entr" presetSubtype="2" fill="hold" nodeType="withEffect">
                                  <p:stCondLst>
                                    <p:cond delay="0"/>
                                  </p:stCondLst>
                                  <p:childTnLst>
                                    <p:set>
                                      <p:cBhvr additive="repl">
                                        <p:cTn id="17" dur="1" fill="hold">
                                          <p:stCondLst>
                                            <p:cond delay="0"/>
                                          </p:stCondLst>
                                        </p:cTn>
                                        <p:tgtEl>
                                          <p:spTgt spid="10245"/>
                                        </p:tgtEl>
                                        <p:attrNameLst>
                                          <p:attrName>style.visibility</p:attrName>
                                        </p:attrNameLst>
                                      </p:cBhvr>
                                      <p:to>
                                        <p:strVal val="visible"/>
                                      </p:to>
                                    </p:set>
                                    <p:anim calcmode="lin" valueType="num">
                                      <p:cBhvr additive="repl">
                                        <p:cTn id="18" dur="500" fill="hold"/>
                                        <p:tgtEl>
                                          <p:spTgt spid="10245"/>
                                        </p:tgtEl>
                                        <p:attrNameLst>
                                          <p:attrName>ppt_x</p:attrName>
                                        </p:attrNameLst>
                                      </p:cBhvr>
                                      <p:tavLst>
                                        <p:tav tm="100000">
                                          <p:val>
                                            <p:strVal val="1+#ppt_w/2"/>
                                          </p:val>
                                        </p:tav>
                                        <p:tav>
                                          <p:val>
                                            <p:strVal val="#ppt_x"/>
                                          </p:val>
                                        </p:tav>
                                      </p:tavLst>
                                    </p:anim>
                                    <p:anim calcmode="lin" valueType="num">
                                      <p:cBhvr additive="repl">
                                        <p:cTn id="19" dur="500" fill="hold"/>
                                        <p:tgtEl>
                                          <p:spTgt spid="10245"/>
                                        </p:tgtEl>
                                        <p:attrNameLst>
                                          <p:attrName>ppt_y</p:attrName>
                                        </p:attrNameLst>
                                      </p:cBhvr>
                                      <p:tavLst>
                                        <p:tav tm="100000">
                                          <p:val>
                                            <p:strVal val="#ppt_y"/>
                                          </p:val>
                                        </p:tav>
                                        <p:tav>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nodeType="clickEffect">
                                  <p:stCondLst>
                                    <p:cond delay="0"/>
                                  </p:stCondLst>
                                  <p:childTnLst>
                                    <p:set>
                                      <p:cBhvr additive="repl">
                                        <p:cTn id="23" dur="1" fill="hold">
                                          <p:stCondLst>
                                            <p:cond delay="0"/>
                                          </p:stCondLst>
                                        </p:cTn>
                                        <p:tgtEl>
                                          <p:spTgt spid="10248"/>
                                        </p:tgtEl>
                                        <p:attrNameLst>
                                          <p:attrName>style.visibility</p:attrName>
                                        </p:attrNameLst>
                                      </p:cBhvr>
                                      <p:to>
                                        <p:strVal val="visible"/>
                                      </p:to>
                                    </p:set>
                                    <p:anim calcmode="lin" valueType="num">
                                      <p:cBhvr additive="repl">
                                        <p:cTn id="24" dur="500" fill="hold"/>
                                        <p:tgtEl>
                                          <p:spTgt spid="10248"/>
                                        </p:tgtEl>
                                        <p:attrNameLst>
                                          <p:attrName>ppt_x</p:attrName>
                                        </p:attrNameLst>
                                      </p:cBhvr>
                                      <p:tavLst>
                                        <p:tav tm="100000">
                                          <p:val>
                                            <p:strVal val="1+#ppt_w/2"/>
                                          </p:val>
                                        </p:tav>
                                        <p:tav>
                                          <p:val>
                                            <p:strVal val="#ppt_x"/>
                                          </p:val>
                                        </p:tav>
                                      </p:tavLst>
                                    </p:anim>
                                    <p:anim calcmode="lin" valueType="num">
                                      <p:cBhvr additive="repl">
                                        <p:cTn id="25" dur="500" fill="hold"/>
                                        <p:tgtEl>
                                          <p:spTgt spid="10248"/>
                                        </p:tgtEl>
                                        <p:attrNameLst>
                                          <p:attrName>ppt_y</p:attrName>
                                        </p:attrNameLst>
                                      </p:cBhvr>
                                      <p:tavLst>
                                        <p:tav tm="100000">
                                          <p:val>
                                            <p:strVal val="#ppt_y"/>
                                          </p:val>
                                        </p:tav>
                                        <p:tav>
                                          <p:val>
                                            <p:strVal val="#ppt_y"/>
                                          </p:val>
                                        </p:tav>
                                      </p:tavLst>
                                    </p:anim>
                                  </p:childTnLst>
                                </p:cTn>
                              </p:par>
                              <p:par>
                                <p:cTn id="26" presetID="2" presetClass="entr" presetSubtype="2" fill="hold" nodeType="withEffect">
                                  <p:stCondLst>
                                    <p:cond delay="0"/>
                                  </p:stCondLst>
                                  <p:childTnLst>
                                    <p:set>
                                      <p:cBhvr additive="repl">
                                        <p:cTn id="27" dur="1" fill="hold">
                                          <p:stCondLst>
                                            <p:cond delay="0"/>
                                          </p:stCondLst>
                                        </p:cTn>
                                        <p:tgtEl>
                                          <p:spTgt spid="10246"/>
                                        </p:tgtEl>
                                        <p:attrNameLst>
                                          <p:attrName>style.visibility</p:attrName>
                                        </p:attrNameLst>
                                      </p:cBhvr>
                                      <p:to>
                                        <p:strVal val="visible"/>
                                      </p:to>
                                    </p:set>
                                    <p:anim calcmode="lin" valueType="num">
                                      <p:cBhvr additive="repl">
                                        <p:cTn id="28" dur="500" fill="hold"/>
                                        <p:tgtEl>
                                          <p:spTgt spid="10246"/>
                                        </p:tgtEl>
                                        <p:attrNameLst>
                                          <p:attrName>ppt_x</p:attrName>
                                        </p:attrNameLst>
                                      </p:cBhvr>
                                      <p:tavLst>
                                        <p:tav tm="100000">
                                          <p:val>
                                            <p:strVal val="1+#ppt_w/2"/>
                                          </p:val>
                                        </p:tav>
                                        <p:tav>
                                          <p:val>
                                            <p:strVal val="#ppt_x"/>
                                          </p:val>
                                        </p:tav>
                                      </p:tavLst>
                                    </p:anim>
                                    <p:anim calcmode="lin" valueType="num">
                                      <p:cBhvr additive="repl">
                                        <p:cTn id="29" dur="500" fill="hold"/>
                                        <p:tgtEl>
                                          <p:spTgt spid="10246"/>
                                        </p:tgtEl>
                                        <p:attrNameLst>
                                          <p:attrName>ppt_y</p:attrName>
                                        </p:attrNameLst>
                                      </p:cBhvr>
                                      <p:tavLst>
                                        <p:tav tm="100000">
                                          <p:val>
                                            <p:strVal val="#ppt_y"/>
                                          </p:val>
                                        </p:tav>
                                        <p:tav>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nodeType="clickEffect">
                                  <p:stCondLst>
                                    <p:cond delay="0"/>
                                  </p:stCondLst>
                                  <p:childTnLst>
                                    <p:set>
                                      <p:cBhvr additive="repl">
                                        <p:cTn id="33" dur="1" fill="hold">
                                          <p:stCondLst>
                                            <p:cond delay="0"/>
                                          </p:stCondLst>
                                        </p:cTn>
                                        <p:tgtEl>
                                          <p:spTgt spid="10249"/>
                                        </p:tgtEl>
                                        <p:attrNameLst>
                                          <p:attrName>style.visibility</p:attrName>
                                        </p:attrNameLst>
                                      </p:cBhvr>
                                      <p:to>
                                        <p:strVal val="visible"/>
                                      </p:to>
                                    </p:set>
                                    <p:animEffect transition="in" filter="checkerboard(across)">
                                      <p:cBhvr additive="repl">
                                        <p:cTn id="34" dur="500"/>
                                        <p:tgtEl>
                                          <p:spTgt spid="10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FF3F77F2-66A5-45DF-C4D9-69738D0DE166}"/>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Τετράχρονοι κινητήρες</a:t>
            </a:r>
          </a:p>
        </p:txBody>
      </p:sp>
      <p:sp>
        <p:nvSpPr>
          <p:cNvPr id="11266" name="Rectangle 2">
            <a:extLst>
              <a:ext uri="{FF2B5EF4-FFF2-40B4-BE49-F238E27FC236}">
                <a16:creationId xmlns:a16="http://schemas.microsoft.com/office/drawing/2014/main" id="{8AAB6131-0B55-D0EC-CB2A-A7A0EB70602E}"/>
              </a:ext>
            </a:extLst>
          </p:cNvPr>
          <p:cNvSpPr>
            <a:spLocks noChangeArrowheads="1"/>
          </p:cNvSpPr>
          <p:nvPr/>
        </p:nvSpPr>
        <p:spPr bwMode="auto">
          <a:xfrm>
            <a:off x="539750" y="555625"/>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813"/>
              </a:spcAft>
              <a:buFont typeface="Wingdings" pitchFamily="2" charset="0"/>
              <a:buChar char=""/>
            </a:pPr>
            <a:r>
              <a:rPr lang="el-GR" altLang="el-GR"/>
              <a:t>2</a:t>
            </a:r>
            <a:r>
              <a:rPr lang="el-GR" altLang="el-GR" baseline="30000"/>
              <a:t>ος</a:t>
            </a:r>
            <a:r>
              <a:rPr lang="el-GR" altLang="el-GR"/>
              <a:t> χρόνος (</a:t>
            </a:r>
            <a:r>
              <a:rPr lang="el-GR" altLang="el-GR" b="1">
                <a:solidFill>
                  <a:srgbClr val="FF0000"/>
                </a:solidFill>
              </a:rPr>
              <a:t>συμπίεση</a:t>
            </a:r>
            <a:r>
              <a:rPr lang="el-GR" altLang="el-GR"/>
              <a:t>)</a:t>
            </a:r>
          </a:p>
        </p:txBody>
      </p:sp>
      <p:sp>
        <p:nvSpPr>
          <p:cNvPr id="11267" name="Rectangle 3">
            <a:extLst>
              <a:ext uri="{FF2B5EF4-FFF2-40B4-BE49-F238E27FC236}">
                <a16:creationId xmlns:a16="http://schemas.microsoft.com/office/drawing/2014/main" id="{CF5E26DE-F0F2-0517-08C8-302DFC04D40F}"/>
              </a:ext>
            </a:extLst>
          </p:cNvPr>
          <p:cNvSpPr>
            <a:spLocks noChangeArrowheads="1"/>
          </p:cNvSpPr>
          <p:nvPr/>
        </p:nvSpPr>
        <p:spPr bwMode="auto">
          <a:xfrm>
            <a:off x="539750" y="1011238"/>
            <a:ext cx="8135938"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Το έμβολο ανεβαίνει και η βαλβίδα εισαγωγής κλείνει. Το μίγμα συμπιέζεται. </a:t>
            </a:r>
          </a:p>
          <a:p>
            <a:pPr algn="ctr" hangingPunct="1">
              <a:lnSpc>
                <a:spcPct val="100000"/>
              </a:lnSpc>
            </a:pPr>
            <a:r>
              <a:rPr lang="el-GR" altLang="el-GR"/>
              <a:t>Η βαλβίδα εξαγωγής παραμένει κλειστή.</a:t>
            </a:r>
          </a:p>
        </p:txBody>
      </p:sp>
      <p:sp>
        <p:nvSpPr>
          <p:cNvPr id="11268" name="Rectangle 4">
            <a:extLst>
              <a:ext uri="{FF2B5EF4-FFF2-40B4-BE49-F238E27FC236}">
                <a16:creationId xmlns:a16="http://schemas.microsoft.com/office/drawing/2014/main" id="{BD8C2630-AB1C-103D-35DE-0028208A6229}"/>
              </a:ext>
            </a:extLst>
          </p:cNvPr>
          <p:cNvSpPr>
            <a:spLocks noChangeArrowheads="1"/>
          </p:cNvSpPr>
          <p:nvPr/>
        </p:nvSpPr>
        <p:spPr bwMode="auto">
          <a:xfrm>
            <a:off x="2700338" y="2124075"/>
            <a:ext cx="5688012" cy="146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Κατά τη φάση αυτή, το έμβολο κινείται από το Κ.Ν.Σ. προς τα επάνω, ενώ οι βαλβίδες εισαγωγής και εξαγωγής είναι κλειστές και συμπιέζει το μίγμα αέρα-καυσίμου (στον βενζινοκινητήρα) ή τον αέρα μόνο (στον πετρελαιοκινητήρα).</a:t>
            </a:r>
          </a:p>
        </p:txBody>
      </p:sp>
      <p:pic>
        <p:nvPicPr>
          <p:cNvPr id="11269" name="Picture 5">
            <a:extLst>
              <a:ext uri="{FF2B5EF4-FFF2-40B4-BE49-F238E27FC236}">
                <a16:creationId xmlns:a16="http://schemas.microsoft.com/office/drawing/2014/main" id="{634C87A7-1119-34E3-8E25-A00908A20B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0111" r="61104"/>
          <a:stretch>
            <a:fillRect/>
          </a:stretch>
        </p:blipFill>
        <p:spPr bwMode="auto">
          <a:xfrm>
            <a:off x="684213" y="1852613"/>
            <a:ext cx="1008062" cy="2808287"/>
          </a:xfrm>
          <a:prstGeom prst="rect">
            <a:avLst/>
          </a:prstGeom>
          <a:noFill/>
          <a:ln>
            <a:noFill/>
          </a:ln>
          <a:effectLst/>
          <a:extLst>
            <a:ext uri="{909E8E84-426E-40DD-AFC4-6F175D3DCCD1}">
              <a14:hiddenFill xmlns:a14="http://schemas.microsoft.com/office/drawing/2010/main">
                <a:blipFill dpi="0" rotWithShape="0">
                  <a:blip/>
                  <a:srcRect l="20111" r="61104"/>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11267">
                                            <p:txEl>
                                              <p:pRg st="0" end="0"/>
                                            </p:txEl>
                                          </p:spTgt>
                                        </p:tgtEl>
                                        <p:attrNameLst>
                                          <p:attrName>style.visibility</p:attrName>
                                        </p:attrNameLst>
                                      </p:cBhvr>
                                      <p:to>
                                        <p:strVal val="visible"/>
                                      </p:to>
                                    </p:set>
                                    <p:animEffect transition="in" filter="box(in)">
                                      <p:cBhvr additive="repl">
                                        <p:cTn id="7" dur="500"/>
                                        <p:tgtEl>
                                          <p:spTgt spid="11267">
                                            <p:txEl>
                                              <p:pRg st="0" end="0"/>
                                            </p:txEl>
                                          </p:spTgt>
                                        </p:tgtEl>
                                      </p:cBhvr>
                                    </p:animEffect>
                                  </p:childTnLst>
                                </p:cTn>
                              </p:par>
                              <p:par>
                                <p:cTn id="8" presetID="4" presetClass="entr" presetSubtype="16" fill="hold" nodeType="withEffect">
                                  <p:stCondLst>
                                    <p:cond delay="0"/>
                                  </p:stCondLst>
                                  <p:childTnLst>
                                    <p:set>
                                      <p:cBhvr additive="repl">
                                        <p:cTn id="9" dur="1" fill="hold">
                                          <p:stCondLst>
                                            <p:cond delay="0"/>
                                          </p:stCondLst>
                                        </p:cTn>
                                        <p:tgtEl>
                                          <p:spTgt spid="11267">
                                            <p:txEl>
                                              <p:pRg st="1" end="1"/>
                                            </p:txEl>
                                          </p:spTgt>
                                        </p:tgtEl>
                                        <p:attrNameLst>
                                          <p:attrName>style.visibility</p:attrName>
                                        </p:attrNameLst>
                                      </p:cBhvr>
                                      <p:to>
                                        <p:strVal val="visible"/>
                                      </p:to>
                                    </p:set>
                                    <p:animEffect transition="in" filter="box(in)">
                                      <p:cBhvr additive="repl">
                                        <p:cTn id="10" dur="500"/>
                                        <p:tgtEl>
                                          <p:spTgt spid="1126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additive="repl">
                                        <p:cTn id="14" dur="1" fill="hold">
                                          <p:stCondLst>
                                            <p:cond delay="0"/>
                                          </p:stCondLst>
                                        </p:cTn>
                                        <p:tgtEl>
                                          <p:spTgt spid="11268"/>
                                        </p:tgtEl>
                                        <p:attrNameLst>
                                          <p:attrName>style.visibility</p:attrName>
                                        </p:attrNameLst>
                                      </p:cBhvr>
                                      <p:to>
                                        <p:strVal val="visible"/>
                                      </p:to>
                                    </p:set>
                                    <p:animEffect transition="in" filter="checkerboard(across)">
                                      <p:cBhvr additive="repl">
                                        <p:cTn id="15"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815D874A-74E5-AD1B-F8EC-DF84C6A2BEF1}"/>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Τετράχρονοι κινητήρες</a:t>
            </a:r>
          </a:p>
        </p:txBody>
      </p:sp>
      <p:sp>
        <p:nvSpPr>
          <p:cNvPr id="12290" name="Rectangle 2">
            <a:extLst>
              <a:ext uri="{FF2B5EF4-FFF2-40B4-BE49-F238E27FC236}">
                <a16:creationId xmlns:a16="http://schemas.microsoft.com/office/drawing/2014/main" id="{FF2683F7-7FC2-674A-2A47-1C6ACB2DCBE2}"/>
              </a:ext>
            </a:extLst>
          </p:cNvPr>
          <p:cNvSpPr>
            <a:spLocks noChangeArrowheads="1"/>
          </p:cNvSpPr>
          <p:nvPr/>
        </p:nvSpPr>
        <p:spPr bwMode="auto">
          <a:xfrm>
            <a:off x="539750" y="555625"/>
            <a:ext cx="813593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spcAft>
                <a:spcPts val="1813"/>
              </a:spcAft>
              <a:buFont typeface="Wingdings" pitchFamily="2" charset="0"/>
              <a:buChar char=""/>
            </a:pPr>
            <a:r>
              <a:rPr lang="el-GR" altLang="el-GR"/>
              <a:t>2</a:t>
            </a:r>
            <a:r>
              <a:rPr lang="el-GR" altLang="el-GR" baseline="30000"/>
              <a:t>ος</a:t>
            </a:r>
            <a:r>
              <a:rPr lang="el-GR" altLang="el-GR"/>
              <a:t> χρόνος (</a:t>
            </a:r>
            <a:r>
              <a:rPr lang="el-GR" altLang="el-GR" b="1">
                <a:solidFill>
                  <a:srgbClr val="FF0000"/>
                </a:solidFill>
              </a:rPr>
              <a:t>συμπίεση</a:t>
            </a:r>
            <a:r>
              <a:rPr lang="el-GR" altLang="el-GR"/>
              <a:t>)</a:t>
            </a:r>
          </a:p>
        </p:txBody>
      </p:sp>
      <p:sp>
        <p:nvSpPr>
          <p:cNvPr id="12291" name="Rectangle 3">
            <a:extLst>
              <a:ext uri="{FF2B5EF4-FFF2-40B4-BE49-F238E27FC236}">
                <a16:creationId xmlns:a16="http://schemas.microsoft.com/office/drawing/2014/main" id="{8CB22565-04F6-CD09-E8D4-258921020F9D}"/>
              </a:ext>
            </a:extLst>
          </p:cNvPr>
          <p:cNvSpPr>
            <a:spLocks noChangeArrowheads="1"/>
          </p:cNvSpPr>
          <p:nvPr/>
        </p:nvSpPr>
        <p:spPr bwMode="auto">
          <a:xfrm>
            <a:off x="2339975" y="1131888"/>
            <a:ext cx="6048375" cy="146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Κατά την εισαγωγή μίγματος αέρα - καυσίμου (περίπτωση βενζινοκινητήρα - OTTO), η συμπίεση έχει σαν αποτέλεσμα, αφ' ενός μεν την αύξηση της πίεσης και της θερμοκρασίας στο χώρο του κυλίνδρου, αφ' ετέρου δε την καλύτερη ανάμιξη του αέρα με το καύσιμο.</a:t>
            </a:r>
          </a:p>
        </p:txBody>
      </p:sp>
      <p:pic>
        <p:nvPicPr>
          <p:cNvPr id="12292" name="Picture 4">
            <a:extLst>
              <a:ext uri="{FF2B5EF4-FFF2-40B4-BE49-F238E27FC236}">
                <a16:creationId xmlns:a16="http://schemas.microsoft.com/office/drawing/2014/main" id="{9183DB2D-C6FB-6947-F3E7-6C2A7A41A9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0111" r="61104"/>
          <a:stretch>
            <a:fillRect/>
          </a:stretch>
        </p:blipFill>
        <p:spPr bwMode="auto">
          <a:xfrm>
            <a:off x="684213" y="1852613"/>
            <a:ext cx="1008062" cy="2808287"/>
          </a:xfrm>
          <a:prstGeom prst="rect">
            <a:avLst/>
          </a:prstGeom>
          <a:noFill/>
          <a:ln>
            <a:noFill/>
          </a:ln>
          <a:effectLst/>
          <a:extLst>
            <a:ext uri="{909E8E84-426E-40DD-AFC4-6F175D3DCCD1}">
              <a14:hiddenFill xmlns:a14="http://schemas.microsoft.com/office/drawing/2010/main">
                <a:blipFill dpi="0" rotWithShape="0">
                  <a:blip/>
                  <a:srcRect l="20111" r="61104"/>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3" name="Rectangle 5">
            <a:extLst>
              <a:ext uri="{FF2B5EF4-FFF2-40B4-BE49-F238E27FC236}">
                <a16:creationId xmlns:a16="http://schemas.microsoft.com/office/drawing/2014/main" id="{A9964889-EAF5-7CA9-E8FC-2E0BB6D929B5}"/>
              </a:ext>
            </a:extLst>
          </p:cNvPr>
          <p:cNvSpPr>
            <a:spLocks noChangeArrowheads="1"/>
          </p:cNvSpPr>
          <p:nvPr/>
        </p:nvSpPr>
        <p:spPr bwMode="auto">
          <a:xfrm>
            <a:off x="2339975" y="3100388"/>
            <a:ext cx="6048375" cy="118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Κατά την εισαγωγή μόνο αέρα (περίπτωση πετρελαιοκινητήρα - DIESEL) η συμπίεση και πάλι αυξάνει τη θερμοκρασία του αέρα και προετοιμάζεται για την επόμενη φάση.</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12291"/>
                                        </p:tgtEl>
                                        <p:attrNameLst>
                                          <p:attrName>style.visibility</p:attrName>
                                        </p:attrNameLst>
                                      </p:cBhvr>
                                      <p:to>
                                        <p:strVal val="visible"/>
                                      </p:to>
                                    </p:set>
                                    <p:animEffect transition="in" filter="checkerboard(across)">
                                      <p:cBhvr additive="repl">
                                        <p:cTn id="7" dur="500"/>
                                        <p:tgtEl>
                                          <p:spTgt spid="122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12293"/>
                                        </p:tgtEl>
                                        <p:attrNameLst>
                                          <p:attrName>style.visibility</p:attrName>
                                        </p:attrNameLst>
                                      </p:cBhvr>
                                      <p:to>
                                        <p:strVal val="visible"/>
                                      </p:to>
                                    </p:set>
                                    <p:animEffect transition="in" filter="checkerboard(across)">
                                      <p:cBhvr additive="repl">
                                        <p:cTn id="12"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Θέμα του Office">
      <a:majorFont>
        <a:latin typeface="Constantia"/>
        <a:ea typeface="AR PL SungtiL GB"/>
        <a:cs typeface="AR PL SungtiL GB"/>
      </a:majorFont>
      <a:minorFont>
        <a:latin typeface="Calibri"/>
        <a:ea typeface="AR PL SungtiL GB"/>
        <a:cs typeface="AR PL SungtiL GB"/>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0">
          <a:lnSpc>
            <a:spcPct val="93000"/>
          </a:lnSpc>
          <a:spcBef>
            <a:spcPts val="13"/>
          </a:spcBef>
          <a:spcAft>
            <a:spcPts val="13"/>
          </a:spcAft>
          <a:buClr>
            <a:srgbClr val="000000"/>
          </a:buClr>
          <a:buSzPct val="100000"/>
          <a:buFont typeface="Times New Roman" panose="02020603050405020304" pitchFamily="18" charset="0"/>
          <a:buNone/>
          <a:tabLst/>
          <a:defRPr kumimoji="0" lang="en-GB" altLang="el-GR" sz="1800" b="0" i="0" u="none" strike="noStrike" cap="none" normalizeH="0" baseline="0" smtClean="0">
            <a:ln>
              <a:noFill/>
            </a:ln>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0">
          <a:lnSpc>
            <a:spcPct val="93000"/>
          </a:lnSpc>
          <a:spcBef>
            <a:spcPts val="13"/>
          </a:spcBef>
          <a:spcAft>
            <a:spcPts val="13"/>
          </a:spcAft>
          <a:buClr>
            <a:srgbClr val="000000"/>
          </a:buClr>
          <a:buSzPct val="100000"/>
          <a:buFont typeface="Times New Roman" panose="02020603050405020304" pitchFamily="18" charset="0"/>
          <a:buNone/>
          <a:tabLst/>
          <a:defRPr kumimoji="0" lang="en-GB" altLang="el-GR" sz="1800" b="0" i="0" u="none" strike="noStrike" cap="none" normalizeH="0" baseline="0" smtClean="0">
            <a:ln>
              <a:noFill/>
            </a:ln>
            <a:effectLst/>
            <a:latin typeface="Arial" panose="020B0604020202020204" pitchFamily="34" charset="0"/>
          </a:defRPr>
        </a:defPPr>
      </a:lstStyle>
    </a:lnDef>
  </a:objectDefaults>
  <a:extraClrSchemeLst>
    <a:extraClrScheme>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Θέμα του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Θέμα του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Θέμα του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Flow</Template>
  <TotalTime>660</TotalTime>
  <Words>1814</Words>
  <Application>Microsoft Macintosh PowerPoint</Application>
  <PresentationFormat>Προβολή στην οθόνη (16:9)</PresentationFormat>
  <Paragraphs>142</Paragraphs>
  <Slides>25</Slides>
  <Notes>25</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2</vt:i4>
      </vt:variant>
      <vt:variant>
        <vt:lpstr>Τίτλοι διαφανειών</vt:lpstr>
      </vt:variant>
      <vt:variant>
        <vt:i4>25</vt:i4>
      </vt:variant>
    </vt:vector>
  </HeadingPairs>
  <TitlesOfParts>
    <vt:vector size="35" baseType="lpstr">
      <vt:lpstr>Times New Roman</vt:lpstr>
      <vt:lpstr>Constantia</vt:lpstr>
      <vt:lpstr>AR PL SungtiL GB</vt:lpstr>
      <vt:lpstr>Calibri</vt:lpstr>
      <vt:lpstr>Arial</vt:lpstr>
      <vt:lpstr>DejaVu Sans</vt:lpstr>
      <vt:lpstr>Wingdings</vt:lpstr>
      <vt:lpstr>Wingdings 2</vt:lpstr>
      <vt:lpstr>Θέμα του Office</vt:lpstr>
      <vt:lpstr>1_Θέμα του Office</vt:lpstr>
      <vt:lpstr>Μ.Ε.Κ.  Ι</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Μ.Ε.Κ.  Ι</dc:title>
  <dc:creator>xps</dc:creator>
  <cp:lastModifiedBy>GEORGIA GEORGATZOGLOU</cp:lastModifiedBy>
  <cp:revision>93</cp:revision>
  <cp:lastPrinted>1601-01-01T00:00:00Z</cp:lastPrinted>
  <dcterms:created xsi:type="dcterms:W3CDTF">2015-09-27T16:42:25Z</dcterms:created>
  <dcterms:modified xsi:type="dcterms:W3CDTF">2024-03-17T11:44:51Z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PresentationFormat">
    <vt:lpwstr>Προβολή στην οθόνη (16:9)</vt:lpwstr>
  </property>
  <property fmtid="{D5CDD505-2E9C-101B-9397-08002B2CF9AE}" pid="4" name="Slides">
    <vt:r8>25</vt:r8>
  </property>
</Properties>
</file>