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73" r:id="rId2"/>
  </p:sldMasterIdLst>
  <p:notesMasterIdLst>
    <p:notesMasterId r:id="rId2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5143500" type="screen16x9"/>
  <p:notesSz cx="7559675" cy="10691813"/>
  <p:defaultTextStyle>
    <a:defPPr>
      <a:defRPr lang="en-GB"/>
    </a:defPPr>
    <a:lvl1pPr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1pPr>
    <a:lvl2pPr marL="742950" indent="-28575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2pPr>
    <a:lvl3pPr marL="11430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3pPr>
    <a:lvl4pPr marL="16002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4pPr>
    <a:lvl5pPr marL="20574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3"/>
  </p:normalViewPr>
  <p:slideViewPr>
    <p:cSldViewPr>
      <p:cViewPr varScale="1">
        <p:scale>
          <a:sx n="114" d="100"/>
          <a:sy n="114" d="100"/>
        </p:scale>
        <p:origin x="1024" y="17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6786AF64-8366-FBF9-3564-E07E746B9C6A}"/>
              </a:ext>
            </a:extLst>
          </p:cNvPr>
          <p:cNvSpPr>
            <a:spLocks noGrp="1" noChangeArrowheads="1"/>
          </p:cNvSpPr>
          <p:nvPr>
            <p:ph type="sldImg"/>
          </p:nvPr>
        </p:nvSpPr>
        <p:spPr bwMode="auto">
          <a:xfrm>
            <a:off x="215900" y="812800"/>
            <a:ext cx="7126288"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a:extLst>
              <a:ext uri="{FF2B5EF4-FFF2-40B4-BE49-F238E27FC236}">
                <a16:creationId xmlns:a16="http://schemas.microsoft.com/office/drawing/2014/main" id="{D7980655-EA74-6D12-D454-601615D5E06E}"/>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l-GR" altLang="el-GR"/>
          </a:p>
        </p:txBody>
      </p:sp>
      <p:sp>
        <p:nvSpPr>
          <p:cNvPr id="3075" name="Rectangle 3">
            <a:extLst>
              <a:ext uri="{FF2B5EF4-FFF2-40B4-BE49-F238E27FC236}">
                <a16:creationId xmlns:a16="http://schemas.microsoft.com/office/drawing/2014/main" id="{B6B40B3C-A185-067D-DD48-04C525D51423}"/>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6" name="Rectangle 4">
            <a:extLst>
              <a:ext uri="{FF2B5EF4-FFF2-40B4-BE49-F238E27FC236}">
                <a16:creationId xmlns:a16="http://schemas.microsoft.com/office/drawing/2014/main" id="{02889D16-E94A-B3D8-A4EF-8900632FF0BA}"/>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7" name="Rectangle 5">
            <a:extLst>
              <a:ext uri="{FF2B5EF4-FFF2-40B4-BE49-F238E27FC236}">
                <a16:creationId xmlns:a16="http://schemas.microsoft.com/office/drawing/2014/main" id="{4ED0324A-F531-A486-D431-52DA5CF44EB4}"/>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8" name="Rectangle 6">
            <a:extLst>
              <a:ext uri="{FF2B5EF4-FFF2-40B4-BE49-F238E27FC236}">
                <a16:creationId xmlns:a16="http://schemas.microsoft.com/office/drawing/2014/main" id="{1AB71C19-6839-7C13-9929-9BB5BF1A1EEB}"/>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fld id="{E0A1938C-1BF0-0848-AF3F-89EB8167A272}" type="slidenum">
              <a:rPr lang="en-US" altLang="el-GR"/>
              <a:pPr/>
              <a:t>‹#›</a:t>
            </a:fld>
            <a:endParaRPr lang="en-US"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DC6467D-2618-3771-2D54-F50DDA3C2335}"/>
              </a:ext>
            </a:extLst>
          </p:cNvPr>
          <p:cNvSpPr>
            <a:spLocks noGrp="1" noChangeArrowheads="1"/>
          </p:cNvSpPr>
          <p:nvPr>
            <p:ph type="sldNum"/>
          </p:nvPr>
        </p:nvSpPr>
        <p:spPr>
          <a:ln/>
        </p:spPr>
        <p:txBody>
          <a:bodyPr/>
          <a:lstStyle/>
          <a:p>
            <a:fld id="{EA169CFE-4A42-0B4D-9164-CF8B3498C136}" type="slidenum">
              <a:rPr lang="en-US" altLang="el-GR"/>
              <a:pPr/>
              <a:t>1</a:t>
            </a:fld>
            <a:endParaRPr lang="en-US" altLang="el-GR"/>
          </a:p>
        </p:txBody>
      </p:sp>
      <p:sp>
        <p:nvSpPr>
          <p:cNvPr id="29697" name="Text Box 1">
            <a:extLst>
              <a:ext uri="{FF2B5EF4-FFF2-40B4-BE49-F238E27FC236}">
                <a16:creationId xmlns:a16="http://schemas.microsoft.com/office/drawing/2014/main" id="{5DE595F2-781E-7DFF-0609-FF894C4F99E7}"/>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Text Box 2">
            <a:extLst>
              <a:ext uri="{FF2B5EF4-FFF2-40B4-BE49-F238E27FC236}">
                <a16:creationId xmlns:a16="http://schemas.microsoft.com/office/drawing/2014/main" id="{1D3A08D6-A900-F2D3-7FC0-0525926C5DC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B534584-85A2-BA12-3D79-9D14750C8F59}"/>
              </a:ext>
            </a:extLst>
          </p:cNvPr>
          <p:cNvSpPr>
            <a:spLocks noGrp="1" noChangeArrowheads="1"/>
          </p:cNvSpPr>
          <p:nvPr>
            <p:ph type="sldNum"/>
          </p:nvPr>
        </p:nvSpPr>
        <p:spPr>
          <a:ln/>
        </p:spPr>
        <p:txBody>
          <a:bodyPr/>
          <a:lstStyle/>
          <a:p>
            <a:fld id="{FA1691CF-93F4-5347-A817-9B53BF500F68}" type="slidenum">
              <a:rPr lang="en-US" altLang="el-GR"/>
              <a:pPr/>
              <a:t>10</a:t>
            </a:fld>
            <a:endParaRPr lang="en-US" altLang="el-GR"/>
          </a:p>
        </p:txBody>
      </p:sp>
      <p:sp>
        <p:nvSpPr>
          <p:cNvPr id="38913" name="Text Box 1">
            <a:extLst>
              <a:ext uri="{FF2B5EF4-FFF2-40B4-BE49-F238E27FC236}">
                <a16:creationId xmlns:a16="http://schemas.microsoft.com/office/drawing/2014/main" id="{C29315A2-3357-0972-8A86-ABB7B1910DDD}"/>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Text Box 2">
            <a:extLst>
              <a:ext uri="{FF2B5EF4-FFF2-40B4-BE49-F238E27FC236}">
                <a16:creationId xmlns:a16="http://schemas.microsoft.com/office/drawing/2014/main" id="{35A00525-AC98-CC94-B1EC-F5125529C59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0EC214E6-B8C0-DB7C-313F-39A069DB0518}"/>
              </a:ext>
            </a:extLst>
          </p:cNvPr>
          <p:cNvSpPr>
            <a:spLocks noGrp="1" noChangeArrowheads="1"/>
          </p:cNvSpPr>
          <p:nvPr>
            <p:ph type="sldNum"/>
          </p:nvPr>
        </p:nvSpPr>
        <p:spPr>
          <a:ln/>
        </p:spPr>
        <p:txBody>
          <a:bodyPr/>
          <a:lstStyle/>
          <a:p>
            <a:fld id="{079F8B34-5FA6-674D-A54A-EB7D978CA87A}" type="slidenum">
              <a:rPr lang="en-US" altLang="el-GR"/>
              <a:pPr/>
              <a:t>11</a:t>
            </a:fld>
            <a:endParaRPr lang="en-US" altLang="el-GR"/>
          </a:p>
        </p:txBody>
      </p:sp>
      <p:sp>
        <p:nvSpPr>
          <p:cNvPr id="39937" name="Text Box 1">
            <a:extLst>
              <a:ext uri="{FF2B5EF4-FFF2-40B4-BE49-F238E27FC236}">
                <a16:creationId xmlns:a16="http://schemas.microsoft.com/office/drawing/2014/main" id="{32E1B6A5-6DD5-0E56-1B4B-30DEC484928C}"/>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Text Box 2">
            <a:extLst>
              <a:ext uri="{FF2B5EF4-FFF2-40B4-BE49-F238E27FC236}">
                <a16:creationId xmlns:a16="http://schemas.microsoft.com/office/drawing/2014/main" id="{A40058E4-71A1-F75B-0C6E-464C287AA3F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E7EBA09-2CFC-8403-DB69-E53B74539D6D}"/>
              </a:ext>
            </a:extLst>
          </p:cNvPr>
          <p:cNvSpPr>
            <a:spLocks noGrp="1" noChangeArrowheads="1"/>
          </p:cNvSpPr>
          <p:nvPr>
            <p:ph type="sldNum"/>
          </p:nvPr>
        </p:nvSpPr>
        <p:spPr>
          <a:ln/>
        </p:spPr>
        <p:txBody>
          <a:bodyPr/>
          <a:lstStyle/>
          <a:p>
            <a:fld id="{A91C4309-BF0E-5C40-8E4B-6F02923D41F7}" type="slidenum">
              <a:rPr lang="en-US" altLang="el-GR"/>
              <a:pPr/>
              <a:t>12</a:t>
            </a:fld>
            <a:endParaRPr lang="en-US" altLang="el-GR"/>
          </a:p>
        </p:txBody>
      </p:sp>
      <p:sp>
        <p:nvSpPr>
          <p:cNvPr id="40961" name="Text Box 1">
            <a:extLst>
              <a:ext uri="{FF2B5EF4-FFF2-40B4-BE49-F238E27FC236}">
                <a16:creationId xmlns:a16="http://schemas.microsoft.com/office/drawing/2014/main" id="{2820F7A1-C73A-1FE0-3E4C-FB2520DC3F85}"/>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Text Box 2">
            <a:extLst>
              <a:ext uri="{FF2B5EF4-FFF2-40B4-BE49-F238E27FC236}">
                <a16:creationId xmlns:a16="http://schemas.microsoft.com/office/drawing/2014/main" id="{7DA0F099-4CBA-4493-5A63-5B134CC4119A}"/>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1FEDFD4-AB3A-9F34-D556-A00381B5E56A}"/>
              </a:ext>
            </a:extLst>
          </p:cNvPr>
          <p:cNvSpPr>
            <a:spLocks noGrp="1" noChangeArrowheads="1"/>
          </p:cNvSpPr>
          <p:nvPr>
            <p:ph type="sldNum"/>
          </p:nvPr>
        </p:nvSpPr>
        <p:spPr>
          <a:ln/>
        </p:spPr>
        <p:txBody>
          <a:bodyPr/>
          <a:lstStyle/>
          <a:p>
            <a:fld id="{A8A872DA-CBE5-044A-A547-19BA8B186F2B}" type="slidenum">
              <a:rPr lang="en-US" altLang="el-GR"/>
              <a:pPr/>
              <a:t>13</a:t>
            </a:fld>
            <a:endParaRPr lang="en-US" altLang="el-GR"/>
          </a:p>
        </p:txBody>
      </p:sp>
      <p:sp>
        <p:nvSpPr>
          <p:cNvPr id="41985" name="Text Box 1">
            <a:extLst>
              <a:ext uri="{FF2B5EF4-FFF2-40B4-BE49-F238E27FC236}">
                <a16:creationId xmlns:a16="http://schemas.microsoft.com/office/drawing/2014/main" id="{A4A55F1F-3C16-1179-5099-72FE04108E4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Text Box 2">
            <a:extLst>
              <a:ext uri="{FF2B5EF4-FFF2-40B4-BE49-F238E27FC236}">
                <a16:creationId xmlns:a16="http://schemas.microsoft.com/office/drawing/2014/main" id="{74057223-3FD2-EB24-D819-D15E36B0895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8B31A2A9-9EF3-0C40-E0A6-F2A018686C3E}"/>
              </a:ext>
            </a:extLst>
          </p:cNvPr>
          <p:cNvSpPr>
            <a:spLocks noGrp="1" noChangeArrowheads="1"/>
          </p:cNvSpPr>
          <p:nvPr>
            <p:ph type="sldNum"/>
          </p:nvPr>
        </p:nvSpPr>
        <p:spPr>
          <a:ln/>
        </p:spPr>
        <p:txBody>
          <a:bodyPr/>
          <a:lstStyle/>
          <a:p>
            <a:fld id="{CC07CD60-636A-C24A-9328-3C559F619C89}" type="slidenum">
              <a:rPr lang="en-US" altLang="el-GR"/>
              <a:pPr/>
              <a:t>14</a:t>
            </a:fld>
            <a:endParaRPr lang="en-US" altLang="el-GR"/>
          </a:p>
        </p:txBody>
      </p:sp>
      <p:sp>
        <p:nvSpPr>
          <p:cNvPr id="43009" name="Text Box 1">
            <a:extLst>
              <a:ext uri="{FF2B5EF4-FFF2-40B4-BE49-F238E27FC236}">
                <a16:creationId xmlns:a16="http://schemas.microsoft.com/office/drawing/2014/main" id="{1A924D6B-3F34-C974-53B7-0B3A55B1982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Text Box 2">
            <a:extLst>
              <a:ext uri="{FF2B5EF4-FFF2-40B4-BE49-F238E27FC236}">
                <a16:creationId xmlns:a16="http://schemas.microsoft.com/office/drawing/2014/main" id="{1F25E691-484E-2922-FADB-249D3B74148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DA2C603-AC59-5968-3437-F501F02483D4}"/>
              </a:ext>
            </a:extLst>
          </p:cNvPr>
          <p:cNvSpPr>
            <a:spLocks noGrp="1" noChangeArrowheads="1"/>
          </p:cNvSpPr>
          <p:nvPr>
            <p:ph type="sldNum"/>
          </p:nvPr>
        </p:nvSpPr>
        <p:spPr>
          <a:ln/>
        </p:spPr>
        <p:txBody>
          <a:bodyPr/>
          <a:lstStyle/>
          <a:p>
            <a:fld id="{64D19F1A-B3B8-4945-AFC8-981AA59B54F2}" type="slidenum">
              <a:rPr lang="en-US" altLang="el-GR"/>
              <a:pPr/>
              <a:t>15</a:t>
            </a:fld>
            <a:endParaRPr lang="en-US" altLang="el-GR"/>
          </a:p>
        </p:txBody>
      </p:sp>
      <p:sp>
        <p:nvSpPr>
          <p:cNvPr id="44033" name="Text Box 1">
            <a:extLst>
              <a:ext uri="{FF2B5EF4-FFF2-40B4-BE49-F238E27FC236}">
                <a16:creationId xmlns:a16="http://schemas.microsoft.com/office/drawing/2014/main" id="{C5944042-5AF2-29AA-64A4-A36384D15949}"/>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Text Box 2">
            <a:extLst>
              <a:ext uri="{FF2B5EF4-FFF2-40B4-BE49-F238E27FC236}">
                <a16:creationId xmlns:a16="http://schemas.microsoft.com/office/drawing/2014/main" id="{FBB0456D-A658-4BA2-6776-94BBA9B17F0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A3E61C7-EA23-6E72-6A88-12EDC8F12E06}"/>
              </a:ext>
            </a:extLst>
          </p:cNvPr>
          <p:cNvSpPr>
            <a:spLocks noGrp="1" noChangeArrowheads="1"/>
          </p:cNvSpPr>
          <p:nvPr>
            <p:ph type="sldNum"/>
          </p:nvPr>
        </p:nvSpPr>
        <p:spPr>
          <a:ln/>
        </p:spPr>
        <p:txBody>
          <a:bodyPr/>
          <a:lstStyle/>
          <a:p>
            <a:fld id="{733B9A18-E248-CE4A-9155-37EF3AB47C37}" type="slidenum">
              <a:rPr lang="en-US" altLang="el-GR"/>
              <a:pPr/>
              <a:t>16</a:t>
            </a:fld>
            <a:endParaRPr lang="en-US" altLang="el-GR"/>
          </a:p>
        </p:txBody>
      </p:sp>
      <p:sp>
        <p:nvSpPr>
          <p:cNvPr id="45057" name="Text Box 1">
            <a:extLst>
              <a:ext uri="{FF2B5EF4-FFF2-40B4-BE49-F238E27FC236}">
                <a16:creationId xmlns:a16="http://schemas.microsoft.com/office/drawing/2014/main" id="{A0BB6FAF-FB5A-33CC-3ECB-634D0CFAA153}"/>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Text Box 2">
            <a:extLst>
              <a:ext uri="{FF2B5EF4-FFF2-40B4-BE49-F238E27FC236}">
                <a16:creationId xmlns:a16="http://schemas.microsoft.com/office/drawing/2014/main" id="{6B3A96C6-44B5-95C6-0242-800B83C8559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59280DC0-DBA2-AFAF-999A-2D57BCEB8292}"/>
              </a:ext>
            </a:extLst>
          </p:cNvPr>
          <p:cNvSpPr>
            <a:spLocks noGrp="1" noChangeArrowheads="1"/>
          </p:cNvSpPr>
          <p:nvPr>
            <p:ph type="sldNum"/>
          </p:nvPr>
        </p:nvSpPr>
        <p:spPr>
          <a:ln/>
        </p:spPr>
        <p:txBody>
          <a:bodyPr/>
          <a:lstStyle/>
          <a:p>
            <a:fld id="{EA75F41E-AA8F-6149-ADE3-64A27FBED566}" type="slidenum">
              <a:rPr lang="en-US" altLang="el-GR"/>
              <a:pPr/>
              <a:t>17</a:t>
            </a:fld>
            <a:endParaRPr lang="en-US" altLang="el-GR"/>
          </a:p>
        </p:txBody>
      </p:sp>
      <p:sp>
        <p:nvSpPr>
          <p:cNvPr id="46081" name="Text Box 1">
            <a:extLst>
              <a:ext uri="{FF2B5EF4-FFF2-40B4-BE49-F238E27FC236}">
                <a16:creationId xmlns:a16="http://schemas.microsoft.com/office/drawing/2014/main" id="{EAFB2F0D-60FF-0676-56F6-774B37B7434F}"/>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Text Box 2">
            <a:extLst>
              <a:ext uri="{FF2B5EF4-FFF2-40B4-BE49-F238E27FC236}">
                <a16:creationId xmlns:a16="http://schemas.microsoft.com/office/drawing/2014/main" id="{370CB356-F80C-D9BD-307A-FCC597706AD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9D7FDBE8-E72B-C948-3D4B-F7AE4B8EA4E4}"/>
              </a:ext>
            </a:extLst>
          </p:cNvPr>
          <p:cNvSpPr>
            <a:spLocks noGrp="1" noChangeArrowheads="1"/>
          </p:cNvSpPr>
          <p:nvPr>
            <p:ph type="sldNum"/>
          </p:nvPr>
        </p:nvSpPr>
        <p:spPr>
          <a:ln/>
        </p:spPr>
        <p:txBody>
          <a:bodyPr/>
          <a:lstStyle/>
          <a:p>
            <a:fld id="{04A0C8B0-F916-2841-BD16-94E957D0B648}" type="slidenum">
              <a:rPr lang="en-US" altLang="el-GR"/>
              <a:pPr/>
              <a:t>18</a:t>
            </a:fld>
            <a:endParaRPr lang="en-US" altLang="el-GR"/>
          </a:p>
        </p:txBody>
      </p:sp>
      <p:sp>
        <p:nvSpPr>
          <p:cNvPr id="47105" name="Text Box 1">
            <a:extLst>
              <a:ext uri="{FF2B5EF4-FFF2-40B4-BE49-F238E27FC236}">
                <a16:creationId xmlns:a16="http://schemas.microsoft.com/office/drawing/2014/main" id="{0410ACA2-2E52-FACB-0B6A-C8B77242736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Text Box 2">
            <a:extLst>
              <a:ext uri="{FF2B5EF4-FFF2-40B4-BE49-F238E27FC236}">
                <a16:creationId xmlns:a16="http://schemas.microsoft.com/office/drawing/2014/main" id="{907FED9F-DA5D-4C36-B7D9-9A183E30E52C}"/>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32D3D043-E521-FA86-A02C-402AD314805C}"/>
              </a:ext>
            </a:extLst>
          </p:cNvPr>
          <p:cNvSpPr>
            <a:spLocks noGrp="1" noChangeArrowheads="1"/>
          </p:cNvSpPr>
          <p:nvPr>
            <p:ph type="sldNum"/>
          </p:nvPr>
        </p:nvSpPr>
        <p:spPr>
          <a:ln/>
        </p:spPr>
        <p:txBody>
          <a:bodyPr/>
          <a:lstStyle/>
          <a:p>
            <a:fld id="{D3E0F6C4-2760-D84D-BE2F-C3446807A24F}" type="slidenum">
              <a:rPr lang="en-US" altLang="el-GR"/>
              <a:pPr/>
              <a:t>19</a:t>
            </a:fld>
            <a:endParaRPr lang="en-US" altLang="el-GR"/>
          </a:p>
        </p:txBody>
      </p:sp>
      <p:sp>
        <p:nvSpPr>
          <p:cNvPr id="48129" name="Text Box 1">
            <a:extLst>
              <a:ext uri="{FF2B5EF4-FFF2-40B4-BE49-F238E27FC236}">
                <a16:creationId xmlns:a16="http://schemas.microsoft.com/office/drawing/2014/main" id="{AE3CDEC1-540A-1A16-B2B8-1FB0490B7ED7}"/>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Text Box 2">
            <a:extLst>
              <a:ext uri="{FF2B5EF4-FFF2-40B4-BE49-F238E27FC236}">
                <a16:creationId xmlns:a16="http://schemas.microsoft.com/office/drawing/2014/main" id="{B7901527-F78A-E3E8-E071-7E354D7CF56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2D6A78B-2B1C-E534-0823-8FF4E1B34ABE}"/>
              </a:ext>
            </a:extLst>
          </p:cNvPr>
          <p:cNvSpPr>
            <a:spLocks noGrp="1" noChangeArrowheads="1"/>
          </p:cNvSpPr>
          <p:nvPr>
            <p:ph type="sldNum"/>
          </p:nvPr>
        </p:nvSpPr>
        <p:spPr>
          <a:ln/>
        </p:spPr>
        <p:txBody>
          <a:bodyPr/>
          <a:lstStyle/>
          <a:p>
            <a:fld id="{4407DA4E-71EC-3346-8E63-F1B17D268AA2}" type="slidenum">
              <a:rPr lang="en-US" altLang="el-GR"/>
              <a:pPr/>
              <a:t>2</a:t>
            </a:fld>
            <a:endParaRPr lang="en-US" altLang="el-GR"/>
          </a:p>
        </p:txBody>
      </p:sp>
      <p:sp>
        <p:nvSpPr>
          <p:cNvPr id="30721" name="Text Box 1">
            <a:extLst>
              <a:ext uri="{FF2B5EF4-FFF2-40B4-BE49-F238E27FC236}">
                <a16:creationId xmlns:a16="http://schemas.microsoft.com/office/drawing/2014/main" id="{42D807D9-1242-8232-C855-100264257DE9}"/>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Text Box 2">
            <a:extLst>
              <a:ext uri="{FF2B5EF4-FFF2-40B4-BE49-F238E27FC236}">
                <a16:creationId xmlns:a16="http://schemas.microsoft.com/office/drawing/2014/main" id="{D33AE7D0-4A1B-251F-8877-6E5F4C3A188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0D84BD83-258A-B14C-4429-7EF41725A9FB}"/>
              </a:ext>
            </a:extLst>
          </p:cNvPr>
          <p:cNvSpPr>
            <a:spLocks noGrp="1" noChangeArrowheads="1"/>
          </p:cNvSpPr>
          <p:nvPr>
            <p:ph type="sldNum"/>
          </p:nvPr>
        </p:nvSpPr>
        <p:spPr>
          <a:ln/>
        </p:spPr>
        <p:txBody>
          <a:bodyPr/>
          <a:lstStyle/>
          <a:p>
            <a:fld id="{3A6B1C51-4EE7-A640-9C63-028EE60DB323}" type="slidenum">
              <a:rPr lang="en-US" altLang="el-GR"/>
              <a:pPr/>
              <a:t>20</a:t>
            </a:fld>
            <a:endParaRPr lang="en-US" altLang="el-GR"/>
          </a:p>
        </p:txBody>
      </p:sp>
      <p:sp>
        <p:nvSpPr>
          <p:cNvPr id="49153" name="Text Box 1">
            <a:extLst>
              <a:ext uri="{FF2B5EF4-FFF2-40B4-BE49-F238E27FC236}">
                <a16:creationId xmlns:a16="http://schemas.microsoft.com/office/drawing/2014/main" id="{A86BB667-CE1D-06B0-AF45-A43F799CB64D}"/>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Text Box 2">
            <a:extLst>
              <a:ext uri="{FF2B5EF4-FFF2-40B4-BE49-F238E27FC236}">
                <a16:creationId xmlns:a16="http://schemas.microsoft.com/office/drawing/2014/main" id="{D5A8005D-30B5-20E2-27BC-FD4530D79E4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470D97B-707B-09A2-F3FE-5B2FB6A73B91}"/>
              </a:ext>
            </a:extLst>
          </p:cNvPr>
          <p:cNvSpPr>
            <a:spLocks noGrp="1" noChangeArrowheads="1"/>
          </p:cNvSpPr>
          <p:nvPr>
            <p:ph type="sldNum"/>
          </p:nvPr>
        </p:nvSpPr>
        <p:spPr>
          <a:ln/>
        </p:spPr>
        <p:txBody>
          <a:bodyPr/>
          <a:lstStyle/>
          <a:p>
            <a:fld id="{A1EC1831-3732-5B48-90DE-01029F5A3B55}" type="slidenum">
              <a:rPr lang="en-US" altLang="el-GR"/>
              <a:pPr/>
              <a:t>21</a:t>
            </a:fld>
            <a:endParaRPr lang="en-US" altLang="el-GR"/>
          </a:p>
        </p:txBody>
      </p:sp>
      <p:sp>
        <p:nvSpPr>
          <p:cNvPr id="50177" name="Text Box 1">
            <a:extLst>
              <a:ext uri="{FF2B5EF4-FFF2-40B4-BE49-F238E27FC236}">
                <a16:creationId xmlns:a16="http://schemas.microsoft.com/office/drawing/2014/main" id="{88D70504-D01A-E257-4648-76173A10C668}"/>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Text Box 2">
            <a:extLst>
              <a:ext uri="{FF2B5EF4-FFF2-40B4-BE49-F238E27FC236}">
                <a16:creationId xmlns:a16="http://schemas.microsoft.com/office/drawing/2014/main" id="{13B17998-40E3-4C2A-EF5A-E3B85E800A2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60494FD-E6AF-A389-1162-307068A0D316}"/>
              </a:ext>
            </a:extLst>
          </p:cNvPr>
          <p:cNvSpPr>
            <a:spLocks noGrp="1" noChangeArrowheads="1"/>
          </p:cNvSpPr>
          <p:nvPr>
            <p:ph type="sldNum"/>
          </p:nvPr>
        </p:nvSpPr>
        <p:spPr>
          <a:ln/>
        </p:spPr>
        <p:txBody>
          <a:bodyPr/>
          <a:lstStyle/>
          <a:p>
            <a:fld id="{7ABCCD67-AF6A-A543-83F9-E4832ED4C79E}" type="slidenum">
              <a:rPr lang="en-US" altLang="el-GR"/>
              <a:pPr/>
              <a:t>22</a:t>
            </a:fld>
            <a:endParaRPr lang="en-US" altLang="el-GR"/>
          </a:p>
        </p:txBody>
      </p:sp>
      <p:sp>
        <p:nvSpPr>
          <p:cNvPr id="51201" name="Text Box 1">
            <a:extLst>
              <a:ext uri="{FF2B5EF4-FFF2-40B4-BE49-F238E27FC236}">
                <a16:creationId xmlns:a16="http://schemas.microsoft.com/office/drawing/2014/main" id="{9D79ED01-1629-7A2D-1A4A-E421F594C5F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Text Box 2">
            <a:extLst>
              <a:ext uri="{FF2B5EF4-FFF2-40B4-BE49-F238E27FC236}">
                <a16:creationId xmlns:a16="http://schemas.microsoft.com/office/drawing/2014/main" id="{7CF6966F-0653-89CD-BD10-3E765D0E349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6B923D4A-DAA5-5D76-86C1-81407078DFF5}"/>
              </a:ext>
            </a:extLst>
          </p:cNvPr>
          <p:cNvSpPr>
            <a:spLocks noGrp="1" noChangeArrowheads="1"/>
          </p:cNvSpPr>
          <p:nvPr>
            <p:ph type="sldNum"/>
          </p:nvPr>
        </p:nvSpPr>
        <p:spPr>
          <a:ln/>
        </p:spPr>
        <p:txBody>
          <a:bodyPr/>
          <a:lstStyle/>
          <a:p>
            <a:fld id="{1A300E21-0027-D942-93A7-82501F986DB7}" type="slidenum">
              <a:rPr lang="en-US" altLang="el-GR"/>
              <a:pPr/>
              <a:t>23</a:t>
            </a:fld>
            <a:endParaRPr lang="en-US" altLang="el-GR"/>
          </a:p>
        </p:txBody>
      </p:sp>
      <p:sp>
        <p:nvSpPr>
          <p:cNvPr id="52225" name="Text Box 1">
            <a:extLst>
              <a:ext uri="{FF2B5EF4-FFF2-40B4-BE49-F238E27FC236}">
                <a16:creationId xmlns:a16="http://schemas.microsoft.com/office/drawing/2014/main" id="{2E4B775C-3601-8D31-3BAD-434A6FFFD8D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Text Box 2">
            <a:extLst>
              <a:ext uri="{FF2B5EF4-FFF2-40B4-BE49-F238E27FC236}">
                <a16:creationId xmlns:a16="http://schemas.microsoft.com/office/drawing/2014/main" id="{F77906C3-FE4E-2FBA-E63C-AF0CF5B5338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C2EB306-2EA1-4F4E-3728-E89AD62D54C9}"/>
              </a:ext>
            </a:extLst>
          </p:cNvPr>
          <p:cNvSpPr>
            <a:spLocks noGrp="1" noChangeArrowheads="1"/>
          </p:cNvSpPr>
          <p:nvPr>
            <p:ph type="sldNum"/>
          </p:nvPr>
        </p:nvSpPr>
        <p:spPr>
          <a:ln/>
        </p:spPr>
        <p:txBody>
          <a:bodyPr/>
          <a:lstStyle/>
          <a:p>
            <a:fld id="{7452E089-76B4-7F45-BDF6-249711886F88}" type="slidenum">
              <a:rPr lang="en-US" altLang="el-GR"/>
              <a:pPr/>
              <a:t>24</a:t>
            </a:fld>
            <a:endParaRPr lang="en-US" altLang="el-GR"/>
          </a:p>
        </p:txBody>
      </p:sp>
      <p:sp>
        <p:nvSpPr>
          <p:cNvPr id="53249" name="Text Box 1">
            <a:extLst>
              <a:ext uri="{FF2B5EF4-FFF2-40B4-BE49-F238E27FC236}">
                <a16:creationId xmlns:a16="http://schemas.microsoft.com/office/drawing/2014/main" id="{C0A04866-C94E-0404-EBCD-8378910EAE4C}"/>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Text Box 2">
            <a:extLst>
              <a:ext uri="{FF2B5EF4-FFF2-40B4-BE49-F238E27FC236}">
                <a16:creationId xmlns:a16="http://schemas.microsoft.com/office/drawing/2014/main" id="{F0578334-FC51-A127-4E7B-E001BB614A2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9DFC722-BD85-0C71-7F77-B58CFD5ACA09}"/>
              </a:ext>
            </a:extLst>
          </p:cNvPr>
          <p:cNvSpPr>
            <a:spLocks noGrp="1" noChangeArrowheads="1"/>
          </p:cNvSpPr>
          <p:nvPr>
            <p:ph type="sldNum"/>
          </p:nvPr>
        </p:nvSpPr>
        <p:spPr>
          <a:ln/>
        </p:spPr>
        <p:txBody>
          <a:bodyPr/>
          <a:lstStyle/>
          <a:p>
            <a:fld id="{5BE7C3D7-6757-8B44-8722-2A4FD8919BC5}" type="slidenum">
              <a:rPr lang="en-US" altLang="el-GR"/>
              <a:pPr/>
              <a:t>25</a:t>
            </a:fld>
            <a:endParaRPr lang="en-US" altLang="el-GR"/>
          </a:p>
        </p:txBody>
      </p:sp>
      <p:sp>
        <p:nvSpPr>
          <p:cNvPr id="54273" name="Text Box 1">
            <a:extLst>
              <a:ext uri="{FF2B5EF4-FFF2-40B4-BE49-F238E27FC236}">
                <a16:creationId xmlns:a16="http://schemas.microsoft.com/office/drawing/2014/main" id="{6C949DA8-C578-6CEB-DAD2-BC7EA5B0B303}"/>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134B605F-EA24-8C37-0A4E-507222B1FA2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050165D7-7D04-353E-5C27-16F02E2E0E59}"/>
              </a:ext>
            </a:extLst>
          </p:cNvPr>
          <p:cNvSpPr>
            <a:spLocks noGrp="1" noChangeArrowheads="1"/>
          </p:cNvSpPr>
          <p:nvPr>
            <p:ph type="sldNum"/>
          </p:nvPr>
        </p:nvSpPr>
        <p:spPr>
          <a:ln/>
        </p:spPr>
        <p:txBody>
          <a:bodyPr/>
          <a:lstStyle/>
          <a:p>
            <a:fld id="{6A52EB82-8474-264D-AC37-80FE9FBE0E9F}" type="slidenum">
              <a:rPr lang="en-US" altLang="el-GR"/>
              <a:pPr/>
              <a:t>3</a:t>
            </a:fld>
            <a:endParaRPr lang="en-US" altLang="el-GR"/>
          </a:p>
        </p:txBody>
      </p:sp>
      <p:sp>
        <p:nvSpPr>
          <p:cNvPr id="31745" name="Text Box 1">
            <a:extLst>
              <a:ext uri="{FF2B5EF4-FFF2-40B4-BE49-F238E27FC236}">
                <a16:creationId xmlns:a16="http://schemas.microsoft.com/office/drawing/2014/main" id="{94EF5E7D-913F-DECD-5D5B-04D20E96822F}"/>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Text Box 2">
            <a:extLst>
              <a:ext uri="{FF2B5EF4-FFF2-40B4-BE49-F238E27FC236}">
                <a16:creationId xmlns:a16="http://schemas.microsoft.com/office/drawing/2014/main" id="{B6182119-6CD2-E2E0-D736-8CCD818C313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5C673132-B8AF-9E73-BAEE-75E793F5145D}"/>
              </a:ext>
            </a:extLst>
          </p:cNvPr>
          <p:cNvSpPr>
            <a:spLocks noGrp="1" noChangeArrowheads="1"/>
          </p:cNvSpPr>
          <p:nvPr>
            <p:ph type="sldNum"/>
          </p:nvPr>
        </p:nvSpPr>
        <p:spPr>
          <a:ln/>
        </p:spPr>
        <p:txBody>
          <a:bodyPr/>
          <a:lstStyle/>
          <a:p>
            <a:fld id="{C6E70EA9-32CB-1240-9C3E-1DF2F8B6FB31}" type="slidenum">
              <a:rPr lang="en-US" altLang="el-GR"/>
              <a:pPr/>
              <a:t>4</a:t>
            </a:fld>
            <a:endParaRPr lang="en-US" altLang="el-GR"/>
          </a:p>
        </p:txBody>
      </p:sp>
      <p:sp>
        <p:nvSpPr>
          <p:cNvPr id="32769" name="Text Box 1">
            <a:extLst>
              <a:ext uri="{FF2B5EF4-FFF2-40B4-BE49-F238E27FC236}">
                <a16:creationId xmlns:a16="http://schemas.microsoft.com/office/drawing/2014/main" id="{D2FA24D9-64FF-363E-6097-7FB0A7AEEF5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Text Box 2">
            <a:extLst>
              <a:ext uri="{FF2B5EF4-FFF2-40B4-BE49-F238E27FC236}">
                <a16:creationId xmlns:a16="http://schemas.microsoft.com/office/drawing/2014/main" id="{9CA9B2A8-B158-FE91-092C-5194B0150F4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080CC162-9288-31B2-5665-8098EFAB4BE6}"/>
              </a:ext>
            </a:extLst>
          </p:cNvPr>
          <p:cNvSpPr>
            <a:spLocks noGrp="1" noChangeArrowheads="1"/>
          </p:cNvSpPr>
          <p:nvPr>
            <p:ph type="sldNum"/>
          </p:nvPr>
        </p:nvSpPr>
        <p:spPr>
          <a:ln/>
        </p:spPr>
        <p:txBody>
          <a:bodyPr/>
          <a:lstStyle/>
          <a:p>
            <a:fld id="{EB7AA23B-74A0-2F4E-906F-A47C7A720853}" type="slidenum">
              <a:rPr lang="en-US" altLang="el-GR"/>
              <a:pPr/>
              <a:t>5</a:t>
            </a:fld>
            <a:endParaRPr lang="en-US" altLang="el-GR"/>
          </a:p>
        </p:txBody>
      </p:sp>
      <p:sp>
        <p:nvSpPr>
          <p:cNvPr id="33793" name="Text Box 1">
            <a:extLst>
              <a:ext uri="{FF2B5EF4-FFF2-40B4-BE49-F238E27FC236}">
                <a16:creationId xmlns:a16="http://schemas.microsoft.com/office/drawing/2014/main" id="{3FBAA38C-AF40-4EC3-FF20-12CEEB962F43}"/>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Text Box 2">
            <a:extLst>
              <a:ext uri="{FF2B5EF4-FFF2-40B4-BE49-F238E27FC236}">
                <a16:creationId xmlns:a16="http://schemas.microsoft.com/office/drawing/2014/main" id="{D13A09A0-22A1-83DA-3CDF-6587DE205CB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EAFC37B-5FEC-1DDF-1333-08842985A85E}"/>
              </a:ext>
            </a:extLst>
          </p:cNvPr>
          <p:cNvSpPr>
            <a:spLocks noGrp="1" noChangeArrowheads="1"/>
          </p:cNvSpPr>
          <p:nvPr>
            <p:ph type="sldNum"/>
          </p:nvPr>
        </p:nvSpPr>
        <p:spPr>
          <a:ln/>
        </p:spPr>
        <p:txBody>
          <a:bodyPr/>
          <a:lstStyle/>
          <a:p>
            <a:fld id="{02C5E658-25E9-CE43-8384-0C3038A3FA8D}" type="slidenum">
              <a:rPr lang="en-US" altLang="el-GR"/>
              <a:pPr/>
              <a:t>6</a:t>
            </a:fld>
            <a:endParaRPr lang="en-US" altLang="el-GR"/>
          </a:p>
        </p:txBody>
      </p:sp>
      <p:sp>
        <p:nvSpPr>
          <p:cNvPr id="34817" name="Text Box 1">
            <a:extLst>
              <a:ext uri="{FF2B5EF4-FFF2-40B4-BE49-F238E27FC236}">
                <a16:creationId xmlns:a16="http://schemas.microsoft.com/office/drawing/2014/main" id="{EDD55502-1B54-8FD0-4CDE-977A4796D08A}"/>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Text Box 2">
            <a:extLst>
              <a:ext uri="{FF2B5EF4-FFF2-40B4-BE49-F238E27FC236}">
                <a16:creationId xmlns:a16="http://schemas.microsoft.com/office/drawing/2014/main" id="{0CFCFA7D-8E16-D815-1D17-C8C7A7FE167B}"/>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1E418FEF-B5DF-92C5-2C39-2D59B0DA0FA3}"/>
              </a:ext>
            </a:extLst>
          </p:cNvPr>
          <p:cNvSpPr>
            <a:spLocks noGrp="1" noChangeArrowheads="1"/>
          </p:cNvSpPr>
          <p:nvPr>
            <p:ph type="sldNum"/>
          </p:nvPr>
        </p:nvSpPr>
        <p:spPr>
          <a:ln/>
        </p:spPr>
        <p:txBody>
          <a:bodyPr/>
          <a:lstStyle/>
          <a:p>
            <a:fld id="{FAD3D09F-3326-3B46-82FC-E160120EF056}" type="slidenum">
              <a:rPr lang="en-US" altLang="el-GR"/>
              <a:pPr/>
              <a:t>7</a:t>
            </a:fld>
            <a:endParaRPr lang="en-US" altLang="el-GR"/>
          </a:p>
        </p:txBody>
      </p:sp>
      <p:sp>
        <p:nvSpPr>
          <p:cNvPr id="35841" name="Text Box 1">
            <a:extLst>
              <a:ext uri="{FF2B5EF4-FFF2-40B4-BE49-F238E27FC236}">
                <a16:creationId xmlns:a16="http://schemas.microsoft.com/office/drawing/2014/main" id="{3512D252-C1C7-456A-9EED-8B11AD02967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Text Box 2">
            <a:extLst>
              <a:ext uri="{FF2B5EF4-FFF2-40B4-BE49-F238E27FC236}">
                <a16:creationId xmlns:a16="http://schemas.microsoft.com/office/drawing/2014/main" id="{AE22127F-9E93-3A79-6308-4506DD16940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3BCCDEF0-6623-5F99-5660-64A3E4853225}"/>
              </a:ext>
            </a:extLst>
          </p:cNvPr>
          <p:cNvSpPr>
            <a:spLocks noGrp="1" noChangeArrowheads="1"/>
          </p:cNvSpPr>
          <p:nvPr>
            <p:ph type="sldNum"/>
          </p:nvPr>
        </p:nvSpPr>
        <p:spPr>
          <a:ln/>
        </p:spPr>
        <p:txBody>
          <a:bodyPr/>
          <a:lstStyle/>
          <a:p>
            <a:fld id="{D5B3F711-61ED-4B4E-9770-1DD0C93AC119}" type="slidenum">
              <a:rPr lang="en-US" altLang="el-GR"/>
              <a:pPr/>
              <a:t>8</a:t>
            </a:fld>
            <a:endParaRPr lang="en-US" altLang="el-GR"/>
          </a:p>
        </p:txBody>
      </p:sp>
      <p:sp>
        <p:nvSpPr>
          <p:cNvPr id="36865" name="Text Box 1">
            <a:extLst>
              <a:ext uri="{FF2B5EF4-FFF2-40B4-BE49-F238E27FC236}">
                <a16:creationId xmlns:a16="http://schemas.microsoft.com/office/drawing/2014/main" id="{FD192373-EFA6-200C-154E-B1741C1CB325}"/>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Text Box 2">
            <a:extLst>
              <a:ext uri="{FF2B5EF4-FFF2-40B4-BE49-F238E27FC236}">
                <a16:creationId xmlns:a16="http://schemas.microsoft.com/office/drawing/2014/main" id="{BB46E802-6D95-4659-287E-5B823C32CEF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D491F78-C8CB-8C2B-79BE-25C664F93705}"/>
              </a:ext>
            </a:extLst>
          </p:cNvPr>
          <p:cNvSpPr>
            <a:spLocks noGrp="1" noChangeArrowheads="1"/>
          </p:cNvSpPr>
          <p:nvPr>
            <p:ph type="sldNum"/>
          </p:nvPr>
        </p:nvSpPr>
        <p:spPr>
          <a:ln/>
        </p:spPr>
        <p:txBody>
          <a:bodyPr/>
          <a:lstStyle/>
          <a:p>
            <a:fld id="{1220466E-5744-484C-B768-3A7F26ADF28A}" type="slidenum">
              <a:rPr lang="en-US" altLang="el-GR"/>
              <a:pPr/>
              <a:t>9</a:t>
            </a:fld>
            <a:endParaRPr lang="en-US" altLang="el-GR"/>
          </a:p>
        </p:txBody>
      </p:sp>
      <p:sp>
        <p:nvSpPr>
          <p:cNvPr id="37889" name="Text Box 1">
            <a:extLst>
              <a:ext uri="{FF2B5EF4-FFF2-40B4-BE49-F238E27FC236}">
                <a16:creationId xmlns:a16="http://schemas.microsoft.com/office/drawing/2014/main" id="{CB402F58-0BB4-498A-89D6-517F8D4C3EDE}"/>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Text Box 2">
            <a:extLst>
              <a:ext uri="{FF2B5EF4-FFF2-40B4-BE49-F238E27FC236}">
                <a16:creationId xmlns:a16="http://schemas.microsoft.com/office/drawing/2014/main" id="{40A78FCD-C9C7-52FF-4D09-C976D9A7C9F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4F1215-77E0-61AF-C3DB-6364DDC9541F}"/>
              </a:ext>
            </a:extLst>
          </p:cNvPr>
          <p:cNvSpPr>
            <a:spLocks noGrp="1"/>
          </p:cNvSpPr>
          <p:nvPr>
            <p:ph type="ctrTitle"/>
          </p:nvPr>
        </p:nvSpPr>
        <p:spPr>
          <a:xfrm>
            <a:off x="1143000" y="841375"/>
            <a:ext cx="6858000" cy="1790700"/>
          </a:xfrm>
        </p:spPr>
        <p:txBody>
          <a:bodyPr/>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5017B39-5F8A-A9E9-619A-E8864C9A5AA3}"/>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48061CF-64C9-FCD5-223A-E096267C5C75}"/>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59C7C41B-36C2-DC5E-E8DC-C75BBF194C35}"/>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904FDD81-8614-FCBA-2092-8AD4ADA85411}"/>
              </a:ext>
            </a:extLst>
          </p:cNvPr>
          <p:cNvSpPr>
            <a:spLocks noGrp="1"/>
          </p:cNvSpPr>
          <p:nvPr>
            <p:ph type="sldNum" idx="12"/>
          </p:nvPr>
        </p:nvSpPr>
        <p:spPr/>
        <p:txBody>
          <a:bodyPr/>
          <a:lstStyle>
            <a:lvl1pPr>
              <a:defRPr/>
            </a:lvl1pPr>
          </a:lstStyle>
          <a:p>
            <a:fld id="{14E579B1-BBA6-7A45-907E-E52C2D08BD53}" type="slidenum">
              <a:rPr lang="el-GR" altLang="el-GR"/>
              <a:pPr/>
              <a:t>‹#›</a:t>
            </a:fld>
            <a:endParaRPr lang="el-GR" altLang="el-GR"/>
          </a:p>
        </p:txBody>
      </p:sp>
    </p:spTree>
    <p:extLst>
      <p:ext uri="{BB962C8B-B14F-4D97-AF65-F5344CB8AC3E}">
        <p14:creationId xmlns:p14="http://schemas.microsoft.com/office/powerpoint/2010/main" val="63850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445B9D-0C65-FA32-D8DD-E9AE659F01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E0FC509-8D8F-82A4-1DB9-118F99F2152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54B73D3-9670-8241-7380-2145974A41DD}"/>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65EF316C-A56D-E225-90CB-482F3AD30BA8}"/>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F85F2C89-8421-DC0F-4115-BDAFF0C39D64}"/>
              </a:ext>
            </a:extLst>
          </p:cNvPr>
          <p:cNvSpPr>
            <a:spLocks noGrp="1"/>
          </p:cNvSpPr>
          <p:nvPr>
            <p:ph type="sldNum" idx="12"/>
          </p:nvPr>
        </p:nvSpPr>
        <p:spPr/>
        <p:txBody>
          <a:bodyPr/>
          <a:lstStyle>
            <a:lvl1pPr>
              <a:defRPr/>
            </a:lvl1pPr>
          </a:lstStyle>
          <a:p>
            <a:fld id="{CD959329-492B-A04C-9927-C8F2C58082E3}" type="slidenum">
              <a:rPr lang="el-GR" altLang="el-GR"/>
              <a:pPr/>
              <a:t>‹#›</a:t>
            </a:fld>
            <a:endParaRPr lang="el-GR" altLang="el-GR"/>
          </a:p>
        </p:txBody>
      </p:sp>
    </p:spTree>
    <p:extLst>
      <p:ext uri="{BB962C8B-B14F-4D97-AF65-F5344CB8AC3E}">
        <p14:creationId xmlns:p14="http://schemas.microsoft.com/office/powerpoint/2010/main" val="3902165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E4C071B-58A1-7A24-7CD9-63CD2D1901E1}"/>
              </a:ext>
            </a:extLst>
          </p:cNvPr>
          <p:cNvSpPr>
            <a:spLocks noGrp="1"/>
          </p:cNvSpPr>
          <p:nvPr>
            <p:ph type="title" orient="vert"/>
          </p:nvPr>
        </p:nvSpPr>
        <p:spPr>
          <a:xfrm>
            <a:off x="6629400" y="1028700"/>
            <a:ext cx="2055813" cy="3155950"/>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5BF23F1-C5DC-1C63-DC0C-D222E0332984}"/>
              </a:ext>
            </a:extLst>
          </p:cNvPr>
          <p:cNvSpPr>
            <a:spLocks noGrp="1"/>
          </p:cNvSpPr>
          <p:nvPr>
            <p:ph type="body" orient="vert" idx="1"/>
          </p:nvPr>
        </p:nvSpPr>
        <p:spPr>
          <a:xfrm>
            <a:off x="457200" y="1028700"/>
            <a:ext cx="6019800" cy="31559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681BAF-69D5-3763-4BE7-53CE3ACC8A79}"/>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54E0098F-184B-E3C2-543A-635EEBC64F94}"/>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F417B6EB-6B9E-BF0B-535C-8E984F2B74D3}"/>
              </a:ext>
            </a:extLst>
          </p:cNvPr>
          <p:cNvSpPr>
            <a:spLocks noGrp="1"/>
          </p:cNvSpPr>
          <p:nvPr>
            <p:ph type="sldNum" idx="12"/>
          </p:nvPr>
        </p:nvSpPr>
        <p:spPr/>
        <p:txBody>
          <a:bodyPr/>
          <a:lstStyle>
            <a:lvl1pPr>
              <a:defRPr/>
            </a:lvl1pPr>
          </a:lstStyle>
          <a:p>
            <a:fld id="{48EFD568-379B-EA4A-B5C9-9AA5E4E5D489}" type="slidenum">
              <a:rPr lang="el-GR" altLang="el-GR"/>
              <a:pPr/>
              <a:t>‹#›</a:t>
            </a:fld>
            <a:endParaRPr lang="el-GR" altLang="el-GR"/>
          </a:p>
        </p:txBody>
      </p:sp>
    </p:spTree>
    <p:extLst>
      <p:ext uri="{BB962C8B-B14F-4D97-AF65-F5344CB8AC3E}">
        <p14:creationId xmlns:p14="http://schemas.microsoft.com/office/powerpoint/2010/main" val="2433080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45AD1-280C-D398-197B-11BE54AE7B7E}"/>
              </a:ext>
            </a:extLst>
          </p:cNvPr>
          <p:cNvSpPr>
            <a:spLocks noGrp="1"/>
          </p:cNvSpPr>
          <p:nvPr>
            <p:ph type="title"/>
          </p:nvPr>
        </p:nvSpPr>
        <p:spPr>
          <a:xfrm>
            <a:off x="533400" y="1028700"/>
            <a:ext cx="7850188" cy="1370013"/>
          </a:xfrm>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15699BA-44AD-0378-2D6C-A3ECA7CBF9A0}"/>
              </a:ext>
            </a:extLst>
          </p:cNvPr>
          <p:cNvSpPr>
            <a:spLocks noGrp="1"/>
          </p:cNvSpPr>
          <p:nvPr>
            <p:ph type="dt" idx="10"/>
          </p:nvPr>
        </p:nvSpPr>
        <p:spPr>
          <a:xfrm>
            <a:off x="457200" y="4767263"/>
            <a:ext cx="2132013" cy="271462"/>
          </a:xfrm>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B7F1B16A-22AF-F3AE-84A6-13912B40816E}"/>
              </a:ext>
            </a:extLst>
          </p:cNvPr>
          <p:cNvSpPr>
            <a:spLocks noGrp="1"/>
          </p:cNvSpPr>
          <p:nvPr>
            <p:ph type="ftr" idx="11"/>
          </p:nvPr>
        </p:nvSpPr>
        <p:spPr>
          <a:xfrm>
            <a:off x="2667000" y="4767263"/>
            <a:ext cx="3351213" cy="271462"/>
          </a:xfrm>
        </p:spPr>
        <p:txBody>
          <a:bodyPr/>
          <a:lstStyle>
            <a:lvl1pPr>
              <a:defRPr/>
            </a:lvl1pPr>
          </a:lstStyle>
          <a:p>
            <a:endParaRPr lang="en-US" altLang="el-GR"/>
          </a:p>
        </p:txBody>
      </p:sp>
      <p:sp>
        <p:nvSpPr>
          <p:cNvPr id="5" name="Θέση αριθμού διαφάνειας 4">
            <a:extLst>
              <a:ext uri="{FF2B5EF4-FFF2-40B4-BE49-F238E27FC236}">
                <a16:creationId xmlns:a16="http://schemas.microsoft.com/office/drawing/2014/main" id="{36A03903-4F81-E344-5480-6A236A710811}"/>
              </a:ext>
            </a:extLst>
          </p:cNvPr>
          <p:cNvSpPr>
            <a:spLocks noGrp="1"/>
          </p:cNvSpPr>
          <p:nvPr>
            <p:ph type="sldNum" idx="12"/>
          </p:nvPr>
        </p:nvSpPr>
        <p:spPr>
          <a:xfrm>
            <a:off x="7924800" y="4767263"/>
            <a:ext cx="760413" cy="271462"/>
          </a:xfrm>
        </p:spPr>
        <p:txBody>
          <a:bodyPr/>
          <a:lstStyle>
            <a:lvl1pPr>
              <a:defRPr/>
            </a:lvl1pPr>
          </a:lstStyle>
          <a:p>
            <a:fld id="{E72BA0DB-56BB-DA40-9EEB-5B1AA173CC7B}" type="slidenum">
              <a:rPr lang="el-GR" altLang="el-GR"/>
              <a:pPr/>
              <a:t>‹#›</a:t>
            </a:fld>
            <a:endParaRPr lang="el-GR" altLang="el-GR"/>
          </a:p>
        </p:txBody>
      </p:sp>
    </p:spTree>
    <p:extLst>
      <p:ext uri="{BB962C8B-B14F-4D97-AF65-F5344CB8AC3E}">
        <p14:creationId xmlns:p14="http://schemas.microsoft.com/office/powerpoint/2010/main" val="108859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FE0B41-1D40-48BE-850A-BA52285FE005}"/>
              </a:ext>
            </a:extLst>
          </p:cNvPr>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28440E4-9A24-39FA-82EF-93C30CE49E50}"/>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BF8529D-D67B-E46F-4BD6-D0935FA93832}"/>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5" name="Θέση υποσέλιδου 4">
            <a:extLst>
              <a:ext uri="{FF2B5EF4-FFF2-40B4-BE49-F238E27FC236}">
                <a16:creationId xmlns:a16="http://schemas.microsoft.com/office/drawing/2014/main" id="{17E6CA08-53D4-FA7F-1625-111D5E8C65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E189C2-352B-AFCA-3D7D-B97AD63654FD}"/>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3746459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36933B-FE4F-A7D0-67CA-30A3805AE2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0DDD7C-74D8-CDDC-B013-5D557A5088D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C23FBAC-DE0D-5C8E-424C-9A8A82D99972}"/>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5" name="Θέση υποσέλιδου 4">
            <a:extLst>
              <a:ext uri="{FF2B5EF4-FFF2-40B4-BE49-F238E27FC236}">
                <a16:creationId xmlns:a16="http://schemas.microsoft.com/office/drawing/2014/main" id="{8214221C-7F3E-9CD4-AE70-CC848CAEB14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505CD2-F67F-D3F8-056D-A2D53F21C148}"/>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3958625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2CBDFD-F0B6-6FCC-34D9-EB8D007164B0}"/>
              </a:ext>
            </a:extLst>
          </p:cNvPr>
          <p:cNvSpPr>
            <a:spLocks noGrp="1"/>
          </p:cNvSpPr>
          <p:nvPr>
            <p:ph type="title"/>
          </p:nvPr>
        </p:nvSpPr>
        <p:spPr>
          <a:xfrm>
            <a:off x="623887"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B47E608-B70F-1331-65C6-00A2FF4412C1}"/>
              </a:ext>
            </a:extLst>
          </p:cNvPr>
          <p:cNvSpPr>
            <a:spLocks noGrp="1"/>
          </p:cNvSpPr>
          <p:nvPr>
            <p:ph type="body" idx="1"/>
          </p:nvPr>
        </p:nvSpPr>
        <p:spPr>
          <a:xfrm>
            <a:off x="623887"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537BB7A-968C-839A-9D24-2E2B3D0B43D4}"/>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5" name="Θέση υποσέλιδου 4">
            <a:extLst>
              <a:ext uri="{FF2B5EF4-FFF2-40B4-BE49-F238E27FC236}">
                <a16:creationId xmlns:a16="http://schemas.microsoft.com/office/drawing/2014/main" id="{2A457620-F6D0-6C58-47AE-61B2388869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76337D-79E1-42AB-4F16-EFE9864FC5F3}"/>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1943490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6A385F-E2D7-7AB8-B79F-7941B891022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4C57311-F61F-66CC-EB52-7EA5F357D3DC}"/>
              </a:ext>
            </a:extLst>
          </p:cNvPr>
          <p:cNvSpPr>
            <a:spLocks noGrp="1"/>
          </p:cNvSpPr>
          <p:nvPr>
            <p:ph sz="half" idx="1"/>
          </p:nvPr>
        </p:nvSpPr>
        <p:spPr>
          <a:xfrm>
            <a:off x="6286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08D8F61-20E2-9093-4391-F78D39FA0C0F}"/>
              </a:ext>
            </a:extLst>
          </p:cNvPr>
          <p:cNvSpPr>
            <a:spLocks noGrp="1"/>
          </p:cNvSpPr>
          <p:nvPr>
            <p:ph sz="half" idx="2"/>
          </p:nvPr>
        </p:nvSpPr>
        <p:spPr>
          <a:xfrm>
            <a:off x="46291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900E50A-10BE-1275-389A-D9D193531EF1}"/>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6" name="Θέση υποσέλιδου 5">
            <a:extLst>
              <a:ext uri="{FF2B5EF4-FFF2-40B4-BE49-F238E27FC236}">
                <a16:creationId xmlns:a16="http://schemas.microsoft.com/office/drawing/2014/main" id="{43451777-A05D-34CF-1341-88106A17109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2B6290E-D491-3272-F65F-6FD0B4BDB016}"/>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770653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2A525D-5910-933F-F57B-976EDBC0EF00}"/>
              </a:ext>
            </a:extLst>
          </p:cNvPr>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C7EB40D-7E65-0DF2-C24C-02019243FC6F}"/>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06582FA-8B65-3AAE-3031-9527200581D9}"/>
              </a:ext>
            </a:extLst>
          </p:cNvPr>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8787D93-A7EB-24A5-5404-18B3AF3494A9}"/>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E3879A1-04E5-CE94-5A5C-44169CECCEE3}"/>
              </a:ext>
            </a:extLst>
          </p:cNvPr>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4BFB02E-1759-5F56-0580-1704BBE5FD4F}"/>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8" name="Θέση υποσέλιδου 7">
            <a:extLst>
              <a:ext uri="{FF2B5EF4-FFF2-40B4-BE49-F238E27FC236}">
                <a16:creationId xmlns:a16="http://schemas.microsoft.com/office/drawing/2014/main" id="{AB59C190-699B-AEF5-4496-B3E3E30026C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70760E2-E176-BFD9-0EE4-CD8BA8BEB962}"/>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3578433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2D12DF-C37E-8450-3FFF-CECB9C03F63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FDE253A-4F14-7B0A-07AD-8B32D8F54D32}"/>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4" name="Θέση υποσέλιδου 3">
            <a:extLst>
              <a:ext uri="{FF2B5EF4-FFF2-40B4-BE49-F238E27FC236}">
                <a16:creationId xmlns:a16="http://schemas.microsoft.com/office/drawing/2014/main" id="{5F779B98-50EF-DBC2-23B7-16822A72BF0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C99CAD3-1A14-A387-6450-9B357887CC0C}"/>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4155319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B1845B2-5E3A-F8CA-186F-CA1AE63692DD}"/>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3" name="Θέση υποσέλιδου 2">
            <a:extLst>
              <a:ext uri="{FF2B5EF4-FFF2-40B4-BE49-F238E27FC236}">
                <a16:creationId xmlns:a16="http://schemas.microsoft.com/office/drawing/2014/main" id="{2CD9DB45-5B83-AFEF-45E8-9032B694E7A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8E3A6F1-2347-2BF0-5105-27437DEB94F3}"/>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153896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A521E-0997-4350-3DB1-E72C3FA9FB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6AA5225-BCC8-E220-E79E-134ECD23F78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801B9F6-EE48-F779-A024-BD7DE60C1BAA}"/>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CDAE0980-E8B3-2CD2-8982-6B61DB43A68E}"/>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428982BE-CE30-9549-2525-FE14E4BF691B}"/>
              </a:ext>
            </a:extLst>
          </p:cNvPr>
          <p:cNvSpPr>
            <a:spLocks noGrp="1"/>
          </p:cNvSpPr>
          <p:nvPr>
            <p:ph type="sldNum" idx="12"/>
          </p:nvPr>
        </p:nvSpPr>
        <p:spPr/>
        <p:txBody>
          <a:bodyPr/>
          <a:lstStyle>
            <a:lvl1pPr>
              <a:defRPr/>
            </a:lvl1pPr>
          </a:lstStyle>
          <a:p>
            <a:fld id="{082CF7A6-C03D-6146-BA14-8658D2E4C9DF}" type="slidenum">
              <a:rPr lang="el-GR" altLang="el-GR"/>
              <a:pPr/>
              <a:t>‹#›</a:t>
            </a:fld>
            <a:endParaRPr lang="el-GR" altLang="el-GR"/>
          </a:p>
        </p:txBody>
      </p:sp>
    </p:spTree>
    <p:extLst>
      <p:ext uri="{BB962C8B-B14F-4D97-AF65-F5344CB8AC3E}">
        <p14:creationId xmlns:p14="http://schemas.microsoft.com/office/powerpoint/2010/main" val="4259487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E2D0F8-1D6F-2D16-5ED8-321C0676E2F7}"/>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FF59F1D-2FE9-374B-10AB-A476CC4AD05E}"/>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B4DEF4A-7856-C5EA-9988-DD22B1D95840}"/>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CD52469-35A7-BF74-3399-1C7224B62E71}"/>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6" name="Θέση υποσέλιδου 5">
            <a:extLst>
              <a:ext uri="{FF2B5EF4-FFF2-40B4-BE49-F238E27FC236}">
                <a16:creationId xmlns:a16="http://schemas.microsoft.com/office/drawing/2014/main" id="{1F08B56A-CB98-07D6-B3A9-81D1750906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8C874BD-EE9D-A03F-59AA-FB3DD8D20827}"/>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3509280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FCA683-DC48-7219-D322-A75250764F39}"/>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0EF769C-2D49-61A1-C475-F8313E055902}"/>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E4848FE5-5AF6-50F4-4E3F-B85689CFAC0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9A2BFE9-8F67-3E2A-C5FF-3060F66E31B2}"/>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6" name="Θέση υποσέλιδου 5">
            <a:extLst>
              <a:ext uri="{FF2B5EF4-FFF2-40B4-BE49-F238E27FC236}">
                <a16:creationId xmlns:a16="http://schemas.microsoft.com/office/drawing/2014/main" id="{5A924590-F2A2-A51B-8AB5-3861ACF62D6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FFA589-3F7D-B473-5517-7123BDD08A6F}"/>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16027444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5BB441-80B8-D699-C85F-A8DBC934C4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B10212E-9751-F6CA-C870-7F5B1EFB7A4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E7CA0AC-AE0C-DF3F-76C8-4E101DFC79E6}"/>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5" name="Θέση υποσέλιδου 4">
            <a:extLst>
              <a:ext uri="{FF2B5EF4-FFF2-40B4-BE49-F238E27FC236}">
                <a16:creationId xmlns:a16="http://schemas.microsoft.com/office/drawing/2014/main" id="{6FC353C4-CA0D-DCA2-42E4-7EA255880C7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E2CEFCE-C59E-472C-5ED3-4FF16B80002E}"/>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19742598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BD4A7ED-5CF8-2076-B2D4-1C68AE91242C}"/>
              </a:ext>
            </a:extLst>
          </p:cNvPr>
          <p:cNvSpPr>
            <a:spLocks noGrp="1"/>
          </p:cNvSpPr>
          <p:nvPr>
            <p:ph type="title" orient="vert"/>
          </p:nvPr>
        </p:nvSpPr>
        <p:spPr>
          <a:xfrm>
            <a:off x="6543675" y="273843"/>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C68D355-450E-2498-22AD-F183FFD4018B}"/>
              </a:ext>
            </a:extLst>
          </p:cNvPr>
          <p:cNvSpPr>
            <a:spLocks noGrp="1"/>
          </p:cNvSpPr>
          <p:nvPr>
            <p:ph type="body" orient="vert" idx="1"/>
          </p:nvPr>
        </p:nvSpPr>
        <p:spPr>
          <a:xfrm>
            <a:off x="628650" y="273843"/>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8714588-E063-1BF8-E084-2355907E9807}"/>
              </a:ext>
            </a:extLst>
          </p:cNvPr>
          <p:cNvSpPr>
            <a:spLocks noGrp="1"/>
          </p:cNvSpPr>
          <p:nvPr>
            <p:ph type="dt" sz="half" idx="10"/>
          </p:nvPr>
        </p:nvSpPr>
        <p:spPr/>
        <p:txBody>
          <a:bodyPr/>
          <a:lstStyle/>
          <a:p>
            <a:fld id="{11ADA041-6BDA-2E41-84FD-F90125BF081C}" type="datetimeFigureOut">
              <a:rPr lang="el-GR" smtClean="0"/>
              <a:t>17/3/24</a:t>
            </a:fld>
            <a:endParaRPr lang="el-GR"/>
          </a:p>
        </p:txBody>
      </p:sp>
      <p:sp>
        <p:nvSpPr>
          <p:cNvPr id="5" name="Θέση υποσέλιδου 4">
            <a:extLst>
              <a:ext uri="{FF2B5EF4-FFF2-40B4-BE49-F238E27FC236}">
                <a16:creationId xmlns:a16="http://schemas.microsoft.com/office/drawing/2014/main" id="{01DAC239-1FE5-2B2F-F2F4-44DAC6C1A76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5D48FC-56FF-E66C-89CA-DCD875F43C47}"/>
              </a:ext>
            </a:extLst>
          </p:cNvPr>
          <p:cNvSpPr>
            <a:spLocks noGrp="1"/>
          </p:cNvSpPr>
          <p:nvPr>
            <p:ph type="sldNum" sz="quarter" idx="12"/>
          </p:nvPr>
        </p:nvSpPr>
        <p:spPr/>
        <p:txBody>
          <a:bodyPr/>
          <a:lstStyle/>
          <a:p>
            <a:fld id="{51E82886-E8AB-414B-B383-4EA5E672EA6A}" type="slidenum">
              <a:rPr lang="el-GR" smtClean="0"/>
              <a:t>‹#›</a:t>
            </a:fld>
            <a:endParaRPr lang="el-GR"/>
          </a:p>
        </p:txBody>
      </p:sp>
    </p:spTree>
    <p:extLst>
      <p:ext uri="{BB962C8B-B14F-4D97-AF65-F5344CB8AC3E}">
        <p14:creationId xmlns:p14="http://schemas.microsoft.com/office/powerpoint/2010/main" val="236956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DF80FF-C374-9659-5B12-89555A700632}"/>
              </a:ext>
            </a:extLst>
          </p:cNvPr>
          <p:cNvSpPr>
            <a:spLocks noGrp="1"/>
          </p:cNvSpPr>
          <p:nvPr>
            <p:ph type="title"/>
          </p:nvPr>
        </p:nvSpPr>
        <p:spPr>
          <a:xfrm>
            <a:off x="623888" y="1282700"/>
            <a:ext cx="7886700" cy="2139950"/>
          </a:xfrm>
        </p:spPr>
        <p:txBody>
          <a:bodyPr/>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386BC94-2820-79EE-DBEB-31FC4E952E10}"/>
              </a:ext>
            </a:extLst>
          </p:cNvPr>
          <p:cNvSpPr>
            <a:spLocks noGrp="1"/>
          </p:cNvSpPr>
          <p:nvPr>
            <p:ph type="body" idx="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6EA1E20-12AA-AF53-7F91-30F92A4BF7B5}"/>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55FD10E3-8779-3E42-A96D-C4B4B167225E}"/>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C1B85204-F91A-5773-5396-E24ECD3E0B1D}"/>
              </a:ext>
            </a:extLst>
          </p:cNvPr>
          <p:cNvSpPr>
            <a:spLocks noGrp="1"/>
          </p:cNvSpPr>
          <p:nvPr>
            <p:ph type="sldNum" idx="12"/>
          </p:nvPr>
        </p:nvSpPr>
        <p:spPr/>
        <p:txBody>
          <a:bodyPr/>
          <a:lstStyle>
            <a:lvl1pPr>
              <a:defRPr/>
            </a:lvl1pPr>
          </a:lstStyle>
          <a:p>
            <a:fld id="{AC8CC7B9-6461-F34F-8A41-A6D0938D22D8}" type="slidenum">
              <a:rPr lang="el-GR" altLang="el-GR"/>
              <a:pPr/>
              <a:t>‹#›</a:t>
            </a:fld>
            <a:endParaRPr lang="el-GR" altLang="el-GR"/>
          </a:p>
        </p:txBody>
      </p:sp>
    </p:spTree>
    <p:extLst>
      <p:ext uri="{BB962C8B-B14F-4D97-AF65-F5344CB8AC3E}">
        <p14:creationId xmlns:p14="http://schemas.microsoft.com/office/powerpoint/2010/main" val="42105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EF1118-6021-EC52-1343-1008E111224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587CEEC-3F8C-3759-ED18-0B04D354FA8B}"/>
              </a:ext>
            </a:extLst>
          </p:cNvPr>
          <p:cNvSpPr>
            <a:spLocks noGrp="1"/>
          </p:cNvSpPr>
          <p:nvPr>
            <p:ph sz="half" idx="1"/>
          </p:nvPr>
        </p:nvSpPr>
        <p:spPr>
          <a:xfrm>
            <a:off x="457200" y="1203325"/>
            <a:ext cx="4037013" cy="29813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8E8E336-808D-21F9-E64F-D23C66D53AD0}"/>
              </a:ext>
            </a:extLst>
          </p:cNvPr>
          <p:cNvSpPr>
            <a:spLocks noGrp="1"/>
          </p:cNvSpPr>
          <p:nvPr>
            <p:ph sz="half" idx="2"/>
          </p:nvPr>
        </p:nvSpPr>
        <p:spPr>
          <a:xfrm>
            <a:off x="4646613" y="1203325"/>
            <a:ext cx="4038600" cy="29813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9BED288-B9B4-CF62-ED69-9DE24C2D13BE}"/>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A40F188B-9670-8DA2-22EA-7DC10B26B825}"/>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5128F2C0-B656-81B5-1F43-2E574162F84F}"/>
              </a:ext>
            </a:extLst>
          </p:cNvPr>
          <p:cNvSpPr>
            <a:spLocks noGrp="1"/>
          </p:cNvSpPr>
          <p:nvPr>
            <p:ph type="sldNum" idx="12"/>
          </p:nvPr>
        </p:nvSpPr>
        <p:spPr/>
        <p:txBody>
          <a:bodyPr/>
          <a:lstStyle>
            <a:lvl1pPr>
              <a:defRPr/>
            </a:lvl1pPr>
          </a:lstStyle>
          <a:p>
            <a:fld id="{A693D570-3E94-6C43-BDF0-19791B27839F}" type="slidenum">
              <a:rPr lang="el-GR" altLang="el-GR"/>
              <a:pPr/>
              <a:t>‹#›</a:t>
            </a:fld>
            <a:endParaRPr lang="el-GR" altLang="el-GR"/>
          </a:p>
        </p:txBody>
      </p:sp>
    </p:spTree>
    <p:extLst>
      <p:ext uri="{BB962C8B-B14F-4D97-AF65-F5344CB8AC3E}">
        <p14:creationId xmlns:p14="http://schemas.microsoft.com/office/powerpoint/2010/main" val="273967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50981F-0D1E-39F0-4D02-50BA810A626E}"/>
              </a:ext>
            </a:extLst>
          </p:cNvPr>
          <p:cNvSpPr>
            <a:spLocks noGrp="1"/>
          </p:cNvSpPr>
          <p:nvPr>
            <p:ph type="title"/>
          </p:nvPr>
        </p:nvSpPr>
        <p:spPr>
          <a:xfrm>
            <a:off x="630238" y="274638"/>
            <a:ext cx="7886700" cy="993775"/>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2B362A-F02F-1882-2DA0-885881D10702}"/>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87ECB2F-EBC1-534E-2609-D425F6D750C8}"/>
              </a:ext>
            </a:extLst>
          </p:cNvPr>
          <p:cNvSpPr>
            <a:spLocks noGrp="1"/>
          </p:cNvSpPr>
          <p:nvPr>
            <p:ph sz="half" idx="2"/>
          </p:nvPr>
        </p:nvSpPr>
        <p:spPr>
          <a:xfrm>
            <a:off x="630238" y="1879600"/>
            <a:ext cx="3868737" cy="276225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1D753A5-56CD-78B4-455A-62DD5AB8E7CD}"/>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A0FEBDC-BCBD-2447-492D-538425117487}"/>
              </a:ext>
            </a:extLst>
          </p:cNvPr>
          <p:cNvSpPr>
            <a:spLocks noGrp="1"/>
          </p:cNvSpPr>
          <p:nvPr>
            <p:ph sz="quarter" idx="4"/>
          </p:nvPr>
        </p:nvSpPr>
        <p:spPr>
          <a:xfrm>
            <a:off x="4629150" y="1879600"/>
            <a:ext cx="3887788" cy="276225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2E73162-21B1-1A1E-CDE6-ABEDCEF368FE}"/>
              </a:ext>
            </a:extLst>
          </p:cNvPr>
          <p:cNvSpPr>
            <a:spLocks noGrp="1"/>
          </p:cNvSpPr>
          <p:nvPr>
            <p:ph type="dt" idx="10"/>
          </p:nvPr>
        </p:nvSpPr>
        <p:spPr/>
        <p:txBody>
          <a:bodyPr/>
          <a:lstStyle>
            <a:lvl1pPr>
              <a:defRPr/>
            </a:lvl1pPr>
          </a:lstStyle>
          <a:p>
            <a:endParaRPr lang="el-GR" altLang="el-GR"/>
          </a:p>
        </p:txBody>
      </p:sp>
      <p:sp>
        <p:nvSpPr>
          <p:cNvPr id="8" name="Θέση υποσέλιδου 7">
            <a:extLst>
              <a:ext uri="{FF2B5EF4-FFF2-40B4-BE49-F238E27FC236}">
                <a16:creationId xmlns:a16="http://schemas.microsoft.com/office/drawing/2014/main" id="{4D0F4989-8FEB-4093-2545-502384FD92BC}"/>
              </a:ext>
            </a:extLst>
          </p:cNvPr>
          <p:cNvSpPr>
            <a:spLocks noGrp="1"/>
          </p:cNvSpPr>
          <p:nvPr>
            <p:ph type="ftr" idx="11"/>
          </p:nvPr>
        </p:nvSpPr>
        <p:spPr/>
        <p:txBody>
          <a:bodyPr/>
          <a:lstStyle>
            <a:lvl1pPr>
              <a:defRPr/>
            </a:lvl1pPr>
          </a:lstStyle>
          <a:p>
            <a:endParaRPr lang="en-US" altLang="el-GR"/>
          </a:p>
        </p:txBody>
      </p:sp>
      <p:sp>
        <p:nvSpPr>
          <p:cNvPr id="9" name="Θέση αριθμού διαφάνειας 8">
            <a:extLst>
              <a:ext uri="{FF2B5EF4-FFF2-40B4-BE49-F238E27FC236}">
                <a16:creationId xmlns:a16="http://schemas.microsoft.com/office/drawing/2014/main" id="{9247319E-0A9A-E157-EB0A-12110FF1A435}"/>
              </a:ext>
            </a:extLst>
          </p:cNvPr>
          <p:cNvSpPr>
            <a:spLocks noGrp="1"/>
          </p:cNvSpPr>
          <p:nvPr>
            <p:ph type="sldNum" idx="12"/>
          </p:nvPr>
        </p:nvSpPr>
        <p:spPr/>
        <p:txBody>
          <a:bodyPr/>
          <a:lstStyle>
            <a:lvl1pPr>
              <a:defRPr/>
            </a:lvl1pPr>
          </a:lstStyle>
          <a:p>
            <a:fld id="{A490FC86-FF15-B642-8374-322F25CF3493}" type="slidenum">
              <a:rPr lang="el-GR" altLang="el-GR"/>
              <a:pPr/>
              <a:t>‹#›</a:t>
            </a:fld>
            <a:endParaRPr lang="el-GR" altLang="el-GR"/>
          </a:p>
        </p:txBody>
      </p:sp>
    </p:spTree>
    <p:extLst>
      <p:ext uri="{BB962C8B-B14F-4D97-AF65-F5344CB8AC3E}">
        <p14:creationId xmlns:p14="http://schemas.microsoft.com/office/powerpoint/2010/main" val="226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314100-265A-DFE7-F2D7-F0EF36CCE75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1BBCA9E-686E-6A17-1210-5AEB4F3B624F}"/>
              </a:ext>
            </a:extLst>
          </p:cNvPr>
          <p:cNvSpPr>
            <a:spLocks noGrp="1"/>
          </p:cNvSpPr>
          <p:nvPr>
            <p:ph type="dt" idx="10"/>
          </p:nvPr>
        </p:nvSpPr>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2D67B05B-F547-7214-4AB8-49F80C1A0265}"/>
              </a:ext>
            </a:extLst>
          </p:cNvPr>
          <p:cNvSpPr>
            <a:spLocks noGrp="1"/>
          </p:cNvSpPr>
          <p:nvPr>
            <p:ph type="ftr" idx="11"/>
          </p:nvPr>
        </p:nvSpPr>
        <p:spPr/>
        <p:txBody>
          <a:bodyPr/>
          <a:lstStyle>
            <a:lvl1pPr>
              <a:defRPr/>
            </a:lvl1pPr>
          </a:lstStyle>
          <a:p>
            <a:endParaRPr lang="en-US" altLang="el-GR"/>
          </a:p>
        </p:txBody>
      </p:sp>
      <p:sp>
        <p:nvSpPr>
          <p:cNvPr id="5" name="Θέση αριθμού διαφάνειας 4">
            <a:extLst>
              <a:ext uri="{FF2B5EF4-FFF2-40B4-BE49-F238E27FC236}">
                <a16:creationId xmlns:a16="http://schemas.microsoft.com/office/drawing/2014/main" id="{ED50881C-330B-F169-905D-89882FE7E697}"/>
              </a:ext>
            </a:extLst>
          </p:cNvPr>
          <p:cNvSpPr>
            <a:spLocks noGrp="1"/>
          </p:cNvSpPr>
          <p:nvPr>
            <p:ph type="sldNum" idx="12"/>
          </p:nvPr>
        </p:nvSpPr>
        <p:spPr/>
        <p:txBody>
          <a:bodyPr/>
          <a:lstStyle>
            <a:lvl1pPr>
              <a:defRPr/>
            </a:lvl1pPr>
          </a:lstStyle>
          <a:p>
            <a:fld id="{C091F516-2C79-3C44-AD74-311700DFB5F1}" type="slidenum">
              <a:rPr lang="el-GR" altLang="el-GR"/>
              <a:pPr/>
              <a:t>‹#›</a:t>
            </a:fld>
            <a:endParaRPr lang="el-GR" altLang="el-GR"/>
          </a:p>
        </p:txBody>
      </p:sp>
    </p:spTree>
    <p:extLst>
      <p:ext uri="{BB962C8B-B14F-4D97-AF65-F5344CB8AC3E}">
        <p14:creationId xmlns:p14="http://schemas.microsoft.com/office/powerpoint/2010/main" val="194918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01069E0-9878-927D-5F3B-8EC9377D5F64}"/>
              </a:ext>
            </a:extLst>
          </p:cNvPr>
          <p:cNvSpPr>
            <a:spLocks noGrp="1"/>
          </p:cNvSpPr>
          <p:nvPr>
            <p:ph type="dt" idx="10"/>
          </p:nvPr>
        </p:nvSpPr>
        <p:spPr/>
        <p:txBody>
          <a:bodyPr/>
          <a:lstStyle>
            <a:lvl1pPr>
              <a:defRPr/>
            </a:lvl1pPr>
          </a:lstStyle>
          <a:p>
            <a:endParaRPr lang="el-GR" altLang="el-GR"/>
          </a:p>
        </p:txBody>
      </p:sp>
      <p:sp>
        <p:nvSpPr>
          <p:cNvPr id="3" name="Θέση υποσέλιδου 2">
            <a:extLst>
              <a:ext uri="{FF2B5EF4-FFF2-40B4-BE49-F238E27FC236}">
                <a16:creationId xmlns:a16="http://schemas.microsoft.com/office/drawing/2014/main" id="{79F05CA8-F8D5-B894-5CF9-B3D01707D3B5}"/>
              </a:ext>
            </a:extLst>
          </p:cNvPr>
          <p:cNvSpPr>
            <a:spLocks noGrp="1"/>
          </p:cNvSpPr>
          <p:nvPr>
            <p:ph type="ftr" idx="11"/>
          </p:nvPr>
        </p:nvSpPr>
        <p:spPr/>
        <p:txBody>
          <a:bodyPr/>
          <a:lstStyle>
            <a:lvl1pPr>
              <a:defRPr/>
            </a:lvl1pPr>
          </a:lstStyle>
          <a:p>
            <a:endParaRPr lang="en-US" altLang="el-GR"/>
          </a:p>
        </p:txBody>
      </p:sp>
      <p:sp>
        <p:nvSpPr>
          <p:cNvPr id="4" name="Θέση αριθμού διαφάνειας 3">
            <a:extLst>
              <a:ext uri="{FF2B5EF4-FFF2-40B4-BE49-F238E27FC236}">
                <a16:creationId xmlns:a16="http://schemas.microsoft.com/office/drawing/2014/main" id="{67573046-85DE-FD2B-651C-A711DEF68ACB}"/>
              </a:ext>
            </a:extLst>
          </p:cNvPr>
          <p:cNvSpPr>
            <a:spLocks noGrp="1"/>
          </p:cNvSpPr>
          <p:nvPr>
            <p:ph type="sldNum" idx="12"/>
          </p:nvPr>
        </p:nvSpPr>
        <p:spPr/>
        <p:txBody>
          <a:bodyPr/>
          <a:lstStyle>
            <a:lvl1pPr>
              <a:defRPr/>
            </a:lvl1pPr>
          </a:lstStyle>
          <a:p>
            <a:fld id="{4DE3FFF3-B0FC-C146-9598-A0F6F2A403F5}" type="slidenum">
              <a:rPr lang="el-GR" altLang="el-GR"/>
              <a:pPr/>
              <a:t>‹#›</a:t>
            </a:fld>
            <a:endParaRPr lang="el-GR" altLang="el-GR"/>
          </a:p>
        </p:txBody>
      </p:sp>
    </p:spTree>
    <p:extLst>
      <p:ext uri="{BB962C8B-B14F-4D97-AF65-F5344CB8AC3E}">
        <p14:creationId xmlns:p14="http://schemas.microsoft.com/office/powerpoint/2010/main" val="294081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F8776-A005-3B97-C57C-39DDAA6AFD47}"/>
              </a:ext>
            </a:extLst>
          </p:cNvPr>
          <p:cNvSpPr>
            <a:spLocks noGrp="1"/>
          </p:cNvSpPr>
          <p:nvPr>
            <p:ph type="title"/>
          </p:nvPr>
        </p:nvSpPr>
        <p:spPr>
          <a:xfrm>
            <a:off x="630238" y="342900"/>
            <a:ext cx="2949575" cy="1200150"/>
          </a:xfrm>
        </p:spPr>
        <p:txBody>
          <a:bodyPr/>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8C783C6-A33D-B4FF-5077-D42A0198391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33180E7-7C26-B966-673A-69DA7B7B875A}"/>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699722E-158F-6074-BF28-1A012916A672}"/>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73E0FDA6-8E77-B2E0-4AF6-C4A22EDDFB3C}"/>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81334F76-2F32-22D0-3364-DE864C1E21A2}"/>
              </a:ext>
            </a:extLst>
          </p:cNvPr>
          <p:cNvSpPr>
            <a:spLocks noGrp="1"/>
          </p:cNvSpPr>
          <p:nvPr>
            <p:ph type="sldNum" idx="12"/>
          </p:nvPr>
        </p:nvSpPr>
        <p:spPr/>
        <p:txBody>
          <a:bodyPr/>
          <a:lstStyle>
            <a:lvl1pPr>
              <a:defRPr/>
            </a:lvl1pPr>
          </a:lstStyle>
          <a:p>
            <a:fld id="{0C61D142-C9F6-5248-855D-6023894FD050}" type="slidenum">
              <a:rPr lang="el-GR" altLang="el-GR"/>
              <a:pPr/>
              <a:t>‹#›</a:t>
            </a:fld>
            <a:endParaRPr lang="el-GR" altLang="el-GR"/>
          </a:p>
        </p:txBody>
      </p:sp>
    </p:spTree>
    <p:extLst>
      <p:ext uri="{BB962C8B-B14F-4D97-AF65-F5344CB8AC3E}">
        <p14:creationId xmlns:p14="http://schemas.microsoft.com/office/powerpoint/2010/main" val="1352471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395E6E-7A10-76C5-A026-7531B6B135F0}"/>
              </a:ext>
            </a:extLst>
          </p:cNvPr>
          <p:cNvSpPr>
            <a:spLocks noGrp="1"/>
          </p:cNvSpPr>
          <p:nvPr>
            <p:ph type="title"/>
          </p:nvPr>
        </p:nvSpPr>
        <p:spPr>
          <a:xfrm>
            <a:off x="630238" y="342900"/>
            <a:ext cx="2949575" cy="1200150"/>
          </a:xfrm>
        </p:spPr>
        <p:txBody>
          <a:bodyPr/>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82911DC-3C7B-C63E-F557-540E1503C5B3}"/>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9A3B40B-31BF-41FF-8CCC-D0C8EFB05737}"/>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132331A-0842-9FC6-9F8E-93E80E99FFFC}"/>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B16752E8-BF41-B9F1-D00A-58A7E82EADC0}"/>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5172F1F6-80A2-302A-2E00-6F20E0218901}"/>
              </a:ext>
            </a:extLst>
          </p:cNvPr>
          <p:cNvSpPr>
            <a:spLocks noGrp="1"/>
          </p:cNvSpPr>
          <p:nvPr>
            <p:ph type="sldNum" idx="12"/>
          </p:nvPr>
        </p:nvSpPr>
        <p:spPr/>
        <p:txBody>
          <a:bodyPr/>
          <a:lstStyle>
            <a:lvl1pPr>
              <a:defRPr/>
            </a:lvl1pPr>
          </a:lstStyle>
          <a:p>
            <a:fld id="{C617A7A9-DD3A-B44B-A9A6-238B336E12F3}" type="slidenum">
              <a:rPr lang="el-GR" altLang="el-GR"/>
              <a:pPr/>
              <a:t>‹#›</a:t>
            </a:fld>
            <a:endParaRPr lang="el-GR" altLang="el-GR"/>
          </a:p>
        </p:txBody>
      </p:sp>
    </p:spTree>
    <p:extLst>
      <p:ext uri="{BB962C8B-B14F-4D97-AF65-F5344CB8AC3E}">
        <p14:creationId xmlns:p14="http://schemas.microsoft.com/office/powerpoint/2010/main" val="2405856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AA2D6"/>
            </a:gs>
            <a:gs pos="100000">
              <a:srgbClr val="002B36"/>
            </a:gs>
          </a:gsLst>
          <a:path path="shape">
            <a:fillToRect l="50000" t="54999" r="50000" b="45001"/>
          </a:path>
        </a:gradFill>
        <a:effectLst/>
      </p:bgPr>
    </p:bg>
    <p:spTree>
      <p:nvGrpSpPr>
        <p:cNvPr id="1" name=""/>
        <p:cNvGrpSpPr/>
        <p:nvPr/>
      </p:nvGrpSpPr>
      <p:grpSpPr>
        <a:xfrm>
          <a:off x="0" y="0"/>
          <a:ext cx="0" cy="0"/>
          <a:chOff x="0" y="0"/>
          <a:chExt cx="0" cy="0"/>
        </a:xfrm>
      </p:grpSpPr>
      <p:sp>
        <p:nvSpPr>
          <p:cNvPr id="1025" name="AutoShape 1">
            <a:extLst>
              <a:ext uri="{FF2B5EF4-FFF2-40B4-BE49-F238E27FC236}">
                <a16:creationId xmlns:a16="http://schemas.microsoft.com/office/drawing/2014/main" id="{E0845AAA-48BB-FF23-7E82-483784FCDD11}"/>
              </a:ext>
            </a:extLst>
          </p:cNvPr>
          <p:cNvSpPr>
            <a:spLocks noChangeArrowheads="1"/>
          </p:cNvSpPr>
          <p:nvPr/>
        </p:nvSpPr>
        <p:spPr bwMode="auto">
          <a:xfrm>
            <a:off x="-9525" y="-4763"/>
            <a:ext cx="9163050" cy="781051"/>
          </a:xfrm>
          <a:custGeom>
            <a:avLst/>
            <a:gdLst>
              <a:gd name="T0" fmla="*/ 0 w 9163050"/>
              <a:gd name="T1" fmla="*/ 0 h 781050"/>
              <a:gd name="T2" fmla="*/ 0 w 9163050"/>
              <a:gd name="T3" fmla="*/ 0 h 781050"/>
            </a:gdLst>
            <a:ahLst/>
            <a:cxnLst>
              <a:cxn ang="0">
                <a:pos x="r" y="vc"/>
              </a:cxn>
              <a:cxn ang="5400000">
                <a:pos x="hc" y="b"/>
              </a:cxn>
              <a:cxn ang="10800000">
                <a:pos x="l" y="vc"/>
              </a:cxn>
              <a:cxn ang="16200000">
                <a:pos x="hc" y="t"/>
              </a:cxn>
            </a:cxnLst>
            <a:rect l="T0" t="T1" r="T2" b="T3"/>
            <a:pathLst>
              <a:path w="9163050" h="78105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4A0">
                  <a:alpha val="45999"/>
                </a:srgbClr>
              </a:gs>
              <a:gs pos="100000">
                <a:srgbClr val="00C4CD">
                  <a:alpha val="56000"/>
                </a:srgbClr>
              </a:gs>
            </a:gsLst>
            <a:lin ang="5400000" scaled="1"/>
          </a:gradFill>
          <a:ln>
            <a:noFill/>
          </a:ln>
          <a:effectLst/>
          <a:extLs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1026" name="AutoShape 2">
            <a:extLst>
              <a:ext uri="{FF2B5EF4-FFF2-40B4-BE49-F238E27FC236}">
                <a16:creationId xmlns:a16="http://schemas.microsoft.com/office/drawing/2014/main" id="{BB6B45A1-6BC9-C0F0-638D-DCD2A157FD92}"/>
              </a:ext>
            </a:extLst>
          </p:cNvPr>
          <p:cNvSpPr>
            <a:spLocks noChangeArrowheads="1"/>
          </p:cNvSpPr>
          <p:nvPr/>
        </p:nvSpPr>
        <p:spPr bwMode="auto">
          <a:xfrm>
            <a:off x="4381500" y="-4763"/>
            <a:ext cx="4762500" cy="477838"/>
          </a:xfrm>
          <a:custGeom>
            <a:avLst/>
            <a:gdLst>
              <a:gd name="T0" fmla="*/ 0 w 4762500"/>
              <a:gd name="T1" fmla="*/ 0 h 478631"/>
              <a:gd name="T2" fmla="*/ 0 w 4762500"/>
              <a:gd name="T3" fmla="*/ 0 h 478631"/>
            </a:gdLst>
            <a:ahLst/>
            <a:cxnLst>
              <a:cxn ang="0">
                <a:pos x="r" y="vc"/>
              </a:cxn>
              <a:cxn ang="5400000">
                <a:pos x="hc" y="b"/>
              </a:cxn>
              <a:cxn ang="10800000">
                <a:pos x="l" y="vc"/>
              </a:cxn>
              <a:cxn ang="16200000">
                <a:pos x="hc" y="t"/>
              </a:cxn>
            </a:cxnLst>
            <a:rect l="T0" t="T1" r="T2" b="T3"/>
            <a:pathLst>
              <a:path w="4762500" h="478631">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A0A8">
                  <a:alpha val="31000"/>
                </a:srgbClr>
              </a:gs>
              <a:gs pos="100000">
                <a:srgbClr val="008ABF">
                  <a:alpha val="45999"/>
                </a:srgbClr>
              </a:gs>
            </a:gsLst>
            <a:lin ang="5400000" scaled="1"/>
          </a:gradFill>
          <a:ln>
            <a:noFill/>
          </a:ln>
          <a:effectLst/>
          <a:extLs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1027" name="Rectangle 3">
            <a:extLst>
              <a:ext uri="{FF2B5EF4-FFF2-40B4-BE49-F238E27FC236}">
                <a16:creationId xmlns:a16="http://schemas.microsoft.com/office/drawing/2014/main" id="{49E495AC-01BA-096F-438F-F6884FFFE197}"/>
              </a:ext>
            </a:extLst>
          </p:cNvPr>
          <p:cNvSpPr>
            <a:spLocks noGrp="1" noChangeArrowheads="1"/>
          </p:cNvSpPr>
          <p:nvPr>
            <p:ph type="title"/>
          </p:nvPr>
        </p:nvSpPr>
        <p:spPr bwMode="auto">
          <a:xfrm>
            <a:off x="533400" y="1028700"/>
            <a:ext cx="7850188" cy="1370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0" rIns="18360" bIns="0" numCol="1" anchor="b" anchorCtr="0" compatLnSpc="1">
            <a:prstTxWarp prst="textNoShape">
              <a:avLst/>
            </a:prstTxWarp>
          </a:bodyPr>
          <a:lstStyle/>
          <a:p>
            <a:pPr lvl="0"/>
            <a:r>
              <a:rPr lang="en-GB" altLang="el-GR"/>
              <a:t>Kλικ για επεξεργασία του τίτλου</a:t>
            </a:r>
          </a:p>
        </p:txBody>
      </p:sp>
      <p:sp>
        <p:nvSpPr>
          <p:cNvPr id="1028" name="Rectangle 4">
            <a:extLst>
              <a:ext uri="{FF2B5EF4-FFF2-40B4-BE49-F238E27FC236}">
                <a16:creationId xmlns:a16="http://schemas.microsoft.com/office/drawing/2014/main" id="{EF35A9E3-65B3-1753-8D06-6FE2D7E03B19}"/>
              </a:ext>
            </a:extLst>
          </p:cNvPr>
          <p:cNvSpPr>
            <a:spLocks noGrp="1" noChangeArrowheads="1"/>
          </p:cNvSpPr>
          <p:nvPr>
            <p:ph type="dt"/>
          </p:nvPr>
        </p:nvSpPr>
        <p:spPr bwMode="auto">
          <a:xfrm>
            <a:off x="457200" y="4767263"/>
            <a:ext cx="21320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hangingPunct="1">
              <a:lnSpc>
                <a:spcPct val="100000"/>
              </a:lnSpc>
              <a:tabLst>
                <a:tab pos="914400" algn="l"/>
                <a:tab pos="1828800" algn="l"/>
              </a:tabLst>
              <a:defRPr sz="1200">
                <a:solidFill>
                  <a:srgbClr val="D1EAED"/>
                </a:solidFill>
                <a:latin typeface="+mj-lt"/>
                <a:ea typeface="DejaVu Sans" charset="0"/>
                <a:cs typeface="DejaVu Sans" charset="0"/>
              </a:defRPr>
            </a:lvl1pPr>
          </a:lstStyle>
          <a:p>
            <a:endParaRPr lang="el-GR" altLang="el-GR"/>
          </a:p>
        </p:txBody>
      </p:sp>
      <p:sp>
        <p:nvSpPr>
          <p:cNvPr id="1029" name="Rectangle 5">
            <a:extLst>
              <a:ext uri="{FF2B5EF4-FFF2-40B4-BE49-F238E27FC236}">
                <a16:creationId xmlns:a16="http://schemas.microsoft.com/office/drawing/2014/main" id="{BD2C4C3E-55C4-E770-2F59-B0C3849339AA}"/>
              </a:ext>
            </a:extLst>
          </p:cNvPr>
          <p:cNvSpPr>
            <a:spLocks noGrp="1" noChangeArrowheads="1"/>
          </p:cNvSpPr>
          <p:nvPr>
            <p:ph type="ftr"/>
          </p:nvPr>
        </p:nvSpPr>
        <p:spPr bwMode="auto">
          <a:xfrm>
            <a:off x="2667000" y="4767263"/>
            <a:ext cx="33512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ctr">
              <a:lnSpc>
                <a:spcPct val="100000"/>
              </a:lnSpc>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1030" name="Rectangle 6">
            <a:extLst>
              <a:ext uri="{FF2B5EF4-FFF2-40B4-BE49-F238E27FC236}">
                <a16:creationId xmlns:a16="http://schemas.microsoft.com/office/drawing/2014/main" id="{67331659-F533-5CEA-45ED-17F46CEA59C0}"/>
              </a:ext>
            </a:extLst>
          </p:cNvPr>
          <p:cNvSpPr>
            <a:spLocks noGrp="1" noChangeArrowheads="1"/>
          </p:cNvSpPr>
          <p:nvPr>
            <p:ph type="sldNum"/>
          </p:nvPr>
        </p:nvSpPr>
        <p:spPr bwMode="auto">
          <a:xfrm>
            <a:off x="7924800" y="4767263"/>
            <a:ext cx="7604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hangingPunct="1">
              <a:lnSpc>
                <a:spcPct val="100000"/>
              </a:lnSpc>
              <a:defRPr sz="1200">
                <a:solidFill>
                  <a:srgbClr val="D1EAED"/>
                </a:solidFill>
                <a:latin typeface="+mj-lt"/>
                <a:ea typeface="DejaVu Sans" charset="0"/>
                <a:cs typeface="DejaVu Sans" charset="0"/>
              </a:defRPr>
            </a:lvl1pPr>
          </a:lstStyle>
          <a:p>
            <a:fld id="{B2FC6FC0-BE64-2140-B129-D1ECD92D0939}" type="slidenum">
              <a:rPr lang="el-GR" altLang="el-GR"/>
              <a:pPr/>
              <a:t>‹#›</a:t>
            </a:fld>
            <a:endParaRPr lang="el-GR" altLang="el-GR"/>
          </a:p>
        </p:txBody>
      </p:sp>
      <p:sp>
        <p:nvSpPr>
          <p:cNvPr id="1031" name="Rectangle 7">
            <a:extLst>
              <a:ext uri="{FF2B5EF4-FFF2-40B4-BE49-F238E27FC236}">
                <a16:creationId xmlns:a16="http://schemas.microsoft.com/office/drawing/2014/main" id="{5F41C8EC-F551-F2A5-3786-1CA37298DE37}"/>
              </a:ext>
            </a:extLst>
          </p:cNvPr>
          <p:cNvSpPr>
            <a:spLocks noGrp="1" noChangeArrowheads="1"/>
          </p:cNvSpPr>
          <p:nvPr>
            <p:ph type="body" idx="1"/>
          </p:nvPr>
        </p:nvSpPr>
        <p:spPr bwMode="auto">
          <a:xfrm>
            <a:off x="457200" y="1203325"/>
            <a:ext cx="8228013" cy="298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6134" rIns="0" bIns="0" numCol="1" anchor="t" anchorCtr="0" compatLnSpc="1">
            <a:prstTxWarp prst="textNoShape">
              <a:avLst/>
            </a:prstTxWarp>
          </a:bodyPr>
          <a:lstStyle/>
          <a:p>
            <a:pPr lvl="0"/>
            <a:r>
              <a:rPr lang="en-GB" altLang="el-GR"/>
              <a:t>Click to edit the outline text format</a:t>
            </a:r>
          </a:p>
          <a:p>
            <a:pPr lvl="1"/>
            <a:r>
              <a:rPr lang="en-GB" altLang="el-GR"/>
              <a:t>Second Outline Level</a:t>
            </a:r>
          </a:p>
          <a:p>
            <a:pPr lvl="2"/>
            <a:r>
              <a:rPr lang="en-GB" altLang="el-GR"/>
              <a:t>Third Outline Level</a:t>
            </a:r>
          </a:p>
          <a:p>
            <a:pPr lvl="3"/>
            <a:r>
              <a:rPr lang="en-GB" altLang="el-GR"/>
              <a:t>Fourth Outline Level</a:t>
            </a:r>
          </a:p>
          <a:p>
            <a:pPr lvl="4"/>
            <a:r>
              <a:rPr lang="en-GB" altLang="el-GR"/>
              <a:t>Fifth Outline Level</a:t>
            </a:r>
          </a:p>
          <a:p>
            <a:pPr lvl="4"/>
            <a:r>
              <a:rPr lang="en-GB" altLang="el-GR"/>
              <a:t>Sixth Outline Level</a:t>
            </a:r>
          </a:p>
          <a:p>
            <a:pPr lvl="4"/>
            <a:r>
              <a:rPr lang="en-GB" altLang="el-GR"/>
              <a:t>Seventh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l" rtl="0" fontAlgn="base">
        <a:lnSpc>
          <a:spcPct val="113000"/>
        </a:lnSpc>
        <a:spcBef>
          <a:spcPts val="13"/>
        </a:spcBef>
        <a:spcAft>
          <a:spcPts val="13"/>
        </a:spcAft>
        <a:buClr>
          <a:srgbClr val="000000"/>
        </a:buClr>
        <a:buSzPct val="100000"/>
        <a:buFont typeface="Times New Roman" panose="02020603050405020304" pitchFamily="18" charset="0"/>
        <a:defRPr kern="1200">
          <a:solidFill>
            <a:srgbClr val="FFFFFF"/>
          </a:solidFill>
          <a:latin typeface="+mj-lt"/>
          <a:ea typeface="+mj-ea"/>
          <a:cs typeface="+mj-cs"/>
        </a:defRPr>
      </a:lvl1pPr>
      <a:lvl2pPr marL="742950" indent="-28575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2pPr>
      <a:lvl3pPr marL="11430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3pPr>
      <a:lvl4pPr marL="16002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4pPr>
      <a:lvl5pPr marL="20574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5pPr>
      <a:lvl6pPr marL="25146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6pPr>
      <a:lvl7pPr marL="29718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7pPr>
      <a:lvl8pPr marL="34290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8pPr>
      <a:lvl9pPr marL="38862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9pPr>
    </p:titleStyle>
    <p:bodyStyle>
      <a:lvl1pPr marL="342900" indent="-342900" algn="l" rtl="0" fontAlgn="base">
        <a:lnSpc>
          <a:spcPct val="83000"/>
        </a:lnSpc>
        <a:spcBef>
          <a:spcPts val="1425"/>
        </a:spcBef>
        <a:spcAft>
          <a:spcPts val="13"/>
        </a:spcAft>
        <a:buClr>
          <a:srgbClr val="000000"/>
        </a:buClr>
        <a:buSzPct val="100000"/>
        <a:buFont typeface="Times New Roman" panose="02020603050405020304" pitchFamily="18" charset="0"/>
        <a:defRPr sz="2600" kern="1200">
          <a:solidFill>
            <a:srgbClr val="FFFFFF"/>
          </a:solidFill>
          <a:latin typeface="+mn-lt"/>
          <a:ea typeface="+mn-ea"/>
          <a:cs typeface="+mn-cs"/>
        </a:defRPr>
      </a:lvl1pPr>
      <a:lvl2pPr marL="742950" indent="-285750" algn="l" rtl="0" fontAlgn="base">
        <a:lnSpc>
          <a:spcPct val="83000"/>
        </a:lnSpc>
        <a:spcBef>
          <a:spcPts val="1138"/>
        </a:spcBef>
        <a:spcAft>
          <a:spcPts val="13"/>
        </a:spcAft>
        <a:buClr>
          <a:srgbClr val="000000"/>
        </a:buClr>
        <a:buSzPct val="100000"/>
        <a:buFont typeface="Times New Roman" panose="02020603050405020304" pitchFamily="18" charset="0"/>
        <a:defRPr sz="2100" kern="1200">
          <a:solidFill>
            <a:srgbClr val="FFFFFF"/>
          </a:solidFill>
          <a:latin typeface="+mn-lt"/>
          <a:ea typeface="+mn-ea"/>
          <a:cs typeface="+mn-cs"/>
        </a:defRPr>
      </a:lvl2pPr>
      <a:lvl3pPr marL="1143000" indent="-228600" algn="l" rtl="0" fontAlgn="base">
        <a:lnSpc>
          <a:spcPct val="83000"/>
        </a:lnSpc>
        <a:spcBef>
          <a:spcPts val="863"/>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3pPr>
      <a:lvl4pPr marL="1600200" indent="-228600" algn="l" rtl="0" fontAlgn="base">
        <a:lnSpc>
          <a:spcPct val="83000"/>
        </a:lnSpc>
        <a:spcBef>
          <a:spcPts val="575"/>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4pPr>
      <a:lvl5pPr marL="2057400" indent="-228600" algn="l" rtl="0" fontAlgn="base">
        <a:lnSpc>
          <a:spcPct val="83000"/>
        </a:lnSpc>
        <a:spcBef>
          <a:spcPts val="288"/>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4D0776D-6CC6-CE7F-87E3-78EC41BC3223}"/>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720BA8B-4503-41E1-BB3D-A6D805DD62E2}"/>
              </a:ext>
            </a:extLst>
          </p:cNvPr>
          <p:cNvSpPr>
            <a:spLocks noGrp="1"/>
          </p:cNvSpPr>
          <p:nvPr>
            <p:ph type="body" idx="1"/>
          </p:nvPr>
        </p:nvSpPr>
        <p:spPr>
          <a:xfrm>
            <a:off x="628650" y="1369218"/>
            <a:ext cx="7886700" cy="326350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3726EE3-7145-6034-6D36-D8C4CA7A96D9}"/>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endParaRPr lang="el-GR" altLang="el-GR"/>
          </a:p>
        </p:txBody>
      </p:sp>
      <p:sp>
        <p:nvSpPr>
          <p:cNvPr id="5" name="Θέση υποσέλιδου 4">
            <a:extLst>
              <a:ext uri="{FF2B5EF4-FFF2-40B4-BE49-F238E27FC236}">
                <a16:creationId xmlns:a16="http://schemas.microsoft.com/office/drawing/2014/main" id="{93AB921B-38EE-FDD9-6F40-D928E6D779C9}"/>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ltLang="el-GR"/>
          </a:p>
        </p:txBody>
      </p:sp>
      <p:sp>
        <p:nvSpPr>
          <p:cNvPr id="6" name="Θέση αριθμού διαφάνειας 5">
            <a:extLst>
              <a:ext uri="{FF2B5EF4-FFF2-40B4-BE49-F238E27FC236}">
                <a16:creationId xmlns:a16="http://schemas.microsoft.com/office/drawing/2014/main" id="{C0496841-F302-225D-491B-D1BDC5619C71}"/>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B2FC6FC0-BE64-2140-B129-D1ECD92D0939}" type="slidenum">
              <a:rPr lang="el-GR" altLang="el-GR" smtClean="0"/>
              <a:pPr/>
              <a:t>‹#›</a:t>
            </a:fld>
            <a:endParaRPr lang="el-GR" altLang="el-GR"/>
          </a:p>
        </p:txBody>
      </p:sp>
    </p:spTree>
    <p:extLst>
      <p:ext uri="{BB962C8B-B14F-4D97-AF65-F5344CB8AC3E}">
        <p14:creationId xmlns:p14="http://schemas.microsoft.com/office/powerpoint/2010/main" val="11117628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4D31E8D0-4EB9-2A99-D645-B308EC268D27}"/>
              </a:ext>
            </a:extLst>
          </p:cNvPr>
          <p:cNvSpPr>
            <a:spLocks noGrp="1" noChangeArrowheads="1"/>
          </p:cNvSpPr>
          <p:nvPr>
            <p:ph type="title" idx="4294967295"/>
          </p:nvPr>
        </p:nvSpPr>
        <p:spPr>
          <a:xfrm>
            <a:off x="533400" y="339725"/>
            <a:ext cx="7851775" cy="935038"/>
          </a:xfrm>
          <a:ln/>
        </p:spPr>
        <p:txBody>
          <a:bodyPr/>
          <a:lstStyle/>
          <a:p>
            <a:pPr algn="ctr">
              <a:lnSpc>
                <a:spcPct val="100000"/>
              </a:lnSpc>
              <a:tabLst>
                <a:tab pos="914400" algn="l"/>
                <a:tab pos="1828800" algn="l"/>
                <a:tab pos="2743200" algn="l"/>
                <a:tab pos="3657600" algn="l"/>
                <a:tab pos="4572000" algn="l"/>
                <a:tab pos="5486400" algn="l"/>
                <a:tab pos="6400800" algn="l"/>
                <a:tab pos="7315200" algn="l"/>
              </a:tabLst>
            </a:pPr>
            <a:r>
              <a:rPr lang="el-GR" altLang="el-GR" sz="5600" b="1">
                <a:solidFill>
                  <a:srgbClr val="50E0EA"/>
                </a:solidFill>
                <a:latin typeface="Calibri" panose="020F0502020204030204" pitchFamily="34" charset="0"/>
              </a:rPr>
              <a:t>Μ.Ε.Κ.  Ι</a:t>
            </a:r>
          </a:p>
        </p:txBody>
      </p:sp>
      <p:sp>
        <p:nvSpPr>
          <p:cNvPr id="4098" name="Rectangle 2">
            <a:extLst>
              <a:ext uri="{FF2B5EF4-FFF2-40B4-BE49-F238E27FC236}">
                <a16:creationId xmlns:a16="http://schemas.microsoft.com/office/drawing/2014/main" id="{2D8F08F3-A55B-E365-DD5C-737E2D5E504E}"/>
              </a:ext>
            </a:extLst>
          </p:cNvPr>
          <p:cNvSpPr>
            <a:spLocks noGrp="1" noChangeArrowheads="1"/>
          </p:cNvSpPr>
          <p:nvPr>
            <p:ph type="subTitle" idx="4294967295"/>
          </p:nvPr>
        </p:nvSpPr>
        <p:spPr>
          <a:xfrm>
            <a:off x="468313" y="1131888"/>
            <a:ext cx="8064500" cy="2376487"/>
          </a:xfrm>
          <a:ln/>
        </p:spPr>
        <p:txBody>
          <a:bodyPr tIns="45000" rIns="18360" bIns="45000"/>
          <a:lstStyle/>
          <a:p>
            <a:pPr marL="0" indent="0" algn="r">
              <a:lnSpc>
                <a:spcPct val="15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a:t>Κεφάλαιο  </a:t>
            </a:r>
            <a:r>
              <a:rPr lang="en-US" altLang="el-GR" sz="4000"/>
              <a:t>3</a:t>
            </a:r>
          </a:p>
          <a:p>
            <a:pPr marL="0" indent="0" algn="ctr">
              <a:lnSpc>
                <a:spcPct val="10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b="1">
                <a:solidFill>
                  <a:srgbClr val="E5F4E0"/>
                </a:solidFill>
              </a:rPr>
              <a:t>Κύκλος λειτουργίας των Μ.Ε.Κ.</a:t>
            </a:r>
          </a:p>
          <a:p>
            <a:pPr marL="0" indent="0" algn="ctr">
              <a:lnSpc>
                <a:spcPct val="100000"/>
              </a:lnSpc>
              <a:spcBef>
                <a:spcPts val="613"/>
              </a:spcBef>
              <a:tabLst>
                <a:tab pos="0" algn="l"/>
                <a:tab pos="914400" algn="l"/>
                <a:tab pos="1828800" algn="l"/>
                <a:tab pos="2743200" algn="l"/>
                <a:tab pos="3657600" algn="l"/>
                <a:tab pos="4572000" algn="l"/>
                <a:tab pos="5486400" algn="l"/>
                <a:tab pos="6400800" algn="l"/>
                <a:tab pos="7315200" algn="l"/>
              </a:tabLst>
            </a:pPr>
            <a:r>
              <a:rPr lang="el-GR" altLang="el-GR" sz="3000" b="1"/>
              <a:t>Περιγραφή βασικής λειτουργίας των Μ.Ε.Κ.</a:t>
            </a:r>
          </a:p>
          <a:p>
            <a:pPr marL="0" indent="0" algn="ctr">
              <a:lnSpc>
                <a:spcPct val="100000"/>
              </a:lnSpc>
              <a:spcBef>
                <a:spcPts val="525"/>
              </a:spcBef>
              <a:tabLst>
                <a:tab pos="0" algn="l"/>
                <a:tab pos="914400" algn="l"/>
                <a:tab pos="1828800" algn="l"/>
                <a:tab pos="2743200" algn="l"/>
                <a:tab pos="3657600" algn="l"/>
                <a:tab pos="4572000" algn="l"/>
                <a:tab pos="5486400" algn="l"/>
                <a:tab pos="6400800" algn="l"/>
                <a:tab pos="7315200" algn="l"/>
              </a:tabLst>
            </a:pPr>
            <a:r>
              <a:rPr lang="el-GR" altLang="el-GR" b="1"/>
              <a:t>[</a:t>
            </a:r>
            <a:r>
              <a:rPr lang="en-US" altLang="el-GR" b="1"/>
              <a:t>OTTO – DIESEL – </a:t>
            </a:r>
            <a:r>
              <a:rPr lang="el-GR" altLang="el-GR" b="1"/>
              <a:t>4χρονων – 2χρονων]</a:t>
            </a:r>
          </a:p>
        </p:txBody>
      </p:sp>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C1729A0A-4464-728F-8B12-0D4A9A1AE527}"/>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3314" name="Rectangle 2">
            <a:extLst>
              <a:ext uri="{FF2B5EF4-FFF2-40B4-BE49-F238E27FC236}">
                <a16:creationId xmlns:a16="http://schemas.microsoft.com/office/drawing/2014/main" id="{60527FE8-1936-2215-6582-94E775B42FDA}"/>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3</a:t>
            </a:r>
            <a:r>
              <a:rPr lang="el-GR" altLang="el-GR" baseline="30000"/>
              <a:t>ος</a:t>
            </a:r>
            <a:r>
              <a:rPr lang="el-GR" altLang="el-GR"/>
              <a:t> χρόνος (</a:t>
            </a:r>
            <a:r>
              <a:rPr lang="el-GR" altLang="el-GR" b="1">
                <a:solidFill>
                  <a:srgbClr val="FF0000"/>
                </a:solidFill>
              </a:rPr>
              <a:t>καύση – εκτόνωση</a:t>
            </a:r>
            <a:r>
              <a:rPr lang="el-GR" altLang="el-GR"/>
              <a:t>)</a:t>
            </a:r>
          </a:p>
        </p:txBody>
      </p:sp>
      <p:sp>
        <p:nvSpPr>
          <p:cNvPr id="13315" name="Rectangle 3">
            <a:extLst>
              <a:ext uri="{FF2B5EF4-FFF2-40B4-BE49-F238E27FC236}">
                <a16:creationId xmlns:a16="http://schemas.microsoft.com/office/drawing/2014/main" id="{6355BA46-7A82-4644-9649-256FCB6C464F}"/>
              </a:ext>
            </a:extLst>
          </p:cNvPr>
          <p:cNvSpPr>
            <a:spLocks noChangeArrowheads="1"/>
          </p:cNvSpPr>
          <p:nvPr/>
        </p:nvSpPr>
        <p:spPr bwMode="auto">
          <a:xfrm>
            <a:off x="539750" y="1011238"/>
            <a:ext cx="81359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Το μίγμα αναφλέγεται και καίγεται. Τα αέρια προϊόντα εκτονώνονται και σπρώχνουν το έμβολο προς τα κάτω. Και οι δύο βαλβίδες είναι κλειστές.</a:t>
            </a:r>
          </a:p>
        </p:txBody>
      </p:sp>
      <p:sp>
        <p:nvSpPr>
          <p:cNvPr id="13316" name="Rectangle 4">
            <a:extLst>
              <a:ext uri="{FF2B5EF4-FFF2-40B4-BE49-F238E27FC236}">
                <a16:creationId xmlns:a16="http://schemas.microsoft.com/office/drawing/2014/main" id="{040B3292-3DBD-3296-F4C9-7CAEE7B4846B}"/>
              </a:ext>
            </a:extLst>
          </p:cNvPr>
          <p:cNvSpPr>
            <a:spLocks noChangeArrowheads="1"/>
          </p:cNvSpPr>
          <p:nvPr/>
        </p:nvSpPr>
        <p:spPr bwMode="auto">
          <a:xfrm>
            <a:off x="2339975" y="1754188"/>
            <a:ext cx="6696075" cy="1735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Στην περίπτωση του μίγματος αέρα-καυσίμου, ήδη αυτό έχει συμπιεστεί σε ένα περιορισμένο χώρο - το χώρο καύσης - επάνω από το έμβολο, και στο επάνω τμήμα του κυλίνδρου. Εδώ το μίγμα αναφλέγεται με τη βοήθεια ηλεκτρικού σπινθήρα (μπουζί) και από την καύση αυτή δημιουργούνται καυσαέρια που πιέζουν και ωθούν το έμβολο προς τα κάτω.</a:t>
            </a:r>
          </a:p>
        </p:txBody>
      </p:sp>
      <p:sp>
        <p:nvSpPr>
          <p:cNvPr id="13317" name="Rectangle 5">
            <a:extLst>
              <a:ext uri="{FF2B5EF4-FFF2-40B4-BE49-F238E27FC236}">
                <a16:creationId xmlns:a16="http://schemas.microsoft.com/office/drawing/2014/main" id="{AE4F9DE5-935F-9F94-8255-F6DC67CCE56A}"/>
              </a:ext>
            </a:extLst>
          </p:cNvPr>
          <p:cNvSpPr>
            <a:spLocks noChangeArrowheads="1"/>
          </p:cNvSpPr>
          <p:nvPr/>
        </p:nvSpPr>
        <p:spPr bwMode="auto">
          <a:xfrm>
            <a:off x="2339975" y="3797300"/>
            <a:ext cx="6696075"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Στην περίπτωση συμπίεσης μόνο αέρα, το καύσιμο (πετρέλαιο) εγχύεται στην αρχή της κίνησης του εμβόλου προς τα κάτω.</a:t>
            </a:r>
          </a:p>
        </p:txBody>
      </p:sp>
      <p:pic>
        <p:nvPicPr>
          <p:cNvPr id="13318" name="Picture 6">
            <a:extLst>
              <a:ext uri="{FF2B5EF4-FFF2-40B4-BE49-F238E27FC236}">
                <a16:creationId xmlns:a16="http://schemas.microsoft.com/office/drawing/2014/main" id="{FFB2AF61-A1C1-D758-4EEB-A623724F4C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1557" r="20880"/>
          <a:stretch>
            <a:fillRect/>
          </a:stretch>
        </p:blipFill>
        <p:spPr bwMode="auto">
          <a:xfrm>
            <a:off x="323850" y="1852613"/>
            <a:ext cx="2016125" cy="2808287"/>
          </a:xfrm>
          <a:prstGeom prst="rect">
            <a:avLst/>
          </a:prstGeom>
          <a:noFill/>
          <a:ln>
            <a:noFill/>
          </a:ln>
          <a:effectLst/>
          <a:extLst>
            <a:ext uri="{909E8E84-426E-40DD-AFC4-6F175D3DCCD1}">
              <a14:hiddenFill xmlns:a14="http://schemas.microsoft.com/office/drawing/2010/main">
                <a:blipFill dpi="0" rotWithShape="0">
                  <a:blip/>
                  <a:srcRect l="41557" r="20880"/>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13315">
                                            <p:txEl>
                                              <p:pRg st="0" end="0"/>
                                            </p:txEl>
                                          </p:spTgt>
                                        </p:tgtEl>
                                        <p:attrNameLst>
                                          <p:attrName>style.visibility</p:attrName>
                                        </p:attrNameLst>
                                      </p:cBhvr>
                                      <p:to>
                                        <p:strVal val="visible"/>
                                      </p:to>
                                    </p:set>
                                    <p:animEffect transition="in" filter="box(in)">
                                      <p:cBhvr additive="repl">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13316"/>
                                        </p:tgtEl>
                                        <p:attrNameLst>
                                          <p:attrName>style.visibility</p:attrName>
                                        </p:attrNameLst>
                                      </p:cBhvr>
                                      <p:to>
                                        <p:strVal val="visible"/>
                                      </p:to>
                                    </p:set>
                                    <p:animEffect transition="in" filter="checkerboard(across)">
                                      <p:cBhvr additive="repl">
                                        <p:cTn id="12" dur="500"/>
                                        <p:tgtEl>
                                          <p:spTgt spid="13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additive="repl">
                                        <p:cTn id="16" dur="1" fill="hold">
                                          <p:stCondLst>
                                            <p:cond delay="0"/>
                                          </p:stCondLst>
                                        </p:cTn>
                                        <p:tgtEl>
                                          <p:spTgt spid="13317"/>
                                        </p:tgtEl>
                                        <p:attrNameLst>
                                          <p:attrName>style.visibility</p:attrName>
                                        </p:attrNameLst>
                                      </p:cBhvr>
                                      <p:to>
                                        <p:strVal val="visible"/>
                                      </p:to>
                                    </p:set>
                                    <p:animEffect transition="in" filter="checkerboard(across)">
                                      <p:cBhvr additive="repl">
                                        <p:cTn id="17" dur="5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EF39799C-1913-C0DE-EE8D-A81361AE391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4338" name="Rectangle 2">
            <a:extLst>
              <a:ext uri="{FF2B5EF4-FFF2-40B4-BE49-F238E27FC236}">
                <a16:creationId xmlns:a16="http://schemas.microsoft.com/office/drawing/2014/main" id="{83BBE8A6-9E44-B224-11C5-01049170205E}"/>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3</a:t>
            </a:r>
            <a:r>
              <a:rPr lang="el-GR" altLang="el-GR" baseline="30000"/>
              <a:t>ος</a:t>
            </a:r>
            <a:r>
              <a:rPr lang="el-GR" altLang="el-GR"/>
              <a:t> χρόνος (</a:t>
            </a:r>
            <a:r>
              <a:rPr lang="el-GR" altLang="el-GR" b="1">
                <a:solidFill>
                  <a:srgbClr val="FF0000"/>
                </a:solidFill>
              </a:rPr>
              <a:t>καύση – εκτόνωση</a:t>
            </a:r>
            <a:r>
              <a:rPr lang="el-GR" altLang="el-GR"/>
              <a:t>)</a:t>
            </a:r>
          </a:p>
        </p:txBody>
      </p:sp>
      <p:sp>
        <p:nvSpPr>
          <p:cNvPr id="14339" name="Rectangle 3">
            <a:extLst>
              <a:ext uri="{FF2B5EF4-FFF2-40B4-BE49-F238E27FC236}">
                <a16:creationId xmlns:a16="http://schemas.microsoft.com/office/drawing/2014/main" id="{74850F11-2678-45CF-87A1-CA3DB1E581C9}"/>
              </a:ext>
            </a:extLst>
          </p:cNvPr>
          <p:cNvSpPr>
            <a:spLocks noChangeArrowheads="1"/>
          </p:cNvSpPr>
          <p:nvPr/>
        </p:nvSpPr>
        <p:spPr bwMode="auto">
          <a:xfrm>
            <a:off x="2339975" y="1177925"/>
            <a:ext cx="6696075" cy="173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Η έγχυση αυτή του πετρελαίου DIESEL εξακολουθεί να συμβαίνει για ένα μικρό τμήμα της διαδρομής του εμβόλου προς τα κάτω, ενώ πραγματοποιείται και η καύση του χωρίς ύπαρξη, αυτή τη φορά, ηλεκτρικού σπινθήρα (φαινόμενο αυτανάφλεξης) με αποτέλεσμα την παραγωγή θερμότητας, την εκτόνωση των καυσαερίων και την κίνηση του εμβόλου προς το Κ.Ν.Σ.</a:t>
            </a:r>
          </a:p>
        </p:txBody>
      </p:sp>
      <p:sp>
        <p:nvSpPr>
          <p:cNvPr id="14340" name="Rectangle 4">
            <a:extLst>
              <a:ext uri="{FF2B5EF4-FFF2-40B4-BE49-F238E27FC236}">
                <a16:creationId xmlns:a16="http://schemas.microsoft.com/office/drawing/2014/main" id="{5C764D9A-CA7F-7CD6-589E-3C7528D961B8}"/>
              </a:ext>
            </a:extLst>
          </p:cNvPr>
          <p:cNvSpPr>
            <a:spLocks noChangeArrowheads="1"/>
          </p:cNvSpPr>
          <p:nvPr/>
        </p:nvSpPr>
        <p:spPr bwMode="auto">
          <a:xfrm>
            <a:off x="2482850" y="3219450"/>
            <a:ext cx="6480175" cy="1187450"/>
          </a:xfrm>
          <a:prstGeom prst="rect">
            <a:avLst/>
          </a:prstGeom>
          <a:solidFill>
            <a:srgbClr val="FFFFFF"/>
          </a:solidFill>
          <a:ln w="25560" cap="flat">
            <a:solidFill>
              <a:srgbClr val="0BD0D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Όπως, ήδη, προαναφέρθηκε ο χρόνος αυτός είναι και ο μοναδικός χρόνος από τους τέσσερις που είναι </a:t>
            </a:r>
          </a:p>
          <a:p>
            <a:pPr algn="ctr" hangingPunct="1">
              <a:lnSpc>
                <a:spcPct val="100000"/>
              </a:lnSpc>
            </a:pPr>
            <a:r>
              <a:rPr lang="el-GR" altLang="el-GR"/>
              <a:t>ωφέλιμος και αποδίδει έργο, </a:t>
            </a:r>
          </a:p>
          <a:p>
            <a:pPr algn="ctr" hangingPunct="1">
              <a:lnSpc>
                <a:spcPct val="100000"/>
              </a:lnSpc>
            </a:pPr>
            <a:r>
              <a:rPr lang="el-GR" altLang="el-GR"/>
              <a:t>σε σχέση με όλους τους άλλους οι οποίοι καταναλώνουν έργο.</a:t>
            </a:r>
          </a:p>
        </p:txBody>
      </p:sp>
      <p:pic>
        <p:nvPicPr>
          <p:cNvPr id="14341" name="Picture 5">
            <a:extLst>
              <a:ext uri="{FF2B5EF4-FFF2-40B4-BE49-F238E27FC236}">
                <a16:creationId xmlns:a16="http://schemas.microsoft.com/office/drawing/2014/main" id="{1C4A8880-7172-F888-9E60-3EADE58464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1557" r="20880"/>
          <a:stretch>
            <a:fillRect/>
          </a:stretch>
        </p:blipFill>
        <p:spPr bwMode="auto">
          <a:xfrm>
            <a:off x="323850" y="1852613"/>
            <a:ext cx="2016125" cy="2808287"/>
          </a:xfrm>
          <a:prstGeom prst="rect">
            <a:avLst/>
          </a:prstGeom>
          <a:noFill/>
          <a:ln>
            <a:noFill/>
          </a:ln>
          <a:effectLst/>
          <a:extLst>
            <a:ext uri="{909E8E84-426E-40DD-AFC4-6F175D3DCCD1}">
              <a14:hiddenFill xmlns:a14="http://schemas.microsoft.com/office/drawing/2010/main">
                <a:blipFill dpi="0" rotWithShape="0">
                  <a:blip/>
                  <a:srcRect l="41557" r="20880"/>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4339"/>
                                        </p:tgtEl>
                                        <p:attrNameLst>
                                          <p:attrName>style.visibility</p:attrName>
                                        </p:attrNameLst>
                                      </p:cBhvr>
                                      <p:to>
                                        <p:strVal val="visible"/>
                                      </p:to>
                                    </p:set>
                                    <p:animEffect transition="in" filter="checkerboard(across)">
                                      <p:cBhvr additive="repl">
                                        <p:cTn id="7" dur="500"/>
                                        <p:tgtEl>
                                          <p:spTgt spid="14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additive="repl">
                                        <p:cTn id="11" dur="1" fill="hold">
                                          <p:stCondLst>
                                            <p:cond delay="0"/>
                                          </p:stCondLst>
                                        </p:cTn>
                                        <p:tgtEl>
                                          <p:spTgt spid="14340"/>
                                        </p:tgtEl>
                                        <p:attrNameLst>
                                          <p:attrName>style.visibility</p:attrName>
                                        </p:attrNameLst>
                                      </p:cBhvr>
                                      <p:to>
                                        <p:strVal val="visible"/>
                                      </p:to>
                                    </p:set>
                                    <p:animEffect transition="in" filter="box(in)">
                                      <p:cBhvr additive="repl">
                                        <p:cTn id="12"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4EB79F34-A865-FFA2-E177-8962AE8B54C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5362" name="Rectangle 2">
            <a:extLst>
              <a:ext uri="{FF2B5EF4-FFF2-40B4-BE49-F238E27FC236}">
                <a16:creationId xmlns:a16="http://schemas.microsoft.com/office/drawing/2014/main" id="{C82E385C-AE6B-8F2B-0E9C-D34187AE35E2}"/>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4</a:t>
            </a:r>
            <a:r>
              <a:rPr lang="el-GR" altLang="el-GR" baseline="30000"/>
              <a:t>ος</a:t>
            </a:r>
            <a:r>
              <a:rPr lang="el-GR" altLang="el-GR"/>
              <a:t> χρόνος (</a:t>
            </a:r>
            <a:r>
              <a:rPr lang="el-GR" altLang="el-GR" b="1">
                <a:solidFill>
                  <a:srgbClr val="FF0000"/>
                </a:solidFill>
              </a:rPr>
              <a:t>εξαγωγή</a:t>
            </a:r>
            <a:r>
              <a:rPr lang="el-GR" altLang="el-GR"/>
              <a:t>)</a:t>
            </a:r>
          </a:p>
        </p:txBody>
      </p:sp>
      <p:sp>
        <p:nvSpPr>
          <p:cNvPr id="15363" name="Rectangle 3">
            <a:extLst>
              <a:ext uri="{FF2B5EF4-FFF2-40B4-BE49-F238E27FC236}">
                <a16:creationId xmlns:a16="http://schemas.microsoft.com/office/drawing/2014/main" id="{C26C9AFA-B599-B57C-4D1D-99183BF7A195}"/>
              </a:ext>
            </a:extLst>
          </p:cNvPr>
          <p:cNvSpPr>
            <a:spLocks noChangeArrowheads="1"/>
          </p:cNvSpPr>
          <p:nvPr/>
        </p:nvSpPr>
        <p:spPr bwMode="auto">
          <a:xfrm>
            <a:off x="539750" y="1011238"/>
            <a:ext cx="81359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Ανοίγει η βαλβίδα εξαγωγής και το ανερχόμενο έμβολο σπρώχνει τα προϊόντα της καύσης να βγουν από τον κύλινδρο. Η βαλβίδα εισαγωγής είναι κλειστή.</a:t>
            </a:r>
          </a:p>
        </p:txBody>
      </p:sp>
      <p:sp>
        <p:nvSpPr>
          <p:cNvPr id="15364" name="Rectangle 4">
            <a:extLst>
              <a:ext uri="{FF2B5EF4-FFF2-40B4-BE49-F238E27FC236}">
                <a16:creationId xmlns:a16="http://schemas.microsoft.com/office/drawing/2014/main" id="{BD27B3D6-1602-1E40-EBD9-89C2DEDCC43C}"/>
              </a:ext>
            </a:extLst>
          </p:cNvPr>
          <p:cNvSpPr>
            <a:spLocks noChangeArrowheads="1"/>
          </p:cNvSpPr>
          <p:nvPr/>
        </p:nvSpPr>
        <p:spPr bwMode="auto">
          <a:xfrm>
            <a:off x="2124075" y="1836738"/>
            <a:ext cx="6696075" cy="255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την τελευταία αυτή φάση, το έμβολο ευρισκόμενο, ήδη, στο Κ.Ν.Σ., κινείται προς τα επάνω και ωθεί τα καυσαέρια προς την ανοικτή εκείνη τη στιγμή βαλβίδα της εξαγωγής, με αποτέλεσμα αυτά να εξέρχονται από τον κύλινδρο προς την «πολλαπλή» της εξάτμισης. </a:t>
            </a:r>
          </a:p>
          <a:p>
            <a:pPr algn="ctr" hangingPunct="1">
              <a:lnSpc>
                <a:spcPct val="100000"/>
              </a:lnSpc>
            </a:pPr>
            <a:endParaRPr lang="el-GR" altLang="el-GR"/>
          </a:p>
          <a:p>
            <a:pPr algn="ctr" hangingPunct="1">
              <a:lnSpc>
                <a:spcPct val="100000"/>
              </a:lnSpc>
            </a:pPr>
            <a:r>
              <a:rPr lang="el-GR" altLang="el-GR"/>
              <a:t>Όταν φθάσει, τώρα, το έμβολο στο Α.Ν.Σ., κλείνει η διάταξη της εξαγωγής και έτσι συμπληρώνεται ο κύκλος λειτουργίας της μηχανής.</a:t>
            </a:r>
          </a:p>
        </p:txBody>
      </p:sp>
      <p:pic>
        <p:nvPicPr>
          <p:cNvPr id="15365" name="Picture 5">
            <a:extLst>
              <a:ext uri="{FF2B5EF4-FFF2-40B4-BE49-F238E27FC236}">
                <a16:creationId xmlns:a16="http://schemas.microsoft.com/office/drawing/2014/main" id="{4A36C6B3-77C2-C7CD-573E-F805763C0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1781"/>
          <a:stretch>
            <a:fillRect/>
          </a:stretch>
        </p:blipFill>
        <p:spPr bwMode="auto">
          <a:xfrm>
            <a:off x="684213" y="1852613"/>
            <a:ext cx="977900" cy="2808287"/>
          </a:xfrm>
          <a:prstGeom prst="rect">
            <a:avLst/>
          </a:prstGeom>
          <a:noFill/>
          <a:ln>
            <a:noFill/>
          </a:ln>
          <a:effectLst/>
          <a:extLst>
            <a:ext uri="{909E8E84-426E-40DD-AFC4-6F175D3DCCD1}">
              <a14:hiddenFill xmlns:a14="http://schemas.microsoft.com/office/drawing/2010/main">
                <a:blipFill dpi="0" rotWithShape="0">
                  <a:blip/>
                  <a:srcRect l="81781"/>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15363">
                                            <p:txEl>
                                              <p:pRg st="0" end="0"/>
                                            </p:txEl>
                                          </p:spTgt>
                                        </p:tgtEl>
                                        <p:attrNameLst>
                                          <p:attrName>style.visibility</p:attrName>
                                        </p:attrNameLst>
                                      </p:cBhvr>
                                      <p:to>
                                        <p:strVal val="visible"/>
                                      </p:to>
                                    </p:set>
                                    <p:animEffect transition="in" filter="box(in)">
                                      <p:cBhvr additive="repl">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15364"/>
                                        </p:tgtEl>
                                        <p:attrNameLst>
                                          <p:attrName>style.visibility</p:attrName>
                                        </p:attrNameLst>
                                      </p:cBhvr>
                                      <p:to>
                                        <p:strVal val="visible"/>
                                      </p:to>
                                    </p:set>
                                    <p:animEffect transition="in" filter="checkerboard(across)">
                                      <p:cBhvr additive="repl">
                                        <p:cTn id="12"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9E4AABBA-5B43-DEF9-38EF-DABA8BBED0CA}"/>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6386" name="Rectangle 2">
            <a:extLst>
              <a:ext uri="{FF2B5EF4-FFF2-40B4-BE49-F238E27FC236}">
                <a16:creationId xmlns:a16="http://schemas.microsoft.com/office/drawing/2014/main" id="{75C6CEF5-331D-BA3D-A3F1-4C1324AAA343}"/>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Παρατηρούμε ότι:</a:t>
            </a:r>
          </a:p>
        </p:txBody>
      </p:sp>
      <p:sp>
        <p:nvSpPr>
          <p:cNvPr id="16387" name="Rectangle 3">
            <a:extLst>
              <a:ext uri="{FF2B5EF4-FFF2-40B4-BE49-F238E27FC236}">
                <a16:creationId xmlns:a16="http://schemas.microsoft.com/office/drawing/2014/main" id="{7B1E53AA-63B0-63F8-C744-F56F10D77E9D}"/>
              </a:ext>
            </a:extLst>
          </p:cNvPr>
          <p:cNvSpPr>
            <a:spLocks noChangeArrowheads="1"/>
          </p:cNvSpPr>
          <p:nvPr/>
        </p:nvSpPr>
        <p:spPr bwMode="auto">
          <a:xfrm>
            <a:off x="539750" y="1109663"/>
            <a:ext cx="8135938" cy="344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213"/>
              </a:spcAft>
              <a:buSzPct val="90000"/>
              <a:buFont typeface="Wingdings" pitchFamily="2" charset="0"/>
              <a:buChar char=""/>
            </a:pPr>
            <a:r>
              <a:rPr lang="el-GR" altLang="el-GR"/>
              <a:t>Καθ' ένα από τα τέσσερα στάδια του κύκλου γίνεται στη διάρκεια μιας διαδρομής του εμβόλου, είτε ανερχόμενη, είτε κατερχόμενη.</a:t>
            </a:r>
          </a:p>
          <a:p>
            <a:pPr hangingPunct="1">
              <a:lnSpc>
                <a:spcPct val="100000"/>
              </a:lnSpc>
              <a:spcAft>
                <a:spcPts val="1213"/>
              </a:spcAft>
              <a:buSzPct val="90000"/>
              <a:buFont typeface="Wingdings" pitchFamily="2" charset="0"/>
              <a:buChar char=""/>
            </a:pPr>
            <a:r>
              <a:rPr lang="el-GR" altLang="el-GR"/>
              <a:t>Για ένα πλήρη κύκλο θέλουμε δύο ανερχόμενες και δύο κατερχόμενες διαδρομές.</a:t>
            </a:r>
          </a:p>
          <a:p>
            <a:pPr hangingPunct="1">
              <a:lnSpc>
                <a:spcPct val="100000"/>
              </a:lnSpc>
              <a:spcAft>
                <a:spcPts val="1213"/>
              </a:spcAft>
              <a:buSzPct val="90000"/>
              <a:buFont typeface="Wingdings" pitchFamily="2" charset="0"/>
              <a:buChar char=""/>
            </a:pPr>
            <a:r>
              <a:rPr lang="el-GR" altLang="el-GR"/>
              <a:t>Οι τέσσερεις αυτές διαδρομές, που λέγονται και χρόνοι (γι' αυτό λέγεται τετράχρονος) αντιστοιχούν σε δύο πλήρεις περιστροφές του στρόφαλου.</a:t>
            </a:r>
          </a:p>
          <a:p>
            <a:pPr hangingPunct="1">
              <a:lnSpc>
                <a:spcPct val="100000"/>
              </a:lnSpc>
              <a:spcAft>
                <a:spcPts val="1213"/>
              </a:spcAft>
              <a:buSzPct val="90000"/>
              <a:buFont typeface="Wingdings" pitchFamily="2" charset="0"/>
              <a:buChar char=""/>
            </a:pPr>
            <a:r>
              <a:rPr lang="el-GR" altLang="el-GR"/>
              <a:t>Από τους τέσσερεις χρόνους μόνο ο ένας - ο τρίτος - παράγει έργο.</a:t>
            </a:r>
          </a:p>
          <a:p>
            <a:pPr hangingPunct="1">
              <a:lnSpc>
                <a:spcPct val="100000"/>
              </a:lnSpc>
              <a:spcAft>
                <a:spcPts val="1213"/>
              </a:spcAft>
              <a:buSzPct val="90000"/>
              <a:buFont typeface="Wingdings" pitchFamily="2" charset="0"/>
              <a:buChar char=""/>
            </a:pPr>
            <a:r>
              <a:rPr lang="el-GR" altLang="el-GR"/>
              <a:t>Για να συνεχίσει ο μονοκύλινδρος κινητήρας την περιστροφή τους υπόλοιπους τρείς χρόνους, βασίζεται στην αδράνεια περιστροφής των περιστρεφόμενων μερών του.</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16387">
                                            <p:txEl>
                                              <p:pRg st="0" end="0"/>
                                            </p:txEl>
                                          </p:spTgt>
                                        </p:tgtEl>
                                        <p:attrNameLst>
                                          <p:attrName>style.visibility</p:attrName>
                                        </p:attrNameLst>
                                      </p:cBhvr>
                                      <p:to>
                                        <p:strVal val="visible"/>
                                      </p:to>
                                    </p:set>
                                    <p:animEffect transition="in" filter="box(in)">
                                      <p:cBhvr additive="repl">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additive="repl">
                                        <p:cTn id="11" dur="1" fill="hold">
                                          <p:stCondLst>
                                            <p:cond delay="0"/>
                                          </p:stCondLst>
                                        </p:cTn>
                                        <p:tgtEl>
                                          <p:spTgt spid="16387">
                                            <p:txEl>
                                              <p:pRg st="1" end="1"/>
                                            </p:txEl>
                                          </p:spTgt>
                                        </p:tgtEl>
                                        <p:attrNameLst>
                                          <p:attrName>style.visibility</p:attrName>
                                        </p:attrNameLst>
                                      </p:cBhvr>
                                      <p:to>
                                        <p:strVal val="visible"/>
                                      </p:to>
                                    </p:set>
                                    <p:animEffect transition="in" filter="box(in)">
                                      <p:cBhvr additive="repl">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additive="repl">
                                        <p:cTn id="16" dur="1" fill="hold">
                                          <p:stCondLst>
                                            <p:cond delay="0"/>
                                          </p:stCondLst>
                                        </p:cTn>
                                        <p:tgtEl>
                                          <p:spTgt spid="16387">
                                            <p:txEl>
                                              <p:pRg st="2" end="2"/>
                                            </p:txEl>
                                          </p:spTgt>
                                        </p:tgtEl>
                                        <p:attrNameLst>
                                          <p:attrName>style.visibility</p:attrName>
                                        </p:attrNameLst>
                                      </p:cBhvr>
                                      <p:to>
                                        <p:strVal val="visible"/>
                                      </p:to>
                                    </p:set>
                                    <p:animEffect transition="in" filter="box(in)">
                                      <p:cBhvr additive="repl">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additive="repl">
                                        <p:cTn id="21" dur="1" fill="hold">
                                          <p:stCondLst>
                                            <p:cond delay="0"/>
                                          </p:stCondLst>
                                        </p:cTn>
                                        <p:tgtEl>
                                          <p:spTgt spid="16387">
                                            <p:txEl>
                                              <p:pRg st="3" end="3"/>
                                            </p:txEl>
                                          </p:spTgt>
                                        </p:tgtEl>
                                        <p:attrNameLst>
                                          <p:attrName>style.visibility</p:attrName>
                                        </p:attrNameLst>
                                      </p:cBhvr>
                                      <p:to>
                                        <p:strVal val="visible"/>
                                      </p:to>
                                    </p:set>
                                    <p:animEffect transition="in" filter="box(in)">
                                      <p:cBhvr additive="repl">
                                        <p:cTn id="22" dur="5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additive="repl">
                                        <p:cTn id="26" dur="1" fill="hold">
                                          <p:stCondLst>
                                            <p:cond delay="0"/>
                                          </p:stCondLst>
                                        </p:cTn>
                                        <p:tgtEl>
                                          <p:spTgt spid="16387">
                                            <p:txEl>
                                              <p:pRg st="4" end="4"/>
                                            </p:txEl>
                                          </p:spTgt>
                                        </p:tgtEl>
                                        <p:attrNameLst>
                                          <p:attrName>style.visibility</p:attrName>
                                        </p:attrNameLst>
                                      </p:cBhvr>
                                      <p:to>
                                        <p:strVal val="visible"/>
                                      </p:to>
                                    </p:set>
                                    <p:animEffect transition="in" filter="box(in)">
                                      <p:cBhvr additive="repl">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3A55F2FD-9167-102D-EFBB-9161E1135F9D}"/>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17410" name="Rectangle 2">
            <a:extLst>
              <a:ext uri="{FF2B5EF4-FFF2-40B4-BE49-F238E27FC236}">
                <a16:creationId xmlns:a16="http://schemas.microsoft.com/office/drawing/2014/main" id="{DE912411-04E4-C4BF-F3B2-31A22AFFFF3B}"/>
              </a:ext>
            </a:extLst>
          </p:cNvPr>
          <p:cNvSpPr>
            <a:spLocks noChangeArrowheads="1"/>
          </p:cNvSpPr>
          <p:nvPr/>
        </p:nvSpPr>
        <p:spPr bwMode="auto">
          <a:xfrm>
            <a:off x="539750" y="1109663"/>
            <a:ext cx="8135938" cy="2589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spcAft>
                <a:spcPts val="1213"/>
              </a:spcAft>
            </a:pPr>
            <a:r>
              <a:rPr lang="el-GR" altLang="el-GR"/>
              <a:t>Ο δίχρονος κινητήρας δεν έχει βαλβίδες, αλλά αντίστοιχα ανοίγματα στα τοιχώματα του κυλίνδρου, τις γνωστές πόρτες, που ανοιγοκλείνουν με το πέρασμα του εμβόλου. Σ' αυτές βασίζεται και γλυτώνει δύο χρόνους.</a:t>
            </a:r>
          </a:p>
          <a:p>
            <a:pPr algn="ctr" hangingPunct="1">
              <a:lnSpc>
                <a:spcPct val="100000"/>
              </a:lnSpc>
              <a:spcAft>
                <a:spcPts val="1213"/>
              </a:spcAft>
            </a:pPr>
            <a:endParaRPr lang="el-GR" altLang="el-GR"/>
          </a:p>
          <a:p>
            <a:pPr algn="ctr" hangingPunct="1">
              <a:lnSpc>
                <a:spcPct val="100000"/>
              </a:lnSpc>
              <a:spcAft>
                <a:spcPts val="1213"/>
              </a:spcAft>
            </a:pPr>
            <a:r>
              <a:rPr lang="el-GR" altLang="el-GR"/>
              <a:t>Τα τέσσερα στάδια δεν έχουν πλέον τους ίδιους χρονικούς περιορισμούς σαν την τετράχρονη. Άνοιγμα και κλείσιμο μπορούν να οριστούν από τον σχεδιαστή (σε λογικά όρια) και έτσι να πάψουν να είναι ισοδύναμα ή ανεξάρτητα μεταξύ τους. Εκεί βασίζεται και η ποικιλία των σχεδίων.</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17410">
                                            <p:txEl>
                                              <p:pRg st="0" end="0"/>
                                            </p:txEl>
                                          </p:spTgt>
                                        </p:tgtEl>
                                        <p:attrNameLst>
                                          <p:attrName>style.visibility</p:attrName>
                                        </p:attrNameLst>
                                      </p:cBhvr>
                                      <p:to>
                                        <p:strVal val="visible"/>
                                      </p:to>
                                    </p:set>
                                    <p:animEffect transition="in" filter="box(in)">
                                      <p:cBhvr additive="repl">
                                        <p:cTn id="7" dur="500"/>
                                        <p:tgtEl>
                                          <p:spTgt spid="174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additive="repl">
                                        <p:cTn id="11" dur="1" fill="hold">
                                          <p:stCondLst>
                                            <p:cond delay="0"/>
                                          </p:stCondLst>
                                        </p:cTn>
                                        <p:tgtEl>
                                          <p:spTgt spid="17410">
                                            <p:txEl>
                                              <p:pRg st="2" end="2"/>
                                            </p:txEl>
                                          </p:spTgt>
                                        </p:tgtEl>
                                        <p:attrNameLst>
                                          <p:attrName>style.visibility</p:attrName>
                                        </p:attrNameLst>
                                      </p:cBhvr>
                                      <p:to>
                                        <p:strVal val="visible"/>
                                      </p:to>
                                    </p:set>
                                    <p:animEffect transition="in" filter="box(in)">
                                      <p:cBhvr additive="repl">
                                        <p:cTn id="12" dur="500"/>
                                        <p:tgtEl>
                                          <p:spTgt spid="17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B0CE5C12-DC10-5C6B-7CF9-2649AF7C2FE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pic>
        <p:nvPicPr>
          <p:cNvPr id="18434" name="Picture 2">
            <a:extLst>
              <a:ext uri="{FF2B5EF4-FFF2-40B4-BE49-F238E27FC236}">
                <a16:creationId xmlns:a16="http://schemas.microsoft.com/office/drawing/2014/main" id="{A78FC73C-3CB0-93B4-414E-E165F86320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25" y="771525"/>
            <a:ext cx="5618163" cy="31289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5" name="Rectangle 3">
            <a:extLst>
              <a:ext uri="{FF2B5EF4-FFF2-40B4-BE49-F238E27FC236}">
                <a16:creationId xmlns:a16="http://schemas.microsoft.com/office/drawing/2014/main" id="{F346C6B7-2F54-E229-B7DE-FA640BAD218B}"/>
              </a:ext>
            </a:extLst>
          </p:cNvPr>
          <p:cNvSpPr>
            <a:spLocks noChangeArrowheads="1"/>
          </p:cNvSpPr>
          <p:nvPr/>
        </p:nvSpPr>
        <p:spPr bwMode="auto">
          <a:xfrm>
            <a:off x="611188" y="4083050"/>
            <a:ext cx="7848600" cy="363538"/>
          </a:xfrm>
          <a:prstGeom prst="rect">
            <a:avLst/>
          </a:prstGeom>
          <a:gradFill rotWithShape="0">
            <a:gsLst>
              <a:gs pos="0">
                <a:srgbClr val="191919"/>
              </a:gs>
              <a:gs pos="100000">
                <a:srgbClr val="BCBCBC"/>
              </a:gs>
            </a:gsLst>
            <a:path path="shape">
              <a:fillToRect l="50000" t="100000" r="50000"/>
            </a:path>
          </a:gradFill>
          <a:ln w="9360" cap="flat">
            <a:solidFill>
              <a:srgbClr val="000000"/>
            </a:solidFill>
            <a:round/>
            <a:headEnd/>
            <a:tailEnd/>
          </a:ln>
          <a:effectLst>
            <a:outerShdw dist="38160" dir="5400000" algn="ctr" rotWithShape="0">
              <a:srgbClr val="FFFFFF">
                <a:alpha val="48029"/>
              </a:srgbClr>
            </a:outerShdw>
          </a:effec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solidFill>
                  <a:srgbClr val="FFFFFF"/>
                </a:solidFill>
              </a:rPr>
              <a:t>Σχηματική παράσταση λειτουργίας 2-χρονου βενζινοκινητήρα ΟΤΤΟ</a:t>
            </a:r>
          </a:p>
        </p:txBody>
      </p:sp>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13653079-A468-CBFD-1A0A-A44FD3A1B807}"/>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19458" name="Rectangle 2">
            <a:extLst>
              <a:ext uri="{FF2B5EF4-FFF2-40B4-BE49-F238E27FC236}">
                <a16:creationId xmlns:a16="http://schemas.microsoft.com/office/drawing/2014/main" id="{5C118CAA-279D-23CD-AAAE-8379561F01E2}"/>
              </a:ext>
            </a:extLst>
          </p:cNvPr>
          <p:cNvSpPr>
            <a:spLocks noChangeArrowheads="1"/>
          </p:cNvSpPr>
          <p:nvPr/>
        </p:nvSpPr>
        <p:spPr bwMode="auto">
          <a:xfrm>
            <a:off x="611188" y="4083050"/>
            <a:ext cx="7848600" cy="363538"/>
          </a:xfrm>
          <a:prstGeom prst="rect">
            <a:avLst/>
          </a:prstGeom>
          <a:gradFill rotWithShape="0">
            <a:gsLst>
              <a:gs pos="0">
                <a:srgbClr val="191919"/>
              </a:gs>
              <a:gs pos="100000">
                <a:srgbClr val="BCBCBC"/>
              </a:gs>
            </a:gsLst>
            <a:path path="shape">
              <a:fillToRect l="50000" t="100000" r="50000"/>
            </a:path>
          </a:gradFill>
          <a:ln w="9360" cap="flat">
            <a:solidFill>
              <a:srgbClr val="000000"/>
            </a:solidFill>
            <a:round/>
            <a:headEnd/>
            <a:tailEnd/>
          </a:ln>
          <a:effectLst>
            <a:outerShdw dist="38160" dir="5400000" algn="ctr" rotWithShape="0">
              <a:srgbClr val="FFFFFF">
                <a:alpha val="48029"/>
              </a:srgbClr>
            </a:outerShdw>
          </a:effec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solidFill>
                  <a:srgbClr val="FFFFFF"/>
                </a:solidFill>
              </a:rPr>
              <a:t>Σχηματική παράσταση λειτουργίας 2-χρονου πετρελαιοκινητήρα DIESEL</a:t>
            </a:r>
          </a:p>
        </p:txBody>
      </p:sp>
      <p:pic>
        <p:nvPicPr>
          <p:cNvPr id="19459" name="Picture 3">
            <a:extLst>
              <a:ext uri="{FF2B5EF4-FFF2-40B4-BE49-F238E27FC236}">
                <a16:creationId xmlns:a16="http://schemas.microsoft.com/office/drawing/2014/main" id="{5A4079EB-373E-C549-A990-9AB0AE772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842963"/>
            <a:ext cx="5619750" cy="304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B4CE70DA-E95F-14C7-D810-1914EA3B445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0482" name="Rectangle 2">
            <a:extLst>
              <a:ext uri="{FF2B5EF4-FFF2-40B4-BE49-F238E27FC236}">
                <a16:creationId xmlns:a16="http://schemas.microsoft.com/office/drawing/2014/main" id="{DF16A948-F0CD-A2C1-0DC3-85AB4ABF3E6B}"/>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a:solidFill>
                  <a:srgbClr val="FF0000"/>
                </a:solidFill>
              </a:rPr>
              <a:t>διαδρομή καθόδου</a:t>
            </a:r>
            <a:r>
              <a:rPr lang="el-GR" altLang="el-GR"/>
              <a:t>)</a:t>
            </a:r>
          </a:p>
        </p:txBody>
      </p:sp>
      <p:sp>
        <p:nvSpPr>
          <p:cNvPr id="20483" name="Rectangle 3">
            <a:extLst>
              <a:ext uri="{FF2B5EF4-FFF2-40B4-BE49-F238E27FC236}">
                <a16:creationId xmlns:a16="http://schemas.microsoft.com/office/drawing/2014/main" id="{485AD544-6D4E-17D3-950B-973011D26F59}"/>
              </a:ext>
            </a:extLst>
          </p:cNvPr>
          <p:cNvSpPr>
            <a:spLocks noChangeArrowheads="1"/>
          </p:cNvSpPr>
          <p:nvPr/>
        </p:nvSpPr>
        <p:spPr bwMode="auto">
          <a:xfrm>
            <a:off x="539750" y="977900"/>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marL="180975" indent="-180975" algn="ctr" hangingPunct="1">
              <a:lnSpc>
                <a:spcPct val="100000"/>
              </a:lnSpc>
            </a:pPr>
            <a:r>
              <a:rPr lang="el-GR" altLang="el-GR">
                <a:latin typeface="Wingdings 2" pitchFamily="2" charset="0"/>
              </a:rPr>
              <a:t></a:t>
            </a:r>
            <a:r>
              <a:rPr lang="el-GR" altLang="el-GR"/>
              <a:t> ανάφλεξη – εκτόνωση,    </a:t>
            </a:r>
            <a:r>
              <a:rPr lang="el-GR" altLang="el-GR">
                <a:latin typeface="Wingdings 2" pitchFamily="2" charset="0"/>
              </a:rPr>
              <a:t></a:t>
            </a:r>
            <a:r>
              <a:rPr lang="el-GR" altLang="el-GR"/>
              <a:t> μέρος εξαγωγής,    </a:t>
            </a:r>
            <a:r>
              <a:rPr lang="el-GR" altLang="el-GR">
                <a:latin typeface="Wingdings 2" pitchFamily="2" charset="0"/>
              </a:rPr>
              <a:t></a:t>
            </a:r>
            <a:r>
              <a:rPr lang="el-GR" altLang="el-GR"/>
              <a:t> μέρος εισαγωγής</a:t>
            </a:r>
          </a:p>
        </p:txBody>
      </p:sp>
      <p:sp>
        <p:nvSpPr>
          <p:cNvPr id="20484" name="Rectangle 4">
            <a:extLst>
              <a:ext uri="{FF2B5EF4-FFF2-40B4-BE49-F238E27FC236}">
                <a16:creationId xmlns:a16="http://schemas.microsoft.com/office/drawing/2014/main" id="{C0262975-D0FF-4761-B642-0FB9F5F68A68}"/>
              </a:ext>
            </a:extLst>
          </p:cNvPr>
          <p:cNvSpPr>
            <a:spLocks noChangeArrowheads="1"/>
          </p:cNvSpPr>
          <p:nvPr/>
        </p:nvSpPr>
        <p:spPr bwMode="auto">
          <a:xfrm>
            <a:off x="3635375" y="2501900"/>
            <a:ext cx="489585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το χρόνο αυτό, το έμβολο κινείται από το Α.Ν.Σ. προς το Κ.Ν.Σ.</a:t>
            </a:r>
          </a:p>
        </p:txBody>
      </p:sp>
      <p:pic>
        <p:nvPicPr>
          <p:cNvPr id="20485" name="Picture 5">
            <a:extLst>
              <a:ext uri="{FF2B5EF4-FFF2-40B4-BE49-F238E27FC236}">
                <a16:creationId xmlns:a16="http://schemas.microsoft.com/office/drawing/2014/main" id="{139FB449-55CE-4976-ABD3-6743A44FA3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1006"/>
          <a:stretch>
            <a:fillRect/>
          </a:stretch>
        </p:blipFill>
        <p:spPr bwMode="auto">
          <a:xfrm>
            <a:off x="179388" y="1708150"/>
            <a:ext cx="2735262" cy="2582863"/>
          </a:xfrm>
          <a:prstGeom prst="rect">
            <a:avLst/>
          </a:prstGeom>
          <a:noFill/>
          <a:ln>
            <a:noFill/>
          </a:ln>
          <a:effectLst/>
          <a:extLst>
            <a:ext uri="{909E8E84-426E-40DD-AFC4-6F175D3DCCD1}">
              <a14:hiddenFill xmlns:a14="http://schemas.microsoft.com/office/drawing/2010/main">
                <a:blipFill dpi="0" rotWithShape="0">
                  <a:blip/>
                  <a:srcRect r="4100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20483">
                                            <p:txEl>
                                              <p:pRg st="0" end="0"/>
                                            </p:txEl>
                                          </p:spTgt>
                                        </p:tgtEl>
                                        <p:attrNameLst>
                                          <p:attrName>style.visibility</p:attrName>
                                        </p:attrNameLst>
                                      </p:cBhvr>
                                      <p:to>
                                        <p:strVal val="visible"/>
                                      </p:to>
                                    </p:set>
                                    <p:animEffect transition="in" filter="box(in)">
                                      <p:cBhvr additive="repl">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20484"/>
                                        </p:tgtEl>
                                        <p:attrNameLst>
                                          <p:attrName>style.visibility</p:attrName>
                                        </p:attrNameLst>
                                      </p:cBhvr>
                                      <p:to>
                                        <p:strVal val="visible"/>
                                      </p:to>
                                    </p:set>
                                    <p:animEffect transition="in" filter="checkerboard(across)">
                                      <p:cBhvr additive="repl">
                                        <p:cTn id="12" dur="5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40DF16FA-027F-61F1-4DA6-B51AD554208F}"/>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1506" name="Rectangle 2">
            <a:extLst>
              <a:ext uri="{FF2B5EF4-FFF2-40B4-BE49-F238E27FC236}">
                <a16:creationId xmlns:a16="http://schemas.microsoft.com/office/drawing/2014/main" id="{71721EDE-A322-8369-958D-7396A17A4DCE}"/>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a:solidFill>
                  <a:srgbClr val="FF0000"/>
                </a:solidFill>
              </a:rPr>
              <a:t>διαδρομή καθόδου</a:t>
            </a:r>
            <a:r>
              <a:rPr lang="el-GR" altLang="el-GR"/>
              <a:t>)</a:t>
            </a:r>
          </a:p>
        </p:txBody>
      </p:sp>
      <p:pic>
        <p:nvPicPr>
          <p:cNvPr id="21507" name="Picture 3">
            <a:extLst>
              <a:ext uri="{FF2B5EF4-FFF2-40B4-BE49-F238E27FC236}">
                <a16:creationId xmlns:a16="http://schemas.microsoft.com/office/drawing/2014/main" id="{5F19A33B-EE20-D544-6F8F-ABCE196CD1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1006"/>
          <a:stretch>
            <a:fillRect/>
          </a:stretch>
        </p:blipFill>
        <p:spPr bwMode="auto">
          <a:xfrm>
            <a:off x="179388" y="1708150"/>
            <a:ext cx="2735262" cy="2582863"/>
          </a:xfrm>
          <a:prstGeom prst="rect">
            <a:avLst/>
          </a:prstGeom>
          <a:noFill/>
          <a:ln>
            <a:noFill/>
          </a:ln>
          <a:effectLst/>
          <a:extLst>
            <a:ext uri="{909E8E84-426E-40DD-AFC4-6F175D3DCCD1}">
              <a14:hiddenFill xmlns:a14="http://schemas.microsoft.com/office/drawing/2010/main">
                <a:blipFill dpi="0" rotWithShape="0">
                  <a:blip/>
                  <a:srcRect r="4100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8" name="Rectangle 4">
            <a:extLst>
              <a:ext uri="{FF2B5EF4-FFF2-40B4-BE49-F238E27FC236}">
                <a16:creationId xmlns:a16="http://schemas.microsoft.com/office/drawing/2014/main" id="{64D908BD-B5A2-720B-16FC-8820727961A7}"/>
              </a:ext>
            </a:extLst>
          </p:cNvPr>
          <p:cNvSpPr>
            <a:spLocks noChangeArrowheads="1"/>
          </p:cNvSpPr>
          <p:nvPr/>
        </p:nvSpPr>
        <p:spPr bwMode="auto">
          <a:xfrm>
            <a:off x="3132138" y="1643063"/>
            <a:ext cx="5761037" cy="255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Στην  περίπτωση  βενζινοκινητήρα - OTTO, όπου, προηγουμένως, έχει συμπιεστεί μίγμα αέρα-καυσίμου, αυτό αναφλέγεται λίγο πριν το Α.Ν.Σ. αλλά η καύση του πραγματοποιείται, κυρίως, κατά το χρόνο αυτό. Το έμβολο δηλαδή κινείται από το Α.Ν.Σ. και λίγο μετά το μέσο, περίπου, της διαδρομής του αρχίζει να αποκαλύπτεται η θυρίδα εξαγωγής ή να ανοίγει η βαλβίδα εξαγωγής ανάλογα με τον τύπο της Μ.Ε.Κ. και έτσι αρχίζει η εξαγωγή των καυσαερίων.</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1508"/>
                                        </p:tgtEl>
                                        <p:attrNameLst>
                                          <p:attrName>style.visibility</p:attrName>
                                        </p:attrNameLst>
                                      </p:cBhvr>
                                      <p:to>
                                        <p:strVal val="visible"/>
                                      </p:to>
                                    </p:set>
                                    <p:animEffect transition="in" filter="checkerboard(across)">
                                      <p:cBhvr additive="repl">
                                        <p:cTn id="7"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1E512B35-26FA-61DA-2CC3-C56E98122BA8}"/>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2530" name="Rectangle 2">
            <a:extLst>
              <a:ext uri="{FF2B5EF4-FFF2-40B4-BE49-F238E27FC236}">
                <a16:creationId xmlns:a16="http://schemas.microsoft.com/office/drawing/2014/main" id="{BAB57D9C-F60A-430F-CC2E-69EA22440F53}"/>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a:solidFill>
                  <a:srgbClr val="FF0000"/>
                </a:solidFill>
              </a:rPr>
              <a:t>διαδρομή καθόδου</a:t>
            </a:r>
            <a:r>
              <a:rPr lang="el-GR" altLang="el-GR"/>
              <a:t>)</a:t>
            </a:r>
          </a:p>
        </p:txBody>
      </p:sp>
      <p:pic>
        <p:nvPicPr>
          <p:cNvPr id="22531" name="Picture 3">
            <a:extLst>
              <a:ext uri="{FF2B5EF4-FFF2-40B4-BE49-F238E27FC236}">
                <a16:creationId xmlns:a16="http://schemas.microsoft.com/office/drawing/2014/main" id="{B5747548-F9FA-5DE5-DBAF-3093B3151E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1006"/>
          <a:stretch>
            <a:fillRect/>
          </a:stretch>
        </p:blipFill>
        <p:spPr bwMode="auto">
          <a:xfrm>
            <a:off x="179388" y="1708150"/>
            <a:ext cx="2735262" cy="2582863"/>
          </a:xfrm>
          <a:prstGeom prst="rect">
            <a:avLst/>
          </a:prstGeom>
          <a:noFill/>
          <a:ln>
            <a:noFill/>
          </a:ln>
          <a:effectLst/>
          <a:extLst>
            <a:ext uri="{909E8E84-426E-40DD-AFC4-6F175D3DCCD1}">
              <a14:hiddenFill xmlns:a14="http://schemas.microsoft.com/office/drawing/2010/main">
                <a:blipFill dpi="0" rotWithShape="0">
                  <a:blip/>
                  <a:srcRect r="4100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2" name="Rectangle 4">
            <a:extLst>
              <a:ext uri="{FF2B5EF4-FFF2-40B4-BE49-F238E27FC236}">
                <a16:creationId xmlns:a16="http://schemas.microsoft.com/office/drawing/2014/main" id="{03FEF34D-7C10-D0BB-0244-22252DE67A64}"/>
              </a:ext>
            </a:extLst>
          </p:cNvPr>
          <p:cNvSpPr>
            <a:spLocks noChangeArrowheads="1"/>
          </p:cNvSpPr>
          <p:nvPr/>
        </p:nvSpPr>
        <p:spPr bwMode="auto">
          <a:xfrm>
            <a:off x="3132138" y="1908175"/>
            <a:ext cx="5761037" cy="2009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 συνέχεια αποκαλύπτεται και η θυρίδα εισαγωγής ή ανοίγει η αντίστοιχη βαλβίδα, κατά περίπτωση, μέσα από την οποία εισάγεται νέο μίγμα αέρα-καυσίμου στον κύλινδρο, και αρχίζει η "σάρωση". Τόσο η εξαγωγή των καυσαερίων όσο και η εισαγωγή νέου μίγματος πραγματοποιούνται σχεδόν ταυτόχρονα, μέχρι το έμβολο να βρεθεί στο Κ.Ν.Σ.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2532"/>
                                        </p:tgtEl>
                                        <p:attrNameLst>
                                          <p:attrName>style.visibility</p:attrName>
                                        </p:attrNameLst>
                                      </p:cBhvr>
                                      <p:to>
                                        <p:strVal val="visible"/>
                                      </p:to>
                                    </p:set>
                                    <p:animEffect transition="in" filter="checkerboard(across)">
                                      <p:cBhvr additive="repl">
                                        <p:cTn id="7"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0ED516DD-DAEF-D7A6-B580-D539EEBABAD5}"/>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Περιγραφή βασικής λειτουργίας των Μ.Ε.Κ.</a:t>
            </a:r>
          </a:p>
        </p:txBody>
      </p:sp>
      <p:sp>
        <p:nvSpPr>
          <p:cNvPr id="5122" name="Rectangle 2">
            <a:extLst>
              <a:ext uri="{FF2B5EF4-FFF2-40B4-BE49-F238E27FC236}">
                <a16:creationId xmlns:a16="http://schemas.microsoft.com/office/drawing/2014/main" id="{BD4CB363-CD8B-F009-E429-5F9940D53A1A}"/>
              </a:ext>
            </a:extLst>
          </p:cNvPr>
          <p:cNvSpPr>
            <a:spLocks noChangeArrowheads="1"/>
          </p:cNvSpPr>
          <p:nvPr/>
        </p:nvSpPr>
        <p:spPr bwMode="auto">
          <a:xfrm>
            <a:off x="1116013" y="771525"/>
            <a:ext cx="6985000"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Ο κύκλος λειτουργίας ενός κινητήρα μπορεί να πραγματοποιείται:</a:t>
            </a:r>
          </a:p>
        </p:txBody>
      </p:sp>
      <p:sp>
        <p:nvSpPr>
          <p:cNvPr id="5123" name="Rectangle 3">
            <a:extLst>
              <a:ext uri="{FF2B5EF4-FFF2-40B4-BE49-F238E27FC236}">
                <a16:creationId xmlns:a16="http://schemas.microsoft.com/office/drawing/2014/main" id="{BA18625B-DEB6-875F-2C35-BD4CABDF907A}"/>
              </a:ext>
            </a:extLst>
          </p:cNvPr>
          <p:cNvSpPr>
            <a:spLocks noChangeArrowheads="1"/>
          </p:cNvSpPr>
          <p:nvPr/>
        </p:nvSpPr>
        <p:spPr bwMode="auto">
          <a:xfrm>
            <a:off x="827088" y="1347788"/>
            <a:ext cx="698500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buSzPct val="90000"/>
              <a:buFont typeface="Wingdings" pitchFamily="2" charset="0"/>
              <a:buChar char=""/>
            </a:pPr>
            <a:r>
              <a:rPr lang="el-GR" altLang="el-GR"/>
              <a:t> είτε σε δύο πλήρεις περιστροφές του στροφαλοφόρου άξονά του, δηλαδή σε </a:t>
            </a:r>
            <a:r>
              <a:rPr lang="el-GR" altLang="el-GR" b="1"/>
              <a:t>τέσσερις απλές διαδρομές του εμβόλου</a:t>
            </a:r>
            <a:r>
              <a:rPr lang="el-GR" altLang="el-GR"/>
              <a:t>, </a:t>
            </a:r>
          </a:p>
        </p:txBody>
      </p:sp>
      <p:sp>
        <p:nvSpPr>
          <p:cNvPr id="5124" name="AutoShape 4">
            <a:extLst>
              <a:ext uri="{FF2B5EF4-FFF2-40B4-BE49-F238E27FC236}">
                <a16:creationId xmlns:a16="http://schemas.microsoft.com/office/drawing/2014/main" id="{6E80041E-C32C-8DB4-C79E-12079B768287}"/>
              </a:ext>
            </a:extLst>
          </p:cNvPr>
          <p:cNvSpPr>
            <a:spLocks noChangeArrowheads="1"/>
          </p:cNvSpPr>
          <p:nvPr/>
        </p:nvSpPr>
        <p:spPr bwMode="auto">
          <a:xfrm rot="5400000">
            <a:off x="4104482" y="375444"/>
            <a:ext cx="287337" cy="3527425"/>
          </a:xfrm>
          <a:custGeom>
            <a:avLst/>
            <a:gdLst>
              <a:gd name="G0" fmla="+- 0 0 50000"/>
              <a:gd name="G1" fmla="+- 32767 0 50000"/>
              <a:gd name="G2" fmla="?: G1 50000 32767"/>
              <a:gd name="G3" fmla="?: G0 0 G1"/>
              <a:gd name="G4" fmla="+- 32767 0 G3"/>
              <a:gd name="G5" fmla="min G4 G3"/>
              <a:gd name="G6" fmla="*/ G5 1 2"/>
              <a:gd name="G7" fmla="min 800 9801"/>
              <a:gd name="G8" fmla="*/ G6 9801 1"/>
              <a:gd name="G9" fmla="*/ G8 1 G7"/>
              <a:gd name="G10" fmla="+- 0 0 8333"/>
              <a:gd name="G11" fmla="+- G9 0 8333"/>
              <a:gd name="G12" fmla="?: G11 8333 G9"/>
              <a:gd name="G13" fmla="?: G10 0 G11"/>
              <a:gd name="G14" fmla="*/ G7 G13 1"/>
              <a:gd name="G15" fmla="*/ G14 1 32767"/>
              <a:gd name="G16" fmla="*/ 9801 G3 1"/>
              <a:gd name="G17" fmla="*/ G16 1 32767"/>
              <a:gd name="G18" fmla="+- G17 0 G15"/>
              <a:gd name="G19" fmla="+- 9801 0 G15"/>
              <a:gd name="G20" fmla="*/ 800 1 2"/>
              <a:gd name="G21" fmla="*/ 1 48365 11520"/>
              <a:gd name="G22" fmla="*/ G21 32767 1"/>
              <a:gd name="G23" fmla="*/ G22 1 32767"/>
              <a:gd name="G24" fmla="cos G20 G23"/>
              <a:gd name="G25" fmla="*/ 1 48365 11520"/>
              <a:gd name="G26" fmla="*/ G25 32767 1"/>
              <a:gd name="G27" fmla="*/ G26 1 32767"/>
              <a:gd name="G28" fmla="sin G15 G27"/>
              <a:gd name="G29" fmla="+- G24 0 0"/>
              <a:gd name="G30" fmla="+- G15 0 G28"/>
              <a:gd name="G31" fmla="+- 9801 G28 0"/>
              <a:gd name="G32" fmla="+- G31 0 G15"/>
              <a:gd name="G33" fmla="*/ 800 1 2"/>
              <a:gd name="G34" fmla="+- 800 0 0"/>
              <a:gd name="G35" fmla="+- 9801 0 0"/>
              <a:gd name="G36" fmla="+- 270 0 0"/>
              <a:gd name="G37" fmla="+- 90 0 0"/>
              <a:gd name="G38" fmla="+- 180 0 0"/>
              <a:gd name="G39" fmla="+- 65446 0 0"/>
              <a:gd name="G40" fmla="+- 270 0 0"/>
              <a:gd name="G41" fmla="+- 65446 0 0"/>
              <a:gd name="G42" fmla="+- 0 0 0"/>
              <a:gd name="G43" fmla="+- 90 0 0"/>
              <a:gd name="G44" fmla="+- 270 0 0"/>
              <a:gd name="G45" fmla="+- 90 0 0"/>
              <a:gd name="G46" fmla="+- 180 0 0"/>
              <a:gd name="G47" fmla="+- 65446 0 0"/>
              <a:gd name="G48" fmla="+- 270 0 0"/>
              <a:gd name="G49" fmla="+- 65446 0 0"/>
              <a:gd name="G50" fmla="+- 0 0 0"/>
              <a:gd name="G51" fmla="+- 90 0 0"/>
            </a:gdLst>
            <a:ahLst/>
            <a:cxnLst>
              <a:cxn ang="0">
                <a:pos x="r" y="vc"/>
              </a:cxn>
              <a:cxn ang="5400000">
                <a:pos x="hc" y="b"/>
              </a:cxn>
              <a:cxn ang="10800000">
                <a:pos x="l" y="vc"/>
              </a:cxn>
              <a:cxn ang="16200000">
                <a:pos x="hc" y="t"/>
              </a:cxn>
            </a:cxnLst>
            <a:rect l="0" t="0" r="0" b="0"/>
            <a:pathLst>
              <a:path stroke="0">
                <a:moveTo>
                  <a:pt x="0" y="0"/>
                </a:moveTo>
                <a:lnTo>
                  <a:pt x="400" y="-2781"/>
                </a:lnTo>
                <a:lnTo>
                  <a:pt x="270" y="90"/>
                </a:lnTo>
                <a:lnTo>
                  <a:pt x="400" y="-2374"/>
                </a:lnTo>
                <a:lnTo>
                  <a:pt x="400" y="-2781"/>
                </a:lnTo>
                <a:lnTo>
                  <a:pt x="180" y="65446"/>
                </a:lnTo>
                <a:lnTo>
                  <a:pt x="400" y="-2781"/>
                </a:lnTo>
                <a:close/>
              </a:path>
              <a:path fill="none">
                <a:moveTo>
                  <a:pt x="270" y="65446"/>
                </a:moveTo>
                <a:lnTo>
                  <a:pt x="400" y="12582"/>
                </a:lnTo>
                <a:lnTo>
                  <a:pt x="400" y="-2781"/>
                </a:lnTo>
                <a:lnTo>
                  <a:pt x="0" y="90"/>
                </a:lnTo>
                <a:lnTo>
                  <a:pt x="0" y="0"/>
                </a:lnTo>
                <a:lnTo>
                  <a:pt x="400" y="-2781"/>
                </a:lnTo>
                <a:lnTo>
                  <a:pt x="270" y="90"/>
                </a:lnTo>
              </a:path>
            </a:pathLst>
          </a:custGeom>
          <a:noFill/>
          <a:ln w="12600" cap="flat">
            <a:solidFill>
              <a:srgbClr val="C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5125" name="Rectangle 5">
            <a:extLst>
              <a:ext uri="{FF2B5EF4-FFF2-40B4-BE49-F238E27FC236}">
                <a16:creationId xmlns:a16="http://schemas.microsoft.com/office/drawing/2014/main" id="{6D6AB05A-D96F-139D-6AA3-CE47212278D5}"/>
              </a:ext>
            </a:extLst>
          </p:cNvPr>
          <p:cNvSpPr>
            <a:spLocks noChangeArrowheads="1"/>
          </p:cNvSpPr>
          <p:nvPr/>
        </p:nvSpPr>
        <p:spPr bwMode="auto">
          <a:xfrm>
            <a:off x="2640013" y="2211388"/>
            <a:ext cx="3071812"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i="1">
                <a:solidFill>
                  <a:srgbClr val="FF0000"/>
                </a:solidFill>
                <a:latin typeface="Calibri" panose="020F0502020204030204" pitchFamily="34" charset="0"/>
              </a:rPr>
              <a:t>… δηλαδή σε τέσσερις χρόνους</a:t>
            </a:r>
          </a:p>
        </p:txBody>
      </p:sp>
      <p:sp>
        <p:nvSpPr>
          <p:cNvPr id="5126" name="Rectangle 6">
            <a:extLst>
              <a:ext uri="{FF2B5EF4-FFF2-40B4-BE49-F238E27FC236}">
                <a16:creationId xmlns:a16="http://schemas.microsoft.com/office/drawing/2014/main" id="{E95953D4-FFDD-AB65-453E-1470E5AF53A2}"/>
              </a:ext>
            </a:extLst>
          </p:cNvPr>
          <p:cNvSpPr>
            <a:spLocks noChangeArrowheads="1"/>
          </p:cNvSpPr>
          <p:nvPr/>
        </p:nvSpPr>
        <p:spPr bwMode="auto">
          <a:xfrm>
            <a:off x="611188" y="2706688"/>
            <a:ext cx="7775575" cy="638175"/>
          </a:xfrm>
          <a:prstGeom prst="rect">
            <a:avLst/>
          </a:prstGeom>
          <a:solidFill>
            <a:srgbClr val="FFFFFF"/>
          </a:solidFill>
          <a:ln w="25560" cap="flat">
            <a:solidFill>
              <a:srgbClr val="10CF9B"/>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b="1">
                <a:latin typeface="Constantia" panose="02030602050306030303" pitchFamily="18" charset="0"/>
              </a:rPr>
              <a:t>τότε ο κινητήρας λέγεται τετράχρονος κινητήρας ή τετράχρονη μηχανή</a:t>
            </a:r>
          </a:p>
        </p:txBody>
      </p:sp>
      <p:sp>
        <p:nvSpPr>
          <p:cNvPr id="5127" name="AutoShape 7">
            <a:extLst>
              <a:ext uri="{FF2B5EF4-FFF2-40B4-BE49-F238E27FC236}">
                <a16:creationId xmlns:a16="http://schemas.microsoft.com/office/drawing/2014/main" id="{2982C210-9B53-5AE4-5409-1CE890437A08}"/>
              </a:ext>
            </a:extLst>
          </p:cNvPr>
          <p:cNvSpPr>
            <a:spLocks noChangeArrowheads="1"/>
          </p:cNvSpPr>
          <p:nvPr/>
        </p:nvSpPr>
        <p:spPr bwMode="auto">
          <a:xfrm rot="5400000">
            <a:off x="5077619" y="2067719"/>
            <a:ext cx="287337" cy="3311525"/>
          </a:xfrm>
          <a:custGeom>
            <a:avLst/>
            <a:gdLst>
              <a:gd name="G0" fmla="+- 0 0 50000"/>
              <a:gd name="G1" fmla="+- 32767 0 50000"/>
              <a:gd name="G2" fmla="?: G1 50000 32767"/>
              <a:gd name="G3" fmla="?: G0 0 G1"/>
              <a:gd name="G4" fmla="+- 32767 0 G3"/>
              <a:gd name="G5" fmla="min G4 G3"/>
              <a:gd name="G6" fmla="*/ G5 1 2"/>
              <a:gd name="G7" fmla="min 800 9201"/>
              <a:gd name="G8" fmla="*/ G6 9201 1"/>
              <a:gd name="G9" fmla="*/ G8 1 G7"/>
              <a:gd name="G10" fmla="+- 0 0 8333"/>
              <a:gd name="G11" fmla="+- G9 0 8333"/>
              <a:gd name="G12" fmla="?: G11 8333 G9"/>
              <a:gd name="G13" fmla="?: G10 0 G11"/>
              <a:gd name="G14" fmla="*/ G7 G13 1"/>
              <a:gd name="G15" fmla="*/ G14 1 32767"/>
              <a:gd name="G16" fmla="*/ 9201 G3 1"/>
              <a:gd name="G17" fmla="*/ G16 1 32767"/>
              <a:gd name="G18" fmla="+- G17 0 G15"/>
              <a:gd name="G19" fmla="+- 9201 0 G15"/>
              <a:gd name="G20" fmla="*/ 800 1 2"/>
              <a:gd name="G21" fmla="*/ 1 48365 11520"/>
              <a:gd name="G22" fmla="*/ G21 32767 1"/>
              <a:gd name="G23" fmla="*/ G22 1 32767"/>
              <a:gd name="G24" fmla="cos G20 G23"/>
              <a:gd name="G25" fmla="*/ 1 48365 11520"/>
              <a:gd name="G26" fmla="*/ G25 32767 1"/>
              <a:gd name="G27" fmla="*/ G26 1 32767"/>
              <a:gd name="G28" fmla="sin G15 G27"/>
              <a:gd name="G29" fmla="+- G24 0 0"/>
              <a:gd name="G30" fmla="+- G15 0 G28"/>
              <a:gd name="G31" fmla="+- 9201 G28 0"/>
              <a:gd name="G32" fmla="+- G31 0 G15"/>
              <a:gd name="G33" fmla="*/ 800 1 2"/>
              <a:gd name="G34" fmla="+- 800 0 0"/>
              <a:gd name="G35" fmla="+- 9201 0 0"/>
              <a:gd name="G36" fmla="+- 270 0 0"/>
              <a:gd name="G37" fmla="+- 90 0 0"/>
              <a:gd name="G38" fmla="+- 180 0 0"/>
              <a:gd name="G39" fmla="+- 65446 0 0"/>
              <a:gd name="G40" fmla="+- 270 0 0"/>
              <a:gd name="G41" fmla="+- 65446 0 0"/>
              <a:gd name="G42" fmla="+- 0 0 0"/>
              <a:gd name="G43" fmla="+- 90 0 0"/>
              <a:gd name="G44" fmla="+- 270 0 0"/>
              <a:gd name="G45" fmla="+- 90 0 0"/>
              <a:gd name="G46" fmla="+- 180 0 0"/>
              <a:gd name="G47" fmla="+- 65446 0 0"/>
              <a:gd name="G48" fmla="+- 270 0 0"/>
              <a:gd name="G49" fmla="+- 65446 0 0"/>
              <a:gd name="G50" fmla="+- 0 0 0"/>
              <a:gd name="G51" fmla="+- 90 0 0"/>
            </a:gdLst>
            <a:ahLst/>
            <a:cxnLst>
              <a:cxn ang="0">
                <a:pos x="r" y="vc"/>
              </a:cxn>
              <a:cxn ang="5400000">
                <a:pos x="hc" y="b"/>
              </a:cxn>
              <a:cxn ang="10800000">
                <a:pos x="l" y="vc"/>
              </a:cxn>
              <a:cxn ang="16200000">
                <a:pos x="hc" y="t"/>
              </a:cxn>
            </a:cxnLst>
            <a:rect l="0" t="0" r="0" b="0"/>
            <a:pathLst>
              <a:path stroke="0">
                <a:moveTo>
                  <a:pt x="0" y="0"/>
                </a:moveTo>
                <a:lnTo>
                  <a:pt x="400" y="-2623"/>
                </a:lnTo>
                <a:lnTo>
                  <a:pt x="270" y="90"/>
                </a:lnTo>
                <a:lnTo>
                  <a:pt x="400" y="-2216"/>
                </a:lnTo>
                <a:lnTo>
                  <a:pt x="400" y="-2623"/>
                </a:lnTo>
                <a:lnTo>
                  <a:pt x="180" y="65446"/>
                </a:lnTo>
                <a:lnTo>
                  <a:pt x="400" y="-2623"/>
                </a:lnTo>
                <a:close/>
              </a:path>
              <a:path fill="none">
                <a:moveTo>
                  <a:pt x="270" y="65446"/>
                </a:moveTo>
                <a:lnTo>
                  <a:pt x="400" y="11824"/>
                </a:lnTo>
                <a:lnTo>
                  <a:pt x="400" y="-2623"/>
                </a:lnTo>
                <a:lnTo>
                  <a:pt x="0" y="90"/>
                </a:lnTo>
                <a:lnTo>
                  <a:pt x="0" y="0"/>
                </a:lnTo>
                <a:lnTo>
                  <a:pt x="400" y="-2623"/>
                </a:lnTo>
                <a:lnTo>
                  <a:pt x="270" y="90"/>
                </a:lnTo>
              </a:path>
            </a:pathLst>
          </a:custGeom>
          <a:noFill/>
          <a:ln w="12600" cap="flat">
            <a:solidFill>
              <a:srgbClr val="00B05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5128" name="Rectangle 8">
            <a:extLst>
              <a:ext uri="{FF2B5EF4-FFF2-40B4-BE49-F238E27FC236}">
                <a16:creationId xmlns:a16="http://schemas.microsoft.com/office/drawing/2014/main" id="{6B4F52E2-B318-4712-264F-FAF257B81A4A}"/>
              </a:ext>
            </a:extLst>
          </p:cNvPr>
          <p:cNvSpPr>
            <a:spLocks noChangeArrowheads="1"/>
          </p:cNvSpPr>
          <p:nvPr/>
        </p:nvSpPr>
        <p:spPr bwMode="auto">
          <a:xfrm>
            <a:off x="3952875" y="3795713"/>
            <a:ext cx="2627313"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tabLst>
                <a:tab pos="914400" algn="l"/>
                <a:tab pos="1828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i="1">
                <a:solidFill>
                  <a:srgbClr val="7E9632"/>
                </a:solidFill>
                <a:latin typeface="Calibri" panose="020F0502020204030204" pitchFamily="34" charset="0"/>
              </a:rPr>
              <a:t>… δηλαδή σε δύο χρόνους</a:t>
            </a:r>
          </a:p>
        </p:txBody>
      </p:sp>
      <p:sp>
        <p:nvSpPr>
          <p:cNvPr id="5129" name="Rectangle 9">
            <a:extLst>
              <a:ext uri="{FF2B5EF4-FFF2-40B4-BE49-F238E27FC236}">
                <a16:creationId xmlns:a16="http://schemas.microsoft.com/office/drawing/2014/main" id="{CA46EBAC-13D8-777F-3E0F-46188CFE31B0}"/>
              </a:ext>
            </a:extLst>
          </p:cNvPr>
          <p:cNvSpPr>
            <a:spLocks noChangeArrowheads="1"/>
          </p:cNvSpPr>
          <p:nvPr/>
        </p:nvSpPr>
        <p:spPr bwMode="auto">
          <a:xfrm>
            <a:off x="611188" y="4227513"/>
            <a:ext cx="7775575" cy="363537"/>
          </a:xfrm>
          <a:prstGeom prst="rect">
            <a:avLst/>
          </a:prstGeom>
          <a:solidFill>
            <a:srgbClr val="FFFFFF"/>
          </a:solidFill>
          <a:ln w="25560" cap="flat">
            <a:solidFill>
              <a:srgbClr val="A5C24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b="1">
                <a:latin typeface="Constantia" panose="02030602050306030303" pitchFamily="18" charset="0"/>
              </a:rPr>
              <a:t>τότε ο κινητήρας λέγεται δίχρονος κινητήρας ή δίχρονη μηχανή</a:t>
            </a:r>
          </a:p>
        </p:txBody>
      </p:sp>
      <p:sp>
        <p:nvSpPr>
          <p:cNvPr id="5130" name="Rectangle 10">
            <a:extLst>
              <a:ext uri="{FF2B5EF4-FFF2-40B4-BE49-F238E27FC236}">
                <a16:creationId xmlns:a16="http://schemas.microsoft.com/office/drawing/2014/main" id="{922D470A-82F6-0F51-116F-E5E99728820A}"/>
              </a:ext>
            </a:extLst>
          </p:cNvPr>
          <p:cNvSpPr>
            <a:spLocks noChangeArrowheads="1"/>
          </p:cNvSpPr>
          <p:nvPr/>
        </p:nvSpPr>
        <p:spPr bwMode="auto">
          <a:xfrm>
            <a:off x="827088" y="3282950"/>
            <a:ext cx="6985000"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buSzPct val="90000"/>
              <a:buFont typeface="Wingdings" pitchFamily="2" charset="0"/>
              <a:buChar char=""/>
            </a:pPr>
            <a:r>
              <a:rPr lang="el-GR" altLang="el-GR"/>
              <a:t> είτε σε μία, δηλαδή σε </a:t>
            </a:r>
            <a:r>
              <a:rPr lang="el-GR" altLang="el-GR" b="1"/>
              <a:t>δύο απλές διαδρομές του εμβόλου</a:t>
            </a:r>
            <a:r>
              <a:rPr lang="el-GR"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fill="hold" nodeType="clickEffect">
                                  <p:stCondLst>
                                    <p:cond delay="0"/>
                                  </p:stCondLst>
                                  <p:childTnLst>
                                    <p:set>
                                      <p:cBhvr additive="repl">
                                        <p:cTn id="6" dur="1" fill="hold">
                                          <p:stCondLst>
                                            <p:cond delay="0"/>
                                          </p:stCondLst>
                                        </p:cTn>
                                        <p:tgtEl>
                                          <p:spTgt spid="5123"/>
                                        </p:tgtEl>
                                        <p:attrNameLst>
                                          <p:attrName>style.visibility</p:attrName>
                                        </p:attrNameLst>
                                      </p:cBhvr>
                                      <p:to>
                                        <p:strVal val="visible"/>
                                      </p:to>
                                    </p:set>
                                    <p:anim calcmode="lin" valueType="num">
                                      <p:cBhvr additive="repl">
                                        <p:cTn id="7" dur="500" fill="hold"/>
                                        <p:tgtEl>
                                          <p:spTgt spid="5123"/>
                                        </p:tgtEl>
                                        <p:attrNameLst>
                                          <p:attrName>ppt_x</p:attrName>
                                        </p:attrNameLst>
                                      </p:cBhvr>
                                      <p:tavLst>
                                        <p:tav tm="100000">
                                          <p:val>
                                            <p:strVal val="#ppt_x-.2"/>
                                          </p:val>
                                        </p:tav>
                                        <p:tav>
                                          <p:val>
                                            <p:strVal val="#ppt_x"/>
                                          </p:val>
                                        </p:tav>
                                      </p:tavLst>
                                    </p:anim>
                                    <p:anim calcmode="lin" valueType="num">
                                      <p:cBhvr additive="repl">
                                        <p:cTn id="8" dur="500" fill="hold"/>
                                        <p:tgtEl>
                                          <p:spTgt spid="5123"/>
                                        </p:tgtEl>
                                        <p:attrNameLst>
                                          <p:attrName>ppt_y</p:attrName>
                                        </p:attrNameLst>
                                      </p:cBhvr>
                                      <p:tavLst>
                                        <p:tav tm="100000">
                                          <p:val>
                                            <p:strVal val="#ppt_y"/>
                                          </p:val>
                                        </p:tav>
                                        <p:tav>
                                          <p:val>
                                            <p:strVal val="#ppt_y"/>
                                          </p:val>
                                        </p:tav>
                                      </p:tavLst>
                                    </p:anim>
                                    <p:animEffect transition="in" filter="wipe(right)">
                                      <p:cBhvr additive="repl">
                                        <p:cTn id="9" dur="500"/>
                                        <p:tgtEl>
                                          <p:spTgt spid="512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fill="hold" nodeType="clickEffect">
                                  <p:stCondLst>
                                    <p:cond delay="0"/>
                                  </p:stCondLst>
                                  <p:childTnLst>
                                    <p:set>
                                      <p:cBhvr additive="repl">
                                        <p:cTn id="13" dur="1" fill="hold">
                                          <p:stCondLst>
                                            <p:cond delay="0"/>
                                          </p:stCondLst>
                                        </p:cTn>
                                        <p:tgtEl>
                                          <p:spTgt spid="5130"/>
                                        </p:tgtEl>
                                        <p:attrNameLst>
                                          <p:attrName>style.visibility</p:attrName>
                                        </p:attrNameLst>
                                      </p:cBhvr>
                                      <p:to>
                                        <p:strVal val="visible"/>
                                      </p:to>
                                    </p:set>
                                    <p:anim calcmode="lin" valueType="num">
                                      <p:cBhvr additive="repl">
                                        <p:cTn id="14" dur="500" fill="hold"/>
                                        <p:tgtEl>
                                          <p:spTgt spid="5130"/>
                                        </p:tgtEl>
                                        <p:attrNameLst>
                                          <p:attrName>ppt_x</p:attrName>
                                        </p:attrNameLst>
                                      </p:cBhvr>
                                      <p:tavLst>
                                        <p:tav tm="100000">
                                          <p:val>
                                            <p:strVal val="#ppt_x-.2"/>
                                          </p:val>
                                        </p:tav>
                                        <p:tav>
                                          <p:val>
                                            <p:strVal val="#ppt_x"/>
                                          </p:val>
                                        </p:tav>
                                      </p:tavLst>
                                    </p:anim>
                                    <p:anim calcmode="lin" valueType="num">
                                      <p:cBhvr additive="repl">
                                        <p:cTn id="15" dur="500" fill="hold"/>
                                        <p:tgtEl>
                                          <p:spTgt spid="5130"/>
                                        </p:tgtEl>
                                        <p:attrNameLst>
                                          <p:attrName>ppt_y</p:attrName>
                                        </p:attrNameLst>
                                      </p:cBhvr>
                                      <p:tavLst>
                                        <p:tav tm="100000">
                                          <p:val>
                                            <p:strVal val="#ppt_y"/>
                                          </p:val>
                                        </p:tav>
                                        <p:tav>
                                          <p:val>
                                            <p:strVal val="#ppt_y"/>
                                          </p:val>
                                        </p:tav>
                                      </p:tavLst>
                                    </p:anim>
                                    <p:animEffect transition="in" filter="wipe(right)">
                                      <p:cBhvr additive="repl">
                                        <p:cTn id="16" dur="500"/>
                                        <p:tgtEl>
                                          <p:spTgt spid="51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additive="repl">
                                        <p:cTn id="20" dur="1" fill="hold">
                                          <p:stCondLst>
                                            <p:cond delay="0"/>
                                          </p:stCondLst>
                                        </p:cTn>
                                        <p:tgtEl>
                                          <p:spTgt spid="5124"/>
                                        </p:tgtEl>
                                        <p:attrNameLst>
                                          <p:attrName>style.visibility</p:attrName>
                                        </p:attrNameLst>
                                      </p:cBhvr>
                                      <p:to>
                                        <p:strVal val="visible"/>
                                      </p:to>
                                    </p:set>
                                    <p:animEffect transition="in" filter="checkerboard(across)">
                                      <p:cBhvr additive="repl">
                                        <p:cTn id="21" dur="500"/>
                                        <p:tgtEl>
                                          <p:spTgt spid="5124"/>
                                        </p:tgtEl>
                                      </p:cBhvr>
                                    </p:animEffect>
                                  </p:childTnLst>
                                </p:cTn>
                              </p:par>
                            </p:childTnLst>
                          </p:cTn>
                        </p:par>
                        <p:par>
                          <p:cTn id="22" fill="hold" nodeType="afterGroup">
                            <p:stCondLst>
                              <p:cond delay="500"/>
                            </p:stCondLst>
                            <p:childTnLst>
                              <p:par>
                                <p:cTn id="23" presetID="5" presetClass="entr" presetSubtype="10" fill="hold" nodeType="afterEffect">
                                  <p:stCondLst>
                                    <p:cond delay="500"/>
                                  </p:stCondLst>
                                  <p:childTnLst>
                                    <p:set>
                                      <p:cBhvr additive="repl">
                                        <p:cTn id="24" dur="1" fill="hold">
                                          <p:stCondLst>
                                            <p:cond delay="0"/>
                                          </p:stCondLst>
                                        </p:cTn>
                                        <p:tgtEl>
                                          <p:spTgt spid="5125"/>
                                        </p:tgtEl>
                                        <p:attrNameLst>
                                          <p:attrName>style.visibility</p:attrName>
                                        </p:attrNameLst>
                                      </p:cBhvr>
                                      <p:to>
                                        <p:strVal val="visible"/>
                                      </p:to>
                                    </p:set>
                                    <p:animEffect transition="in" filter="checkerboard(across)">
                                      <p:cBhvr additive="repl">
                                        <p:cTn id="25" dur="500"/>
                                        <p:tgtEl>
                                          <p:spTgt spid="5125"/>
                                        </p:tgtEl>
                                      </p:cBhvr>
                                    </p:animEffect>
                                  </p:childTnLst>
                                </p:cTn>
                              </p:par>
                            </p:childTnLst>
                          </p:cTn>
                        </p:par>
                        <p:par>
                          <p:cTn id="26" fill="hold" nodeType="afterGroup">
                            <p:stCondLst>
                              <p:cond delay="1500"/>
                            </p:stCondLst>
                            <p:childTnLst>
                              <p:par>
                                <p:cTn id="27" presetID="4" presetClass="entr" presetSubtype="16" fill="hold" nodeType="afterEffect">
                                  <p:stCondLst>
                                    <p:cond delay="1000"/>
                                  </p:stCondLst>
                                  <p:childTnLst>
                                    <p:set>
                                      <p:cBhvr additive="repl">
                                        <p:cTn id="28" dur="1" fill="hold">
                                          <p:stCondLst>
                                            <p:cond delay="0"/>
                                          </p:stCondLst>
                                        </p:cTn>
                                        <p:tgtEl>
                                          <p:spTgt spid="5126"/>
                                        </p:tgtEl>
                                        <p:attrNameLst>
                                          <p:attrName>style.visibility</p:attrName>
                                        </p:attrNameLst>
                                      </p:cBhvr>
                                      <p:to>
                                        <p:strVal val="visible"/>
                                      </p:to>
                                    </p:set>
                                    <p:animEffect transition="in" filter="box(in)">
                                      <p:cBhvr additive="repl">
                                        <p:cTn id="29" dur="500"/>
                                        <p:tgtEl>
                                          <p:spTgt spid="512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nodeType="clickEffect">
                                  <p:stCondLst>
                                    <p:cond delay="0"/>
                                  </p:stCondLst>
                                  <p:childTnLst>
                                    <p:set>
                                      <p:cBhvr additive="repl">
                                        <p:cTn id="33" dur="1" fill="hold">
                                          <p:stCondLst>
                                            <p:cond delay="0"/>
                                          </p:stCondLst>
                                        </p:cTn>
                                        <p:tgtEl>
                                          <p:spTgt spid="5127"/>
                                        </p:tgtEl>
                                        <p:attrNameLst>
                                          <p:attrName>style.visibility</p:attrName>
                                        </p:attrNameLst>
                                      </p:cBhvr>
                                      <p:to>
                                        <p:strVal val="visible"/>
                                      </p:to>
                                    </p:set>
                                    <p:animEffect transition="in" filter="checkerboard(across)">
                                      <p:cBhvr additive="repl">
                                        <p:cTn id="34" dur="500"/>
                                        <p:tgtEl>
                                          <p:spTgt spid="5127"/>
                                        </p:tgtEl>
                                      </p:cBhvr>
                                    </p:animEffect>
                                  </p:childTnLst>
                                </p:cTn>
                              </p:par>
                            </p:childTnLst>
                          </p:cTn>
                        </p:par>
                        <p:par>
                          <p:cTn id="35" fill="hold" nodeType="afterGroup">
                            <p:stCondLst>
                              <p:cond delay="500"/>
                            </p:stCondLst>
                            <p:childTnLst>
                              <p:par>
                                <p:cTn id="36" presetID="5" presetClass="entr" presetSubtype="10" fill="hold" nodeType="afterEffect">
                                  <p:stCondLst>
                                    <p:cond delay="500"/>
                                  </p:stCondLst>
                                  <p:childTnLst>
                                    <p:set>
                                      <p:cBhvr additive="repl">
                                        <p:cTn id="37" dur="1" fill="hold">
                                          <p:stCondLst>
                                            <p:cond delay="0"/>
                                          </p:stCondLst>
                                        </p:cTn>
                                        <p:tgtEl>
                                          <p:spTgt spid="5128"/>
                                        </p:tgtEl>
                                        <p:attrNameLst>
                                          <p:attrName>style.visibility</p:attrName>
                                        </p:attrNameLst>
                                      </p:cBhvr>
                                      <p:to>
                                        <p:strVal val="visible"/>
                                      </p:to>
                                    </p:set>
                                    <p:animEffect transition="in" filter="checkerboard(across)">
                                      <p:cBhvr additive="repl">
                                        <p:cTn id="38" dur="500"/>
                                        <p:tgtEl>
                                          <p:spTgt spid="5128"/>
                                        </p:tgtEl>
                                      </p:cBhvr>
                                    </p:animEffect>
                                  </p:childTnLst>
                                </p:cTn>
                              </p:par>
                            </p:childTnLst>
                          </p:cTn>
                        </p:par>
                        <p:par>
                          <p:cTn id="39" fill="hold" nodeType="afterGroup">
                            <p:stCondLst>
                              <p:cond delay="1500"/>
                            </p:stCondLst>
                            <p:childTnLst>
                              <p:par>
                                <p:cTn id="40" presetID="4" presetClass="entr" presetSubtype="16" fill="hold" nodeType="afterEffect">
                                  <p:stCondLst>
                                    <p:cond delay="1000"/>
                                  </p:stCondLst>
                                  <p:childTnLst>
                                    <p:set>
                                      <p:cBhvr additive="repl">
                                        <p:cTn id="41" dur="1" fill="hold">
                                          <p:stCondLst>
                                            <p:cond delay="0"/>
                                          </p:stCondLst>
                                        </p:cTn>
                                        <p:tgtEl>
                                          <p:spTgt spid="5129"/>
                                        </p:tgtEl>
                                        <p:attrNameLst>
                                          <p:attrName>style.visibility</p:attrName>
                                        </p:attrNameLst>
                                      </p:cBhvr>
                                      <p:to>
                                        <p:strVal val="visible"/>
                                      </p:to>
                                    </p:set>
                                    <p:animEffect transition="in" filter="box(in)">
                                      <p:cBhvr additive="repl">
                                        <p:cTn id="42"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5C0E256B-B639-2C5C-E7A8-799B2C4135B8}"/>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3554" name="Rectangle 2">
            <a:extLst>
              <a:ext uri="{FF2B5EF4-FFF2-40B4-BE49-F238E27FC236}">
                <a16:creationId xmlns:a16="http://schemas.microsoft.com/office/drawing/2014/main" id="{A5726EEF-3CD2-CA61-2AD9-7539A116B976}"/>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a:solidFill>
                  <a:srgbClr val="FF0000"/>
                </a:solidFill>
              </a:rPr>
              <a:t>διαδρομή καθόδου</a:t>
            </a:r>
            <a:r>
              <a:rPr lang="el-GR" altLang="el-GR"/>
              <a:t>)</a:t>
            </a:r>
          </a:p>
        </p:txBody>
      </p:sp>
      <p:pic>
        <p:nvPicPr>
          <p:cNvPr id="23555" name="Picture 3">
            <a:extLst>
              <a:ext uri="{FF2B5EF4-FFF2-40B4-BE49-F238E27FC236}">
                <a16:creationId xmlns:a16="http://schemas.microsoft.com/office/drawing/2014/main" id="{D9E15567-5B07-3636-8DE2-1408D6960A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41006"/>
          <a:stretch>
            <a:fillRect/>
          </a:stretch>
        </p:blipFill>
        <p:spPr bwMode="auto">
          <a:xfrm>
            <a:off x="179388" y="1708150"/>
            <a:ext cx="2735262" cy="2582863"/>
          </a:xfrm>
          <a:prstGeom prst="rect">
            <a:avLst/>
          </a:prstGeom>
          <a:noFill/>
          <a:ln>
            <a:noFill/>
          </a:ln>
          <a:effectLst/>
          <a:extLst>
            <a:ext uri="{909E8E84-426E-40DD-AFC4-6F175D3DCCD1}">
              <a14:hiddenFill xmlns:a14="http://schemas.microsoft.com/office/drawing/2010/main">
                <a:blipFill dpi="0" rotWithShape="0">
                  <a:blip/>
                  <a:srcRect r="4100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6" name="Rectangle 4">
            <a:extLst>
              <a:ext uri="{FF2B5EF4-FFF2-40B4-BE49-F238E27FC236}">
                <a16:creationId xmlns:a16="http://schemas.microsoft.com/office/drawing/2014/main" id="{ED3BD3A7-1B3A-057E-11E0-C0CBF2FBB1AB}"/>
              </a:ext>
            </a:extLst>
          </p:cNvPr>
          <p:cNvSpPr>
            <a:spLocks noChangeArrowheads="1"/>
          </p:cNvSpPr>
          <p:nvPr/>
        </p:nvSpPr>
        <p:spPr bwMode="auto">
          <a:xfrm>
            <a:off x="3132138" y="1908175"/>
            <a:ext cx="5761037" cy="2284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Στην περίπτωση πετρελαιοκινητήρα, όπου προηγουμένως έχει συμπιεστεί μόνο αέρας, η καύση πραγματοποιείται όμοια με την περίπτωση του βενζινοκινητήρα, κυρίως κατά την κάθοδο του εμβόλου από το Α.Ν.Σ. στο Κ.Ν.Σ. Ενώ δηλαδή το έμβολο κινείται, αποκαλύπτεται η θυρίδα εξαγωγής ή ανοίγει ανάλογα η βαλβίδα εξαγωγής των καυσαερίων, αλλά και η αντίστοιχη της εισαγωγής νέου αέρα.</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3556"/>
                                        </p:tgtEl>
                                        <p:attrNameLst>
                                          <p:attrName>style.visibility</p:attrName>
                                        </p:attrNameLst>
                                      </p:cBhvr>
                                      <p:to>
                                        <p:strVal val="visible"/>
                                      </p:to>
                                    </p:set>
                                    <p:animEffect transition="in" filter="checkerboard(across)">
                                      <p:cBhvr additive="repl">
                                        <p:cTn id="7"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A49B64B0-BEC1-B319-BE50-C232EE73389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4578" name="Rectangle 2">
            <a:extLst>
              <a:ext uri="{FF2B5EF4-FFF2-40B4-BE49-F238E27FC236}">
                <a16:creationId xmlns:a16="http://schemas.microsoft.com/office/drawing/2014/main" id="{9D00AD58-A852-DC7C-F9EE-F6C2615D3F9A}"/>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a:solidFill>
                  <a:srgbClr val="FF0000"/>
                </a:solidFill>
              </a:rPr>
              <a:t>διαδρομή ανόδου</a:t>
            </a:r>
            <a:r>
              <a:rPr lang="el-GR" altLang="el-GR"/>
              <a:t>)</a:t>
            </a:r>
          </a:p>
        </p:txBody>
      </p:sp>
      <p:sp>
        <p:nvSpPr>
          <p:cNvPr id="24579" name="Rectangle 3">
            <a:extLst>
              <a:ext uri="{FF2B5EF4-FFF2-40B4-BE49-F238E27FC236}">
                <a16:creationId xmlns:a16="http://schemas.microsoft.com/office/drawing/2014/main" id="{3DD4A381-6521-B98E-054C-153593ABE314}"/>
              </a:ext>
            </a:extLst>
          </p:cNvPr>
          <p:cNvSpPr>
            <a:spLocks noChangeArrowheads="1"/>
          </p:cNvSpPr>
          <p:nvPr/>
        </p:nvSpPr>
        <p:spPr bwMode="auto">
          <a:xfrm>
            <a:off x="539750" y="977900"/>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marL="180975" indent="-180975" algn="ctr" hangingPunct="1">
              <a:lnSpc>
                <a:spcPct val="100000"/>
              </a:lnSpc>
            </a:pPr>
            <a:r>
              <a:rPr lang="el-GR" altLang="el-GR">
                <a:latin typeface="Wingdings 2" pitchFamily="2" charset="0"/>
              </a:rPr>
              <a:t></a:t>
            </a:r>
            <a:r>
              <a:rPr lang="el-GR" altLang="el-GR"/>
              <a:t> μέρος εισαγωγής,    </a:t>
            </a:r>
            <a:r>
              <a:rPr lang="el-GR" altLang="el-GR">
                <a:latin typeface="Wingdings 2" pitchFamily="2" charset="0"/>
              </a:rPr>
              <a:t></a:t>
            </a:r>
            <a:r>
              <a:rPr lang="el-GR" altLang="el-GR"/>
              <a:t> μέρος εξαγωγής,    </a:t>
            </a:r>
            <a:r>
              <a:rPr lang="el-GR" altLang="el-GR">
                <a:latin typeface="Wingdings 2" pitchFamily="2" charset="0"/>
              </a:rPr>
              <a:t></a:t>
            </a:r>
            <a:r>
              <a:rPr lang="el-GR" altLang="el-GR"/>
              <a:t> συμπίεση</a:t>
            </a:r>
          </a:p>
        </p:txBody>
      </p:sp>
      <p:sp>
        <p:nvSpPr>
          <p:cNvPr id="24580" name="Rectangle 4">
            <a:extLst>
              <a:ext uri="{FF2B5EF4-FFF2-40B4-BE49-F238E27FC236}">
                <a16:creationId xmlns:a16="http://schemas.microsoft.com/office/drawing/2014/main" id="{50F4FD23-0FF2-D275-8260-0318AFF08572}"/>
              </a:ext>
            </a:extLst>
          </p:cNvPr>
          <p:cNvSpPr>
            <a:spLocks noChangeArrowheads="1"/>
          </p:cNvSpPr>
          <p:nvPr/>
        </p:nvSpPr>
        <p:spPr bwMode="auto">
          <a:xfrm>
            <a:off x="3635375" y="2501900"/>
            <a:ext cx="489585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το χρόνο αυτό, το έμβολο κινείται από το Κ.Ν.Σ. προς το Α.Ν.Σ.</a:t>
            </a:r>
          </a:p>
        </p:txBody>
      </p:sp>
      <p:pic>
        <p:nvPicPr>
          <p:cNvPr id="24581" name="Picture 5">
            <a:extLst>
              <a:ext uri="{FF2B5EF4-FFF2-40B4-BE49-F238E27FC236}">
                <a16:creationId xmlns:a16="http://schemas.microsoft.com/office/drawing/2014/main" id="{C8BF5CE6-5C9C-9D9A-3F00-AAA945113D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2823"/>
          <a:stretch>
            <a:fillRect/>
          </a:stretch>
        </p:blipFill>
        <p:spPr bwMode="auto">
          <a:xfrm>
            <a:off x="468313" y="1708150"/>
            <a:ext cx="1730375" cy="2592388"/>
          </a:xfrm>
          <a:prstGeom prst="rect">
            <a:avLst/>
          </a:prstGeom>
          <a:noFill/>
          <a:ln>
            <a:noFill/>
          </a:ln>
          <a:effectLst/>
          <a:extLst>
            <a:ext uri="{909E8E84-426E-40DD-AFC4-6F175D3DCCD1}">
              <a14:hiddenFill xmlns:a14="http://schemas.microsoft.com/office/drawing/2010/main">
                <a:blipFill dpi="0" rotWithShape="0">
                  <a:blip/>
                  <a:srcRect l="62823"/>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24579">
                                            <p:txEl>
                                              <p:pRg st="0" end="0"/>
                                            </p:txEl>
                                          </p:spTgt>
                                        </p:tgtEl>
                                        <p:attrNameLst>
                                          <p:attrName>style.visibility</p:attrName>
                                        </p:attrNameLst>
                                      </p:cBhvr>
                                      <p:to>
                                        <p:strVal val="visible"/>
                                      </p:to>
                                    </p:set>
                                    <p:animEffect transition="in" filter="box(in)">
                                      <p:cBhvr additive="repl">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24580"/>
                                        </p:tgtEl>
                                        <p:attrNameLst>
                                          <p:attrName>style.visibility</p:attrName>
                                        </p:attrNameLst>
                                      </p:cBhvr>
                                      <p:to>
                                        <p:strVal val="visible"/>
                                      </p:to>
                                    </p:set>
                                    <p:animEffect transition="in" filter="checkerboard(across)">
                                      <p:cBhvr additive="repl">
                                        <p:cTn id="12"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6CD6FCF7-2296-4A18-A133-C37E5AC1AFD2}"/>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5602" name="Rectangle 2">
            <a:extLst>
              <a:ext uri="{FF2B5EF4-FFF2-40B4-BE49-F238E27FC236}">
                <a16:creationId xmlns:a16="http://schemas.microsoft.com/office/drawing/2014/main" id="{9DA82D0F-539E-4077-ABD1-77B92313E63C}"/>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a:solidFill>
                  <a:srgbClr val="FF0000"/>
                </a:solidFill>
              </a:rPr>
              <a:t>διαδρομή ανόδου</a:t>
            </a:r>
            <a:r>
              <a:rPr lang="el-GR" altLang="el-GR"/>
              <a:t>)</a:t>
            </a:r>
          </a:p>
        </p:txBody>
      </p:sp>
      <p:pic>
        <p:nvPicPr>
          <p:cNvPr id="25603" name="Picture 3">
            <a:extLst>
              <a:ext uri="{FF2B5EF4-FFF2-40B4-BE49-F238E27FC236}">
                <a16:creationId xmlns:a16="http://schemas.microsoft.com/office/drawing/2014/main" id="{A3C6F89B-D1EA-4929-8553-80DA83A396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2823"/>
          <a:stretch>
            <a:fillRect/>
          </a:stretch>
        </p:blipFill>
        <p:spPr bwMode="auto">
          <a:xfrm>
            <a:off x="468313" y="1708150"/>
            <a:ext cx="1730375" cy="2592388"/>
          </a:xfrm>
          <a:prstGeom prst="rect">
            <a:avLst/>
          </a:prstGeom>
          <a:noFill/>
          <a:ln>
            <a:noFill/>
          </a:ln>
          <a:effectLst/>
          <a:extLst>
            <a:ext uri="{909E8E84-426E-40DD-AFC4-6F175D3DCCD1}">
              <a14:hiddenFill xmlns:a14="http://schemas.microsoft.com/office/drawing/2010/main">
                <a:blipFill dpi="0" rotWithShape="0">
                  <a:blip/>
                  <a:srcRect l="62823"/>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4" name="Rectangle 4">
            <a:extLst>
              <a:ext uri="{FF2B5EF4-FFF2-40B4-BE49-F238E27FC236}">
                <a16:creationId xmlns:a16="http://schemas.microsoft.com/office/drawing/2014/main" id="{6BE6577E-E641-4B42-C9B5-C910AFFB6E19}"/>
              </a:ext>
            </a:extLst>
          </p:cNvPr>
          <p:cNvSpPr>
            <a:spLocks noChangeArrowheads="1"/>
          </p:cNvSpPr>
          <p:nvPr/>
        </p:nvSpPr>
        <p:spPr bwMode="auto">
          <a:xfrm>
            <a:off x="2555875" y="1643063"/>
            <a:ext cx="6192838" cy="255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το χρόνο αυτό, το έμβολο, κινούμενο από το Κ.Ν.Σ. προς το Α.Ν.Σ., στην περίπτωση εισαγωγής μίγματος αέρα-καυσίμου και καθώς οι θυρίδες (βαλβίδες) εισαγωγής και εξαγωγής είναι κλειστές, συμπιέζει το μίγμα και όταν φθάσει λίγο πριν το Α.Ν.Σ., δίνεται σπινθήρας και το μίγμα αναφλέγεται. </a:t>
            </a:r>
          </a:p>
          <a:p>
            <a:pPr algn="ctr" hangingPunct="1">
              <a:lnSpc>
                <a:spcPct val="100000"/>
              </a:lnSpc>
            </a:pPr>
            <a:endParaRPr lang="el-GR" altLang="el-GR"/>
          </a:p>
          <a:p>
            <a:pPr algn="ctr" hangingPunct="1">
              <a:lnSpc>
                <a:spcPct val="100000"/>
              </a:lnSpc>
            </a:pPr>
            <a:r>
              <a:rPr lang="el-GR" altLang="el-GR"/>
              <a:t>Από την καύση αυτή δημιουργούνται τα καυσαέρια, τα οποία πιέζουν το έμβολο να κινηθεί προς τα κάτω.</a:t>
            </a:r>
          </a:p>
        </p:txBody>
      </p:sp>
      <p:sp>
        <p:nvSpPr>
          <p:cNvPr id="25605" name="Rectangle 5">
            <a:extLst>
              <a:ext uri="{FF2B5EF4-FFF2-40B4-BE49-F238E27FC236}">
                <a16:creationId xmlns:a16="http://schemas.microsoft.com/office/drawing/2014/main" id="{DEE840D0-D9A1-6159-E0D3-0B4E9981938B}"/>
              </a:ext>
            </a:extLst>
          </p:cNvPr>
          <p:cNvSpPr>
            <a:spLocks noChangeArrowheads="1"/>
          </p:cNvSpPr>
          <p:nvPr/>
        </p:nvSpPr>
        <p:spPr bwMode="auto">
          <a:xfrm>
            <a:off x="3203575" y="1058863"/>
            <a:ext cx="4464050"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Βενζινομηχανές - ΟΤΤΟ</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5604"/>
                                        </p:tgtEl>
                                        <p:attrNameLst>
                                          <p:attrName>style.visibility</p:attrName>
                                        </p:attrNameLst>
                                      </p:cBhvr>
                                      <p:to>
                                        <p:strVal val="visible"/>
                                      </p:to>
                                    </p:set>
                                    <p:animEffect transition="in" filter="checkerboard(across)">
                                      <p:cBhvr additive="repl">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ADE8686D-65ED-C0D7-B8C3-5974953882B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Δίχρονοι κινητήρες</a:t>
            </a:r>
          </a:p>
        </p:txBody>
      </p:sp>
      <p:sp>
        <p:nvSpPr>
          <p:cNvPr id="26626" name="Rectangle 2">
            <a:extLst>
              <a:ext uri="{FF2B5EF4-FFF2-40B4-BE49-F238E27FC236}">
                <a16:creationId xmlns:a16="http://schemas.microsoft.com/office/drawing/2014/main" id="{0F614D84-7FFE-9562-A24B-7B9AB0118ED2}"/>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a:solidFill>
                  <a:srgbClr val="FF0000"/>
                </a:solidFill>
              </a:rPr>
              <a:t>διαδρομή ανόδου</a:t>
            </a:r>
            <a:r>
              <a:rPr lang="el-GR" altLang="el-GR"/>
              <a:t>)</a:t>
            </a:r>
          </a:p>
        </p:txBody>
      </p:sp>
      <p:sp>
        <p:nvSpPr>
          <p:cNvPr id="26627" name="Rectangle 3">
            <a:extLst>
              <a:ext uri="{FF2B5EF4-FFF2-40B4-BE49-F238E27FC236}">
                <a16:creationId xmlns:a16="http://schemas.microsoft.com/office/drawing/2014/main" id="{A3004F9C-C467-16A5-B8A0-AC668A0424F0}"/>
              </a:ext>
            </a:extLst>
          </p:cNvPr>
          <p:cNvSpPr>
            <a:spLocks noChangeArrowheads="1"/>
          </p:cNvSpPr>
          <p:nvPr/>
        </p:nvSpPr>
        <p:spPr bwMode="auto">
          <a:xfrm>
            <a:off x="2555875" y="1492250"/>
            <a:ext cx="6192838" cy="310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Στην περίπτωση εισαγωγής μόνο αέρα, ενώ το έμβολο κινείται από το Κ.Ν.Σ. προς το Α.Ν.Σ., συμπιέζει τον αέρα ενώ οι θυρίδες ή οι βαλβίδες εισαγωγής και εξαγωγής, ανάλογα είναι κλειστές. Λίγο πριν το Α.Ν.Σ. εγχύεται το καύσιμο (πετρέλαιο DIESEL) μέσα στον κύλινδρο και αρχίζει η καύση του, μετά από αυτανάφλεξη και χωρίς την παρουσία ηλεκτρικού σπινθήρα. </a:t>
            </a:r>
          </a:p>
          <a:p>
            <a:pPr algn="ctr" hangingPunct="1">
              <a:lnSpc>
                <a:spcPct val="100000"/>
              </a:lnSpc>
            </a:pPr>
            <a:endParaRPr lang="en-US" altLang="el-GR"/>
          </a:p>
          <a:p>
            <a:pPr algn="ctr" hangingPunct="1">
              <a:lnSpc>
                <a:spcPct val="100000"/>
              </a:lnSpc>
            </a:pPr>
            <a:r>
              <a:rPr lang="el-GR" altLang="el-GR"/>
              <a:t>Από την καύση αυτή δημιουργούνται τα καυσαέρια, τα οποία πιέζουν το έμβολο να κινηθεί προς τα κάτω, ολοκληρώνοντας έτσι τον κύκλο λειτουργίας του.</a:t>
            </a:r>
          </a:p>
        </p:txBody>
      </p:sp>
      <p:sp>
        <p:nvSpPr>
          <p:cNvPr id="26628" name="Rectangle 4">
            <a:extLst>
              <a:ext uri="{FF2B5EF4-FFF2-40B4-BE49-F238E27FC236}">
                <a16:creationId xmlns:a16="http://schemas.microsoft.com/office/drawing/2014/main" id="{4B6E6559-E0C9-BCAF-C005-DE4118C85AF1}"/>
              </a:ext>
            </a:extLst>
          </p:cNvPr>
          <p:cNvSpPr>
            <a:spLocks noChangeArrowheads="1"/>
          </p:cNvSpPr>
          <p:nvPr/>
        </p:nvSpPr>
        <p:spPr bwMode="auto">
          <a:xfrm>
            <a:off x="3203575" y="1058863"/>
            <a:ext cx="4464050"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Πετρελαιομηχανές - </a:t>
            </a:r>
            <a:r>
              <a:rPr lang="en-US" altLang="el-GR"/>
              <a:t>DIESEL</a:t>
            </a:r>
          </a:p>
        </p:txBody>
      </p:sp>
      <p:pic>
        <p:nvPicPr>
          <p:cNvPr id="26629" name="Picture 5">
            <a:extLst>
              <a:ext uri="{FF2B5EF4-FFF2-40B4-BE49-F238E27FC236}">
                <a16:creationId xmlns:a16="http://schemas.microsoft.com/office/drawing/2014/main" id="{76D18DCB-7E92-2B52-A443-119E16395C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1496"/>
          <a:stretch>
            <a:fillRect/>
          </a:stretch>
        </p:blipFill>
        <p:spPr bwMode="auto">
          <a:xfrm>
            <a:off x="468313" y="1708150"/>
            <a:ext cx="1841500" cy="2592388"/>
          </a:xfrm>
          <a:prstGeom prst="rect">
            <a:avLst/>
          </a:prstGeom>
          <a:noFill/>
          <a:ln>
            <a:noFill/>
          </a:ln>
          <a:effectLst/>
          <a:extLst>
            <a:ext uri="{909E8E84-426E-40DD-AFC4-6F175D3DCCD1}">
              <a14:hiddenFill xmlns:a14="http://schemas.microsoft.com/office/drawing/2010/main">
                <a:blipFill dpi="0" rotWithShape="0">
                  <a:blip/>
                  <a:srcRect l="6149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6627"/>
                                        </p:tgtEl>
                                        <p:attrNameLst>
                                          <p:attrName>style.visibility</p:attrName>
                                        </p:attrNameLst>
                                      </p:cBhvr>
                                      <p:to>
                                        <p:strVal val="visible"/>
                                      </p:to>
                                    </p:set>
                                    <p:animEffect transition="in" filter="checkerboard(across)">
                                      <p:cBhvr additive="repl">
                                        <p:cTn id="7" dur="5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0F6468C9-7E37-E9CD-1D2A-D3E737050494}"/>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a:t>
            </a:r>
            <a:r>
              <a:rPr lang="en-US" altLang="el-GR" sz="2300">
                <a:solidFill>
                  <a:srgbClr val="03495C"/>
                </a:solidFill>
                <a:latin typeface="Calibri" panose="020F0502020204030204" pitchFamily="34" charset="0"/>
              </a:rPr>
              <a:t>VS  </a:t>
            </a:r>
            <a:r>
              <a:rPr lang="el-GR" altLang="el-GR" sz="2300">
                <a:solidFill>
                  <a:srgbClr val="03495C"/>
                </a:solidFill>
                <a:latin typeface="Calibri" panose="020F0502020204030204" pitchFamily="34" charset="0"/>
              </a:rPr>
              <a:t>Δίχρονοι κινητήρες</a:t>
            </a:r>
          </a:p>
        </p:txBody>
      </p:sp>
      <p:sp>
        <p:nvSpPr>
          <p:cNvPr id="27650" name="Rectangle 2">
            <a:extLst>
              <a:ext uri="{FF2B5EF4-FFF2-40B4-BE49-F238E27FC236}">
                <a16:creationId xmlns:a16="http://schemas.microsoft.com/office/drawing/2014/main" id="{FDC7A923-D410-5418-64D7-E6E4671170FD}"/>
              </a:ext>
            </a:extLst>
          </p:cNvPr>
          <p:cNvSpPr>
            <a:spLocks noChangeArrowheads="1"/>
          </p:cNvSpPr>
          <p:nvPr/>
        </p:nvSpPr>
        <p:spPr bwMode="auto">
          <a:xfrm>
            <a:off x="468313" y="682625"/>
            <a:ext cx="8208962" cy="173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just" hangingPunct="1">
              <a:lnSpc>
                <a:spcPct val="100000"/>
              </a:lnSpc>
            </a:pPr>
            <a:r>
              <a:rPr lang="el-GR" altLang="el-GR"/>
              <a:t>Γενικά, ένας δίχρονος κινητήρας αποδίδει, στην περίπτωση συμπίεσης του μίγματος αέρα-καυσίμου, 40% έως 50% περισσότερη ισχύ αλλά και αυξημένους ρυπαντές, σε σχέση με τετράχρονο κινητήρα αντίστοιχων διαστάσεων και στροφών λειτουργίας. Έτσι, ένας τετράχρονος κινητήρας παρουσιάζει καλύτερη ποιότητα καύσης από έναν δίχρονο και συνεπώς, λιγότερους ρυπαντές.</a:t>
            </a:r>
          </a:p>
        </p:txBody>
      </p:sp>
      <p:sp>
        <p:nvSpPr>
          <p:cNvPr id="27651" name="Rectangle 3">
            <a:extLst>
              <a:ext uri="{FF2B5EF4-FFF2-40B4-BE49-F238E27FC236}">
                <a16:creationId xmlns:a16="http://schemas.microsoft.com/office/drawing/2014/main" id="{9396527A-8535-65E9-9DCE-07B13CC1C70F}"/>
              </a:ext>
            </a:extLst>
          </p:cNvPr>
          <p:cNvSpPr>
            <a:spLocks noChangeArrowheads="1"/>
          </p:cNvSpPr>
          <p:nvPr/>
        </p:nvSpPr>
        <p:spPr bwMode="auto">
          <a:xfrm>
            <a:off x="468313" y="2643188"/>
            <a:ext cx="8208962"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just" hangingPunct="1">
              <a:lnSpc>
                <a:spcPct val="100000"/>
              </a:lnSpc>
            </a:pPr>
            <a:r>
              <a:rPr lang="el-GR" altLang="el-GR"/>
              <a:t>Άρα, ο δίχρονος κινητήρας της ίδιας ισχύος περίπου σε σύγκριση με έναν τετράχρονο, είναι μικρότερου βάρους αλλά και μικρότερου κόστους κατασκευής.</a:t>
            </a:r>
          </a:p>
        </p:txBody>
      </p:sp>
      <p:sp>
        <p:nvSpPr>
          <p:cNvPr id="27652" name="Rectangle 4">
            <a:extLst>
              <a:ext uri="{FF2B5EF4-FFF2-40B4-BE49-F238E27FC236}">
                <a16:creationId xmlns:a16="http://schemas.microsoft.com/office/drawing/2014/main" id="{9F760EE3-9A01-B27B-4D90-73521EC8ECE5}"/>
              </a:ext>
            </a:extLst>
          </p:cNvPr>
          <p:cNvSpPr>
            <a:spLocks noChangeArrowheads="1"/>
          </p:cNvSpPr>
          <p:nvPr/>
        </p:nvSpPr>
        <p:spPr bwMode="auto">
          <a:xfrm>
            <a:off x="468313" y="3795713"/>
            <a:ext cx="8208962"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just" hangingPunct="1">
              <a:lnSpc>
                <a:spcPct val="100000"/>
              </a:lnSpc>
            </a:pPr>
            <a:r>
              <a:rPr lang="el-GR" altLang="el-GR"/>
              <a:t>Αντίθετα, η ειδική κατανάλωση καυσίμου και λαδιού λίπανσης του κινητήρα δηλ. η ανά μονάδα ισχύος και ώρα λειτουργίας κατανάλωση, είναι στους τετράχρονους κινητήρες κατά 15-20% μικρότερη.</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27650"/>
                                        </p:tgtEl>
                                        <p:attrNameLst>
                                          <p:attrName>style.visibility</p:attrName>
                                        </p:attrNameLst>
                                      </p:cBhvr>
                                      <p:to>
                                        <p:strVal val="visible"/>
                                      </p:to>
                                    </p:set>
                                    <p:anim calcmode="lin" valueType="num">
                                      <p:cBhvr additive="repl">
                                        <p:cTn id="7" dur="500" fill="hold"/>
                                        <p:tgtEl>
                                          <p:spTgt spid="27650"/>
                                        </p:tgtEl>
                                        <p:attrNameLst>
                                          <p:attrName>ppt_x</p:attrName>
                                        </p:attrNameLst>
                                      </p:cBhvr>
                                      <p:tavLst>
                                        <p:tav tm="100000">
                                          <p:val>
                                            <p:strVal val="#ppt_x"/>
                                          </p:val>
                                        </p:tav>
                                        <p:tav>
                                          <p:val>
                                            <p:strVal val="#ppt_x"/>
                                          </p:val>
                                        </p:tav>
                                      </p:tavLst>
                                    </p:anim>
                                    <p:anim calcmode="lin" valueType="num">
                                      <p:cBhvr additive="repl">
                                        <p:cTn id="8" dur="500" fill="hold"/>
                                        <p:tgtEl>
                                          <p:spTgt spid="27650"/>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27651"/>
                                        </p:tgtEl>
                                        <p:attrNameLst>
                                          <p:attrName>style.visibility</p:attrName>
                                        </p:attrNameLst>
                                      </p:cBhvr>
                                      <p:to>
                                        <p:strVal val="visible"/>
                                      </p:to>
                                    </p:set>
                                    <p:anim calcmode="lin" valueType="num">
                                      <p:cBhvr additive="repl">
                                        <p:cTn id="13" dur="500" fill="hold"/>
                                        <p:tgtEl>
                                          <p:spTgt spid="27651"/>
                                        </p:tgtEl>
                                        <p:attrNameLst>
                                          <p:attrName>ppt_x</p:attrName>
                                        </p:attrNameLst>
                                      </p:cBhvr>
                                      <p:tavLst>
                                        <p:tav tm="100000">
                                          <p:val>
                                            <p:strVal val="#ppt_x"/>
                                          </p:val>
                                        </p:tav>
                                        <p:tav>
                                          <p:val>
                                            <p:strVal val="#ppt_x"/>
                                          </p:val>
                                        </p:tav>
                                      </p:tavLst>
                                    </p:anim>
                                    <p:anim calcmode="lin" valueType="num">
                                      <p:cBhvr additive="repl">
                                        <p:cTn id="14" dur="500" fill="hold"/>
                                        <p:tgtEl>
                                          <p:spTgt spid="27651"/>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27652"/>
                                        </p:tgtEl>
                                        <p:attrNameLst>
                                          <p:attrName>style.visibility</p:attrName>
                                        </p:attrNameLst>
                                      </p:cBhvr>
                                      <p:to>
                                        <p:strVal val="visible"/>
                                      </p:to>
                                    </p:set>
                                    <p:anim calcmode="lin" valueType="num">
                                      <p:cBhvr additive="repl">
                                        <p:cTn id="19" dur="500" fill="hold"/>
                                        <p:tgtEl>
                                          <p:spTgt spid="27652"/>
                                        </p:tgtEl>
                                        <p:attrNameLst>
                                          <p:attrName>ppt_x</p:attrName>
                                        </p:attrNameLst>
                                      </p:cBhvr>
                                      <p:tavLst>
                                        <p:tav tm="100000">
                                          <p:val>
                                            <p:strVal val="#ppt_x"/>
                                          </p:val>
                                        </p:tav>
                                        <p:tav>
                                          <p:val>
                                            <p:strVal val="#ppt_x"/>
                                          </p:val>
                                        </p:tav>
                                      </p:tavLst>
                                    </p:anim>
                                    <p:anim calcmode="lin" valueType="num">
                                      <p:cBhvr additive="repl">
                                        <p:cTn id="20" dur="500" fill="hold"/>
                                        <p:tgtEl>
                                          <p:spTgt spid="27652"/>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2FDFCEF4-9569-31EB-8C40-337EF3D027AC}"/>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Περιγραφή βασικής λειτουργίας των Μ.Ε.Κ.</a:t>
            </a:r>
          </a:p>
        </p:txBody>
      </p:sp>
      <p:sp>
        <p:nvSpPr>
          <p:cNvPr id="28674" name="Rectangle 2">
            <a:extLst>
              <a:ext uri="{FF2B5EF4-FFF2-40B4-BE49-F238E27FC236}">
                <a16:creationId xmlns:a16="http://schemas.microsoft.com/office/drawing/2014/main" id="{35963C8F-9151-8A55-BC35-32D8406D3437}"/>
              </a:ext>
            </a:extLst>
          </p:cNvPr>
          <p:cNvSpPr>
            <a:spLocks noChangeArrowheads="1"/>
          </p:cNvSpPr>
          <p:nvPr/>
        </p:nvSpPr>
        <p:spPr bwMode="auto">
          <a:xfrm>
            <a:off x="1547813" y="1563688"/>
            <a:ext cx="5813425"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000" b="1"/>
              <a:t>Τ Ε Λ Ο Σ</a:t>
            </a:r>
          </a:p>
        </p:txBody>
      </p:sp>
      <p:sp>
        <p:nvSpPr>
          <p:cNvPr id="28675" name="AutoShape 3">
            <a:extLst>
              <a:ext uri="{FF2B5EF4-FFF2-40B4-BE49-F238E27FC236}">
                <a16:creationId xmlns:a16="http://schemas.microsoft.com/office/drawing/2014/main" id="{ED03539E-41C6-55C4-7B8B-144460C5EF6D}"/>
              </a:ext>
            </a:extLst>
          </p:cNvPr>
          <p:cNvSpPr>
            <a:spLocks noChangeArrowheads="1"/>
          </p:cNvSpPr>
          <p:nvPr/>
        </p:nvSpPr>
        <p:spPr bwMode="auto">
          <a:xfrm>
            <a:off x="2916238" y="1995488"/>
            <a:ext cx="2376487" cy="360362"/>
          </a:xfrm>
          <a:custGeom>
            <a:avLst/>
            <a:gdLst>
              <a:gd name="G0" fmla="+- 0 0 12076736"/>
              <a:gd name="G1" fmla="+- 32767 0 12076736"/>
              <a:gd name="G2" fmla="?: G1 12076736 32767"/>
              <a:gd name="G3" fmla="?: G0 0 G1"/>
              <a:gd name="G4" fmla="+- 0 0 0"/>
              <a:gd name="G5" fmla="+- 32767 0 0"/>
              <a:gd name="G6" fmla="?: G5 0 32767"/>
              <a:gd name="G7" fmla="?: G4 0 G5"/>
              <a:gd name="G8" fmla="+- G7 0 G3"/>
              <a:gd name="G9" fmla="+- G8 32767 0"/>
              <a:gd name="G10" fmla="+- G9 0 0"/>
              <a:gd name="G11" fmla="?: G8 G8 G10"/>
              <a:gd name="G12" fmla="*/ 6601 1 2"/>
              <a:gd name="G13" fmla="*/ 1 48365 11520"/>
              <a:gd name="G14" fmla="*/ G13 G3 1"/>
              <a:gd name="G15" fmla="*/ G14 1 32767"/>
              <a:gd name="G16" fmla="sin G12 G15"/>
              <a:gd name="G17" fmla="*/ 1000 1 2"/>
              <a:gd name="G18" fmla="*/ 1 48365 11520"/>
              <a:gd name="G19" fmla="*/ G18 G3 1"/>
              <a:gd name="G20" fmla="*/ G19 1 32767"/>
              <a:gd name="G21" fmla="cos G17 G20"/>
              <a:gd name="G22" fmla="at2 G21 G16"/>
              <a:gd name="G23" fmla="cos G12 G22"/>
              <a:gd name="G24" fmla="at2 G21 G16"/>
              <a:gd name="G25" fmla="sin G17 G24"/>
              <a:gd name="G26" fmla="*/ 1 48365 11520"/>
              <a:gd name="G27" fmla="*/ G26 G7 1"/>
              <a:gd name="G28" fmla="*/ G27 1 32767"/>
              <a:gd name="G29" fmla="sin G12 G28"/>
              <a:gd name="G30" fmla="*/ 1 48365 11520"/>
              <a:gd name="G31" fmla="*/ G30 G7 1"/>
              <a:gd name="G32" fmla="*/ G31 1 32767"/>
              <a:gd name="G33" fmla="cos G17 G32"/>
              <a:gd name="G34" fmla="at2 G33 G29"/>
              <a:gd name="G35" fmla="cos G12 G34"/>
              <a:gd name="G36" fmla="at2 G33 G29"/>
              <a:gd name="G37" fmla="sin G17 G36"/>
              <a:gd name="G38" fmla="*/ 6601 1 2"/>
              <a:gd name="G39" fmla="+- G38 G23 0"/>
              <a:gd name="G40" fmla="+- G39 0 0"/>
              <a:gd name="G41" fmla="*/ 1000 1 2"/>
              <a:gd name="G42" fmla="+- G41 G25 0"/>
              <a:gd name="G43" fmla="+- G42 0 0"/>
              <a:gd name="G44" fmla="+- G38 G35 0"/>
              <a:gd name="G45" fmla="+- G44 0 0"/>
              <a:gd name="G46" fmla="+- G41 G37 0"/>
              <a:gd name="G47" fmla="+- G46 0 0"/>
              <a:gd name="G48" fmla="+- 32767 0 G3"/>
              <a:gd name="G49" fmla="+- G11 0 G48"/>
              <a:gd name="G50" fmla="max G40 G45"/>
              <a:gd name="G51" fmla="?: G49 6601 G50"/>
              <a:gd name="G52" fmla="+- 32767 0 G3"/>
              <a:gd name="G53" fmla="+- 32767 0 G3"/>
              <a:gd name="G54" fmla="?: G52 G52 G53"/>
              <a:gd name="G55" fmla="+- G11 0 G54"/>
              <a:gd name="G56" fmla="max G43 G47"/>
              <a:gd name="G57" fmla="?: G55 1000 G56"/>
              <a:gd name="G58" fmla="+- 32767 0 G3"/>
              <a:gd name="G59" fmla="+- 32767 0 G3"/>
              <a:gd name="G60" fmla="?: G58 G58 G59"/>
              <a:gd name="G61" fmla="+- G11 0 G60"/>
              <a:gd name="G62" fmla="min G40 G45"/>
              <a:gd name="G63" fmla="?: G61 0 G62"/>
              <a:gd name="G64" fmla="+- 32767 0 G3"/>
              <a:gd name="G65" fmla="+- 32767 0 G3"/>
              <a:gd name="G66" fmla="?: G64 G64 G65"/>
              <a:gd name="G67" fmla="+- G11 0 G66"/>
              <a:gd name="G68" fmla="min G43 G47"/>
              <a:gd name="G69" fmla="?: G67 0 G68"/>
              <a:gd name="G70" fmla="+- G3 0 32767"/>
              <a:gd name="G71" fmla="+- G7 32767 0"/>
              <a:gd name="G72" fmla="+- G71 0 0"/>
              <a:gd name="G73" fmla="+- G70 G72 0"/>
              <a:gd name="G74" fmla="*/ G73 1 2"/>
              <a:gd name="G75" fmla="*/ G3 1 32767"/>
              <a:gd name="G76" fmla="*/ G11 1 32767"/>
              <a:gd name="G77" fmla="*/ G3 1 32767"/>
              <a:gd name="G78" fmla="*/ G11 1 32767"/>
            </a:gdLst>
            <a:ahLst/>
            <a:cxnLst>
              <a:cxn ang="0">
                <a:pos x="r" y="vc"/>
              </a:cxn>
              <a:cxn ang="5400000">
                <a:pos x="hc" y="b"/>
              </a:cxn>
              <a:cxn ang="10800000">
                <a:pos x="l" y="vc"/>
              </a:cxn>
              <a:cxn ang="16200000">
                <a:pos x="hc" y="t"/>
              </a:cxn>
            </a:cxnLst>
            <a:rect l="0" t="0" r="0" b="0"/>
            <a:pathLst>
              <a:path stroke="0">
                <a:moveTo>
                  <a:pt x="6601" y="497"/>
                </a:moveTo>
                <a:lnTo>
                  <a:pt x="3301" y="500"/>
                </a:lnTo>
                <a:lnTo>
                  <a:pt x="-368" y="369"/>
                </a:lnTo>
                <a:close/>
              </a:path>
              <a:path fill="none">
                <a:moveTo>
                  <a:pt x="3301" y="500"/>
                </a:moveTo>
                <a:lnTo>
                  <a:pt x="6601" y="497"/>
                </a:lnTo>
              </a:path>
            </a:pathLst>
          </a:custGeom>
          <a:noFill/>
          <a:ln w="12600" cap="flat">
            <a:solidFill>
              <a:srgbClr val="09529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0"/>
                                  </p:stCondLst>
                                  <p:childTnLst>
                                    <p:set>
                                      <p:cBhvr additive="repl">
                                        <p:cTn id="6" dur="1" fill="hold">
                                          <p:stCondLst>
                                            <p:cond delay="0"/>
                                          </p:stCondLst>
                                        </p:cTn>
                                        <p:tgtEl>
                                          <p:spTgt spid="28674"/>
                                        </p:tgtEl>
                                        <p:attrNameLst>
                                          <p:attrName>style.visibility</p:attrName>
                                        </p:attrNameLst>
                                      </p:cBhvr>
                                      <p:to>
                                        <p:strVal val="visible"/>
                                      </p:to>
                                    </p:set>
                                    <p:anim calcmode="lin" valueType="num">
                                      <p:cBhvr additive="repl">
                                        <p:cTn id="7" dur="1000" fill="hold"/>
                                        <p:tgtEl>
                                          <p:spTgt spid="28674"/>
                                        </p:tgtEl>
                                        <p:attrNameLst>
                                          <p:attrName>ppt_x</p:attrName>
                                        </p:attrNameLst>
                                      </p:cBhvr>
                                      <p:tavLst>
                                        <p:tav tm="100000">
                                          <p:val>
                                            <p:strVal val="#ppt_x-.2"/>
                                          </p:val>
                                        </p:tav>
                                        <p:tav>
                                          <p:val>
                                            <p:strVal val="#ppt_x"/>
                                          </p:val>
                                        </p:tav>
                                      </p:tavLst>
                                    </p:anim>
                                    <p:anim calcmode="lin" valueType="num">
                                      <p:cBhvr additive="repl">
                                        <p:cTn id="8" dur="1000" fill="hold"/>
                                        <p:tgtEl>
                                          <p:spTgt spid="28674"/>
                                        </p:tgtEl>
                                        <p:attrNameLst>
                                          <p:attrName>ppt_y</p:attrName>
                                        </p:attrNameLst>
                                      </p:cBhvr>
                                      <p:tavLst>
                                        <p:tav tm="100000">
                                          <p:val>
                                            <p:strVal val="#ppt_y"/>
                                          </p:val>
                                        </p:tav>
                                        <p:tav>
                                          <p:val>
                                            <p:strVal val="#ppt_y"/>
                                          </p:val>
                                        </p:tav>
                                      </p:tavLst>
                                    </p:anim>
                                    <p:animEffect transition="in" filter="wipe(right)">
                                      <p:cBhvr additive="repl">
                                        <p:cTn id="9" dur="1000"/>
                                        <p:tgtEl>
                                          <p:spTgt spid="28674"/>
                                        </p:tgtEl>
                                      </p:cBhvr>
                                    </p:animEffect>
                                  </p:childTnLst>
                                </p:cTn>
                              </p:par>
                              <p:par>
                                <p:cTn id="10" presetID="26" presetClass="entr" fill="hold" nodeType="withEffect">
                                  <p:stCondLst>
                                    <p:cond delay="0"/>
                                  </p:stCondLst>
                                  <p:childTnLst>
                                    <p:set>
                                      <p:cBhvr additive="repl">
                                        <p:cTn id="11" dur="1" fill="hold">
                                          <p:stCondLst>
                                            <p:cond delay="0"/>
                                          </p:stCondLst>
                                        </p:cTn>
                                        <p:tgtEl>
                                          <p:spTgt spid="28675"/>
                                        </p:tgtEl>
                                        <p:attrNameLst>
                                          <p:attrName>style.visibility</p:attrName>
                                        </p:attrNameLst>
                                      </p:cBhvr>
                                      <p:to>
                                        <p:strVal val="visible"/>
                                      </p:to>
                                    </p:set>
                                    <p:animEffect transition="in" filter="wipe(down)">
                                      <p:cBhvr additive="repl">
                                        <p:cTn id="12" dur="580">
                                          <p:stCondLst>
                                            <p:cond delay="0"/>
                                          </p:stCondLst>
                                        </p:cTn>
                                        <p:tgtEl>
                                          <p:spTgt spid="28675"/>
                                        </p:tgtEl>
                                      </p:cBhvr>
                                    </p:animEffect>
                                    <p:anim calcmode="lin" valueType="num">
                                      <p:cBhvr additive="repl">
                                        <p:cTn id="13" dur="1822">
                                          <p:stCondLst>
                                            <p:cond delay="0"/>
                                          </p:stCondLst>
                                        </p:cTn>
                                        <p:tgtEl>
                                          <p:spTgt spid="28675"/>
                                        </p:tgtEl>
                                        <p:attrNameLst>
                                          <p:attrName>ppt_x</p:attrName>
                                        </p:attrNameLst>
                                      </p:cBhvr>
                                      <p:tavLst>
                                        <p:tav tm="100000">
                                          <p:val>
                                            <p:strVal val="#ppt_x-0.25"/>
                                          </p:val>
                                        </p:tav>
                                        <p:tav>
                                          <p:val>
                                            <p:strVal val="#ppt_x"/>
                                          </p:val>
                                        </p:tav>
                                      </p:tavLst>
                                    </p:anim>
                                    <p:anim calcmode="lin" valueType="num">
                                      <p:cBhvr additive="repl">
                                        <p:cTn id="14" dur="664">
                                          <p:stCondLst>
                                            <p:cond delay="0"/>
                                          </p:stCondLst>
                                        </p:cTn>
                                        <p:tgtEl>
                                          <p:spTgt spid="28675"/>
                                        </p:tgtEl>
                                        <p:attrNameLst>
                                          <p:attrName>ppt_y</p:attrName>
                                        </p:attrNameLst>
                                      </p:cBhvr>
                                      <p:tavLst>
                                        <p:tav tm="0" fmla="#ppt_y-sin(pi*$)/3">
                                          <p:val>
                                            <p:fltVal val="0.5"/>
                                          </p:val>
                                        </p:tav>
                                        <p:tav tm="100000">
                                          <p:val>
                                            <p:fltVal val="1"/>
                                          </p:val>
                                        </p:tav>
                                      </p:tavLst>
                                    </p:anim>
                                    <p:anim calcmode="lin" valueType="num">
                                      <p:cBhvr additive="repl">
                                        <p:cTn id="15" dur="664">
                                          <p:stCondLst>
                                            <p:cond delay="664"/>
                                          </p:stCondLst>
                                        </p:cTn>
                                        <p:tgtEl>
                                          <p:spTgt spid="28675"/>
                                        </p:tgtEl>
                                        <p:attrNameLst>
                                          <p:attrName>ppt_y</p:attrName>
                                        </p:attrNameLst>
                                      </p:cBhvr>
                                      <p:tavLst>
                                        <p:tav tm="0" fmla="#ppt_y-sin(pi*$)/9">
                                          <p:val>
                                            <p:fltVal val="0"/>
                                          </p:val>
                                        </p:tav>
                                        <p:tav tm="100000">
                                          <p:val>
                                            <p:fltVal val="1"/>
                                          </p:val>
                                        </p:tav>
                                      </p:tavLst>
                                    </p:anim>
                                    <p:anim calcmode="lin" valueType="num">
                                      <p:cBhvr additive="repl">
                                        <p:cTn id="16" dur="332">
                                          <p:stCondLst>
                                            <p:cond delay="1324"/>
                                          </p:stCondLst>
                                        </p:cTn>
                                        <p:tgtEl>
                                          <p:spTgt spid="28675"/>
                                        </p:tgtEl>
                                        <p:attrNameLst>
                                          <p:attrName>ppt_y</p:attrName>
                                        </p:attrNameLst>
                                      </p:cBhvr>
                                      <p:tavLst>
                                        <p:tav tm="0" fmla="#ppt_y-sin(pi*$)/27">
                                          <p:val>
                                            <p:fltVal val="0"/>
                                          </p:val>
                                        </p:tav>
                                        <p:tav tm="100000">
                                          <p:val>
                                            <p:fltVal val="1"/>
                                          </p:val>
                                        </p:tav>
                                      </p:tavLst>
                                    </p:anim>
                                    <p:anim calcmode="lin" valueType="num">
                                      <p:cBhvr additive="repl">
                                        <p:cTn id="17" dur="164">
                                          <p:stCondLst>
                                            <p:cond delay="1656"/>
                                          </p:stCondLst>
                                        </p:cTn>
                                        <p:tgtEl>
                                          <p:spTgt spid="28675"/>
                                        </p:tgtEl>
                                        <p:attrNameLst>
                                          <p:attrName>ppt_y</p:attrName>
                                        </p:attrNameLst>
                                      </p:cBhvr>
                                      <p:tavLst>
                                        <p:tav tm="0" fmla="#ppt_y-sin(pi*$)/81">
                                          <p:val>
                                            <p:fltVal val="0"/>
                                          </p:val>
                                        </p:tav>
                                        <p:tav tm="100000">
                                          <p:val>
                                            <p:fltVal val="1"/>
                                          </p:val>
                                        </p:tav>
                                      </p:tavLst>
                                    </p:anim>
                                    <p:animScale>
                                      <p:cBhvr additive="repl">
                                        <p:cTn id="18" dur="26" fill="hold">
                                          <p:stCondLst>
                                            <p:cond delay="650"/>
                                          </p:stCondLst>
                                        </p:cTn>
                                        <p:tgtEl>
                                          <p:spTgt spid="28675"/>
                                        </p:tgtEl>
                                      </p:cBhvr>
                                      <p:to x="100000" y="60000"/>
                                    </p:animScale>
                                    <p:animScale>
                                      <p:cBhvr additive="repl">
                                        <p:cTn id="19" dur="166" decel="50000" fill="hold">
                                          <p:stCondLst>
                                            <p:cond delay="676"/>
                                          </p:stCondLst>
                                        </p:cTn>
                                        <p:tgtEl>
                                          <p:spTgt spid="28675"/>
                                        </p:tgtEl>
                                      </p:cBhvr>
                                      <p:to x="100000" y="100000"/>
                                    </p:animScale>
                                    <p:animScale>
                                      <p:cBhvr additive="repl">
                                        <p:cTn id="20" dur="26" fill="hold">
                                          <p:stCondLst>
                                            <p:cond delay="1312"/>
                                          </p:stCondLst>
                                        </p:cTn>
                                        <p:tgtEl>
                                          <p:spTgt spid="28675"/>
                                        </p:tgtEl>
                                      </p:cBhvr>
                                      <p:to x="100000" y="80000"/>
                                    </p:animScale>
                                    <p:animScale>
                                      <p:cBhvr additive="repl">
                                        <p:cTn id="21" dur="166" decel="50000" fill="hold">
                                          <p:stCondLst>
                                            <p:cond delay="1338"/>
                                          </p:stCondLst>
                                        </p:cTn>
                                        <p:tgtEl>
                                          <p:spTgt spid="28675"/>
                                        </p:tgtEl>
                                      </p:cBhvr>
                                      <p:to x="100000" y="100000"/>
                                    </p:animScale>
                                    <p:animScale>
                                      <p:cBhvr additive="repl">
                                        <p:cTn id="22" dur="26" fill="hold">
                                          <p:stCondLst>
                                            <p:cond delay="1642"/>
                                          </p:stCondLst>
                                        </p:cTn>
                                        <p:tgtEl>
                                          <p:spTgt spid="28675"/>
                                        </p:tgtEl>
                                      </p:cBhvr>
                                      <p:to x="100000" y="90000"/>
                                    </p:animScale>
                                    <p:animScale>
                                      <p:cBhvr additive="repl">
                                        <p:cTn id="23" dur="166" decel="50000" fill="hold">
                                          <p:stCondLst>
                                            <p:cond delay="1668"/>
                                          </p:stCondLst>
                                        </p:cTn>
                                        <p:tgtEl>
                                          <p:spTgt spid="28675"/>
                                        </p:tgtEl>
                                      </p:cBhvr>
                                      <p:to x="100000" y="100000"/>
                                    </p:animScale>
                                    <p:animScale>
                                      <p:cBhvr additive="repl">
                                        <p:cTn id="24" dur="26" fill="hold">
                                          <p:stCondLst>
                                            <p:cond delay="1808"/>
                                          </p:stCondLst>
                                        </p:cTn>
                                        <p:tgtEl>
                                          <p:spTgt spid="28675"/>
                                        </p:tgtEl>
                                      </p:cBhvr>
                                      <p:to x="100000" y="95000"/>
                                    </p:animScale>
                                    <p:animScale>
                                      <p:cBhvr additive="repl">
                                        <p:cTn id="25" dur="166" decel="50000" fill="hold">
                                          <p:stCondLst>
                                            <p:cond delay="1834"/>
                                          </p:stCondLst>
                                        </p:cTn>
                                        <p:tgtEl>
                                          <p:spTgt spid="2867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50472BA5-2BB4-E589-2385-C4C7A7B9802C}"/>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6146" name="Rectangle 2">
            <a:extLst>
              <a:ext uri="{FF2B5EF4-FFF2-40B4-BE49-F238E27FC236}">
                <a16:creationId xmlns:a16="http://schemas.microsoft.com/office/drawing/2014/main" id="{FC234727-4DD0-7090-5953-B3F2E19DBCD2}"/>
              </a:ext>
            </a:extLst>
          </p:cNvPr>
          <p:cNvSpPr>
            <a:spLocks noChangeArrowheads="1"/>
          </p:cNvSpPr>
          <p:nvPr/>
        </p:nvSpPr>
        <p:spPr bwMode="auto">
          <a:xfrm>
            <a:off x="539750" y="700088"/>
            <a:ext cx="8135938" cy="118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Στους τετράχρονους κινητήρες, οι τέσσερις χρόνοι λειτουργίας του εμβόλου είναι αυτοί οι οποίοι χαρακτηρίζουν την κάθε διαδρομή του.</a:t>
            </a:r>
          </a:p>
          <a:p>
            <a:pPr hangingPunct="1">
              <a:lnSpc>
                <a:spcPct val="100000"/>
              </a:lnSpc>
            </a:pPr>
            <a:endParaRPr lang="el-GR" altLang="el-GR"/>
          </a:p>
          <a:p>
            <a:pPr hangingPunct="1">
              <a:lnSpc>
                <a:spcPct val="100000"/>
              </a:lnSpc>
            </a:pPr>
            <a:r>
              <a:rPr lang="el-GR" altLang="el-GR"/>
              <a:t>Αναλυτικά: οι τέσσερις χρόνοι λειτουργίας του εμβόλου είναι οι ακόλουθοι:</a:t>
            </a:r>
          </a:p>
        </p:txBody>
      </p:sp>
      <p:sp>
        <p:nvSpPr>
          <p:cNvPr id="6147" name="Rectangle 3">
            <a:extLst>
              <a:ext uri="{FF2B5EF4-FFF2-40B4-BE49-F238E27FC236}">
                <a16:creationId xmlns:a16="http://schemas.microsoft.com/office/drawing/2014/main" id="{A8188DF3-0FE1-E692-897B-3B3B5181B408}"/>
              </a:ext>
            </a:extLst>
          </p:cNvPr>
          <p:cNvSpPr>
            <a:spLocks noChangeArrowheads="1"/>
          </p:cNvSpPr>
          <p:nvPr/>
        </p:nvSpPr>
        <p:spPr bwMode="auto">
          <a:xfrm>
            <a:off x="827088" y="2139950"/>
            <a:ext cx="7272337" cy="187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b="1">
                <a:solidFill>
                  <a:srgbClr val="FF0000"/>
                </a:solidFill>
              </a:rPr>
              <a:t>εισαγωγή</a:t>
            </a:r>
            <a:r>
              <a:rPr lang="el-GR" altLang="el-GR"/>
              <a:t>)</a:t>
            </a:r>
          </a:p>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b="1">
                <a:solidFill>
                  <a:srgbClr val="FF0000"/>
                </a:solidFill>
              </a:rPr>
              <a:t>συμπίεση</a:t>
            </a:r>
            <a:r>
              <a:rPr lang="el-GR" altLang="el-GR"/>
              <a:t>)</a:t>
            </a:r>
          </a:p>
          <a:p>
            <a:pPr hangingPunct="1">
              <a:lnSpc>
                <a:spcPct val="100000"/>
              </a:lnSpc>
              <a:spcAft>
                <a:spcPts val="1813"/>
              </a:spcAft>
              <a:buFont typeface="Wingdings" pitchFamily="2" charset="0"/>
              <a:buChar char=""/>
            </a:pPr>
            <a:r>
              <a:rPr lang="el-GR" altLang="el-GR"/>
              <a:t>3</a:t>
            </a:r>
            <a:r>
              <a:rPr lang="el-GR" altLang="el-GR" baseline="30000"/>
              <a:t>ος</a:t>
            </a:r>
            <a:r>
              <a:rPr lang="el-GR" altLang="el-GR"/>
              <a:t> χρόνος (</a:t>
            </a:r>
            <a:r>
              <a:rPr lang="el-GR" altLang="el-GR" b="1">
                <a:solidFill>
                  <a:srgbClr val="FF0000"/>
                </a:solidFill>
              </a:rPr>
              <a:t>καύση – εκτόνωση</a:t>
            </a:r>
            <a:r>
              <a:rPr lang="el-GR" altLang="el-GR"/>
              <a:t>)</a:t>
            </a:r>
          </a:p>
          <a:p>
            <a:pPr hangingPunct="1">
              <a:lnSpc>
                <a:spcPct val="100000"/>
              </a:lnSpc>
              <a:spcAft>
                <a:spcPts val="1813"/>
              </a:spcAft>
              <a:buFont typeface="Wingdings" pitchFamily="2" charset="0"/>
              <a:buChar char=""/>
            </a:pPr>
            <a:r>
              <a:rPr lang="el-GR" altLang="el-GR"/>
              <a:t>4</a:t>
            </a:r>
            <a:r>
              <a:rPr lang="el-GR" altLang="el-GR" baseline="30000"/>
              <a:t>ος</a:t>
            </a:r>
            <a:r>
              <a:rPr lang="el-GR" altLang="el-GR"/>
              <a:t> χρόνος (</a:t>
            </a:r>
            <a:r>
              <a:rPr lang="el-GR" altLang="el-GR" b="1">
                <a:solidFill>
                  <a:srgbClr val="FF0000"/>
                </a:solidFill>
              </a:rPr>
              <a:t>εξαγωγή</a:t>
            </a:r>
            <a:r>
              <a:rPr lang="el-GR"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6146">
                                            <p:txEl>
                                              <p:pRg st="2" end="2"/>
                                            </p:txEl>
                                          </p:spTgt>
                                        </p:tgtEl>
                                        <p:attrNameLst>
                                          <p:attrName>style.visibility</p:attrName>
                                        </p:attrNameLst>
                                      </p:cBhvr>
                                      <p:to>
                                        <p:strVal val="visible"/>
                                      </p:to>
                                    </p:set>
                                    <p:animEffect transition="in" filter="box(in)">
                                      <p:cBhvr additive="repl">
                                        <p:cTn id="7" dur="500"/>
                                        <p:tgtEl>
                                          <p:spTgt spid="614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fill="hold" nodeType="clickEffect">
                                  <p:stCondLst>
                                    <p:cond delay="0"/>
                                  </p:stCondLst>
                                  <p:childTnLst>
                                    <p:set>
                                      <p:cBhvr additive="repl">
                                        <p:cTn id="11" dur="1" fill="hold">
                                          <p:stCondLst>
                                            <p:cond delay="0"/>
                                          </p:stCondLst>
                                        </p:cTn>
                                        <p:tgtEl>
                                          <p:spTgt spid="6147">
                                            <p:txEl>
                                              <p:pRg st="0" end="0"/>
                                            </p:txEl>
                                          </p:spTgt>
                                        </p:tgtEl>
                                        <p:attrNameLst>
                                          <p:attrName>style.visibility</p:attrName>
                                        </p:attrNameLst>
                                      </p:cBhvr>
                                      <p:to>
                                        <p:strVal val="visible"/>
                                      </p:to>
                                    </p:set>
                                    <p:anim calcmode="lin" valueType="num">
                                      <p:cBhvr additive="repl">
                                        <p:cTn id="12" dur="500" fill="hold"/>
                                        <p:tgtEl>
                                          <p:spTgt spid="6147">
                                            <p:txEl>
                                              <p:pRg st="0" end="0"/>
                                            </p:txEl>
                                          </p:spTgt>
                                        </p:tgtEl>
                                        <p:attrNameLst>
                                          <p:attrName>ppt_x</p:attrName>
                                        </p:attrNameLst>
                                      </p:cBhvr>
                                      <p:tavLst>
                                        <p:tav tm="100000">
                                          <p:val>
                                            <p:strVal val="#ppt_x-.2"/>
                                          </p:val>
                                        </p:tav>
                                        <p:tav>
                                          <p:val>
                                            <p:strVal val="#ppt_x"/>
                                          </p:val>
                                        </p:tav>
                                      </p:tavLst>
                                    </p:anim>
                                    <p:anim calcmode="lin" valueType="num">
                                      <p:cBhvr additive="repl">
                                        <p:cTn id="13" dur="500" fill="hold"/>
                                        <p:tgtEl>
                                          <p:spTgt spid="6147">
                                            <p:txEl>
                                              <p:pRg st="0" end="0"/>
                                            </p:txEl>
                                          </p:spTgt>
                                        </p:tgtEl>
                                        <p:attrNameLst>
                                          <p:attrName>ppt_y</p:attrName>
                                        </p:attrNameLst>
                                      </p:cBhvr>
                                      <p:tavLst>
                                        <p:tav tm="100000">
                                          <p:val>
                                            <p:strVal val="#ppt_y"/>
                                          </p:val>
                                        </p:tav>
                                        <p:tav>
                                          <p:val>
                                            <p:strVal val="#ppt_y"/>
                                          </p:val>
                                        </p:tav>
                                      </p:tavLst>
                                    </p:anim>
                                    <p:animEffect transition="in" filter="wipe(right)">
                                      <p:cBhvr additive="repl">
                                        <p:cTn id="14" dur="500"/>
                                        <p:tgtEl>
                                          <p:spTgt spid="614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fill="hold" nodeType="clickEffect">
                                  <p:stCondLst>
                                    <p:cond delay="0"/>
                                  </p:stCondLst>
                                  <p:childTnLst>
                                    <p:set>
                                      <p:cBhvr additive="repl">
                                        <p:cTn id="18" dur="1" fill="hold">
                                          <p:stCondLst>
                                            <p:cond delay="0"/>
                                          </p:stCondLst>
                                        </p:cTn>
                                        <p:tgtEl>
                                          <p:spTgt spid="6147">
                                            <p:txEl>
                                              <p:pRg st="1" end="1"/>
                                            </p:txEl>
                                          </p:spTgt>
                                        </p:tgtEl>
                                        <p:attrNameLst>
                                          <p:attrName>style.visibility</p:attrName>
                                        </p:attrNameLst>
                                      </p:cBhvr>
                                      <p:to>
                                        <p:strVal val="visible"/>
                                      </p:to>
                                    </p:set>
                                    <p:anim calcmode="lin" valueType="num">
                                      <p:cBhvr additive="repl">
                                        <p:cTn id="19" dur="500" fill="hold"/>
                                        <p:tgtEl>
                                          <p:spTgt spid="6147">
                                            <p:txEl>
                                              <p:pRg st="1" end="1"/>
                                            </p:txEl>
                                          </p:spTgt>
                                        </p:tgtEl>
                                        <p:attrNameLst>
                                          <p:attrName>ppt_x</p:attrName>
                                        </p:attrNameLst>
                                      </p:cBhvr>
                                      <p:tavLst>
                                        <p:tav tm="100000">
                                          <p:val>
                                            <p:strVal val="#ppt_x-.2"/>
                                          </p:val>
                                        </p:tav>
                                        <p:tav>
                                          <p:val>
                                            <p:strVal val="#ppt_x"/>
                                          </p:val>
                                        </p:tav>
                                      </p:tavLst>
                                    </p:anim>
                                    <p:anim calcmode="lin" valueType="num">
                                      <p:cBhvr additive="repl">
                                        <p:cTn id="20" dur="500" fill="hold"/>
                                        <p:tgtEl>
                                          <p:spTgt spid="6147">
                                            <p:txEl>
                                              <p:pRg st="1" end="1"/>
                                            </p:txEl>
                                          </p:spTgt>
                                        </p:tgtEl>
                                        <p:attrNameLst>
                                          <p:attrName>ppt_y</p:attrName>
                                        </p:attrNameLst>
                                      </p:cBhvr>
                                      <p:tavLst>
                                        <p:tav tm="100000">
                                          <p:val>
                                            <p:strVal val="#ppt_y"/>
                                          </p:val>
                                        </p:tav>
                                        <p:tav>
                                          <p:val>
                                            <p:strVal val="#ppt_y"/>
                                          </p:val>
                                        </p:tav>
                                      </p:tavLst>
                                    </p:anim>
                                    <p:animEffect transition="in" filter="wipe(right)">
                                      <p:cBhvr additive="repl">
                                        <p:cTn id="21" dur="500"/>
                                        <p:tgtEl>
                                          <p:spTgt spid="614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9" presetClass="entr" fill="hold" nodeType="clickEffect">
                                  <p:stCondLst>
                                    <p:cond delay="0"/>
                                  </p:stCondLst>
                                  <p:childTnLst>
                                    <p:set>
                                      <p:cBhvr additive="repl">
                                        <p:cTn id="25" dur="1" fill="hold">
                                          <p:stCondLst>
                                            <p:cond delay="0"/>
                                          </p:stCondLst>
                                        </p:cTn>
                                        <p:tgtEl>
                                          <p:spTgt spid="6147">
                                            <p:txEl>
                                              <p:pRg st="2" end="2"/>
                                            </p:txEl>
                                          </p:spTgt>
                                        </p:tgtEl>
                                        <p:attrNameLst>
                                          <p:attrName>style.visibility</p:attrName>
                                        </p:attrNameLst>
                                      </p:cBhvr>
                                      <p:to>
                                        <p:strVal val="visible"/>
                                      </p:to>
                                    </p:set>
                                    <p:anim calcmode="lin" valueType="num">
                                      <p:cBhvr additive="repl">
                                        <p:cTn id="26" dur="500" fill="hold"/>
                                        <p:tgtEl>
                                          <p:spTgt spid="6147">
                                            <p:txEl>
                                              <p:pRg st="2" end="2"/>
                                            </p:txEl>
                                          </p:spTgt>
                                        </p:tgtEl>
                                        <p:attrNameLst>
                                          <p:attrName>ppt_x</p:attrName>
                                        </p:attrNameLst>
                                      </p:cBhvr>
                                      <p:tavLst>
                                        <p:tav tm="100000">
                                          <p:val>
                                            <p:strVal val="#ppt_x-.2"/>
                                          </p:val>
                                        </p:tav>
                                        <p:tav>
                                          <p:val>
                                            <p:strVal val="#ppt_x"/>
                                          </p:val>
                                        </p:tav>
                                      </p:tavLst>
                                    </p:anim>
                                    <p:anim calcmode="lin" valueType="num">
                                      <p:cBhvr additive="repl">
                                        <p:cTn id="27" dur="500" fill="hold"/>
                                        <p:tgtEl>
                                          <p:spTgt spid="6147">
                                            <p:txEl>
                                              <p:pRg st="2" end="2"/>
                                            </p:txEl>
                                          </p:spTgt>
                                        </p:tgtEl>
                                        <p:attrNameLst>
                                          <p:attrName>ppt_y</p:attrName>
                                        </p:attrNameLst>
                                      </p:cBhvr>
                                      <p:tavLst>
                                        <p:tav tm="100000">
                                          <p:val>
                                            <p:strVal val="#ppt_y"/>
                                          </p:val>
                                        </p:tav>
                                        <p:tav>
                                          <p:val>
                                            <p:strVal val="#ppt_y"/>
                                          </p:val>
                                        </p:tav>
                                      </p:tavLst>
                                    </p:anim>
                                    <p:animEffect transition="in" filter="wipe(right)">
                                      <p:cBhvr additive="repl">
                                        <p:cTn id="28" dur="500"/>
                                        <p:tgtEl>
                                          <p:spTgt spid="6147">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9" presetClass="entr" fill="hold" nodeType="clickEffect">
                                  <p:stCondLst>
                                    <p:cond delay="0"/>
                                  </p:stCondLst>
                                  <p:childTnLst>
                                    <p:set>
                                      <p:cBhvr additive="repl">
                                        <p:cTn id="32" dur="1" fill="hold">
                                          <p:stCondLst>
                                            <p:cond delay="0"/>
                                          </p:stCondLst>
                                        </p:cTn>
                                        <p:tgtEl>
                                          <p:spTgt spid="6147">
                                            <p:txEl>
                                              <p:pRg st="3" end="3"/>
                                            </p:txEl>
                                          </p:spTgt>
                                        </p:tgtEl>
                                        <p:attrNameLst>
                                          <p:attrName>style.visibility</p:attrName>
                                        </p:attrNameLst>
                                      </p:cBhvr>
                                      <p:to>
                                        <p:strVal val="visible"/>
                                      </p:to>
                                    </p:set>
                                    <p:anim calcmode="lin" valueType="num">
                                      <p:cBhvr additive="repl">
                                        <p:cTn id="33" dur="500" fill="hold"/>
                                        <p:tgtEl>
                                          <p:spTgt spid="6147">
                                            <p:txEl>
                                              <p:pRg st="3" end="3"/>
                                            </p:txEl>
                                          </p:spTgt>
                                        </p:tgtEl>
                                        <p:attrNameLst>
                                          <p:attrName>ppt_x</p:attrName>
                                        </p:attrNameLst>
                                      </p:cBhvr>
                                      <p:tavLst>
                                        <p:tav tm="100000">
                                          <p:val>
                                            <p:strVal val="#ppt_x-.2"/>
                                          </p:val>
                                        </p:tav>
                                        <p:tav>
                                          <p:val>
                                            <p:strVal val="#ppt_x"/>
                                          </p:val>
                                        </p:tav>
                                      </p:tavLst>
                                    </p:anim>
                                    <p:anim calcmode="lin" valueType="num">
                                      <p:cBhvr additive="repl">
                                        <p:cTn id="34" dur="500" fill="hold"/>
                                        <p:tgtEl>
                                          <p:spTgt spid="6147">
                                            <p:txEl>
                                              <p:pRg st="3" end="3"/>
                                            </p:txEl>
                                          </p:spTgt>
                                        </p:tgtEl>
                                        <p:attrNameLst>
                                          <p:attrName>ppt_y</p:attrName>
                                        </p:attrNameLst>
                                      </p:cBhvr>
                                      <p:tavLst>
                                        <p:tav tm="100000">
                                          <p:val>
                                            <p:strVal val="#ppt_y"/>
                                          </p:val>
                                        </p:tav>
                                        <p:tav>
                                          <p:val>
                                            <p:strVal val="#ppt_y"/>
                                          </p:val>
                                        </p:tav>
                                      </p:tavLst>
                                    </p:anim>
                                    <p:animEffect transition="in" filter="wipe(right)">
                                      <p:cBhvr additive="repl">
                                        <p:cTn id="35"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D50ABE93-D018-1640-3433-102C39C269E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7170" name="Rectangle 2">
            <a:extLst>
              <a:ext uri="{FF2B5EF4-FFF2-40B4-BE49-F238E27FC236}">
                <a16:creationId xmlns:a16="http://schemas.microsoft.com/office/drawing/2014/main" id="{F54CC1B2-3ED0-9B3E-6512-C26C665163B0}"/>
              </a:ext>
            </a:extLst>
          </p:cNvPr>
          <p:cNvSpPr>
            <a:spLocks noChangeArrowheads="1"/>
          </p:cNvSpPr>
          <p:nvPr/>
        </p:nvSpPr>
        <p:spPr bwMode="auto">
          <a:xfrm>
            <a:off x="900113" y="484188"/>
            <a:ext cx="7272337" cy="866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b="1">
                <a:solidFill>
                  <a:srgbClr val="FF0000"/>
                </a:solidFill>
              </a:rPr>
              <a:t>εισαγωγή</a:t>
            </a:r>
            <a:r>
              <a:rPr lang="el-GR" altLang="el-GR"/>
              <a:t>)   /   2</a:t>
            </a:r>
            <a:r>
              <a:rPr lang="el-GR" altLang="el-GR" baseline="30000"/>
              <a:t>ος</a:t>
            </a:r>
            <a:r>
              <a:rPr lang="el-GR" altLang="el-GR"/>
              <a:t> χρόνος (</a:t>
            </a:r>
            <a:r>
              <a:rPr lang="el-GR" altLang="el-GR" b="1">
                <a:solidFill>
                  <a:srgbClr val="FF0000"/>
                </a:solidFill>
              </a:rPr>
              <a:t>συμπίεση</a:t>
            </a:r>
            <a:r>
              <a:rPr lang="el-GR" altLang="el-GR"/>
              <a:t>)</a:t>
            </a:r>
          </a:p>
          <a:p>
            <a:pPr algn="ctr" hangingPunct="1">
              <a:lnSpc>
                <a:spcPct val="100000"/>
              </a:lnSpc>
              <a:spcAft>
                <a:spcPts val="1813"/>
              </a:spcAft>
              <a:buFont typeface="Wingdings" pitchFamily="2" charset="0"/>
              <a:buChar char=""/>
            </a:pPr>
            <a:r>
              <a:rPr lang="el-GR" altLang="el-GR"/>
              <a:t>3</a:t>
            </a:r>
            <a:r>
              <a:rPr lang="el-GR" altLang="el-GR" baseline="30000"/>
              <a:t>ος</a:t>
            </a:r>
            <a:r>
              <a:rPr lang="el-GR" altLang="el-GR"/>
              <a:t> χρόνος (</a:t>
            </a:r>
            <a:r>
              <a:rPr lang="el-GR" altLang="el-GR" b="1">
                <a:solidFill>
                  <a:srgbClr val="FF0000"/>
                </a:solidFill>
              </a:rPr>
              <a:t>καύση – εκτόνωση</a:t>
            </a:r>
            <a:r>
              <a:rPr lang="el-GR" altLang="el-GR"/>
              <a:t>)   /   4</a:t>
            </a:r>
            <a:r>
              <a:rPr lang="el-GR" altLang="el-GR" baseline="30000"/>
              <a:t>ος</a:t>
            </a:r>
            <a:r>
              <a:rPr lang="el-GR" altLang="el-GR"/>
              <a:t> χρόνος (</a:t>
            </a:r>
            <a:r>
              <a:rPr lang="el-GR" altLang="el-GR" b="1">
                <a:solidFill>
                  <a:srgbClr val="FF0000"/>
                </a:solidFill>
              </a:rPr>
              <a:t>εξαγωγή</a:t>
            </a:r>
            <a:r>
              <a:rPr lang="el-GR" altLang="el-GR"/>
              <a:t>)</a:t>
            </a:r>
          </a:p>
        </p:txBody>
      </p:sp>
      <p:pic>
        <p:nvPicPr>
          <p:cNvPr id="7171" name="Picture 3">
            <a:extLst>
              <a:ext uri="{FF2B5EF4-FFF2-40B4-BE49-F238E27FC236}">
                <a16:creationId xmlns:a16="http://schemas.microsoft.com/office/drawing/2014/main" id="{C73CB240-6E2B-3AF6-07CF-34F3889C47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1492250"/>
            <a:ext cx="5370513" cy="28082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Rectangle 4">
            <a:extLst>
              <a:ext uri="{FF2B5EF4-FFF2-40B4-BE49-F238E27FC236}">
                <a16:creationId xmlns:a16="http://schemas.microsoft.com/office/drawing/2014/main" id="{CCE37CAF-3B57-0A22-CEF5-5D981B3FF290}"/>
              </a:ext>
            </a:extLst>
          </p:cNvPr>
          <p:cNvSpPr>
            <a:spLocks noChangeArrowheads="1"/>
          </p:cNvSpPr>
          <p:nvPr/>
        </p:nvSpPr>
        <p:spPr bwMode="auto">
          <a:xfrm>
            <a:off x="971550" y="4435475"/>
            <a:ext cx="7343775" cy="363538"/>
          </a:xfrm>
          <a:prstGeom prst="rect">
            <a:avLst/>
          </a:prstGeom>
          <a:gradFill rotWithShape="0">
            <a:gsLst>
              <a:gs pos="0">
                <a:srgbClr val="191919"/>
              </a:gs>
              <a:gs pos="100000">
                <a:srgbClr val="BCBCBC"/>
              </a:gs>
            </a:gsLst>
            <a:path path="shape">
              <a:fillToRect l="50000" t="100000" r="50000"/>
            </a:path>
          </a:gradFill>
          <a:ln w="9360" cap="flat">
            <a:solidFill>
              <a:srgbClr val="000000"/>
            </a:solidFill>
            <a:round/>
            <a:headEnd/>
            <a:tailEnd/>
          </a:ln>
          <a:effectLst>
            <a:outerShdw dist="38160" dir="5400000" algn="ctr" rotWithShape="0">
              <a:srgbClr val="FFFFFF">
                <a:alpha val="48029"/>
              </a:srgbClr>
            </a:outerShdw>
          </a:effec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solidFill>
                  <a:srgbClr val="FFFFFF"/>
                </a:solidFill>
              </a:rPr>
              <a:t>Σχηματική παράσταση λειτουργίας 4χρονου βενζινοκινητήρα (ΟΤΤΟ)</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500"/>
                                  </p:stCondLst>
                                  <p:childTnLst>
                                    <p:set>
                                      <p:cBhvr additive="repl">
                                        <p:cTn id="6" dur="1" fill="hold">
                                          <p:stCondLst>
                                            <p:cond delay="0"/>
                                          </p:stCondLst>
                                        </p:cTn>
                                        <p:tgtEl>
                                          <p:spTgt spid="7170"/>
                                        </p:tgtEl>
                                        <p:attrNameLst>
                                          <p:attrName>style.visibility</p:attrName>
                                        </p:attrNameLst>
                                      </p:cBhvr>
                                      <p:to>
                                        <p:strVal val="visible"/>
                                      </p:to>
                                    </p:set>
                                    <p:anim calcmode="lin" valueType="num">
                                      <p:cBhvr additive="repl">
                                        <p:cTn id="7" dur="500" fill="hold"/>
                                        <p:tgtEl>
                                          <p:spTgt spid="7170"/>
                                        </p:tgtEl>
                                        <p:attrNameLst>
                                          <p:attrName>ppt_x</p:attrName>
                                        </p:attrNameLst>
                                      </p:cBhvr>
                                      <p:tavLst>
                                        <p:tav tm="100000">
                                          <p:val>
                                            <p:strVal val="#ppt_x-.2"/>
                                          </p:val>
                                        </p:tav>
                                        <p:tav>
                                          <p:val>
                                            <p:strVal val="#ppt_x"/>
                                          </p:val>
                                        </p:tav>
                                      </p:tavLst>
                                    </p:anim>
                                    <p:anim calcmode="lin" valueType="num">
                                      <p:cBhvr additive="repl">
                                        <p:cTn id="8" dur="500" fill="hold"/>
                                        <p:tgtEl>
                                          <p:spTgt spid="7170"/>
                                        </p:tgtEl>
                                        <p:attrNameLst>
                                          <p:attrName>ppt_y</p:attrName>
                                        </p:attrNameLst>
                                      </p:cBhvr>
                                      <p:tavLst>
                                        <p:tav tm="100000">
                                          <p:val>
                                            <p:strVal val="#ppt_y"/>
                                          </p:val>
                                        </p:tav>
                                        <p:tav>
                                          <p:val>
                                            <p:strVal val="#ppt_y"/>
                                          </p:val>
                                        </p:tav>
                                      </p:tavLst>
                                    </p:anim>
                                    <p:animEffect transition="in" filter="wipe(right)">
                                      <p:cBhvr additive="repl">
                                        <p:cTn id="9" dur="500"/>
                                        <p:tgtEl>
                                          <p:spTgt spid="7170"/>
                                        </p:tgtEl>
                                      </p:cBhvr>
                                    </p:animEffect>
                                  </p:childTnLst>
                                </p:cTn>
                              </p:par>
                            </p:childTnLst>
                          </p:cTn>
                        </p:par>
                        <p:par>
                          <p:cTn id="10" fill="hold" nodeType="afterGroup">
                            <p:stCondLst>
                              <p:cond delay="1000"/>
                            </p:stCondLst>
                            <p:childTnLst>
                              <p:par>
                                <p:cTn id="11" presetID="5" presetClass="entr" presetSubtype="10" fill="hold" nodeType="afterEffect">
                                  <p:stCondLst>
                                    <p:cond delay="1000"/>
                                  </p:stCondLst>
                                  <p:childTnLst>
                                    <p:set>
                                      <p:cBhvr additive="repl">
                                        <p:cTn id="12" dur="1" fill="hold">
                                          <p:stCondLst>
                                            <p:cond delay="0"/>
                                          </p:stCondLst>
                                        </p:cTn>
                                        <p:tgtEl>
                                          <p:spTgt spid="7171"/>
                                        </p:tgtEl>
                                        <p:attrNameLst>
                                          <p:attrName>style.visibility</p:attrName>
                                        </p:attrNameLst>
                                      </p:cBhvr>
                                      <p:to>
                                        <p:strVal val="visible"/>
                                      </p:to>
                                    </p:set>
                                    <p:animEffect transition="in" filter="checkerboard(across)">
                                      <p:cBhvr additive="repl">
                                        <p:cTn id="13" dur="500"/>
                                        <p:tgtEl>
                                          <p:spTgt spid="7171"/>
                                        </p:tgtEl>
                                      </p:cBhvr>
                                    </p:animEffect>
                                  </p:childTnLst>
                                </p:cTn>
                              </p:par>
                              <p:par>
                                <p:cTn id="14" presetID="5" presetClass="entr" presetSubtype="10" fill="hold" nodeType="withEffect">
                                  <p:stCondLst>
                                    <p:cond delay="1000"/>
                                  </p:stCondLst>
                                  <p:childTnLst>
                                    <p:set>
                                      <p:cBhvr additive="repl">
                                        <p:cTn id="15" dur="1" fill="hold">
                                          <p:stCondLst>
                                            <p:cond delay="0"/>
                                          </p:stCondLst>
                                        </p:cTn>
                                        <p:tgtEl>
                                          <p:spTgt spid="7172"/>
                                        </p:tgtEl>
                                        <p:attrNameLst>
                                          <p:attrName>style.visibility</p:attrName>
                                        </p:attrNameLst>
                                      </p:cBhvr>
                                      <p:to>
                                        <p:strVal val="visible"/>
                                      </p:to>
                                    </p:set>
                                    <p:animEffect transition="in" filter="checkerboard(across)">
                                      <p:cBhvr additive="repl">
                                        <p:cTn id="16"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AA6FCE64-F946-E4B2-D2D4-693A673B8BA8}"/>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8194" name="Rectangle 2">
            <a:extLst>
              <a:ext uri="{FF2B5EF4-FFF2-40B4-BE49-F238E27FC236}">
                <a16:creationId xmlns:a16="http://schemas.microsoft.com/office/drawing/2014/main" id="{6DF34577-2E6D-13B1-CC6D-1D86A62EED02}"/>
              </a:ext>
            </a:extLst>
          </p:cNvPr>
          <p:cNvSpPr>
            <a:spLocks noChangeArrowheads="1"/>
          </p:cNvSpPr>
          <p:nvPr/>
        </p:nvSpPr>
        <p:spPr bwMode="auto">
          <a:xfrm>
            <a:off x="900113" y="484188"/>
            <a:ext cx="7272337" cy="866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b="1">
                <a:solidFill>
                  <a:srgbClr val="FF0000"/>
                </a:solidFill>
              </a:rPr>
              <a:t>εισαγωγή</a:t>
            </a:r>
            <a:r>
              <a:rPr lang="el-GR" altLang="el-GR"/>
              <a:t>)   /   2</a:t>
            </a:r>
            <a:r>
              <a:rPr lang="el-GR" altLang="el-GR" baseline="30000"/>
              <a:t>ος</a:t>
            </a:r>
            <a:r>
              <a:rPr lang="el-GR" altLang="el-GR"/>
              <a:t> χρόνος (</a:t>
            </a:r>
            <a:r>
              <a:rPr lang="el-GR" altLang="el-GR" b="1">
                <a:solidFill>
                  <a:srgbClr val="FF0000"/>
                </a:solidFill>
              </a:rPr>
              <a:t>συμπίεση</a:t>
            </a:r>
            <a:r>
              <a:rPr lang="el-GR" altLang="el-GR"/>
              <a:t>)</a:t>
            </a:r>
          </a:p>
          <a:p>
            <a:pPr algn="ctr" hangingPunct="1">
              <a:lnSpc>
                <a:spcPct val="100000"/>
              </a:lnSpc>
              <a:spcAft>
                <a:spcPts val="1813"/>
              </a:spcAft>
              <a:buFont typeface="Wingdings" pitchFamily="2" charset="0"/>
              <a:buChar char=""/>
            </a:pPr>
            <a:r>
              <a:rPr lang="el-GR" altLang="el-GR"/>
              <a:t>3</a:t>
            </a:r>
            <a:r>
              <a:rPr lang="el-GR" altLang="el-GR" baseline="30000"/>
              <a:t>ος</a:t>
            </a:r>
            <a:r>
              <a:rPr lang="el-GR" altLang="el-GR"/>
              <a:t> χρόνος (</a:t>
            </a:r>
            <a:r>
              <a:rPr lang="el-GR" altLang="el-GR" b="1">
                <a:solidFill>
                  <a:srgbClr val="FF0000"/>
                </a:solidFill>
              </a:rPr>
              <a:t>καύση – εκτόνωση</a:t>
            </a:r>
            <a:r>
              <a:rPr lang="el-GR" altLang="el-GR"/>
              <a:t>)   /   4</a:t>
            </a:r>
            <a:r>
              <a:rPr lang="el-GR" altLang="el-GR" baseline="30000"/>
              <a:t>ος</a:t>
            </a:r>
            <a:r>
              <a:rPr lang="el-GR" altLang="el-GR"/>
              <a:t> χρόνος (</a:t>
            </a:r>
            <a:r>
              <a:rPr lang="el-GR" altLang="el-GR" b="1">
                <a:solidFill>
                  <a:srgbClr val="FF0000"/>
                </a:solidFill>
              </a:rPr>
              <a:t>εξαγωγή</a:t>
            </a:r>
            <a:r>
              <a:rPr lang="el-GR" altLang="el-GR"/>
              <a:t>)</a:t>
            </a:r>
          </a:p>
        </p:txBody>
      </p:sp>
      <p:sp>
        <p:nvSpPr>
          <p:cNvPr id="8195" name="Rectangle 3">
            <a:extLst>
              <a:ext uri="{FF2B5EF4-FFF2-40B4-BE49-F238E27FC236}">
                <a16:creationId xmlns:a16="http://schemas.microsoft.com/office/drawing/2014/main" id="{5F55843D-3CEC-BE70-C671-FB082B6F72B5}"/>
              </a:ext>
            </a:extLst>
          </p:cNvPr>
          <p:cNvSpPr>
            <a:spLocks noChangeArrowheads="1"/>
          </p:cNvSpPr>
          <p:nvPr/>
        </p:nvSpPr>
        <p:spPr bwMode="auto">
          <a:xfrm>
            <a:off x="827088" y="4435475"/>
            <a:ext cx="7559675" cy="363538"/>
          </a:xfrm>
          <a:prstGeom prst="rect">
            <a:avLst/>
          </a:prstGeom>
          <a:gradFill rotWithShape="0">
            <a:gsLst>
              <a:gs pos="0">
                <a:srgbClr val="191919"/>
              </a:gs>
              <a:gs pos="100000">
                <a:srgbClr val="BCBCBC"/>
              </a:gs>
            </a:gsLst>
            <a:path path="shape">
              <a:fillToRect l="50000" t="100000" r="50000"/>
            </a:path>
          </a:gradFill>
          <a:ln w="9360" cap="flat">
            <a:solidFill>
              <a:srgbClr val="000000"/>
            </a:solidFill>
            <a:round/>
            <a:headEnd/>
            <a:tailEnd/>
          </a:ln>
          <a:effectLst>
            <a:outerShdw dist="38160" dir="5400000" algn="ctr" rotWithShape="0">
              <a:srgbClr val="FFFFFF">
                <a:alpha val="48029"/>
              </a:srgbClr>
            </a:outerShdw>
          </a:effec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solidFill>
                  <a:srgbClr val="FFFFFF"/>
                </a:solidFill>
              </a:rPr>
              <a:t>Σχηματική παράσταση λειτουργίας 4-χρονου πετρελαιοκινητήρα DIESEL</a:t>
            </a:r>
          </a:p>
        </p:txBody>
      </p:sp>
      <p:pic>
        <p:nvPicPr>
          <p:cNvPr id="8196" name="Picture 4">
            <a:extLst>
              <a:ext uri="{FF2B5EF4-FFF2-40B4-BE49-F238E27FC236}">
                <a16:creationId xmlns:a16="http://schemas.microsoft.com/office/drawing/2014/main" id="{7D043E43-C2FA-73A6-B267-7D4CBF26F0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1492250"/>
            <a:ext cx="5327650" cy="2822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500"/>
                                  </p:stCondLst>
                                  <p:childTnLst>
                                    <p:set>
                                      <p:cBhvr additive="repl">
                                        <p:cTn id="6" dur="1" fill="hold">
                                          <p:stCondLst>
                                            <p:cond delay="0"/>
                                          </p:stCondLst>
                                        </p:cTn>
                                        <p:tgtEl>
                                          <p:spTgt spid="8194"/>
                                        </p:tgtEl>
                                        <p:attrNameLst>
                                          <p:attrName>style.visibility</p:attrName>
                                        </p:attrNameLst>
                                      </p:cBhvr>
                                      <p:to>
                                        <p:strVal val="visible"/>
                                      </p:to>
                                    </p:set>
                                    <p:anim calcmode="lin" valueType="num">
                                      <p:cBhvr additive="repl">
                                        <p:cTn id="7" dur="500" fill="hold"/>
                                        <p:tgtEl>
                                          <p:spTgt spid="8194"/>
                                        </p:tgtEl>
                                        <p:attrNameLst>
                                          <p:attrName>ppt_x</p:attrName>
                                        </p:attrNameLst>
                                      </p:cBhvr>
                                      <p:tavLst>
                                        <p:tav tm="100000">
                                          <p:val>
                                            <p:strVal val="#ppt_x-.2"/>
                                          </p:val>
                                        </p:tav>
                                        <p:tav>
                                          <p:val>
                                            <p:strVal val="#ppt_x"/>
                                          </p:val>
                                        </p:tav>
                                      </p:tavLst>
                                    </p:anim>
                                    <p:anim calcmode="lin" valueType="num">
                                      <p:cBhvr additive="repl">
                                        <p:cTn id="8" dur="500" fill="hold"/>
                                        <p:tgtEl>
                                          <p:spTgt spid="8194"/>
                                        </p:tgtEl>
                                        <p:attrNameLst>
                                          <p:attrName>ppt_y</p:attrName>
                                        </p:attrNameLst>
                                      </p:cBhvr>
                                      <p:tavLst>
                                        <p:tav tm="100000">
                                          <p:val>
                                            <p:strVal val="#ppt_y"/>
                                          </p:val>
                                        </p:tav>
                                        <p:tav>
                                          <p:val>
                                            <p:strVal val="#ppt_y"/>
                                          </p:val>
                                        </p:tav>
                                      </p:tavLst>
                                    </p:anim>
                                    <p:animEffect transition="in" filter="wipe(right)">
                                      <p:cBhvr additive="repl">
                                        <p:cTn id="9" dur="500"/>
                                        <p:tgtEl>
                                          <p:spTgt spid="8194"/>
                                        </p:tgtEl>
                                      </p:cBhvr>
                                    </p:animEffect>
                                  </p:childTnLst>
                                </p:cTn>
                              </p:par>
                            </p:childTnLst>
                          </p:cTn>
                        </p:par>
                        <p:par>
                          <p:cTn id="10" fill="hold" nodeType="afterGroup">
                            <p:stCondLst>
                              <p:cond delay="1000"/>
                            </p:stCondLst>
                            <p:childTnLst>
                              <p:par>
                                <p:cTn id="11" presetID="5" presetClass="entr" presetSubtype="10" fill="hold" nodeType="afterEffect">
                                  <p:stCondLst>
                                    <p:cond delay="1000"/>
                                  </p:stCondLst>
                                  <p:childTnLst>
                                    <p:set>
                                      <p:cBhvr additive="repl">
                                        <p:cTn id="12" dur="1" fill="hold">
                                          <p:stCondLst>
                                            <p:cond delay="0"/>
                                          </p:stCondLst>
                                        </p:cTn>
                                        <p:tgtEl>
                                          <p:spTgt spid="8196"/>
                                        </p:tgtEl>
                                        <p:attrNameLst>
                                          <p:attrName>style.visibility</p:attrName>
                                        </p:attrNameLst>
                                      </p:cBhvr>
                                      <p:to>
                                        <p:strVal val="visible"/>
                                      </p:to>
                                    </p:set>
                                    <p:animEffect transition="in" filter="checkerboard(across)">
                                      <p:cBhvr additive="repl">
                                        <p:cTn id="13" dur="500"/>
                                        <p:tgtEl>
                                          <p:spTgt spid="8196"/>
                                        </p:tgtEl>
                                      </p:cBhvr>
                                    </p:animEffect>
                                  </p:childTnLst>
                                </p:cTn>
                              </p:par>
                              <p:par>
                                <p:cTn id="14" presetID="5" presetClass="entr" presetSubtype="10" fill="hold" nodeType="withEffect">
                                  <p:stCondLst>
                                    <p:cond delay="1000"/>
                                  </p:stCondLst>
                                  <p:childTnLst>
                                    <p:set>
                                      <p:cBhvr additive="repl">
                                        <p:cTn id="15" dur="1" fill="hold">
                                          <p:stCondLst>
                                            <p:cond delay="0"/>
                                          </p:stCondLst>
                                        </p:cTn>
                                        <p:tgtEl>
                                          <p:spTgt spid="8195"/>
                                        </p:tgtEl>
                                        <p:attrNameLst>
                                          <p:attrName>style.visibility</p:attrName>
                                        </p:attrNameLst>
                                      </p:cBhvr>
                                      <p:to>
                                        <p:strVal val="visible"/>
                                      </p:to>
                                    </p:set>
                                    <p:animEffect transition="in" filter="checkerboard(across)">
                                      <p:cBhvr additive="repl">
                                        <p:cTn id="16"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C0F4875E-D20C-B4B3-CC29-B1420572FFA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9218" name="Rectangle 2">
            <a:extLst>
              <a:ext uri="{FF2B5EF4-FFF2-40B4-BE49-F238E27FC236}">
                <a16:creationId xmlns:a16="http://schemas.microsoft.com/office/drawing/2014/main" id="{9E4C35AF-EBC8-DCB3-29E6-3CDB799290BC}"/>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b="1">
                <a:solidFill>
                  <a:srgbClr val="FF0000"/>
                </a:solidFill>
              </a:rPr>
              <a:t>εισαγωγή</a:t>
            </a:r>
            <a:r>
              <a:rPr lang="el-GR" altLang="el-GR"/>
              <a:t>)</a:t>
            </a:r>
          </a:p>
        </p:txBody>
      </p:sp>
      <p:sp>
        <p:nvSpPr>
          <p:cNvPr id="9219" name="Rectangle 3">
            <a:extLst>
              <a:ext uri="{FF2B5EF4-FFF2-40B4-BE49-F238E27FC236}">
                <a16:creationId xmlns:a16="http://schemas.microsoft.com/office/drawing/2014/main" id="{95FD1788-3BFD-D126-157F-2967FBB86296}"/>
              </a:ext>
            </a:extLst>
          </p:cNvPr>
          <p:cNvSpPr>
            <a:spLocks noChangeArrowheads="1"/>
          </p:cNvSpPr>
          <p:nvPr/>
        </p:nvSpPr>
        <p:spPr bwMode="auto">
          <a:xfrm>
            <a:off x="539750" y="1011238"/>
            <a:ext cx="81359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Ανοίγει η βαλβίδα εισαγωγής. Καθώς το έμβολο κατεβαίνει το μίγμα εισέρχεται και καταλαμβάνει τον χώρο του κυλίνδρου. Η βαλβίδα εξαγωγής είναι κλειστή.</a:t>
            </a:r>
          </a:p>
        </p:txBody>
      </p:sp>
      <p:pic>
        <p:nvPicPr>
          <p:cNvPr id="9220" name="Picture 4">
            <a:extLst>
              <a:ext uri="{FF2B5EF4-FFF2-40B4-BE49-F238E27FC236}">
                <a16:creationId xmlns:a16="http://schemas.microsoft.com/office/drawing/2014/main" id="{B4F182AF-5CE8-20BC-9FE3-70B9D7853C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81215"/>
          <a:stretch>
            <a:fillRect/>
          </a:stretch>
        </p:blipFill>
        <p:spPr bwMode="auto">
          <a:xfrm>
            <a:off x="684213" y="1852613"/>
            <a:ext cx="1008062" cy="2808287"/>
          </a:xfrm>
          <a:prstGeom prst="rect">
            <a:avLst/>
          </a:prstGeom>
          <a:noFill/>
          <a:ln>
            <a:noFill/>
          </a:ln>
          <a:effectLst/>
          <a:extLst>
            <a:ext uri="{909E8E84-426E-40DD-AFC4-6F175D3DCCD1}">
              <a14:hiddenFill xmlns:a14="http://schemas.microsoft.com/office/drawing/2010/main">
                <a:blipFill dpi="0" rotWithShape="0">
                  <a:blip/>
                  <a:srcRect r="81215"/>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1" name="Rectangle 5">
            <a:extLst>
              <a:ext uri="{FF2B5EF4-FFF2-40B4-BE49-F238E27FC236}">
                <a16:creationId xmlns:a16="http://schemas.microsoft.com/office/drawing/2014/main" id="{B56A81CF-4C90-3D4F-0FEE-168F6D7AD690}"/>
              </a:ext>
            </a:extLst>
          </p:cNvPr>
          <p:cNvSpPr>
            <a:spLocks noChangeArrowheads="1"/>
          </p:cNvSpPr>
          <p:nvPr/>
        </p:nvSpPr>
        <p:spPr bwMode="auto">
          <a:xfrm>
            <a:off x="2700338" y="2124075"/>
            <a:ext cx="5688012" cy="2009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Ο χρόνος της εισαγωγής αποτελεί την πρώτη φάση του κύκλου και αρχίζει όταν το έμβολο βρίσκεται στο ανώτερο σημείο της διαδρομής του, δηλ. στο «Άνω Νεκρό Σημείο» (Α.Ν.Σ.), οπότε αρχίζει να κινείται προς τα κάτω και να δημιουργεί μία διαφορά πίεσης (υποπίεση) μεταξύ του άνω τμήματος του κυλίνδρου και της ατμόσφαιρας.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9219">
                                            <p:txEl>
                                              <p:pRg st="0" end="0"/>
                                            </p:txEl>
                                          </p:spTgt>
                                        </p:tgtEl>
                                        <p:attrNameLst>
                                          <p:attrName>style.visibility</p:attrName>
                                        </p:attrNameLst>
                                      </p:cBhvr>
                                      <p:to>
                                        <p:strVal val="visible"/>
                                      </p:to>
                                    </p:set>
                                    <p:animEffect transition="in" filter="box(in)">
                                      <p:cBhvr additive="repl">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9221"/>
                                        </p:tgtEl>
                                        <p:attrNameLst>
                                          <p:attrName>style.visibility</p:attrName>
                                        </p:attrNameLst>
                                      </p:cBhvr>
                                      <p:to>
                                        <p:strVal val="visible"/>
                                      </p:to>
                                    </p:set>
                                    <p:animEffect transition="in" filter="checkerboard(across)">
                                      <p:cBhvr additive="repl">
                                        <p:cTn id="12"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41DE25D-1641-4699-EDFF-30E886160DFE}"/>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0242" name="Rectangle 2">
            <a:extLst>
              <a:ext uri="{FF2B5EF4-FFF2-40B4-BE49-F238E27FC236}">
                <a16:creationId xmlns:a16="http://schemas.microsoft.com/office/drawing/2014/main" id="{1AAC2F19-0116-4DF9-6A7D-DB3080B1862B}"/>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1</a:t>
            </a:r>
            <a:r>
              <a:rPr lang="el-GR" altLang="el-GR" baseline="30000"/>
              <a:t>ος</a:t>
            </a:r>
            <a:r>
              <a:rPr lang="el-GR" altLang="el-GR"/>
              <a:t> χρόνος (</a:t>
            </a:r>
            <a:r>
              <a:rPr lang="el-GR" altLang="el-GR" b="1">
                <a:solidFill>
                  <a:srgbClr val="FF0000"/>
                </a:solidFill>
              </a:rPr>
              <a:t>εισαγωγή</a:t>
            </a:r>
            <a:r>
              <a:rPr lang="el-GR" altLang="el-GR"/>
              <a:t>)</a:t>
            </a:r>
          </a:p>
        </p:txBody>
      </p:sp>
      <p:pic>
        <p:nvPicPr>
          <p:cNvPr id="10243" name="Picture 3">
            <a:extLst>
              <a:ext uri="{FF2B5EF4-FFF2-40B4-BE49-F238E27FC236}">
                <a16:creationId xmlns:a16="http://schemas.microsoft.com/office/drawing/2014/main" id="{A34F2916-D261-BFF9-3172-DDA5376C2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81215"/>
          <a:stretch>
            <a:fillRect/>
          </a:stretch>
        </p:blipFill>
        <p:spPr bwMode="auto">
          <a:xfrm>
            <a:off x="684213" y="1852613"/>
            <a:ext cx="1008062" cy="2808287"/>
          </a:xfrm>
          <a:prstGeom prst="rect">
            <a:avLst/>
          </a:prstGeom>
          <a:noFill/>
          <a:ln>
            <a:noFill/>
          </a:ln>
          <a:effectLst/>
          <a:extLst>
            <a:ext uri="{909E8E84-426E-40DD-AFC4-6F175D3DCCD1}">
              <a14:hiddenFill xmlns:a14="http://schemas.microsoft.com/office/drawing/2010/main">
                <a:blipFill dpi="0" rotWithShape="0">
                  <a:blip/>
                  <a:srcRect r="81215"/>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Rectangle 4">
            <a:extLst>
              <a:ext uri="{FF2B5EF4-FFF2-40B4-BE49-F238E27FC236}">
                <a16:creationId xmlns:a16="http://schemas.microsoft.com/office/drawing/2014/main" id="{E33CC5E7-4547-22D4-82CE-8FE038A05D1B}"/>
              </a:ext>
            </a:extLst>
          </p:cNvPr>
          <p:cNvSpPr>
            <a:spLocks noChangeArrowheads="1"/>
          </p:cNvSpPr>
          <p:nvPr/>
        </p:nvSpPr>
        <p:spPr bwMode="auto">
          <a:xfrm>
            <a:off x="2051050" y="1058863"/>
            <a:ext cx="6840538" cy="118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Αποτέλεσμα της διαφοράς αυτής είναι η εισαγωγή στον κύλινδρο:</a:t>
            </a:r>
          </a:p>
          <a:p>
            <a:pPr hangingPunct="1">
              <a:lnSpc>
                <a:spcPct val="150000"/>
              </a:lnSpc>
            </a:pPr>
            <a:r>
              <a:rPr lang="el-GR" altLang="el-GR"/>
              <a:t>μίγματος αέρα-καυσίμου </a:t>
            </a:r>
          </a:p>
          <a:p>
            <a:pPr hangingPunct="1">
              <a:lnSpc>
                <a:spcPct val="150000"/>
              </a:lnSpc>
            </a:pPr>
            <a:r>
              <a:rPr lang="el-GR" altLang="el-GR"/>
              <a:t>ή μόνον αέρα</a:t>
            </a:r>
          </a:p>
        </p:txBody>
      </p:sp>
      <p:sp>
        <p:nvSpPr>
          <p:cNvPr id="10245" name="Rectangle 5">
            <a:extLst>
              <a:ext uri="{FF2B5EF4-FFF2-40B4-BE49-F238E27FC236}">
                <a16:creationId xmlns:a16="http://schemas.microsoft.com/office/drawing/2014/main" id="{D5DCAE04-60DA-4AD0-203E-3E611AEF1C63}"/>
              </a:ext>
            </a:extLst>
          </p:cNvPr>
          <p:cNvSpPr>
            <a:spLocks noChangeArrowheads="1"/>
          </p:cNvSpPr>
          <p:nvPr/>
        </p:nvSpPr>
        <p:spPr bwMode="auto">
          <a:xfrm>
            <a:off x="5149850" y="1419225"/>
            <a:ext cx="31321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solidFill>
                  <a:srgbClr val="FF0000"/>
                </a:solidFill>
              </a:rPr>
              <a:t>στο βενζινοκινητήρα (OTTO) </a:t>
            </a:r>
          </a:p>
        </p:txBody>
      </p:sp>
      <p:sp>
        <p:nvSpPr>
          <p:cNvPr id="10246" name="Rectangle 6">
            <a:extLst>
              <a:ext uri="{FF2B5EF4-FFF2-40B4-BE49-F238E27FC236}">
                <a16:creationId xmlns:a16="http://schemas.microsoft.com/office/drawing/2014/main" id="{F8F4F0A3-A285-5357-B5B6-BEBF59D442E9}"/>
              </a:ext>
            </a:extLst>
          </p:cNvPr>
          <p:cNvSpPr>
            <a:spLocks noChangeArrowheads="1"/>
          </p:cNvSpPr>
          <p:nvPr/>
        </p:nvSpPr>
        <p:spPr bwMode="auto">
          <a:xfrm>
            <a:off x="4286250" y="1852613"/>
            <a:ext cx="351472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solidFill>
                  <a:srgbClr val="0B5394"/>
                </a:solidFill>
              </a:rPr>
              <a:t>στο πετρελαιοκινητήρα (DIESEL)</a:t>
            </a:r>
          </a:p>
        </p:txBody>
      </p:sp>
      <p:cxnSp>
        <p:nvCxnSpPr>
          <p:cNvPr id="10247" name="AutoShape 7">
            <a:extLst>
              <a:ext uri="{FF2B5EF4-FFF2-40B4-BE49-F238E27FC236}">
                <a16:creationId xmlns:a16="http://schemas.microsoft.com/office/drawing/2014/main" id="{FFDFF5ED-E5E6-A710-CAB3-2E7B4D43711D}"/>
              </a:ext>
            </a:extLst>
          </p:cNvPr>
          <p:cNvCxnSpPr>
            <a:cxnSpLocks noChangeShapeType="1"/>
          </p:cNvCxnSpPr>
          <p:nvPr/>
        </p:nvCxnSpPr>
        <p:spPr bwMode="auto">
          <a:xfrm>
            <a:off x="4716463" y="1635125"/>
            <a:ext cx="431800" cy="1588"/>
          </a:xfrm>
          <a:prstGeom prst="straightConnector1">
            <a:avLst/>
          </a:prstGeom>
          <a:noFill/>
          <a:ln w="19080" cap="flat">
            <a:solidFill>
              <a:srgbClr val="09529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248" name="AutoShape 8">
            <a:extLst>
              <a:ext uri="{FF2B5EF4-FFF2-40B4-BE49-F238E27FC236}">
                <a16:creationId xmlns:a16="http://schemas.microsoft.com/office/drawing/2014/main" id="{58910479-00C6-C55D-9DD4-2A3CBDD41B75}"/>
              </a:ext>
            </a:extLst>
          </p:cNvPr>
          <p:cNvCxnSpPr>
            <a:cxnSpLocks noChangeShapeType="1"/>
          </p:cNvCxnSpPr>
          <p:nvPr/>
        </p:nvCxnSpPr>
        <p:spPr bwMode="auto">
          <a:xfrm>
            <a:off x="3635375" y="1995488"/>
            <a:ext cx="431800" cy="1587"/>
          </a:xfrm>
          <a:prstGeom prst="straightConnector1">
            <a:avLst/>
          </a:prstGeom>
          <a:noFill/>
          <a:ln w="19080" cap="flat">
            <a:solidFill>
              <a:srgbClr val="09529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249" name="Rectangle 9">
            <a:extLst>
              <a:ext uri="{FF2B5EF4-FFF2-40B4-BE49-F238E27FC236}">
                <a16:creationId xmlns:a16="http://schemas.microsoft.com/office/drawing/2014/main" id="{82767FC3-CA14-8E43-0995-2A907384E8DA}"/>
              </a:ext>
            </a:extLst>
          </p:cNvPr>
          <p:cNvSpPr>
            <a:spLocks noChangeArrowheads="1"/>
          </p:cNvSpPr>
          <p:nvPr/>
        </p:nvSpPr>
        <p:spPr bwMode="auto">
          <a:xfrm>
            <a:off x="2051050" y="2546350"/>
            <a:ext cx="6840538" cy="173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Όταν το έμβολο φθάσει στο κατώτερο σημείο της διαδρομής του, δηλ. στο «Κάτω Νεκρό Σημείο» (Κ.Ν.Σ), η διάταξη της εισαγωγής κλείνει και έτσι εγκλωβίζεται το μίγμα αέρα-καυσίμου στην περίπτωση του βενζινοκινητήρα, ή ο αέρας στην περίπτωση του πετρελαιοκινητήρα, και έτσι ολοκληρώνεται ο πρώτος χρόνος της διαδρομής του εμβόλου.</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fill="hold" nodeType="clickEffect">
                                  <p:stCondLst>
                                    <p:cond delay="0"/>
                                  </p:stCondLst>
                                  <p:childTnLst>
                                    <p:set>
                                      <p:cBhvr additive="repl">
                                        <p:cTn id="6" dur="1" fill="hold">
                                          <p:stCondLst>
                                            <p:cond delay="0"/>
                                          </p:stCondLst>
                                        </p:cTn>
                                        <p:tgtEl>
                                          <p:spTgt spid="10244"/>
                                        </p:tgtEl>
                                        <p:attrNameLst>
                                          <p:attrName>style.visibility</p:attrName>
                                        </p:attrNameLst>
                                      </p:cBhvr>
                                      <p:to>
                                        <p:strVal val="visible"/>
                                      </p:to>
                                    </p:set>
                                    <p:anim calcmode="lin" valueType="num">
                                      <p:cBhvr additive="repl">
                                        <p:cTn id="7" dur="500" fill="hold"/>
                                        <p:tgtEl>
                                          <p:spTgt spid="10244"/>
                                        </p:tgtEl>
                                        <p:attrNameLst>
                                          <p:attrName>ppt_x</p:attrName>
                                        </p:attrNameLst>
                                      </p:cBhvr>
                                      <p:tavLst>
                                        <p:tav tm="100000">
                                          <p:val>
                                            <p:strVal val="#ppt_x-.2"/>
                                          </p:val>
                                        </p:tav>
                                        <p:tav>
                                          <p:val>
                                            <p:strVal val="#ppt_x"/>
                                          </p:val>
                                        </p:tav>
                                      </p:tavLst>
                                    </p:anim>
                                    <p:anim calcmode="lin" valueType="num">
                                      <p:cBhvr additive="repl">
                                        <p:cTn id="8" dur="500" fill="hold"/>
                                        <p:tgtEl>
                                          <p:spTgt spid="10244"/>
                                        </p:tgtEl>
                                        <p:attrNameLst>
                                          <p:attrName>ppt_y</p:attrName>
                                        </p:attrNameLst>
                                      </p:cBhvr>
                                      <p:tavLst>
                                        <p:tav tm="100000">
                                          <p:val>
                                            <p:strVal val="#ppt_y"/>
                                          </p:val>
                                        </p:tav>
                                        <p:tav>
                                          <p:val>
                                            <p:strVal val="#ppt_y"/>
                                          </p:val>
                                        </p:tav>
                                      </p:tavLst>
                                    </p:anim>
                                    <p:animEffect transition="in" filter="wipe(right)">
                                      <p:cBhvr additive="repl">
                                        <p:cTn id="9" dur="500"/>
                                        <p:tgtEl>
                                          <p:spTgt spid="1024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2" fill="hold" nodeType="clickEffect">
                                  <p:stCondLst>
                                    <p:cond delay="0"/>
                                  </p:stCondLst>
                                  <p:childTnLst>
                                    <p:set>
                                      <p:cBhvr additive="repl">
                                        <p:cTn id="13" dur="1" fill="hold">
                                          <p:stCondLst>
                                            <p:cond delay="0"/>
                                          </p:stCondLst>
                                        </p:cTn>
                                        <p:tgtEl>
                                          <p:spTgt spid="10247"/>
                                        </p:tgtEl>
                                        <p:attrNameLst>
                                          <p:attrName>style.visibility</p:attrName>
                                        </p:attrNameLst>
                                      </p:cBhvr>
                                      <p:to>
                                        <p:strVal val="visible"/>
                                      </p:to>
                                    </p:set>
                                    <p:anim calcmode="lin" valueType="num">
                                      <p:cBhvr additive="repl">
                                        <p:cTn id="14" dur="500" fill="hold"/>
                                        <p:tgtEl>
                                          <p:spTgt spid="10247"/>
                                        </p:tgtEl>
                                        <p:attrNameLst>
                                          <p:attrName>ppt_x</p:attrName>
                                        </p:attrNameLst>
                                      </p:cBhvr>
                                      <p:tavLst>
                                        <p:tav tm="100000">
                                          <p:val>
                                            <p:strVal val="1+#ppt_w/2"/>
                                          </p:val>
                                        </p:tav>
                                        <p:tav>
                                          <p:val>
                                            <p:strVal val="#ppt_x"/>
                                          </p:val>
                                        </p:tav>
                                      </p:tavLst>
                                    </p:anim>
                                    <p:anim calcmode="lin" valueType="num">
                                      <p:cBhvr additive="repl">
                                        <p:cTn id="15" dur="500" fill="hold"/>
                                        <p:tgtEl>
                                          <p:spTgt spid="10247"/>
                                        </p:tgtEl>
                                        <p:attrNameLst>
                                          <p:attrName>ppt_y</p:attrName>
                                        </p:attrNameLst>
                                      </p:cBhvr>
                                      <p:tavLst>
                                        <p:tav tm="100000">
                                          <p:val>
                                            <p:strVal val="#ppt_y"/>
                                          </p:val>
                                        </p:tav>
                                        <p:tav>
                                          <p:val>
                                            <p:strVal val="#ppt_y"/>
                                          </p:val>
                                        </p:tav>
                                      </p:tavLst>
                                    </p:anim>
                                  </p:childTnLst>
                                </p:cTn>
                              </p:par>
                              <p:par>
                                <p:cTn id="16" presetID="2" presetClass="entr" presetSubtype="2" fill="hold" nodeType="withEffect">
                                  <p:stCondLst>
                                    <p:cond delay="0"/>
                                  </p:stCondLst>
                                  <p:childTnLst>
                                    <p:set>
                                      <p:cBhvr additive="repl">
                                        <p:cTn id="17" dur="1" fill="hold">
                                          <p:stCondLst>
                                            <p:cond delay="0"/>
                                          </p:stCondLst>
                                        </p:cTn>
                                        <p:tgtEl>
                                          <p:spTgt spid="10245"/>
                                        </p:tgtEl>
                                        <p:attrNameLst>
                                          <p:attrName>style.visibility</p:attrName>
                                        </p:attrNameLst>
                                      </p:cBhvr>
                                      <p:to>
                                        <p:strVal val="visible"/>
                                      </p:to>
                                    </p:set>
                                    <p:anim calcmode="lin" valueType="num">
                                      <p:cBhvr additive="repl">
                                        <p:cTn id="18" dur="500" fill="hold"/>
                                        <p:tgtEl>
                                          <p:spTgt spid="10245"/>
                                        </p:tgtEl>
                                        <p:attrNameLst>
                                          <p:attrName>ppt_x</p:attrName>
                                        </p:attrNameLst>
                                      </p:cBhvr>
                                      <p:tavLst>
                                        <p:tav tm="100000">
                                          <p:val>
                                            <p:strVal val="1+#ppt_w/2"/>
                                          </p:val>
                                        </p:tav>
                                        <p:tav>
                                          <p:val>
                                            <p:strVal val="#ppt_x"/>
                                          </p:val>
                                        </p:tav>
                                      </p:tavLst>
                                    </p:anim>
                                    <p:anim calcmode="lin" valueType="num">
                                      <p:cBhvr additive="repl">
                                        <p:cTn id="19" dur="500" fill="hold"/>
                                        <p:tgtEl>
                                          <p:spTgt spid="10245"/>
                                        </p:tgtEl>
                                        <p:attrNameLst>
                                          <p:attrName>ppt_y</p:attrName>
                                        </p:attrNameLst>
                                      </p:cBhvr>
                                      <p:tavLst>
                                        <p:tav tm="100000">
                                          <p:val>
                                            <p:strVal val="#ppt_y"/>
                                          </p:val>
                                        </p:tav>
                                        <p:tav>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additive="repl">
                                        <p:cTn id="23" dur="1" fill="hold">
                                          <p:stCondLst>
                                            <p:cond delay="0"/>
                                          </p:stCondLst>
                                        </p:cTn>
                                        <p:tgtEl>
                                          <p:spTgt spid="10248"/>
                                        </p:tgtEl>
                                        <p:attrNameLst>
                                          <p:attrName>style.visibility</p:attrName>
                                        </p:attrNameLst>
                                      </p:cBhvr>
                                      <p:to>
                                        <p:strVal val="visible"/>
                                      </p:to>
                                    </p:set>
                                    <p:anim calcmode="lin" valueType="num">
                                      <p:cBhvr additive="repl">
                                        <p:cTn id="24" dur="500" fill="hold"/>
                                        <p:tgtEl>
                                          <p:spTgt spid="10248"/>
                                        </p:tgtEl>
                                        <p:attrNameLst>
                                          <p:attrName>ppt_x</p:attrName>
                                        </p:attrNameLst>
                                      </p:cBhvr>
                                      <p:tavLst>
                                        <p:tav tm="100000">
                                          <p:val>
                                            <p:strVal val="1+#ppt_w/2"/>
                                          </p:val>
                                        </p:tav>
                                        <p:tav>
                                          <p:val>
                                            <p:strVal val="#ppt_x"/>
                                          </p:val>
                                        </p:tav>
                                      </p:tavLst>
                                    </p:anim>
                                    <p:anim calcmode="lin" valueType="num">
                                      <p:cBhvr additive="repl">
                                        <p:cTn id="25" dur="500" fill="hold"/>
                                        <p:tgtEl>
                                          <p:spTgt spid="10248"/>
                                        </p:tgtEl>
                                        <p:attrNameLst>
                                          <p:attrName>ppt_y</p:attrName>
                                        </p:attrNameLst>
                                      </p:cBhvr>
                                      <p:tavLst>
                                        <p:tav tm="100000">
                                          <p:val>
                                            <p:strVal val="#ppt_y"/>
                                          </p:val>
                                        </p:tav>
                                        <p:tav>
                                          <p:val>
                                            <p:strVal val="#ppt_y"/>
                                          </p:val>
                                        </p:tav>
                                      </p:tavLst>
                                    </p:anim>
                                  </p:childTnLst>
                                </p:cTn>
                              </p:par>
                              <p:par>
                                <p:cTn id="26" presetID="2" presetClass="entr" presetSubtype="2" fill="hold" nodeType="withEffect">
                                  <p:stCondLst>
                                    <p:cond delay="0"/>
                                  </p:stCondLst>
                                  <p:childTnLst>
                                    <p:set>
                                      <p:cBhvr additive="repl">
                                        <p:cTn id="27" dur="1" fill="hold">
                                          <p:stCondLst>
                                            <p:cond delay="0"/>
                                          </p:stCondLst>
                                        </p:cTn>
                                        <p:tgtEl>
                                          <p:spTgt spid="10246"/>
                                        </p:tgtEl>
                                        <p:attrNameLst>
                                          <p:attrName>style.visibility</p:attrName>
                                        </p:attrNameLst>
                                      </p:cBhvr>
                                      <p:to>
                                        <p:strVal val="visible"/>
                                      </p:to>
                                    </p:set>
                                    <p:anim calcmode="lin" valueType="num">
                                      <p:cBhvr additive="repl">
                                        <p:cTn id="28" dur="500" fill="hold"/>
                                        <p:tgtEl>
                                          <p:spTgt spid="10246"/>
                                        </p:tgtEl>
                                        <p:attrNameLst>
                                          <p:attrName>ppt_x</p:attrName>
                                        </p:attrNameLst>
                                      </p:cBhvr>
                                      <p:tavLst>
                                        <p:tav tm="100000">
                                          <p:val>
                                            <p:strVal val="1+#ppt_w/2"/>
                                          </p:val>
                                        </p:tav>
                                        <p:tav>
                                          <p:val>
                                            <p:strVal val="#ppt_x"/>
                                          </p:val>
                                        </p:tav>
                                      </p:tavLst>
                                    </p:anim>
                                    <p:anim calcmode="lin" valueType="num">
                                      <p:cBhvr additive="repl">
                                        <p:cTn id="29" dur="500" fill="hold"/>
                                        <p:tgtEl>
                                          <p:spTgt spid="10246"/>
                                        </p:tgtEl>
                                        <p:attrNameLst>
                                          <p:attrName>ppt_y</p:attrName>
                                        </p:attrNameLst>
                                      </p:cBhvr>
                                      <p:tavLst>
                                        <p:tav tm="100000">
                                          <p:val>
                                            <p:strVal val="#ppt_y"/>
                                          </p:val>
                                        </p:tav>
                                        <p:tav>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nodeType="clickEffect">
                                  <p:stCondLst>
                                    <p:cond delay="0"/>
                                  </p:stCondLst>
                                  <p:childTnLst>
                                    <p:set>
                                      <p:cBhvr additive="repl">
                                        <p:cTn id="33" dur="1" fill="hold">
                                          <p:stCondLst>
                                            <p:cond delay="0"/>
                                          </p:stCondLst>
                                        </p:cTn>
                                        <p:tgtEl>
                                          <p:spTgt spid="10249"/>
                                        </p:tgtEl>
                                        <p:attrNameLst>
                                          <p:attrName>style.visibility</p:attrName>
                                        </p:attrNameLst>
                                      </p:cBhvr>
                                      <p:to>
                                        <p:strVal val="visible"/>
                                      </p:to>
                                    </p:set>
                                    <p:animEffect transition="in" filter="checkerboard(across)">
                                      <p:cBhvr additive="repl">
                                        <p:cTn id="34"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FF3F77F2-66A5-45DF-C4D9-69738D0DE16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1266" name="Rectangle 2">
            <a:extLst>
              <a:ext uri="{FF2B5EF4-FFF2-40B4-BE49-F238E27FC236}">
                <a16:creationId xmlns:a16="http://schemas.microsoft.com/office/drawing/2014/main" id="{8AAB6131-0B55-D0EC-CB2A-A7A0EB70602E}"/>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b="1">
                <a:solidFill>
                  <a:srgbClr val="FF0000"/>
                </a:solidFill>
              </a:rPr>
              <a:t>συμπίεση</a:t>
            </a:r>
            <a:r>
              <a:rPr lang="el-GR" altLang="el-GR"/>
              <a:t>)</a:t>
            </a:r>
          </a:p>
        </p:txBody>
      </p:sp>
      <p:sp>
        <p:nvSpPr>
          <p:cNvPr id="11267" name="Rectangle 3">
            <a:extLst>
              <a:ext uri="{FF2B5EF4-FFF2-40B4-BE49-F238E27FC236}">
                <a16:creationId xmlns:a16="http://schemas.microsoft.com/office/drawing/2014/main" id="{CF5E26DE-F0F2-0517-08C8-302DFC04D40F}"/>
              </a:ext>
            </a:extLst>
          </p:cNvPr>
          <p:cNvSpPr>
            <a:spLocks noChangeArrowheads="1"/>
          </p:cNvSpPr>
          <p:nvPr/>
        </p:nvSpPr>
        <p:spPr bwMode="auto">
          <a:xfrm>
            <a:off x="539750" y="1011238"/>
            <a:ext cx="81359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Το έμβολο ανεβαίνει και η βαλβίδα εισαγωγής κλείνει. Το μίγμα συμπιέζεται. </a:t>
            </a:r>
          </a:p>
          <a:p>
            <a:pPr algn="ctr" hangingPunct="1">
              <a:lnSpc>
                <a:spcPct val="100000"/>
              </a:lnSpc>
            </a:pPr>
            <a:r>
              <a:rPr lang="el-GR" altLang="el-GR"/>
              <a:t>Η βαλβίδα εξαγωγής παραμένει κλειστή.</a:t>
            </a:r>
          </a:p>
        </p:txBody>
      </p:sp>
      <p:sp>
        <p:nvSpPr>
          <p:cNvPr id="11268" name="Rectangle 4">
            <a:extLst>
              <a:ext uri="{FF2B5EF4-FFF2-40B4-BE49-F238E27FC236}">
                <a16:creationId xmlns:a16="http://schemas.microsoft.com/office/drawing/2014/main" id="{BD8C2630-AB1C-103D-35DE-0028208A6229}"/>
              </a:ext>
            </a:extLst>
          </p:cNvPr>
          <p:cNvSpPr>
            <a:spLocks noChangeArrowheads="1"/>
          </p:cNvSpPr>
          <p:nvPr/>
        </p:nvSpPr>
        <p:spPr bwMode="auto">
          <a:xfrm>
            <a:off x="2700338" y="2124075"/>
            <a:ext cx="5688012" cy="146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τη φάση αυτή, το έμβολο κινείται από το Κ.Ν.Σ. προς τα επάνω, ενώ οι βαλβίδες εισαγωγής και εξαγωγής είναι κλειστές και συμπιέζει το μίγμα αέρα-καυσίμου (στον βενζινοκινητήρα) ή τον αέρα μόνο (στον πετρελαιοκινητήρα).</a:t>
            </a:r>
          </a:p>
        </p:txBody>
      </p:sp>
      <p:pic>
        <p:nvPicPr>
          <p:cNvPr id="11269" name="Picture 5">
            <a:extLst>
              <a:ext uri="{FF2B5EF4-FFF2-40B4-BE49-F238E27FC236}">
                <a16:creationId xmlns:a16="http://schemas.microsoft.com/office/drawing/2014/main" id="{634C87A7-1119-34E3-8E25-A00908A20B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111" r="61104"/>
          <a:stretch>
            <a:fillRect/>
          </a:stretch>
        </p:blipFill>
        <p:spPr bwMode="auto">
          <a:xfrm>
            <a:off x="684213" y="1852613"/>
            <a:ext cx="1008062" cy="2808287"/>
          </a:xfrm>
          <a:prstGeom prst="rect">
            <a:avLst/>
          </a:prstGeom>
          <a:noFill/>
          <a:ln>
            <a:noFill/>
          </a:ln>
          <a:effectLst/>
          <a:extLst>
            <a:ext uri="{909E8E84-426E-40DD-AFC4-6F175D3DCCD1}">
              <a14:hiddenFill xmlns:a14="http://schemas.microsoft.com/office/drawing/2010/main">
                <a:blipFill dpi="0" rotWithShape="0">
                  <a:blip/>
                  <a:srcRect l="20111" r="61104"/>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11267">
                                            <p:txEl>
                                              <p:pRg st="0" end="0"/>
                                            </p:txEl>
                                          </p:spTgt>
                                        </p:tgtEl>
                                        <p:attrNameLst>
                                          <p:attrName>style.visibility</p:attrName>
                                        </p:attrNameLst>
                                      </p:cBhvr>
                                      <p:to>
                                        <p:strVal val="visible"/>
                                      </p:to>
                                    </p:set>
                                    <p:animEffect transition="in" filter="box(in)">
                                      <p:cBhvr additive="repl">
                                        <p:cTn id="7" dur="500"/>
                                        <p:tgtEl>
                                          <p:spTgt spid="11267">
                                            <p:txEl>
                                              <p:pRg st="0" end="0"/>
                                            </p:txEl>
                                          </p:spTgt>
                                        </p:tgtEl>
                                      </p:cBhvr>
                                    </p:animEffect>
                                  </p:childTnLst>
                                </p:cTn>
                              </p:par>
                              <p:par>
                                <p:cTn id="8" presetID="4" presetClass="entr" presetSubtype="16" fill="hold" nodeType="withEffect">
                                  <p:stCondLst>
                                    <p:cond delay="0"/>
                                  </p:stCondLst>
                                  <p:childTnLst>
                                    <p:set>
                                      <p:cBhvr additive="repl">
                                        <p:cTn id="9" dur="1" fill="hold">
                                          <p:stCondLst>
                                            <p:cond delay="0"/>
                                          </p:stCondLst>
                                        </p:cTn>
                                        <p:tgtEl>
                                          <p:spTgt spid="11267">
                                            <p:txEl>
                                              <p:pRg st="1" end="1"/>
                                            </p:txEl>
                                          </p:spTgt>
                                        </p:tgtEl>
                                        <p:attrNameLst>
                                          <p:attrName>style.visibility</p:attrName>
                                        </p:attrNameLst>
                                      </p:cBhvr>
                                      <p:to>
                                        <p:strVal val="visible"/>
                                      </p:to>
                                    </p:set>
                                    <p:animEffect transition="in" filter="box(in)">
                                      <p:cBhvr additive="repl">
                                        <p:cTn id="10" dur="500"/>
                                        <p:tgtEl>
                                          <p:spTgt spid="1126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additive="repl">
                                        <p:cTn id="14" dur="1" fill="hold">
                                          <p:stCondLst>
                                            <p:cond delay="0"/>
                                          </p:stCondLst>
                                        </p:cTn>
                                        <p:tgtEl>
                                          <p:spTgt spid="11268"/>
                                        </p:tgtEl>
                                        <p:attrNameLst>
                                          <p:attrName>style.visibility</p:attrName>
                                        </p:attrNameLst>
                                      </p:cBhvr>
                                      <p:to>
                                        <p:strVal val="visible"/>
                                      </p:to>
                                    </p:set>
                                    <p:animEffect transition="in" filter="checkerboard(across)">
                                      <p:cBhvr additive="repl">
                                        <p:cTn id="15"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815D874A-74E5-AD1B-F8EC-DF84C6A2BEF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Τετράχρονοι κινητήρες</a:t>
            </a:r>
          </a:p>
        </p:txBody>
      </p:sp>
      <p:sp>
        <p:nvSpPr>
          <p:cNvPr id="12290" name="Rectangle 2">
            <a:extLst>
              <a:ext uri="{FF2B5EF4-FFF2-40B4-BE49-F238E27FC236}">
                <a16:creationId xmlns:a16="http://schemas.microsoft.com/office/drawing/2014/main" id="{FF2683F7-7FC2-674A-2A47-1C6ACB2DCBE2}"/>
              </a:ext>
            </a:extLst>
          </p:cNvPr>
          <p:cNvSpPr>
            <a:spLocks noChangeArrowheads="1"/>
          </p:cNvSpPr>
          <p:nvPr/>
        </p:nvSpPr>
        <p:spPr bwMode="auto">
          <a:xfrm>
            <a:off x="539750" y="555625"/>
            <a:ext cx="813593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spcAft>
                <a:spcPts val="1813"/>
              </a:spcAft>
              <a:buFont typeface="Wingdings" pitchFamily="2" charset="0"/>
              <a:buChar char=""/>
            </a:pPr>
            <a:r>
              <a:rPr lang="el-GR" altLang="el-GR"/>
              <a:t>2</a:t>
            </a:r>
            <a:r>
              <a:rPr lang="el-GR" altLang="el-GR" baseline="30000"/>
              <a:t>ος</a:t>
            </a:r>
            <a:r>
              <a:rPr lang="el-GR" altLang="el-GR"/>
              <a:t> χρόνος (</a:t>
            </a:r>
            <a:r>
              <a:rPr lang="el-GR" altLang="el-GR" b="1">
                <a:solidFill>
                  <a:srgbClr val="FF0000"/>
                </a:solidFill>
              </a:rPr>
              <a:t>συμπίεση</a:t>
            </a:r>
            <a:r>
              <a:rPr lang="el-GR" altLang="el-GR"/>
              <a:t>)</a:t>
            </a:r>
          </a:p>
        </p:txBody>
      </p:sp>
      <p:sp>
        <p:nvSpPr>
          <p:cNvPr id="12291" name="Rectangle 3">
            <a:extLst>
              <a:ext uri="{FF2B5EF4-FFF2-40B4-BE49-F238E27FC236}">
                <a16:creationId xmlns:a16="http://schemas.microsoft.com/office/drawing/2014/main" id="{8CB22565-04F6-CD09-E8D4-258921020F9D}"/>
              </a:ext>
            </a:extLst>
          </p:cNvPr>
          <p:cNvSpPr>
            <a:spLocks noChangeArrowheads="1"/>
          </p:cNvSpPr>
          <p:nvPr/>
        </p:nvSpPr>
        <p:spPr bwMode="auto">
          <a:xfrm>
            <a:off x="2339975" y="1131888"/>
            <a:ext cx="6048375" cy="146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την εισαγωγή μίγματος αέρα - καυσίμου (περίπτωση βενζινοκινητήρα - OTTO), η συμπίεση έχει σαν αποτέλεσμα, αφ' ενός μεν την αύξηση της πίεσης και της θερμοκρασίας στο χώρο του κυλίνδρου, αφ' ετέρου δε την καλύτερη ανάμιξη του αέρα με το καύσιμο.</a:t>
            </a:r>
          </a:p>
        </p:txBody>
      </p:sp>
      <p:pic>
        <p:nvPicPr>
          <p:cNvPr id="12292" name="Picture 4">
            <a:extLst>
              <a:ext uri="{FF2B5EF4-FFF2-40B4-BE49-F238E27FC236}">
                <a16:creationId xmlns:a16="http://schemas.microsoft.com/office/drawing/2014/main" id="{9183DB2D-C6FB-6947-F3E7-6C2A7A41A9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111" r="61104"/>
          <a:stretch>
            <a:fillRect/>
          </a:stretch>
        </p:blipFill>
        <p:spPr bwMode="auto">
          <a:xfrm>
            <a:off x="684213" y="1852613"/>
            <a:ext cx="1008062" cy="2808287"/>
          </a:xfrm>
          <a:prstGeom prst="rect">
            <a:avLst/>
          </a:prstGeom>
          <a:noFill/>
          <a:ln>
            <a:noFill/>
          </a:ln>
          <a:effectLst/>
          <a:extLst>
            <a:ext uri="{909E8E84-426E-40DD-AFC4-6F175D3DCCD1}">
              <a14:hiddenFill xmlns:a14="http://schemas.microsoft.com/office/drawing/2010/main">
                <a:blipFill dpi="0" rotWithShape="0">
                  <a:blip/>
                  <a:srcRect l="20111" r="61104"/>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3" name="Rectangle 5">
            <a:extLst>
              <a:ext uri="{FF2B5EF4-FFF2-40B4-BE49-F238E27FC236}">
                <a16:creationId xmlns:a16="http://schemas.microsoft.com/office/drawing/2014/main" id="{A9964889-EAF5-7CA9-E8FC-2E0BB6D929B5}"/>
              </a:ext>
            </a:extLst>
          </p:cNvPr>
          <p:cNvSpPr>
            <a:spLocks noChangeArrowheads="1"/>
          </p:cNvSpPr>
          <p:nvPr/>
        </p:nvSpPr>
        <p:spPr bwMode="auto">
          <a:xfrm>
            <a:off x="2339975" y="3100388"/>
            <a:ext cx="6048375" cy="118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Κατά την εισαγωγή μόνο αέρα (περίπτωση πετρελαιοκινητήρα - DIESEL) η συμπίεση και πάλι αυξάνει τη θερμοκρασία του αέρα και προετοιμάζεται για την επόμενη φάση.</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2291"/>
                                        </p:tgtEl>
                                        <p:attrNameLst>
                                          <p:attrName>style.visibility</p:attrName>
                                        </p:attrNameLst>
                                      </p:cBhvr>
                                      <p:to>
                                        <p:strVal val="visible"/>
                                      </p:to>
                                    </p:set>
                                    <p:animEffect transition="in" filter="checkerboard(across)">
                                      <p:cBhvr additive="repl">
                                        <p:cTn id="7" dur="500"/>
                                        <p:tgtEl>
                                          <p:spTgt spid="122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12293"/>
                                        </p:tgtEl>
                                        <p:attrNameLst>
                                          <p:attrName>style.visibility</p:attrName>
                                        </p:attrNameLst>
                                      </p:cBhvr>
                                      <p:to>
                                        <p:strVal val="visible"/>
                                      </p:to>
                                    </p:set>
                                    <p:animEffect transition="in" filter="checkerboard(across)">
                                      <p:cBhvr additive="repl">
                                        <p:cTn id="12"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Constantia"/>
        <a:ea typeface="AR PL SungtiL GB"/>
        <a:cs typeface="AR PL SungtiL GB"/>
      </a:majorFont>
      <a:minorFont>
        <a:latin typeface="Calibri"/>
        <a:ea typeface="AR PL SungtiL GB"/>
        <a:cs typeface="AR PL SungtiL GB"/>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0">
          <a:lnSpc>
            <a:spcPct val="93000"/>
          </a:lnSpc>
          <a:spcBef>
            <a:spcPts val="13"/>
          </a:spcBef>
          <a:spcAft>
            <a:spcPts val="13"/>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0">
          <a:lnSpc>
            <a:spcPct val="93000"/>
          </a:lnSpc>
          <a:spcBef>
            <a:spcPts val="13"/>
          </a:spcBef>
          <a:spcAft>
            <a:spcPts val="13"/>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effectLst/>
            <a:latin typeface="Arial" panose="020B0604020202020204" pitchFamily="34" charset="0"/>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Flow</Template>
  <TotalTime>660</TotalTime>
  <Words>1814</Words>
  <Application>Microsoft Macintosh PowerPoint</Application>
  <PresentationFormat>Προβολή στην οθόνη (16:9)</PresentationFormat>
  <Paragraphs>142</Paragraphs>
  <Slides>25</Slides>
  <Notes>25</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25</vt:i4>
      </vt:variant>
    </vt:vector>
  </HeadingPairs>
  <TitlesOfParts>
    <vt:vector size="35" baseType="lpstr">
      <vt:lpstr>Times New Roman</vt:lpstr>
      <vt:lpstr>Constantia</vt:lpstr>
      <vt:lpstr>AR PL SungtiL GB</vt:lpstr>
      <vt:lpstr>Calibri</vt:lpstr>
      <vt:lpstr>Arial</vt:lpstr>
      <vt:lpstr>DejaVu Sans</vt:lpstr>
      <vt:lpstr>Wingdings</vt:lpstr>
      <vt:lpstr>Wingdings 2</vt:lpstr>
      <vt:lpstr>Θέμα του Office</vt:lpstr>
      <vt:lpstr>1_Θέμα του Office</vt:lpstr>
      <vt:lpstr>Μ.Ε.Κ.  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Μ.Ε.Κ.  Ι</dc:title>
  <dc:creator>xps</dc:creator>
  <cp:lastModifiedBy>GEORGIA GEORGATZOGLOU</cp:lastModifiedBy>
  <cp:revision>93</cp:revision>
  <cp:lastPrinted>1601-01-01T00:00:00Z</cp:lastPrinted>
  <dcterms:created xsi:type="dcterms:W3CDTF">2015-09-27T16:42:25Z</dcterms:created>
  <dcterms:modified xsi:type="dcterms:W3CDTF">2024-03-17T11:44:51Z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PresentationFormat">
    <vt:lpwstr>Προβολή στην οθόνη (16:9)</vt:lpwstr>
  </property>
  <property fmtid="{D5CDD505-2E9C-101B-9397-08002B2CF9AE}" pid="4" name="Slides">
    <vt:r8>25</vt:r8>
  </property>
</Properties>
</file>