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autoCompressPictures="0">
  <p:sldMasterIdLst>
    <p:sldMasterId id="2147483648" r:id="rId1"/>
    <p:sldMasterId id="2147483673" r:id="rId2"/>
  </p:sldMasterIdLst>
  <p:notesMasterIdLst>
    <p:notesMasterId r:id="rId42"/>
  </p:notesMasterIdLst>
  <p:sldIdLst>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9144000" cy="5143500" type="screen16x9"/>
  <p:notesSz cx="7559675" cy="10691813"/>
  <p:defaultTextStyle>
    <a:defPPr>
      <a:defRPr lang="en-GB"/>
    </a:defPPr>
    <a:lvl1pPr algn="l" rtl="0" fontAlgn="base" hangingPunct="0">
      <a:lnSpc>
        <a:spcPct val="93000"/>
      </a:lnSpc>
      <a:spcBef>
        <a:spcPts val="13"/>
      </a:spcBef>
      <a:spcAft>
        <a:spcPts val="13"/>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n-ea"/>
        <a:cs typeface="+mn-cs"/>
      </a:defRPr>
    </a:lvl1pPr>
    <a:lvl2pPr marL="742950" indent="-285750" algn="l" rtl="0" fontAlgn="base" hangingPunct="0">
      <a:lnSpc>
        <a:spcPct val="93000"/>
      </a:lnSpc>
      <a:spcBef>
        <a:spcPts val="13"/>
      </a:spcBef>
      <a:spcAft>
        <a:spcPts val="13"/>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n-ea"/>
        <a:cs typeface="+mn-cs"/>
      </a:defRPr>
    </a:lvl2pPr>
    <a:lvl3pPr marL="1143000" indent="-228600" algn="l" rtl="0" fontAlgn="base" hangingPunct="0">
      <a:lnSpc>
        <a:spcPct val="93000"/>
      </a:lnSpc>
      <a:spcBef>
        <a:spcPts val="13"/>
      </a:spcBef>
      <a:spcAft>
        <a:spcPts val="13"/>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n-ea"/>
        <a:cs typeface="+mn-cs"/>
      </a:defRPr>
    </a:lvl3pPr>
    <a:lvl4pPr marL="1600200" indent="-228600" algn="l" rtl="0" fontAlgn="base" hangingPunct="0">
      <a:lnSpc>
        <a:spcPct val="93000"/>
      </a:lnSpc>
      <a:spcBef>
        <a:spcPts val="13"/>
      </a:spcBef>
      <a:spcAft>
        <a:spcPts val="13"/>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n-ea"/>
        <a:cs typeface="+mn-cs"/>
      </a:defRPr>
    </a:lvl4pPr>
    <a:lvl5pPr marL="2057400" indent="-228600" algn="l" rtl="0" fontAlgn="base" hangingPunct="0">
      <a:lnSpc>
        <a:spcPct val="93000"/>
      </a:lnSpc>
      <a:spcBef>
        <a:spcPts val="13"/>
      </a:spcBef>
      <a:spcAft>
        <a:spcPts val="13"/>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63"/>
  </p:normalViewPr>
  <p:slideViewPr>
    <p:cSldViewPr>
      <p:cViewPr varScale="1">
        <p:scale>
          <a:sx n="114" d="100"/>
          <a:sy n="114" d="100"/>
        </p:scale>
        <p:origin x="1024" y="176"/>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a:extLst>
              <a:ext uri="{FF2B5EF4-FFF2-40B4-BE49-F238E27FC236}">
                <a16:creationId xmlns:a16="http://schemas.microsoft.com/office/drawing/2014/main" id="{49095BFD-6E39-96B6-7D57-7E0D58A4FEFE}"/>
              </a:ext>
            </a:extLst>
          </p:cNvPr>
          <p:cNvSpPr>
            <a:spLocks noGrp="1" noChangeArrowheads="1"/>
          </p:cNvSpPr>
          <p:nvPr>
            <p:ph type="sldImg"/>
          </p:nvPr>
        </p:nvSpPr>
        <p:spPr bwMode="auto">
          <a:xfrm>
            <a:off x="215900" y="812800"/>
            <a:ext cx="7126288" cy="400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4" name="Rectangle 2">
            <a:extLst>
              <a:ext uri="{FF2B5EF4-FFF2-40B4-BE49-F238E27FC236}">
                <a16:creationId xmlns:a16="http://schemas.microsoft.com/office/drawing/2014/main" id="{EB47534D-7F19-BB2F-A908-43CEA4CBAA59}"/>
              </a:ext>
            </a:extLst>
          </p:cNvPr>
          <p:cNvSpPr>
            <a:spLocks noGrp="1" noChangeArrowheads="1"/>
          </p:cNvSpPr>
          <p:nvPr>
            <p:ph type="body"/>
          </p:nvPr>
        </p:nvSpPr>
        <p:spPr bwMode="auto">
          <a:xfrm>
            <a:off x="755650" y="5078413"/>
            <a:ext cx="604678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l-GR" altLang="el-GR"/>
          </a:p>
        </p:txBody>
      </p:sp>
      <p:sp>
        <p:nvSpPr>
          <p:cNvPr id="3075" name="Rectangle 3">
            <a:extLst>
              <a:ext uri="{FF2B5EF4-FFF2-40B4-BE49-F238E27FC236}">
                <a16:creationId xmlns:a16="http://schemas.microsoft.com/office/drawing/2014/main" id="{050B9FEF-1EC2-0EC4-B0CF-3547AD9779D4}"/>
              </a:ext>
            </a:extLst>
          </p:cNvPr>
          <p:cNvSpPr>
            <a:spLocks noGrp="1" noChangeArrowheads="1"/>
          </p:cNvSpPr>
          <p:nvPr>
            <p:ph type="hdr"/>
          </p:nvPr>
        </p:nvSpPr>
        <p:spPr bwMode="auto">
          <a:xfrm>
            <a:off x="0"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914400" algn="l"/>
                <a:tab pos="1828800" algn="l"/>
                <a:tab pos="2743200" algn="l"/>
              </a:tabLst>
              <a:defRPr sz="1400">
                <a:solidFill>
                  <a:srgbClr val="000000"/>
                </a:solidFill>
                <a:latin typeface="Times New Roman" panose="02020603050405020304" pitchFamily="18" charset="0"/>
                <a:ea typeface="DejaVu Sans" charset="0"/>
                <a:cs typeface="DejaVu Sans" charset="0"/>
              </a:defRPr>
            </a:lvl1pPr>
          </a:lstStyle>
          <a:p>
            <a:endParaRPr lang="en-US" altLang="el-GR"/>
          </a:p>
        </p:txBody>
      </p:sp>
      <p:sp>
        <p:nvSpPr>
          <p:cNvPr id="3076" name="Rectangle 4">
            <a:extLst>
              <a:ext uri="{FF2B5EF4-FFF2-40B4-BE49-F238E27FC236}">
                <a16:creationId xmlns:a16="http://schemas.microsoft.com/office/drawing/2014/main" id="{81AEBEC9-5EA2-117A-71E9-15B700F14537}"/>
              </a:ext>
            </a:extLst>
          </p:cNvPr>
          <p:cNvSpPr>
            <a:spLocks noGrp="1" noChangeArrowheads="1"/>
          </p:cNvSpPr>
          <p:nvPr>
            <p:ph type="dt"/>
          </p:nvPr>
        </p:nvSpPr>
        <p:spPr bwMode="auto">
          <a:xfrm>
            <a:off x="4278313"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914400" algn="l"/>
                <a:tab pos="1828800" algn="l"/>
                <a:tab pos="2743200" algn="l"/>
              </a:tabLst>
              <a:defRPr sz="1400">
                <a:solidFill>
                  <a:srgbClr val="000000"/>
                </a:solidFill>
                <a:latin typeface="Times New Roman" panose="02020603050405020304" pitchFamily="18" charset="0"/>
                <a:ea typeface="DejaVu Sans" charset="0"/>
                <a:cs typeface="DejaVu Sans" charset="0"/>
              </a:defRPr>
            </a:lvl1pPr>
          </a:lstStyle>
          <a:p>
            <a:endParaRPr lang="en-US" altLang="el-GR"/>
          </a:p>
        </p:txBody>
      </p:sp>
      <p:sp>
        <p:nvSpPr>
          <p:cNvPr id="3077" name="Rectangle 5">
            <a:extLst>
              <a:ext uri="{FF2B5EF4-FFF2-40B4-BE49-F238E27FC236}">
                <a16:creationId xmlns:a16="http://schemas.microsoft.com/office/drawing/2014/main" id="{0C34DAA5-881B-2A16-BBD2-1285662C74C3}"/>
              </a:ext>
            </a:extLst>
          </p:cNvPr>
          <p:cNvSpPr>
            <a:spLocks noGrp="1" noChangeArrowheads="1"/>
          </p:cNvSpPr>
          <p:nvPr>
            <p:ph type="ftr"/>
          </p:nvPr>
        </p:nvSpPr>
        <p:spPr bwMode="auto">
          <a:xfrm>
            <a:off x="0"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tabLst>
                <a:tab pos="914400" algn="l"/>
                <a:tab pos="1828800" algn="l"/>
                <a:tab pos="2743200" algn="l"/>
              </a:tabLst>
              <a:defRPr sz="1400">
                <a:solidFill>
                  <a:srgbClr val="000000"/>
                </a:solidFill>
                <a:latin typeface="Times New Roman" panose="02020603050405020304" pitchFamily="18" charset="0"/>
                <a:ea typeface="DejaVu Sans" charset="0"/>
                <a:cs typeface="DejaVu Sans" charset="0"/>
              </a:defRPr>
            </a:lvl1pPr>
          </a:lstStyle>
          <a:p>
            <a:endParaRPr lang="en-US" altLang="el-GR"/>
          </a:p>
        </p:txBody>
      </p:sp>
      <p:sp>
        <p:nvSpPr>
          <p:cNvPr id="3078" name="Rectangle 6">
            <a:extLst>
              <a:ext uri="{FF2B5EF4-FFF2-40B4-BE49-F238E27FC236}">
                <a16:creationId xmlns:a16="http://schemas.microsoft.com/office/drawing/2014/main" id="{54636022-2644-8F0D-F47B-71D1603E507B}"/>
              </a:ext>
            </a:extLst>
          </p:cNvPr>
          <p:cNvSpPr>
            <a:spLocks noGrp="1" noChangeArrowheads="1"/>
          </p:cNvSpPr>
          <p:nvPr>
            <p:ph type="sldNum"/>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tabLst>
                <a:tab pos="914400" algn="l"/>
                <a:tab pos="1828800" algn="l"/>
                <a:tab pos="2743200" algn="l"/>
              </a:tabLst>
              <a:defRPr sz="1400">
                <a:solidFill>
                  <a:srgbClr val="000000"/>
                </a:solidFill>
                <a:latin typeface="Times New Roman" panose="02020603050405020304" pitchFamily="18" charset="0"/>
                <a:ea typeface="DejaVu Sans" charset="0"/>
                <a:cs typeface="DejaVu Sans" charset="0"/>
              </a:defRPr>
            </a:lvl1pPr>
          </a:lstStyle>
          <a:p>
            <a:fld id="{6389598F-ACAB-B84A-A6EB-1E2AB60C7D8B}" type="slidenum">
              <a:rPr lang="en-US" altLang="el-GR"/>
              <a:pPr/>
              <a:t>‹#›</a:t>
            </a:fld>
            <a:endParaRPr lang="en-US" alt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E136353B-74C2-203F-607E-DC2F4FACFF51}"/>
              </a:ext>
            </a:extLst>
          </p:cNvPr>
          <p:cNvSpPr>
            <a:spLocks noGrp="1" noChangeArrowheads="1"/>
          </p:cNvSpPr>
          <p:nvPr>
            <p:ph type="sldNum"/>
          </p:nvPr>
        </p:nvSpPr>
        <p:spPr>
          <a:ln/>
        </p:spPr>
        <p:txBody>
          <a:bodyPr/>
          <a:lstStyle/>
          <a:p>
            <a:fld id="{AFD177C1-0E85-1246-8A07-E3E1D4D4A46D}" type="slidenum">
              <a:rPr lang="en-US" altLang="el-GR"/>
              <a:pPr/>
              <a:t>1</a:t>
            </a:fld>
            <a:endParaRPr lang="en-US" altLang="el-GR"/>
          </a:p>
        </p:txBody>
      </p:sp>
      <p:sp>
        <p:nvSpPr>
          <p:cNvPr id="45057" name="Text Box 1">
            <a:extLst>
              <a:ext uri="{FF2B5EF4-FFF2-40B4-BE49-F238E27FC236}">
                <a16:creationId xmlns:a16="http://schemas.microsoft.com/office/drawing/2014/main" id="{8669DF57-99B2-DA26-2425-C3FFDBD450DF}"/>
              </a:ext>
            </a:extLst>
          </p:cNvPr>
          <p:cNvSpPr txBox="1">
            <a:spLocks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8" name="Text Box 2">
            <a:extLst>
              <a:ext uri="{FF2B5EF4-FFF2-40B4-BE49-F238E27FC236}">
                <a16:creationId xmlns:a16="http://schemas.microsoft.com/office/drawing/2014/main" id="{52B173C0-48CC-0CEF-712B-583679CF52AA}"/>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30015BA1-F643-906D-528B-C16EC00098AE}"/>
              </a:ext>
            </a:extLst>
          </p:cNvPr>
          <p:cNvSpPr>
            <a:spLocks noGrp="1" noChangeArrowheads="1"/>
          </p:cNvSpPr>
          <p:nvPr>
            <p:ph type="sldNum"/>
          </p:nvPr>
        </p:nvSpPr>
        <p:spPr>
          <a:ln/>
        </p:spPr>
        <p:txBody>
          <a:bodyPr/>
          <a:lstStyle/>
          <a:p>
            <a:fld id="{E8B5DDE9-A560-DD44-A490-2A4C30F7977B}" type="slidenum">
              <a:rPr lang="en-US" altLang="el-GR"/>
              <a:pPr/>
              <a:t>10</a:t>
            </a:fld>
            <a:endParaRPr lang="en-US" altLang="el-GR"/>
          </a:p>
        </p:txBody>
      </p:sp>
      <p:sp>
        <p:nvSpPr>
          <p:cNvPr id="55297" name="Text Box 1">
            <a:extLst>
              <a:ext uri="{FF2B5EF4-FFF2-40B4-BE49-F238E27FC236}">
                <a16:creationId xmlns:a16="http://schemas.microsoft.com/office/drawing/2014/main" id="{7BB6D764-66BE-1D27-6D5F-5D268B87AFF5}"/>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298" name="Text Box 2">
            <a:extLst>
              <a:ext uri="{FF2B5EF4-FFF2-40B4-BE49-F238E27FC236}">
                <a16:creationId xmlns:a16="http://schemas.microsoft.com/office/drawing/2014/main" id="{F881FC4A-8D53-CA3A-A9A8-40232A97EBDB}"/>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FBBDCF24-BE52-7F15-CC1D-265B42C8AE69}"/>
              </a:ext>
            </a:extLst>
          </p:cNvPr>
          <p:cNvSpPr>
            <a:spLocks noGrp="1" noChangeArrowheads="1"/>
          </p:cNvSpPr>
          <p:nvPr>
            <p:ph type="sldNum"/>
          </p:nvPr>
        </p:nvSpPr>
        <p:spPr>
          <a:ln/>
        </p:spPr>
        <p:txBody>
          <a:bodyPr/>
          <a:lstStyle/>
          <a:p>
            <a:fld id="{FC7BD404-EDA8-BE49-B9A7-B2253A0D4EFB}" type="slidenum">
              <a:rPr lang="en-US" altLang="el-GR"/>
              <a:pPr/>
              <a:t>11</a:t>
            </a:fld>
            <a:endParaRPr lang="en-US" altLang="el-GR"/>
          </a:p>
        </p:txBody>
      </p:sp>
      <p:sp>
        <p:nvSpPr>
          <p:cNvPr id="56321" name="Text Box 1">
            <a:extLst>
              <a:ext uri="{FF2B5EF4-FFF2-40B4-BE49-F238E27FC236}">
                <a16:creationId xmlns:a16="http://schemas.microsoft.com/office/drawing/2014/main" id="{326BF56D-2098-0562-3EFE-23C5C48F474B}"/>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2" name="Text Box 2">
            <a:extLst>
              <a:ext uri="{FF2B5EF4-FFF2-40B4-BE49-F238E27FC236}">
                <a16:creationId xmlns:a16="http://schemas.microsoft.com/office/drawing/2014/main" id="{92DD1A89-CBA1-F404-C8F0-A886BB128E53}"/>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83E80940-672A-2F3A-5D0E-7DE0B5BA1EC3}"/>
              </a:ext>
            </a:extLst>
          </p:cNvPr>
          <p:cNvSpPr>
            <a:spLocks noGrp="1" noChangeArrowheads="1"/>
          </p:cNvSpPr>
          <p:nvPr>
            <p:ph type="sldNum"/>
          </p:nvPr>
        </p:nvSpPr>
        <p:spPr>
          <a:ln/>
        </p:spPr>
        <p:txBody>
          <a:bodyPr/>
          <a:lstStyle/>
          <a:p>
            <a:fld id="{B0F5ECCF-EEB0-4E48-8D51-2010D128D007}" type="slidenum">
              <a:rPr lang="en-US" altLang="el-GR"/>
              <a:pPr/>
              <a:t>12</a:t>
            </a:fld>
            <a:endParaRPr lang="en-US" altLang="el-GR"/>
          </a:p>
        </p:txBody>
      </p:sp>
      <p:sp>
        <p:nvSpPr>
          <p:cNvPr id="57345" name="Text Box 1">
            <a:extLst>
              <a:ext uri="{FF2B5EF4-FFF2-40B4-BE49-F238E27FC236}">
                <a16:creationId xmlns:a16="http://schemas.microsoft.com/office/drawing/2014/main" id="{D2B5625C-CBD2-6F0B-8448-87C4DB086374}"/>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6" name="Text Box 2">
            <a:extLst>
              <a:ext uri="{FF2B5EF4-FFF2-40B4-BE49-F238E27FC236}">
                <a16:creationId xmlns:a16="http://schemas.microsoft.com/office/drawing/2014/main" id="{2FEE1EF5-7116-B7D9-640E-22E918030289}"/>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A6D49CBE-B62C-CAB6-FF0E-1BCDDC3FFAA0}"/>
              </a:ext>
            </a:extLst>
          </p:cNvPr>
          <p:cNvSpPr>
            <a:spLocks noGrp="1" noChangeArrowheads="1"/>
          </p:cNvSpPr>
          <p:nvPr>
            <p:ph type="sldNum"/>
          </p:nvPr>
        </p:nvSpPr>
        <p:spPr>
          <a:ln/>
        </p:spPr>
        <p:txBody>
          <a:bodyPr/>
          <a:lstStyle/>
          <a:p>
            <a:fld id="{4F7348E2-9E76-D143-9B67-51D194009945}" type="slidenum">
              <a:rPr lang="en-US" altLang="el-GR"/>
              <a:pPr/>
              <a:t>13</a:t>
            </a:fld>
            <a:endParaRPr lang="en-US" altLang="el-GR"/>
          </a:p>
        </p:txBody>
      </p:sp>
      <p:sp>
        <p:nvSpPr>
          <p:cNvPr id="58369" name="Text Box 1">
            <a:extLst>
              <a:ext uri="{FF2B5EF4-FFF2-40B4-BE49-F238E27FC236}">
                <a16:creationId xmlns:a16="http://schemas.microsoft.com/office/drawing/2014/main" id="{D3A927E7-1998-6564-C4BD-B6C63CD50ED3}"/>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0" name="Text Box 2">
            <a:extLst>
              <a:ext uri="{FF2B5EF4-FFF2-40B4-BE49-F238E27FC236}">
                <a16:creationId xmlns:a16="http://schemas.microsoft.com/office/drawing/2014/main" id="{C6119BB6-C269-C167-710F-A4A0B0794E9E}"/>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BB8B691D-4F82-8EB5-D921-A6BD11AA1C56}"/>
              </a:ext>
            </a:extLst>
          </p:cNvPr>
          <p:cNvSpPr>
            <a:spLocks noGrp="1" noChangeArrowheads="1"/>
          </p:cNvSpPr>
          <p:nvPr>
            <p:ph type="sldNum"/>
          </p:nvPr>
        </p:nvSpPr>
        <p:spPr>
          <a:ln/>
        </p:spPr>
        <p:txBody>
          <a:bodyPr/>
          <a:lstStyle/>
          <a:p>
            <a:fld id="{4494C176-7EA7-7A42-A4E7-B218A4D7EEDA}" type="slidenum">
              <a:rPr lang="en-US" altLang="el-GR"/>
              <a:pPr/>
              <a:t>14</a:t>
            </a:fld>
            <a:endParaRPr lang="en-US" altLang="el-GR"/>
          </a:p>
        </p:txBody>
      </p:sp>
      <p:sp>
        <p:nvSpPr>
          <p:cNvPr id="59393" name="Text Box 1">
            <a:extLst>
              <a:ext uri="{FF2B5EF4-FFF2-40B4-BE49-F238E27FC236}">
                <a16:creationId xmlns:a16="http://schemas.microsoft.com/office/drawing/2014/main" id="{4FC26ADE-0DF5-A742-0268-A5D9092F2C61}"/>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4" name="Text Box 2">
            <a:extLst>
              <a:ext uri="{FF2B5EF4-FFF2-40B4-BE49-F238E27FC236}">
                <a16:creationId xmlns:a16="http://schemas.microsoft.com/office/drawing/2014/main" id="{C804C416-A2C8-6611-F2CA-B4E0D1E55088}"/>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9724CA5D-C552-239C-D7A5-D02614D1F7D9}"/>
              </a:ext>
            </a:extLst>
          </p:cNvPr>
          <p:cNvSpPr>
            <a:spLocks noGrp="1" noChangeArrowheads="1"/>
          </p:cNvSpPr>
          <p:nvPr>
            <p:ph type="sldNum"/>
          </p:nvPr>
        </p:nvSpPr>
        <p:spPr>
          <a:ln/>
        </p:spPr>
        <p:txBody>
          <a:bodyPr/>
          <a:lstStyle/>
          <a:p>
            <a:fld id="{405DCB25-3485-A248-87EB-DB8999397F71}" type="slidenum">
              <a:rPr lang="en-US" altLang="el-GR"/>
              <a:pPr/>
              <a:t>15</a:t>
            </a:fld>
            <a:endParaRPr lang="en-US" altLang="el-GR"/>
          </a:p>
        </p:txBody>
      </p:sp>
      <p:sp>
        <p:nvSpPr>
          <p:cNvPr id="60417" name="Text Box 1">
            <a:extLst>
              <a:ext uri="{FF2B5EF4-FFF2-40B4-BE49-F238E27FC236}">
                <a16:creationId xmlns:a16="http://schemas.microsoft.com/office/drawing/2014/main" id="{85E4BEEE-D3FE-ECAC-7CA5-38F254AACFA3}"/>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18" name="Text Box 2">
            <a:extLst>
              <a:ext uri="{FF2B5EF4-FFF2-40B4-BE49-F238E27FC236}">
                <a16:creationId xmlns:a16="http://schemas.microsoft.com/office/drawing/2014/main" id="{CE0409C3-DA88-1E7C-BEC0-D62336F38B48}"/>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F6CE4DE6-DA09-6CED-F0EC-9606707F1418}"/>
              </a:ext>
            </a:extLst>
          </p:cNvPr>
          <p:cNvSpPr>
            <a:spLocks noGrp="1" noChangeArrowheads="1"/>
          </p:cNvSpPr>
          <p:nvPr>
            <p:ph type="sldNum"/>
          </p:nvPr>
        </p:nvSpPr>
        <p:spPr>
          <a:ln/>
        </p:spPr>
        <p:txBody>
          <a:bodyPr/>
          <a:lstStyle/>
          <a:p>
            <a:fld id="{0C4E0A86-CA84-9F42-B3AF-AD18A645177E}" type="slidenum">
              <a:rPr lang="en-US" altLang="el-GR"/>
              <a:pPr/>
              <a:t>16</a:t>
            </a:fld>
            <a:endParaRPr lang="en-US" altLang="el-GR"/>
          </a:p>
        </p:txBody>
      </p:sp>
      <p:sp>
        <p:nvSpPr>
          <p:cNvPr id="61441" name="Text Box 1">
            <a:extLst>
              <a:ext uri="{FF2B5EF4-FFF2-40B4-BE49-F238E27FC236}">
                <a16:creationId xmlns:a16="http://schemas.microsoft.com/office/drawing/2014/main" id="{21106A1B-8DCB-7869-E8D5-F84E392BB431}"/>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2" name="Text Box 2">
            <a:extLst>
              <a:ext uri="{FF2B5EF4-FFF2-40B4-BE49-F238E27FC236}">
                <a16:creationId xmlns:a16="http://schemas.microsoft.com/office/drawing/2014/main" id="{88030AD4-8862-DC36-F42E-D5C3C7FB6F34}"/>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3F0D9330-20E6-610F-7593-390A353D3160}"/>
              </a:ext>
            </a:extLst>
          </p:cNvPr>
          <p:cNvSpPr>
            <a:spLocks noGrp="1" noChangeArrowheads="1"/>
          </p:cNvSpPr>
          <p:nvPr>
            <p:ph type="sldNum"/>
          </p:nvPr>
        </p:nvSpPr>
        <p:spPr>
          <a:ln/>
        </p:spPr>
        <p:txBody>
          <a:bodyPr/>
          <a:lstStyle/>
          <a:p>
            <a:fld id="{1F6B7510-0FD5-7C4D-9E7A-5FD88FFBDA69}" type="slidenum">
              <a:rPr lang="en-US" altLang="el-GR"/>
              <a:pPr/>
              <a:t>17</a:t>
            </a:fld>
            <a:endParaRPr lang="en-US" altLang="el-GR"/>
          </a:p>
        </p:txBody>
      </p:sp>
      <p:sp>
        <p:nvSpPr>
          <p:cNvPr id="62465" name="Text Box 1">
            <a:extLst>
              <a:ext uri="{FF2B5EF4-FFF2-40B4-BE49-F238E27FC236}">
                <a16:creationId xmlns:a16="http://schemas.microsoft.com/office/drawing/2014/main" id="{DBD25757-CA14-F320-1F19-63D2AB983CF5}"/>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6" name="Text Box 2">
            <a:extLst>
              <a:ext uri="{FF2B5EF4-FFF2-40B4-BE49-F238E27FC236}">
                <a16:creationId xmlns:a16="http://schemas.microsoft.com/office/drawing/2014/main" id="{2034D492-9DCF-E269-DBE5-49B34283B9C5}"/>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552ACBC6-B71C-5A5B-4A2E-1AC046CA9FDD}"/>
              </a:ext>
            </a:extLst>
          </p:cNvPr>
          <p:cNvSpPr>
            <a:spLocks noGrp="1" noChangeArrowheads="1"/>
          </p:cNvSpPr>
          <p:nvPr>
            <p:ph type="sldNum"/>
          </p:nvPr>
        </p:nvSpPr>
        <p:spPr>
          <a:ln/>
        </p:spPr>
        <p:txBody>
          <a:bodyPr/>
          <a:lstStyle/>
          <a:p>
            <a:fld id="{26387A9F-BF80-EF43-9BE5-41D324F66A48}" type="slidenum">
              <a:rPr lang="en-US" altLang="el-GR"/>
              <a:pPr/>
              <a:t>18</a:t>
            </a:fld>
            <a:endParaRPr lang="en-US" altLang="el-GR"/>
          </a:p>
        </p:txBody>
      </p:sp>
      <p:sp>
        <p:nvSpPr>
          <p:cNvPr id="63489" name="Text Box 1">
            <a:extLst>
              <a:ext uri="{FF2B5EF4-FFF2-40B4-BE49-F238E27FC236}">
                <a16:creationId xmlns:a16="http://schemas.microsoft.com/office/drawing/2014/main" id="{04A31203-1440-C201-2A26-ADDCEC45A2FF}"/>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0" name="Text Box 2">
            <a:extLst>
              <a:ext uri="{FF2B5EF4-FFF2-40B4-BE49-F238E27FC236}">
                <a16:creationId xmlns:a16="http://schemas.microsoft.com/office/drawing/2014/main" id="{2ED05A4C-238C-D088-7336-986AB6FC90FE}"/>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E2F8D25E-D30A-C53A-A11E-2381E42DB76C}"/>
              </a:ext>
            </a:extLst>
          </p:cNvPr>
          <p:cNvSpPr>
            <a:spLocks noGrp="1" noChangeArrowheads="1"/>
          </p:cNvSpPr>
          <p:nvPr>
            <p:ph type="sldNum"/>
          </p:nvPr>
        </p:nvSpPr>
        <p:spPr>
          <a:ln/>
        </p:spPr>
        <p:txBody>
          <a:bodyPr/>
          <a:lstStyle/>
          <a:p>
            <a:fld id="{5AD24982-F75C-D345-A57F-8C1E5FD7F39F}" type="slidenum">
              <a:rPr lang="en-US" altLang="el-GR"/>
              <a:pPr/>
              <a:t>19</a:t>
            </a:fld>
            <a:endParaRPr lang="en-US" altLang="el-GR"/>
          </a:p>
        </p:txBody>
      </p:sp>
      <p:sp>
        <p:nvSpPr>
          <p:cNvPr id="64513" name="Text Box 1">
            <a:extLst>
              <a:ext uri="{FF2B5EF4-FFF2-40B4-BE49-F238E27FC236}">
                <a16:creationId xmlns:a16="http://schemas.microsoft.com/office/drawing/2014/main" id="{F7FC0187-2217-CD9C-E230-A2839889BEF0}"/>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4" name="Text Box 2">
            <a:extLst>
              <a:ext uri="{FF2B5EF4-FFF2-40B4-BE49-F238E27FC236}">
                <a16:creationId xmlns:a16="http://schemas.microsoft.com/office/drawing/2014/main" id="{FFC10D81-FCEE-38EF-E6CC-96458DC1FB60}"/>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A4E389A3-4BA8-BC62-80A4-3DC1C7323AAE}"/>
              </a:ext>
            </a:extLst>
          </p:cNvPr>
          <p:cNvSpPr>
            <a:spLocks noGrp="1" noChangeArrowheads="1"/>
          </p:cNvSpPr>
          <p:nvPr>
            <p:ph type="sldNum"/>
          </p:nvPr>
        </p:nvSpPr>
        <p:spPr>
          <a:ln/>
        </p:spPr>
        <p:txBody>
          <a:bodyPr/>
          <a:lstStyle/>
          <a:p>
            <a:fld id="{36934242-D64E-D64A-A593-18422EEC1DD2}" type="slidenum">
              <a:rPr lang="en-US" altLang="el-GR"/>
              <a:pPr/>
              <a:t>2</a:t>
            </a:fld>
            <a:endParaRPr lang="en-US" altLang="el-GR"/>
          </a:p>
        </p:txBody>
      </p:sp>
      <p:sp>
        <p:nvSpPr>
          <p:cNvPr id="47105" name="Text Box 1">
            <a:extLst>
              <a:ext uri="{FF2B5EF4-FFF2-40B4-BE49-F238E27FC236}">
                <a16:creationId xmlns:a16="http://schemas.microsoft.com/office/drawing/2014/main" id="{DB4FDD28-128E-1CD5-E943-9A916A33AD9E}"/>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6" name="Text Box 2">
            <a:extLst>
              <a:ext uri="{FF2B5EF4-FFF2-40B4-BE49-F238E27FC236}">
                <a16:creationId xmlns:a16="http://schemas.microsoft.com/office/drawing/2014/main" id="{C5E671AC-C6AA-A6B8-21D0-7F1BCE7491D4}"/>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7A1675E0-C4B7-F291-6543-F27E8681F284}"/>
              </a:ext>
            </a:extLst>
          </p:cNvPr>
          <p:cNvSpPr>
            <a:spLocks noGrp="1" noChangeArrowheads="1"/>
          </p:cNvSpPr>
          <p:nvPr>
            <p:ph type="sldNum"/>
          </p:nvPr>
        </p:nvSpPr>
        <p:spPr>
          <a:ln/>
        </p:spPr>
        <p:txBody>
          <a:bodyPr/>
          <a:lstStyle/>
          <a:p>
            <a:fld id="{4C11B058-75F7-7844-9708-C4984303357A}" type="slidenum">
              <a:rPr lang="en-US" altLang="el-GR"/>
              <a:pPr/>
              <a:t>20</a:t>
            </a:fld>
            <a:endParaRPr lang="en-US" altLang="el-GR"/>
          </a:p>
        </p:txBody>
      </p:sp>
      <p:sp>
        <p:nvSpPr>
          <p:cNvPr id="65537" name="Text Box 1">
            <a:extLst>
              <a:ext uri="{FF2B5EF4-FFF2-40B4-BE49-F238E27FC236}">
                <a16:creationId xmlns:a16="http://schemas.microsoft.com/office/drawing/2014/main" id="{18A9071D-883C-6154-E393-2688BAF194C1}"/>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38" name="Text Box 2">
            <a:extLst>
              <a:ext uri="{FF2B5EF4-FFF2-40B4-BE49-F238E27FC236}">
                <a16:creationId xmlns:a16="http://schemas.microsoft.com/office/drawing/2014/main" id="{3D9FEF99-197D-70D1-569A-7ABB4A217C7B}"/>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3A7D2871-0BF7-9386-4B60-F9F9552548BB}"/>
              </a:ext>
            </a:extLst>
          </p:cNvPr>
          <p:cNvSpPr>
            <a:spLocks noGrp="1" noChangeArrowheads="1"/>
          </p:cNvSpPr>
          <p:nvPr>
            <p:ph type="sldNum"/>
          </p:nvPr>
        </p:nvSpPr>
        <p:spPr>
          <a:ln/>
        </p:spPr>
        <p:txBody>
          <a:bodyPr/>
          <a:lstStyle/>
          <a:p>
            <a:fld id="{1BCF6750-4FC2-C043-84D9-DE4938493938}" type="slidenum">
              <a:rPr lang="en-US" altLang="el-GR"/>
              <a:pPr/>
              <a:t>21</a:t>
            </a:fld>
            <a:endParaRPr lang="en-US" altLang="el-GR"/>
          </a:p>
        </p:txBody>
      </p:sp>
      <p:sp>
        <p:nvSpPr>
          <p:cNvPr id="66561" name="Text Box 1">
            <a:extLst>
              <a:ext uri="{FF2B5EF4-FFF2-40B4-BE49-F238E27FC236}">
                <a16:creationId xmlns:a16="http://schemas.microsoft.com/office/drawing/2014/main" id="{B2757868-6E38-1F0D-4666-93028556F4F6}"/>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2" name="Text Box 2">
            <a:extLst>
              <a:ext uri="{FF2B5EF4-FFF2-40B4-BE49-F238E27FC236}">
                <a16:creationId xmlns:a16="http://schemas.microsoft.com/office/drawing/2014/main" id="{372182AA-9AB6-0C01-760C-ADE0EB123C26}"/>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5D14F8EA-0387-452B-9C85-B3490B2C2A54}"/>
              </a:ext>
            </a:extLst>
          </p:cNvPr>
          <p:cNvSpPr>
            <a:spLocks noGrp="1" noChangeArrowheads="1"/>
          </p:cNvSpPr>
          <p:nvPr>
            <p:ph type="sldNum"/>
          </p:nvPr>
        </p:nvSpPr>
        <p:spPr>
          <a:ln/>
        </p:spPr>
        <p:txBody>
          <a:bodyPr/>
          <a:lstStyle/>
          <a:p>
            <a:fld id="{5911F484-006A-C54A-870C-CCD3A9BE18EF}" type="slidenum">
              <a:rPr lang="en-US" altLang="el-GR"/>
              <a:pPr/>
              <a:t>22</a:t>
            </a:fld>
            <a:endParaRPr lang="en-US" altLang="el-GR"/>
          </a:p>
        </p:txBody>
      </p:sp>
      <p:sp>
        <p:nvSpPr>
          <p:cNvPr id="67585" name="Text Box 1">
            <a:extLst>
              <a:ext uri="{FF2B5EF4-FFF2-40B4-BE49-F238E27FC236}">
                <a16:creationId xmlns:a16="http://schemas.microsoft.com/office/drawing/2014/main" id="{A0F44269-89C4-2A81-CB3B-30FD41320D4E}"/>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6" name="Text Box 2">
            <a:extLst>
              <a:ext uri="{FF2B5EF4-FFF2-40B4-BE49-F238E27FC236}">
                <a16:creationId xmlns:a16="http://schemas.microsoft.com/office/drawing/2014/main" id="{003AB921-1CEE-0FCB-4722-CEB5EF2AE489}"/>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89E91255-7088-606D-2D1C-C1A7784DE497}"/>
              </a:ext>
            </a:extLst>
          </p:cNvPr>
          <p:cNvSpPr>
            <a:spLocks noGrp="1" noChangeArrowheads="1"/>
          </p:cNvSpPr>
          <p:nvPr>
            <p:ph type="sldNum"/>
          </p:nvPr>
        </p:nvSpPr>
        <p:spPr>
          <a:ln/>
        </p:spPr>
        <p:txBody>
          <a:bodyPr/>
          <a:lstStyle/>
          <a:p>
            <a:fld id="{B3E4CBF8-623A-DC47-9153-2D62D17DB3BE}" type="slidenum">
              <a:rPr lang="en-US" altLang="el-GR"/>
              <a:pPr/>
              <a:t>23</a:t>
            </a:fld>
            <a:endParaRPr lang="en-US" altLang="el-GR"/>
          </a:p>
        </p:txBody>
      </p:sp>
      <p:sp>
        <p:nvSpPr>
          <p:cNvPr id="68609" name="Text Box 1">
            <a:extLst>
              <a:ext uri="{FF2B5EF4-FFF2-40B4-BE49-F238E27FC236}">
                <a16:creationId xmlns:a16="http://schemas.microsoft.com/office/drawing/2014/main" id="{9597906A-4852-0505-B83E-F6B1DB3A0CBF}"/>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0" name="Text Box 2">
            <a:extLst>
              <a:ext uri="{FF2B5EF4-FFF2-40B4-BE49-F238E27FC236}">
                <a16:creationId xmlns:a16="http://schemas.microsoft.com/office/drawing/2014/main" id="{E0B96D5C-52D7-F451-DECE-AE6E21042A90}"/>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87023638-44C4-6B34-722B-518A95C51B2E}"/>
              </a:ext>
            </a:extLst>
          </p:cNvPr>
          <p:cNvSpPr>
            <a:spLocks noGrp="1" noChangeArrowheads="1"/>
          </p:cNvSpPr>
          <p:nvPr>
            <p:ph type="sldNum"/>
          </p:nvPr>
        </p:nvSpPr>
        <p:spPr>
          <a:ln/>
        </p:spPr>
        <p:txBody>
          <a:bodyPr/>
          <a:lstStyle/>
          <a:p>
            <a:fld id="{4564A681-1BF1-1341-857B-76B1B18BA2B9}" type="slidenum">
              <a:rPr lang="en-US" altLang="el-GR"/>
              <a:pPr/>
              <a:t>24</a:t>
            </a:fld>
            <a:endParaRPr lang="en-US" altLang="el-GR"/>
          </a:p>
        </p:txBody>
      </p:sp>
      <p:sp>
        <p:nvSpPr>
          <p:cNvPr id="69633" name="Text Box 1">
            <a:extLst>
              <a:ext uri="{FF2B5EF4-FFF2-40B4-BE49-F238E27FC236}">
                <a16:creationId xmlns:a16="http://schemas.microsoft.com/office/drawing/2014/main" id="{89EC01DE-B01D-F916-B009-9622D1BA39C8}"/>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4" name="Text Box 2">
            <a:extLst>
              <a:ext uri="{FF2B5EF4-FFF2-40B4-BE49-F238E27FC236}">
                <a16:creationId xmlns:a16="http://schemas.microsoft.com/office/drawing/2014/main" id="{ABFB1C67-8E24-ACFA-CD3E-1AA03B046940}"/>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7E6C245F-5EEB-E0A8-71A7-7083353EA5F5}"/>
              </a:ext>
            </a:extLst>
          </p:cNvPr>
          <p:cNvSpPr>
            <a:spLocks noGrp="1" noChangeArrowheads="1"/>
          </p:cNvSpPr>
          <p:nvPr>
            <p:ph type="sldNum"/>
          </p:nvPr>
        </p:nvSpPr>
        <p:spPr>
          <a:ln/>
        </p:spPr>
        <p:txBody>
          <a:bodyPr/>
          <a:lstStyle/>
          <a:p>
            <a:fld id="{00B36D4B-717E-5B4D-84DB-641C05338BB7}" type="slidenum">
              <a:rPr lang="en-US" altLang="el-GR"/>
              <a:pPr/>
              <a:t>25</a:t>
            </a:fld>
            <a:endParaRPr lang="en-US" altLang="el-GR"/>
          </a:p>
        </p:txBody>
      </p:sp>
      <p:sp>
        <p:nvSpPr>
          <p:cNvPr id="70657" name="Text Box 1">
            <a:extLst>
              <a:ext uri="{FF2B5EF4-FFF2-40B4-BE49-F238E27FC236}">
                <a16:creationId xmlns:a16="http://schemas.microsoft.com/office/drawing/2014/main" id="{B0C57DB4-681F-83F3-FA97-86434046B167}"/>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58" name="Text Box 2">
            <a:extLst>
              <a:ext uri="{FF2B5EF4-FFF2-40B4-BE49-F238E27FC236}">
                <a16:creationId xmlns:a16="http://schemas.microsoft.com/office/drawing/2014/main" id="{F70C5BBB-2DBE-AF39-E5D5-E36F85020EBC}"/>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B03BC001-1026-1482-625D-7B3FFC910BA3}"/>
              </a:ext>
            </a:extLst>
          </p:cNvPr>
          <p:cNvSpPr>
            <a:spLocks noGrp="1" noChangeArrowheads="1"/>
          </p:cNvSpPr>
          <p:nvPr>
            <p:ph type="sldNum"/>
          </p:nvPr>
        </p:nvSpPr>
        <p:spPr>
          <a:ln/>
        </p:spPr>
        <p:txBody>
          <a:bodyPr/>
          <a:lstStyle/>
          <a:p>
            <a:fld id="{B00A9526-8F2F-8E4F-BC2F-18C2217C62DD}" type="slidenum">
              <a:rPr lang="en-US" altLang="el-GR"/>
              <a:pPr/>
              <a:t>26</a:t>
            </a:fld>
            <a:endParaRPr lang="en-US" altLang="el-GR"/>
          </a:p>
        </p:txBody>
      </p:sp>
      <p:sp>
        <p:nvSpPr>
          <p:cNvPr id="71681" name="Text Box 1">
            <a:extLst>
              <a:ext uri="{FF2B5EF4-FFF2-40B4-BE49-F238E27FC236}">
                <a16:creationId xmlns:a16="http://schemas.microsoft.com/office/drawing/2014/main" id="{9522363B-EBD2-A8D6-EA02-0AAB98059592}"/>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2" name="Text Box 2">
            <a:extLst>
              <a:ext uri="{FF2B5EF4-FFF2-40B4-BE49-F238E27FC236}">
                <a16:creationId xmlns:a16="http://schemas.microsoft.com/office/drawing/2014/main" id="{4220F0FF-8196-839A-5CD1-B563A0C97413}"/>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EC2DBCBD-DE37-E638-58F7-B1D5745CD8CB}"/>
              </a:ext>
            </a:extLst>
          </p:cNvPr>
          <p:cNvSpPr>
            <a:spLocks noGrp="1" noChangeArrowheads="1"/>
          </p:cNvSpPr>
          <p:nvPr>
            <p:ph type="sldNum"/>
          </p:nvPr>
        </p:nvSpPr>
        <p:spPr>
          <a:ln/>
        </p:spPr>
        <p:txBody>
          <a:bodyPr/>
          <a:lstStyle/>
          <a:p>
            <a:fld id="{476C4FA5-4307-944C-B6F4-5489364DD40A}" type="slidenum">
              <a:rPr lang="en-US" altLang="el-GR"/>
              <a:pPr/>
              <a:t>27</a:t>
            </a:fld>
            <a:endParaRPr lang="en-US" altLang="el-GR"/>
          </a:p>
        </p:txBody>
      </p:sp>
      <p:sp>
        <p:nvSpPr>
          <p:cNvPr id="72705" name="Text Box 1">
            <a:extLst>
              <a:ext uri="{FF2B5EF4-FFF2-40B4-BE49-F238E27FC236}">
                <a16:creationId xmlns:a16="http://schemas.microsoft.com/office/drawing/2014/main" id="{93BC9D89-2EB5-AE04-FC76-0D8AEB91E8D0}"/>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6" name="Text Box 2">
            <a:extLst>
              <a:ext uri="{FF2B5EF4-FFF2-40B4-BE49-F238E27FC236}">
                <a16:creationId xmlns:a16="http://schemas.microsoft.com/office/drawing/2014/main" id="{BEECC641-1F92-175E-2E4A-EA4431E3DB30}"/>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0CEDDD37-B8E4-AA11-325D-14B317F5EF02}"/>
              </a:ext>
            </a:extLst>
          </p:cNvPr>
          <p:cNvSpPr>
            <a:spLocks noGrp="1" noChangeArrowheads="1"/>
          </p:cNvSpPr>
          <p:nvPr>
            <p:ph type="sldNum"/>
          </p:nvPr>
        </p:nvSpPr>
        <p:spPr>
          <a:ln/>
        </p:spPr>
        <p:txBody>
          <a:bodyPr/>
          <a:lstStyle/>
          <a:p>
            <a:fld id="{599F96CF-C225-3642-BA4E-7E725A4545A5}" type="slidenum">
              <a:rPr lang="en-US" altLang="el-GR"/>
              <a:pPr/>
              <a:t>28</a:t>
            </a:fld>
            <a:endParaRPr lang="en-US" altLang="el-GR"/>
          </a:p>
        </p:txBody>
      </p:sp>
      <p:sp>
        <p:nvSpPr>
          <p:cNvPr id="73729" name="Text Box 1">
            <a:extLst>
              <a:ext uri="{FF2B5EF4-FFF2-40B4-BE49-F238E27FC236}">
                <a16:creationId xmlns:a16="http://schemas.microsoft.com/office/drawing/2014/main" id="{7FC66982-D92C-BAC3-767B-F4F8D1050A6E}"/>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3730" name="Text Box 2">
            <a:extLst>
              <a:ext uri="{FF2B5EF4-FFF2-40B4-BE49-F238E27FC236}">
                <a16:creationId xmlns:a16="http://schemas.microsoft.com/office/drawing/2014/main" id="{0D4FED83-4BCE-84AF-0F66-DE4F0AF34BA5}"/>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F89A43A0-55FA-EE37-464B-EF5276DB28EF}"/>
              </a:ext>
            </a:extLst>
          </p:cNvPr>
          <p:cNvSpPr>
            <a:spLocks noGrp="1" noChangeArrowheads="1"/>
          </p:cNvSpPr>
          <p:nvPr>
            <p:ph type="sldNum"/>
          </p:nvPr>
        </p:nvSpPr>
        <p:spPr>
          <a:ln/>
        </p:spPr>
        <p:txBody>
          <a:bodyPr/>
          <a:lstStyle/>
          <a:p>
            <a:fld id="{110A6021-DAB7-8643-B348-E6B3021C0ADE}" type="slidenum">
              <a:rPr lang="en-US" altLang="el-GR"/>
              <a:pPr/>
              <a:t>29</a:t>
            </a:fld>
            <a:endParaRPr lang="en-US" altLang="el-GR"/>
          </a:p>
        </p:txBody>
      </p:sp>
      <p:sp>
        <p:nvSpPr>
          <p:cNvPr id="74753" name="Text Box 1">
            <a:extLst>
              <a:ext uri="{FF2B5EF4-FFF2-40B4-BE49-F238E27FC236}">
                <a16:creationId xmlns:a16="http://schemas.microsoft.com/office/drawing/2014/main" id="{5C769941-13BE-A469-AA1B-A414E02FD776}"/>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4" name="Text Box 2">
            <a:extLst>
              <a:ext uri="{FF2B5EF4-FFF2-40B4-BE49-F238E27FC236}">
                <a16:creationId xmlns:a16="http://schemas.microsoft.com/office/drawing/2014/main" id="{EDD9533F-2452-EA96-AC32-1D05AAEF01B5}"/>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78803CE2-765B-304C-BAB0-3BCF13B99B29}"/>
              </a:ext>
            </a:extLst>
          </p:cNvPr>
          <p:cNvSpPr>
            <a:spLocks noGrp="1" noChangeArrowheads="1"/>
          </p:cNvSpPr>
          <p:nvPr>
            <p:ph type="sldNum"/>
          </p:nvPr>
        </p:nvSpPr>
        <p:spPr>
          <a:ln/>
        </p:spPr>
        <p:txBody>
          <a:bodyPr/>
          <a:lstStyle/>
          <a:p>
            <a:fld id="{E226E283-6144-C04F-BB51-F8A0ED855C63}" type="slidenum">
              <a:rPr lang="en-US" altLang="el-GR"/>
              <a:pPr/>
              <a:t>3</a:t>
            </a:fld>
            <a:endParaRPr lang="en-US" altLang="el-GR"/>
          </a:p>
        </p:txBody>
      </p:sp>
      <p:sp>
        <p:nvSpPr>
          <p:cNvPr id="48129" name="Text Box 1">
            <a:extLst>
              <a:ext uri="{FF2B5EF4-FFF2-40B4-BE49-F238E27FC236}">
                <a16:creationId xmlns:a16="http://schemas.microsoft.com/office/drawing/2014/main" id="{51D49DE4-444A-D382-21EC-6F2C908BD0E3}"/>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0" name="Text Box 2">
            <a:extLst>
              <a:ext uri="{FF2B5EF4-FFF2-40B4-BE49-F238E27FC236}">
                <a16:creationId xmlns:a16="http://schemas.microsoft.com/office/drawing/2014/main" id="{5F565C2D-6EE7-A53D-89E6-5BF9760E4999}"/>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B0D3BFD7-6711-475E-1E1E-CBB8AA657F39}"/>
              </a:ext>
            </a:extLst>
          </p:cNvPr>
          <p:cNvSpPr>
            <a:spLocks noGrp="1" noChangeArrowheads="1"/>
          </p:cNvSpPr>
          <p:nvPr>
            <p:ph type="sldNum"/>
          </p:nvPr>
        </p:nvSpPr>
        <p:spPr>
          <a:ln/>
        </p:spPr>
        <p:txBody>
          <a:bodyPr/>
          <a:lstStyle/>
          <a:p>
            <a:fld id="{50730F49-5419-DD42-AA36-05CCBD34CC79}" type="slidenum">
              <a:rPr lang="en-US" altLang="el-GR"/>
              <a:pPr/>
              <a:t>30</a:t>
            </a:fld>
            <a:endParaRPr lang="en-US" altLang="el-GR"/>
          </a:p>
        </p:txBody>
      </p:sp>
      <p:sp>
        <p:nvSpPr>
          <p:cNvPr id="75777" name="Text Box 1">
            <a:extLst>
              <a:ext uri="{FF2B5EF4-FFF2-40B4-BE49-F238E27FC236}">
                <a16:creationId xmlns:a16="http://schemas.microsoft.com/office/drawing/2014/main" id="{2D595B6F-4F97-9756-CBAE-EBBE403DD92A}"/>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78" name="Text Box 2">
            <a:extLst>
              <a:ext uri="{FF2B5EF4-FFF2-40B4-BE49-F238E27FC236}">
                <a16:creationId xmlns:a16="http://schemas.microsoft.com/office/drawing/2014/main" id="{8117DA81-1BD7-C679-0EC3-15B622E43AA1}"/>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A0D15C3E-E919-3B6D-5CB2-606C2543A644}"/>
              </a:ext>
            </a:extLst>
          </p:cNvPr>
          <p:cNvSpPr>
            <a:spLocks noGrp="1" noChangeArrowheads="1"/>
          </p:cNvSpPr>
          <p:nvPr>
            <p:ph type="sldNum"/>
          </p:nvPr>
        </p:nvSpPr>
        <p:spPr>
          <a:ln/>
        </p:spPr>
        <p:txBody>
          <a:bodyPr/>
          <a:lstStyle/>
          <a:p>
            <a:fld id="{A5034835-18F0-FA45-9C78-BE7A785EEAE5}" type="slidenum">
              <a:rPr lang="en-US" altLang="el-GR"/>
              <a:pPr/>
              <a:t>31</a:t>
            </a:fld>
            <a:endParaRPr lang="en-US" altLang="el-GR"/>
          </a:p>
        </p:txBody>
      </p:sp>
      <p:sp>
        <p:nvSpPr>
          <p:cNvPr id="76801" name="Text Box 1">
            <a:extLst>
              <a:ext uri="{FF2B5EF4-FFF2-40B4-BE49-F238E27FC236}">
                <a16:creationId xmlns:a16="http://schemas.microsoft.com/office/drawing/2014/main" id="{BC7351CF-CCBD-E231-F406-B7144C87DB31}"/>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2" name="Text Box 2">
            <a:extLst>
              <a:ext uri="{FF2B5EF4-FFF2-40B4-BE49-F238E27FC236}">
                <a16:creationId xmlns:a16="http://schemas.microsoft.com/office/drawing/2014/main" id="{EA861DA0-68E4-7907-E1F9-A1A36459EE4E}"/>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182AB647-128E-9B71-BD3E-685D70365649}"/>
              </a:ext>
            </a:extLst>
          </p:cNvPr>
          <p:cNvSpPr>
            <a:spLocks noGrp="1" noChangeArrowheads="1"/>
          </p:cNvSpPr>
          <p:nvPr>
            <p:ph type="sldNum"/>
          </p:nvPr>
        </p:nvSpPr>
        <p:spPr>
          <a:ln/>
        </p:spPr>
        <p:txBody>
          <a:bodyPr/>
          <a:lstStyle/>
          <a:p>
            <a:fld id="{3045895F-BDE0-ED43-9F50-AA5247B5CD99}" type="slidenum">
              <a:rPr lang="en-US" altLang="el-GR"/>
              <a:pPr/>
              <a:t>32</a:t>
            </a:fld>
            <a:endParaRPr lang="en-US" altLang="el-GR"/>
          </a:p>
        </p:txBody>
      </p:sp>
      <p:sp>
        <p:nvSpPr>
          <p:cNvPr id="77825" name="Text Box 1">
            <a:extLst>
              <a:ext uri="{FF2B5EF4-FFF2-40B4-BE49-F238E27FC236}">
                <a16:creationId xmlns:a16="http://schemas.microsoft.com/office/drawing/2014/main" id="{861EB561-E2FE-045C-F16E-C20A3B698D37}"/>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7826" name="Text Box 2">
            <a:extLst>
              <a:ext uri="{FF2B5EF4-FFF2-40B4-BE49-F238E27FC236}">
                <a16:creationId xmlns:a16="http://schemas.microsoft.com/office/drawing/2014/main" id="{E9F92E8C-23F7-CB7F-BC24-A6CB5F28FF2D}"/>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9087410B-53D8-6DB3-FE7E-4296CB5B2E77}"/>
              </a:ext>
            </a:extLst>
          </p:cNvPr>
          <p:cNvSpPr>
            <a:spLocks noGrp="1" noChangeArrowheads="1"/>
          </p:cNvSpPr>
          <p:nvPr>
            <p:ph type="sldNum"/>
          </p:nvPr>
        </p:nvSpPr>
        <p:spPr>
          <a:ln/>
        </p:spPr>
        <p:txBody>
          <a:bodyPr/>
          <a:lstStyle/>
          <a:p>
            <a:fld id="{2CE4BA09-D18B-0649-99DE-653EBCD6A1D5}" type="slidenum">
              <a:rPr lang="en-US" altLang="el-GR"/>
              <a:pPr/>
              <a:t>33</a:t>
            </a:fld>
            <a:endParaRPr lang="en-US" altLang="el-GR"/>
          </a:p>
        </p:txBody>
      </p:sp>
      <p:sp>
        <p:nvSpPr>
          <p:cNvPr id="78849" name="Text Box 1">
            <a:extLst>
              <a:ext uri="{FF2B5EF4-FFF2-40B4-BE49-F238E27FC236}">
                <a16:creationId xmlns:a16="http://schemas.microsoft.com/office/drawing/2014/main" id="{4EF1DB29-B6B7-6CA2-F121-2DD9A96EC0D5}"/>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0" name="Text Box 2">
            <a:extLst>
              <a:ext uri="{FF2B5EF4-FFF2-40B4-BE49-F238E27FC236}">
                <a16:creationId xmlns:a16="http://schemas.microsoft.com/office/drawing/2014/main" id="{0515A696-1DE6-E66D-0361-4AA6AFA6C76A}"/>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EEA4E676-D4C6-F5A5-0AA1-86DB59A3009B}"/>
              </a:ext>
            </a:extLst>
          </p:cNvPr>
          <p:cNvSpPr>
            <a:spLocks noGrp="1" noChangeArrowheads="1"/>
          </p:cNvSpPr>
          <p:nvPr>
            <p:ph type="sldNum"/>
          </p:nvPr>
        </p:nvSpPr>
        <p:spPr>
          <a:ln/>
        </p:spPr>
        <p:txBody>
          <a:bodyPr/>
          <a:lstStyle/>
          <a:p>
            <a:fld id="{B00CCC05-4262-C840-B797-2C962425A4D8}" type="slidenum">
              <a:rPr lang="en-US" altLang="el-GR"/>
              <a:pPr/>
              <a:t>34</a:t>
            </a:fld>
            <a:endParaRPr lang="en-US" altLang="el-GR"/>
          </a:p>
        </p:txBody>
      </p:sp>
      <p:sp>
        <p:nvSpPr>
          <p:cNvPr id="79873" name="Text Box 1">
            <a:extLst>
              <a:ext uri="{FF2B5EF4-FFF2-40B4-BE49-F238E27FC236}">
                <a16:creationId xmlns:a16="http://schemas.microsoft.com/office/drawing/2014/main" id="{F6812041-7946-F580-8E04-205EF65C24C2}"/>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4" name="Text Box 2">
            <a:extLst>
              <a:ext uri="{FF2B5EF4-FFF2-40B4-BE49-F238E27FC236}">
                <a16:creationId xmlns:a16="http://schemas.microsoft.com/office/drawing/2014/main" id="{AC2E32B4-4B65-B7E9-8198-1CC4913E41DD}"/>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AD904D85-F887-9D21-B2C2-E76A204D1567}"/>
              </a:ext>
            </a:extLst>
          </p:cNvPr>
          <p:cNvSpPr>
            <a:spLocks noGrp="1" noChangeArrowheads="1"/>
          </p:cNvSpPr>
          <p:nvPr>
            <p:ph type="sldNum"/>
          </p:nvPr>
        </p:nvSpPr>
        <p:spPr>
          <a:ln/>
        </p:spPr>
        <p:txBody>
          <a:bodyPr/>
          <a:lstStyle/>
          <a:p>
            <a:fld id="{29806884-33CC-1E44-89D4-04595879E73E}" type="slidenum">
              <a:rPr lang="en-US" altLang="el-GR"/>
              <a:pPr/>
              <a:t>35</a:t>
            </a:fld>
            <a:endParaRPr lang="en-US" altLang="el-GR"/>
          </a:p>
        </p:txBody>
      </p:sp>
      <p:sp>
        <p:nvSpPr>
          <p:cNvPr id="80897" name="Text Box 1">
            <a:extLst>
              <a:ext uri="{FF2B5EF4-FFF2-40B4-BE49-F238E27FC236}">
                <a16:creationId xmlns:a16="http://schemas.microsoft.com/office/drawing/2014/main" id="{66C5F5BC-AF3D-14D0-4393-DD75AFC7D777}"/>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898" name="Text Box 2">
            <a:extLst>
              <a:ext uri="{FF2B5EF4-FFF2-40B4-BE49-F238E27FC236}">
                <a16:creationId xmlns:a16="http://schemas.microsoft.com/office/drawing/2014/main" id="{82AAEE60-0FD5-0B95-20A3-0E7FE40A97F3}"/>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A1648CFC-5067-DE5C-180F-9157470791FD}"/>
              </a:ext>
            </a:extLst>
          </p:cNvPr>
          <p:cNvSpPr>
            <a:spLocks noGrp="1" noChangeArrowheads="1"/>
          </p:cNvSpPr>
          <p:nvPr>
            <p:ph type="sldNum"/>
          </p:nvPr>
        </p:nvSpPr>
        <p:spPr>
          <a:ln/>
        </p:spPr>
        <p:txBody>
          <a:bodyPr/>
          <a:lstStyle/>
          <a:p>
            <a:fld id="{4DCBD714-240C-7B40-A69C-BDD575A1EA82}" type="slidenum">
              <a:rPr lang="en-US" altLang="el-GR"/>
              <a:pPr/>
              <a:t>36</a:t>
            </a:fld>
            <a:endParaRPr lang="en-US" altLang="el-GR"/>
          </a:p>
        </p:txBody>
      </p:sp>
      <p:sp>
        <p:nvSpPr>
          <p:cNvPr id="81921" name="Text Box 1">
            <a:extLst>
              <a:ext uri="{FF2B5EF4-FFF2-40B4-BE49-F238E27FC236}">
                <a16:creationId xmlns:a16="http://schemas.microsoft.com/office/drawing/2014/main" id="{5EAB5818-6A75-FA97-CBCF-BC6CB9AFA7CA}"/>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22" name="Text Box 2">
            <a:extLst>
              <a:ext uri="{FF2B5EF4-FFF2-40B4-BE49-F238E27FC236}">
                <a16:creationId xmlns:a16="http://schemas.microsoft.com/office/drawing/2014/main" id="{F91561B1-98E9-E362-DB24-199C1F251421}"/>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4A4A9275-6B23-0F85-567F-BD548A3AE56B}"/>
              </a:ext>
            </a:extLst>
          </p:cNvPr>
          <p:cNvSpPr>
            <a:spLocks noGrp="1" noChangeArrowheads="1"/>
          </p:cNvSpPr>
          <p:nvPr>
            <p:ph type="sldNum"/>
          </p:nvPr>
        </p:nvSpPr>
        <p:spPr>
          <a:ln/>
        </p:spPr>
        <p:txBody>
          <a:bodyPr/>
          <a:lstStyle/>
          <a:p>
            <a:fld id="{21952FBE-0C30-7246-94CB-09B5C001CAFF}" type="slidenum">
              <a:rPr lang="en-US" altLang="el-GR"/>
              <a:pPr/>
              <a:t>37</a:t>
            </a:fld>
            <a:endParaRPr lang="en-US" altLang="el-GR"/>
          </a:p>
        </p:txBody>
      </p:sp>
      <p:sp>
        <p:nvSpPr>
          <p:cNvPr id="82945" name="Text Box 1">
            <a:extLst>
              <a:ext uri="{FF2B5EF4-FFF2-40B4-BE49-F238E27FC236}">
                <a16:creationId xmlns:a16="http://schemas.microsoft.com/office/drawing/2014/main" id="{96128BCA-8FF5-FAC6-D05E-1F2C406890CA}"/>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2946" name="Text Box 2">
            <a:extLst>
              <a:ext uri="{FF2B5EF4-FFF2-40B4-BE49-F238E27FC236}">
                <a16:creationId xmlns:a16="http://schemas.microsoft.com/office/drawing/2014/main" id="{8F61783E-1381-0628-0300-7F09365A87F1}"/>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23E0B67E-D227-1805-7D86-277DDFD9CE00}"/>
              </a:ext>
            </a:extLst>
          </p:cNvPr>
          <p:cNvSpPr>
            <a:spLocks noGrp="1" noChangeArrowheads="1"/>
          </p:cNvSpPr>
          <p:nvPr>
            <p:ph type="sldNum"/>
          </p:nvPr>
        </p:nvSpPr>
        <p:spPr>
          <a:ln/>
        </p:spPr>
        <p:txBody>
          <a:bodyPr/>
          <a:lstStyle/>
          <a:p>
            <a:fld id="{61B06141-CDD8-214D-9B01-031B51FF7475}" type="slidenum">
              <a:rPr lang="en-US" altLang="el-GR"/>
              <a:pPr/>
              <a:t>38</a:t>
            </a:fld>
            <a:endParaRPr lang="en-US" altLang="el-GR"/>
          </a:p>
        </p:txBody>
      </p:sp>
      <p:sp>
        <p:nvSpPr>
          <p:cNvPr id="83969" name="Text Box 1">
            <a:extLst>
              <a:ext uri="{FF2B5EF4-FFF2-40B4-BE49-F238E27FC236}">
                <a16:creationId xmlns:a16="http://schemas.microsoft.com/office/drawing/2014/main" id="{EE149A2C-2513-104C-927F-C68EF1B5BF3D}"/>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3970" name="Text Box 2">
            <a:extLst>
              <a:ext uri="{FF2B5EF4-FFF2-40B4-BE49-F238E27FC236}">
                <a16:creationId xmlns:a16="http://schemas.microsoft.com/office/drawing/2014/main" id="{52DEC46B-9568-0C31-5EF4-76A86718586D}"/>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5B8B0EF2-FBB5-BEA4-94BD-13F5127DB1B2}"/>
              </a:ext>
            </a:extLst>
          </p:cNvPr>
          <p:cNvSpPr>
            <a:spLocks noGrp="1" noChangeArrowheads="1"/>
          </p:cNvSpPr>
          <p:nvPr>
            <p:ph type="sldNum"/>
          </p:nvPr>
        </p:nvSpPr>
        <p:spPr>
          <a:ln/>
        </p:spPr>
        <p:txBody>
          <a:bodyPr/>
          <a:lstStyle/>
          <a:p>
            <a:fld id="{3237B764-0A08-5C4B-93BF-3258F0510D1F}" type="slidenum">
              <a:rPr lang="en-US" altLang="el-GR"/>
              <a:pPr/>
              <a:t>39</a:t>
            </a:fld>
            <a:endParaRPr lang="en-US" altLang="el-GR"/>
          </a:p>
        </p:txBody>
      </p:sp>
      <p:sp>
        <p:nvSpPr>
          <p:cNvPr id="84993" name="Text Box 1">
            <a:extLst>
              <a:ext uri="{FF2B5EF4-FFF2-40B4-BE49-F238E27FC236}">
                <a16:creationId xmlns:a16="http://schemas.microsoft.com/office/drawing/2014/main" id="{D9F08CE0-563E-220D-848F-FB599471BD47}"/>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4994" name="Text Box 2">
            <a:extLst>
              <a:ext uri="{FF2B5EF4-FFF2-40B4-BE49-F238E27FC236}">
                <a16:creationId xmlns:a16="http://schemas.microsoft.com/office/drawing/2014/main" id="{B5B5B6F9-53F9-CF8B-9FAF-6E408A86D589}"/>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B65150FE-4DE2-5A9A-5953-4C59E0C8FD98}"/>
              </a:ext>
            </a:extLst>
          </p:cNvPr>
          <p:cNvSpPr>
            <a:spLocks noGrp="1" noChangeArrowheads="1"/>
          </p:cNvSpPr>
          <p:nvPr>
            <p:ph type="sldNum"/>
          </p:nvPr>
        </p:nvSpPr>
        <p:spPr>
          <a:ln/>
        </p:spPr>
        <p:txBody>
          <a:bodyPr/>
          <a:lstStyle/>
          <a:p>
            <a:fld id="{26E5F61D-C46B-3F48-BE2B-0DED336153F0}" type="slidenum">
              <a:rPr lang="en-US" altLang="el-GR"/>
              <a:pPr/>
              <a:t>4</a:t>
            </a:fld>
            <a:endParaRPr lang="en-US" altLang="el-GR"/>
          </a:p>
        </p:txBody>
      </p:sp>
      <p:sp>
        <p:nvSpPr>
          <p:cNvPr id="49153" name="Text Box 1">
            <a:extLst>
              <a:ext uri="{FF2B5EF4-FFF2-40B4-BE49-F238E27FC236}">
                <a16:creationId xmlns:a16="http://schemas.microsoft.com/office/drawing/2014/main" id="{3DF3EEB3-7E03-6CB7-0F23-22E8546C91B8}"/>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4" name="Text Box 2">
            <a:extLst>
              <a:ext uri="{FF2B5EF4-FFF2-40B4-BE49-F238E27FC236}">
                <a16:creationId xmlns:a16="http://schemas.microsoft.com/office/drawing/2014/main" id="{251A40BA-D0BA-E843-5C3E-BA099FBACBBC}"/>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4B71C99-305C-4C1E-8078-32F5C7858680}"/>
              </a:ext>
            </a:extLst>
          </p:cNvPr>
          <p:cNvSpPr>
            <a:spLocks noGrp="1" noChangeArrowheads="1"/>
          </p:cNvSpPr>
          <p:nvPr>
            <p:ph type="sldNum"/>
          </p:nvPr>
        </p:nvSpPr>
        <p:spPr>
          <a:ln/>
        </p:spPr>
        <p:txBody>
          <a:bodyPr/>
          <a:lstStyle/>
          <a:p>
            <a:fld id="{6C44F035-6CE5-BC4F-914A-89EE3DF32359}" type="slidenum">
              <a:rPr lang="en-US" altLang="el-GR"/>
              <a:pPr/>
              <a:t>5</a:t>
            </a:fld>
            <a:endParaRPr lang="en-US" altLang="el-GR"/>
          </a:p>
        </p:txBody>
      </p:sp>
      <p:sp>
        <p:nvSpPr>
          <p:cNvPr id="50177" name="Text Box 1">
            <a:extLst>
              <a:ext uri="{FF2B5EF4-FFF2-40B4-BE49-F238E27FC236}">
                <a16:creationId xmlns:a16="http://schemas.microsoft.com/office/drawing/2014/main" id="{2F0449F1-BFAE-9E3E-5CFB-4033222034C2}"/>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78" name="Text Box 2">
            <a:extLst>
              <a:ext uri="{FF2B5EF4-FFF2-40B4-BE49-F238E27FC236}">
                <a16:creationId xmlns:a16="http://schemas.microsoft.com/office/drawing/2014/main" id="{F7626B1D-E442-1BD5-B0D2-A0A8A7C965B8}"/>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6A343C83-F56D-4730-399E-4FEE9A0696C1}"/>
              </a:ext>
            </a:extLst>
          </p:cNvPr>
          <p:cNvSpPr>
            <a:spLocks noGrp="1" noChangeArrowheads="1"/>
          </p:cNvSpPr>
          <p:nvPr>
            <p:ph type="sldNum"/>
          </p:nvPr>
        </p:nvSpPr>
        <p:spPr>
          <a:ln/>
        </p:spPr>
        <p:txBody>
          <a:bodyPr/>
          <a:lstStyle/>
          <a:p>
            <a:fld id="{E78A59D1-9FDC-1048-91A6-F7DDC2AEB8E9}" type="slidenum">
              <a:rPr lang="en-US" altLang="el-GR"/>
              <a:pPr/>
              <a:t>6</a:t>
            </a:fld>
            <a:endParaRPr lang="en-US" altLang="el-GR"/>
          </a:p>
        </p:txBody>
      </p:sp>
      <p:sp>
        <p:nvSpPr>
          <p:cNvPr id="51201" name="Text Box 1">
            <a:extLst>
              <a:ext uri="{FF2B5EF4-FFF2-40B4-BE49-F238E27FC236}">
                <a16:creationId xmlns:a16="http://schemas.microsoft.com/office/drawing/2014/main" id="{333721D5-DA03-DA53-2AEF-1759F8C8494B}"/>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2" name="Text Box 2">
            <a:extLst>
              <a:ext uri="{FF2B5EF4-FFF2-40B4-BE49-F238E27FC236}">
                <a16:creationId xmlns:a16="http://schemas.microsoft.com/office/drawing/2014/main" id="{04A154CF-098D-AC74-2E0C-069A37E815BE}"/>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46C9C127-DB0F-3DB1-0F24-CFE7F97B6734}"/>
              </a:ext>
            </a:extLst>
          </p:cNvPr>
          <p:cNvSpPr>
            <a:spLocks noGrp="1" noChangeArrowheads="1"/>
          </p:cNvSpPr>
          <p:nvPr>
            <p:ph type="sldNum"/>
          </p:nvPr>
        </p:nvSpPr>
        <p:spPr>
          <a:ln/>
        </p:spPr>
        <p:txBody>
          <a:bodyPr/>
          <a:lstStyle/>
          <a:p>
            <a:fld id="{0706D014-8BC7-704F-B05C-DB22002B1E64}" type="slidenum">
              <a:rPr lang="en-US" altLang="el-GR"/>
              <a:pPr/>
              <a:t>7</a:t>
            </a:fld>
            <a:endParaRPr lang="en-US" altLang="el-GR"/>
          </a:p>
        </p:txBody>
      </p:sp>
      <p:sp>
        <p:nvSpPr>
          <p:cNvPr id="52225" name="Text Box 1">
            <a:extLst>
              <a:ext uri="{FF2B5EF4-FFF2-40B4-BE49-F238E27FC236}">
                <a16:creationId xmlns:a16="http://schemas.microsoft.com/office/drawing/2014/main" id="{0EAE7A6A-B1B1-22AA-3E87-9955490EF2C1}"/>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6" name="Text Box 2">
            <a:extLst>
              <a:ext uri="{FF2B5EF4-FFF2-40B4-BE49-F238E27FC236}">
                <a16:creationId xmlns:a16="http://schemas.microsoft.com/office/drawing/2014/main" id="{7663B683-49E2-FAEB-36C9-213DBCBC2EDE}"/>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370D82F3-45EE-ECD9-D15E-98E5F01FDC66}"/>
              </a:ext>
            </a:extLst>
          </p:cNvPr>
          <p:cNvSpPr>
            <a:spLocks noGrp="1" noChangeArrowheads="1"/>
          </p:cNvSpPr>
          <p:nvPr>
            <p:ph type="sldNum"/>
          </p:nvPr>
        </p:nvSpPr>
        <p:spPr>
          <a:ln/>
        </p:spPr>
        <p:txBody>
          <a:bodyPr/>
          <a:lstStyle/>
          <a:p>
            <a:fld id="{835D5E77-18F4-CE43-BB04-AF1DAB224CD1}" type="slidenum">
              <a:rPr lang="en-US" altLang="el-GR"/>
              <a:pPr/>
              <a:t>8</a:t>
            </a:fld>
            <a:endParaRPr lang="en-US" altLang="el-GR"/>
          </a:p>
        </p:txBody>
      </p:sp>
      <p:sp>
        <p:nvSpPr>
          <p:cNvPr id="53249" name="Text Box 1">
            <a:extLst>
              <a:ext uri="{FF2B5EF4-FFF2-40B4-BE49-F238E27FC236}">
                <a16:creationId xmlns:a16="http://schemas.microsoft.com/office/drawing/2014/main" id="{5CCD3220-4449-D7F5-7F21-1DE1D7FA49C2}"/>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0" name="Text Box 2">
            <a:extLst>
              <a:ext uri="{FF2B5EF4-FFF2-40B4-BE49-F238E27FC236}">
                <a16:creationId xmlns:a16="http://schemas.microsoft.com/office/drawing/2014/main" id="{F4F12F4A-1C90-6E5C-B5A7-68D10ECECA2E}"/>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23A9F730-C25F-4C55-1534-FB394BE26DAB}"/>
              </a:ext>
            </a:extLst>
          </p:cNvPr>
          <p:cNvSpPr>
            <a:spLocks noGrp="1" noChangeArrowheads="1"/>
          </p:cNvSpPr>
          <p:nvPr>
            <p:ph type="sldNum"/>
          </p:nvPr>
        </p:nvSpPr>
        <p:spPr>
          <a:ln/>
        </p:spPr>
        <p:txBody>
          <a:bodyPr/>
          <a:lstStyle/>
          <a:p>
            <a:fld id="{52AC468E-D2CC-604C-B209-E40574EC75BB}" type="slidenum">
              <a:rPr lang="en-US" altLang="el-GR"/>
              <a:pPr/>
              <a:t>9</a:t>
            </a:fld>
            <a:endParaRPr lang="en-US" altLang="el-GR"/>
          </a:p>
        </p:txBody>
      </p:sp>
      <p:sp>
        <p:nvSpPr>
          <p:cNvPr id="54273" name="Text Box 1">
            <a:extLst>
              <a:ext uri="{FF2B5EF4-FFF2-40B4-BE49-F238E27FC236}">
                <a16:creationId xmlns:a16="http://schemas.microsoft.com/office/drawing/2014/main" id="{380A9763-9CDA-2061-BF53-A6BA2F2C2D47}"/>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Text Box 2">
            <a:extLst>
              <a:ext uri="{FF2B5EF4-FFF2-40B4-BE49-F238E27FC236}">
                <a16:creationId xmlns:a16="http://schemas.microsoft.com/office/drawing/2014/main" id="{4447D3A8-7F84-28FB-EAF8-16E5F84DC1F7}"/>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1237196-2CCF-0A42-0DBF-41466DE3A393}"/>
              </a:ext>
            </a:extLst>
          </p:cNvPr>
          <p:cNvSpPr>
            <a:spLocks noGrp="1"/>
          </p:cNvSpPr>
          <p:nvPr>
            <p:ph type="ctrTitle"/>
          </p:nvPr>
        </p:nvSpPr>
        <p:spPr>
          <a:xfrm>
            <a:off x="1143000" y="841375"/>
            <a:ext cx="6858000" cy="1790700"/>
          </a:xfrm>
        </p:spPr>
        <p:txBody>
          <a:bodyPr/>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52816B1F-8141-2E03-7760-4FDAF2F35B95}"/>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94B58FBB-6DC9-D48D-F011-DC1A5E3DDC6D}"/>
              </a:ext>
            </a:extLst>
          </p:cNvPr>
          <p:cNvSpPr>
            <a:spLocks noGrp="1"/>
          </p:cNvSpPr>
          <p:nvPr>
            <p:ph type="dt" idx="10"/>
          </p:nvPr>
        </p:nvSpPr>
        <p:spPr/>
        <p:txBody>
          <a:bodyPr/>
          <a:lstStyle>
            <a:lvl1pPr>
              <a:defRPr/>
            </a:lvl1pPr>
          </a:lstStyle>
          <a:p>
            <a:endParaRPr lang="el-GR" altLang="el-GR"/>
          </a:p>
        </p:txBody>
      </p:sp>
      <p:sp>
        <p:nvSpPr>
          <p:cNvPr id="5" name="Θέση υποσέλιδου 4">
            <a:extLst>
              <a:ext uri="{FF2B5EF4-FFF2-40B4-BE49-F238E27FC236}">
                <a16:creationId xmlns:a16="http://schemas.microsoft.com/office/drawing/2014/main" id="{CFBF542E-C201-8229-8944-BDC72C16DDD9}"/>
              </a:ext>
            </a:extLst>
          </p:cNvPr>
          <p:cNvSpPr>
            <a:spLocks noGrp="1"/>
          </p:cNvSpPr>
          <p:nvPr>
            <p:ph type="ftr" idx="11"/>
          </p:nvPr>
        </p:nvSpPr>
        <p:spPr/>
        <p:txBody>
          <a:bodyPr/>
          <a:lstStyle>
            <a:lvl1pPr>
              <a:defRPr/>
            </a:lvl1pPr>
          </a:lstStyle>
          <a:p>
            <a:endParaRPr lang="en-US" altLang="el-GR"/>
          </a:p>
        </p:txBody>
      </p:sp>
      <p:sp>
        <p:nvSpPr>
          <p:cNvPr id="6" name="Θέση αριθμού διαφάνειας 5">
            <a:extLst>
              <a:ext uri="{FF2B5EF4-FFF2-40B4-BE49-F238E27FC236}">
                <a16:creationId xmlns:a16="http://schemas.microsoft.com/office/drawing/2014/main" id="{D5F647DB-D1F4-0053-53D3-50CC92D969B5}"/>
              </a:ext>
            </a:extLst>
          </p:cNvPr>
          <p:cNvSpPr>
            <a:spLocks noGrp="1"/>
          </p:cNvSpPr>
          <p:nvPr>
            <p:ph type="sldNum" idx="12"/>
          </p:nvPr>
        </p:nvSpPr>
        <p:spPr/>
        <p:txBody>
          <a:bodyPr/>
          <a:lstStyle>
            <a:lvl1pPr>
              <a:defRPr/>
            </a:lvl1pPr>
          </a:lstStyle>
          <a:p>
            <a:fld id="{33F99384-8E9B-F548-9D94-1DCB161827E3}" type="slidenum">
              <a:rPr lang="el-GR" altLang="el-GR"/>
              <a:pPr/>
              <a:t>‹#›</a:t>
            </a:fld>
            <a:endParaRPr lang="el-GR" altLang="el-GR"/>
          </a:p>
        </p:txBody>
      </p:sp>
    </p:spTree>
    <p:extLst>
      <p:ext uri="{BB962C8B-B14F-4D97-AF65-F5344CB8AC3E}">
        <p14:creationId xmlns:p14="http://schemas.microsoft.com/office/powerpoint/2010/main" val="3046731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29F8CCB-87B8-E7D9-A27D-952C969073E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3863D4BD-1070-D861-D4C0-A110DA6D9AE8}"/>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CB73A84D-2BA7-3478-4948-27830BB5440C}"/>
              </a:ext>
            </a:extLst>
          </p:cNvPr>
          <p:cNvSpPr>
            <a:spLocks noGrp="1"/>
          </p:cNvSpPr>
          <p:nvPr>
            <p:ph type="dt" idx="10"/>
          </p:nvPr>
        </p:nvSpPr>
        <p:spPr/>
        <p:txBody>
          <a:bodyPr/>
          <a:lstStyle>
            <a:lvl1pPr>
              <a:defRPr/>
            </a:lvl1pPr>
          </a:lstStyle>
          <a:p>
            <a:endParaRPr lang="el-GR" altLang="el-GR"/>
          </a:p>
        </p:txBody>
      </p:sp>
      <p:sp>
        <p:nvSpPr>
          <p:cNvPr id="5" name="Θέση υποσέλιδου 4">
            <a:extLst>
              <a:ext uri="{FF2B5EF4-FFF2-40B4-BE49-F238E27FC236}">
                <a16:creationId xmlns:a16="http://schemas.microsoft.com/office/drawing/2014/main" id="{4B2AAF03-198A-E153-CC5D-3DC917E08D65}"/>
              </a:ext>
            </a:extLst>
          </p:cNvPr>
          <p:cNvSpPr>
            <a:spLocks noGrp="1"/>
          </p:cNvSpPr>
          <p:nvPr>
            <p:ph type="ftr" idx="11"/>
          </p:nvPr>
        </p:nvSpPr>
        <p:spPr/>
        <p:txBody>
          <a:bodyPr/>
          <a:lstStyle>
            <a:lvl1pPr>
              <a:defRPr/>
            </a:lvl1pPr>
          </a:lstStyle>
          <a:p>
            <a:endParaRPr lang="en-US" altLang="el-GR"/>
          </a:p>
        </p:txBody>
      </p:sp>
      <p:sp>
        <p:nvSpPr>
          <p:cNvPr id="6" name="Θέση αριθμού διαφάνειας 5">
            <a:extLst>
              <a:ext uri="{FF2B5EF4-FFF2-40B4-BE49-F238E27FC236}">
                <a16:creationId xmlns:a16="http://schemas.microsoft.com/office/drawing/2014/main" id="{CD8576A8-9414-48BC-115D-05C051F72E96}"/>
              </a:ext>
            </a:extLst>
          </p:cNvPr>
          <p:cNvSpPr>
            <a:spLocks noGrp="1"/>
          </p:cNvSpPr>
          <p:nvPr>
            <p:ph type="sldNum" idx="12"/>
          </p:nvPr>
        </p:nvSpPr>
        <p:spPr/>
        <p:txBody>
          <a:bodyPr/>
          <a:lstStyle>
            <a:lvl1pPr>
              <a:defRPr/>
            </a:lvl1pPr>
          </a:lstStyle>
          <a:p>
            <a:fld id="{837EA445-7666-C84B-A970-6750113F6653}" type="slidenum">
              <a:rPr lang="el-GR" altLang="el-GR"/>
              <a:pPr/>
              <a:t>‹#›</a:t>
            </a:fld>
            <a:endParaRPr lang="el-GR" altLang="el-GR"/>
          </a:p>
        </p:txBody>
      </p:sp>
    </p:spTree>
    <p:extLst>
      <p:ext uri="{BB962C8B-B14F-4D97-AF65-F5344CB8AC3E}">
        <p14:creationId xmlns:p14="http://schemas.microsoft.com/office/powerpoint/2010/main" val="2579299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B779F5A9-727C-16E0-5F4D-5DF06E848442}"/>
              </a:ext>
            </a:extLst>
          </p:cNvPr>
          <p:cNvSpPr>
            <a:spLocks noGrp="1"/>
          </p:cNvSpPr>
          <p:nvPr>
            <p:ph type="title" orient="vert"/>
          </p:nvPr>
        </p:nvSpPr>
        <p:spPr>
          <a:xfrm>
            <a:off x="6629400" y="1028700"/>
            <a:ext cx="2055813" cy="3155950"/>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217AC598-2461-AC80-5853-BD431ECC3E4D}"/>
              </a:ext>
            </a:extLst>
          </p:cNvPr>
          <p:cNvSpPr>
            <a:spLocks noGrp="1"/>
          </p:cNvSpPr>
          <p:nvPr>
            <p:ph type="body" orient="vert" idx="1"/>
          </p:nvPr>
        </p:nvSpPr>
        <p:spPr>
          <a:xfrm>
            <a:off x="457200" y="1028700"/>
            <a:ext cx="6019800" cy="3155950"/>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0B42F3BC-48B0-09C0-8282-A6D8F9C57D9B}"/>
              </a:ext>
            </a:extLst>
          </p:cNvPr>
          <p:cNvSpPr>
            <a:spLocks noGrp="1"/>
          </p:cNvSpPr>
          <p:nvPr>
            <p:ph type="dt" idx="10"/>
          </p:nvPr>
        </p:nvSpPr>
        <p:spPr/>
        <p:txBody>
          <a:bodyPr/>
          <a:lstStyle>
            <a:lvl1pPr>
              <a:defRPr/>
            </a:lvl1pPr>
          </a:lstStyle>
          <a:p>
            <a:endParaRPr lang="el-GR" altLang="el-GR"/>
          </a:p>
        </p:txBody>
      </p:sp>
      <p:sp>
        <p:nvSpPr>
          <p:cNvPr id="5" name="Θέση υποσέλιδου 4">
            <a:extLst>
              <a:ext uri="{FF2B5EF4-FFF2-40B4-BE49-F238E27FC236}">
                <a16:creationId xmlns:a16="http://schemas.microsoft.com/office/drawing/2014/main" id="{9D02B933-F518-6510-E44B-8D06103AE186}"/>
              </a:ext>
            </a:extLst>
          </p:cNvPr>
          <p:cNvSpPr>
            <a:spLocks noGrp="1"/>
          </p:cNvSpPr>
          <p:nvPr>
            <p:ph type="ftr" idx="11"/>
          </p:nvPr>
        </p:nvSpPr>
        <p:spPr/>
        <p:txBody>
          <a:bodyPr/>
          <a:lstStyle>
            <a:lvl1pPr>
              <a:defRPr/>
            </a:lvl1pPr>
          </a:lstStyle>
          <a:p>
            <a:endParaRPr lang="en-US" altLang="el-GR"/>
          </a:p>
        </p:txBody>
      </p:sp>
      <p:sp>
        <p:nvSpPr>
          <p:cNvPr id="6" name="Θέση αριθμού διαφάνειας 5">
            <a:extLst>
              <a:ext uri="{FF2B5EF4-FFF2-40B4-BE49-F238E27FC236}">
                <a16:creationId xmlns:a16="http://schemas.microsoft.com/office/drawing/2014/main" id="{115AD590-48D1-46D3-0F64-7EA7417C133B}"/>
              </a:ext>
            </a:extLst>
          </p:cNvPr>
          <p:cNvSpPr>
            <a:spLocks noGrp="1"/>
          </p:cNvSpPr>
          <p:nvPr>
            <p:ph type="sldNum" idx="12"/>
          </p:nvPr>
        </p:nvSpPr>
        <p:spPr/>
        <p:txBody>
          <a:bodyPr/>
          <a:lstStyle>
            <a:lvl1pPr>
              <a:defRPr/>
            </a:lvl1pPr>
          </a:lstStyle>
          <a:p>
            <a:fld id="{440F0D7E-18E6-654E-A3BD-68FF1115AFD4}" type="slidenum">
              <a:rPr lang="el-GR" altLang="el-GR"/>
              <a:pPr/>
              <a:t>‹#›</a:t>
            </a:fld>
            <a:endParaRPr lang="el-GR" altLang="el-GR"/>
          </a:p>
        </p:txBody>
      </p:sp>
    </p:spTree>
    <p:extLst>
      <p:ext uri="{BB962C8B-B14F-4D97-AF65-F5344CB8AC3E}">
        <p14:creationId xmlns:p14="http://schemas.microsoft.com/office/powerpoint/2010/main" val="394899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Προσαρμοσμένη διάταξ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EB08DF6-7EE5-3122-E34D-636B1228C33A}"/>
              </a:ext>
            </a:extLst>
          </p:cNvPr>
          <p:cNvSpPr>
            <a:spLocks noGrp="1"/>
          </p:cNvSpPr>
          <p:nvPr>
            <p:ph type="title"/>
          </p:nvPr>
        </p:nvSpPr>
        <p:spPr>
          <a:xfrm>
            <a:off x="533400" y="1028700"/>
            <a:ext cx="7850188" cy="1370013"/>
          </a:xfrm>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0AED04D1-8D1E-BE4B-A986-E2395D972EED}"/>
              </a:ext>
            </a:extLst>
          </p:cNvPr>
          <p:cNvSpPr>
            <a:spLocks noGrp="1"/>
          </p:cNvSpPr>
          <p:nvPr>
            <p:ph type="dt" idx="10"/>
          </p:nvPr>
        </p:nvSpPr>
        <p:spPr>
          <a:xfrm>
            <a:off x="457200" y="4767263"/>
            <a:ext cx="2132013" cy="271462"/>
          </a:xfrm>
        </p:spPr>
        <p:txBody>
          <a:bodyPr/>
          <a:lstStyle>
            <a:lvl1pPr>
              <a:defRPr/>
            </a:lvl1pPr>
          </a:lstStyle>
          <a:p>
            <a:endParaRPr lang="el-GR" altLang="el-GR"/>
          </a:p>
        </p:txBody>
      </p:sp>
      <p:sp>
        <p:nvSpPr>
          <p:cNvPr id="4" name="Θέση υποσέλιδου 3">
            <a:extLst>
              <a:ext uri="{FF2B5EF4-FFF2-40B4-BE49-F238E27FC236}">
                <a16:creationId xmlns:a16="http://schemas.microsoft.com/office/drawing/2014/main" id="{6CE80587-B200-A7E9-B577-C510F6184A10}"/>
              </a:ext>
            </a:extLst>
          </p:cNvPr>
          <p:cNvSpPr>
            <a:spLocks noGrp="1"/>
          </p:cNvSpPr>
          <p:nvPr>
            <p:ph type="ftr" idx="11"/>
          </p:nvPr>
        </p:nvSpPr>
        <p:spPr>
          <a:xfrm>
            <a:off x="2667000" y="4767263"/>
            <a:ext cx="3351213" cy="271462"/>
          </a:xfrm>
        </p:spPr>
        <p:txBody>
          <a:bodyPr/>
          <a:lstStyle>
            <a:lvl1pPr>
              <a:defRPr/>
            </a:lvl1pPr>
          </a:lstStyle>
          <a:p>
            <a:endParaRPr lang="en-US" altLang="el-GR"/>
          </a:p>
        </p:txBody>
      </p:sp>
      <p:sp>
        <p:nvSpPr>
          <p:cNvPr id="5" name="Θέση αριθμού διαφάνειας 4">
            <a:extLst>
              <a:ext uri="{FF2B5EF4-FFF2-40B4-BE49-F238E27FC236}">
                <a16:creationId xmlns:a16="http://schemas.microsoft.com/office/drawing/2014/main" id="{442924B9-ECB6-695F-7B86-04D67D0436C1}"/>
              </a:ext>
            </a:extLst>
          </p:cNvPr>
          <p:cNvSpPr>
            <a:spLocks noGrp="1"/>
          </p:cNvSpPr>
          <p:nvPr>
            <p:ph type="sldNum" idx="12"/>
          </p:nvPr>
        </p:nvSpPr>
        <p:spPr>
          <a:xfrm>
            <a:off x="7924800" y="4767263"/>
            <a:ext cx="760413" cy="271462"/>
          </a:xfrm>
        </p:spPr>
        <p:txBody>
          <a:bodyPr/>
          <a:lstStyle>
            <a:lvl1pPr>
              <a:defRPr/>
            </a:lvl1pPr>
          </a:lstStyle>
          <a:p>
            <a:fld id="{F8C653AE-5FFC-DE46-A12C-16F69CCD4C44}" type="slidenum">
              <a:rPr lang="el-GR" altLang="el-GR"/>
              <a:pPr/>
              <a:t>‹#›</a:t>
            </a:fld>
            <a:endParaRPr lang="el-GR" altLang="el-GR"/>
          </a:p>
        </p:txBody>
      </p:sp>
    </p:spTree>
    <p:extLst>
      <p:ext uri="{BB962C8B-B14F-4D97-AF65-F5344CB8AC3E}">
        <p14:creationId xmlns:p14="http://schemas.microsoft.com/office/powerpoint/2010/main" val="2593965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2FF6A60-874B-1EE3-1E45-789DBB5D0FE7}"/>
              </a:ext>
            </a:extLst>
          </p:cNvPr>
          <p:cNvSpPr>
            <a:spLocks noGrp="1"/>
          </p:cNvSpPr>
          <p:nvPr>
            <p:ph type="ctrTitle"/>
          </p:nvPr>
        </p:nvSpPr>
        <p:spPr>
          <a:xfrm>
            <a:off x="1143000" y="841772"/>
            <a:ext cx="6858000" cy="1790700"/>
          </a:xfrm>
        </p:spPr>
        <p:txBody>
          <a:bodyPr anchor="b"/>
          <a:lstStyle>
            <a:lvl1pPr algn="ctr">
              <a:defRPr sz="45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1F600CDD-CCD2-DE3E-AB99-82E81D85B379}"/>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41941FCD-9CF4-3B3E-AF43-52ED5C6B52CC}"/>
              </a:ext>
            </a:extLst>
          </p:cNvPr>
          <p:cNvSpPr>
            <a:spLocks noGrp="1"/>
          </p:cNvSpPr>
          <p:nvPr>
            <p:ph type="dt" sz="half" idx="10"/>
          </p:nvPr>
        </p:nvSpPr>
        <p:spPr/>
        <p:txBody>
          <a:bodyPr/>
          <a:lstStyle/>
          <a:p>
            <a:fld id="{7AFC19D5-57E7-D244-8800-F172726B11D4}" type="datetimeFigureOut">
              <a:rPr lang="el-GR" smtClean="0"/>
              <a:t>17/3/24</a:t>
            </a:fld>
            <a:endParaRPr lang="el-GR"/>
          </a:p>
        </p:txBody>
      </p:sp>
      <p:sp>
        <p:nvSpPr>
          <p:cNvPr id="5" name="Θέση υποσέλιδου 4">
            <a:extLst>
              <a:ext uri="{FF2B5EF4-FFF2-40B4-BE49-F238E27FC236}">
                <a16:creationId xmlns:a16="http://schemas.microsoft.com/office/drawing/2014/main" id="{D75AF5FF-FE40-8060-BFEC-5635A3DEFD7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61573FEC-AE30-CE4A-82C8-677417E56BD2}"/>
              </a:ext>
            </a:extLst>
          </p:cNvPr>
          <p:cNvSpPr>
            <a:spLocks noGrp="1"/>
          </p:cNvSpPr>
          <p:nvPr>
            <p:ph type="sldNum" sz="quarter" idx="12"/>
          </p:nvPr>
        </p:nvSpPr>
        <p:spPr/>
        <p:txBody>
          <a:bodyPr/>
          <a:lstStyle/>
          <a:p>
            <a:fld id="{14085B84-B9F0-CF47-9E93-EB0D9892D537}" type="slidenum">
              <a:rPr lang="el-GR" smtClean="0"/>
              <a:t>‹#›</a:t>
            </a:fld>
            <a:endParaRPr lang="el-GR"/>
          </a:p>
        </p:txBody>
      </p:sp>
    </p:spTree>
    <p:extLst>
      <p:ext uri="{BB962C8B-B14F-4D97-AF65-F5344CB8AC3E}">
        <p14:creationId xmlns:p14="http://schemas.microsoft.com/office/powerpoint/2010/main" val="2420538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598C45B-D65C-38F3-6B36-4A23845212D4}"/>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0DE9E932-521D-F00B-1605-8C6E5964F870}"/>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1D211B83-2A7A-69D5-2C0D-003002E3A543}"/>
              </a:ext>
            </a:extLst>
          </p:cNvPr>
          <p:cNvSpPr>
            <a:spLocks noGrp="1"/>
          </p:cNvSpPr>
          <p:nvPr>
            <p:ph type="dt" sz="half" idx="10"/>
          </p:nvPr>
        </p:nvSpPr>
        <p:spPr/>
        <p:txBody>
          <a:bodyPr/>
          <a:lstStyle/>
          <a:p>
            <a:fld id="{7AFC19D5-57E7-D244-8800-F172726B11D4}" type="datetimeFigureOut">
              <a:rPr lang="el-GR" smtClean="0"/>
              <a:t>17/3/24</a:t>
            </a:fld>
            <a:endParaRPr lang="el-GR"/>
          </a:p>
        </p:txBody>
      </p:sp>
      <p:sp>
        <p:nvSpPr>
          <p:cNvPr id="5" name="Θέση υποσέλιδου 4">
            <a:extLst>
              <a:ext uri="{FF2B5EF4-FFF2-40B4-BE49-F238E27FC236}">
                <a16:creationId xmlns:a16="http://schemas.microsoft.com/office/drawing/2014/main" id="{02A87329-EFE6-3062-4699-BE774C13B1F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2E7212F-BBC6-A6F9-FC50-F2A19560837A}"/>
              </a:ext>
            </a:extLst>
          </p:cNvPr>
          <p:cNvSpPr>
            <a:spLocks noGrp="1"/>
          </p:cNvSpPr>
          <p:nvPr>
            <p:ph type="sldNum" sz="quarter" idx="12"/>
          </p:nvPr>
        </p:nvSpPr>
        <p:spPr/>
        <p:txBody>
          <a:bodyPr/>
          <a:lstStyle/>
          <a:p>
            <a:fld id="{14085B84-B9F0-CF47-9E93-EB0D9892D537}" type="slidenum">
              <a:rPr lang="el-GR" smtClean="0"/>
              <a:t>‹#›</a:t>
            </a:fld>
            <a:endParaRPr lang="el-GR"/>
          </a:p>
        </p:txBody>
      </p:sp>
    </p:spTree>
    <p:extLst>
      <p:ext uri="{BB962C8B-B14F-4D97-AF65-F5344CB8AC3E}">
        <p14:creationId xmlns:p14="http://schemas.microsoft.com/office/powerpoint/2010/main" val="40008498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6F1593E-FD7D-5089-2859-390B1D88A204}"/>
              </a:ext>
            </a:extLst>
          </p:cNvPr>
          <p:cNvSpPr>
            <a:spLocks noGrp="1"/>
          </p:cNvSpPr>
          <p:nvPr>
            <p:ph type="title"/>
          </p:nvPr>
        </p:nvSpPr>
        <p:spPr>
          <a:xfrm>
            <a:off x="623887" y="1282304"/>
            <a:ext cx="7886700" cy="2139553"/>
          </a:xfrm>
        </p:spPr>
        <p:txBody>
          <a:bodyPr anchor="b"/>
          <a:lstStyle>
            <a:lvl1pPr>
              <a:defRPr sz="45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9F86F1E1-A042-7E51-17C3-1C49F03770CA}"/>
              </a:ext>
            </a:extLst>
          </p:cNvPr>
          <p:cNvSpPr>
            <a:spLocks noGrp="1"/>
          </p:cNvSpPr>
          <p:nvPr>
            <p:ph type="body" idx="1"/>
          </p:nvPr>
        </p:nvSpPr>
        <p:spPr>
          <a:xfrm>
            <a:off x="623887" y="3442098"/>
            <a:ext cx="7886700" cy="1125140"/>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73164328-6BC6-02B1-54C5-7B7D86C09525}"/>
              </a:ext>
            </a:extLst>
          </p:cNvPr>
          <p:cNvSpPr>
            <a:spLocks noGrp="1"/>
          </p:cNvSpPr>
          <p:nvPr>
            <p:ph type="dt" sz="half" idx="10"/>
          </p:nvPr>
        </p:nvSpPr>
        <p:spPr/>
        <p:txBody>
          <a:bodyPr/>
          <a:lstStyle/>
          <a:p>
            <a:fld id="{7AFC19D5-57E7-D244-8800-F172726B11D4}" type="datetimeFigureOut">
              <a:rPr lang="el-GR" smtClean="0"/>
              <a:t>17/3/24</a:t>
            </a:fld>
            <a:endParaRPr lang="el-GR"/>
          </a:p>
        </p:txBody>
      </p:sp>
      <p:sp>
        <p:nvSpPr>
          <p:cNvPr id="5" name="Θέση υποσέλιδου 4">
            <a:extLst>
              <a:ext uri="{FF2B5EF4-FFF2-40B4-BE49-F238E27FC236}">
                <a16:creationId xmlns:a16="http://schemas.microsoft.com/office/drawing/2014/main" id="{1877F26F-50E1-7B83-99EC-012F76F74B2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7447D510-0E60-B969-61F1-C922BE422E22}"/>
              </a:ext>
            </a:extLst>
          </p:cNvPr>
          <p:cNvSpPr>
            <a:spLocks noGrp="1"/>
          </p:cNvSpPr>
          <p:nvPr>
            <p:ph type="sldNum" sz="quarter" idx="12"/>
          </p:nvPr>
        </p:nvSpPr>
        <p:spPr/>
        <p:txBody>
          <a:bodyPr/>
          <a:lstStyle/>
          <a:p>
            <a:fld id="{14085B84-B9F0-CF47-9E93-EB0D9892D537}" type="slidenum">
              <a:rPr lang="el-GR" smtClean="0"/>
              <a:t>‹#›</a:t>
            </a:fld>
            <a:endParaRPr lang="el-GR"/>
          </a:p>
        </p:txBody>
      </p:sp>
    </p:spTree>
    <p:extLst>
      <p:ext uri="{BB962C8B-B14F-4D97-AF65-F5344CB8AC3E}">
        <p14:creationId xmlns:p14="http://schemas.microsoft.com/office/powerpoint/2010/main" val="36024831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00B26F8-1433-60BE-794B-3E7DEB7561E9}"/>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6F4A4441-533A-D945-5E13-16885517E8CB}"/>
              </a:ext>
            </a:extLst>
          </p:cNvPr>
          <p:cNvSpPr>
            <a:spLocks noGrp="1"/>
          </p:cNvSpPr>
          <p:nvPr>
            <p:ph sz="half" idx="1"/>
          </p:nvPr>
        </p:nvSpPr>
        <p:spPr>
          <a:xfrm>
            <a:off x="628650" y="1369218"/>
            <a:ext cx="3886200" cy="3263504"/>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D4426D72-F822-8099-823D-8E08E290D17F}"/>
              </a:ext>
            </a:extLst>
          </p:cNvPr>
          <p:cNvSpPr>
            <a:spLocks noGrp="1"/>
          </p:cNvSpPr>
          <p:nvPr>
            <p:ph sz="half" idx="2"/>
          </p:nvPr>
        </p:nvSpPr>
        <p:spPr>
          <a:xfrm>
            <a:off x="4629150" y="1369218"/>
            <a:ext cx="3886200" cy="3263504"/>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46D8E28B-BC17-E76D-8968-DAF490681A15}"/>
              </a:ext>
            </a:extLst>
          </p:cNvPr>
          <p:cNvSpPr>
            <a:spLocks noGrp="1"/>
          </p:cNvSpPr>
          <p:nvPr>
            <p:ph type="dt" sz="half" idx="10"/>
          </p:nvPr>
        </p:nvSpPr>
        <p:spPr/>
        <p:txBody>
          <a:bodyPr/>
          <a:lstStyle/>
          <a:p>
            <a:fld id="{7AFC19D5-57E7-D244-8800-F172726B11D4}" type="datetimeFigureOut">
              <a:rPr lang="el-GR" smtClean="0"/>
              <a:t>17/3/24</a:t>
            </a:fld>
            <a:endParaRPr lang="el-GR"/>
          </a:p>
        </p:txBody>
      </p:sp>
      <p:sp>
        <p:nvSpPr>
          <p:cNvPr id="6" name="Θέση υποσέλιδου 5">
            <a:extLst>
              <a:ext uri="{FF2B5EF4-FFF2-40B4-BE49-F238E27FC236}">
                <a16:creationId xmlns:a16="http://schemas.microsoft.com/office/drawing/2014/main" id="{EB540956-6DCA-CD65-ECE1-749EEFF02182}"/>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4BCAA54C-285D-7C35-5423-C8D040AF6F46}"/>
              </a:ext>
            </a:extLst>
          </p:cNvPr>
          <p:cNvSpPr>
            <a:spLocks noGrp="1"/>
          </p:cNvSpPr>
          <p:nvPr>
            <p:ph type="sldNum" sz="quarter" idx="12"/>
          </p:nvPr>
        </p:nvSpPr>
        <p:spPr/>
        <p:txBody>
          <a:bodyPr/>
          <a:lstStyle/>
          <a:p>
            <a:fld id="{14085B84-B9F0-CF47-9E93-EB0D9892D537}" type="slidenum">
              <a:rPr lang="el-GR" smtClean="0"/>
              <a:t>‹#›</a:t>
            </a:fld>
            <a:endParaRPr lang="el-GR"/>
          </a:p>
        </p:txBody>
      </p:sp>
    </p:spTree>
    <p:extLst>
      <p:ext uri="{BB962C8B-B14F-4D97-AF65-F5344CB8AC3E}">
        <p14:creationId xmlns:p14="http://schemas.microsoft.com/office/powerpoint/2010/main" val="34841734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3020DFB-E19B-D05D-3F8D-604A0EA2EA18}"/>
              </a:ext>
            </a:extLst>
          </p:cNvPr>
          <p:cNvSpPr>
            <a:spLocks noGrp="1"/>
          </p:cNvSpPr>
          <p:nvPr>
            <p:ph type="title"/>
          </p:nvPr>
        </p:nvSpPr>
        <p:spPr>
          <a:xfrm>
            <a:off x="629841" y="273844"/>
            <a:ext cx="7886700" cy="994172"/>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858F50B1-8F18-5986-F56C-2B58C2692E76}"/>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76AD4467-0175-FD8F-4B0C-043242E05CFF}"/>
              </a:ext>
            </a:extLst>
          </p:cNvPr>
          <p:cNvSpPr>
            <a:spLocks noGrp="1"/>
          </p:cNvSpPr>
          <p:nvPr>
            <p:ph sz="half" idx="2"/>
          </p:nvPr>
        </p:nvSpPr>
        <p:spPr>
          <a:xfrm>
            <a:off x="629842" y="1878806"/>
            <a:ext cx="3868340" cy="276344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46BB5DA0-409E-2326-E1EA-7DB614FFAF42}"/>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A9A1BEBC-4255-A52B-3716-FA28D53A6B11}"/>
              </a:ext>
            </a:extLst>
          </p:cNvPr>
          <p:cNvSpPr>
            <a:spLocks noGrp="1"/>
          </p:cNvSpPr>
          <p:nvPr>
            <p:ph sz="quarter" idx="4"/>
          </p:nvPr>
        </p:nvSpPr>
        <p:spPr>
          <a:xfrm>
            <a:off x="4629150" y="1878806"/>
            <a:ext cx="3887391" cy="276344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9A0D6BD9-DDCA-86AB-8B8A-203A34D46F82}"/>
              </a:ext>
            </a:extLst>
          </p:cNvPr>
          <p:cNvSpPr>
            <a:spLocks noGrp="1"/>
          </p:cNvSpPr>
          <p:nvPr>
            <p:ph type="dt" sz="half" idx="10"/>
          </p:nvPr>
        </p:nvSpPr>
        <p:spPr/>
        <p:txBody>
          <a:bodyPr/>
          <a:lstStyle/>
          <a:p>
            <a:fld id="{7AFC19D5-57E7-D244-8800-F172726B11D4}" type="datetimeFigureOut">
              <a:rPr lang="el-GR" smtClean="0"/>
              <a:t>17/3/24</a:t>
            </a:fld>
            <a:endParaRPr lang="el-GR"/>
          </a:p>
        </p:txBody>
      </p:sp>
      <p:sp>
        <p:nvSpPr>
          <p:cNvPr id="8" name="Θέση υποσέλιδου 7">
            <a:extLst>
              <a:ext uri="{FF2B5EF4-FFF2-40B4-BE49-F238E27FC236}">
                <a16:creationId xmlns:a16="http://schemas.microsoft.com/office/drawing/2014/main" id="{94EB7306-2A30-A5DE-1D57-FC769735BE6F}"/>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EEAD5390-BB4F-A69F-5A7F-F373ECAF7598}"/>
              </a:ext>
            </a:extLst>
          </p:cNvPr>
          <p:cNvSpPr>
            <a:spLocks noGrp="1"/>
          </p:cNvSpPr>
          <p:nvPr>
            <p:ph type="sldNum" sz="quarter" idx="12"/>
          </p:nvPr>
        </p:nvSpPr>
        <p:spPr/>
        <p:txBody>
          <a:bodyPr/>
          <a:lstStyle/>
          <a:p>
            <a:fld id="{14085B84-B9F0-CF47-9E93-EB0D9892D537}" type="slidenum">
              <a:rPr lang="el-GR" smtClean="0"/>
              <a:t>‹#›</a:t>
            </a:fld>
            <a:endParaRPr lang="el-GR"/>
          </a:p>
        </p:txBody>
      </p:sp>
    </p:spTree>
    <p:extLst>
      <p:ext uri="{BB962C8B-B14F-4D97-AF65-F5344CB8AC3E}">
        <p14:creationId xmlns:p14="http://schemas.microsoft.com/office/powerpoint/2010/main" val="23847873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AC7BBB6-2386-C363-42AA-DD0A61080E56}"/>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DCBAF3C0-7F7A-DAFB-0BDB-A4B38350839E}"/>
              </a:ext>
            </a:extLst>
          </p:cNvPr>
          <p:cNvSpPr>
            <a:spLocks noGrp="1"/>
          </p:cNvSpPr>
          <p:nvPr>
            <p:ph type="dt" sz="half" idx="10"/>
          </p:nvPr>
        </p:nvSpPr>
        <p:spPr/>
        <p:txBody>
          <a:bodyPr/>
          <a:lstStyle/>
          <a:p>
            <a:fld id="{7AFC19D5-57E7-D244-8800-F172726B11D4}" type="datetimeFigureOut">
              <a:rPr lang="el-GR" smtClean="0"/>
              <a:t>17/3/24</a:t>
            </a:fld>
            <a:endParaRPr lang="el-GR"/>
          </a:p>
        </p:txBody>
      </p:sp>
      <p:sp>
        <p:nvSpPr>
          <p:cNvPr id="4" name="Θέση υποσέλιδου 3">
            <a:extLst>
              <a:ext uri="{FF2B5EF4-FFF2-40B4-BE49-F238E27FC236}">
                <a16:creationId xmlns:a16="http://schemas.microsoft.com/office/drawing/2014/main" id="{BBD3FAA7-1E21-E09E-DAA7-8ED0378A6518}"/>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49D690E0-5890-640B-351A-924ADD6BCAAD}"/>
              </a:ext>
            </a:extLst>
          </p:cNvPr>
          <p:cNvSpPr>
            <a:spLocks noGrp="1"/>
          </p:cNvSpPr>
          <p:nvPr>
            <p:ph type="sldNum" sz="quarter" idx="12"/>
          </p:nvPr>
        </p:nvSpPr>
        <p:spPr/>
        <p:txBody>
          <a:bodyPr/>
          <a:lstStyle/>
          <a:p>
            <a:fld id="{14085B84-B9F0-CF47-9E93-EB0D9892D537}" type="slidenum">
              <a:rPr lang="el-GR" smtClean="0"/>
              <a:t>‹#›</a:t>
            </a:fld>
            <a:endParaRPr lang="el-GR"/>
          </a:p>
        </p:txBody>
      </p:sp>
    </p:spTree>
    <p:extLst>
      <p:ext uri="{BB962C8B-B14F-4D97-AF65-F5344CB8AC3E}">
        <p14:creationId xmlns:p14="http://schemas.microsoft.com/office/powerpoint/2010/main" val="29418439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EF28F21F-B2AB-C852-3E16-2C5F0331D303}"/>
              </a:ext>
            </a:extLst>
          </p:cNvPr>
          <p:cNvSpPr>
            <a:spLocks noGrp="1"/>
          </p:cNvSpPr>
          <p:nvPr>
            <p:ph type="dt" sz="half" idx="10"/>
          </p:nvPr>
        </p:nvSpPr>
        <p:spPr/>
        <p:txBody>
          <a:bodyPr/>
          <a:lstStyle/>
          <a:p>
            <a:fld id="{7AFC19D5-57E7-D244-8800-F172726B11D4}" type="datetimeFigureOut">
              <a:rPr lang="el-GR" smtClean="0"/>
              <a:t>17/3/24</a:t>
            </a:fld>
            <a:endParaRPr lang="el-GR"/>
          </a:p>
        </p:txBody>
      </p:sp>
      <p:sp>
        <p:nvSpPr>
          <p:cNvPr id="3" name="Θέση υποσέλιδου 2">
            <a:extLst>
              <a:ext uri="{FF2B5EF4-FFF2-40B4-BE49-F238E27FC236}">
                <a16:creationId xmlns:a16="http://schemas.microsoft.com/office/drawing/2014/main" id="{FC94A6DC-C479-D78F-1F5D-B1E85E7A29D5}"/>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A0637C85-BA46-4922-1B65-7B69C8BCD888}"/>
              </a:ext>
            </a:extLst>
          </p:cNvPr>
          <p:cNvSpPr>
            <a:spLocks noGrp="1"/>
          </p:cNvSpPr>
          <p:nvPr>
            <p:ph type="sldNum" sz="quarter" idx="12"/>
          </p:nvPr>
        </p:nvSpPr>
        <p:spPr/>
        <p:txBody>
          <a:bodyPr/>
          <a:lstStyle/>
          <a:p>
            <a:fld id="{14085B84-B9F0-CF47-9E93-EB0D9892D537}" type="slidenum">
              <a:rPr lang="el-GR" smtClean="0"/>
              <a:t>‹#›</a:t>
            </a:fld>
            <a:endParaRPr lang="el-GR"/>
          </a:p>
        </p:txBody>
      </p:sp>
    </p:spTree>
    <p:extLst>
      <p:ext uri="{BB962C8B-B14F-4D97-AF65-F5344CB8AC3E}">
        <p14:creationId xmlns:p14="http://schemas.microsoft.com/office/powerpoint/2010/main" val="1046557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DB7DF2A-61DF-0A7A-58E1-679DF855F4F7}"/>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C1AF8955-D897-CA56-5007-14C2E8D7C422}"/>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C750A554-DC68-2057-B821-3C03757B7DA1}"/>
              </a:ext>
            </a:extLst>
          </p:cNvPr>
          <p:cNvSpPr>
            <a:spLocks noGrp="1"/>
          </p:cNvSpPr>
          <p:nvPr>
            <p:ph type="dt" idx="10"/>
          </p:nvPr>
        </p:nvSpPr>
        <p:spPr/>
        <p:txBody>
          <a:bodyPr/>
          <a:lstStyle>
            <a:lvl1pPr>
              <a:defRPr/>
            </a:lvl1pPr>
          </a:lstStyle>
          <a:p>
            <a:endParaRPr lang="el-GR" altLang="el-GR"/>
          </a:p>
        </p:txBody>
      </p:sp>
      <p:sp>
        <p:nvSpPr>
          <p:cNvPr id="5" name="Θέση υποσέλιδου 4">
            <a:extLst>
              <a:ext uri="{FF2B5EF4-FFF2-40B4-BE49-F238E27FC236}">
                <a16:creationId xmlns:a16="http://schemas.microsoft.com/office/drawing/2014/main" id="{811F38A6-4883-B03D-79A6-EA7FFEA82544}"/>
              </a:ext>
            </a:extLst>
          </p:cNvPr>
          <p:cNvSpPr>
            <a:spLocks noGrp="1"/>
          </p:cNvSpPr>
          <p:nvPr>
            <p:ph type="ftr" idx="11"/>
          </p:nvPr>
        </p:nvSpPr>
        <p:spPr/>
        <p:txBody>
          <a:bodyPr/>
          <a:lstStyle>
            <a:lvl1pPr>
              <a:defRPr/>
            </a:lvl1pPr>
          </a:lstStyle>
          <a:p>
            <a:endParaRPr lang="en-US" altLang="el-GR"/>
          </a:p>
        </p:txBody>
      </p:sp>
      <p:sp>
        <p:nvSpPr>
          <p:cNvPr id="6" name="Θέση αριθμού διαφάνειας 5">
            <a:extLst>
              <a:ext uri="{FF2B5EF4-FFF2-40B4-BE49-F238E27FC236}">
                <a16:creationId xmlns:a16="http://schemas.microsoft.com/office/drawing/2014/main" id="{55043A82-29CE-A861-8BCA-C1CD1F299639}"/>
              </a:ext>
            </a:extLst>
          </p:cNvPr>
          <p:cNvSpPr>
            <a:spLocks noGrp="1"/>
          </p:cNvSpPr>
          <p:nvPr>
            <p:ph type="sldNum" idx="12"/>
          </p:nvPr>
        </p:nvSpPr>
        <p:spPr/>
        <p:txBody>
          <a:bodyPr/>
          <a:lstStyle>
            <a:lvl1pPr>
              <a:defRPr/>
            </a:lvl1pPr>
          </a:lstStyle>
          <a:p>
            <a:fld id="{E6A189F7-49D7-A04C-90C0-DE93B8D55E06}" type="slidenum">
              <a:rPr lang="el-GR" altLang="el-GR"/>
              <a:pPr/>
              <a:t>‹#›</a:t>
            </a:fld>
            <a:endParaRPr lang="el-GR" altLang="el-GR"/>
          </a:p>
        </p:txBody>
      </p:sp>
    </p:spTree>
    <p:extLst>
      <p:ext uri="{BB962C8B-B14F-4D97-AF65-F5344CB8AC3E}">
        <p14:creationId xmlns:p14="http://schemas.microsoft.com/office/powerpoint/2010/main" val="11309235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48E547D-EB14-D9D7-43CB-B0C23B0EBD2E}"/>
              </a:ext>
            </a:extLst>
          </p:cNvPr>
          <p:cNvSpPr>
            <a:spLocks noGrp="1"/>
          </p:cNvSpPr>
          <p:nvPr>
            <p:ph type="title"/>
          </p:nvPr>
        </p:nvSpPr>
        <p:spPr>
          <a:xfrm>
            <a:off x="629841" y="342900"/>
            <a:ext cx="2949178" cy="1200150"/>
          </a:xfrm>
        </p:spPr>
        <p:txBody>
          <a:bodyPr anchor="b"/>
          <a:lstStyle>
            <a:lvl1pPr>
              <a:defRPr sz="24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8FE24C6C-09BC-2ADA-079B-79FD52CDEBE4}"/>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EFA75E34-2597-FAC3-54F1-0CB60B2D1FC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FE4DB017-5727-1BA5-6BF8-1934ED448F98}"/>
              </a:ext>
            </a:extLst>
          </p:cNvPr>
          <p:cNvSpPr>
            <a:spLocks noGrp="1"/>
          </p:cNvSpPr>
          <p:nvPr>
            <p:ph type="dt" sz="half" idx="10"/>
          </p:nvPr>
        </p:nvSpPr>
        <p:spPr/>
        <p:txBody>
          <a:bodyPr/>
          <a:lstStyle/>
          <a:p>
            <a:fld id="{7AFC19D5-57E7-D244-8800-F172726B11D4}" type="datetimeFigureOut">
              <a:rPr lang="el-GR" smtClean="0"/>
              <a:t>17/3/24</a:t>
            </a:fld>
            <a:endParaRPr lang="el-GR"/>
          </a:p>
        </p:txBody>
      </p:sp>
      <p:sp>
        <p:nvSpPr>
          <p:cNvPr id="6" name="Θέση υποσέλιδου 5">
            <a:extLst>
              <a:ext uri="{FF2B5EF4-FFF2-40B4-BE49-F238E27FC236}">
                <a16:creationId xmlns:a16="http://schemas.microsoft.com/office/drawing/2014/main" id="{D38CE682-DEF8-CC56-17B7-5EB2FF1671BD}"/>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BAC06479-F20E-A307-F84A-E9C03CAB7273}"/>
              </a:ext>
            </a:extLst>
          </p:cNvPr>
          <p:cNvSpPr>
            <a:spLocks noGrp="1"/>
          </p:cNvSpPr>
          <p:nvPr>
            <p:ph type="sldNum" sz="quarter" idx="12"/>
          </p:nvPr>
        </p:nvSpPr>
        <p:spPr/>
        <p:txBody>
          <a:bodyPr/>
          <a:lstStyle/>
          <a:p>
            <a:fld id="{14085B84-B9F0-CF47-9E93-EB0D9892D537}" type="slidenum">
              <a:rPr lang="el-GR" smtClean="0"/>
              <a:t>‹#›</a:t>
            </a:fld>
            <a:endParaRPr lang="el-GR"/>
          </a:p>
        </p:txBody>
      </p:sp>
    </p:spTree>
    <p:extLst>
      <p:ext uri="{BB962C8B-B14F-4D97-AF65-F5344CB8AC3E}">
        <p14:creationId xmlns:p14="http://schemas.microsoft.com/office/powerpoint/2010/main" val="10386129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86994F9-D11C-3943-C6EA-503DAA87FE1A}"/>
              </a:ext>
            </a:extLst>
          </p:cNvPr>
          <p:cNvSpPr>
            <a:spLocks noGrp="1"/>
          </p:cNvSpPr>
          <p:nvPr>
            <p:ph type="title"/>
          </p:nvPr>
        </p:nvSpPr>
        <p:spPr>
          <a:xfrm>
            <a:off x="629841" y="342900"/>
            <a:ext cx="2949178" cy="1200150"/>
          </a:xfrm>
        </p:spPr>
        <p:txBody>
          <a:bodyPr anchor="b"/>
          <a:lstStyle>
            <a:lvl1pPr>
              <a:defRPr sz="24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48697C0D-EE5C-935F-2D0B-ED8CD843DF90}"/>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l-GR"/>
          </a:p>
        </p:txBody>
      </p:sp>
      <p:sp>
        <p:nvSpPr>
          <p:cNvPr id="4" name="Θέση κειμένου 3">
            <a:extLst>
              <a:ext uri="{FF2B5EF4-FFF2-40B4-BE49-F238E27FC236}">
                <a16:creationId xmlns:a16="http://schemas.microsoft.com/office/drawing/2014/main" id="{47A59B8A-1D18-C74A-67FA-407C43551DAE}"/>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9CFB3AD8-E9A1-6A4F-2046-7DCCC8D51DCF}"/>
              </a:ext>
            </a:extLst>
          </p:cNvPr>
          <p:cNvSpPr>
            <a:spLocks noGrp="1"/>
          </p:cNvSpPr>
          <p:nvPr>
            <p:ph type="dt" sz="half" idx="10"/>
          </p:nvPr>
        </p:nvSpPr>
        <p:spPr/>
        <p:txBody>
          <a:bodyPr/>
          <a:lstStyle/>
          <a:p>
            <a:fld id="{7AFC19D5-57E7-D244-8800-F172726B11D4}" type="datetimeFigureOut">
              <a:rPr lang="el-GR" smtClean="0"/>
              <a:t>17/3/24</a:t>
            </a:fld>
            <a:endParaRPr lang="el-GR"/>
          </a:p>
        </p:txBody>
      </p:sp>
      <p:sp>
        <p:nvSpPr>
          <p:cNvPr id="6" name="Θέση υποσέλιδου 5">
            <a:extLst>
              <a:ext uri="{FF2B5EF4-FFF2-40B4-BE49-F238E27FC236}">
                <a16:creationId xmlns:a16="http://schemas.microsoft.com/office/drawing/2014/main" id="{D159E077-0AD3-A4E2-83CD-26191D461B8B}"/>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9393C1FD-9BD5-2664-41ED-8AB3D3590CEE}"/>
              </a:ext>
            </a:extLst>
          </p:cNvPr>
          <p:cNvSpPr>
            <a:spLocks noGrp="1"/>
          </p:cNvSpPr>
          <p:nvPr>
            <p:ph type="sldNum" sz="quarter" idx="12"/>
          </p:nvPr>
        </p:nvSpPr>
        <p:spPr/>
        <p:txBody>
          <a:bodyPr/>
          <a:lstStyle/>
          <a:p>
            <a:fld id="{14085B84-B9F0-CF47-9E93-EB0D9892D537}" type="slidenum">
              <a:rPr lang="el-GR" smtClean="0"/>
              <a:t>‹#›</a:t>
            </a:fld>
            <a:endParaRPr lang="el-GR"/>
          </a:p>
        </p:txBody>
      </p:sp>
    </p:spTree>
    <p:extLst>
      <p:ext uri="{BB962C8B-B14F-4D97-AF65-F5344CB8AC3E}">
        <p14:creationId xmlns:p14="http://schemas.microsoft.com/office/powerpoint/2010/main" val="3046907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5FC1F7-62B8-BFDC-7875-4661D19D1825}"/>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54638309-7EC9-1E98-8CA4-81DE5292EB77}"/>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E00C74D8-74A3-F9CC-883C-F315A282178B}"/>
              </a:ext>
            </a:extLst>
          </p:cNvPr>
          <p:cNvSpPr>
            <a:spLocks noGrp="1"/>
          </p:cNvSpPr>
          <p:nvPr>
            <p:ph type="dt" sz="half" idx="10"/>
          </p:nvPr>
        </p:nvSpPr>
        <p:spPr/>
        <p:txBody>
          <a:bodyPr/>
          <a:lstStyle/>
          <a:p>
            <a:fld id="{7AFC19D5-57E7-D244-8800-F172726B11D4}" type="datetimeFigureOut">
              <a:rPr lang="el-GR" smtClean="0"/>
              <a:t>17/3/24</a:t>
            </a:fld>
            <a:endParaRPr lang="el-GR"/>
          </a:p>
        </p:txBody>
      </p:sp>
      <p:sp>
        <p:nvSpPr>
          <p:cNvPr id="5" name="Θέση υποσέλιδου 4">
            <a:extLst>
              <a:ext uri="{FF2B5EF4-FFF2-40B4-BE49-F238E27FC236}">
                <a16:creationId xmlns:a16="http://schemas.microsoft.com/office/drawing/2014/main" id="{1C973737-FF57-877A-4D0A-4B2671923517}"/>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5B89050-6F2B-9F7F-819D-55A002E7BFE9}"/>
              </a:ext>
            </a:extLst>
          </p:cNvPr>
          <p:cNvSpPr>
            <a:spLocks noGrp="1"/>
          </p:cNvSpPr>
          <p:nvPr>
            <p:ph type="sldNum" sz="quarter" idx="12"/>
          </p:nvPr>
        </p:nvSpPr>
        <p:spPr/>
        <p:txBody>
          <a:bodyPr/>
          <a:lstStyle/>
          <a:p>
            <a:fld id="{14085B84-B9F0-CF47-9E93-EB0D9892D537}" type="slidenum">
              <a:rPr lang="el-GR" smtClean="0"/>
              <a:t>‹#›</a:t>
            </a:fld>
            <a:endParaRPr lang="el-GR"/>
          </a:p>
        </p:txBody>
      </p:sp>
    </p:spTree>
    <p:extLst>
      <p:ext uri="{BB962C8B-B14F-4D97-AF65-F5344CB8AC3E}">
        <p14:creationId xmlns:p14="http://schemas.microsoft.com/office/powerpoint/2010/main" val="2326064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C145CAFF-9DFE-3D41-27B0-8ACA4BCC4F5A}"/>
              </a:ext>
            </a:extLst>
          </p:cNvPr>
          <p:cNvSpPr>
            <a:spLocks noGrp="1"/>
          </p:cNvSpPr>
          <p:nvPr>
            <p:ph type="title" orient="vert"/>
          </p:nvPr>
        </p:nvSpPr>
        <p:spPr>
          <a:xfrm>
            <a:off x="6543675" y="273843"/>
            <a:ext cx="1971675" cy="4358879"/>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BE1E1C15-AD71-C49C-FAB4-663E4262C8A4}"/>
              </a:ext>
            </a:extLst>
          </p:cNvPr>
          <p:cNvSpPr>
            <a:spLocks noGrp="1"/>
          </p:cNvSpPr>
          <p:nvPr>
            <p:ph type="body" orient="vert" idx="1"/>
          </p:nvPr>
        </p:nvSpPr>
        <p:spPr>
          <a:xfrm>
            <a:off x="628650" y="273843"/>
            <a:ext cx="5800725" cy="4358879"/>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16EF1225-4FA3-8A5E-A780-70C645B9F653}"/>
              </a:ext>
            </a:extLst>
          </p:cNvPr>
          <p:cNvSpPr>
            <a:spLocks noGrp="1"/>
          </p:cNvSpPr>
          <p:nvPr>
            <p:ph type="dt" sz="half" idx="10"/>
          </p:nvPr>
        </p:nvSpPr>
        <p:spPr/>
        <p:txBody>
          <a:bodyPr/>
          <a:lstStyle/>
          <a:p>
            <a:fld id="{7AFC19D5-57E7-D244-8800-F172726B11D4}" type="datetimeFigureOut">
              <a:rPr lang="el-GR" smtClean="0"/>
              <a:t>17/3/24</a:t>
            </a:fld>
            <a:endParaRPr lang="el-GR"/>
          </a:p>
        </p:txBody>
      </p:sp>
      <p:sp>
        <p:nvSpPr>
          <p:cNvPr id="5" name="Θέση υποσέλιδου 4">
            <a:extLst>
              <a:ext uri="{FF2B5EF4-FFF2-40B4-BE49-F238E27FC236}">
                <a16:creationId xmlns:a16="http://schemas.microsoft.com/office/drawing/2014/main" id="{4761964F-91E9-5DF1-6F7E-42F2520F1AC8}"/>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08B5A356-E47A-D73D-8628-55C95707249B}"/>
              </a:ext>
            </a:extLst>
          </p:cNvPr>
          <p:cNvSpPr>
            <a:spLocks noGrp="1"/>
          </p:cNvSpPr>
          <p:nvPr>
            <p:ph type="sldNum" sz="quarter" idx="12"/>
          </p:nvPr>
        </p:nvSpPr>
        <p:spPr/>
        <p:txBody>
          <a:bodyPr/>
          <a:lstStyle/>
          <a:p>
            <a:fld id="{14085B84-B9F0-CF47-9E93-EB0D9892D537}" type="slidenum">
              <a:rPr lang="el-GR" smtClean="0"/>
              <a:t>‹#›</a:t>
            </a:fld>
            <a:endParaRPr lang="el-GR"/>
          </a:p>
        </p:txBody>
      </p:sp>
    </p:spTree>
    <p:extLst>
      <p:ext uri="{BB962C8B-B14F-4D97-AF65-F5344CB8AC3E}">
        <p14:creationId xmlns:p14="http://schemas.microsoft.com/office/powerpoint/2010/main" val="2715239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C4FE46B-F2A7-939C-9DB7-089BBB8AEB8B}"/>
              </a:ext>
            </a:extLst>
          </p:cNvPr>
          <p:cNvSpPr>
            <a:spLocks noGrp="1"/>
          </p:cNvSpPr>
          <p:nvPr>
            <p:ph type="title"/>
          </p:nvPr>
        </p:nvSpPr>
        <p:spPr>
          <a:xfrm>
            <a:off x="623888" y="1282700"/>
            <a:ext cx="7886700" cy="2139950"/>
          </a:xfrm>
        </p:spPr>
        <p:txBody>
          <a:bodyPr/>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ABB2F01A-6327-1FB3-DAB0-B057DFA75AFE}"/>
              </a:ext>
            </a:extLst>
          </p:cNvPr>
          <p:cNvSpPr>
            <a:spLocks noGrp="1"/>
          </p:cNvSpPr>
          <p:nvPr>
            <p:ph type="body" idx="1"/>
          </p:nvPr>
        </p:nvSpPr>
        <p:spPr>
          <a:xfrm>
            <a:off x="623888" y="3441700"/>
            <a:ext cx="7886700" cy="11255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8142C43F-AB96-D38F-3283-9C473A20B5BE}"/>
              </a:ext>
            </a:extLst>
          </p:cNvPr>
          <p:cNvSpPr>
            <a:spLocks noGrp="1"/>
          </p:cNvSpPr>
          <p:nvPr>
            <p:ph type="dt" idx="10"/>
          </p:nvPr>
        </p:nvSpPr>
        <p:spPr/>
        <p:txBody>
          <a:bodyPr/>
          <a:lstStyle>
            <a:lvl1pPr>
              <a:defRPr/>
            </a:lvl1pPr>
          </a:lstStyle>
          <a:p>
            <a:endParaRPr lang="el-GR" altLang="el-GR"/>
          </a:p>
        </p:txBody>
      </p:sp>
      <p:sp>
        <p:nvSpPr>
          <p:cNvPr id="5" name="Θέση υποσέλιδου 4">
            <a:extLst>
              <a:ext uri="{FF2B5EF4-FFF2-40B4-BE49-F238E27FC236}">
                <a16:creationId xmlns:a16="http://schemas.microsoft.com/office/drawing/2014/main" id="{90F83120-15F9-1F8B-3B5F-F2D81D1AC5ED}"/>
              </a:ext>
            </a:extLst>
          </p:cNvPr>
          <p:cNvSpPr>
            <a:spLocks noGrp="1"/>
          </p:cNvSpPr>
          <p:nvPr>
            <p:ph type="ftr" idx="11"/>
          </p:nvPr>
        </p:nvSpPr>
        <p:spPr/>
        <p:txBody>
          <a:bodyPr/>
          <a:lstStyle>
            <a:lvl1pPr>
              <a:defRPr/>
            </a:lvl1pPr>
          </a:lstStyle>
          <a:p>
            <a:endParaRPr lang="en-US" altLang="el-GR"/>
          </a:p>
        </p:txBody>
      </p:sp>
      <p:sp>
        <p:nvSpPr>
          <p:cNvPr id="6" name="Θέση αριθμού διαφάνειας 5">
            <a:extLst>
              <a:ext uri="{FF2B5EF4-FFF2-40B4-BE49-F238E27FC236}">
                <a16:creationId xmlns:a16="http://schemas.microsoft.com/office/drawing/2014/main" id="{BCBA1E84-565D-1DD5-B32E-0D006CC5BFB1}"/>
              </a:ext>
            </a:extLst>
          </p:cNvPr>
          <p:cNvSpPr>
            <a:spLocks noGrp="1"/>
          </p:cNvSpPr>
          <p:nvPr>
            <p:ph type="sldNum" idx="12"/>
          </p:nvPr>
        </p:nvSpPr>
        <p:spPr/>
        <p:txBody>
          <a:bodyPr/>
          <a:lstStyle>
            <a:lvl1pPr>
              <a:defRPr/>
            </a:lvl1pPr>
          </a:lstStyle>
          <a:p>
            <a:fld id="{441C8CA9-3692-E54D-8BB8-412541239956}" type="slidenum">
              <a:rPr lang="el-GR" altLang="el-GR"/>
              <a:pPr/>
              <a:t>‹#›</a:t>
            </a:fld>
            <a:endParaRPr lang="el-GR" altLang="el-GR"/>
          </a:p>
        </p:txBody>
      </p:sp>
    </p:spTree>
    <p:extLst>
      <p:ext uri="{BB962C8B-B14F-4D97-AF65-F5344CB8AC3E}">
        <p14:creationId xmlns:p14="http://schemas.microsoft.com/office/powerpoint/2010/main" val="2957086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1F335E1-B6ED-05FB-69CD-8D390D6FF03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8C5F0C86-FAC9-337F-4D98-B0ACB0870BAA}"/>
              </a:ext>
            </a:extLst>
          </p:cNvPr>
          <p:cNvSpPr>
            <a:spLocks noGrp="1"/>
          </p:cNvSpPr>
          <p:nvPr>
            <p:ph sz="half" idx="1"/>
          </p:nvPr>
        </p:nvSpPr>
        <p:spPr>
          <a:xfrm>
            <a:off x="457200" y="1203325"/>
            <a:ext cx="4037013" cy="2981325"/>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5D0764E3-0EB8-5F3F-7C84-158F6886FA8F}"/>
              </a:ext>
            </a:extLst>
          </p:cNvPr>
          <p:cNvSpPr>
            <a:spLocks noGrp="1"/>
          </p:cNvSpPr>
          <p:nvPr>
            <p:ph sz="half" idx="2"/>
          </p:nvPr>
        </p:nvSpPr>
        <p:spPr>
          <a:xfrm>
            <a:off x="4646613" y="1203325"/>
            <a:ext cx="4038600" cy="2981325"/>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CEDA143A-1583-4381-25FC-39D58234035C}"/>
              </a:ext>
            </a:extLst>
          </p:cNvPr>
          <p:cNvSpPr>
            <a:spLocks noGrp="1"/>
          </p:cNvSpPr>
          <p:nvPr>
            <p:ph type="dt" idx="10"/>
          </p:nvPr>
        </p:nvSpPr>
        <p:spPr/>
        <p:txBody>
          <a:bodyPr/>
          <a:lstStyle>
            <a:lvl1pPr>
              <a:defRPr/>
            </a:lvl1pPr>
          </a:lstStyle>
          <a:p>
            <a:endParaRPr lang="el-GR" altLang="el-GR"/>
          </a:p>
        </p:txBody>
      </p:sp>
      <p:sp>
        <p:nvSpPr>
          <p:cNvPr id="6" name="Θέση υποσέλιδου 5">
            <a:extLst>
              <a:ext uri="{FF2B5EF4-FFF2-40B4-BE49-F238E27FC236}">
                <a16:creationId xmlns:a16="http://schemas.microsoft.com/office/drawing/2014/main" id="{9DC5BF5B-D71D-2222-C738-1A53AAD58F3C}"/>
              </a:ext>
            </a:extLst>
          </p:cNvPr>
          <p:cNvSpPr>
            <a:spLocks noGrp="1"/>
          </p:cNvSpPr>
          <p:nvPr>
            <p:ph type="ftr" idx="11"/>
          </p:nvPr>
        </p:nvSpPr>
        <p:spPr/>
        <p:txBody>
          <a:bodyPr/>
          <a:lstStyle>
            <a:lvl1pPr>
              <a:defRPr/>
            </a:lvl1pPr>
          </a:lstStyle>
          <a:p>
            <a:endParaRPr lang="en-US" altLang="el-GR"/>
          </a:p>
        </p:txBody>
      </p:sp>
      <p:sp>
        <p:nvSpPr>
          <p:cNvPr id="7" name="Θέση αριθμού διαφάνειας 6">
            <a:extLst>
              <a:ext uri="{FF2B5EF4-FFF2-40B4-BE49-F238E27FC236}">
                <a16:creationId xmlns:a16="http://schemas.microsoft.com/office/drawing/2014/main" id="{2127F2EF-346D-DCDD-F054-EA8069315AAF}"/>
              </a:ext>
            </a:extLst>
          </p:cNvPr>
          <p:cNvSpPr>
            <a:spLocks noGrp="1"/>
          </p:cNvSpPr>
          <p:nvPr>
            <p:ph type="sldNum" idx="12"/>
          </p:nvPr>
        </p:nvSpPr>
        <p:spPr/>
        <p:txBody>
          <a:bodyPr/>
          <a:lstStyle>
            <a:lvl1pPr>
              <a:defRPr/>
            </a:lvl1pPr>
          </a:lstStyle>
          <a:p>
            <a:fld id="{77F01620-2796-0241-BFDD-CE677D526791}" type="slidenum">
              <a:rPr lang="el-GR" altLang="el-GR"/>
              <a:pPr/>
              <a:t>‹#›</a:t>
            </a:fld>
            <a:endParaRPr lang="el-GR" altLang="el-GR"/>
          </a:p>
        </p:txBody>
      </p:sp>
    </p:spTree>
    <p:extLst>
      <p:ext uri="{BB962C8B-B14F-4D97-AF65-F5344CB8AC3E}">
        <p14:creationId xmlns:p14="http://schemas.microsoft.com/office/powerpoint/2010/main" val="3971116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A8387F8-FD4C-8938-6535-5E1B1F72BDAE}"/>
              </a:ext>
            </a:extLst>
          </p:cNvPr>
          <p:cNvSpPr>
            <a:spLocks noGrp="1"/>
          </p:cNvSpPr>
          <p:nvPr>
            <p:ph type="title"/>
          </p:nvPr>
        </p:nvSpPr>
        <p:spPr>
          <a:xfrm>
            <a:off x="630238" y="274638"/>
            <a:ext cx="7886700" cy="993775"/>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2060C9CE-85E8-D959-CB58-E3D469A0DC7A}"/>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AA9CCC95-FA87-FB44-E6CA-C34471A49AED}"/>
              </a:ext>
            </a:extLst>
          </p:cNvPr>
          <p:cNvSpPr>
            <a:spLocks noGrp="1"/>
          </p:cNvSpPr>
          <p:nvPr>
            <p:ph sz="half" idx="2"/>
          </p:nvPr>
        </p:nvSpPr>
        <p:spPr>
          <a:xfrm>
            <a:off x="630238" y="1879600"/>
            <a:ext cx="3868737" cy="276225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7CF82616-73F1-15B1-7DBD-4975AEB745BB}"/>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61920D2A-FA32-86BB-B860-56A046A24482}"/>
              </a:ext>
            </a:extLst>
          </p:cNvPr>
          <p:cNvSpPr>
            <a:spLocks noGrp="1"/>
          </p:cNvSpPr>
          <p:nvPr>
            <p:ph sz="quarter" idx="4"/>
          </p:nvPr>
        </p:nvSpPr>
        <p:spPr>
          <a:xfrm>
            <a:off x="4629150" y="1879600"/>
            <a:ext cx="3887788" cy="276225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1A5125ED-B0C3-C562-8C05-855A58EA49EA}"/>
              </a:ext>
            </a:extLst>
          </p:cNvPr>
          <p:cNvSpPr>
            <a:spLocks noGrp="1"/>
          </p:cNvSpPr>
          <p:nvPr>
            <p:ph type="dt" idx="10"/>
          </p:nvPr>
        </p:nvSpPr>
        <p:spPr/>
        <p:txBody>
          <a:bodyPr/>
          <a:lstStyle>
            <a:lvl1pPr>
              <a:defRPr/>
            </a:lvl1pPr>
          </a:lstStyle>
          <a:p>
            <a:endParaRPr lang="el-GR" altLang="el-GR"/>
          </a:p>
        </p:txBody>
      </p:sp>
      <p:sp>
        <p:nvSpPr>
          <p:cNvPr id="8" name="Θέση υποσέλιδου 7">
            <a:extLst>
              <a:ext uri="{FF2B5EF4-FFF2-40B4-BE49-F238E27FC236}">
                <a16:creationId xmlns:a16="http://schemas.microsoft.com/office/drawing/2014/main" id="{A4B27A9A-CE57-C3BF-4A32-48EC4EB598E8}"/>
              </a:ext>
            </a:extLst>
          </p:cNvPr>
          <p:cNvSpPr>
            <a:spLocks noGrp="1"/>
          </p:cNvSpPr>
          <p:nvPr>
            <p:ph type="ftr" idx="11"/>
          </p:nvPr>
        </p:nvSpPr>
        <p:spPr/>
        <p:txBody>
          <a:bodyPr/>
          <a:lstStyle>
            <a:lvl1pPr>
              <a:defRPr/>
            </a:lvl1pPr>
          </a:lstStyle>
          <a:p>
            <a:endParaRPr lang="en-US" altLang="el-GR"/>
          </a:p>
        </p:txBody>
      </p:sp>
      <p:sp>
        <p:nvSpPr>
          <p:cNvPr id="9" name="Θέση αριθμού διαφάνειας 8">
            <a:extLst>
              <a:ext uri="{FF2B5EF4-FFF2-40B4-BE49-F238E27FC236}">
                <a16:creationId xmlns:a16="http://schemas.microsoft.com/office/drawing/2014/main" id="{C274EC5E-0CF8-6B4D-F8FE-47A4FA36ADF2}"/>
              </a:ext>
            </a:extLst>
          </p:cNvPr>
          <p:cNvSpPr>
            <a:spLocks noGrp="1"/>
          </p:cNvSpPr>
          <p:nvPr>
            <p:ph type="sldNum" idx="12"/>
          </p:nvPr>
        </p:nvSpPr>
        <p:spPr/>
        <p:txBody>
          <a:bodyPr/>
          <a:lstStyle>
            <a:lvl1pPr>
              <a:defRPr/>
            </a:lvl1pPr>
          </a:lstStyle>
          <a:p>
            <a:fld id="{FF4539D7-F960-0C4F-9B3D-9B41C73EDC64}" type="slidenum">
              <a:rPr lang="el-GR" altLang="el-GR"/>
              <a:pPr/>
              <a:t>‹#›</a:t>
            </a:fld>
            <a:endParaRPr lang="el-GR" altLang="el-GR"/>
          </a:p>
        </p:txBody>
      </p:sp>
    </p:spTree>
    <p:extLst>
      <p:ext uri="{BB962C8B-B14F-4D97-AF65-F5344CB8AC3E}">
        <p14:creationId xmlns:p14="http://schemas.microsoft.com/office/powerpoint/2010/main" val="2973608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577525E-B23C-DFBC-C342-323AFB4A559D}"/>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65E8AFFE-5A37-9C37-5FA6-4E235E816139}"/>
              </a:ext>
            </a:extLst>
          </p:cNvPr>
          <p:cNvSpPr>
            <a:spLocks noGrp="1"/>
          </p:cNvSpPr>
          <p:nvPr>
            <p:ph type="dt" idx="10"/>
          </p:nvPr>
        </p:nvSpPr>
        <p:spPr/>
        <p:txBody>
          <a:bodyPr/>
          <a:lstStyle>
            <a:lvl1pPr>
              <a:defRPr/>
            </a:lvl1pPr>
          </a:lstStyle>
          <a:p>
            <a:endParaRPr lang="el-GR" altLang="el-GR"/>
          </a:p>
        </p:txBody>
      </p:sp>
      <p:sp>
        <p:nvSpPr>
          <p:cNvPr id="4" name="Θέση υποσέλιδου 3">
            <a:extLst>
              <a:ext uri="{FF2B5EF4-FFF2-40B4-BE49-F238E27FC236}">
                <a16:creationId xmlns:a16="http://schemas.microsoft.com/office/drawing/2014/main" id="{5986ABAA-8B5F-750F-1F73-E2BDD135D6F3}"/>
              </a:ext>
            </a:extLst>
          </p:cNvPr>
          <p:cNvSpPr>
            <a:spLocks noGrp="1"/>
          </p:cNvSpPr>
          <p:nvPr>
            <p:ph type="ftr" idx="11"/>
          </p:nvPr>
        </p:nvSpPr>
        <p:spPr/>
        <p:txBody>
          <a:bodyPr/>
          <a:lstStyle>
            <a:lvl1pPr>
              <a:defRPr/>
            </a:lvl1pPr>
          </a:lstStyle>
          <a:p>
            <a:endParaRPr lang="en-US" altLang="el-GR"/>
          </a:p>
        </p:txBody>
      </p:sp>
      <p:sp>
        <p:nvSpPr>
          <p:cNvPr id="5" name="Θέση αριθμού διαφάνειας 4">
            <a:extLst>
              <a:ext uri="{FF2B5EF4-FFF2-40B4-BE49-F238E27FC236}">
                <a16:creationId xmlns:a16="http://schemas.microsoft.com/office/drawing/2014/main" id="{B96C1AF3-56E5-3E1D-DEA0-CF2874802136}"/>
              </a:ext>
            </a:extLst>
          </p:cNvPr>
          <p:cNvSpPr>
            <a:spLocks noGrp="1"/>
          </p:cNvSpPr>
          <p:nvPr>
            <p:ph type="sldNum" idx="12"/>
          </p:nvPr>
        </p:nvSpPr>
        <p:spPr/>
        <p:txBody>
          <a:bodyPr/>
          <a:lstStyle>
            <a:lvl1pPr>
              <a:defRPr/>
            </a:lvl1pPr>
          </a:lstStyle>
          <a:p>
            <a:fld id="{AA3908D8-2B51-7F47-BD66-F16D8E7DB27A}" type="slidenum">
              <a:rPr lang="el-GR" altLang="el-GR"/>
              <a:pPr/>
              <a:t>‹#›</a:t>
            </a:fld>
            <a:endParaRPr lang="el-GR" altLang="el-GR"/>
          </a:p>
        </p:txBody>
      </p:sp>
    </p:spTree>
    <p:extLst>
      <p:ext uri="{BB962C8B-B14F-4D97-AF65-F5344CB8AC3E}">
        <p14:creationId xmlns:p14="http://schemas.microsoft.com/office/powerpoint/2010/main" val="4201740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46772D43-2554-4CDD-3125-75B4281DF375}"/>
              </a:ext>
            </a:extLst>
          </p:cNvPr>
          <p:cNvSpPr>
            <a:spLocks noGrp="1"/>
          </p:cNvSpPr>
          <p:nvPr>
            <p:ph type="dt" idx="10"/>
          </p:nvPr>
        </p:nvSpPr>
        <p:spPr/>
        <p:txBody>
          <a:bodyPr/>
          <a:lstStyle>
            <a:lvl1pPr>
              <a:defRPr/>
            </a:lvl1pPr>
          </a:lstStyle>
          <a:p>
            <a:endParaRPr lang="el-GR" altLang="el-GR"/>
          </a:p>
        </p:txBody>
      </p:sp>
      <p:sp>
        <p:nvSpPr>
          <p:cNvPr id="3" name="Θέση υποσέλιδου 2">
            <a:extLst>
              <a:ext uri="{FF2B5EF4-FFF2-40B4-BE49-F238E27FC236}">
                <a16:creationId xmlns:a16="http://schemas.microsoft.com/office/drawing/2014/main" id="{43B98BD8-B25F-2DA7-9587-6358FAFB042A}"/>
              </a:ext>
            </a:extLst>
          </p:cNvPr>
          <p:cNvSpPr>
            <a:spLocks noGrp="1"/>
          </p:cNvSpPr>
          <p:nvPr>
            <p:ph type="ftr" idx="11"/>
          </p:nvPr>
        </p:nvSpPr>
        <p:spPr/>
        <p:txBody>
          <a:bodyPr/>
          <a:lstStyle>
            <a:lvl1pPr>
              <a:defRPr/>
            </a:lvl1pPr>
          </a:lstStyle>
          <a:p>
            <a:endParaRPr lang="en-US" altLang="el-GR"/>
          </a:p>
        </p:txBody>
      </p:sp>
      <p:sp>
        <p:nvSpPr>
          <p:cNvPr id="4" name="Θέση αριθμού διαφάνειας 3">
            <a:extLst>
              <a:ext uri="{FF2B5EF4-FFF2-40B4-BE49-F238E27FC236}">
                <a16:creationId xmlns:a16="http://schemas.microsoft.com/office/drawing/2014/main" id="{AE758D29-CFA7-47CE-8DCE-BD6644438F37}"/>
              </a:ext>
            </a:extLst>
          </p:cNvPr>
          <p:cNvSpPr>
            <a:spLocks noGrp="1"/>
          </p:cNvSpPr>
          <p:nvPr>
            <p:ph type="sldNum" idx="12"/>
          </p:nvPr>
        </p:nvSpPr>
        <p:spPr/>
        <p:txBody>
          <a:bodyPr/>
          <a:lstStyle>
            <a:lvl1pPr>
              <a:defRPr/>
            </a:lvl1pPr>
          </a:lstStyle>
          <a:p>
            <a:fld id="{598823CC-20F0-0641-80AF-DAF6ED28A799}" type="slidenum">
              <a:rPr lang="el-GR" altLang="el-GR"/>
              <a:pPr/>
              <a:t>‹#›</a:t>
            </a:fld>
            <a:endParaRPr lang="el-GR" altLang="el-GR"/>
          </a:p>
        </p:txBody>
      </p:sp>
    </p:spTree>
    <p:extLst>
      <p:ext uri="{BB962C8B-B14F-4D97-AF65-F5344CB8AC3E}">
        <p14:creationId xmlns:p14="http://schemas.microsoft.com/office/powerpoint/2010/main" val="581209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568B3D0-3CE3-7AAF-1143-09BF6833A755}"/>
              </a:ext>
            </a:extLst>
          </p:cNvPr>
          <p:cNvSpPr>
            <a:spLocks noGrp="1"/>
          </p:cNvSpPr>
          <p:nvPr>
            <p:ph type="title"/>
          </p:nvPr>
        </p:nvSpPr>
        <p:spPr>
          <a:xfrm>
            <a:off x="630238" y="342900"/>
            <a:ext cx="2949575" cy="1200150"/>
          </a:xfrm>
        </p:spPr>
        <p:txBody>
          <a:bodyPr/>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92AF8BE7-A8CB-12F2-F4EB-E5157D3C59AF}"/>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920575B8-4736-732E-7FAF-9E1D031F630B}"/>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B2C60351-1F1E-52F1-6C0D-48DCC48B79F4}"/>
              </a:ext>
            </a:extLst>
          </p:cNvPr>
          <p:cNvSpPr>
            <a:spLocks noGrp="1"/>
          </p:cNvSpPr>
          <p:nvPr>
            <p:ph type="dt" idx="10"/>
          </p:nvPr>
        </p:nvSpPr>
        <p:spPr/>
        <p:txBody>
          <a:bodyPr/>
          <a:lstStyle>
            <a:lvl1pPr>
              <a:defRPr/>
            </a:lvl1pPr>
          </a:lstStyle>
          <a:p>
            <a:endParaRPr lang="el-GR" altLang="el-GR"/>
          </a:p>
        </p:txBody>
      </p:sp>
      <p:sp>
        <p:nvSpPr>
          <p:cNvPr id="6" name="Θέση υποσέλιδου 5">
            <a:extLst>
              <a:ext uri="{FF2B5EF4-FFF2-40B4-BE49-F238E27FC236}">
                <a16:creationId xmlns:a16="http://schemas.microsoft.com/office/drawing/2014/main" id="{3794A460-5ABA-3655-DEF5-9C19B6CE0AD1}"/>
              </a:ext>
            </a:extLst>
          </p:cNvPr>
          <p:cNvSpPr>
            <a:spLocks noGrp="1"/>
          </p:cNvSpPr>
          <p:nvPr>
            <p:ph type="ftr" idx="11"/>
          </p:nvPr>
        </p:nvSpPr>
        <p:spPr/>
        <p:txBody>
          <a:bodyPr/>
          <a:lstStyle>
            <a:lvl1pPr>
              <a:defRPr/>
            </a:lvl1pPr>
          </a:lstStyle>
          <a:p>
            <a:endParaRPr lang="en-US" altLang="el-GR"/>
          </a:p>
        </p:txBody>
      </p:sp>
      <p:sp>
        <p:nvSpPr>
          <p:cNvPr id="7" name="Θέση αριθμού διαφάνειας 6">
            <a:extLst>
              <a:ext uri="{FF2B5EF4-FFF2-40B4-BE49-F238E27FC236}">
                <a16:creationId xmlns:a16="http://schemas.microsoft.com/office/drawing/2014/main" id="{2FFB5D41-E67F-6800-334B-9D02A7690C53}"/>
              </a:ext>
            </a:extLst>
          </p:cNvPr>
          <p:cNvSpPr>
            <a:spLocks noGrp="1"/>
          </p:cNvSpPr>
          <p:nvPr>
            <p:ph type="sldNum" idx="12"/>
          </p:nvPr>
        </p:nvSpPr>
        <p:spPr/>
        <p:txBody>
          <a:bodyPr/>
          <a:lstStyle>
            <a:lvl1pPr>
              <a:defRPr/>
            </a:lvl1pPr>
          </a:lstStyle>
          <a:p>
            <a:fld id="{DFEF6AF7-76FD-E346-B417-5E2A5B1D4EA4}" type="slidenum">
              <a:rPr lang="el-GR" altLang="el-GR"/>
              <a:pPr/>
              <a:t>‹#›</a:t>
            </a:fld>
            <a:endParaRPr lang="el-GR" altLang="el-GR"/>
          </a:p>
        </p:txBody>
      </p:sp>
    </p:spTree>
    <p:extLst>
      <p:ext uri="{BB962C8B-B14F-4D97-AF65-F5344CB8AC3E}">
        <p14:creationId xmlns:p14="http://schemas.microsoft.com/office/powerpoint/2010/main" val="3323435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79BD54E-7020-0939-18B8-5064A6457F71}"/>
              </a:ext>
            </a:extLst>
          </p:cNvPr>
          <p:cNvSpPr>
            <a:spLocks noGrp="1"/>
          </p:cNvSpPr>
          <p:nvPr>
            <p:ph type="title"/>
          </p:nvPr>
        </p:nvSpPr>
        <p:spPr>
          <a:xfrm>
            <a:off x="630238" y="342900"/>
            <a:ext cx="2949575" cy="1200150"/>
          </a:xfrm>
        </p:spPr>
        <p:txBody>
          <a:bodyPr/>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30221089-BDD4-CB11-F7FF-EAB3DB5EC37E}"/>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8E506F8F-E59E-DD5B-3084-06D6146910DF}"/>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A54A3B28-285F-9B56-6208-71716EF4A183}"/>
              </a:ext>
            </a:extLst>
          </p:cNvPr>
          <p:cNvSpPr>
            <a:spLocks noGrp="1"/>
          </p:cNvSpPr>
          <p:nvPr>
            <p:ph type="dt" idx="10"/>
          </p:nvPr>
        </p:nvSpPr>
        <p:spPr/>
        <p:txBody>
          <a:bodyPr/>
          <a:lstStyle>
            <a:lvl1pPr>
              <a:defRPr/>
            </a:lvl1pPr>
          </a:lstStyle>
          <a:p>
            <a:endParaRPr lang="el-GR" altLang="el-GR"/>
          </a:p>
        </p:txBody>
      </p:sp>
      <p:sp>
        <p:nvSpPr>
          <p:cNvPr id="6" name="Θέση υποσέλιδου 5">
            <a:extLst>
              <a:ext uri="{FF2B5EF4-FFF2-40B4-BE49-F238E27FC236}">
                <a16:creationId xmlns:a16="http://schemas.microsoft.com/office/drawing/2014/main" id="{4038DDB2-0CAD-070E-A549-579FF4B65D24}"/>
              </a:ext>
            </a:extLst>
          </p:cNvPr>
          <p:cNvSpPr>
            <a:spLocks noGrp="1"/>
          </p:cNvSpPr>
          <p:nvPr>
            <p:ph type="ftr" idx="11"/>
          </p:nvPr>
        </p:nvSpPr>
        <p:spPr/>
        <p:txBody>
          <a:bodyPr/>
          <a:lstStyle>
            <a:lvl1pPr>
              <a:defRPr/>
            </a:lvl1pPr>
          </a:lstStyle>
          <a:p>
            <a:endParaRPr lang="en-US" altLang="el-GR"/>
          </a:p>
        </p:txBody>
      </p:sp>
      <p:sp>
        <p:nvSpPr>
          <p:cNvPr id="7" name="Θέση αριθμού διαφάνειας 6">
            <a:extLst>
              <a:ext uri="{FF2B5EF4-FFF2-40B4-BE49-F238E27FC236}">
                <a16:creationId xmlns:a16="http://schemas.microsoft.com/office/drawing/2014/main" id="{2DDB2F89-9DDB-16CF-3B7F-FD793ADA800D}"/>
              </a:ext>
            </a:extLst>
          </p:cNvPr>
          <p:cNvSpPr>
            <a:spLocks noGrp="1"/>
          </p:cNvSpPr>
          <p:nvPr>
            <p:ph type="sldNum" idx="12"/>
          </p:nvPr>
        </p:nvSpPr>
        <p:spPr/>
        <p:txBody>
          <a:bodyPr/>
          <a:lstStyle>
            <a:lvl1pPr>
              <a:defRPr/>
            </a:lvl1pPr>
          </a:lstStyle>
          <a:p>
            <a:fld id="{A4E60B9D-22F1-E446-B6EF-C6B9B792525D}" type="slidenum">
              <a:rPr lang="el-GR" altLang="el-GR"/>
              <a:pPr/>
              <a:t>‹#›</a:t>
            </a:fld>
            <a:endParaRPr lang="el-GR" altLang="el-GR"/>
          </a:p>
        </p:txBody>
      </p:sp>
    </p:spTree>
    <p:extLst>
      <p:ext uri="{BB962C8B-B14F-4D97-AF65-F5344CB8AC3E}">
        <p14:creationId xmlns:p14="http://schemas.microsoft.com/office/powerpoint/2010/main" val="258640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4AA2D6"/>
            </a:gs>
            <a:gs pos="100000">
              <a:srgbClr val="002B36"/>
            </a:gs>
          </a:gsLst>
          <a:path path="shape">
            <a:fillToRect l="50000" t="54999" r="50000" b="45001"/>
          </a:path>
        </a:gradFill>
        <a:effectLst/>
      </p:bgPr>
    </p:bg>
    <p:spTree>
      <p:nvGrpSpPr>
        <p:cNvPr id="1" name=""/>
        <p:cNvGrpSpPr/>
        <p:nvPr/>
      </p:nvGrpSpPr>
      <p:grpSpPr>
        <a:xfrm>
          <a:off x="0" y="0"/>
          <a:ext cx="0" cy="0"/>
          <a:chOff x="0" y="0"/>
          <a:chExt cx="0" cy="0"/>
        </a:xfrm>
      </p:grpSpPr>
      <p:sp>
        <p:nvSpPr>
          <p:cNvPr id="1025" name="AutoShape 1">
            <a:extLst>
              <a:ext uri="{FF2B5EF4-FFF2-40B4-BE49-F238E27FC236}">
                <a16:creationId xmlns:a16="http://schemas.microsoft.com/office/drawing/2014/main" id="{4ABA3037-5D87-3FE8-CB4A-19727C21DE80}"/>
              </a:ext>
            </a:extLst>
          </p:cNvPr>
          <p:cNvSpPr>
            <a:spLocks noChangeArrowheads="1"/>
          </p:cNvSpPr>
          <p:nvPr/>
        </p:nvSpPr>
        <p:spPr bwMode="auto">
          <a:xfrm>
            <a:off x="-9525" y="-4763"/>
            <a:ext cx="9163050" cy="781051"/>
          </a:xfrm>
          <a:custGeom>
            <a:avLst/>
            <a:gdLst>
              <a:gd name="T0" fmla="*/ 0 w 9163050"/>
              <a:gd name="T1" fmla="*/ 0 h 781050"/>
              <a:gd name="T2" fmla="*/ 0 w 9163050"/>
              <a:gd name="T3" fmla="*/ 0 h 781050"/>
            </a:gdLst>
            <a:ahLst/>
            <a:cxnLst>
              <a:cxn ang="0">
                <a:pos x="r" y="vc"/>
              </a:cxn>
              <a:cxn ang="5400000">
                <a:pos x="hc" y="b"/>
              </a:cxn>
              <a:cxn ang="10800000">
                <a:pos x="l" y="vc"/>
              </a:cxn>
              <a:cxn ang="16200000">
                <a:pos x="hc" y="t"/>
              </a:cxn>
            </a:cxnLst>
            <a:rect l="T0" t="T1" r="T2" b="T3"/>
            <a:pathLst>
              <a:path w="9163050" h="78105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4A0">
                  <a:alpha val="45999"/>
                </a:srgbClr>
              </a:gs>
              <a:gs pos="100000">
                <a:srgbClr val="00C4CD">
                  <a:alpha val="56000"/>
                </a:srgbClr>
              </a:gs>
            </a:gsLst>
            <a:lin ang="5400000" scaled="1"/>
          </a:gradFill>
          <a:ln>
            <a:noFill/>
          </a:ln>
          <a:effectLst/>
          <a:extLst>
            <a:ext uri="{91240B29-F687-4F45-9708-019B960494DF}">
              <a14:hiddenLine xmlns:a14="http://schemas.microsoft.com/office/drawing/2010/main" w="9360"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1026" name="AutoShape 2">
            <a:extLst>
              <a:ext uri="{FF2B5EF4-FFF2-40B4-BE49-F238E27FC236}">
                <a16:creationId xmlns:a16="http://schemas.microsoft.com/office/drawing/2014/main" id="{12CE6264-9C10-BFD0-2F89-2B8149348F54}"/>
              </a:ext>
            </a:extLst>
          </p:cNvPr>
          <p:cNvSpPr>
            <a:spLocks noChangeArrowheads="1"/>
          </p:cNvSpPr>
          <p:nvPr/>
        </p:nvSpPr>
        <p:spPr bwMode="auto">
          <a:xfrm>
            <a:off x="4381500" y="-4763"/>
            <a:ext cx="4762500" cy="477838"/>
          </a:xfrm>
          <a:custGeom>
            <a:avLst/>
            <a:gdLst>
              <a:gd name="T0" fmla="*/ 0 w 4762500"/>
              <a:gd name="T1" fmla="*/ 0 h 478631"/>
              <a:gd name="T2" fmla="*/ 0 w 4762500"/>
              <a:gd name="T3" fmla="*/ 0 h 478631"/>
            </a:gdLst>
            <a:ahLst/>
            <a:cxnLst>
              <a:cxn ang="0">
                <a:pos x="r" y="vc"/>
              </a:cxn>
              <a:cxn ang="5400000">
                <a:pos x="hc" y="b"/>
              </a:cxn>
              <a:cxn ang="10800000">
                <a:pos x="l" y="vc"/>
              </a:cxn>
              <a:cxn ang="16200000">
                <a:pos x="hc" y="t"/>
              </a:cxn>
            </a:cxnLst>
            <a:rect l="T0" t="T1" r="T2" b="T3"/>
            <a:pathLst>
              <a:path w="4762500" h="478631">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0">
                <a:srgbClr val="00A0A8">
                  <a:alpha val="31000"/>
                </a:srgbClr>
              </a:gs>
              <a:gs pos="100000">
                <a:srgbClr val="008ABF">
                  <a:alpha val="45999"/>
                </a:srgbClr>
              </a:gs>
            </a:gsLst>
            <a:lin ang="5400000" scaled="1"/>
          </a:gradFill>
          <a:ln>
            <a:noFill/>
          </a:ln>
          <a:effectLst/>
          <a:extLst>
            <a:ext uri="{91240B29-F687-4F45-9708-019B960494DF}">
              <a14:hiddenLine xmlns:a14="http://schemas.microsoft.com/office/drawing/2010/main" w="9360"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1027" name="Rectangle 3">
            <a:extLst>
              <a:ext uri="{FF2B5EF4-FFF2-40B4-BE49-F238E27FC236}">
                <a16:creationId xmlns:a16="http://schemas.microsoft.com/office/drawing/2014/main" id="{42A453B4-81B2-D609-104A-020B63C8322F}"/>
              </a:ext>
            </a:extLst>
          </p:cNvPr>
          <p:cNvSpPr>
            <a:spLocks noGrp="1" noChangeArrowheads="1"/>
          </p:cNvSpPr>
          <p:nvPr>
            <p:ph type="title"/>
          </p:nvPr>
        </p:nvSpPr>
        <p:spPr bwMode="auto">
          <a:xfrm>
            <a:off x="533400" y="1028700"/>
            <a:ext cx="7850188" cy="1370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0" rIns="18360" bIns="0" numCol="1" anchor="b" anchorCtr="0" compatLnSpc="1">
            <a:prstTxWarp prst="textNoShape">
              <a:avLst/>
            </a:prstTxWarp>
          </a:bodyPr>
          <a:lstStyle/>
          <a:p>
            <a:pPr lvl="0"/>
            <a:r>
              <a:rPr lang="en-GB" altLang="el-GR"/>
              <a:t>Kλικ για επεξεργασία του τίτλου</a:t>
            </a:r>
          </a:p>
        </p:txBody>
      </p:sp>
      <p:sp>
        <p:nvSpPr>
          <p:cNvPr id="1028" name="Rectangle 4">
            <a:extLst>
              <a:ext uri="{FF2B5EF4-FFF2-40B4-BE49-F238E27FC236}">
                <a16:creationId xmlns:a16="http://schemas.microsoft.com/office/drawing/2014/main" id="{AF7C469E-0EC2-3B8C-CC0C-346F8E16F014}"/>
              </a:ext>
            </a:extLst>
          </p:cNvPr>
          <p:cNvSpPr>
            <a:spLocks noGrp="1" noChangeArrowheads="1"/>
          </p:cNvSpPr>
          <p:nvPr>
            <p:ph type="dt"/>
          </p:nvPr>
        </p:nvSpPr>
        <p:spPr bwMode="auto">
          <a:xfrm>
            <a:off x="457200" y="4767263"/>
            <a:ext cx="2132013" cy="271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hangingPunct="1">
              <a:lnSpc>
                <a:spcPct val="100000"/>
              </a:lnSpc>
              <a:tabLst>
                <a:tab pos="914400" algn="l"/>
                <a:tab pos="1828800" algn="l"/>
              </a:tabLst>
              <a:defRPr sz="1200">
                <a:solidFill>
                  <a:srgbClr val="D1EAED"/>
                </a:solidFill>
                <a:latin typeface="+mj-lt"/>
                <a:ea typeface="DejaVu Sans" charset="0"/>
                <a:cs typeface="DejaVu Sans" charset="0"/>
              </a:defRPr>
            </a:lvl1pPr>
          </a:lstStyle>
          <a:p>
            <a:endParaRPr lang="el-GR" altLang="el-GR"/>
          </a:p>
        </p:txBody>
      </p:sp>
      <p:sp>
        <p:nvSpPr>
          <p:cNvPr id="1029" name="Rectangle 5">
            <a:extLst>
              <a:ext uri="{FF2B5EF4-FFF2-40B4-BE49-F238E27FC236}">
                <a16:creationId xmlns:a16="http://schemas.microsoft.com/office/drawing/2014/main" id="{EDD27C94-C507-2A5D-3DFA-655B9C0610E2}"/>
              </a:ext>
            </a:extLst>
          </p:cNvPr>
          <p:cNvSpPr>
            <a:spLocks noGrp="1" noChangeArrowheads="1"/>
          </p:cNvSpPr>
          <p:nvPr>
            <p:ph type="ftr"/>
          </p:nvPr>
        </p:nvSpPr>
        <p:spPr bwMode="auto">
          <a:xfrm>
            <a:off x="2667000" y="4767263"/>
            <a:ext cx="3351213" cy="271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ctr">
              <a:lnSpc>
                <a:spcPct val="100000"/>
              </a:lnSpc>
              <a:tabLst>
                <a:tab pos="914400" algn="l"/>
                <a:tab pos="1828800" algn="l"/>
                <a:tab pos="2743200" algn="l"/>
              </a:tabLst>
              <a:defRPr sz="1400">
                <a:solidFill>
                  <a:srgbClr val="000000"/>
                </a:solidFill>
                <a:latin typeface="Times New Roman" panose="02020603050405020304" pitchFamily="18" charset="0"/>
                <a:ea typeface="DejaVu Sans" charset="0"/>
                <a:cs typeface="DejaVu Sans" charset="0"/>
              </a:defRPr>
            </a:lvl1pPr>
          </a:lstStyle>
          <a:p>
            <a:endParaRPr lang="en-US" altLang="el-GR"/>
          </a:p>
        </p:txBody>
      </p:sp>
      <p:sp>
        <p:nvSpPr>
          <p:cNvPr id="1030" name="Rectangle 6">
            <a:extLst>
              <a:ext uri="{FF2B5EF4-FFF2-40B4-BE49-F238E27FC236}">
                <a16:creationId xmlns:a16="http://schemas.microsoft.com/office/drawing/2014/main" id="{361140BF-E6F1-3480-C937-BF1BEC721514}"/>
              </a:ext>
            </a:extLst>
          </p:cNvPr>
          <p:cNvSpPr>
            <a:spLocks noGrp="1" noChangeArrowheads="1"/>
          </p:cNvSpPr>
          <p:nvPr>
            <p:ph type="sldNum"/>
          </p:nvPr>
        </p:nvSpPr>
        <p:spPr bwMode="auto">
          <a:xfrm>
            <a:off x="7924800" y="4767263"/>
            <a:ext cx="760413" cy="271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hangingPunct="1">
              <a:lnSpc>
                <a:spcPct val="100000"/>
              </a:lnSpc>
              <a:defRPr sz="1200">
                <a:solidFill>
                  <a:srgbClr val="D1EAED"/>
                </a:solidFill>
                <a:latin typeface="+mj-lt"/>
                <a:ea typeface="DejaVu Sans" charset="0"/>
                <a:cs typeface="DejaVu Sans" charset="0"/>
              </a:defRPr>
            </a:lvl1pPr>
          </a:lstStyle>
          <a:p>
            <a:fld id="{67E9331A-5DDF-7643-9D5A-82832DCDC27A}" type="slidenum">
              <a:rPr lang="el-GR" altLang="el-GR"/>
              <a:pPr/>
              <a:t>‹#›</a:t>
            </a:fld>
            <a:endParaRPr lang="el-GR" altLang="el-GR"/>
          </a:p>
        </p:txBody>
      </p:sp>
      <p:sp>
        <p:nvSpPr>
          <p:cNvPr id="1031" name="Rectangle 7">
            <a:extLst>
              <a:ext uri="{FF2B5EF4-FFF2-40B4-BE49-F238E27FC236}">
                <a16:creationId xmlns:a16="http://schemas.microsoft.com/office/drawing/2014/main" id="{AD33C056-49FF-23D7-8748-8F71B22DE3B4}"/>
              </a:ext>
            </a:extLst>
          </p:cNvPr>
          <p:cNvSpPr>
            <a:spLocks noGrp="1" noChangeArrowheads="1"/>
          </p:cNvSpPr>
          <p:nvPr>
            <p:ph type="body" idx="1"/>
          </p:nvPr>
        </p:nvSpPr>
        <p:spPr bwMode="auto">
          <a:xfrm>
            <a:off x="457200" y="1203325"/>
            <a:ext cx="8228013" cy="298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56134" rIns="0" bIns="0" numCol="1" anchor="t" anchorCtr="0" compatLnSpc="1">
            <a:prstTxWarp prst="textNoShape">
              <a:avLst/>
            </a:prstTxWarp>
          </a:bodyPr>
          <a:lstStyle/>
          <a:p>
            <a:pPr lvl="0"/>
            <a:r>
              <a:rPr lang="en-GB" altLang="el-GR"/>
              <a:t>Click to edit the outline text format</a:t>
            </a:r>
          </a:p>
          <a:p>
            <a:pPr lvl="1"/>
            <a:r>
              <a:rPr lang="en-GB" altLang="el-GR"/>
              <a:t>Second Outline Level</a:t>
            </a:r>
          </a:p>
          <a:p>
            <a:pPr lvl="2"/>
            <a:r>
              <a:rPr lang="en-GB" altLang="el-GR"/>
              <a:t>Third Outline Level</a:t>
            </a:r>
          </a:p>
          <a:p>
            <a:pPr lvl="3"/>
            <a:r>
              <a:rPr lang="en-GB" altLang="el-GR"/>
              <a:t>Fourth Outline Level</a:t>
            </a:r>
          </a:p>
          <a:p>
            <a:pPr lvl="4"/>
            <a:r>
              <a:rPr lang="en-GB" altLang="el-GR"/>
              <a:t>Fifth Outline Level</a:t>
            </a:r>
          </a:p>
          <a:p>
            <a:pPr lvl="4"/>
            <a:r>
              <a:rPr lang="en-GB" altLang="el-GR"/>
              <a:t>Sixth Outline Level</a:t>
            </a:r>
          </a:p>
          <a:p>
            <a:pPr lvl="4"/>
            <a:r>
              <a:rPr lang="en-GB" altLang="el-GR"/>
              <a:t>Seventh Outline Level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72" r:id="rId12"/>
  </p:sldLayoutIdLst>
  <p:txStyles>
    <p:titleStyle>
      <a:lvl1pPr algn="l" rtl="0" fontAlgn="base">
        <a:lnSpc>
          <a:spcPct val="113000"/>
        </a:lnSpc>
        <a:spcBef>
          <a:spcPts val="13"/>
        </a:spcBef>
        <a:spcAft>
          <a:spcPts val="13"/>
        </a:spcAft>
        <a:buClr>
          <a:srgbClr val="000000"/>
        </a:buClr>
        <a:buSzPct val="100000"/>
        <a:buFont typeface="Times New Roman" panose="02020603050405020304" pitchFamily="18" charset="0"/>
        <a:defRPr kern="1200">
          <a:solidFill>
            <a:srgbClr val="FFFFFF"/>
          </a:solidFill>
          <a:latin typeface="+mj-lt"/>
          <a:ea typeface="+mj-ea"/>
          <a:cs typeface="+mj-cs"/>
        </a:defRPr>
      </a:lvl1pPr>
      <a:lvl2pPr marL="742950" indent="-285750" algn="l" rtl="0" fontAlgn="base">
        <a:lnSpc>
          <a:spcPct val="113000"/>
        </a:lnSpc>
        <a:spcBef>
          <a:spcPts val="13"/>
        </a:spcBef>
        <a:spcAft>
          <a:spcPts val="13"/>
        </a:spcAft>
        <a:buClr>
          <a:srgbClr val="000000"/>
        </a:buClr>
        <a:buSzPct val="100000"/>
        <a:buFont typeface="Times New Roman" panose="02020603050405020304" pitchFamily="18" charset="0"/>
        <a:defRPr>
          <a:solidFill>
            <a:srgbClr val="FFFFFF"/>
          </a:solidFill>
          <a:latin typeface="Constantia" panose="02030602050306030303" pitchFamily="18" charset="0"/>
          <a:ea typeface="AR PL SungtiL GB" charset="0"/>
          <a:cs typeface="AR PL SungtiL GB" charset="0"/>
        </a:defRPr>
      </a:lvl2pPr>
      <a:lvl3pPr marL="1143000" indent="-228600" algn="l" rtl="0" fontAlgn="base">
        <a:lnSpc>
          <a:spcPct val="113000"/>
        </a:lnSpc>
        <a:spcBef>
          <a:spcPts val="13"/>
        </a:spcBef>
        <a:spcAft>
          <a:spcPts val="13"/>
        </a:spcAft>
        <a:buClr>
          <a:srgbClr val="000000"/>
        </a:buClr>
        <a:buSzPct val="100000"/>
        <a:buFont typeface="Times New Roman" panose="02020603050405020304" pitchFamily="18" charset="0"/>
        <a:defRPr>
          <a:solidFill>
            <a:srgbClr val="FFFFFF"/>
          </a:solidFill>
          <a:latin typeface="Constantia" panose="02030602050306030303" pitchFamily="18" charset="0"/>
          <a:ea typeface="AR PL SungtiL GB" charset="0"/>
          <a:cs typeface="AR PL SungtiL GB" charset="0"/>
        </a:defRPr>
      </a:lvl3pPr>
      <a:lvl4pPr marL="1600200" indent="-228600" algn="l" rtl="0" fontAlgn="base">
        <a:lnSpc>
          <a:spcPct val="113000"/>
        </a:lnSpc>
        <a:spcBef>
          <a:spcPts val="13"/>
        </a:spcBef>
        <a:spcAft>
          <a:spcPts val="13"/>
        </a:spcAft>
        <a:buClr>
          <a:srgbClr val="000000"/>
        </a:buClr>
        <a:buSzPct val="100000"/>
        <a:buFont typeface="Times New Roman" panose="02020603050405020304" pitchFamily="18" charset="0"/>
        <a:defRPr>
          <a:solidFill>
            <a:srgbClr val="FFFFFF"/>
          </a:solidFill>
          <a:latin typeface="Constantia" panose="02030602050306030303" pitchFamily="18" charset="0"/>
          <a:ea typeface="AR PL SungtiL GB" charset="0"/>
          <a:cs typeface="AR PL SungtiL GB" charset="0"/>
        </a:defRPr>
      </a:lvl4pPr>
      <a:lvl5pPr marL="2057400" indent="-228600" algn="l" rtl="0" fontAlgn="base">
        <a:lnSpc>
          <a:spcPct val="113000"/>
        </a:lnSpc>
        <a:spcBef>
          <a:spcPts val="13"/>
        </a:spcBef>
        <a:spcAft>
          <a:spcPts val="13"/>
        </a:spcAft>
        <a:buClr>
          <a:srgbClr val="000000"/>
        </a:buClr>
        <a:buSzPct val="100000"/>
        <a:buFont typeface="Times New Roman" panose="02020603050405020304" pitchFamily="18" charset="0"/>
        <a:defRPr>
          <a:solidFill>
            <a:srgbClr val="FFFFFF"/>
          </a:solidFill>
          <a:latin typeface="Constantia" panose="02030602050306030303" pitchFamily="18" charset="0"/>
          <a:ea typeface="AR PL SungtiL GB" charset="0"/>
          <a:cs typeface="AR PL SungtiL GB" charset="0"/>
        </a:defRPr>
      </a:lvl5pPr>
      <a:lvl6pPr marL="2514600" indent="-228600" algn="l" rtl="0" fontAlgn="base">
        <a:lnSpc>
          <a:spcPct val="113000"/>
        </a:lnSpc>
        <a:spcBef>
          <a:spcPts val="13"/>
        </a:spcBef>
        <a:spcAft>
          <a:spcPts val="13"/>
        </a:spcAft>
        <a:buClr>
          <a:srgbClr val="000000"/>
        </a:buClr>
        <a:buSzPct val="100000"/>
        <a:buFont typeface="Times New Roman" panose="02020603050405020304" pitchFamily="18" charset="0"/>
        <a:defRPr>
          <a:solidFill>
            <a:srgbClr val="FFFFFF"/>
          </a:solidFill>
          <a:latin typeface="Constantia" panose="02030602050306030303" pitchFamily="18" charset="0"/>
          <a:ea typeface="AR PL SungtiL GB" charset="0"/>
          <a:cs typeface="AR PL SungtiL GB" charset="0"/>
        </a:defRPr>
      </a:lvl6pPr>
      <a:lvl7pPr marL="2971800" indent="-228600" algn="l" rtl="0" fontAlgn="base">
        <a:lnSpc>
          <a:spcPct val="113000"/>
        </a:lnSpc>
        <a:spcBef>
          <a:spcPts val="13"/>
        </a:spcBef>
        <a:spcAft>
          <a:spcPts val="13"/>
        </a:spcAft>
        <a:buClr>
          <a:srgbClr val="000000"/>
        </a:buClr>
        <a:buSzPct val="100000"/>
        <a:buFont typeface="Times New Roman" panose="02020603050405020304" pitchFamily="18" charset="0"/>
        <a:defRPr>
          <a:solidFill>
            <a:srgbClr val="FFFFFF"/>
          </a:solidFill>
          <a:latin typeface="Constantia" panose="02030602050306030303" pitchFamily="18" charset="0"/>
          <a:ea typeface="AR PL SungtiL GB" charset="0"/>
          <a:cs typeface="AR PL SungtiL GB" charset="0"/>
        </a:defRPr>
      </a:lvl7pPr>
      <a:lvl8pPr marL="3429000" indent="-228600" algn="l" rtl="0" fontAlgn="base">
        <a:lnSpc>
          <a:spcPct val="113000"/>
        </a:lnSpc>
        <a:spcBef>
          <a:spcPts val="13"/>
        </a:spcBef>
        <a:spcAft>
          <a:spcPts val="13"/>
        </a:spcAft>
        <a:buClr>
          <a:srgbClr val="000000"/>
        </a:buClr>
        <a:buSzPct val="100000"/>
        <a:buFont typeface="Times New Roman" panose="02020603050405020304" pitchFamily="18" charset="0"/>
        <a:defRPr>
          <a:solidFill>
            <a:srgbClr val="FFFFFF"/>
          </a:solidFill>
          <a:latin typeface="Constantia" panose="02030602050306030303" pitchFamily="18" charset="0"/>
          <a:ea typeface="AR PL SungtiL GB" charset="0"/>
          <a:cs typeface="AR PL SungtiL GB" charset="0"/>
        </a:defRPr>
      </a:lvl8pPr>
      <a:lvl9pPr marL="3886200" indent="-228600" algn="l" rtl="0" fontAlgn="base">
        <a:lnSpc>
          <a:spcPct val="113000"/>
        </a:lnSpc>
        <a:spcBef>
          <a:spcPts val="13"/>
        </a:spcBef>
        <a:spcAft>
          <a:spcPts val="13"/>
        </a:spcAft>
        <a:buClr>
          <a:srgbClr val="000000"/>
        </a:buClr>
        <a:buSzPct val="100000"/>
        <a:buFont typeface="Times New Roman" panose="02020603050405020304" pitchFamily="18" charset="0"/>
        <a:defRPr>
          <a:solidFill>
            <a:srgbClr val="FFFFFF"/>
          </a:solidFill>
          <a:latin typeface="Constantia" panose="02030602050306030303" pitchFamily="18" charset="0"/>
          <a:ea typeface="AR PL SungtiL GB" charset="0"/>
          <a:cs typeface="AR PL SungtiL GB" charset="0"/>
        </a:defRPr>
      </a:lvl9pPr>
    </p:titleStyle>
    <p:bodyStyle>
      <a:lvl1pPr marL="342900" indent="-342900" algn="l" rtl="0" fontAlgn="base">
        <a:lnSpc>
          <a:spcPct val="83000"/>
        </a:lnSpc>
        <a:spcBef>
          <a:spcPts val="1425"/>
        </a:spcBef>
        <a:spcAft>
          <a:spcPts val="13"/>
        </a:spcAft>
        <a:buClr>
          <a:srgbClr val="000000"/>
        </a:buClr>
        <a:buSzPct val="100000"/>
        <a:buFont typeface="Times New Roman" panose="02020603050405020304" pitchFamily="18" charset="0"/>
        <a:defRPr sz="2600" kern="1200">
          <a:solidFill>
            <a:srgbClr val="FFFFFF"/>
          </a:solidFill>
          <a:latin typeface="+mn-lt"/>
          <a:ea typeface="+mn-ea"/>
          <a:cs typeface="+mn-cs"/>
        </a:defRPr>
      </a:lvl1pPr>
      <a:lvl2pPr marL="742950" indent="-285750" algn="l" rtl="0" fontAlgn="base">
        <a:lnSpc>
          <a:spcPct val="83000"/>
        </a:lnSpc>
        <a:spcBef>
          <a:spcPts val="1138"/>
        </a:spcBef>
        <a:spcAft>
          <a:spcPts val="13"/>
        </a:spcAft>
        <a:buClr>
          <a:srgbClr val="000000"/>
        </a:buClr>
        <a:buSzPct val="100000"/>
        <a:buFont typeface="Times New Roman" panose="02020603050405020304" pitchFamily="18" charset="0"/>
        <a:defRPr sz="2100" kern="1200">
          <a:solidFill>
            <a:srgbClr val="FFFFFF"/>
          </a:solidFill>
          <a:latin typeface="+mn-lt"/>
          <a:ea typeface="+mn-ea"/>
          <a:cs typeface="+mn-cs"/>
        </a:defRPr>
      </a:lvl2pPr>
      <a:lvl3pPr marL="1143000" indent="-228600" algn="l" rtl="0" fontAlgn="base">
        <a:lnSpc>
          <a:spcPct val="83000"/>
        </a:lnSpc>
        <a:spcBef>
          <a:spcPts val="863"/>
        </a:spcBef>
        <a:spcAft>
          <a:spcPts val="13"/>
        </a:spcAft>
        <a:buClr>
          <a:srgbClr val="000000"/>
        </a:buClr>
        <a:buSzPct val="100000"/>
        <a:buFont typeface="Times New Roman" panose="02020603050405020304" pitchFamily="18" charset="0"/>
        <a:defRPr sz="2000" kern="1200">
          <a:solidFill>
            <a:srgbClr val="FFFFFF"/>
          </a:solidFill>
          <a:latin typeface="+mn-lt"/>
          <a:ea typeface="+mn-ea"/>
          <a:cs typeface="+mn-cs"/>
        </a:defRPr>
      </a:lvl3pPr>
      <a:lvl4pPr marL="1600200" indent="-228600" algn="l" rtl="0" fontAlgn="base">
        <a:lnSpc>
          <a:spcPct val="83000"/>
        </a:lnSpc>
        <a:spcBef>
          <a:spcPts val="575"/>
        </a:spcBef>
        <a:spcAft>
          <a:spcPts val="13"/>
        </a:spcAft>
        <a:buClr>
          <a:srgbClr val="000000"/>
        </a:buClr>
        <a:buSzPct val="100000"/>
        <a:buFont typeface="Times New Roman" panose="02020603050405020304" pitchFamily="18" charset="0"/>
        <a:defRPr sz="2000" kern="1200">
          <a:solidFill>
            <a:srgbClr val="FFFFFF"/>
          </a:solidFill>
          <a:latin typeface="+mn-lt"/>
          <a:ea typeface="+mn-ea"/>
          <a:cs typeface="+mn-cs"/>
        </a:defRPr>
      </a:lvl4pPr>
      <a:lvl5pPr marL="2057400" indent="-228600" algn="l" rtl="0" fontAlgn="base">
        <a:lnSpc>
          <a:spcPct val="83000"/>
        </a:lnSpc>
        <a:spcBef>
          <a:spcPts val="288"/>
        </a:spcBef>
        <a:spcAft>
          <a:spcPts val="13"/>
        </a:spcAft>
        <a:buClr>
          <a:srgbClr val="000000"/>
        </a:buClr>
        <a:buSzPct val="100000"/>
        <a:buFont typeface="Times New Roman" panose="02020603050405020304" pitchFamily="18" charset="0"/>
        <a:defRPr sz="20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5C92DF7A-7851-9156-35CB-C2D7677F3373}"/>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4CCAB9DF-B3E2-86E5-A94A-5DD610BD49FA}"/>
              </a:ext>
            </a:extLst>
          </p:cNvPr>
          <p:cNvSpPr>
            <a:spLocks noGrp="1"/>
          </p:cNvSpPr>
          <p:nvPr>
            <p:ph type="body" idx="1"/>
          </p:nvPr>
        </p:nvSpPr>
        <p:spPr>
          <a:xfrm>
            <a:off x="628650" y="1369218"/>
            <a:ext cx="7886700" cy="3263504"/>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3B0A520A-A957-B921-3E52-65152CC75312}"/>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endParaRPr lang="el-GR" altLang="el-GR"/>
          </a:p>
        </p:txBody>
      </p:sp>
      <p:sp>
        <p:nvSpPr>
          <p:cNvPr id="5" name="Θέση υποσέλιδου 4">
            <a:extLst>
              <a:ext uri="{FF2B5EF4-FFF2-40B4-BE49-F238E27FC236}">
                <a16:creationId xmlns:a16="http://schemas.microsoft.com/office/drawing/2014/main" id="{29D2402A-EA33-F1A6-7487-9CED89B673DF}"/>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ltLang="el-GR"/>
          </a:p>
        </p:txBody>
      </p:sp>
      <p:sp>
        <p:nvSpPr>
          <p:cNvPr id="6" name="Θέση αριθμού διαφάνειας 5">
            <a:extLst>
              <a:ext uri="{FF2B5EF4-FFF2-40B4-BE49-F238E27FC236}">
                <a16:creationId xmlns:a16="http://schemas.microsoft.com/office/drawing/2014/main" id="{BF4EED60-C47E-A262-3C20-71BDD0C2E7D5}"/>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fld id="{67E9331A-5DDF-7643-9D5A-82832DCDC27A}" type="slidenum">
              <a:rPr lang="el-GR" altLang="el-GR" smtClean="0"/>
              <a:pPr/>
              <a:t>‹#›</a:t>
            </a:fld>
            <a:endParaRPr lang="el-GR" altLang="el-GR"/>
          </a:p>
        </p:txBody>
      </p:sp>
    </p:spTree>
    <p:extLst>
      <p:ext uri="{BB962C8B-B14F-4D97-AF65-F5344CB8AC3E}">
        <p14:creationId xmlns:p14="http://schemas.microsoft.com/office/powerpoint/2010/main" val="117033250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l-G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a:extLst>
              <a:ext uri="{FF2B5EF4-FFF2-40B4-BE49-F238E27FC236}">
                <a16:creationId xmlns:a16="http://schemas.microsoft.com/office/drawing/2014/main" id="{255E2573-BBBF-1969-87A4-0FFDAC3887C7}"/>
              </a:ext>
            </a:extLst>
          </p:cNvPr>
          <p:cNvSpPr>
            <a:spLocks noGrp="1" noChangeArrowheads="1"/>
          </p:cNvSpPr>
          <p:nvPr>
            <p:ph type="title" idx="4294967295"/>
          </p:nvPr>
        </p:nvSpPr>
        <p:spPr>
          <a:xfrm>
            <a:off x="533400" y="339725"/>
            <a:ext cx="7851775" cy="935038"/>
          </a:xfrm>
          <a:ln/>
        </p:spPr>
        <p:txBody>
          <a:bodyPr/>
          <a:lstStyle/>
          <a:p>
            <a:pPr algn="ctr">
              <a:lnSpc>
                <a:spcPct val="100000"/>
              </a:lnSpc>
              <a:tabLst>
                <a:tab pos="914400" algn="l"/>
                <a:tab pos="1828800" algn="l"/>
                <a:tab pos="2743200" algn="l"/>
                <a:tab pos="3657600" algn="l"/>
                <a:tab pos="4572000" algn="l"/>
                <a:tab pos="5486400" algn="l"/>
                <a:tab pos="6400800" algn="l"/>
                <a:tab pos="7315200" algn="l"/>
              </a:tabLst>
            </a:pPr>
            <a:r>
              <a:rPr lang="el-GR" altLang="el-GR" sz="5600" b="1">
                <a:solidFill>
                  <a:srgbClr val="50E0EA"/>
                </a:solidFill>
                <a:latin typeface="Calibri" panose="020F0502020204030204" pitchFamily="34" charset="0"/>
              </a:rPr>
              <a:t>Μ.Ε.Κ.  Ι</a:t>
            </a:r>
          </a:p>
        </p:txBody>
      </p:sp>
      <p:sp>
        <p:nvSpPr>
          <p:cNvPr id="4098" name="Rectangle 2">
            <a:extLst>
              <a:ext uri="{FF2B5EF4-FFF2-40B4-BE49-F238E27FC236}">
                <a16:creationId xmlns:a16="http://schemas.microsoft.com/office/drawing/2014/main" id="{3FF9AAF9-B197-B58C-542D-C3437312325C}"/>
              </a:ext>
            </a:extLst>
          </p:cNvPr>
          <p:cNvSpPr>
            <a:spLocks noGrp="1" noChangeArrowheads="1"/>
          </p:cNvSpPr>
          <p:nvPr>
            <p:ph type="subTitle" idx="4294967295"/>
          </p:nvPr>
        </p:nvSpPr>
        <p:spPr>
          <a:xfrm>
            <a:off x="533400" y="1131888"/>
            <a:ext cx="7854950" cy="2376487"/>
          </a:xfrm>
          <a:ln/>
        </p:spPr>
        <p:txBody>
          <a:bodyPr tIns="45000" rIns="18360" bIns="45000"/>
          <a:lstStyle/>
          <a:p>
            <a:pPr marL="0" indent="0" algn="r">
              <a:lnSpc>
                <a:spcPct val="150000"/>
              </a:lnSpc>
              <a:spcBef>
                <a:spcPts val="813"/>
              </a:spcBef>
              <a:tabLst>
                <a:tab pos="0" algn="l"/>
                <a:tab pos="914400" algn="l"/>
                <a:tab pos="1828800" algn="l"/>
                <a:tab pos="2743200" algn="l"/>
                <a:tab pos="3657600" algn="l"/>
                <a:tab pos="4572000" algn="l"/>
                <a:tab pos="5486400" algn="l"/>
                <a:tab pos="6400800" algn="l"/>
                <a:tab pos="7315200" algn="l"/>
              </a:tabLst>
            </a:pPr>
            <a:r>
              <a:rPr lang="el-GR" altLang="el-GR" sz="4000"/>
              <a:t>Κεφάλαιο  4</a:t>
            </a:r>
          </a:p>
          <a:p>
            <a:pPr marL="0" indent="0" algn="ctr">
              <a:lnSpc>
                <a:spcPct val="100000"/>
              </a:lnSpc>
              <a:spcBef>
                <a:spcPts val="813"/>
              </a:spcBef>
              <a:tabLst>
                <a:tab pos="0" algn="l"/>
                <a:tab pos="914400" algn="l"/>
                <a:tab pos="1828800" algn="l"/>
                <a:tab pos="2743200" algn="l"/>
                <a:tab pos="3657600" algn="l"/>
                <a:tab pos="4572000" algn="l"/>
                <a:tab pos="5486400" algn="l"/>
                <a:tab pos="6400800" algn="l"/>
                <a:tab pos="7315200" algn="l"/>
              </a:tabLst>
            </a:pPr>
            <a:r>
              <a:rPr lang="el-GR" altLang="el-GR" sz="4000" b="1">
                <a:solidFill>
                  <a:srgbClr val="E5F4E0"/>
                </a:solidFill>
              </a:rPr>
              <a:t>Βενζινομηχανές</a:t>
            </a:r>
          </a:p>
          <a:p>
            <a:pPr marL="0" indent="0" algn="ctr">
              <a:lnSpc>
                <a:spcPct val="100000"/>
              </a:lnSpc>
              <a:spcBef>
                <a:spcPts val="813"/>
              </a:spcBef>
              <a:tabLst>
                <a:tab pos="0" algn="l"/>
                <a:tab pos="914400" algn="l"/>
                <a:tab pos="1828800" algn="l"/>
                <a:tab pos="2743200" algn="l"/>
                <a:tab pos="3657600" algn="l"/>
                <a:tab pos="4572000" algn="l"/>
                <a:tab pos="5486400" algn="l"/>
                <a:tab pos="6400800" algn="l"/>
                <a:tab pos="7315200" algn="l"/>
              </a:tabLst>
            </a:pPr>
            <a:r>
              <a:rPr lang="el-GR" altLang="el-GR" sz="4000" b="1">
                <a:solidFill>
                  <a:srgbClr val="E5F4E0"/>
                </a:solidFill>
              </a:rPr>
              <a:t>(4χρονες – 2χρονες)</a:t>
            </a:r>
          </a:p>
        </p:txBody>
      </p:sp>
    </p:spTree>
  </p:cSld>
  <p:clrMapOvr>
    <a:masterClrMapping/>
  </p:clrMapOvr>
  <p:transition>
    <p:pull dir="r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a:extLst>
              <a:ext uri="{FF2B5EF4-FFF2-40B4-BE49-F238E27FC236}">
                <a16:creationId xmlns:a16="http://schemas.microsoft.com/office/drawing/2014/main" id="{1561FF63-F1B3-3503-5DF4-BE9AD417F870}"/>
              </a:ext>
            </a:extLst>
          </p:cNvPr>
          <p:cNvSpPr>
            <a:spLocks noChangeArrowheads="1"/>
          </p:cNvSpPr>
          <p:nvPr/>
        </p:nvSpPr>
        <p:spPr bwMode="auto">
          <a:xfrm>
            <a:off x="179388" y="0"/>
            <a:ext cx="8785225" cy="40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100">
                <a:solidFill>
                  <a:srgbClr val="03495C"/>
                </a:solidFill>
                <a:latin typeface="Calibri" panose="020F0502020204030204" pitchFamily="34" charset="0"/>
              </a:rPr>
              <a:t>Σπειροειδές διάγραμμα πραγματικής λειτουργίας 4χρονου βενζινοκινητήρα</a:t>
            </a:r>
          </a:p>
        </p:txBody>
      </p:sp>
      <p:sp>
        <p:nvSpPr>
          <p:cNvPr id="14338" name="Rectangle 2">
            <a:extLst>
              <a:ext uri="{FF2B5EF4-FFF2-40B4-BE49-F238E27FC236}">
                <a16:creationId xmlns:a16="http://schemas.microsoft.com/office/drawing/2014/main" id="{C1A50EBC-D129-2C6A-E188-975B886ADC0F}"/>
              </a:ext>
            </a:extLst>
          </p:cNvPr>
          <p:cNvSpPr>
            <a:spLocks noChangeArrowheads="1"/>
          </p:cNvSpPr>
          <p:nvPr/>
        </p:nvSpPr>
        <p:spPr bwMode="auto">
          <a:xfrm>
            <a:off x="395288" y="987425"/>
            <a:ext cx="8353425" cy="63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a:t>Η καθυστέρηση αυτή στο κλείσιμο της βαλβίδας γίνεται για να γεμίσει ο κύλινδρος με περισσότερο μίγμα. </a:t>
            </a:r>
          </a:p>
        </p:txBody>
      </p:sp>
      <p:sp>
        <p:nvSpPr>
          <p:cNvPr id="14339" name="Rectangle 3">
            <a:extLst>
              <a:ext uri="{FF2B5EF4-FFF2-40B4-BE49-F238E27FC236}">
                <a16:creationId xmlns:a16="http://schemas.microsoft.com/office/drawing/2014/main" id="{B38B17EA-9C3D-C1A9-3BA8-47AD9415D1E7}"/>
              </a:ext>
            </a:extLst>
          </p:cNvPr>
          <p:cNvSpPr>
            <a:spLocks noChangeArrowheads="1"/>
          </p:cNvSpPr>
          <p:nvPr/>
        </p:nvSpPr>
        <p:spPr bwMode="auto">
          <a:xfrm>
            <a:off x="539750" y="411163"/>
            <a:ext cx="8135938" cy="363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marL="180975" indent="-180975">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spcAft>
                <a:spcPts val="1813"/>
              </a:spcAft>
              <a:buFont typeface="Wingdings" pitchFamily="2" charset="0"/>
              <a:buChar char=""/>
            </a:pPr>
            <a:r>
              <a:rPr lang="el-GR" altLang="el-GR"/>
              <a:t>1</a:t>
            </a:r>
            <a:r>
              <a:rPr lang="el-GR" altLang="el-GR" baseline="30000"/>
              <a:t>ος</a:t>
            </a:r>
            <a:r>
              <a:rPr lang="el-GR" altLang="el-GR"/>
              <a:t> χρόνος  - </a:t>
            </a:r>
            <a:r>
              <a:rPr lang="en-US" altLang="el-GR" b="1">
                <a:solidFill>
                  <a:srgbClr val="FF0000"/>
                </a:solidFill>
              </a:rPr>
              <a:t>“</a:t>
            </a:r>
            <a:r>
              <a:rPr lang="el-GR" altLang="el-GR" b="1">
                <a:solidFill>
                  <a:srgbClr val="FF0000"/>
                </a:solidFill>
              </a:rPr>
              <a:t>εισαγωγή</a:t>
            </a:r>
            <a:r>
              <a:rPr lang="en-US" altLang="el-GR" b="1">
                <a:solidFill>
                  <a:srgbClr val="FF0000"/>
                </a:solidFill>
              </a:rPr>
              <a:t>” </a:t>
            </a:r>
            <a:r>
              <a:rPr lang="el-GR" altLang="el-GR" b="1">
                <a:solidFill>
                  <a:srgbClr val="FF0000"/>
                </a:solidFill>
              </a:rPr>
              <a:t>ή </a:t>
            </a:r>
            <a:r>
              <a:rPr lang="en-US" altLang="el-GR" b="1">
                <a:solidFill>
                  <a:srgbClr val="FF0000"/>
                </a:solidFill>
              </a:rPr>
              <a:t>“</a:t>
            </a:r>
            <a:r>
              <a:rPr lang="el-GR" altLang="el-GR" b="1">
                <a:solidFill>
                  <a:srgbClr val="FF0000"/>
                </a:solidFill>
              </a:rPr>
              <a:t>αναρρόφηση</a:t>
            </a:r>
            <a:r>
              <a:rPr lang="en-US" altLang="el-GR" b="1">
                <a:solidFill>
                  <a:srgbClr val="FF0000"/>
                </a:solidFill>
              </a:rPr>
              <a:t>”</a:t>
            </a:r>
          </a:p>
        </p:txBody>
      </p:sp>
      <p:sp>
        <p:nvSpPr>
          <p:cNvPr id="14340" name="Rectangle 4">
            <a:extLst>
              <a:ext uri="{FF2B5EF4-FFF2-40B4-BE49-F238E27FC236}">
                <a16:creationId xmlns:a16="http://schemas.microsoft.com/office/drawing/2014/main" id="{912D7021-0330-0BD5-EE1E-26CDAF9DB0D1}"/>
              </a:ext>
            </a:extLst>
          </p:cNvPr>
          <p:cNvSpPr>
            <a:spLocks noChangeArrowheads="1"/>
          </p:cNvSpPr>
          <p:nvPr/>
        </p:nvSpPr>
        <p:spPr bwMode="auto">
          <a:xfrm>
            <a:off x="395288" y="1781175"/>
            <a:ext cx="8353425" cy="173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a:t>Το έμβολο με τη μεγάλη ταχύτητα που κατεβαίνει από το Α.Ν.Σ. στο Κ.Ν.Σ., δημιουργεί ένα ισχυρό ρεύμα αναρρόφησης. </a:t>
            </a:r>
          </a:p>
          <a:p>
            <a:pPr algn="ctr" hangingPunct="1">
              <a:lnSpc>
                <a:spcPct val="100000"/>
              </a:lnSpc>
            </a:pPr>
            <a:endParaRPr lang="el-GR" altLang="el-GR"/>
          </a:p>
          <a:p>
            <a:pPr algn="ctr" hangingPunct="1">
              <a:lnSpc>
                <a:spcPct val="100000"/>
              </a:lnSpc>
            </a:pPr>
            <a:r>
              <a:rPr lang="el-GR" altLang="el-GR"/>
              <a:t>Έτσι, και όταν ακόμη το έμβολο αρχίζει να ανεβαίνει προς το Α.Ν.Σ. για τη συμπίεση, για κάποιο μικρό χρονικό διάστημα το μίγμα εξακολουθεί να εισάγεται μέσα στον κύλινδρο. </a:t>
            </a:r>
          </a:p>
        </p:txBody>
      </p:sp>
      <p:sp>
        <p:nvSpPr>
          <p:cNvPr id="14341" name="Rectangle 5">
            <a:extLst>
              <a:ext uri="{FF2B5EF4-FFF2-40B4-BE49-F238E27FC236}">
                <a16:creationId xmlns:a16="http://schemas.microsoft.com/office/drawing/2014/main" id="{F27D256D-3A47-D30F-EB04-B731C45B1A9C}"/>
              </a:ext>
            </a:extLst>
          </p:cNvPr>
          <p:cNvSpPr>
            <a:spLocks noChangeArrowheads="1"/>
          </p:cNvSpPr>
          <p:nvPr/>
        </p:nvSpPr>
        <p:spPr bwMode="auto">
          <a:xfrm>
            <a:off x="395288" y="3725863"/>
            <a:ext cx="8353425" cy="63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a:t>Καθυστερώντας, δηλαδή, για μικρό χρονικό διάστημα το κλείσιμο της βαλβίδας εισαγωγής, επιτυγχάνεται καλύτερη πλήρωση του κυλίνδρου με μίγμα.</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fill="hold" nodeType="clickEffect">
                                  <p:stCondLst>
                                    <p:cond delay="0"/>
                                  </p:stCondLst>
                                  <p:childTnLst>
                                    <p:set>
                                      <p:cBhvr additive="repl">
                                        <p:cTn id="6" dur="1" fill="hold">
                                          <p:stCondLst>
                                            <p:cond delay="0"/>
                                          </p:stCondLst>
                                        </p:cTn>
                                        <p:tgtEl>
                                          <p:spTgt spid="14338"/>
                                        </p:tgtEl>
                                        <p:attrNameLst>
                                          <p:attrName>style.visibility</p:attrName>
                                        </p:attrNameLst>
                                      </p:cBhvr>
                                      <p:to>
                                        <p:strVal val="visible"/>
                                      </p:to>
                                    </p:set>
                                    <p:anim calcmode="lin" valueType="num">
                                      <p:cBhvr additive="repl">
                                        <p:cTn id="7" dur="500" fill="hold"/>
                                        <p:tgtEl>
                                          <p:spTgt spid="14338"/>
                                        </p:tgtEl>
                                        <p:attrNameLst>
                                          <p:attrName>ppt_x</p:attrName>
                                        </p:attrNameLst>
                                      </p:cBhvr>
                                      <p:tavLst>
                                        <p:tav tm="100000">
                                          <p:val>
                                            <p:strVal val="#ppt_x-.2"/>
                                          </p:val>
                                        </p:tav>
                                        <p:tav>
                                          <p:val>
                                            <p:strVal val="#ppt_x"/>
                                          </p:val>
                                        </p:tav>
                                      </p:tavLst>
                                    </p:anim>
                                    <p:anim calcmode="lin" valueType="num">
                                      <p:cBhvr additive="repl">
                                        <p:cTn id="8" dur="500" fill="hold"/>
                                        <p:tgtEl>
                                          <p:spTgt spid="14338"/>
                                        </p:tgtEl>
                                        <p:attrNameLst>
                                          <p:attrName>ppt_y</p:attrName>
                                        </p:attrNameLst>
                                      </p:cBhvr>
                                      <p:tavLst>
                                        <p:tav tm="100000">
                                          <p:val>
                                            <p:strVal val="#ppt_y"/>
                                          </p:val>
                                        </p:tav>
                                        <p:tav>
                                          <p:val>
                                            <p:strVal val="#ppt_y"/>
                                          </p:val>
                                        </p:tav>
                                      </p:tavLst>
                                    </p:anim>
                                    <p:animEffect transition="in" filter="wipe(right)">
                                      <p:cBhvr additive="repl">
                                        <p:cTn id="9" dur="500"/>
                                        <p:tgtEl>
                                          <p:spTgt spid="1433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ntr" presetSubtype="10" fill="hold" nodeType="clickEffect">
                                  <p:stCondLst>
                                    <p:cond delay="0"/>
                                  </p:stCondLst>
                                  <p:childTnLst>
                                    <p:set>
                                      <p:cBhvr additive="repl">
                                        <p:cTn id="13" dur="1" fill="hold">
                                          <p:stCondLst>
                                            <p:cond delay="0"/>
                                          </p:stCondLst>
                                        </p:cTn>
                                        <p:tgtEl>
                                          <p:spTgt spid="14340"/>
                                        </p:tgtEl>
                                        <p:attrNameLst>
                                          <p:attrName>style.visibility</p:attrName>
                                        </p:attrNameLst>
                                      </p:cBhvr>
                                      <p:to>
                                        <p:strVal val="visible"/>
                                      </p:to>
                                    </p:set>
                                    <p:animEffect transition="in" filter="checkerboard(across)">
                                      <p:cBhvr additive="repl">
                                        <p:cTn id="14" dur="500"/>
                                        <p:tgtEl>
                                          <p:spTgt spid="1434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additive="repl">
                                        <p:cTn id="18" dur="1" fill="hold">
                                          <p:stCondLst>
                                            <p:cond delay="0"/>
                                          </p:stCondLst>
                                        </p:cTn>
                                        <p:tgtEl>
                                          <p:spTgt spid="14341"/>
                                        </p:tgtEl>
                                        <p:attrNameLst>
                                          <p:attrName>style.visibility</p:attrName>
                                        </p:attrNameLst>
                                      </p:cBhvr>
                                      <p:to>
                                        <p:strVal val="visible"/>
                                      </p:to>
                                    </p:set>
                                    <p:anim calcmode="lin" valueType="num">
                                      <p:cBhvr additive="repl">
                                        <p:cTn id="19" dur="500" fill="hold"/>
                                        <p:tgtEl>
                                          <p:spTgt spid="14341"/>
                                        </p:tgtEl>
                                        <p:attrNameLst>
                                          <p:attrName>ppt_x</p:attrName>
                                        </p:attrNameLst>
                                      </p:cBhvr>
                                      <p:tavLst>
                                        <p:tav tm="100000">
                                          <p:val>
                                            <p:strVal val="#ppt_x"/>
                                          </p:val>
                                        </p:tav>
                                        <p:tav>
                                          <p:val>
                                            <p:strVal val="#ppt_x"/>
                                          </p:val>
                                        </p:tav>
                                      </p:tavLst>
                                    </p:anim>
                                    <p:anim calcmode="lin" valueType="num">
                                      <p:cBhvr additive="repl">
                                        <p:cTn id="20" dur="500" fill="hold"/>
                                        <p:tgtEl>
                                          <p:spTgt spid="14341"/>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a:extLst>
              <a:ext uri="{FF2B5EF4-FFF2-40B4-BE49-F238E27FC236}">
                <a16:creationId xmlns:a16="http://schemas.microsoft.com/office/drawing/2014/main" id="{1DE62F5C-E69B-F69C-191C-8563D19527B9}"/>
              </a:ext>
            </a:extLst>
          </p:cNvPr>
          <p:cNvSpPr>
            <a:spLocks noChangeArrowheads="1"/>
          </p:cNvSpPr>
          <p:nvPr/>
        </p:nvSpPr>
        <p:spPr bwMode="auto">
          <a:xfrm>
            <a:off x="179388" y="0"/>
            <a:ext cx="8785225" cy="40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100">
                <a:solidFill>
                  <a:srgbClr val="03495C"/>
                </a:solidFill>
                <a:latin typeface="Calibri" panose="020F0502020204030204" pitchFamily="34" charset="0"/>
              </a:rPr>
              <a:t>Σπειροειδές διάγραμμα πραγματικής λειτουργίας 4χρονου βενζινοκινητήρα</a:t>
            </a:r>
          </a:p>
        </p:txBody>
      </p:sp>
      <p:sp>
        <p:nvSpPr>
          <p:cNvPr id="15362" name="Rectangle 2">
            <a:extLst>
              <a:ext uri="{FF2B5EF4-FFF2-40B4-BE49-F238E27FC236}">
                <a16:creationId xmlns:a16="http://schemas.microsoft.com/office/drawing/2014/main" id="{20D307A1-094A-D6E2-6C18-7A1927E063FC}"/>
              </a:ext>
            </a:extLst>
          </p:cNvPr>
          <p:cNvSpPr>
            <a:spLocks noChangeArrowheads="1"/>
          </p:cNvSpPr>
          <p:nvPr/>
        </p:nvSpPr>
        <p:spPr bwMode="auto">
          <a:xfrm>
            <a:off x="3419475" y="771525"/>
            <a:ext cx="5472113" cy="118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a:t>Κάτι ανάλογο συμβαίνει και στην αρχή του χρόνου εισαγωγής. Ανοίγει δηλαδή, η βαλβίδα εισαγωγής και εισέρχεται το μίγμα, ενώ το έμβολο κινείται προς το Α.Ν.Σ. και διώχνει τα καυσαέρια.</a:t>
            </a:r>
          </a:p>
        </p:txBody>
      </p:sp>
      <p:sp>
        <p:nvSpPr>
          <p:cNvPr id="15363" name="Rectangle 3">
            <a:extLst>
              <a:ext uri="{FF2B5EF4-FFF2-40B4-BE49-F238E27FC236}">
                <a16:creationId xmlns:a16="http://schemas.microsoft.com/office/drawing/2014/main" id="{CCD3B411-DD9E-7D93-755E-6A8EE0D33E0B}"/>
              </a:ext>
            </a:extLst>
          </p:cNvPr>
          <p:cNvSpPr>
            <a:spLocks noChangeArrowheads="1"/>
          </p:cNvSpPr>
          <p:nvPr/>
        </p:nvSpPr>
        <p:spPr bwMode="auto">
          <a:xfrm>
            <a:off x="468313" y="4352925"/>
            <a:ext cx="2952750"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marL="342900" indent="-34290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buSzPct val="90000"/>
              <a:buFont typeface="Times New Roman" panose="02020603050405020304" pitchFamily="18" charset="0"/>
              <a:buAutoNum type="arabicPeriod"/>
            </a:pPr>
            <a:r>
              <a:rPr lang="el-GR" altLang="el-GR" sz="1400"/>
              <a:t>Σπειροειδές διάγραμμα τετράχρονου βενζινοκινητήρα.</a:t>
            </a:r>
          </a:p>
        </p:txBody>
      </p:sp>
      <p:pic>
        <p:nvPicPr>
          <p:cNvPr id="15364" name="Picture 4">
            <a:extLst>
              <a:ext uri="{FF2B5EF4-FFF2-40B4-BE49-F238E27FC236}">
                <a16:creationId xmlns:a16="http://schemas.microsoft.com/office/drawing/2014/main" id="{1E125B4D-7F6A-EC6A-09E3-750AD8E4C2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896938"/>
            <a:ext cx="2566987" cy="3425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5" name="Rectangle 5">
            <a:extLst>
              <a:ext uri="{FF2B5EF4-FFF2-40B4-BE49-F238E27FC236}">
                <a16:creationId xmlns:a16="http://schemas.microsoft.com/office/drawing/2014/main" id="{660FBB53-9795-5CB5-750F-B18E1FEA4340}"/>
              </a:ext>
            </a:extLst>
          </p:cNvPr>
          <p:cNvSpPr>
            <a:spLocks noChangeArrowheads="1"/>
          </p:cNvSpPr>
          <p:nvPr/>
        </p:nvSpPr>
        <p:spPr bwMode="auto">
          <a:xfrm>
            <a:off x="539750" y="411163"/>
            <a:ext cx="8135938" cy="363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marL="180975" indent="-180975">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spcAft>
                <a:spcPts val="1813"/>
              </a:spcAft>
              <a:buFont typeface="Wingdings" pitchFamily="2" charset="0"/>
              <a:buChar char=""/>
            </a:pPr>
            <a:r>
              <a:rPr lang="el-GR" altLang="el-GR"/>
              <a:t>1</a:t>
            </a:r>
            <a:r>
              <a:rPr lang="el-GR" altLang="el-GR" baseline="30000"/>
              <a:t>ος</a:t>
            </a:r>
            <a:r>
              <a:rPr lang="el-GR" altLang="el-GR"/>
              <a:t> χρόνος  - </a:t>
            </a:r>
            <a:r>
              <a:rPr lang="en-US" altLang="el-GR" b="1">
                <a:solidFill>
                  <a:srgbClr val="FF0000"/>
                </a:solidFill>
              </a:rPr>
              <a:t>“</a:t>
            </a:r>
            <a:r>
              <a:rPr lang="el-GR" altLang="el-GR" b="1">
                <a:solidFill>
                  <a:srgbClr val="FF0000"/>
                </a:solidFill>
              </a:rPr>
              <a:t>εισαγωγή</a:t>
            </a:r>
            <a:r>
              <a:rPr lang="en-US" altLang="el-GR" b="1">
                <a:solidFill>
                  <a:srgbClr val="FF0000"/>
                </a:solidFill>
              </a:rPr>
              <a:t>” </a:t>
            </a:r>
            <a:r>
              <a:rPr lang="el-GR" altLang="el-GR" b="1">
                <a:solidFill>
                  <a:srgbClr val="FF0000"/>
                </a:solidFill>
              </a:rPr>
              <a:t>ή </a:t>
            </a:r>
            <a:r>
              <a:rPr lang="en-US" altLang="el-GR" b="1">
                <a:solidFill>
                  <a:srgbClr val="FF0000"/>
                </a:solidFill>
              </a:rPr>
              <a:t>“</a:t>
            </a:r>
            <a:r>
              <a:rPr lang="el-GR" altLang="el-GR" b="1">
                <a:solidFill>
                  <a:srgbClr val="FF0000"/>
                </a:solidFill>
              </a:rPr>
              <a:t>αναρρόφηση</a:t>
            </a:r>
            <a:r>
              <a:rPr lang="en-US" altLang="el-GR" b="1">
                <a:solidFill>
                  <a:srgbClr val="FF0000"/>
                </a:solidFill>
              </a:rPr>
              <a:t>”</a:t>
            </a:r>
          </a:p>
        </p:txBody>
      </p:sp>
      <p:sp>
        <p:nvSpPr>
          <p:cNvPr id="15366" name="Rectangle 6">
            <a:extLst>
              <a:ext uri="{FF2B5EF4-FFF2-40B4-BE49-F238E27FC236}">
                <a16:creationId xmlns:a16="http://schemas.microsoft.com/office/drawing/2014/main" id="{779E85C3-5429-5CB9-80C8-B0C446C2CDD9}"/>
              </a:ext>
            </a:extLst>
          </p:cNvPr>
          <p:cNvSpPr>
            <a:spLocks noChangeArrowheads="1"/>
          </p:cNvSpPr>
          <p:nvPr/>
        </p:nvSpPr>
        <p:spPr bwMode="auto">
          <a:xfrm>
            <a:off x="3419475" y="2068513"/>
            <a:ext cx="5472113" cy="146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a:t>Με τη μεγάλη ταχύτητα που φεύγουν τα καυσαέρια και με τις δύο βαλβίδες ανοικτές (επικάλυψη), δημιουργείται μια μικρή αναρρόφηση, την οποία εκμεταλλευόμαστε, ανοίγοντας λίγο ενωρίτερα τη βαλβίδα εισαγωγής για να εισέλθει το μίγμα.</a:t>
            </a:r>
          </a:p>
        </p:txBody>
      </p:sp>
      <p:sp>
        <p:nvSpPr>
          <p:cNvPr id="15367" name="Rectangle 7">
            <a:extLst>
              <a:ext uri="{FF2B5EF4-FFF2-40B4-BE49-F238E27FC236}">
                <a16:creationId xmlns:a16="http://schemas.microsoft.com/office/drawing/2014/main" id="{EC5D2ACB-8173-8224-C8E9-A54C3E79ED28}"/>
              </a:ext>
            </a:extLst>
          </p:cNvPr>
          <p:cNvSpPr>
            <a:spLocks noChangeArrowheads="1"/>
          </p:cNvSpPr>
          <p:nvPr/>
        </p:nvSpPr>
        <p:spPr bwMode="auto">
          <a:xfrm>
            <a:off x="3276600" y="3675063"/>
            <a:ext cx="5722938" cy="912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a:t>Το τμήμα ΑΔ είναι αυτό που καθορίζει το χρονικό διάστημα που οι δύο βαλβίδες παραμένουν ανοικτές και ονομάζεται «επικάλυψη» (overlap) ή «παλάντζο».</a:t>
            </a:r>
          </a:p>
        </p:txBody>
      </p:sp>
      <p:cxnSp>
        <p:nvCxnSpPr>
          <p:cNvPr id="15368" name="AutoShape 8">
            <a:extLst>
              <a:ext uri="{FF2B5EF4-FFF2-40B4-BE49-F238E27FC236}">
                <a16:creationId xmlns:a16="http://schemas.microsoft.com/office/drawing/2014/main" id="{ACF14CAD-F18F-913B-7158-21BCC577A0AA}"/>
              </a:ext>
            </a:extLst>
          </p:cNvPr>
          <p:cNvCxnSpPr>
            <a:cxnSpLocks noChangeShapeType="1"/>
          </p:cNvCxnSpPr>
          <p:nvPr/>
        </p:nvCxnSpPr>
        <p:spPr bwMode="auto">
          <a:xfrm flipH="1">
            <a:off x="2051050" y="771525"/>
            <a:ext cx="647700" cy="431800"/>
          </a:xfrm>
          <a:prstGeom prst="straightConnector1">
            <a:avLst/>
          </a:prstGeom>
          <a:noFill/>
          <a:ln w="12600" cap="flat">
            <a:solidFill>
              <a:srgbClr val="09529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15366"/>
                                        </p:tgtEl>
                                        <p:attrNameLst>
                                          <p:attrName>style.visibility</p:attrName>
                                        </p:attrNameLst>
                                      </p:cBhvr>
                                      <p:to>
                                        <p:strVal val="visible"/>
                                      </p:to>
                                    </p:set>
                                    <p:anim calcmode="lin" valueType="num">
                                      <p:cBhvr additive="repl">
                                        <p:cTn id="7" dur="500" fill="hold"/>
                                        <p:tgtEl>
                                          <p:spTgt spid="15366"/>
                                        </p:tgtEl>
                                        <p:attrNameLst>
                                          <p:attrName>ppt_x</p:attrName>
                                        </p:attrNameLst>
                                      </p:cBhvr>
                                      <p:tavLst>
                                        <p:tav tm="100000">
                                          <p:val>
                                            <p:strVal val="#ppt_x"/>
                                          </p:val>
                                        </p:tav>
                                        <p:tav>
                                          <p:val>
                                            <p:strVal val="#ppt_x"/>
                                          </p:val>
                                        </p:tav>
                                      </p:tavLst>
                                    </p:anim>
                                    <p:anim calcmode="lin" valueType="num">
                                      <p:cBhvr additive="repl">
                                        <p:cTn id="8" dur="500" fill="hold"/>
                                        <p:tgtEl>
                                          <p:spTgt spid="15366"/>
                                        </p:tgtEl>
                                        <p:attrNameLst>
                                          <p:attrName>ppt_y</p:attrName>
                                        </p:attrNameLst>
                                      </p:cBhvr>
                                      <p:tavLst>
                                        <p:tav tm="100000">
                                          <p:val>
                                            <p:strVal val="1+#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15367"/>
                                        </p:tgtEl>
                                        <p:attrNameLst>
                                          <p:attrName>style.visibility</p:attrName>
                                        </p:attrNameLst>
                                      </p:cBhvr>
                                      <p:to>
                                        <p:strVal val="visible"/>
                                      </p:to>
                                    </p:set>
                                    <p:anim calcmode="lin" valueType="num">
                                      <p:cBhvr additive="repl">
                                        <p:cTn id="13" dur="500" fill="hold"/>
                                        <p:tgtEl>
                                          <p:spTgt spid="15367"/>
                                        </p:tgtEl>
                                        <p:attrNameLst>
                                          <p:attrName>ppt_x</p:attrName>
                                        </p:attrNameLst>
                                      </p:cBhvr>
                                      <p:tavLst>
                                        <p:tav tm="100000">
                                          <p:val>
                                            <p:strVal val="#ppt_x"/>
                                          </p:val>
                                        </p:tav>
                                        <p:tav>
                                          <p:val>
                                            <p:strVal val="#ppt_x"/>
                                          </p:val>
                                        </p:tav>
                                      </p:tavLst>
                                    </p:anim>
                                    <p:anim calcmode="lin" valueType="num">
                                      <p:cBhvr additive="repl">
                                        <p:cTn id="14" dur="500" fill="hold"/>
                                        <p:tgtEl>
                                          <p:spTgt spid="15367"/>
                                        </p:tgtEl>
                                        <p:attrNameLst>
                                          <p:attrName>ppt_y</p:attrName>
                                        </p:attrNameLst>
                                      </p:cBhvr>
                                      <p:tavLst>
                                        <p:tav tm="100000">
                                          <p:val>
                                            <p:strVal val="1+#ppt_h/2"/>
                                          </p:val>
                                        </p:tav>
                                        <p:tav>
                                          <p:val>
                                            <p:strVal val="#ppt_y"/>
                                          </p:val>
                                        </p:tav>
                                      </p:tavLst>
                                    </p:anim>
                                  </p:childTnLst>
                                </p:cTn>
                              </p:par>
                            </p:childTnLst>
                          </p:cTn>
                        </p:par>
                        <p:par>
                          <p:cTn id="15" fill="hold" nodeType="afterGroup">
                            <p:stCondLst>
                              <p:cond delay="500"/>
                            </p:stCondLst>
                            <p:childTnLst>
                              <p:par>
                                <p:cTn id="16" presetID="2" presetClass="entr" presetSubtype="8" fill="hold" nodeType="afterEffect">
                                  <p:stCondLst>
                                    <p:cond delay="0"/>
                                  </p:stCondLst>
                                  <p:childTnLst>
                                    <p:set>
                                      <p:cBhvr additive="repl">
                                        <p:cTn id="17" dur="1" fill="hold">
                                          <p:stCondLst>
                                            <p:cond delay="0"/>
                                          </p:stCondLst>
                                        </p:cTn>
                                        <p:tgtEl>
                                          <p:spTgt spid="15368"/>
                                        </p:tgtEl>
                                        <p:attrNameLst>
                                          <p:attrName>style.visibility</p:attrName>
                                        </p:attrNameLst>
                                      </p:cBhvr>
                                      <p:to>
                                        <p:strVal val="visible"/>
                                      </p:to>
                                    </p:set>
                                    <p:anim calcmode="lin" valueType="num">
                                      <p:cBhvr additive="repl">
                                        <p:cTn id="18" dur="500" fill="hold"/>
                                        <p:tgtEl>
                                          <p:spTgt spid="15368"/>
                                        </p:tgtEl>
                                        <p:attrNameLst>
                                          <p:attrName>ppt_x</p:attrName>
                                        </p:attrNameLst>
                                      </p:cBhvr>
                                      <p:tavLst>
                                        <p:tav tm="100000">
                                          <p:val>
                                            <p:strVal val="0-#ppt_w/2"/>
                                          </p:val>
                                        </p:tav>
                                        <p:tav>
                                          <p:val>
                                            <p:strVal val="#ppt_x"/>
                                          </p:val>
                                        </p:tav>
                                      </p:tavLst>
                                    </p:anim>
                                    <p:anim calcmode="lin" valueType="num">
                                      <p:cBhvr additive="repl">
                                        <p:cTn id="19" dur="500" fill="hold"/>
                                        <p:tgtEl>
                                          <p:spTgt spid="15368"/>
                                        </p:tgtEl>
                                        <p:attrNameLst>
                                          <p:attrName>ppt_y</p:attrName>
                                        </p:attrNameLst>
                                      </p:cBhvr>
                                      <p:tavLst>
                                        <p:tav tm="100000">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a:extLst>
              <a:ext uri="{FF2B5EF4-FFF2-40B4-BE49-F238E27FC236}">
                <a16:creationId xmlns:a16="http://schemas.microsoft.com/office/drawing/2014/main" id="{DB8FFA67-E354-78D9-09F9-2D53D193A82A}"/>
              </a:ext>
            </a:extLst>
          </p:cNvPr>
          <p:cNvSpPr>
            <a:spLocks noChangeArrowheads="1"/>
          </p:cNvSpPr>
          <p:nvPr/>
        </p:nvSpPr>
        <p:spPr bwMode="auto">
          <a:xfrm>
            <a:off x="179388" y="0"/>
            <a:ext cx="8785225" cy="40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100">
                <a:solidFill>
                  <a:srgbClr val="03495C"/>
                </a:solidFill>
                <a:latin typeface="Calibri" panose="020F0502020204030204" pitchFamily="34" charset="0"/>
              </a:rPr>
              <a:t>Σπειροειδές διάγραμμα πραγματικής λειτουργίας 4χρονου βενζινοκινητήρα</a:t>
            </a:r>
          </a:p>
        </p:txBody>
      </p:sp>
      <p:sp>
        <p:nvSpPr>
          <p:cNvPr id="16386" name="Rectangle 2">
            <a:extLst>
              <a:ext uri="{FF2B5EF4-FFF2-40B4-BE49-F238E27FC236}">
                <a16:creationId xmlns:a16="http://schemas.microsoft.com/office/drawing/2014/main" id="{B0E5CCE7-3CFC-5997-46EC-4F9C02A570C0}"/>
              </a:ext>
            </a:extLst>
          </p:cNvPr>
          <p:cNvSpPr>
            <a:spLocks noChangeArrowheads="1"/>
          </p:cNvSpPr>
          <p:nvPr/>
        </p:nvSpPr>
        <p:spPr bwMode="auto">
          <a:xfrm>
            <a:off x="611188" y="1670050"/>
            <a:ext cx="5184775" cy="173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a:t>Η συμπίεση αρχίζει από το σημείο Β, με το έμβολο να κινείται προς το Α.Ν.Σ. και τις βαλβίδες εισαγωγής και εξαγωγής κλειστές, </a:t>
            </a:r>
          </a:p>
          <a:p>
            <a:pPr algn="ctr" hangingPunct="1">
              <a:lnSpc>
                <a:spcPct val="100000"/>
              </a:lnSpc>
            </a:pPr>
            <a:endParaRPr lang="el-GR" altLang="el-GR"/>
          </a:p>
          <a:p>
            <a:pPr algn="ctr" hangingPunct="1">
              <a:lnSpc>
                <a:spcPct val="100000"/>
              </a:lnSpc>
            </a:pPr>
            <a:r>
              <a:rPr lang="el-GR" altLang="el-GR"/>
              <a:t>και τελειώνει στο σημείο Γ, όπου το μίγμα έχει αποκτήσει την κατάλληλη πίεση και θερμοκρασία.</a:t>
            </a:r>
          </a:p>
        </p:txBody>
      </p:sp>
      <p:sp>
        <p:nvSpPr>
          <p:cNvPr id="16387" name="Rectangle 3">
            <a:extLst>
              <a:ext uri="{FF2B5EF4-FFF2-40B4-BE49-F238E27FC236}">
                <a16:creationId xmlns:a16="http://schemas.microsoft.com/office/drawing/2014/main" id="{84EFF91C-C80B-BF41-C4B0-9D2E0120DDC9}"/>
              </a:ext>
            </a:extLst>
          </p:cNvPr>
          <p:cNvSpPr>
            <a:spLocks noChangeArrowheads="1"/>
          </p:cNvSpPr>
          <p:nvPr/>
        </p:nvSpPr>
        <p:spPr bwMode="auto">
          <a:xfrm>
            <a:off x="5867400" y="4352925"/>
            <a:ext cx="2952750"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marL="342900" indent="-34290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buSzPct val="90000"/>
              <a:buFont typeface="Times New Roman" panose="02020603050405020304" pitchFamily="18" charset="0"/>
              <a:buAutoNum type="arabicPeriod"/>
            </a:pPr>
            <a:r>
              <a:rPr lang="el-GR" altLang="el-GR" sz="1400"/>
              <a:t>Σπειροειδές διάγραμμα τετράχρονου βενζινοκινητήρα.</a:t>
            </a:r>
          </a:p>
        </p:txBody>
      </p:sp>
      <p:pic>
        <p:nvPicPr>
          <p:cNvPr id="16388" name="Picture 4">
            <a:extLst>
              <a:ext uri="{FF2B5EF4-FFF2-40B4-BE49-F238E27FC236}">
                <a16:creationId xmlns:a16="http://schemas.microsoft.com/office/drawing/2014/main" id="{2DC84E48-B904-90FF-6266-EC26B59E88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3300" y="896938"/>
            <a:ext cx="2566988" cy="3425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89" name="Rectangle 5">
            <a:extLst>
              <a:ext uri="{FF2B5EF4-FFF2-40B4-BE49-F238E27FC236}">
                <a16:creationId xmlns:a16="http://schemas.microsoft.com/office/drawing/2014/main" id="{337A1912-A319-147B-77AA-B8FFF84E95F7}"/>
              </a:ext>
            </a:extLst>
          </p:cNvPr>
          <p:cNvSpPr>
            <a:spLocks noChangeArrowheads="1"/>
          </p:cNvSpPr>
          <p:nvPr/>
        </p:nvSpPr>
        <p:spPr bwMode="auto">
          <a:xfrm>
            <a:off x="539750" y="411163"/>
            <a:ext cx="8135938" cy="363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marL="180975" indent="-180975">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spcAft>
                <a:spcPts val="1813"/>
              </a:spcAft>
              <a:buFont typeface="Wingdings" pitchFamily="2" charset="0"/>
              <a:buChar char=""/>
            </a:pPr>
            <a:r>
              <a:rPr lang="el-GR" altLang="el-GR"/>
              <a:t>2</a:t>
            </a:r>
            <a:r>
              <a:rPr lang="el-GR" altLang="el-GR" baseline="30000"/>
              <a:t>ος</a:t>
            </a:r>
            <a:r>
              <a:rPr lang="el-GR" altLang="el-GR"/>
              <a:t> χρόνος  - </a:t>
            </a:r>
            <a:r>
              <a:rPr lang="en-US" altLang="el-GR" b="1">
                <a:solidFill>
                  <a:srgbClr val="FF0000"/>
                </a:solidFill>
              </a:rPr>
              <a:t>“</a:t>
            </a:r>
            <a:r>
              <a:rPr lang="el-GR" altLang="el-GR" b="1">
                <a:solidFill>
                  <a:srgbClr val="FF0000"/>
                </a:solidFill>
              </a:rPr>
              <a:t>συμπίεση</a:t>
            </a:r>
            <a:r>
              <a:rPr lang="en-US" altLang="el-GR" b="1">
                <a:solidFill>
                  <a:srgbClr val="FF0000"/>
                </a:solidFill>
              </a:rPr>
              <a:t>”</a:t>
            </a:r>
          </a:p>
        </p:txBody>
      </p:sp>
      <p:cxnSp>
        <p:nvCxnSpPr>
          <p:cNvPr id="16390" name="AutoShape 6">
            <a:extLst>
              <a:ext uri="{FF2B5EF4-FFF2-40B4-BE49-F238E27FC236}">
                <a16:creationId xmlns:a16="http://schemas.microsoft.com/office/drawing/2014/main" id="{C0CE75CF-0999-6337-484B-BD58B6AD5BBB}"/>
              </a:ext>
            </a:extLst>
          </p:cNvPr>
          <p:cNvCxnSpPr>
            <a:cxnSpLocks noChangeShapeType="1"/>
          </p:cNvCxnSpPr>
          <p:nvPr/>
        </p:nvCxnSpPr>
        <p:spPr bwMode="auto">
          <a:xfrm flipV="1">
            <a:off x="5651500" y="3940175"/>
            <a:ext cx="720725" cy="215900"/>
          </a:xfrm>
          <a:prstGeom prst="straightConnector1">
            <a:avLst/>
          </a:prstGeom>
          <a:noFill/>
          <a:ln w="12600" cap="flat">
            <a:solidFill>
              <a:srgbClr val="09529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6391" name="AutoShape 7">
            <a:extLst>
              <a:ext uri="{FF2B5EF4-FFF2-40B4-BE49-F238E27FC236}">
                <a16:creationId xmlns:a16="http://schemas.microsoft.com/office/drawing/2014/main" id="{AB745310-8A2A-4079-1029-00C4F95906D4}"/>
              </a:ext>
            </a:extLst>
          </p:cNvPr>
          <p:cNvCxnSpPr>
            <a:cxnSpLocks noChangeShapeType="1"/>
          </p:cNvCxnSpPr>
          <p:nvPr/>
        </p:nvCxnSpPr>
        <p:spPr bwMode="auto">
          <a:xfrm>
            <a:off x="6083300" y="627063"/>
            <a:ext cx="792163" cy="576262"/>
          </a:xfrm>
          <a:prstGeom prst="straightConnector1">
            <a:avLst/>
          </a:prstGeom>
          <a:noFill/>
          <a:ln w="12600" cap="flat">
            <a:solidFill>
              <a:srgbClr val="09529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fill="hold" nodeType="clickEffect">
                                  <p:stCondLst>
                                    <p:cond delay="0"/>
                                  </p:stCondLst>
                                  <p:childTnLst>
                                    <p:set>
                                      <p:cBhvr additive="repl">
                                        <p:cTn id="6" dur="1" fill="hold">
                                          <p:stCondLst>
                                            <p:cond delay="0"/>
                                          </p:stCondLst>
                                        </p:cTn>
                                        <p:tgtEl>
                                          <p:spTgt spid="16386">
                                            <p:txEl>
                                              <p:pRg st="0" end="0"/>
                                            </p:txEl>
                                          </p:spTgt>
                                        </p:tgtEl>
                                        <p:attrNameLst>
                                          <p:attrName>style.visibility</p:attrName>
                                        </p:attrNameLst>
                                      </p:cBhvr>
                                      <p:to>
                                        <p:strVal val="visible"/>
                                      </p:to>
                                    </p:set>
                                    <p:anim calcmode="lin" valueType="num">
                                      <p:cBhvr additive="repl">
                                        <p:cTn id="7" dur="500" fill="hold"/>
                                        <p:tgtEl>
                                          <p:spTgt spid="16386">
                                            <p:txEl>
                                              <p:pRg st="0" end="0"/>
                                            </p:txEl>
                                          </p:spTgt>
                                        </p:tgtEl>
                                        <p:attrNameLst>
                                          <p:attrName>ppt_x</p:attrName>
                                        </p:attrNameLst>
                                      </p:cBhvr>
                                      <p:tavLst>
                                        <p:tav tm="100000">
                                          <p:val>
                                            <p:strVal val="#ppt_x-.2"/>
                                          </p:val>
                                        </p:tav>
                                        <p:tav>
                                          <p:val>
                                            <p:strVal val="#ppt_x"/>
                                          </p:val>
                                        </p:tav>
                                      </p:tavLst>
                                    </p:anim>
                                    <p:anim calcmode="lin" valueType="num">
                                      <p:cBhvr additive="repl">
                                        <p:cTn id="8" dur="500" fill="hold"/>
                                        <p:tgtEl>
                                          <p:spTgt spid="16386">
                                            <p:txEl>
                                              <p:pRg st="0" end="0"/>
                                            </p:txEl>
                                          </p:spTgt>
                                        </p:tgtEl>
                                        <p:attrNameLst>
                                          <p:attrName>ppt_y</p:attrName>
                                        </p:attrNameLst>
                                      </p:cBhvr>
                                      <p:tavLst>
                                        <p:tav tm="100000">
                                          <p:val>
                                            <p:strVal val="#ppt_y"/>
                                          </p:val>
                                        </p:tav>
                                        <p:tav>
                                          <p:val>
                                            <p:strVal val="#ppt_y"/>
                                          </p:val>
                                        </p:tav>
                                      </p:tavLst>
                                    </p:anim>
                                    <p:animEffect transition="in" filter="wipe(right)">
                                      <p:cBhvr additive="repl">
                                        <p:cTn id="9" dur="500"/>
                                        <p:tgtEl>
                                          <p:spTgt spid="16386">
                                            <p:txEl>
                                              <p:pRg st="0" end="0"/>
                                            </p:txEl>
                                          </p:spTgt>
                                        </p:tgtEl>
                                      </p:cBhvr>
                                    </p:animEffect>
                                  </p:childTnLst>
                                </p:cTn>
                              </p:par>
                            </p:childTnLst>
                          </p:cTn>
                        </p:par>
                        <p:par>
                          <p:cTn id="10" fill="hold" nodeType="afterGroup">
                            <p:stCondLst>
                              <p:cond delay="500"/>
                            </p:stCondLst>
                            <p:childTnLst>
                              <p:par>
                                <p:cTn id="11" presetID="2" presetClass="entr" presetSubtype="8" fill="hold" nodeType="afterEffect">
                                  <p:stCondLst>
                                    <p:cond delay="0"/>
                                  </p:stCondLst>
                                  <p:childTnLst>
                                    <p:set>
                                      <p:cBhvr additive="repl">
                                        <p:cTn id="12" dur="1" fill="hold">
                                          <p:stCondLst>
                                            <p:cond delay="0"/>
                                          </p:stCondLst>
                                        </p:cTn>
                                        <p:tgtEl>
                                          <p:spTgt spid="16390"/>
                                        </p:tgtEl>
                                        <p:attrNameLst>
                                          <p:attrName>style.visibility</p:attrName>
                                        </p:attrNameLst>
                                      </p:cBhvr>
                                      <p:to>
                                        <p:strVal val="visible"/>
                                      </p:to>
                                    </p:set>
                                    <p:anim calcmode="lin" valueType="num">
                                      <p:cBhvr additive="repl">
                                        <p:cTn id="13" dur="500" fill="hold"/>
                                        <p:tgtEl>
                                          <p:spTgt spid="16390"/>
                                        </p:tgtEl>
                                        <p:attrNameLst>
                                          <p:attrName>ppt_x</p:attrName>
                                        </p:attrNameLst>
                                      </p:cBhvr>
                                      <p:tavLst>
                                        <p:tav tm="100000">
                                          <p:val>
                                            <p:strVal val="0-#ppt_w/2"/>
                                          </p:val>
                                        </p:tav>
                                        <p:tav>
                                          <p:val>
                                            <p:strVal val="#ppt_x"/>
                                          </p:val>
                                        </p:tav>
                                      </p:tavLst>
                                    </p:anim>
                                    <p:anim calcmode="lin" valueType="num">
                                      <p:cBhvr additive="repl">
                                        <p:cTn id="14" dur="500" fill="hold"/>
                                        <p:tgtEl>
                                          <p:spTgt spid="16390"/>
                                        </p:tgtEl>
                                        <p:attrNameLst>
                                          <p:attrName>ppt_y</p:attrName>
                                        </p:attrNameLst>
                                      </p:cBhvr>
                                      <p:tavLst>
                                        <p:tav tm="100000">
                                          <p:val>
                                            <p:strVal val="#ppt_y"/>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9" presetClass="entr" fill="hold" nodeType="clickEffect">
                                  <p:stCondLst>
                                    <p:cond delay="0"/>
                                  </p:stCondLst>
                                  <p:childTnLst>
                                    <p:set>
                                      <p:cBhvr additive="repl">
                                        <p:cTn id="18" dur="1" fill="hold">
                                          <p:stCondLst>
                                            <p:cond delay="0"/>
                                          </p:stCondLst>
                                        </p:cTn>
                                        <p:tgtEl>
                                          <p:spTgt spid="16386">
                                            <p:txEl>
                                              <p:pRg st="2" end="2"/>
                                            </p:txEl>
                                          </p:spTgt>
                                        </p:tgtEl>
                                        <p:attrNameLst>
                                          <p:attrName>style.visibility</p:attrName>
                                        </p:attrNameLst>
                                      </p:cBhvr>
                                      <p:to>
                                        <p:strVal val="visible"/>
                                      </p:to>
                                    </p:set>
                                    <p:anim calcmode="lin" valueType="num">
                                      <p:cBhvr additive="repl">
                                        <p:cTn id="19" dur="500" fill="hold"/>
                                        <p:tgtEl>
                                          <p:spTgt spid="16386">
                                            <p:txEl>
                                              <p:pRg st="2" end="2"/>
                                            </p:txEl>
                                          </p:spTgt>
                                        </p:tgtEl>
                                        <p:attrNameLst>
                                          <p:attrName>ppt_x</p:attrName>
                                        </p:attrNameLst>
                                      </p:cBhvr>
                                      <p:tavLst>
                                        <p:tav tm="100000">
                                          <p:val>
                                            <p:strVal val="#ppt_x-.2"/>
                                          </p:val>
                                        </p:tav>
                                        <p:tav>
                                          <p:val>
                                            <p:strVal val="#ppt_x"/>
                                          </p:val>
                                        </p:tav>
                                      </p:tavLst>
                                    </p:anim>
                                    <p:anim calcmode="lin" valueType="num">
                                      <p:cBhvr additive="repl">
                                        <p:cTn id="20" dur="500" fill="hold"/>
                                        <p:tgtEl>
                                          <p:spTgt spid="16386">
                                            <p:txEl>
                                              <p:pRg st="2" end="2"/>
                                            </p:txEl>
                                          </p:spTgt>
                                        </p:tgtEl>
                                        <p:attrNameLst>
                                          <p:attrName>ppt_y</p:attrName>
                                        </p:attrNameLst>
                                      </p:cBhvr>
                                      <p:tavLst>
                                        <p:tav tm="100000">
                                          <p:val>
                                            <p:strVal val="#ppt_y"/>
                                          </p:val>
                                        </p:tav>
                                        <p:tav>
                                          <p:val>
                                            <p:strVal val="#ppt_y"/>
                                          </p:val>
                                        </p:tav>
                                      </p:tavLst>
                                    </p:anim>
                                    <p:animEffect transition="in" filter="wipe(right)">
                                      <p:cBhvr additive="repl">
                                        <p:cTn id="21" dur="500"/>
                                        <p:tgtEl>
                                          <p:spTgt spid="16386">
                                            <p:txEl>
                                              <p:pRg st="2" end="2"/>
                                            </p:txEl>
                                          </p:spTgt>
                                        </p:tgtEl>
                                      </p:cBhvr>
                                    </p:animEffect>
                                  </p:childTnLst>
                                </p:cTn>
                              </p:par>
                            </p:childTnLst>
                          </p:cTn>
                        </p:par>
                        <p:par>
                          <p:cTn id="22" fill="hold" nodeType="afterGroup">
                            <p:stCondLst>
                              <p:cond delay="500"/>
                            </p:stCondLst>
                            <p:childTnLst>
                              <p:par>
                                <p:cTn id="23" presetID="2" presetClass="entr" presetSubtype="8" fill="hold" nodeType="afterEffect">
                                  <p:stCondLst>
                                    <p:cond delay="0"/>
                                  </p:stCondLst>
                                  <p:childTnLst>
                                    <p:set>
                                      <p:cBhvr additive="repl">
                                        <p:cTn id="24" dur="1" fill="hold">
                                          <p:stCondLst>
                                            <p:cond delay="0"/>
                                          </p:stCondLst>
                                        </p:cTn>
                                        <p:tgtEl>
                                          <p:spTgt spid="16391"/>
                                        </p:tgtEl>
                                        <p:attrNameLst>
                                          <p:attrName>style.visibility</p:attrName>
                                        </p:attrNameLst>
                                      </p:cBhvr>
                                      <p:to>
                                        <p:strVal val="visible"/>
                                      </p:to>
                                    </p:set>
                                    <p:anim calcmode="lin" valueType="num">
                                      <p:cBhvr additive="repl">
                                        <p:cTn id="25" dur="500" fill="hold"/>
                                        <p:tgtEl>
                                          <p:spTgt spid="16391"/>
                                        </p:tgtEl>
                                        <p:attrNameLst>
                                          <p:attrName>ppt_x</p:attrName>
                                        </p:attrNameLst>
                                      </p:cBhvr>
                                      <p:tavLst>
                                        <p:tav tm="100000">
                                          <p:val>
                                            <p:strVal val="0-#ppt_w/2"/>
                                          </p:val>
                                        </p:tav>
                                        <p:tav>
                                          <p:val>
                                            <p:strVal val="#ppt_x"/>
                                          </p:val>
                                        </p:tav>
                                      </p:tavLst>
                                    </p:anim>
                                    <p:anim calcmode="lin" valueType="num">
                                      <p:cBhvr additive="repl">
                                        <p:cTn id="26" dur="500" fill="hold"/>
                                        <p:tgtEl>
                                          <p:spTgt spid="16391"/>
                                        </p:tgtEl>
                                        <p:attrNameLst>
                                          <p:attrName>ppt_y</p:attrName>
                                        </p:attrNameLst>
                                      </p:cBhvr>
                                      <p:tavLst>
                                        <p:tav tm="100000">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a:extLst>
              <a:ext uri="{FF2B5EF4-FFF2-40B4-BE49-F238E27FC236}">
                <a16:creationId xmlns:a16="http://schemas.microsoft.com/office/drawing/2014/main" id="{21E50540-E19D-9BD3-EA45-4E11E0AF62D4}"/>
              </a:ext>
            </a:extLst>
          </p:cNvPr>
          <p:cNvSpPr>
            <a:spLocks noChangeArrowheads="1"/>
          </p:cNvSpPr>
          <p:nvPr/>
        </p:nvSpPr>
        <p:spPr bwMode="auto">
          <a:xfrm>
            <a:off x="179388" y="0"/>
            <a:ext cx="8785225" cy="40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100">
                <a:solidFill>
                  <a:srgbClr val="03495C"/>
                </a:solidFill>
                <a:latin typeface="Calibri" panose="020F0502020204030204" pitchFamily="34" charset="0"/>
              </a:rPr>
              <a:t>Σπειροειδές διάγραμμα πραγματικής λειτουργίας 4χρονου βενζινοκινητήρα</a:t>
            </a:r>
          </a:p>
        </p:txBody>
      </p:sp>
      <p:sp>
        <p:nvSpPr>
          <p:cNvPr id="17410" name="Rectangle 2">
            <a:extLst>
              <a:ext uri="{FF2B5EF4-FFF2-40B4-BE49-F238E27FC236}">
                <a16:creationId xmlns:a16="http://schemas.microsoft.com/office/drawing/2014/main" id="{D9A6214E-F0EB-85AA-AFF8-767318A2CC00}"/>
              </a:ext>
            </a:extLst>
          </p:cNvPr>
          <p:cNvSpPr>
            <a:spLocks noChangeArrowheads="1"/>
          </p:cNvSpPr>
          <p:nvPr/>
        </p:nvSpPr>
        <p:spPr bwMode="auto">
          <a:xfrm>
            <a:off x="5867400" y="4352925"/>
            <a:ext cx="2952750"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marL="342900" indent="-34290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buSzPct val="90000"/>
              <a:buFont typeface="Times New Roman" panose="02020603050405020304" pitchFamily="18" charset="0"/>
              <a:buAutoNum type="arabicPeriod"/>
            </a:pPr>
            <a:r>
              <a:rPr lang="el-GR" altLang="el-GR" sz="1400"/>
              <a:t>Σπειροειδές διάγραμμα τετράχρονου βενζινοκινητήρα.</a:t>
            </a:r>
          </a:p>
        </p:txBody>
      </p:sp>
      <p:pic>
        <p:nvPicPr>
          <p:cNvPr id="17411" name="Picture 3">
            <a:extLst>
              <a:ext uri="{FF2B5EF4-FFF2-40B4-BE49-F238E27FC236}">
                <a16:creationId xmlns:a16="http://schemas.microsoft.com/office/drawing/2014/main" id="{C6F7AFE2-E90F-2D04-2127-F9526A9956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3300" y="896938"/>
            <a:ext cx="2566988" cy="3425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2" name="Rectangle 4">
            <a:extLst>
              <a:ext uri="{FF2B5EF4-FFF2-40B4-BE49-F238E27FC236}">
                <a16:creationId xmlns:a16="http://schemas.microsoft.com/office/drawing/2014/main" id="{DBDB1F6F-E062-2BB9-9BDB-AE91883EBF16}"/>
              </a:ext>
            </a:extLst>
          </p:cNvPr>
          <p:cNvSpPr>
            <a:spLocks noChangeArrowheads="1"/>
          </p:cNvSpPr>
          <p:nvPr/>
        </p:nvSpPr>
        <p:spPr bwMode="auto">
          <a:xfrm>
            <a:off x="539750" y="411163"/>
            <a:ext cx="8135938" cy="363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marL="180975" indent="-180975">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spcAft>
                <a:spcPts val="1813"/>
              </a:spcAft>
              <a:buFont typeface="Wingdings" pitchFamily="2" charset="0"/>
              <a:buChar char=""/>
            </a:pPr>
            <a:r>
              <a:rPr lang="el-GR" altLang="el-GR"/>
              <a:t>2</a:t>
            </a:r>
            <a:r>
              <a:rPr lang="el-GR" altLang="el-GR" baseline="30000"/>
              <a:t>ος</a:t>
            </a:r>
            <a:r>
              <a:rPr lang="el-GR" altLang="el-GR"/>
              <a:t> χρόνος  - </a:t>
            </a:r>
            <a:r>
              <a:rPr lang="en-US" altLang="el-GR" b="1">
                <a:solidFill>
                  <a:srgbClr val="FF0000"/>
                </a:solidFill>
              </a:rPr>
              <a:t>“</a:t>
            </a:r>
            <a:r>
              <a:rPr lang="el-GR" altLang="el-GR" b="1">
                <a:solidFill>
                  <a:srgbClr val="FF0000"/>
                </a:solidFill>
              </a:rPr>
              <a:t>συμπίεση</a:t>
            </a:r>
            <a:r>
              <a:rPr lang="en-US" altLang="el-GR" b="1">
                <a:solidFill>
                  <a:srgbClr val="FF0000"/>
                </a:solidFill>
              </a:rPr>
              <a:t>”</a:t>
            </a:r>
          </a:p>
        </p:txBody>
      </p:sp>
      <p:sp>
        <p:nvSpPr>
          <p:cNvPr id="17413" name="Rectangle 5">
            <a:extLst>
              <a:ext uri="{FF2B5EF4-FFF2-40B4-BE49-F238E27FC236}">
                <a16:creationId xmlns:a16="http://schemas.microsoft.com/office/drawing/2014/main" id="{B439D49D-1E8C-FE36-2385-9CA7F6C4B675}"/>
              </a:ext>
            </a:extLst>
          </p:cNvPr>
          <p:cNvSpPr>
            <a:spLocks noChangeArrowheads="1"/>
          </p:cNvSpPr>
          <p:nvPr/>
        </p:nvSpPr>
        <p:spPr bwMode="auto">
          <a:xfrm>
            <a:off x="611188" y="1347788"/>
            <a:ext cx="5184775" cy="191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a:t>Πιο συγκεκριμένα, στο χρόνο αυτό, το καύσιμο μίγμα συμπιέζεται και η πίεσή του φθάνει περίπου στις 8 έως 15 at ή 7,85 έως 14,72 bar (1 at = 0,981 bar), </a:t>
            </a:r>
          </a:p>
          <a:p>
            <a:pPr algn="ctr" hangingPunct="1">
              <a:lnSpc>
                <a:spcPct val="100000"/>
              </a:lnSpc>
            </a:pPr>
            <a:r>
              <a:rPr lang="el-GR" altLang="el-GR"/>
              <a:t>ενώ η θερμοκρασία κυμαίνεται από 250 °C έως 380 °C, όταν το έμβολο θα έχει φθάσει στο Α.Ν.Σ. </a:t>
            </a:r>
            <a:r>
              <a:rPr lang="el-GR" altLang="el-GR" sz="1200"/>
              <a:t>(Οι τιμές αυτές διαφέρουν ανάλογα με τον τύπο του κινητήρα).</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additive="repl">
                                        <p:cTn id="6" dur="1" fill="hold">
                                          <p:stCondLst>
                                            <p:cond delay="0"/>
                                          </p:stCondLst>
                                        </p:cTn>
                                        <p:tgtEl>
                                          <p:spTgt spid="17413"/>
                                        </p:tgtEl>
                                        <p:attrNameLst>
                                          <p:attrName>style.visibility</p:attrName>
                                        </p:attrNameLst>
                                      </p:cBhvr>
                                      <p:to>
                                        <p:strVal val="visible"/>
                                      </p:to>
                                    </p:set>
                                    <p:animEffect transition="in" filter="checkerboard(across)">
                                      <p:cBhvr additive="repl">
                                        <p:cTn id="7" dur="500"/>
                                        <p:tgtEl>
                                          <p:spTgt spid="17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a:extLst>
              <a:ext uri="{FF2B5EF4-FFF2-40B4-BE49-F238E27FC236}">
                <a16:creationId xmlns:a16="http://schemas.microsoft.com/office/drawing/2014/main" id="{091A9295-E018-C0E1-D04B-6108763F3ED0}"/>
              </a:ext>
            </a:extLst>
          </p:cNvPr>
          <p:cNvSpPr>
            <a:spLocks noChangeArrowheads="1"/>
          </p:cNvSpPr>
          <p:nvPr/>
        </p:nvSpPr>
        <p:spPr bwMode="auto">
          <a:xfrm>
            <a:off x="179388" y="0"/>
            <a:ext cx="8785225" cy="40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100">
                <a:solidFill>
                  <a:srgbClr val="03495C"/>
                </a:solidFill>
                <a:latin typeface="Calibri" panose="020F0502020204030204" pitchFamily="34" charset="0"/>
              </a:rPr>
              <a:t>Σπειροειδές διάγραμμα πραγματικής λειτουργίας 4χρονου βενζινοκινητήρα</a:t>
            </a:r>
          </a:p>
        </p:txBody>
      </p:sp>
      <p:sp>
        <p:nvSpPr>
          <p:cNvPr id="18434" name="Rectangle 2">
            <a:extLst>
              <a:ext uri="{FF2B5EF4-FFF2-40B4-BE49-F238E27FC236}">
                <a16:creationId xmlns:a16="http://schemas.microsoft.com/office/drawing/2014/main" id="{0724EB42-7119-953A-DD8D-4997B92873C4}"/>
              </a:ext>
            </a:extLst>
          </p:cNvPr>
          <p:cNvSpPr>
            <a:spLocks noChangeArrowheads="1"/>
          </p:cNvSpPr>
          <p:nvPr/>
        </p:nvSpPr>
        <p:spPr bwMode="auto">
          <a:xfrm>
            <a:off x="3419475" y="989013"/>
            <a:ext cx="5472113" cy="63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a:t>Η τρίτη διαδικασία και συγκεκριμένα η καύση αρχίζει από το σημείο Γ. </a:t>
            </a:r>
          </a:p>
        </p:txBody>
      </p:sp>
      <p:sp>
        <p:nvSpPr>
          <p:cNvPr id="18435" name="Rectangle 3">
            <a:extLst>
              <a:ext uri="{FF2B5EF4-FFF2-40B4-BE49-F238E27FC236}">
                <a16:creationId xmlns:a16="http://schemas.microsoft.com/office/drawing/2014/main" id="{540D37DC-5447-E78F-CE70-1201A288B6AF}"/>
              </a:ext>
            </a:extLst>
          </p:cNvPr>
          <p:cNvSpPr>
            <a:spLocks noChangeArrowheads="1"/>
          </p:cNvSpPr>
          <p:nvPr/>
        </p:nvSpPr>
        <p:spPr bwMode="auto">
          <a:xfrm>
            <a:off x="468313" y="4352925"/>
            <a:ext cx="2952750"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marL="342900" indent="-34290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buSzPct val="90000"/>
              <a:buFont typeface="Times New Roman" panose="02020603050405020304" pitchFamily="18" charset="0"/>
              <a:buAutoNum type="arabicPeriod"/>
            </a:pPr>
            <a:r>
              <a:rPr lang="el-GR" altLang="el-GR" sz="1400"/>
              <a:t>Σπειροειδές διάγραμμα τετράχρονου βενζινοκινητήρα.</a:t>
            </a:r>
          </a:p>
        </p:txBody>
      </p:sp>
      <p:pic>
        <p:nvPicPr>
          <p:cNvPr id="18436" name="Picture 4">
            <a:extLst>
              <a:ext uri="{FF2B5EF4-FFF2-40B4-BE49-F238E27FC236}">
                <a16:creationId xmlns:a16="http://schemas.microsoft.com/office/drawing/2014/main" id="{866A98C1-9187-F7F1-CF0F-BD0D37E3A5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896938"/>
            <a:ext cx="2566987" cy="3425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7" name="Rectangle 5">
            <a:extLst>
              <a:ext uri="{FF2B5EF4-FFF2-40B4-BE49-F238E27FC236}">
                <a16:creationId xmlns:a16="http://schemas.microsoft.com/office/drawing/2014/main" id="{8C3287EC-478C-AF6A-F61D-C2B84E974F1B}"/>
              </a:ext>
            </a:extLst>
          </p:cNvPr>
          <p:cNvSpPr>
            <a:spLocks noChangeArrowheads="1"/>
          </p:cNvSpPr>
          <p:nvPr/>
        </p:nvSpPr>
        <p:spPr bwMode="auto">
          <a:xfrm>
            <a:off x="539750" y="411163"/>
            <a:ext cx="8135938" cy="363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marL="180975" indent="-180975">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spcAft>
                <a:spcPts val="1813"/>
              </a:spcAft>
              <a:buFont typeface="Wingdings" pitchFamily="2" charset="0"/>
              <a:buChar char=""/>
            </a:pPr>
            <a:r>
              <a:rPr lang="el-GR" altLang="el-GR"/>
              <a:t>3</a:t>
            </a:r>
            <a:r>
              <a:rPr lang="el-GR" altLang="el-GR" baseline="30000"/>
              <a:t>ος</a:t>
            </a:r>
            <a:r>
              <a:rPr lang="el-GR" altLang="el-GR"/>
              <a:t> χρόνος  - </a:t>
            </a:r>
            <a:r>
              <a:rPr lang="en-US" altLang="el-GR" b="1">
                <a:solidFill>
                  <a:srgbClr val="FF0000"/>
                </a:solidFill>
              </a:rPr>
              <a:t>“</a:t>
            </a:r>
            <a:r>
              <a:rPr lang="el-GR" altLang="el-GR" b="1">
                <a:solidFill>
                  <a:srgbClr val="FF0000"/>
                </a:solidFill>
              </a:rPr>
              <a:t>καύση – εκτόνωση</a:t>
            </a:r>
            <a:r>
              <a:rPr lang="en-US" altLang="el-GR" b="1">
                <a:solidFill>
                  <a:srgbClr val="FF0000"/>
                </a:solidFill>
              </a:rPr>
              <a:t>”</a:t>
            </a:r>
          </a:p>
        </p:txBody>
      </p:sp>
      <p:sp>
        <p:nvSpPr>
          <p:cNvPr id="18438" name="Rectangle 6">
            <a:extLst>
              <a:ext uri="{FF2B5EF4-FFF2-40B4-BE49-F238E27FC236}">
                <a16:creationId xmlns:a16="http://schemas.microsoft.com/office/drawing/2014/main" id="{8B61033D-5C6F-75B1-F777-1F8B22E1CCED}"/>
              </a:ext>
            </a:extLst>
          </p:cNvPr>
          <p:cNvSpPr>
            <a:spLocks noChangeArrowheads="1"/>
          </p:cNvSpPr>
          <p:nvPr/>
        </p:nvSpPr>
        <p:spPr bwMode="auto">
          <a:xfrm>
            <a:off x="3419475" y="1947863"/>
            <a:ext cx="5472113" cy="118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a:t>Το έμβολο βρίσκεται πριν από το Α.Ν.Σ., οι βαλβίδες εισαγωγής και εξαγωγής είναι κλειστές και παράγεται ο ηλεκτρικός σπινθήρας από τα μπουζί (αναφλεκτήρες). </a:t>
            </a:r>
          </a:p>
        </p:txBody>
      </p:sp>
      <p:sp>
        <p:nvSpPr>
          <p:cNvPr id="18439" name="Rectangle 7">
            <a:extLst>
              <a:ext uri="{FF2B5EF4-FFF2-40B4-BE49-F238E27FC236}">
                <a16:creationId xmlns:a16="http://schemas.microsoft.com/office/drawing/2014/main" id="{DE6412BA-DB28-78CB-21FD-FF71C64D9BF6}"/>
              </a:ext>
            </a:extLst>
          </p:cNvPr>
          <p:cNvSpPr>
            <a:spLocks noChangeArrowheads="1"/>
          </p:cNvSpPr>
          <p:nvPr/>
        </p:nvSpPr>
        <p:spPr bwMode="auto">
          <a:xfrm>
            <a:off x="3276600" y="3508375"/>
            <a:ext cx="5722938" cy="912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a:t>Το σημείο Γ μεταβάλλεται ανάλογα με τις στροφές και το «φορτίο» του κινητήρα, και κυμαίνεται από 5° μέχρι 45° πριν από το Α.Ν.Σ.</a:t>
            </a:r>
          </a:p>
        </p:txBody>
      </p:sp>
      <p:cxnSp>
        <p:nvCxnSpPr>
          <p:cNvPr id="18440" name="AutoShape 8">
            <a:extLst>
              <a:ext uri="{FF2B5EF4-FFF2-40B4-BE49-F238E27FC236}">
                <a16:creationId xmlns:a16="http://schemas.microsoft.com/office/drawing/2014/main" id="{5FF0DAD2-4DBA-30F4-273B-8BB20D7E9B47}"/>
              </a:ext>
            </a:extLst>
          </p:cNvPr>
          <p:cNvCxnSpPr>
            <a:cxnSpLocks noChangeShapeType="1"/>
          </p:cNvCxnSpPr>
          <p:nvPr/>
        </p:nvCxnSpPr>
        <p:spPr bwMode="auto">
          <a:xfrm>
            <a:off x="827088" y="771525"/>
            <a:ext cx="649287" cy="360363"/>
          </a:xfrm>
          <a:prstGeom prst="straightConnector1">
            <a:avLst/>
          </a:prstGeom>
          <a:noFill/>
          <a:ln w="12600" cap="flat">
            <a:solidFill>
              <a:srgbClr val="09529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fill="hold" nodeType="clickEffect">
                                  <p:stCondLst>
                                    <p:cond delay="0"/>
                                  </p:stCondLst>
                                  <p:childTnLst>
                                    <p:set>
                                      <p:cBhvr additive="repl">
                                        <p:cTn id="6" dur="1" fill="hold">
                                          <p:stCondLst>
                                            <p:cond delay="0"/>
                                          </p:stCondLst>
                                        </p:cTn>
                                        <p:tgtEl>
                                          <p:spTgt spid="18434">
                                            <p:txEl>
                                              <p:pRg st="0" end="0"/>
                                            </p:txEl>
                                          </p:spTgt>
                                        </p:tgtEl>
                                        <p:attrNameLst>
                                          <p:attrName>style.visibility</p:attrName>
                                        </p:attrNameLst>
                                      </p:cBhvr>
                                      <p:to>
                                        <p:strVal val="visible"/>
                                      </p:to>
                                    </p:set>
                                    <p:anim calcmode="lin" valueType="num">
                                      <p:cBhvr additive="repl">
                                        <p:cTn id="7" dur="500" fill="hold"/>
                                        <p:tgtEl>
                                          <p:spTgt spid="18434">
                                            <p:txEl>
                                              <p:pRg st="0" end="0"/>
                                            </p:txEl>
                                          </p:spTgt>
                                        </p:tgtEl>
                                        <p:attrNameLst>
                                          <p:attrName>ppt_x</p:attrName>
                                        </p:attrNameLst>
                                      </p:cBhvr>
                                      <p:tavLst>
                                        <p:tav tm="100000">
                                          <p:val>
                                            <p:strVal val="#ppt_x-.2"/>
                                          </p:val>
                                        </p:tav>
                                        <p:tav>
                                          <p:val>
                                            <p:strVal val="#ppt_x"/>
                                          </p:val>
                                        </p:tav>
                                      </p:tavLst>
                                    </p:anim>
                                    <p:anim calcmode="lin" valueType="num">
                                      <p:cBhvr additive="repl">
                                        <p:cTn id="8" dur="500" fill="hold"/>
                                        <p:tgtEl>
                                          <p:spTgt spid="18434">
                                            <p:txEl>
                                              <p:pRg st="0" end="0"/>
                                            </p:txEl>
                                          </p:spTgt>
                                        </p:tgtEl>
                                        <p:attrNameLst>
                                          <p:attrName>ppt_y</p:attrName>
                                        </p:attrNameLst>
                                      </p:cBhvr>
                                      <p:tavLst>
                                        <p:tav tm="100000">
                                          <p:val>
                                            <p:strVal val="#ppt_y"/>
                                          </p:val>
                                        </p:tav>
                                        <p:tav>
                                          <p:val>
                                            <p:strVal val="#ppt_y"/>
                                          </p:val>
                                        </p:tav>
                                      </p:tavLst>
                                    </p:anim>
                                    <p:animEffect transition="in" filter="wipe(right)">
                                      <p:cBhvr additive="repl">
                                        <p:cTn id="9" dur="500"/>
                                        <p:tgtEl>
                                          <p:spTgt spid="18434">
                                            <p:txEl>
                                              <p:pRg st="0" end="0"/>
                                            </p:txEl>
                                          </p:spTgt>
                                        </p:tgtEl>
                                      </p:cBhvr>
                                    </p:animEffect>
                                  </p:childTnLst>
                                </p:cTn>
                              </p:par>
                            </p:childTnLst>
                          </p:cTn>
                        </p:par>
                        <p:par>
                          <p:cTn id="10" fill="hold" nodeType="afterGroup">
                            <p:stCondLst>
                              <p:cond delay="500"/>
                            </p:stCondLst>
                            <p:childTnLst>
                              <p:par>
                                <p:cTn id="11" presetID="2" presetClass="entr" presetSubtype="8" fill="hold" nodeType="afterEffect">
                                  <p:stCondLst>
                                    <p:cond delay="0"/>
                                  </p:stCondLst>
                                  <p:childTnLst>
                                    <p:set>
                                      <p:cBhvr additive="repl">
                                        <p:cTn id="12" dur="1" fill="hold">
                                          <p:stCondLst>
                                            <p:cond delay="0"/>
                                          </p:stCondLst>
                                        </p:cTn>
                                        <p:tgtEl>
                                          <p:spTgt spid="18440"/>
                                        </p:tgtEl>
                                        <p:attrNameLst>
                                          <p:attrName>style.visibility</p:attrName>
                                        </p:attrNameLst>
                                      </p:cBhvr>
                                      <p:to>
                                        <p:strVal val="visible"/>
                                      </p:to>
                                    </p:set>
                                    <p:anim calcmode="lin" valueType="num">
                                      <p:cBhvr additive="repl">
                                        <p:cTn id="13" dur="500" fill="hold"/>
                                        <p:tgtEl>
                                          <p:spTgt spid="18440"/>
                                        </p:tgtEl>
                                        <p:attrNameLst>
                                          <p:attrName>ppt_x</p:attrName>
                                        </p:attrNameLst>
                                      </p:cBhvr>
                                      <p:tavLst>
                                        <p:tav tm="100000">
                                          <p:val>
                                            <p:strVal val="0-#ppt_w/2"/>
                                          </p:val>
                                        </p:tav>
                                        <p:tav>
                                          <p:val>
                                            <p:strVal val="#ppt_x"/>
                                          </p:val>
                                        </p:tav>
                                      </p:tavLst>
                                    </p:anim>
                                    <p:anim calcmode="lin" valueType="num">
                                      <p:cBhvr additive="repl">
                                        <p:cTn id="14" dur="500" fill="hold"/>
                                        <p:tgtEl>
                                          <p:spTgt spid="18440"/>
                                        </p:tgtEl>
                                        <p:attrNameLst>
                                          <p:attrName>ppt_y</p:attrName>
                                        </p:attrNameLst>
                                      </p:cBhvr>
                                      <p:tavLst>
                                        <p:tav tm="100000">
                                          <p:val>
                                            <p:strVal val="#ppt_y"/>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additive="repl">
                                        <p:cTn id="18" dur="1" fill="hold">
                                          <p:stCondLst>
                                            <p:cond delay="0"/>
                                          </p:stCondLst>
                                        </p:cTn>
                                        <p:tgtEl>
                                          <p:spTgt spid="18438"/>
                                        </p:tgtEl>
                                        <p:attrNameLst>
                                          <p:attrName>style.visibility</p:attrName>
                                        </p:attrNameLst>
                                      </p:cBhvr>
                                      <p:to>
                                        <p:strVal val="visible"/>
                                      </p:to>
                                    </p:set>
                                    <p:anim calcmode="lin" valueType="num">
                                      <p:cBhvr additive="repl">
                                        <p:cTn id="19" dur="500" fill="hold"/>
                                        <p:tgtEl>
                                          <p:spTgt spid="18438"/>
                                        </p:tgtEl>
                                        <p:attrNameLst>
                                          <p:attrName>ppt_x</p:attrName>
                                        </p:attrNameLst>
                                      </p:cBhvr>
                                      <p:tavLst>
                                        <p:tav tm="100000">
                                          <p:val>
                                            <p:strVal val="#ppt_x"/>
                                          </p:val>
                                        </p:tav>
                                        <p:tav>
                                          <p:val>
                                            <p:strVal val="#ppt_x"/>
                                          </p:val>
                                        </p:tav>
                                      </p:tavLst>
                                    </p:anim>
                                    <p:anim calcmode="lin" valueType="num">
                                      <p:cBhvr additive="repl">
                                        <p:cTn id="20" dur="500" fill="hold"/>
                                        <p:tgtEl>
                                          <p:spTgt spid="18438"/>
                                        </p:tgtEl>
                                        <p:attrNameLst>
                                          <p:attrName>ppt_y</p:attrName>
                                        </p:attrNameLst>
                                      </p:cBhvr>
                                      <p:tavLst>
                                        <p:tav tm="100000">
                                          <p:val>
                                            <p:strVal val="1+#ppt_h/2"/>
                                          </p:val>
                                        </p:tav>
                                        <p:tav>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additive="repl">
                                        <p:cTn id="24" dur="1" fill="hold">
                                          <p:stCondLst>
                                            <p:cond delay="0"/>
                                          </p:stCondLst>
                                        </p:cTn>
                                        <p:tgtEl>
                                          <p:spTgt spid="18439"/>
                                        </p:tgtEl>
                                        <p:attrNameLst>
                                          <p:attrName>style.visibility</p:attrName>
                                        </p:attrNameLst>
                                      </p:cBhvr>
                                      <p:to>
                                        <p:strVal val="visible"/>
                                      </p:to>
                                    </p:set>
                                    <p:anim calcmode="lin" valueType="num">
                                      <p:cBhvr additive="repl">
                                        <p:cTn id="25" dur="500" fill="hold"/>
                                        <p:tgtEl>
                                          <p:spTgt spid="18439"/>
                                        </p:tgtEl>
                                        <p:attrNameLst>
                                          <p:attrName>ppt_x</p:attrName>
                                        </p:attrNameLst>
                                      </p:cBhvr>
                                      <p:tavLst>
                                        <p:tav tm="100000">
                                          <p:val>
                                            <p:strVal val="#ppt_x"/>
                                          </p:val>
                                        </p:tav>
                                        <p:tav>
                                          <p:val>
                                            <p:strVal val="#ppt_x"/>
                                          </p:val>
                                        </p:tav>
                                      </p:tavLst>
                                    </p:anim>
                                    <p:anim calcmode="lin" valueType="num">
                                      <p:cBhvr additive="repl">
                                        <p:cTn id="26" dur="500" fill="hold"/>
                                        <p:tgtEl>
                                          <p:spTgt spid="18439"/>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a:extLst>
              <a:ext uri="{FF2B5EF4-FFF2-40B4-BE49-F238E27FC236}">
                <a16:creationId xmlns:a16="http://schemas.microsoft.com/office/drawing/2014/main" id="{611F993E-9560-364A-6C0F-95128C0F89E1}"/>
              </a:ext>
            </a:extLst>
          </p:cNvPr>
          <p:cNvSpPr>
            <a:spLocks noChangeArrowheads="1"/>
          </p:cNvSpPr>
          <p:nvPr/>
        </p:nvSpPr>
        <p:spPr bwMode="auto">
          <a:xfrm>
            <a:off x="179388" y="0"/>
            <a:ext cx="8785225" cy="40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100">
                <a:solidFill>
                  <a:srgbClr val="03495C"/>
                </a:solidFill>
                <a:latin typeface="Calibri" panose="020F0502020204030204" pitchFamily="34" charset="0"/>
              </a:rPr>
              <a:t>Σπειροειδές διάγραμμα πραγματικής λειτουργίας 4χρονου βενζινοκινητήρα</a:t>
            </a:r>
          </a:p>
        </p:txBody>
      </p:sp>
      <p:sp>
        <p:nvSpPr>
          <p:cNvPr id="19458" name="Rectangle 2">
            <a:extLst>
              <a:ext uri="{FF2B5EF4-FFF2-40B4-BE49-F238E27FC236}">
                <a16:creationId xmlns:a16="http://schemas.microsoft.com/office/drawing/2014/main" id="{40931FEF-A38B-C58A-EC37-690DD7DA787C}"/>
              </a:ext>
            </a:extLst>
          </p:cNvPr>
          <p:cNvSpPr>
            <a:spLocks noChangeArrowheads="1"/>
          </p:cNvSpPr>
          <p:nvPr/>
        </p:nvSpPr>
        <p:spPr bwMode="auto">
          <a:xfrm>
            <a:off x="3419475" y="1609725"/>
            <a:ext cx="5472113" cy="173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a:t>Ο σπινθήρας δίνεται νωρίτερα, ώστε μόλις το έμβολο φθάσει στο Α.Ν.Σ., να δημιουργείται η μεγαλύτερη δύναμη εκτόνωσης. </a:t>
            </a:r>
          </a:p>
          <a:p>
            <a:pPr algn="ctr" hangingPunct="1">
              <a:lnSpc>
                <a:spcPct val="100000"/>
              </a:lnSpc>
            </a:pPr>
            <a:endParaRPr lang="el-GR" altLang="el-GR"/>
          </a:p>
          <a:p>
            <a:pPr algn="ctr" hangingPunct="1">
              <a:lnSpc>
                <a:spcPct val="100000"/>
              </a:lnSpc>
            </a:pPr>
            <a:r>
              <a:rPr lang="el-GR" altLang="el-GR"/>
              <a:t>Η μεταβολή αυτή της σπινθηροδότησης πριν από το Α.Ν.Σ., ονομάζεται προπορεία (αβάνς). </a:t>
            </a:r>
          </a:p>
        </p:txBody>
      </p:sp>
      <p:sp>
        <p:nvSpPr>
          <p:cNvPr id="19459" name="Rectangle 3">
            <a:extLst>
              <a:ext uri="{FF2B5EF4-FFF2-40B4-BE49-F238E27FC236}">
                <a16:creationId xmlns:a16="http://schemas.microsoft.com/office/drawing/2014/main" id="{25885FE2-0411-5FC5-9BE0-D981C0EB6655}"/>
              </a:ext>
            </a:extLst>
          </p:cNvPr>
          <p:cNvSpPr>
            <a:spLocks noChangeArrowheads="1"/>
          </p:cNvSpPr>
          <p:nvPr/>
        </p:nvSpPr>
        <p:spPr bwMode="auto">
          <a:xfrm>
            <a:off x="468313" y="4352925"/>
            <a:ext cx="2952750"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marL="342900" indent="-34290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buSzPct val="90000"/>
              <a:buFont typeface="Times New Roman" panose="02020603050405020304" pitchFamily="18" charset="0"/>
              <a:buAutoNum type="arabicPeriod"/>
            </a:pPr>
            <a:r>
              <a:rPr lang="el-GR" altLang="el-GR" sz="1400"/>
              <a:t>Σπειροειδές διάγραμμα τετράχρονου βενζινοκινητήρα.</a:t>
            </a:r>
          </a:p>
        </p:txBody>
      </p:sp>
      <p:pic>
        <p:nvPicPr>
          <p:cNvPr id="19460" name="Picture 4">
            <a:extLst>
              <a:ext uri="{FF2B5EF4-FFF2-40B4-BE49-F238E27FC236}">
                <a16:creationId xmlns:a16="http://schemas.microsoft.com/office/drawing/2014/main" id="{57900857-84A6-153C-D392-BFF4FD962A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896938"/>
            <a:ext cx="2566987" cy="3425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61" name="Rectangle 5">
            <a:extLst>
              <a:ext uri="{FF2B5EF4-FFF2-40B4-BE49-F238E27FC236}">
                <a16:creationId xmlns:a16="http://schemas.microsoft.com/office/drawing/2014/main" id="{3603421E-0296-B7F6-A78E-22BA9810F33A}"/>
              </a:ext>
            </a:extLst>
          </p:cNvPr>
          <p:cNvSpPr>
            <a:spLocks noChangeArrowheads="1"/>
          </p:cNvSpPr>
          <p:nvPr/>
        </p:nvSpPr>
        <p:spPr bwMode="auto">
          <a:xfrm>
            <a:off x="539750" y="411163"/>
            <a:ext cx="8135938" cy="363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marL="180975" indent="-180975">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spcAft>
                <a:spcPts val="1813"/>
              </a:spcAft>
              <a:buFont typeface="Wingdings" pitchFamily="2" charset="0"/>
              <a:buChar char=""/>
            </a:pPr>
            <a:r>
              <a:rPr lang="el-GR" altLang="el-GR"/>
              <a:t>3</a:t>
            </a:r>
            <a:r>
              <a:rPr lang="el-GR" altLang="el-GR" baseline="30000"/>
              <a:t>ος</a:t>
            </a:r>
            <a:r>
              <a:rPr lang="el-GR" altLang="el-GR"/>
              <a:t> χρόνος  - </a:t>
            </a:r>
            <a:r>
              <a:rPr lang="en-US" altLang="el-GR" b="1">
                <a:solidFill>
                  <a:srgbClr val="FF0000"/>
                </a:solidFill>
              </a:rPr>
              <a:t>“</a:t>
            </a:r>
            <a:r>
              <a:rPr lang="el-GR" altLang="el-GR" b="1">
                <a:solidFill>
                  <a:srgbClr val="FF0000"/>
                </a:solidFill>
              </a:rPr>
              <a:t>καύση – εκτόνωση</a:t>
            </a:r>
            <a:r>
              <a:rPr lang="en-US" altLang="el-GR" b="1">
                <a:solidFill>
                  <a:srgbClr val="FF0000"/>
                </a:solidFill>
              </a:rPr>
              <a:t>”</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19458">
                                            <p:txEl>
                                              <p:pRg st="0" end="0"/>
                                            </p:txEl>
                                          </p:spTgt>
                                        </p:tgtEl>
                                        <p:attrNameLst>
                                          <p:attrName>style.visibility</p:attrName>
                                        </p:attrNameLst>
                                      </p:cBhvr>
                                      <p:to>
                                        <p:strVal val="visible"/>
                                      </p:to>
                                    </p:set>
                                    <p:anim calcmode="lin" valueType="num">
                                      <p:cBhvr additive="repl">
                                        <p:cTn id="7" dur="500" fill="hold"/>
                                        <p:tgtEl>
                                          <p:spTgt spid="19458">
                                            <p:txEl>
                                              <p:pRg st="0" end="0"/>
                                            </p:txEl>
                                          </p:spTgt>
                                        </p:tgtEl>
                                        <p:attrNameLst>
                                          <p:attrName>ppt_x</p:attrName>
                                        </p:attrNameLst>
                                      </p:cBhvr>
                                      <p:tavLst>
                                        <p:tav tm="100000">
                                          <p:val>
                                            <p:strVal val="#ppt_x"/>
                                          </p:val>
                                        </p:tav>
                                        <p:tav>
                                          <p:val>
                                            <p:strVal val="#ppt_x"/>
                                          </p:val>
                                        </p:tav>
                                      </p:tavLst>
                                    </p:anim>
                                    <p:anim calcmode="lin" valueType="num">
                                      <p:cBhvr additive="repl">
                                        <p:cTn id="8" dur="500" fill="hold"/>
                                        <p:tgtEl>
                                          <p:spTgt spid="19458">
                                            <p:txEl>
                                              <p:pRg st="0" end="0"/>
                                            </p:txEl>
                                          </p:spTgt>
                                        </p:tgtEl>
                                        <p:attrNameLst>
                                          <p:attrName>ppt_y</p:attrName>
                                        </p:attrNameLst>
                                      </p:cBhvr>
                                      <p:tavLst>
                                        <p:tav tm="100000">
                                          <p:val>
                                            <p:strVal val="1+#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9" presetClass="entr" fill="hold" nodeType="clickEffect">
                                  <p:stCondLst>
                                    <p:cond delay="0"/>
                                  </p:stCondLst>
                                  <p:childTnLst>
                                    <p:set>
                                      <p:cBhvr additive="repl">
                                        <p:cTn id="12" dur="1" fill="hold">
                                          <p:stCondLst>
                                            <p:cond delay="0"/>
                                          </p:stCondLst>
                                        </p:cTn>
                                        <p:tgtEl>
                                          <p:spTgt spid="19458">
                                            <p:txEl>
                                              <p:pRg st="2" end="2"/>
                                            </p:txEl>
                                          </p:spTgt>
                                        </p:tgtEl>
                                        <p:attrNameLst>
                                          <p:attrName>style.visibility</p:attrName>
                                        </p:attrNameLst>
                                      </p:cBhvr>
                                      <p:to>
                                        <p:strVal val="visible"/>
                                      </p:to>
                                    </p:set>
                                    <p:anim calcmode="lin" valueType="num">
                                      <p:cBhvr additive="repl">
                                        <p:cTn id="13" dur="500" fill="hold"/>
                                        <p:tgtEl>
                                          <p:spTgt spid="19458">
                                            <p:txEl>
                                              <p:pRg st="2" end="2"/>
                                            </p:txEl>
                                          </p:spTgt>
                                        </p:tgtEl>
                                        <p:attrNameLst>
                                          <p:attrName>ppt_x</p:attrName>
                                        </p:attrNameLst>
                                      </p:cBhvr>
                                      <p:tavLst>
                                        <p:tav tm="100000">
                                          <p:val>
                                            <p:strVal val="#ppt_x-.2"/>
                                          </p:val>
                                        </p:tav>
                                        <p:tav>
                                          <p:val>
                                            <p:strVal val="#ppt_x"/>
                                          </p:val>
                                        </p:tav>
                                      </p:tavLst>
                                    </p:anim>
                                    <p:anim calcmode="lin" valueType="num">
                                      <p:cBhvr additive="repl">
                                        <p:cTn id="14" dur="500" fill="hold"/>
                                        <p:tgtEl>
                                          <p:spTgt spid="19458">
                                            <p:txEl>
                                              <p:pRg st="2" end="2"/>
                                            </p:txEl>
                                          </p:spTgt>
                                        </p:tgtEl>
                                        <p:attrNameLst>
                                          <p:attrName>ppt_y</p:attrName>
                                        </p:attrNameLst>
                                      </p:cBhvr>
                                      <p:tavLst>
                                        <p:tav tm="100000">
                                          <p:val>
                                            <p:strVal val="#ppt_y"/>
                                          </p:val>
                                        </p:tav>
                                        <p:tav>
                                          <p:val>
                                            <p:strVal val="#ppt_y"/>
                                          </p:val>
                                        </p:tav>
                                      </p:tavLst>
                                    </p:anim>
                                    <p:animEffect transition="in" filter="wipe(right)">
                                      <p:cBhvr additive="repl">
                                        <p:cTn id="15" dur="500"/>
                                        <p:tgtEl>
                                          <p:spTgt spid="194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a:extLst>
              <a:ext uri="{FF2B5EF4-FFF2-40B4-BE49-F238E27FC236}">
                <a16:creationId xmlns:a16="http://schemas.microsoft.com/office/drawing/2014/main" id="{6BC8293B-302C-6A73-94AE-30C67F29A068}"/>
              </a:ext>
            </a:extLst>
          </p:cNvPr>
          <p:cNvSpPr>
            <a:spLocks noChangeArrowheads="1"/>
          </p:cNvSpPr>
          <p:nvPr/>
        </p:nvSpPr>
        <p:spPr bwMode="auto">
          <a:xfrm>
            <a:off x="179388" y="0"/>
            <a:ext cx="8785225" cy="40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100">
                <a:solidFill>
                  <a:srgbClr val="03495C"/>
                </a:solidFill>
                <a:latin typeface="Calibri" panose="020F0502020204030204" pitchFamily="34" charset="0"/>
              </a:rPr>
              <a:t>Σπειροειδές διάγραμμα πραγματικής λειτουργίας 4χρονου βενζινοκινητήρα</a:t>
            </a:r>
          </a:p>
        </p:txBody>
      </p:sp>
      <p:sp>
        <p:nvSpPr>
          <p:cNvPr id="20482" name="Rectangle 2">
            <a:extLst>
              <a:ext uri="{FF2B5EF4-FFF2-40B4-BE49-F238E27FC236}">
                <a16:creationId xmlns:a16="http://schemas.microsoft.com/office/drawing/2014/main" id="{1F5BB735-B77C-3B69-14AA-EBDD3382286A}"/>
              </a:ext>
            </a:extLst>
          </p:cNvPr>
          <p:cNvSpPr>
            <a:spLocks noChangeArrowheads="1"/>
          </p:cNvSpPr>
          <p:nvPr/>
        </p:nvSpPr>
        <p:spPr bwMode="auto">
          <a:xfrm>
            <a:off x="3419475" y="989013"/>
            <a:ext cx="5472113" cy="2284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a:t>Το συμπιεσμένο μίγμα αναφλέγεται και σε πάρα πολύ μικρό χρόνο καίγεται. </a:t>
            </a:r>
          </a:p>
          <a:p>
            <a:pPr algn="ctr" hangingPunct="1">
              <a:lnSpc>
                <a:spcPct val="100000"/>
              </a:lnSpc>
            </a:pPr>
            <a:endParaRPr lang="el-GR" altLang="el-GR"/>
          </a:p>
          <a:p>
            <a:pPr algn="ctr" hangingPunct="1">
              <a:lnSpc>
                <a:spcPct val="100000"/>
              </a:lnSpc>
            </a:pPr>
            <a:r>
              <a:rPr lang="el-GR" altLang="el-GR"/>
              <a:t>Από την πολύ γρήγορη αυτή καύση του μίγματος, που μπορεί να φαίνεται αλλά δεν είναι έκρηξη, αναπτύσσεται θερμοκρασία μέσα στον κύλινδρο από 1500 °C έως 2500 °C και πίεση από 25 μέχρι 50 at (από 24,53 μέχρι 49,05 bar).</a:t>
            </a:r>
          </a:p>
        </p:txBody>
      </p:sp>
      <p:sp>
        <p:nvSpPr>
          <p:cNvPr id="20483" name="Rectangle 3">
            <a:extLst>
              <a:ext uri="{FF2B5EF4-FFF2-40B4-BE49-F238E27FC236}">
                <a16:creationId xmlns:a16="http://schemas.microsoft.com/office/drawing/2014/main" id="{C2DD2446-8266-1666-B6B6-7171B0F7E3D4}"/>
              </a:ext>
            </a:extLst>
          </p:cNvPr>
          <p:cNvSpPr>
            <a:spLocks noChangeArrowheads="1"/>
          </p:cNvSpPr>
          <p:nvPr/>
        </p:nvSpPr>
        <p:spPr bwMode="auto">
          <a:xfrm>
            <a:off x="468313" y="4352925"/>
            <a:ext cx="2952750"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marL="342900" indent="-34290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buSzPct val="90000"/>
              <a:buFont typeface="Times New Roman" panose="02020603050405020304" pitchFamily="18" charset="0"/>
              <a:buAutoNum type="arabicPeriod"/>
            </a:pPr>
            <a:r>
              <a:rPr lang="el-GR" altLang="el-GR" sz="1400"/>
              <a:t>Σπειροειδές διάγραμμα τετράχρονου βενζινοκινητήρα.</a:t>
            </a:r>
          </a:p>
        </p:txBody>
      </p:sp>
      <p:pic>
        <p:nvPicPr>
          <p:cNvPr id="20484" name="Picture 4">
            <a:extLst>
              <a:ext uri="{FF2B5EF4-FFF2-40B4-BE49-F238E27FC236}">
                <a16:creationId xmlns:a16="http://schemas.microsoft.com/office/drawing/2014/main" id="{3EF5F3C1-3B46-D7DD-D7D9-8BA4121D6B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896938"/>
            <a:ext cx="2566987" cy="3425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5" name="Rectangle 5">
            <a:extLst>
              <a:ext uri="{FF2B5EF4-FFF2-40B4-BE49-F238E27FC236}">
                <a16:creationId xmlns:a16="http://schemas.microsoft.com/office/drawing/2014/main" id="{5DF7A00C-B793-B673-CC40-4B6D49DE4FCA}"/>
              </a:ext>
            </a:extLst>
          </p:cNvPr>
          <p:cNvSpPr>
            <a:spLocks noChangeArrowheads="1"/>
          </p:cNvSpPr>
          <p:nvPr/>
        </p:nvSpPr>
        <p:spPr bwMode="auto">
          <a:xfrm>
            <a:off x="539750" y="411163"/>
            <a:ext cx="8135938" cy="363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marL="180975" indent="-180975">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spcAft>
                <a:spcPts val="1813"/>
              </a:spcAft>
              <a:buFont typeface="Wingdings" pitchFamily="2" charset="0"/>
              <a:buChar char=""/>
            </a:pPr>
            <a:r>
              <a:rPr lang="el-GR" altLang="el-GR"/>
              <a:t>3</a:t>
            </a:r>
            <a:r>
              <a:rPr lang="el-GR" altLang="el-GR" baseline="30000"/>
              <a:t>ος</a:t>
            </a:r>
            <a:r>
              <a:rPr lang="el-GR" altLang="el-GR"/>
              <a:t> χρόνος  - </a:t>
            </a:r>
            <a:r>
              <a:rPr lang="en-US" altLang="el-GR" b="1">
                <a:solidFill>
                  <a:srgbClr val="FF0000"/>
                </a:solidFill>
              </a:rPr>
              <a:t>“</a:t>
            </a:r>
            <a:r>
              <a:rPr lang="el-GR" altLang="el-GR" b="1">
                <a:solidFill>
                  <a:srgbClr val="FF0000"/>
                </a:solidFill>
              </a:rPr>
              <a:t>καύση – εκτόνωση</a:t>
            </a:r>
            <a:r>
              <a:rPr lang="en-US" altLang="el-GR" b="1">
                <a:solidFill>
                  <a:srgbClr val="FF0000"/>
                </a:solidFill>
              </a:rPr>
              <a:t>”</a:t>
            </a:r>
          </a:p>
        </p:txBody>
      </p:sp>
      <p:sp>
        <p:nvSpPr>
          <p:cNvPr id="20486" name="Rectangle 6">
            <a:extLst>
              <a:ext uri="{FF2B5EF4-FFF2-40B4-BE49-F238E27FC236}">
                <a16:creationId xmlns:a16="http://schemas.microsoft.com/office/drawing/2014/main" id="{65E72658-BDD5-B2DB-0207-2051D253F328}"/>
              </a:ext>
            </a:extLst>
          </p:cNvPr>
          <p:cNvSpPr>
            <a:spLocks noChangeArrowheads="1"/>
          </p:cNvSpPr>
          <p:nvPr/>
        </p:nvSpPr>
        <p:spPr bwMode="auto">
          <a:xfrm>
            <a:off x="3419475" y="3654425"/>
            <a:ext cx="5472113" cy="63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a:t>Κάτω από την πίεση αυτή των καυσαερίων, το έμβολο κινείται με μεγάλη δύναμη προς το Κ.Ν.Σ. </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20482">
                                            <p:txEl>
                                              <p:pRg st="2" end="2"/>
                                            </p:txEl>
                                          </p:spTgt>
                                        </p:tgtEl>
                                        <p:attrNameLst>
                                          <p:attrName>style.visibility</p:attrName>
                                        </p:attrNameLst>
                                      </p:cBhvr>
                                      <p:to>
                                        <p:strVal val="visible"/>
                                      </p:to>
                                    </p:set>
                                    <p:anim calcmode="lin" valueType="num">
                                      <p:cBhvr additive="repl">
                                        <p:cTn id="7" dur="500" fill="hold"/>
                                        <p:tgtEl>
                                          <p:spTgt spid="20482">
                                            <p:txEl>
                                              <p:pRg st="2" end="2"/>
                                            </p:txEl>
                                          </p:spTgt>
                                        </p:tgtEl>
                                        <p:attrNameLst>
                                          <p:attrName>ppt_x</p:attrName>
                                        </p:attrNameLst>
                                      </p:cBhvr>
                                      <p:tavLst>
                                        <p:tav tm="100000">
                                          <p:val>
                                            <p:strVal val="#ppt_x"/>
                                          </p:val>
                                        </p:tav>
                                        <p:tav>
                                          <p:val>
                                            <p:strVal val="#ppt_x"/>
                                          </p:val>
                                        </p:tav>
                                      </p:tavLst>
                                    </p:anim>
                                    <p:anim calcmode="lin" valueType="num">
                                      <p:cBhvr additive="repl">
                                        <p:cTn id="8" dur="500" fill="hold"/>
                                        <p:tgtEl>
                                          <p:spTgt spid="20482">
                                            <p:txEl>
                                              <p:pRg st="2" end="2"/>
                                            </p:txEl>
                                          </p:spTgt>
                                        </p:tgtEl>
                                        <p:attrNameLst>
                                          <p:attrName>ppt_y</p:attrName>
                                        </p:attrNameLst>
                                      </p:cBhvr>
                                      <p:tavLst>
                                        <p:tav tm="100000">
                                          <p:val>
                                            <p:strVal val="1+#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20486"/>
                                        </p:tgtEl>
                                        <p:attrNameLst>
                                          <p:attrName>style.visibility</p:attrName>
                                        </p:attrNameLst>
                                      </p:cBhvr>
                                      <p:to>
                                        <p:strVal val="visible"/>
                                      </p:to>
                                    </p:set>
                                    <p:anim calcmode="lin" valueType="num">
                                      <p:cBhvr additive="repl">
                                        <p:cTn id="13" dur="500" fill="hold"/>
                                        <p:tgtEl>
                                          <p:spTgt spid="20486"/>
                                        </p:tgtEl>
                                        <p:attrNameLst>
                                          <p:attrName>ppt_x</p:attrName>
                                        </p:attrNameLst>
                                      </p:cBhvr>
                                      <p:tavLst>
                                        <p:tav tm="100000">
                                          <p:val>
                                            <p:strVal val="#ppt_x"/>
                                          </p:val>
                                        </p:tav>
                                        <p:tav>
                                          <p:val>
                                            <p:strVal val="#ppt_x"/>
                                          </p:val>
                                        </p:tav>
                                      </p:tavLst>
                                    </p:anim>
                                    <p:anim calcmode="lin" valueType="num">
                                      <p:cBhvr additive="repl">
                                        <p:cTn id="14" dur="500" fill="hold"/>
                                        <p:tgtEl>
                                          <p:spTgt spid="20486"/>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a:extLst>
              <a:ext uri="{FF2B5EF4-FFF2-40B4-BE49-F238E27FC236}">
                <a16:creationId xmlns:a16="http://schemas.microsoft.com/office/drawing/2014/main" id="{7792399E-8509-4CFD-90AE-8D1384FB0DD2}"/>
              </a:ext>
            </a:extLst>
          </p:cNvPr>
          <p:cNvSpPr>
            <a:spLocks noChangeArrowheads="1"/>
          </p:cNvSpPr>
          <p:nvPr/>
        </p:nvSpPr>
        <p:spPr bwMode="auto">
          <a:xfrm>
            <a:off x="179388" y="0"/>
            <a:ext cx="8785225" cy="40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100">
                <a:solidFill>
                  <a:srgbClr val="03495C"/>
                </a:solidFill>
                <a:latin typeface="Calibri" panose="020F0502020204030204" pitchFamily="34" charset="0"/>
              </a:rPr>
              <a:t>Σπειροειδές διάγραμμα πραγματικής λειτουργίας 4χρονου βενζινοκινητήρα</a:t>
            </a:r>
          </a:p>
        </p:txBody>
      </p:sp>
      <p:sp>
        <p:nvSpPr>
          <p:cNvPr id="21506" name="Rectangle 2">
            <a:extLst>
              <a:ext uri="{FF2B5EF4-FFF2-40B4-BE49-F238E27FC236}">
                <a16:creationId xmlns:a16="http://schemas.microsoft.com/office/drawing/2014/main" id="{A569F1D6-21D1-A4E2-9D82-6558C6B55B66}"/>
              </a:ext>
            </a:extLst>
          </p:cNvPr>
          <p:cNvSpPr>
            <a:spLocks noChangeArrowheads="1"/>
          </p:cNvSpPr>
          <p:nvPr/>
        </p:nvSpPr>
        <p:spPr bwMode="auto">
          <a:xfrm>
            <a:off x="3419475" y="1016000"/>
            <a:ext cx="5472113" cy="3106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a:t>Η εκτόνωση αρχίζει μετά την καύση, από το σημείο Δ μέχρι το σημείο Ε. </a:t>
            </a:r>
          </a:p>
          <a:p>
            <a:pPr algn="ctr" hangingPunct="1">
              <a:lnSpc>
                <a:spcPct val="100000"/>
              </a:lnSpc>
            </a:pPr>
            <a:endParaRPr lang="el-GR" altLang="el-GR"/>
          </a:p>
          <a:p>
            <a:pPr algn="ctr" hangingPunct="1">
              <a:lnSpc>
                <a:spcPct val="100000"/>
              </a:lnSpc>
            </a:pPr>
            <a:r>
              <a:rPr lang="el-GR" altLang="el-GR"/>
              <a:t>Η κίνηση αυτή του εμβόλου στον τρίτο χρόνο δίνει το έργο που χρειάζεται για να λειτουργήσει ο κινητήρας. </a:t>
            </a:r>
          </a:p>
          <a:p>
            <a:pPr algn="ctr" hangingPunct="1">
              <a:lnSpc>
                <a:spcPct val="100000"/>
              </a:lnSpc>
            </a:pPr>
            <a:endParaRPr lang="el-GR" altLang="el-GR"/>
          </a:p>
          <a:p>
            <a:pPr algn="ctr" hangingPunct="1">
              <a:lnSpc>
                <a:spcPct val="100000"/>
              </a:lnSpc>
            </a:pPr>
            <a:r>
              <a:rPr lang="el-GR" altLang="el-GR"/>
              <a:t>Όταν το έμβολο φθάνει στο Κ.Ν.Σ., τα καυσαέρια έχουν εκτονωθεί και η πίεσή τους πέφτει στις 2,5 με 3 at, ενώ η θερμοκρασία τους έχει φθάσει στους 400 °C με 500 °C.</a:t>
            </a:r>
          </a:p>
        </p:txBody>
      </p:sp>
      <p:sp>
        <p:nvSpPr>
          <p:cNvPr id="21507" name="Rectangle 3">
            <a:extLst>
              <a:ext uri="{FF2B5EF4-FFF2-40B4-BE49-F238E27FC236}">
                <a16:creationId xmlns:a16="http://schemas.microsoft.com/office/drawing/2014/main" id="{48E75047-DCC4-9722-015B-D859038B15EF}"/>
              </a:ext>
            </a:extLst>
          </p:cNvPr>
          <p:cNvSpPr>
            <a:spLocks noChangeArrowheads="1"/>
          </p:cNvSpPr>
          <p:nvPr/>
        </p:nvSpPr>
        <p:spPr bwMode="auto">
          <a:xfrm>
            <a:off x="468313" y="4352925"/>
            <a:ext cx="2952750"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marL="342900" indent="-34290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buSzPct val="90000"/>
              <a:buFont typeface="Times New Roman" panose="02020603050405020304" pitchFamily="18" charset="0"/>
              <a:buAutoNum type="arabicPeriod"/>
            </a:pPr>
            <a:r>
              <a:rPr lang="el-GR" altLang="el-GR" sz="1400"/>
              <a:t>Σπειροειδές διάγραμμα τετράχρονου βενζινοκινητήρα.</a:t>
            </a:r>
          </a:p>
        </p:txBody>
      </p:sp>
      <p:pic>
        <p:nvPicPr>
          <p:cNvPr id="21508" name="Picture 4">
            <a:extLst>
              <a:ext uri="{FF2B5EF4-FFF2-40B4-BE49-F238E27FC236}">
                <a16:creationId xmlns:a16="http://schemas.microsoft.com/office/drawing/2014/main" id="{552B8329-A4FD-3EB5-11B5-153B4111AE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896938"/>
            <a:ext cx="2566987" cy="3425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09" name="Rectangle 5">
            <a:extLst>
              <a:ext uri="{FF2B5EF4-FFF2-40B4-BE49-F238E27FC236}">
                <a16:creationId xmlns:a16="http://schemas.microsoft.com/office/drawing/2014/main" id="{7F6545B1-07AA-DD71-5DB7-F047A12EA8ED}"/>
              </a:ext>
            </a:extLst>
          </p:cNvPr>
          <p:cNvSpPr>
            <a:spLocks noChangeArrowheads="1"/>
          </p:cNvSpPr>
          <p:nvPr/>
        </p:nvSpPr>
        <p:spPr bwMode="auto">
          <a:xfrm>
            <a:off x="539750" y="411163"/>
            <a:ext cx="8135938" cy="363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marL="180975" indent="-180975">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spcAft>
                <a:spcPts val="1813"/>
              </a:spcAft>
              <a:buFont typeface="Wingdings" pitchFamily="2" charset="0"/>
              <a:buChar char=""/>
            </a:pPr>
            <a:r>
              <a:rPr lang="el-GR" altLang="el-GR"/>
              <a:t>3</a:t>
            </a:r>
            <a:r>
              <a:rPr lang="el-GR" altLang="el-GR" baseline="30000"/>
              <a:t>ος</a:t>
            </a:r>
            <a:r>
              <a:rPr lang="el-GR" altLang="el-GR"/>
              <a:t> χρόνος  - </a:t>
            </a:r>
            <a:r>
              <a:rPr lang="en-US" altLang="el-GR" b="1">
                <a:solidFill>
                  <a:srgbClr val="FF0000"/>
                </a:solidFill>
              </a:rPr>
              <a:t>“</a:t>
            </a:r>
            <a:r>
              <a:rPr lang="el-GR" altLang="el-GR" b="1">
                <a:solidFill>
                  <a:srgbClr val="FF0000"/>
                </a:solidFill>
              </a:rPr>
              <a:t>καύση – εκτόνωση</a:t>
            </a:r>
            <a:r>
              <a:rPr lang="en-US" altLang="el-GR" b="1">
                <a:solidFill>
                  <a:srgbClr val="FF0000"/>
                </a:solidFill>
              </a:rPr>
              <a:t>”</a:t>
            </a:r>
          </a:p>
        </p:txBody>
      </p:sp>
      <p:cxnSp>
        <p:nvCxnSpPr>
          <p:cNvPr id="21510" name="AutoShape 6">
            <a:extLst>
              <a:ext uri="{FF2B5EF4-FFF2-40B4-BE49-F238E27FC236}">
                <a16:creationId xmlns:a16="http://schemas.microsoft.com/office/drawing/2014/main" id="{C9EC8D82-507E-FA0D-9B33-35626061348E}"/>
              </a:ext>
            </a:extLst>
          </p:cNvPr>
          <p:cNvCxnSpPr>
            <a:cxnSpLocks noChangeShapeType="1"/>
          </p:cNvCxnSpPr>
          <p:nvPr/>
        </p:nvCxnSpPr>
        <p:spPr bwMode="auto">
          <a:xfrm flipH="1">
            <a:off x="2339975" y="771525"/>
            <a:ext cx="719138" cy="360363"/>
          </a:xfrm>
          <a:prstGeom prst="straightConnector1">
            <a:avLst/>
          </a:prstGeom>
          <a:noFill/>
          <a:ln w="12600" cap="flat">
            <a:solidFill>
              <a:srgbClr val="09529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1511" name="AutoShape 7">
            <a:extLst>
              <a:ext uri="{FF2B5EF4-FFF2-40B4-BE49-F238E27FC236}">
                <a16:creationId xmlns:a16="http://schemas.microsoft.com/office/drawing/2014/main" id="{E5F2B032-0416-2844-455F-FC06B6207D60}"/>
              </a:ext>
            </a:extLst>
          </p:cNvPr>
          <p:cNvCxnSpPr>
            <a:cxnSpLocks noChangeShapeType="1"/>
          </p:cNvCxnSpPr>
          <p:nvPr/>
        </p:nvCxnSpPr>
        <p:spPr bwMode="auto">
          <a:xfrm flipH="1" flipV="1">
            <a:off x="2843213" y="4083050"/>
            <a:ext cx="863600" cy="360363"/>
          </a:xfrm>
          <a:prstGeom prst="straightConnector1">
            <a:avLst/>
          </a:prstGeom>
          <a:noFill/>
          <a:ln w="12600" cap="flat">
            <a:solidFill>
              <a:srgbClr val="09529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fill="hold" nodeType="clickEffect">
                                  <p:stCondLst>
                                    <p:cond delay="0"/>
                                  </p:stCondLst>
                                  <p:childTnLst>
                                    <p:set>
                                      <p:cBhvr additive="repl">
                                        <p:cTn id="6" dur="1" fill="hold">
                                          <p:stCondLst>
                                            <p:cond delay="0"/>
                                          </p:stCondLst>
                                        </p:cTn>
                                        <p:tgtEl>
                                          <p:spTgt spid="21506">
                                            <p:txEl>
                                              <p:pRg st="0" end="0"/>
                                            </p:txEl>
                                          </p:spTgt>
                                        </p:tgtEl>
                                        <p:attrNameLst>
                                          <p:attrName>style.visibility</p:attrName>
                                        </p:attrNameLst>
                                      </p:cBhvr>
                                      <p:to>
                                        <p:strVal val="visible"/>
                                      </p:to>
                                    </p:set>
                                    <p:anim calcmode="lin" valueType="num">
                                      <p:cBhvr additive="repl">
                                        <p:cTn id="7" dur="500" fill="hold"/>
                                        <p:tgtEl>
                                          <p:spTgt spid="21506">
                                            <p:txEl>
                                              <p:pRg st="0" end="0"/>
                                            </p:txEl>
                                          </p:spTgt>
                                        </p:tgtEl>
                                        <p:attrNameLst>
                                          <p:attrName>ppt_x</p:attrName>
                                        </p:attrNameLst>
                                      </p:cBhvr>
                                      <p:tavLst>
                                        <p:tav tm="100000">
                                          <p:val>
                                            <p:strVal val="#ppt_x-.2"/>
                                          </p:val>
                                        </p:tav>
                                        <p:tav>
                                          <p:val>
                                            <p:strVal val="#ppt_x"/>
                                          </p:val>
                                        </p:tav>
                                      </p:tavLst>
                                    </p:anim>
                                    <p:anim calcmode="lin" valueType="num">
                                      <p:cBhvr additive="repl">
                                        <p:cTn id="8" dur="500" fill="hold"/>
                                        <p:tgtEl>
                                          <p:spTgt spid="21506">
                                            <p:txEl>
                                              <p:pRg st="0" end="0"/>
                                            </p:txEl>
                                          </p:spTgt>
                                        </p:tgtEl>
                                        <p:attrNameLst>
                                          <p:attrName>ppt_y</p:attrName>
                                        </p:attrNameLst>
                                      </p:cBhvr>
                                      <p:tavLst>
                                        <p:tav tm="100000">
                                          <p:val>
                                            <p:strVal val="#ppt_y"/>
                                          </p:val>
                                        </p:tav>
                                        <p:tav>
                                          <p:val>
                                            <p:strVal val="#ppt_y"/>
                                          </p:val>
                                        </p:tav>
                                      </p:tavLst>
                                    </p:anim>
                                    <p:animEffect transition="in" filter="wipe(right)">
                                      <p:cBhvr additive="repl">
                                        <p:cTn id="9" dur="500"/>
                                        <p:tgtEl>
                                          <p:spTgt spid="21506">
                                            <p:txEl>
                                              <p:pRg st="0" end="0"/>
                                            </p:txEl>
                                          </p:spTgt>
                                        </p:tgtEl>
                                      </p:cBhvr>
                                    </p:animEffect>
                                  </p:childTnLst>
                                </p:cTn>
                              </p:par>
                            </p:childTnLst>
                          </p:cTn>
                        </p:par>
                        <p:par>
                          <p:cTn id="10" fill="hold" nodeType="afterGroup">
                            <p:stCondLst>
                              <p:cond delay="500"/>
                            </p:stCondLst>
                            <p:childTnLst>
                              <p:par>
                                <p:cTn id="11" presetID="2" presetClass="entr" presetSubtype="8" fill="hold" nodeType="afterEffect">
                                  <p:stCondLst>
                                    <p:cond delay="0"/>
                                  </p:stCondLst>
                                  <p:childTnLst>
                                    <p:set>
                                      <p:cBhvr additive="repl">
                                        <p:cTn id="12" dur="1" fill="hold">
                                          <p:stCondLst>
                                            <p:cond delay="0"/>
                                          </p:stCondLst>
                                        </p:cTn>
                                        <p:tgtEl>
                                          <p:spTgt spid="21510"/>
                                        </p:tgtEl>
                                        <p:attrNameLst>
                                          <p:attrName>style.visibility</p:attrName>
                                        </p:attrNameLst>
                                      </p:cBhvr>
                                      <p:to>
                                        <p:strVal val="visible"/>
                                      </p:to>
                                    </p:set>
                                    <p:anim calcmode="lin" valueType="num">
                                      <p:cBhvr additive="repl">
                                        <p:cTn id="13" dur="500" fill="hold"/>
                                        <p:tgtEl>
                                          <p:spTgt spid="21510"/>
                                        </p:tgtEl>
                                        <p:attrNameLst>
                                          <p:attrName>ppt_x</p:attrName>
                                        </p:attrNameLst>
                                      </p:cBhvr>
                                      <p:tavLst>
                                        <p:tav tm="100000">
                                          <p:val>
                                            <p:strVal val="0-#ppt_w/2"/>
                                          </p:val>
                                        </p:tav>
                                        <p:tav>
                                          <p:val>
                                            <p:strVal val="#ppt_x"/>
                                          </p:val>
                                        </p:tav>
                                      </p:tavLst>
                                    </p:anim>
                                    <p:anim calcmode="lin" valueType="num">
                                      <p:cBhvr additive="repl">
                                        <p:cTn id="14" dur="500" fill="hold"/>
                                        <p:tgtEl>
                                          <p:spTgt spid="21510"/>
                                        </p:tgtEl>
                                        <p:attrNameLst>
                                          <p:attrName>ppt_y</p:attrName>
                                        </p:attrNameLst>
                                      </p:cBhvr>
                                      <p:tavLst>
                                        <p:tav tm="100000">
                                          <p:val>
                                            <p:strVal val="#ppt_y"/>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additive="repl">
                                        <p:cTn id="18" dur="1" fill="hold">
                                          <p:stCondLst>
                                            <p:cond delay="0"/>
                                          </p:stCondLst>
                                        </p:cTn>
                                        <p:tgtEl>
                                          <p:spTgt spid="21506">
                                            <p:txEl>
                                              <p:pRg st="2" end="2"/>
                                            </p:txEl>
                                          </p:spTgt>
                                        </p:tgtEl>
                                        <p:attrNameLst>
                                          <p:attrName>style.visibility</p:attrName>
                                        </p:attrNameLst>
                                      </p:cBhvr>
                                      <p:to>
                                        <p:strVal val="visible"/>
                                      </p:to>
                                    </p:set>
                                    <p:anim calcmode="lin" valueType="num">
                                      <p:cBhvr additive="repl">
                                        <p:cTn id="19" dur="500" fill="hold"/>
                                        <p:tgtEl>
                                          <p:spTgt spid="21506">
                                            <p:txEl>
                                              <p:pRg st="2" end="2"/>
                                            </p:txEl>
                                          </p:spTgt>
                                        </p:tgtEl>
                                        <p:attrNameLst>
                                          <p:attrName>ppt_x</p:attrName>
                                        </p:attrNameLst>
                                      </p:cBhvr>
                                      <p:tavLst>
                                        <p:tav tm="100000">
                                          <p:val>
                                            <p:strVal val="#ppt_x"/>
                                          </p:val>
                                        </p:tav>
                                        <p:tav>
                                          <p:val>
                                            <p:strVal val="#ppt_x"/>
                                          </p:val>
                                        </p:tav>
                                      </p:tavLst>
                                    </p:anim>
                                    <p:anim calcmode="lin" valueType="num">
                                      <p:cBhvr additive="repl">
                                        <p:cTn id="20" dur="500" fill="hold"/>
                                        <p:tgtEl>
                                          <p:spTgt spid="21506">
                                            <p:txEl>
                                              <p:pRg st="2" end="2"/>
                                            </p:txEl>
                                          </p:spTgt>
                                        </p:tgtEl>
                                        <p:attrNameLst>
                                          <p:attrName>ppt_y</p:attrName>
                                        </p:attrNameLst>
                                      </p:cBhvr>
                                      <p:tavLst>
                                        <p:tav tm="100000">
                                          <p:val>
                                            <p:strVal val="1+#ppt_h/2"/>
                                          </p:val>
                                        </p:tav>
                                        <p:tav>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additive="repl">
                                        <p:cTn id="24" dur="1" fill="hold">
                                          <p:stCondLst>
                                            <p:cond delay="0"/>
                                          </p:stCondLst>
                                        </p:cTn>
                                        <p:tgtEl>
                                          <p:spTgt spid="21506">
                                            <p:txEl>
                                              <p:pRg st="4" end="4"/>
                                            </p:txEl>
                                          </p:spTgt>
                                        </p:tgtEl>
                                        <p:attrNameLst>
                                          <p:attrName>style.visibility</p:attrName>
                                        </p:attrNameLst>
                                      </p:cBhvr>
                                      <p:to>
                                        <p:strVal val="visible"/>
                                      </p:to>
                                    </p:set>
                                    <p:anim calcmode="lin" valueType="num">
                                      <p:cBhvr additive="repl">
                                        <p:cTn id="25" dur="500" fill="hold"/>
                                        <p:tgtEl>
                                          <p:spTgt spid="21506">
                                            <p:txEl>
                                              <p:pRg st="4" end="4"/>
                                            </p:txEl>
                                          </p:spTgt>
                                        </p:tgtEl>
                                        <p:attrNameLst>
                                          <p:attrName>ppt_x</p:attrName>
                                        </p:attrNameLst>
                                      </p:cBhvr>
                                      <p:tavLst>
                                        <p:tav tm="100000">
                                          <p:val>
                                            <p:strVal val="#ppt_x"/>
                                          </p:val>
                                        </p:tav>
                                        <p:tav>
                                          <p:val>
                                            <p:strVal val="#ppt_x"/>
                                          </p:val>
                                        </p:tav>
                                      </p:tavLst>
                                    </p:anim>
                                    <p:anim calcmode="lin" valueType="num">
                                      <p:cBhvr additive="repl">
                                        <p:cTn id="26" dur="500" fill="hold"/>
                                        <p:tgtEl>
                                          <p:spTgt spid="21506">
                                            <p:txEl>
                                              <p:pRg st="4" end="4"/>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a:extLst>
              <a:ext uri="{FF2B5EF4-FFF2-40B4-BE49-F238E27FC236}">
                <a16:creationId xmlns:a16="http://schemas.microsoft.com/office/drawing/2014/main" id="{54D50360-E1F9-2A20-3518-90237969ED43}"/>
              </a:ext>
            </a:extLst>
          </p:cNvPr>
          <p:cNvSpPr>
            <a:spLocks noChangeArrowheads="1"/>
          </p:cNvSpPr>
          <p:nvPr/>
        </p:nvSpPr>
        <p:spPr bwMode="auto">
          <a:xfrm>
            <a:off x="179388" y="0"/>
            <a:ext cx="8785225" cy="40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100">
                <a:solidFill>
                  <a:srgbClr val="03495C"/>
                </a:solidFill>
                <a:latin typeface="Calibri" panose="020F0502020204030204" pitchFamily="34" charset="0"/>
              </a:rPr>
              <a:t>Σπειροειδές διάγραμμα πραγματικής λειτουργίας 4χρονου βενζινοκινητήρα</a:t>
            </a:r>
          </a:p>
        </p:txBody>
      </p:sp>
      <p:sp>
        <p:nvSpPr>
          <p:cNvPr id="22530" name="Rectangle 2">
            <a:extLst>
              <a:ext uri="{FF2B5EF4-FFF2-40B4-BE49-F238E27FC236}">
                <a16:creationId xmlns:a16="http://schemas.microsoft.com/office/drawing/2014/main" id="{7B091798-44D4-5264-777B-69C374E39D81}"/>
              </a:ext>
            </a:extLst>
          </p:cNvPr>
          <p:cNvSpPr>
            <a:spLocks noChangeArrowheads="1"/>
          </p:cNvSpPr>
          <p:nvPr/>
        </p:nvSpPr>
        <p:spPr bwMode="auto">
          <a:xfrm>
            <a:off x="3419475" y="1416050"/>
            <a:ext cx="5472113" cy="2284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a:t>Ο τρίτος χρόνος είναι ο χρόνος κατά τον οποίο παράγεται το έργο για τις ανάγκες λειτουργίας του κινητήρα, γι' αυτό λέγεται και κινητήριος ή ωφέλιμος χρόνος. </a:t>
            </a:r>
          </a:p>
          <a:p>
            <a:pPr algn="ctr" hangingPunct="1">
              <a:lnSpc>
                <a:spcPct val="100000"/>
              </a:lnSpc>
            </a:pPr>
            <a:endParaRPr lang="el-GR" altLang="el-GR"/>
          </a:p>
          <a:p>
            <a:pPr algn="ctr" hangingPunct="1">
              <a:lnSpc>
                <a:spcPct val="100000"/>
              </a:lnSpc>
            </a:pPr>
            <a:r>
              <a:rPr lang="el-GR" altLang="el-GR"/>
              <a:t>Αντίθετα, οι υπόλοιποι τρεις χρόνοι, επειδή απορροφούν έργο λέγονται βοηθητικοί ή παθητικοί χρόνοι.</a:t>
            </a:r>
          </a:p>
        </p:txBody>
      </p:sp>
      <p:sp>
        <p:nvSpPr>
          <p:cNvPr id="22531" name="Rectangle 3">
            <a:extLst>
              <a:ext uri="{FF2B5EF4-FFF2-40B4-BE49-F238E27FC236}">
                <a16:creationId xmlns:a16="http://schemas.microsoft.com/office/drawing/2014/main" id="{D8C89ED9-44A5-9F16-BB95-815DD9EAF42A}"/>
              </a:ext>
            </a:extLst>
          </p:cNvPr>
          <p:cNvSpPr>
            <a:spLocks noChangeArrowheads="1"/>
          </p:cNvSpPr>
          <p:nvPr/>
        </p:nvSpPr>
        <p:spPr bwMode="auto">
          <a:xfrm>
            <a:off x="468313" y="4352925"/>
            <a:ext cx="2952750"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marL="342900" indent="-34290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buSzPct val="90000"/>
              <a:buFont typeface="Times New Roman" panose="02020603050405020304" pitchFamily="18" charset="0"/>
              <a:buAutoNum type="arabicPeriod"/>
            </a:pPr>
            <a:r>
              <a:rPr lang="el-GR" altLang="el-GR" sz="1400"/>
              <a:t>Σπειροειδές διάγραμμα τετράχρονου βενζινοκινητήρα.</a:t>
            </a:r>
          </a:p>
        </p:txBody>
      </p:sp>
      <p:pic>
        <p:nvPicPr>
          <p:cNvPr id="22532" name="Picture 4">
            <a:extLst>
              <a:ext uri="{FF2B5EF4-FFF2-40B4-BE49-F238E27FC236}">
                <a16:creationId xmlns:a16="http://schemas.microsoft.com/office/drawing/2014/main" id="{5ACC9DE2-3279-20E8-08BB-30511C2251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896938"/>
            <a:ext cx="2566987" cy="3425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3" name="Rectangle 5">
            <a:extLst>
              <a:ext uri="{FF2B5EF4-FFF2-40B4-BE49-F238E27FC236}">
                <a16:creationId xmlns:a16="http://schemas.microsoft.com/office/drawing/2014/main" id="{34D1CAC4-646D-127E-9CE1-8DB69EB0A61E}"/>
              </a:ext>
            </a:extLst>
          </p:cNvPr>
          <p:cNvSpPr>
            <a:spLocks noChangeArrowheads="1"/>
          </p:cNvSpPr>
          <p:nvPr/>
        </p:nvSpPr>
        <p:spPr bwMode="auto">
          <a:xfrm>
            <a:off x="539750" y="411163"/>
            <a:ext cx="8135938" cy="363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marL="180975" indent="-180975">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spcAft>
                <a:spcPts val="1813"/>
              </a:spcAft>
              <a:buFont typeface="Wingdings" pitchFamily="2" charset="0"/>
              <a:buChar char=""/>
            </a:pPr>
            <a:r>
              <a:rPr lang="el-GR" altLang="el-GR"/>
              <a:t>3</a:t>
            </a:r>
            <a:r>
              <a:rPr lang="el-GR" altLang="el-GR" baseline="30000"/>
              <a:t>ος</a:t>
            </a:r>
            <a:r>
              <a:rPr lang="el-GR" altLang="el-GR"/>
              <a:t> χρόνος  - </a:t>
            </a:r>
            <a:r>
              <a:rPr lang="en-US" altLang="el-GR" b="1">
                <a:solidFill>
                  <a:srgbClr val="FF0000"/>
                </a:solidFill>
              </a:rPr>
              <a:t>“</a:t>
            </a:r>
            <a:r>
              <a:rPr lang="el-GR" altLang="el-GR" b="1">
                <a:solidFill>
                  <a:srgbClr val="FF0000"/>
                </a:solidFill>
              </a:rPr>
              <a:t>καύση – εκτόνωση</a:t>
            </a:r>
            <a:r>
              <a:rPr lang="en-US" altLang="el-GR" b="1">
                <a:solidFill>
                  <a:srgbClr val="FF0000"/>
                </a:solidFill>
              </a:rPr>
              <a:t>”</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fill="hold" nodeType="clickEffect">
                                  <p:stCondLst>
                                    <p:cond delay="0"/>
                                  </p:stCondLst>
                                  <p:childTnLst>
                                    <p:set>
                                      <p:cBhvr additive="repl">
                                        <p:cTn id="6" dur="1" fill="hold">
                                          <p:stCondLst>
                                            <p:cond delay="0"/>
                                          </p:stCondLst>
                                        </p:cTn>
                                        <p:tgtEl>
                                          <p:spTgt spid="22530">
                                            <p:txEl>
                                              <p:pRg st="0" end="0"/>
                                            </p:txEl>
                                          </p:spTgt>
                                        </p:tgtEl>
                                        <p:attrNameLst>
                                          <p:attrName>style.visibility</p:attrName>
                                        </p:attrNameLst>
                                      </p:cBhvr>
                                      <p:to>
                                        <p:strVal val="visible"/>
                                      </p:to>
                                    </p:set>
                                    <p:anim calcmode="lin" valueType="num">
                                      <p:cBhvr additive="repl">
                                        <p:cTn id="7" dur="500" fill="hold"/>
                                        <p:tgtEl>
                                          <p:spTgt spid="22530">
                                            <p:txEl>
                                              <p:pRg st="0" end="0"/>
                                            </p:txEl>
                                          </p:spTgt>
                                        </p:tgtEl>
                                        <p:attrNameLst>
                                          <p:attrName>ppt_x</p:attrName>
                                        </p:attrNameLst>
                                      </p:cBhvr>
                                      <p:tavLst>
                                        <p:tav tm="100000">
                                          <p:val>
                                            <p:strVal val="#ppt_x-.2"/>
                                          </p:val>
                                        </p:tav>
                                        <p:tav>
                                          <p:val>
                                            <p:strVal val="#ppt_x"/>
                                          </p:val>
                                        </p:tav>
                                      </p:tavLst>
                                    </p:anim>
                                    <p:anim calcmode="lin" valueType="num">
                                      <p:cBhvr additive="repl">
                                        <p:cTn id="8" dur="500" fill="hold"/>
                                        <p:tgtEl>
                                          <p:spTgt spid="22530">
                                            <p:txEl>
                                              <p:pRg st="0" end="0"/>
                                            </p:txEl>
                                          </p:spTgt>
                                        </p:tgtEl>
                                        <p:attrNameLst>
                                          <p:attrName>ppt_y</p:attrName>
                                        </p:attrNameLst>
                                      </p:cBhvr>
                                      <p:tavLst>
                                        <p:tav tm="100000">
                                          <p:val>
                                            <p:strVal val="#ppt_y"/>
                                          </p:val>
                                        </p:tav>
                                        <p:tav>
                                          <p:val>
                                            <p:strVal val="#ppt_y"/>
                                          </p:val>
                                        </p:tav>
                                      </p:tavLst>
                                    </p:anim>
                                    <p:animEffect transition="in" filter="wipe(right)">
                                      <p:cBhvr additive="repl">
                                        <p:cTn id="9" dur="500"/>
                                        <p:tgtEl>
                                          <p:spTgt spid="22530">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fill="hold" nodeType="clickEffect">
                                  <p:stCondLst>
                                    <p:cond delay="0"/>
                                  </p:stCondLst>
                                  <p:childTnLst>
                                    <p:set>
                                      <p:cBhvr additive="repl">
                                        <p:cTn id="13" dur="1" fill="hold">
                                          <p:stCondLst>
                                            <p:cond delay="0"/>
                                          </p:stCondLst>
                                        </p:cTn>
                                        <p:tgtEl>
                                          <p:spTgt spid="22530">
                                            <p:txEl>
                                              <p:pRg st="2" end="2"/>
                                            </p:txEl>
                                          </p:spTgt>
                                        </p:tgtEl>
                                        <p:attrNameLst>
                                          <p:attrName>style.visibility</p:attrName>
                                        </p:attrNameLst>
                                      </p:cBhvr>
                                      <p:to>
                                        <p:strVal val="visible"/>
                                      </p:to>
                                    </p:set>
                                    <p:anim calcmode="lin" valueType="num">
                                      <p:cBhvr additive="repl">
                                        <p:cTn id="14" dur="500" fill="hold"/>
                                        <p:tgtEl>
                                          <p:spTgt spid="22530">
                                            <p:txEl>
                                              <p:pRg st="2" end="2"/>
                                            </p:txEl>
                                          </p:spTgt>
                                        </p:tgtEl>
                                        <p:attrNameLst>
                                          <p:attrName>ppt_x</p:attrName>
                                        </p:attrNameLst>
                                      </p:cBhvr>
                                      <p:tavLst>
                                        <p:tav tm="100000">
                                          <p:val>
                                            <p:strVal val="#ppt_x-.2"/>
                                          </p:val>
                                        </p:tav>
                                        <p:tav>
                                          <p:val>
                                            <p:strVal val="#ppt_x"/>
                                          </p:val>
                                        </p:tav>
                                      </p:tavLst>
                                    </p:anim>
                                    <p:anim calcmode="lin" valueType="num">
                                      <p:cBhvr additive="repl">
                                        <p:cTn id="15" dur="500" fill="hold"/>
                                        <p:tgtEl>
                                          <p:spTgt spid="22530">
                                            <p:txEl>
                                              <p:pRg st="2" end="2"/>
                                            </p:txEl>
                                          </p:spTgt>
                                        </p:tgtEl>
                                        <p:attrNameLst>
                                          <p:attrName>ppt_y</p:attrName>
                                        </p:attrNameLst>
                                      </p:cBhvr>
                                      <p:tavLst>
                                        <p:tav tm="100000">
                                          <p:val>
                                            <p:strVal val="#ppt_y"/>
                                          </p:val>
                                        </p:tav>
                                        <p:tav>
                                          <p:val>
                                            <p:strVal val="#ppt_y"/>
                                          </p:val>
                                        </p:tav>
                                      </p:tavLst>
                                    </p:anim>
                                    <p:animEffect transition="in" filter="wipe(right)">
                                      <p:cBhvr additive="repl">
                                        <p:cTn id="16" dur="500"/>
                                        <p:tgtEl>
                                          <p:spTgt spid="2253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a:extLst>
              <a:ext uri="{FF2B5EF4-FFF2-40B4-BE49-F238E27FC236}">
                <a16:creationId xmlns:a16="http://schemas.microsoft.com/office/drawing/2014/main" id="{04B97AA9-8003-22EE-5FFF-310EE90EC703}"/>
              </a:ext>
            </a:extLst>
          </p:cNvPr>
          <p:cNvSpPr>
            <a:spLocks noChangeArrowheads="1"/>
          </p:cNvSpPr>
          <p:nvPr/>
        </p:nvSpPr>
        <p:spPr bwMode="auto">
          <a:xfrm>
            <a:off x="179388" y="0"/>
            <a:ext cx="8785225" cy="40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100">
                <a:solidFill>
                  <a:srgbClr val="03495C"/>
                </a:solidFill>
                <a:latin typeface="Calibri" panose="020F0502020204030204" pitchFamily="34" charset="0"/>
              </a:rPr>
              <a:t>Σπειροειδές διάγραμμα πραγματικής λειτουργίας 4χρονου βενζινοκινητήρα</a:t>
            </a:r>
          </a:p>
        </p:txBody>
      </p:sp>
      <p:sp>
        <p:nvSpPr>
          <p:cNvPr id="23554" name="Rectangle 2">
            <a:extLst>
              <a:ext uri="{FF2B5EF4-FFF2-40B4-BE49-F238E27FC236}">
                <a16:creationId xmlns:a16="http://schemas.microsoft.com/office/drawing/2014/main" id="{D3CC2A63-193E-6E67-0CA7-E585FA3300F6}"/>
              </a:ext>
            </a:extLst>
          </p:cNvPr>
          <p:cNvSpPr>
            <a:spLocks noChangeArrowheads="1"/>
          </p:cNvSpPr>
          <p:nvPr/>
        </p:nvSpPr>
        <p:spPr bwMode="auto">
          <a:xfrm>
            <a:off x="611188" y="1211263"/>
            <a:ext cx="5184775" cy="2559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a:t>Στο σημείο Ε ανοίγει η βαλβίδα εξαγωγής, 30° έως 50° πριν το έμβολο φθάσει στο Κ.Ν.Σ..</a:t>
            </a:r>
          </a:p>
          <a:p>
            <a:pPr algn="ctr" hangingPunct="1">
              <a:lnSpc>
                <a:spcPct val="100000"/>
              </a:lnSpc>
            </a:pPr>
            <a:endParaRPr lang="el-GR" altLang="el-GR"/>
          </a:p>
          <a:p>
            <a:pPr algn="ctr" hangingPunct="1">
              <a:lnSpc>
                <a:spcPct val="100000"/>
              </a:lnSpc>
            </a:pPr>
            <a:r>
              <a:rPr lang="el-GR" altLang="el-GR"/>
              <a:t>Αυτό γίνεται για να προλάβουν να εκτονωθούν τα καυσαέρια, ώστε όταν το έμβολο φθάσει στο Κ.Ν.Σ. και αρχίζει να ανεβαίνει προς το Α.Ν.Σ., αυτά να έχουν εκτονωθεί, η πίεση να έχει φθάσει στη μία ατμόσφαιρα (1 at) και να μην αντιστέκονται στην κίνησή του προς το Α.Ν.Σ.</a:t>
            </a:r>
          </a:p>
        </p:txBody>
      </p:sp>
      <p:sp>
        <p:nvSpPr>
          <p:cNvPr id="23555" name="Rectangle 3">
            <a:extLst>
              <a:ext uri="{FF2B5EF4-FFF2-40B4-BE49-F238E27FC236}">
                <a16:creationId xmlns:a16="http://schemas.microsoft.com/office/drawing/2014/main" id="{35C23671-F853-73C0-F86A-6F1D8B716DEF}"/>
              </a:ext>
            </a:extLst>
          </p:cNvPr>
          <p:cNvSpPr>
            <a:spLocks noChangeArrowheads="1"/>
          </p:cNvSpPr>
          <p:nvPr/>
        </p:nvSpPr>
        <p:spPr bwMode="auto">
          <a:xfrm>
            <a:off x="5867400" y="4352925"/>
            <a:ext cx="2952750"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marL="342900" indent="-34290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buSzPct val="90000"/>
              <a:buFont typeface="Times New Roman" panose="02020603050405020304" pitchFamily="18" charset="0"/>
              <a:buAutoNum type="arabicPeriod"/>
            </a:pPr>
            <a:r>
              <a:rPr lang="el-GR" altLang="el-GR" sz="1400"/>
              <a:t>Σπειροειδές διάγραμμα τετράχρονου βενζινοκινητήρα.</a:t>
            </a:r>
          </a:p>
        </p:txBody>
      </p:sp>
      <p:pic>
        <p:nvPicPr>
          <p:cNvPr id="23556" name="Picture 4">
            <a:extLst>
              <a:ext uri="{FF2B5EF4-FFF2-40B4-BE49-F238E27FC236}">
                <a16:creationId xmlns:a16="http://schemas.microsoft.com/office/drawing/2014/main" id="{C4D9830D-355B-8812-3C13-CD82D06C7C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3300" y="896938"/>
            <a:ext cx="2566988" cy="3425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57" name="Rectangle 5">
            <a:extLst>
              <a:ext uri="{FF2B5EF4-FFF2-40B4-BE49-F238E27FC236}">
                <a16:creationId xmlns:a16="http://schemas.microsoft.com/office/drawing/2014/main" id="{99FEEA7D-4A40-81E5-2CE7-05467A437E9B}"/>
              </a:ext>
            </a:extLst>
          </p:cNvPr>
          <p:cNvSpPr>
            <a:spLocks noChangeArrowheads="1"/>
          </p:cNvSpPr>
          <p:nvPr/>
        </p:nvSpPr>
        <p:spPr bwMode="auto">
          <a:xfrm>
            <a:off x="539750" y="411163"/>
            <a:ext cx="8135938" cy="363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marL="180975" indent="-180975">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spcAft>
                <a:spcPts val="1813"/>
              </a:spcAft>
              <a:buFont typeface="Wingdings" pitchFamily="2" charset="0"/>
              <a:buChar char=""/>
            </a:pPr>
            <a:r>
              <a:rPr lang="el-GR" altLang="el-GR"/>
              <a:t>4</a:t>
            </a:r>
            <a:r>
              <a:rPr lang="el-GR" altLang="el-GR" baseline="30000"/>
              <a:t>ος</a:t>
            </a:r>
            <a:r>
              <a:rPr lang="el-GR" altLang="el-GR"/>
              <a:t> χρόνος  - </a:t>
            </a:r>
            <a:r>
              <a:rPr lang="en-US" altLang="el-GR" b="1">
                <a:solidFill>
                  <a:srgbClr val="FF0000"/>
                </a:solidFill>
              </a:rPr>
              <a:t>“</a:t>
            </a:r>
            <a:r>
              <a:rPr lang="el-GR" altLang="el-GR" b="1">
                <a:solidFill>
                  <a:srgbClr val="FF0000"/>
                </a:solidFill>
              </a:rPr>
              <a:t>εξαγωγή</a:t>
            </a:r>
            <a:r>
              <a:rPr lang="en-US" altLang="el-GR" b="1">
                <a:solidFill>
                  <a:srgbClr val="FF0000"/>
                </a:solidFill>
              </a:rPr>
              <a:t>”</a:t>
            </a:r>
          </a:p>
        </p:txBody>
      </p:sp>
      <p:cxnSp>
        <p:nvCxnSpPr>
          <p:cNvPr id="23558" name="AutoShape 6">
            <a:extLst>
              <a:ext uri="{FF2B5EF4-FFF2-40B4-BE49-F238E27FC236}">
                <a16:creationId xmlns:a16="http://schemas.microsoft.com/office/drawing/2014/main" id="{305A3343-0384-664A-4460-008B54979B44}"/>
              </a:ext>
            </a:extLst>
          </p:cNvPr>
          <p:cNvCxnSpPr>
            <a:cxnSpLocks noChangeShapeType="1"/>
          </p:cNvCxnSpPr>
          <p:nvPr/>
        </p:nvCxnSpPr>
        <p:spPr bwMode="auto">
          <a:xfrm flipH="1" flipV="1">
            <a:off x="8172450" y="4083050"/>
            <a:ext cx="647700" cy="287338"/>
          </a:xfrm>
          <a:prstGeom prst="straightConnector1">
            <a:avLst/>
          </a:prstGeom>
          <a:noFill/>
          <a:ln w="12600" cap="flat">
            <a:solidFill>
              <a:srgbClr val="09529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fill="hold" nodeType="clickEffect">
                                  <p:stCondLst>
                                    <p:cond delay="0"/>
                                  </p:stCondLst>
                                  <p:childTnLst>
                                    <p:set>
                                      <p:cBhvr additive="repl">
                                        <p:cTn id="6" dur="1" fill="hold">
                                          <p:stCondLst>
                                            <p:cond delay="0"/>
                                          </p:stCondLst>
                                        </p:cTn>
                                        <p:tgtEl>
                                          <p:spTgt spid="23554">
                                            <p:txEl>
                                              <p:pRg st="0" end="0"/>
                                            </p:txEl>
                                          </p:spTgt>
                                        </p:tgtEl>
                                        <p:attrNameLst>
                                          <p:attrName>style.visibility</p:attrName>
                                        </p:attrNameLst>
                                      </p:cBhvr>
                                      <p:to>
                                        <p:strVal val="visible"/>
                                      </p:to>
                                    </p:set>
                                    <p:anim calcmode="lin" valueType="num">
                                      <p:cBhvr additive="repl">
                                        <p:cTn id="7" dur="500" fill="hold"/>
                                        <p:tgtEl>
                                          <p:spTgt spid="23554">
                                            <p:txEl>
                                              <p:pRg st="0" end="0"/>
                                            </p:txEl>
                                          </p:spTgt>
                                        </p:tgtEl>
                                        <p:attrNameLst>
                                          <p:attrName>ppt_x</p:attrName>
                                        </p:attrNameLst>
                                      </p:cBhvr>
                                      <p:tavLst>
                                        <p:tav tm="100000">
                                          <p:val>
                                            <p:strVal val="#ppt_x-.2"/>
                                          </p:val>
                                        </p:tav>
                                        <p:tav>
                                          <p:val>
                                            <p:strVal val="#ppt_x"/>
                                          </p:val>
                                        </p:tav>
                                      </p:tavLst>
                                    </p:anim>
                                    <p:anim calcmode="lin" valueType="num">
                                      <p:cBhvr additive="repl">
                                        <p:cTn id="8" dur="500" fill="hold"/>
                                        <p:tgtEl>
                                          <p:spTgt spid="23554">
                                            <p:txEl>
                                              <p:pRg st="0" end="0"/>
                                            </p:txEl>
                                          </p:spTgt>
                                        </p:tgtEl>
                                        <p:attrNameLst>
                                          <p:attrName>ppt_y</p:attrName>
                                        </p:attrNameLst>
                                      </p:cBhvr>
                                      <p:tavLst>
                                        <p:tav tm="100000">
                                          <p:val>
                                            <p:strVal val="#ppt_y"/>
                                          </p:val>
                                        </p:tav>
                                        <p:tav>
                                          <p:val>
                                            <p:strVal val="#ppt_y"/>
                                          </p:val>
                                        </p:tav>
                                      </p:tavLst>
                                    </p:anim>
                                    <p:animEffect transition="in" filter="wipe(right)">
                                      <p:cBhvr additive="repl">
                                        <p:cTn id="9" dur="500"/>
                                        <p:tgtEl>
                                          <p:spTgt spid="23554">
                                            <p:txEl>
                                              <p:pRg st="0" end="0"/>
                                            </p:txEl>
                                          </p:spTgt>
                                        </p:tgtEl>
                                      </p:cBhvr>
                                    </p:animEffect>
                                  </p:childTnLst>
                                </p:cTn>
                              </p:par>
                            </p:childTnLst>
                          </p:cTn>
                        </p:par>
                        <p:par>
                          <p:cTn id="10" fill="hold" nodeType="afterGroup">
                            <p:stCondLst>
                              <p:cond delay="500"/>
                            </p:stCondLst>
                            <p:childTnLst>
                              <p:par>
                                <p:cTn id="11" presetID="2" presetClass="entr" presetSubtype="4" fill="hold" nodeType="afterEffect">
                                  <p:stCondLst>
                                    <p:cond delay="0"/>
                                  </p:stCondLst>
                                  <p:childTnLst>
                                    <p:set>
                                      <p:cBhvr additive="repl">
                                        <p:cTn id="12" dur="1" fill="hold">
                                          <p:stCondLst>
                                            <p:cond delay="0"/>
                                          </p:stCondLst>
                                        </p:cTn>
                                        <p:tgtEl>
                                          <p:spTgt spid="23558"/>
                                        </p:tgtEl>
                                        <p:attrNameLst>
                                          <p:attrName>style.visibility</p:attrName>
                                        </p:attrNameLst>
                                      </p:cBhvr>
                                      <p:to>
                                        <p:strVal val="visible"/>
                                      </p:to>
                                    </p:set>
                                    <p:anim calcmode="lin" valueType="num">
                                      <p:cBhvr additive="repl">
                                        <p:cTn id="13" dur="500" fill="hold"/>
                                        <p:tgtEl>
                                          <p:spTgt spid="23558"/>
                                        </p:tgtEl>
                                        <p:attrNameLst>
                                          <p:attrName>ppt_x</p:attrName>
                                        </p:attrNameLst>
                                      </p:cBhvr>
                                      <p:tavLst>
                                        <p:tav tm="100000">
                                          <p:val>
                                            <p:strVal val="#ppt_x"/>
                                          </p:val>
                                        </p:tav>
                                        <p:tav>
                                          <p:val>
                                            <p:strVal val="#ppt_x"/>
                                          </p:val>
                                        </p:tav>
                                      </p:tavLst>
                                    </p:anim>
                                    <p:anim calcmode="lin" valueType="num">
                                      <p:cBhvr additive="repl">
                                        <p:cTn id="14" dur="500" fill="hold"/>
                                        <p:tgtEl>
                                          <p:spTgt spid="23558"/>
                                        </p:tgtEl>
                                        <p:attrNameLst>
                                          <p:attrName>ppt_y</p:attrName>
                                        </p:attrNameLst>
                                      </p:cBhvr>
                                      <p:tavLst>
                                        <p:tav tm="100000">
                                          <p:val>
                                            <p:strVal val="1+#ppt_h/2"/>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additive="repl">
                                        <p:cTn id="18" dur="1" fill="hold">
                                          <p:stCondLst>
                                            <p:cond delay="0"/>
                                          </p:stCondLst>
                                        </p:cTn>
                                        <p:tgtEl>
                                          <p:spTgt spid="23554">
                                            <p:txEl>
                                              <p:pRg st="2" end="2"/>
                                            </p:txEl>
                                          </p:spTgt>
                                        </p:tgtEl>
                                        <p:attrNameLst>
                                          <p:attrName>style.visibility</p:attrName>
                                        </p:attrNameLst>
                                      </p:cBhvr>
                                      <p:to>
                                        <p:strVal val="visible"/>
                                      </p:to>
                                    </p:set>
                                    <p:anim calcmode="lin" valueType="num">
                                      <p:cBhvr additive="repl">
                                        <p:cTn id="19" dur="500" fill="hold"/>
                                        <p:tgtEl>
                                          <p:spTgt spid="23554">
                                            <p:txEl>
                                              <p:pRg st="2" end="2"/>
                                            </p:txEl>
                                          </p:spTgt>
                                        </p:tgtEl>
                                        <p:attrNameLst>
                                          <p:attrName>ppt_x</p:attrName>
                                        </p:attrNameLst>
                                      </p:cBhvr>
                                      <p:tavLst>
                                        <p:tav tm="100000">
                                          <p:val>
                                            <p:strVal val="#ppt_x"/>
                                          </p:val>
                                        </p:tav>
                                        <p:tav>
                                          <p:val>
                                            <p:strVal val="#ppt_x"/>
                                          </p:val>
                                        </p:tav>
                                      </p:tavLst>
                                    </p:anim>
                                    <p:anim calcmode="lin" valueType="num">
                                      <p:cBhvr additive="repl">
                                        <p:cTn id="20" dur="500" fill="hold"/>
                                        <p:tgtEl>
                                          <p:spTgt spid="23554">
                                            <p:txEl>
                                              <p:pRg st="2" end="2"/>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a:extLst>
              <a:ext uri="{FF2B5EF4-FFF2-40B4-BE49-F238E27FC236}">
                <a16:creationId xmlns:a16="http://schemas.microsoft.com/office/drawing/2014/main" id="{363AE195-7A05-F92E-45A6-79E4B61283F5}"/>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Εισαγωγή</a:t>
            </a:r>
          </a:p>
        </p:txBody>
      </p:sp>
      <p:sp>
        <p:nvSpPr>
          <p:cNvPr id="6146" name="Rectangle 2">
            <a:extLst>
              <a:ext uri="{FF2B5EF4-FFF2-40B4-BE49-F238E27FC236}">
                <a16:creationId xmlns:a16="http://schemas.microsoft.com/office/drawing/2014/main" id="{D8092A94-71E8-87BC-71AA-70D5035807E3}"/>
              </a:ext>
            </a:extLst>
          </p:cNvPr>
          <p:cNvSpPr>
            <a:spLocks noChangeArrowheads="1"/>
          </p:cNvSpPr>
          <p:nvPr/>
        </p:nvSpPr>
        <p:spPr bwMode="auto">
          <a:xfrm>
            <a:off x="1979613" y="771525"/>
            <a:ext cx="5976937"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pPr>
            <a:r>
              <a:rPr lang="el-GR" altLang="el-GR"/>
              <a:t>…όπως ήδη έχουμε αναφέρει, τι ονομάζουμε χρόνο</a:t>
            </a:r>
            <a:r>
              <a:rPr lang="en-US" altLang="el-GR"/>
              <a:t>?</a:t>
            </a:r>
          </a:p>
        </p:txBody>
      </p:sp>
      <p:pic>
        <p:nvPicPr>
          <p:cNvPr id="6147" name="Picture 3">
            <a:extLst>
              <a:ext uri="{FF2B5EF4-FFF2-40B4-BE49-F238E27FC236}">
                <a16:creationId xmlns:a16="http://schemas.microsoft.com/office/drawing/2014/main" id="{02BEB74E-005F-43C2-CB8E-9D777E1890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484188"/>
            <a:ext cx="1008063" cy="11509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8" name="Rectangle 4">
            <a:extLst>
              <a:ext uri="{FF2B5EF4-FFF2-40B4-BE49-F238E27FC236}">
                <a16:creationId xmlns:a16="http://schemas.microsoft.com/office/drawing/2014/main" id="{E070B493-0728-AAF9-568A-FC9F798790BA}"/>
              </a:ext>
            </a:extLst>
          </p:cNvPr>
          <p:cNvSpPr>
            <a:spLocks noChangeArrowheads="1"/>
          </p:cNvSpPr>
          <p:nvPr/>
        </p:nvSpPr>
        <p:spPr bwMode="auto">
          <a:xfrm>
            <a:off x="684213" y="1563688"/>
            <a:ext cx="7920037" cy="118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a:t>… με τον όρο χρόνο «Stroke», εννοούμε το χρόνο λειτουργίας του εμβόλου, στα πλαίσια μιας απλής διαδρομής που αυτό εκτελεί ανάμεσα στις δύο ακραίες θέσεις του (Άνω Νεκρό Σημείο - Κάτω Νεκρό Σημείο, ή Α.Ν.Σ -Κ.Ν.Σ, αντίστοιχα).</a:t>
            </a:r>
          </a:p>
        </p:txBody>
      </p:sp>
      <p:sp>
        <p:nvSpPr>
          <p:cNvPr id="6149" name="Rectangle 5">
            <a:extLst>
              <a:ext uri="{FF2B5EF4-FFF2-40B4-BE49-F238E27FC236}">
                <a16:creationId xmlns:a16="http://schemas.microsoft.com/office/drawing/2014/main" id="{BCD1E0A7-9CFE-5A35-3CA2-76C319B89068}"/>
              </a:ext>
            </a:extLst>
          </p:cNvPr>
          <p:cNvSpPr>
            <a:spLocks noChangeArrowheads="1"/>
          </p:cNvSpPr>
          <p:nvPr/>
        </p:nvSpPr>
        <p:spPr bwMode="auto">
          <a:xfrm>
            <a:off x="684213" y="3003550"/>
            <a:ext cx="2447925"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pPr>
            <a:r>
              <a:rPr lang="el-GR" altLang="el-GR">
                <a:solidFill>
                  <a:srgbClr val="FF0000"/>
                </a:solidFill>
              </a:rPr>
              <a:t>τετράχρονοι κινητήρες</a:t>
            </a:r>
          </a:p>
        </p:txBody>
      </p:sp>
      <p:sp>
        <p:nvSpPr>
          <p:cNvPr id="6150" name="Rectangle 6">
            <a:extLst>
              <a:ext uri="{FF2B5EF4-FFF2-40B4-BE49-F238E27FC236}">
                <a16:creationId xmlns:a16="http://schemas.microsoft.com/office/drawing/2014/main" id="{B63DB710-732E-3B04-B3BD-A267170C58AA}"/>
              </a:ext>
            </a:extLst>
          </p:cNvPr>
          <p:cNvSpPr>
            <a:spLocks noChangeArrowheads="1"/>
          </p:cNvSpPr>
          <p:nvPr/>
        </p:nvSpPr>
        <p:spPr bwMode="auto">
          <a:xfrm>
            <a:off x="684213" y="3940175"/>
            <a:ext cx="2447925"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pPr>
            <a:r>
              <a:rPr lang="el-GR" altLang="el-GR">
                <a:solidFill>
                  <a:srgbClr val="FF0000"/>
                </a:solidFill>
              </a:rPr>
              <a:t>δίχρονοι κινητήρες</a:t>
            </a:r>
          </a:p>
        </p:txBody>
      </p:sp>
      <p:sp>
        <p:nvSpPr>
          <p:cNvPr id="6151" name="Rectangle 7">
            <a:extLst>
              <a:ext uri="{FF2B5EF4-FFF2-40B4-BE49-F238E27FC236}">
                <a16:creationId xmlns:a16="http://schemas.microsoft.com/office/drawing/2014/main" id="{E511AA67-DFA4-FE64-F8C5-BA974AA11CD0}"/>
              </a:ext>
            </a:extLst>
          </p:cNvPr>
          <p:cNvSpPr>
            <a:spLocks noChangeArrowheads="1"/>
          </p:cNvSpPr>
          <p:nvPr/>
        </p:nvSpPr>
        <p:spPr bwMode="auto">
          <a:xfrm>
            <a:off x="3851275" y="2932113"/>
            <a:ext cx="4895850" cy="63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a:latin typeface="Calibri" panose="020F0502020204030204" pitchFamily="34" charset="0"/>
              </a:rPr>
              <a:t>ένας πλήρης κύκλος λειτουργίας τους ολοκληρώνεται με τέσσερις κινήσεις του εμβόλου</a:t>
            </a:r>
          </a:p>
        </p:txBody>
      </p:sp>
      <p:sp>
        <p:nvSpPr>
          <p:cNvPr id="6152" name="Rectangle 8">
            <a:extLst>
              <a:ext uri="{FF2B5EF4-FFF2-40B4-BE49-F238E27FC236}">
                <a16:creationId xmlns:a16="http://schemas.microsoft.com/office/drawing/2014/main" id="{18147329-E5CE-67AD-6464-139B29D6C197}"/>
              </a:ext>
            </a:extLst>
          </p:cNvPr>
          <p:cNvSpPr>
            <a:spLocks noChangeArrowheads="1"/>
          </p:cNvSpPr>
          <p:nvPr/>
        </p:nvSpPr>
        <p:spPr bwMode="auto">
          <a:xfrm>
            <a:off x="3851275" y="3870325"/>
            <a:ext cx="4895850" cy="63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a:latin typeface="Calibri" panose="020F0502020204030204" pitchFamily="34" charset="0"/>
              </a:rPr>
              <a:t>ο κύκλος λειτουργίας ολοκληρώνεται μετά από δύο κινήσεις του εμβόλου</a:t>
            </a:r>
          </a:p>
        </p:txBody>
      </p:sp>
      <p:cxnSp>
        <p:nvCxnSpPr>
          <p:cNvPr id="6153" name="AutoShape 9">
            <a:extLst>
              <a:ext uri="{FF2B5EF4-FFF2-40B4-BE49-F238E27FC236}">
                <a16:creationId xmlns:a16="http://schemas.microsoft.com/office/drawing/2014/main" id="{77EA0870-CFE1-F938-CEB2-349E862B6F89}"/>
              </a:ext>
            </a:extLst>
          </p:cNvPr>
          <p:cNvCxnSpPr>
            <a:cxnSpLocks noChangeShapeType="1"/>
            <a:endCxn id="6151" idx="1"/>
          </p:cNvCxnSpPr>
          <p:nvPr/>
        </p:nvCxnSpPr>
        <p:spPr bwMode="auto">
          <a:xfrm>
            <a:off x="3132138" y="3219450"/>
            <a:ext cx="720725" cy="31750"/>
          </a:xfrm>
          <a:prstGeom prst="straightConnector1">
            <a:avLst/>
          </a:prstGeom>
          <a:noFill/>
          <a:ln w="12600" cap="flat">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154" name="AutoShape 10">
            <a:extLst>
              <a:ext uri="{FF2B5EF4-FFF2-40B4-BE49-F238E27FC236}">
                <a16:creationId xmlns:a16="http://schemas.microsoft.com/office/drawing/2014/main" id="{27D342DE-B9FA-61EC-5192-5B87C26A444F}"/>
              </a:ext>
            </a:extLst>
          </p:cNvPr>
          <p:cNvCxnSpPr>
            <a:cxnSpLocks noChangeShapeType="1"/>
          </p:cNvCxnSpPr>
          <p:nvPr/>
        </p:nvCxnSpPr>
        <p:spPr bwMode="auto">
          <a:xfrm>
            <a:off x="3132138" y="4156075"/>
            <a:ext cx="720725" cy="34925"/>
          </a:xfrm>
          <a:prstGeom prst="straightConnector1">
            <a:avLst/>
          </a:prstGeom>
          <a:noFill/>
          <a:ln w="12600" cap="flat">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fill="hold" nodeType="clickEffect">
                                  <p:stCondLst>
                                    <p:cond delay="0"/>
                                  </p:stCondLst>
                                  <p:childTnLst>
                                    <p:set>
                                      <p:cBhvr additive="repl">
                                        <p:cTn id="6" dur="1" fill="hold">
                                          <p:stCondLst>
                                            <p:cond delay="0"/>
                                          </p:stCondLst>
                                        </p:cTn>
                                        <p:tgtEl>
                                          <p:spTgt spid="6148"/>
                                        </p:tgtEl>
                                        <p:attrNameLst>
                                          <p:attrName>style.visibility</p:attrName>
                                        </p:attrNameLst>
                                      </p:cBhvr>
                                      <p:to>
                                        <p:strVal val="visible"/>
                                      </p:to>
                                    </p:set>
                                    <p:anim calcmode="lin" valueType="num">
                                      <p:cBhvr additive="repl">
                                        <p:cTn id="7" dur="500" fill="hold"/>
                                        <p:tgtEl>
                                          <p:spTgt spid="6148"/>
                                        </p:tgtEl>
                                        <p:attrNameLst>
                                          <p:attrName>ppt_x</p:attrName>
                                        </p:attrNameLst>
                                      </p:cBhvr>
                                      <p:tavLst>
                                        <p:tav tm="100000">
                                          <p:val>
                                            <p:strVal val="#ppt_x-.2"/>
                                          </p:val>
                                        </p:tav>
                                        <p:tav>
                                          <p:val>
                                            <p:strVal val="#ppt_x"/>
                                          </p:val>
                                        </p:tav>
                                      </p:tavLst>
                                    </p:anim>
                                    <p:anim calcmode="lin" valueType="num">
                                      <p:cBhvr additive="repl">
                                        <p:cTn id="8" dur="500" fill="hold"/>
                                        <p:tgtEl>
                                          <p:spTgt spid="6148"/>
                                        </p:tgtEl>
                                        <p:attrNameLst>
                                          <p:attrName>ppt_y</p:attrName>
                                        </p:attrNameLst>
                                      </p:cBhvr>
                                      <p:tavLst>
                                        <p:tav tm="100000">
                                          <p:val>
                                            <p:strVal val="#ppt_y"/>
                                          </p:val>
                                        </p:tav>
                                        <p:tav>
                                          <p:val>
                                            <p:strVal val="#ppt_y"/>
                                          </p:val>
                                        </p:tav>
                                      </p:tavLst>
                                    </p:anim>
                                    <p:animEffect transition="in" filter="wipe(right)">
                                      <p:cBhvr additive="repl">
                                        <p:cTn id="9" dur="500"/>
                                        <p:tgtEl>
                                          <p:spTgt spid="614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8" fill="hold" nodeType="clickEffect">
                                  <p:stCondLst>
                                    <p:cond delay="0"/>
                                  </p:stCondLst>
                                  <p:childTnLst>
                                    <p:set>
                                      <p:cBhvr additive="repl">
                                        <p:cTn id="13" dur="1" fill="hold">
                                          <p:stCondLst>
                                            <p:cond delay="0"/>
                                          </p:stCondLst>
                                        </p:cTn>
                                        <p:tgtEl>
                                          <p:spTgt spid="6149"/>
                                        </p:tgtEl>
                                        <p:attrNameLst>
                                          <p:attrName>style.visibility</p:attrName>
                                        </p:attrNameLst>
                                      </p:cBhvr>
                                      <p:to>
                                        <p:strVal val="visible"/>
                                      </p:to>
                                    </p:set>
                                    <p:anim calcmode="lin" valueType="num">
                                      <p:cBhvr additive="repl">
                                        <p:cTn id="14" dur="500" fill="hold"/>
                                        <p:tgtEl>
                                          <p:spTgt spid="6149"/>
                                        </p:tgtEl>
                                        <p:attrNameLst>
                                          <p:attrName>ppt_x</p:attrName>
                                        </p:attrNameLst>
                                      </p:cBhvr>
                                      <p:tavLst>
                                        <p:tav tm="100000">
                                          <p:val>
                                            <p:strVal val="0-#ppt_w/2"/>
                                          </p:val>
                                        </p:tav>
                                        <p:tav>
                                          <p:val>
                                            <p:strVal val="#ppt_x"/>
                                          </p:val>
                                        </p:tav>
                                      </p:tavLst>
                                    </p:anim>
                                    <p:anim calcmode="lin" valueType="num">
                                      <p:cBhvr additive="repl">
                                        <p:cTn id="15" dur="500" fill="hold"/>
                                        <p:tgtEl>
                                          <p:spTgt spid="6149"/>
                                        </p:tgtEl>
                                        <p:attrNameLst>
                                          <p:attrName>ppt_y</p:attrName>
                                        </p:attrNameLst>
                                      </p:cBhvr>
                                      <p:tavLst>
                                        <p:tav tm="100000">
                                          <p:val>
                                            <p:strVal val="#ppt_y"/>
                                          </p:val>
                                        </p:tav>
                                        <p:tav>
                                          <p:val>
                                            <p:strVal val="#ppt_y"/>
                                          </p:val>
                                        </p:tav>
                                      </p:tavLst>
                                    </p:anim>
                                  </p:childTnLst>
                                </p:cTn>
                              </p:par>
                              <p:par>
                                <p:cTn id="16" presetID="2" presetClass="entr" presetSubtype="8" fill="hold" nodeType="withEffect">
                                  <p:stCondLst>
                                    <p:cond delay="500"/>
                                  </p:stCondLst>
                                  <p:childTnLst>
                                    <p:set>
                                      <p:cBhvr additive="repl">
                                        <p:cTn id="17" dur="1" fill="hold">
                                          <p:stCondLst>
                                            <p:cond delay="0"/>
                                          </p:stCondLst>
                                        </p:cTn>
                                        <p:tgtEl>
                                          <p:spTgt spid="6153"/>
                                        </p:tgtEl>
                                        <p:attrNameLst>
                                          <p:attrName>style.visibility</p:attrName>
                                        </p:attrNameLst>
                                      </p:cBhvr>
                                      <p:to>
                                        <p:strVal val="visible"/>
                                      </p:to>
                                    </p:set>
                                    <p:anim calcmode="lin" valueType="num">
                                      <p:cBhvr additive="repl">
                                        <p:cTn id="18" dur="500" fill="hold"/>
                                        <p:tgtEl>
                                          <p:spTgt spid="6153"/>
                                        </p:tgtEl>
                                        <p:attrNameLst>
                                          <p:attrName>ppt_x</p:attrName>
                                        </p:attrNameLst>
                                      </p:cBhvr>
                                      <p:tavLst>
                                        <p:tav tm="100000">
                                          <p:val>
                                            <p:strVal val="0-#ppt_w/2"/>
                                          </p:val>
                                        </p:tav>
                                        <p:tav>
                                          <p:val>
                                            <p:strVal val="#ppt_x"/>
                                          </p:val>
                                        </p:tav>
                                      </p:tavLst>
                                    </p:anim>
                                    <p:anim calcmode="lin" valueType="num">
                                      <p:cBhvr additive="repl">
                                        <p:cTn id="19" dur="500" fill="hold"/>
                                        <p:tgtEl>
                                          <p:spTgt spid="6153"/>
                                        </p:tgtEl>
                                        <p:attrNameLst>
                                          <p:attrName>ppt_y</p:attrName>
                                        </p:attrNameLst>
                                      </p:cBhvr>
                                      <p:tavLst>
                                        <p:tav tm="100000">
                                          <p:val>
                                            <p:strVal val="#ppt_y"/>
                                          </p:val>
                                        </p:tav>
                                        <p:tav>
                                          <p:val>
                                            <p:strVal val="#ppt_y"/>
                                          </p:val>
                                        </p:tav>
                                      </p:tavLst>
                                    </p:anim>
                                  </p:childTnLst>
                                </p:cTn>
                              </p:par>
                              <p:par>
                                <p:cTn id="20" presetID="2" presetClass="entr" presetSubtype="8" fill="hold" nodeType="withEffect">
                                  <p:stCondLst>
                                    <p:cond delay="1000"/>
                                  </p:stCondLst>
                                  <p:childTnLst>
                                    <p:set>
                                      <p:cBhvr additive="repl">
                                        <p:cTn id="21" dur="1" fill="hold">
                                          <p:stCondLst>
                                            <p:cond delay="0"/>
                                          </p:stCondLst>
                                        </p:cTn>
                                        <p:tgtEl>
                                          <p:spTgt spid="6151"/>
                                        </p:tgtEl>
                                        <p:attrNameLst>
                                          <p:attrName>style.visibility</p:attrName>
                                        </p:attrNameLst>
                                      </p:cBhvr>
                                      <p:to>
                                        <p:strVal val="visible"/>
                                      </p:to>
                                    </p:set>
                                    <p:anim calcmode="lin" valueType="num">
                                      <p:cBhvr additive="repl">
                                        <p:cTn id="22" dur="500" fill="hold"/>
                                        <p:tgtEl>
                                          <p:spTgt spid="6151"/>
                                        </p:tgtEl>
                                        <p:attrNameLst>
                                          <p:attrName>ppt_x</p:attrName>
                                        </p:attrNameLst>
                                      </p:cBhvr>
                                      <p:tavLst>
                                        <p:tav tm="100000">
                                          <p:val>
                                            <p:strVal val="0-#ppt_w/2"/>
                                          </p:val>
                                        </p:tav>
                                        <p:tav>
                                          <p:val>
                                            <p:strVal val="#ppt_x"/>
                                          </p:val>
                                        </p:tav>
                                      </p:tavLst>
                                    </p:anim>
                                    <p:anim calcmode="lin" valueType="num">
                                      <p:cBhvr additive="repl">
                                        <p:cTn id="23" dur="500" fill="hold"/>
                                        <p:tgtEl>
                                          <p:spTgt spid="6151"/>
                                        </p:tgtEl>
                                        <p:attrNameLst>
                                          <p:attrName>ppt_y</p:attrName>
                                        </p:attrNameLst>
                                      </p:cBhvr>
                                      <p:tavLst>
                                        <p:tav tm="100000">
                                          <p:val>
                                            <p:strVal val="#ppt_y"/>
                                          </p:val>
                                        </p:tav>
                                        <p:tav>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8" fill="hold" nodeType="clickEffect">
                                  <p:stCondLst>
                                    <p:cond delay="0"/>
                                  </p:stCondLst>
                                  <p:childTnLst>
                                    <p:set>
                                      <p:cBhvr additive="repl">
                                        <p:cTn id="27" dur="1" fill="hold">
                                          <p:stCondLst>
                                            <p:cond delay="0"/>
                                          </p:stCondLst>
                                        </p:cTn>
                                        <p:tgtEl>
                                          <p:spTgt spid="6150"/>
                                        </p:tgtEl>
                                        <p:attrNameLst>
                                          <p:attrName>style.visibility</p:attrName>
                                        </p:attrNameLst>
                                      </p:cBhvr>
                                      <p:to>
                                        <p:strVal val="visible"/>
                                      </p:to>
                                    </p:set>
                                    <p:anim calcmode="lin" valueType="num">
                                      <p:cBhvr additive="repl">
                                        <p:cTn id="28" dur="500" fill="hold"/>
                                        <p:tgtEl>
                                          <p:spTgt spid="6150"/>
                                        </p:tgtEl>
                                        <p:attrNameLst>
                                          <p:attrName>ppt_x</p:attrName>
                                        </p:attrNameLst>
                                      </p:cBhvr>
                                      <p:tavLst>
                                        <p:tav tm="100000">
                                          <p:val>
                                            <p:strVal val="0-#ppt_w/2"/>
                                          </p:val>
                                        </p:tav>
                                        <p:tav>
                                          <p:val>
                                            <p:strVal val="#ppt_x"/>
                                          </p:val>
                                        </p:tav>
                                      </p:tavLst>
                                    </p:anim>
                                    <p:anim calcmode="lin" valueType="num">
                                      <p:cBhvr additive="repl">
                                        <p:cTn id="29" dur="500" fill="hold"/>
                                        <p:tgtEl>
                                          <p:spTgt spid="6150"/>
                                        </p:tgtEl>
                                        <p:attrNameLst>
                                          <p:attrName>ppt_y</p:attrName>
                                        </p:attrNameLst>
                                      </p:cBhvr>
                                      <p:tavLst>
                                        <p:tav tm="100000">
                                          <p:val>
                                            <p:strVal val="#ppt_y"/>
                                          </p:val>
                                        </p:tav>
                                        <p:tav>
                                          <p:val>
                                            <p:strVal val="#ppt_y"/>
                                          </p:val>
                                        </p:tav>
                                      </p:tavLst>
                                    </p:anim>
                                  </p:childTnLst>
                                </p:cTn>
                              </p:par>
                              <p:par>
                                <p:cTn id="30" presetID="2" presetClass="entr" presetSubtype="8" fill="hold" nodeType="withEffect">
                                  <p:stCondLst>
                                    <p:cond delay="500"/>
                                  </p:stCondLst>
                                  <p:childTnLst>
                                    <p:set>
                                      <p:cBhvr additive="repl">
                                        <p:cTn id="31" dur="1" fill="hold">
                                          <p:stCondLst>
                                            <p:cond delay="0"/>
                                          </p:stCondLst>
                                        </p:cTn>
                                        <p:tgtEl>
                                          <p:spTgt spid="6154"/>
                                        </p:tgtEl>
                                        <p:attrNameLst>
                                          <p:attrName>style.visibility</p:attrName>
                                        </p:attrNameLst>
                                      </p:cBhvr>
                                      <p:to>
                                        <p:strVal val="visible"/>
                                      </p:to>
                                    </p:set>
                                    <p:anim calcmode="lin" valueType="num">
                                      <p:cBhvr additive="repl">
                                        <p:cTn id="32" dur="500" fill="hold"/>
                                        <p:tgtEl>
                                          <p:spTgt spid="6154"/>
                                        </p:tgtEl>
                                        <p:attrNameLst>
                                          <p:attrName>ppt_x</p:attrName>
                                        </p:attrNameLst>
                                      </p:cBhvr>
                                      <p:tavLst>
                                        <p:tav tm="100000">
                                          <p:val>
                                            <p:strVal val="0-#ppt_w/2"/>
                                          </p:val>
                                        </p:tav>
                                        <p:tav>
                                          <p:val>
                                            <p:strVal val="#ppt_x"/>
                                          </p:val>
                                        </p:tav>
                                      </p:tavLst>
                                    </p:anim>
                                    <p:anim calcmode="lin" valueType="num">
                                      <p:cBhvr additive="repl">
                                        <p:cTn id="33" dur="500" fill="hold"/>
                                        <p:tgtEl>
                                          <p:spTgt spid="6154"/>
                                        </p:tgtEl>
                                        <p:attrNameLst>
                                          <p:attrName>ppt_y</p:attrName>
                                        </p:attrNameLst>
                                      </p:cBhvr>
                                      <p:tavLst>
                                        <p:tav tm="100000">
                                          <p:val>
                                            <p:strVal val="#ppt_y"/>
                                          </p:val>
                                        </p:tav>
                                        <p:tav>
                                          <p:val>
                                            <p:strVal val="#ppt_y"/>
                                          </p:val>
                                        </p:tav>
                                      </p:tavLst>
                                    </p:anim>
                                  </p:childTnLst>
                                </p:cTn>
                              </p:par>
                              <p:par>
                                <p:cTn id="34" presetID="2" presetClass="entr" presetSubtype="8" fill="hold" nodeType="withEffect">
                                  <p:stCondLst>
                                    <p:cond delay="1000"/>
                                  </p:stCondLst>
                                  <p:childTnLst>
                                    <p:set>
                                      <p:cBhvr additive="repl">
                                        <p:cTn id="35" dur="1" fill="hold">
                                          <p:stCondLst>
                                            <p:cond delay="0"/>
                                          </p:stCondLst>
                                        </p:cTn>
                                        <p:tgtEl>
                                          <p:spTgt spid="6152"/>
                                        </p:tgtEl>
                                        <p:attrNameLst>
                                          <p:attrName>style.visibility</p:attrName>
                                        </p:attrNameLst>
                                      </p:cBhvr>
                                      <p:to>
                                        <p:strVal val="visible"/>
                                      </p:to>
                                    </p:set>
                                    <p:anim calcmode="lin" valueType="num">
                                      <p:cBhvr additive="repl">
                                        <p:cTn id="36" dur="500" fill="hold"/>
                                        <p:tgtEl>
                                          <p:spTgt spid="6152"/>
                                        </p:tgtEl>
                                        <p:attrNameLst>
                                          <p:attrName>ppt_x</p:attrName>
                                        </p:attrNameLst>
                                      </p:cBhvr>
                                      <p:tavLst>
                                        <p:tav tm="100000">
                                          <p:val>
                                            <p:strVal val="0-#ppt_w/2"/>
                                          </p:val>
                                        </p:tav>
                                        <p:tav>
                                          <p:val>
                                            <p:strVal val="#ppt_x"/>
                                          </p:val>
                                        </p:tav>
                                      </p:tavLst>
                                    </p:anim>
                                    <p:anim calcmode="lin" valueType="num">
                                      <p:cBhvr additive="repl">
                                        <p:cTn id="37" dur="500" fill="hold"/>
                                        <p:tgtEl>
                                          <p:spTgt spid="6152"/>
                                        </p:tgtEl>
                                        <p:attrNameLst>
                                          <p:attrName>ppt_y</p:attrName>
                                        </p:attrNameLst>
                                      </p:cBhvr>
                                      <p:tavLst>
                                        <p:tav tm="100000">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a:extLst>
              <a:ext uri="{FF2B5EF4-FFF2-40B4-BE49-F238E27FC236}">
                <a16:creationId xmlns:a16="http://schemas.microsoft.com/office/drawing/2014/main" id="{FFCD7DA3-141A-9C9A-5BEF-077D4E613259}"/>
              </a:ext>
            </a:extLst>
          </p:cNvPr>
          <p:cNvSpPr>
            <a:spLocks noChangeArrowheads="1"/>
          </p:cNvSpPr>
          <p:nvPr/>
        </p:nvSpPr>
        <p:spPr bwMode="auto">
          <a:xfrm>
            <a:off x="179388" y="0"/>
            <a:ext cx="8785225" cy="40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100">
                <a:solidFill>
                  <a:srgbClr val="03495C"/>
                </a:solidFill>
                <a:latin typeface="Calibri" panose="020F0502020204030204" pitchFamily="34" charset="0"/>
              </a:rPr>
              <a:t>Σπειροειδές διάγραμμα πραγματικής λειτουργίας 4χρονου βενζινοκινητήρα</a:t>
            </a:r>
          </a:p>
        </p:txBody>
      </p:sp>
      <p:sp>
        <p:nvSpPr>
          <p:cNvPr id="24578" name="Rectangle 2">
            <a:extLst>
              <a:ext uri="{FF2B5EF4-FFF2-40B4-BE49-F238E27FC236}">
                <a16:creationId xmlns:a16="http://schemas.microsoft.com/office/drawing/2014/main" id="{64C95F60-2791-4EF0-C334-05943477A749}"/>
              </a:ext>
            </a:extLst>
          </p:cNvPr>
          <p:cNvSpPr>
            <a:spLocks noChangeArrowheads="1"/>
          </p:cNvSpPr>
          <p:nvPr/>
        </p:nvSpPr>
        <p:spPr bwMode="auto">
          <a:xfrm>
            <a:off x="611188" y="1527175"/>
            <a:ext cx="5184775" cy="146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a:t>Η βαλβίδα εξαγωγής κλείνει στο σημείο Ζ, </a:t>
            </a:r>
          </a:p>
          <a:p>
            <a:pPr algn="ctr" hangingPunct="1">
              <a:lnSpc>
                <a:spcPct val="100000"/>
              </a:lnSpc>
            </a:pPr>
            <a:r>
              <a:rPr lang="el-GR" altLang="el-GR"/>
              <a:t>10° περίπου μετά το Α.Ν.Σ., για να καθαρίσει τελείως ο κύλινδρος, τη στιγμή μάλιστα που ήδη έχει ανοίξει η βαλβίδα εισαγωγής και το μίγμα εισέρχεται στον κύλινδρο.</a:t>
            </a:r>
          </a:p>
        </p:txBody>
      </p:sp>
      <p:sp>
        <p:nvSpPr>
          <p:cNvPr id="24579" name="Rectangle 3">
            <a:extLst>
              <a:ext uri="{FF2B5EF4-FFF2-40B4-BE49-F238E27FC236}">
                <a16:creationId xmlns:a16="http://schemas.microsoft.com/office/drawing/2014/main" id="{C0B1EB4C-B010-70B7-DC9D-6AEA21939BA2}"/>
              </a:ext>
            </a:extLst>
          </p:cNvPr>
          <p:cNvSpPr>
            <a:spLocks noChangeArrowheads="1"/>
          </p:cNvSpPr>
          <p:nvPr/>
        </p:nvSpPr>
        <p:spPr bwMode="auto">
          <a:xfrm>
            <a:off x="5867400" y="4352925"/>
            <a:ext cx="2952750"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marL="342900" indent="-34290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buSzPct val="90000"/>
              <a:buFont typeface="Times New Roman" panose="02020603050405020304" pitchFamily="18" charset="0"/>
              <a:buAutoNum type="arabicPeriod"/>
            </a:pPr>
            <a:r>
              <a:rPr lang="el-GR" altLang="el-GR" sz="1400"/>
              <a:t>Σπειροειδές διάγραμμα τετράχρονου βενζινοκινητήρα.</a:t>
            </a:r>
          </a:p>
        </p:txBody>
      </p:sp>
      <p:pic>
        <p:nvPicPr>
          <p:cNvPr id="24580" name="Picture 4">
            <a:extLst>
              <a:ext uri="{FF2B5EF4-FFF2-40B4-BE49-F238E27FC236}">
                <a16:creationId xmlns:a16="http://schemas.microsoft.com/office/drawing/2014/main" id="{AE37D2B0-CD66-3922-B6E8-133542ED4D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3300" y="896938"/>
            <a:ext cx="2566988" cy="3425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81" name="Rectangle 5">
            <a:extLst>
              <a:ext uri="{FF2B5EF4-FFF2-40B4-BE49-F238E27FC236}">
                <a16:creationId xmlns:a16="http://schemas.microsoft.com/office/drawing/2014/main" id="{BB4683EB-EDFF-9477-2431-D57A81F68BF6}"/>
              </a:ext>
            </a:extLst>
          </p:cNvPr>
          <p:cNvSpPr>
            <a:spLocks noChangeArrowheads="1"/>
          </p:cNvSpPr>
          <p:nvPr/>
        </p:nvSpPr>
        <p:spPr bwMode="auto">
          <a:xfrm>
            <a:off x="539750" y="411163"/>
            <a:ext cx="8135938" cy="363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marL="180975" indent="-180975">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spcAft>
                <a:spcPts val="1813"/>
              </a:spcAft>
              <a:buFont typeface="Wingdings" pitchFamily="2" charset="0"/>
              <a:buChar char=""/>
            </a:pPr>
            <a:r>
              <a:rPr lang="el-GR" altLang="el-GR"/>
              <a:t>4</a:t>
            </a:r>
            <a:r>
              <a:rPr lang="el-GR" altLang="el-GR" baseline="30000"/>
              <a:t>ος</a:t>
            </a:r>
            <a:r>
              <a:rPr lang="el-GR" altLang="el-GR"/>
              <a:t> χρόνος  - </a:t>
            </a:r>
            <a:r>
              <a:rPr lang="en-US" altLang="el-GR" b="1">
                <a:solidFill>
                  <a:srgbClr val="FF0000"/>
                </a:solidFill>
              </a:rPr>
              <a:t>“</a:t>
            </a:r>
            <a:r>
              <a:rPr lang="el-GR" altLang="el-GR" b="1">
                <a:solidFill>
                  <a:srgbClr val="FF0000"/>
                </a:solidFill>
              </a:rPr>
              <a:t>εξαγωγή</a:t>
            </a:r>
            <a:r>
              <a:rPr lang="en-US" altLang="el-GR" b="1">
                <a:solidFill>
                  <a:srgbClr val="FF0000"/>
                </a:solidFill>
              </a:rPr>
              <a:t>”</a:t>
            </a:r>
          </a:p>
        </p:txBody>
      </p:sp>
      <p:cxnSp>
        <p:nvCxnSpPr>
          <p:cNvPr id="24582" name="AutoShape 6">
            <a:extLst>
              <a:ext uri="{FF2B5EF4-FFF2-40B4-BE49-F238E27FC236}">
                <a16:creationId xmlns:a16="http://schemas.microsoft.com/office/drawing/2014/main" id="{0C41105B-2742-9CA0-28AA-5ADD060ED801}"/>
              </a:ext>
            </a:extLst>
          </p:cNvPr>
          <p:cNvCxnSpPr>
            <a:cxnSpLocks noChangeShapeType="1"/>
          </p:cNvCxnSpPr>
          <p:nvPr/>
        </p:nvCxnSpPr>
        <p:spPr bwMode="auto">
          <a:xfrm flipH="1">
            <a:off x="7667625" y="1635125"/>
            <a:ext cx="1223963" cy="504825"/>
          </a:xfrm>
          <a:prstGeom prst="straightConnector1">
            <a:avLst/>
          </a:prstGeom>
          <a:noFill/>
          <a:ln w="12600" cap="flat">
            <a:solidFill>
              <a:srgbClr val="09529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fill="hold" nodeType="clickEffect">
                                  <p:stCondLst>
                                    <p:cond delay="0"/>
                                  </p:stCondLst>
                                  <p:childTnLst>
                                    <p:set>
                                      <p:cBhvr additive="repl">
                                        <p:cTn id="6" dur="1" fill="hold">
                                          <p:stCondLst>
                                            <p:cond delay="0"/>
                                          </p:stCondLst>
                                        </p:cTn>
                                        <p:tgtEl>
                                          <p:spTgt spid="24578">
                                            <p:txEl>
                                              <p:pRg st="0" end="0"/>
                                            </p:txEl>
                                          </p:spTgt>
                                        </p:tgtEl>
                                        <p:attrNameLst>
                                          <p:attrName>style.visibility</p:attrName>
                                        </p:attrNameLst>
                                      </p:cBhvr>
                                      <p:to>
                                        <p:strVal val="visible"/>
                                      </p:to>
                                    </p:set>
                                    <p:anim calcmode="lin" valueType="num">
                                      <p:cBhvr additive="repl">
                                        <p:cTn id="7" dur="500" fill="hold"/>
                                        <p:tgtEl>
                                          <p:spTgt spid="24578">
                                            <p:txEl>
                                              <p:pRg st="0" end="0"/>
                                            </p:txEl>
                                          </p:spTgt>
                                        </p:tgtEl>
                                        <p:attrNameLst>
                                          <p:attrName>ppt_x</p:attrName>
                                        </p:attrNameLst>
                                      </p:cBhvr>
                                      <p:tavLst>
                                        <p:tav tm="100000">
                                          <p:val>
                                            <p:strVal val="#ppt_x-.2"/>
                                          </p:val>
                                        </p:tav>
                                        <p:tav>
                                          <p:val>
                                            <p:strVal val="#ppt_x"/>
                                          </p:val>
                                        </p:tav>
                                      </p:tavLst>
                                    </p:anim>
                                    <p:anim calcmode="lin" valueType="num">
                                      <p:cBhvr additive="repl">
                                        <p:cTn id="8" dur="500" fill="hold"/>
                                        <p:tgtEl>
                                          <p:spTgt spid="24578">
                                            <p:txEl>
                                              <p:pRg st="0" end="0"/>
                                            </p:txEl>
                                          </p:spTgt>
                                        </p:tgtEl>
                                        <p:attrNameLst>
                                          <p:attrName>ppt_y</p:attrName>
                                        </p:attrNameLst>
                                      </p:cBhvr>
                                      <p:tavLst>
                                        <p:tav tm="100000">
                                          <p:val>
                                            <p:strVal val="#ppt_y"/>
                                          </p:val>
                                        </p:tav>
                                        <p:tav>
                                          <p:val>
                                            <p:strVal val="#ppt_y"/>
                                          </p:val>
                                        </p:tav>
                                      </p:tavLst>
                                    </p:anim>
                                    <p:animEffect transition="in" filter="wipe(right)">
                                      <p:cBhvr additive="repl">
                                        <p:cTn id="9" dur="500"/>
                                        <p:tgtEl>
                                          <p:spTgt spid="24578">
                                            <p:txEl>
                                              <p:pRg st="0" end="0"/>
                                            </p:txEl>
                                          </p:spTgt>
                                        </p:tgtEl>
                                      </p:cBhvr>
                                    </p:animEffect>
                                  </p:childTnLst>
                                </p:cTn>
                              </p:par>
                              <p:par>
                                <p:cTn id="10" presetID="29" presetClass="entr" fill="hold" nodeType="withEffect">
                                  <p:stCondLst>
                                    <p:cond delay="0"/>
                                  </p:stCondLst>
                                  <p:childTnLst>
                                    <p:set>
                                      <p:cBhvr additive="repl">
                                        <p:cTn id="11" dur="1" fill="hold">
                                          <p:stCondLst>
                                            <p:cond delay="0"/>
                                          </p:stCondLst>
                                        </p:cTn>
                                        <p:tgtEl>
                                          <p:spTgt spid="24578">
                                            <p:txEl>
                                              <p:pRg st="1" end="1"/>
                                            </p:txEl>
                                          </p:spTgt>
                                        </p:tgtEl>
                                        <p:attrNameLst>
                                          <p:attrName>style.visibility</p:attrName>
                                        </p:attrNameLst>
                                      </p:cBhvr>
                                      <p:to>
                                        <p:strVal val="visible"/>
                                      </p:to>
                                    </p:set>
                                    <p:anim calcmode="lin" valueType="num">
                                      <p:cBhvr additive="repl">
                                        <p:cTn id="12" dur="500" fill="hold"/>
                                        <p:tgtEl>
                                          <p:spTgt spid="24578">
                                            <p:txEl>
                                              <p:pRg st="1" end="1"/>
                                            </p:txEl>
                                          </p:spTgt>
                                        </p:tgtEl>
                                        <p:attrNameLst>
                                          <p:attrName>ppt_x</p:attrName>
                                        </p:attrNameLst>
                                      </p:cBhvr>
                                      <p:tavLst>
                                        <p:tav tm="100000">
                                          <p:val>
                                            <p:strVal val="#ppt_x-.2"/>
                                          </p:val>
                                        </p:tav>
                                        <p:tav>
                                          <p:val>
                                            <p:strVal val="#ppt_x"/>
                                          </p:val>
                                        </p:tav>
                                      </p:tavLst>
                                    </p:anim>
                                    <p:anim calcmode="lin" valueType="num">
                                      <p:cBhvr additive="repl">
                                        <p:cTn id="13" dur="500" fill="hold"/>
                                        <p:tgtEl>
                                          <p:spTgt spid="24578">
                                            <p:txEl>
                                              <p:pRg st="1" end="1"/>
                                            </p:txEl>
                                          </p:spTgt>
                                        </p:tgtEl>
                                        <p:attrNameLst>
                                          <p:attrName>ppt_y</p:attrName>
                                        </p:attrNameLst>
                                      </p:cBhvr>
                                      <p:tavLst>
                                        <p:tav tm="100000">
                                          <p:val>
                                            <p:strVal val="#ppt_y"/>
                                          </p:val>
                                        </p:tav>
                                        <p:tav>
                                          <p:val>
                                            <p:strVal val="#ppt_y"/>
                                          </p:val>
                                        </p:tav>
                                      </p:tavLst>
                                    </p:anim>
                                    <p:animEffect transition="in" filter="wipe(right)">
                                      <p:cBhvr additive="repl">
                                        <p:cTn id="14" dur="500"/>
                                        <p:tgtEl>
                                          <p:spTgt spid="24578">
                                            <p:txEl>
                                              <p:pRg st="1" end="1"/>
                                            </p:txEl>
                                          </p:spTgt>
                                        </p:tgtEl>
                                      </p:cBhvr>
                                    </p:animEffect>
                                  </p:childTnLst>
                                </p:cTn>
                              </p:par>
                            </p:childTnLst>
                          </p:cTn>
                        </p:par>
                        <p:par>
                          <p:cTn id="15" fill="hold" nodeType="afterGroup">
                            <p:stCondLst>
                              <p:cond delay="500"/>
                            </p:stCondLst>
                            <p:childTnLst>
                              <p:par>
                                <p:cTn id="16" presetID="2" presetClass="entr" presetSubtype="2" fill="hold" nodeType="afterEffect">
                                  <p:stCondLst>
                                    <p:cond delay="0"/>
                                  </p:stCondLst>
                                  <p:childTnLst>
                                    <p:set>
                                      <p:cBhvr additive="repl">
                                        <p:cTn id="17" dur="1" fill="hold">
                                          <p:stCondLst>
                                            <p:cond delay="0"/>
                                          </p:stCondLst>
                                        </p:cTn>
                                        <p:tgtEl>
                                          <p:spTgt spid="24582"/>
                                        </p:tgtEl>
                                        <p:attrNameLst>
                                          <p:attrName>style.visibility</p:attrName>
                                        </p:attrNameLst>
                                      </p:cBhvr>
                                      <p:to>
                                        <p:strVal val="visible"/>
                                      </p:to>
                                    </p:set>
                                    <p:anim calcmode="lin" valueType="num">
                                      <p:cBhvr additive="repl">
                                        <p:cTn id="18" dur="500" fill="hold"/>
                                        <p:tgtEl>
                                          <p:spTgt spid="24582"/>
                                        </p:tgtEl>
                                        <p:attrNameLst>
                                          <p:attrName>ppt_x</p:attrName>
                                        </p:attrNameLst>
                                      </p:cBhvr>
                                      <p:tavLst>
                                        <p:tav tm="100000">
                                          <p:val>
                                            <p:strVal val="1+#ppt_w/2"/>
                                          </p:val>
                                        </p:tav>
                                        <p:tav>
                                          <p:val>
                                            <p:strVal val="#ppt_x"/>
                                          </p:val>
                                        </p:tav>
                                      </p:tavLst>
                                    </p:anim>
                                    <p:anim calcmode="lin" valueType="num">
                                      <p:cBhvr additive="repl">
                                        <p:cTn id="19" dur="500" fill="hold"/>
                                        <p:tgtEl>
                                          <p:spTgt spid="24582"/>
                                        </p:tgtEl>
                                        <p:attrNameLst>
                                          <p:attrName>ppt_y</p:attrName>
                                        </p:attrNameLst>
                                      </p:cBhvr>
                                      <p:tavLst>
                                        <p:tav tm="100000">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AutoShape 1">
            <a:extLst>
              <a:ext uri="{FF2B5EF4-FFF2-40B4-BE49-F238E27FC236}">
                <a16:creationId xmlns:a16="http://schemas.microsoft.com/office/drawing/2014/main" id="{0AAFDFA0-0B38-BD40-C6E0-7C7D6455C609}"/>
              </a:ext>
            </a:extLst>
          </p:cNvPr>
          <p:cNvSpPr>
            <a:spLocks noChangeArrowheads="1"/>
          </p:cNvSpPr>
          <p:nvPr/>
        </p:nvSpPr>
        <p:spPr bwMode="auto">
          <a:xfrm>
            <a:off x="2124075" y="2068513"/>
            <a:ext cx="4319588" cy="792162"/>
          </a:xfrm>
          <a:custGeom>
            <a:avLst/>
            <a:gdLst>
              <a:gd name="G0" fmla="+- 0 0 12500"/>
              <a:gd name="G1" fmla="+- 25000 0 12500"/>
              <a:gd name="G2" fmla="?: G1 12500 25000"/>
              <a:gd name="G3" fmla="?: G0 0 G1"/>
              <a:gd name="G4" fmla="min 12001 2200"/>
              <a:gd name="G5" fmla="*/ G4 G3 1"/>
              <a:gd name="G6" fmla="*/ G5 1 32767"/>
              <a:gd name="G7" fmla="*/ G6 1 2"/>
              <a:gd name="G8" fmla="*/ G6 1 4"/>
              <a:gd name="G9" fmla="+- G6 G7 0"/>
              <a:gd name="G10" fmla="+- G9 0 0"/>
              <a:gd name="G11" fmla="+- G6 G6 0"/>
              <a:gd name="G12" fmla="+- G11 0 0"/>
              <a:gd name="G13" fmla="+- 2200 0 G6"/>
              <a:gd name="G14" fmla="+- 2200 0 G7"/>
              <a:gd name="G15" fmla="+- G13 0 G7"/>
              <a:gd name="G16" fmla="+- 12001 0 G6"/>
              <a:gd name="G17" fmla="+- 12001 0 G7"/>
              <a:gd name="G18" fmla="*/ 12001 1 2"/>
              <a:gd name="G19" fmla="*/ 2200 1 2"/>
              <a:gd name="G20" fmla="+- 12001 0 0"/>
              <a:gd name="G21" fmla="+- 0 0 0"/>
              <a:gd name="G22" fmla="+- 90 0 0"/>
              <a:gd name="G23" fmla="+- 0 0 0"/>
              <a:gd name="G24" fmla="+- 180 0 0"/>
              <a:gd name="G25" fmla="+- 270 0 0"/>
              <a:gd name="G26" fmla="+- 65446 0 0"/>
              <a:gd name="G27" fmla="+- 180 0 0"/>
              <a:gd name="G28" fmla="+- 65356 0 0"/>
              <a:gd name="G29" fmla="+- 90 0 0"/>
              <a:gd name="G30" fmla="+- 65446 0 0"/>
              <a:gd name="G31" fmla="+- 90 0 0"/>
              <a:gd name="G32" fmla="+- 65446 0 0"/>
              <a:gd name="G33" fmla="+- 0 0 0"/>
              <a:gd name="G34" fmla="+- 65356 0 0"/>
              <a:gd name="G35" fmla="+- 90 0 0"/>
              <a:gd name="G36" fmla="+- 65446 0 0"/>
              <a:gd name="G37" fmla="+- 0 0 0"/>
              <a:gd name="G38" fmla="+- 65356 0 0"/>
              <a:gd name="G39" fmla="+- 90 0 0"/>
              <a:gd name="G40" fmla="+- 65266 0 0"/>
              <a:gd name="G41" fmla="+- 180 0 0"/>
              <a:gd name="G42" fmla="+- 65356 0 0"/>
              <a:gd name="G43" fmla="+- 180 0 0"/>
              <a:gd name="G44" fmla="+- 90 0 0"/>
              <a:gd name="G45" fmla="+- 180 0 0"/>
              <a:gd name="G46" fmla="+- 180 0 0"/>
              <a:gd name="G47" fmla="+- 0 0 0"/>
              <a:gd name="G48" fmla="+- 90 0 0"/>
              <a:gd name="G49" fmla="+- 0 0 0"/>
              <a:gd name="G50" fmla="+- 180 0 0"/>
              <a:gd name="G51" fmla="+- 90 0 0"/>
              <a:gd name="G52" fmla="+- 65446 0 0"/>
              <a:gd name="G53" fmla="+- 0 0 0"/>
              <a:gd name="G54" fmla="+- 180 0 0"/>
              <a:gd name="G55" fmla="+- 180 0 0"/>
              <a:gd name="G56" fmla="+- 180 0 0"/>
              <a:gd name="G57" fmla="+- 0 0 0"/>
              <a:gd name="G58" fmla="+- 180 0 0"/>
            </a:gdLst>
            <a:ahLst/>
            <a:cxnLst>
              <a:cxn ang="0">
                <a:pos x="r" y="vc"/>
              </a:cxn>
              <a:cxn ang="5400000">
                <a:pos x="hc" y="b"/>
              </a:cxn>
              <a:cxn ang="10800000">
                <a:pos x="l" y="vc"/>
              </a:cxn>
              <a:cxn ang="16200000">
                <a:pos x="hc" y="t"/>
              </a:cxn>
            </a:cxnLst>
            <a:rect l="0" t="0" r="0" b="0"/>
            <a:pathLst>
              <a:path stroke="0">
                <a:moveTo>
                  <a:pt x="12001" y="420"/>
                </a:moveTo>
                <a:lnTo>
                  <a:pt x="420" y="420"/>
                </a:lnTo>
                <a:lnTo>
                  <a:pt x="0" y="90"/>
                </a:lnTo>
                <a:lnTo>
                  <a:pt x="11581" y="420"/>
                </a:lnTo>
                <a:lnTo>
                  <a:pt x="210" y="210"/>
                </a:lnTo>
                <a:lnTo>
                  <a:pt x="0" y="180"/>
                </a:lnTo>
                <a:lnTo>
                  <a:pt x="11162" y="839"/>
                </a:lnTo>
                <a:lnTo>
                  <a:pt x="420" y="839"/>
                </a:lnTo>
                <a:lnTo>
                  <a:pt x="420" y="420"/>
                </a:lnTo>
                <a:lnTo>
                  <a:pt x="270" y="65446"/>
                </a:lnTo>
                <a:lnTo>
                  <a:pt x="0" y="1780"/>
                </a:lnTo>
                <a:lnTo>
                  <a:pt x="420" y="420"/>
                </a:lnTo>
                <a:close/>
                <a:moveTo>
                  <a:pt x="180" y="65356"/>
                </a:moveTo>
                <a:lnTo>
                  <a:pt x="839" y="1361"/>
                </a:lnTo>
                <a:lnTo>
                  <a:pt x="11581" y="1361"/>
                </a:lnTo>
                <a:close/>
              </a:path>
            </a:pathLst>
          </a:custGeom>
          <a:gradFill rotWithShape="0">
            <a:gsLst>
              <a:gs pos="0">
                <a:srgbClr val="8CE9C2"/>
              </a:gs>
              <a:gs pos="100000">
                <a:srgbClr val="F7FEFC"/>
              </a:gs>
            </a:gsLst>
            <a:path path="shape">
              <a:fillToRect l="50000" t="100000" r="50000"/>
            </a:path>
          </a:gradFill>
          <a:ln w="9360" cap="flat">
            <a:solidFill>
              <a:srgbClr val="099B73"/>
            </a:solidFill>
            <a:round/>
            <a:headEnd/>
            <a:tailEnd/>
          </a:ln>
          <a:effectLst>
            <a:outerShdw dist="38160" dir="5400000" algn="ctr" rotWithShape="0">
              <a:srgbClr val="FFFFFF">
                <a:alpha val="48029"/>
              </a:srgbClr>
            </a:outerShdw>
          </a:effectLst>
        </p:spPr>
        <p:txBody>
          <a:bodyPr wrap="none" anchor="ctr"/>
          <a:lstStyle/>
          <a:p>
            <a:endParaRPr lang="el-GR"/>
          </a:p>
        </p:txBody>
      </p:sp>
      <p:sp>
        <p:nvSpPr>
          <p:cNvPr id="25602" name="Rectangle 2">
            <a:extLst>
              <a:ext uri="{FF2B5EF4-FFF2-40B4-BE49-F238E27FC236}">
                <a16:creationId xmlns:a16="http://schemas.microsoft.com/office/drawing/2014/main" id="{486307FE-A2A2-9215-7046-95D02D154889}"/>
              </a:ext>
            </a:extLst>
          </p:cNvPr>
          <p:cNvSpPr>
            <a:spLocks noChangeArrowheads="1"/>
          </p:cNvSpPr>
          <p:nvPr/>
        </p:nvSpPr>
        <p:spPr bwMode="auto">
          <a:xfrm>
            <a:off x="2266950" y="2211388"/>
            <a:ext cx="4103688" cy="425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200" b="1">
                <a:latin typeface="Constantia" panose="02030602050306030303" pitchFamily="18" charset="0"/>
              </a:rPr>
              <a:t>Δίχρονοι Βενζινοκινητήρες</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0"/>
                      </p:stCondLst>
                      <p:childTnLst>
                        <p:par>
                          <p:cTn id="4" fill="hold" nodeType="withGroup">
                            <p:stCondLst>
                              <p:cond delay="0"/>
                            </p:stCondLst>
                            <p:childTnLst>
                              <p:par>
                                <p:cTn id="5" presetID="29" presetClass="entr" fill="hold" nodeType="withEffect">
                                  <p:stCondLst>
                                    <p:cond delay="0"/>
                                  </p:stCondLst>
                                  <p:childTnLst>
                                    <p:set>
                                      <p:cBhvr additive="repl">
                                        <p:cTn id="6" dur="1" fill="hold">
                                          <p:stCondLst>
                                            <p:cond delay="0"/>
                                          </p:stCondLst>
                                        </p:cTn>
                                        <p:tgtEl>
                                          <p:spTgt spid="25602"/>
                                        </p:tgtEl>
                                        <p:attrNameLst>
                                          <p:attrName>style.visibility</p:attrName>
                                        </p:attrNameLst>
                                      </p:cBhvr>
                                      <p:to>
                                        <p:strVal val="visible"/>
                                      </p:to>
                                    </p:set>
                                    <p:anim calcmode="lin" valueType="num">
                                      <p:cBhvr additive="repl">
                                        <p:cTn id="7" dur="1000" fill="hold"/>
                                        <p:tgtEl>
                                          <p:spTgt spid="25602"/>
                                        </p:tgtEl>
                                        <p:attrNameLst>
                                          <p:attrName>ppt_x</p:attrName>
                                        </p:attrNameLst>
                                      </p:cBhvr>
                                      <p:tavLst>
                                        <p:tav tm="100000">
                                          <p:val>
                                            <p:strVal val="#ppt_x-.2"/>
                                          </p:val>
                                        </p:tav>
                                        <p:tav>
                                          <p:val>
                                            <p:strVal val="#ppt_x"/>
                                          </p:val>
                                        </p:tav>
                                      </p:tavLst>
                                    </p:anim>
                                    <p:anim calcmode="lin" valueType="num">
                                      <p:cBhvr additive="repl">
                                        <p:cTn id="8" dur="1000" fill="hold"/>
                                        <p:tgtEl>
                                          <p:spTgt spid="25602"/>
                                        </p:tgtEl>
                                        <p:attrNameLst>
                                          <p:attrName>ppt_y</p:attrName>
                                        </p:attrNameLst>
                                      </p:cBhvr>
                                      <p:tavLst>
                                        <p:tav tm="100000">
                                          <p:val>
                                            <p:strVal val="#ppt_y"/>
                                          </p:val>
                                        </p:tav>
                                        <p:tav>
                                          <p:val>
                                            <p:strVal val="#ppt_y"/>
                                          </p:val>
                                        </p:tav>
                                      </p:tavLst>
                                    </p:anim>
                                    <p:animEffect transition="in" filter="wipe(right)">
                                      <p:cBhvr additive="repl">
                                        <p:cTn id="9" dur="1000"/>
                                        <p:tgtEl>
                                          <p:spTgt spid="25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a:extLst>
              <a:ext uri="{FF2B5EF4-FFF2-40B4-BE49-F238E27FC236}">
                <a16:creationId xmlns:a16="http://schemas.microsoft.com/office/drawing/2014/main" id="{6E0866C9-19E0-A56E-F7D5-52FE4E5AC9A4}"/>
              </a:ext>
            </a:extLst>
          </p:cNvPr>
          <p:cNvSpPr>
            <a:spLocks noChangeArrowheads="1"/>
          </p:cNvSpPr>
          <p:nvPr/>
        </p:nvSpPr>
        <p:spPr bwMode="auto">
          <a:xfrm>
            <a:off x="179388" y="0"/>
            <a:ext cx="8785225" cy="40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100">
                <a:solidFill>
                  <a:srgbClr val="03495C"/>
                </a:solidFill>
                <a:latin typeface="Calibri" panose="020F0502020204030204" pitchFamily="34" charset="0"/>
              </a:rPr>
              <a:t>Κυκλικό διάγραμμα πραγματικής λειτουργίας 2χρονου βενζινοκινητήρα</a:t>
            </a:r>
          </a:p>
        </p:txBody>
      </p:sp>
      <p:sp>
        <p:nvSpPr>
          <p:cNvPr id="26626" name="Rectangle 2">
            <a:extLst>
              <a:ext uri="{FF2B5EF4-FFF2-40B4-BE49-F238E27FC236}">
                <a16:creationId xmlns:a16="http://schemas.microsoft.com/office/drawing/2014/main" id="{AF36F6FB-5B57-824A-D7FB-E41701014470}"/>
              </a:ext>
            </a:extLst>
          </p:cNvPr>
          <p:cNvSpPr>
            <a:spLocks noChangeArrowheads="1"/>
          </p:cNvSpPr>
          <p:nvPr/>
        </p:nvSpPr>
        <p:spPr bwMode="auto">
          <a:xfrm>
            <a:off x="539750" y="411163"/>
            <a:ext cx="8208963"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50000"/>
              </a:lnSpc>
            </a:pPr>
            <a:r>
              <a:rPr lang="el-GR" altLang="el-GR"/>
              <a:t>Σχηματική παράσταση της λειτουργίας 2-χρονου βενζινοκινητήρα</a:t>
            </a:r>
          </a:p>
        </p:txBody>
      </p:sp>
      <p:sp>
        <p:nvSpPr>
          <p:cNvPr id="26627" name="Rectangle 3">
            <a:extLst>
              <a:ext uri="{FF2B5EF4-FFF2-40B4-BE49-F238E27FC236}">
                <a16:creationId xmlns:a16="http://schemas.microsoft.com/office/drawing/2014/main" id="{29B7C867-0591-2FE2-B606-7C057C53D94F}"/>
              </a:ext>
            </a:extLst>
          </p:cNvPr>
          <p:cNvSpPr>
            <a:spLocks noChangeArrowheads="1"/>
          </p:cNvSpPr>
          <p:nvPr/>
        </p:nvSpPr>
        <p:spPr bwMode="auto">
          <a:xfrm>
            <a:off x="539750" y="4227513"/>
            <a:ext cx="8208963" cy="636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50000"/>
              </a:lnSpc>
            </a:pPr>
            <a:r>
              <a:rPr lang="el-GR" altLang="el-GR" sz="1200"/>
              <a:t>1α. Ανάφλεξη μίγματος και καύση, 1β. Εκτόνωση, 1γ. Προεξαγωγή καυσαερίων, εισαγωγή νέου μίγματος και σάρωση, 2α. Ολοκλήρωση της σάρωσης και πλήρωση του κυλίνδρου με νέο μίγμα, 2β. Συμπίεση</a:t>
            </a:r>
          </a:p>
        </p:txBody>
      </p:sp>
      <p:pic>
        <p:nvPicPr>
          <p:cNvPr id="26628" name="Picture 4">
            <a:extLst>
              <a:ext uri="{FF2B5EF4-FFF2-40B4-BE49-F238E27FC236}">
                <a16:creationId xmlns:a16="http://schemas.microsoft.com/office/drawing/2014/main" id="{2E6BAFC3-3285-F9E9-D4C0-A5DC03EC94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915988"/>
            <a:ext cx="6161088" cy="33385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0"/>
                      </p:stCondLst>
                      <p:childTnLst>
                        <p:par>
                          <p:cTn id="4" fill="hold" nodeType="withGroup">
                            <p:stCondLst>
                              <p:cond delay="0"/>
                            </p:stCondLst>
                            <p:childTnLst>
                              <p:par>
                                <p:cTn id="5" presetID="5" presetClass="entr" presetSubtype="10" fill="hold" nodeType="withEffect">
                                  <p:stCondLst>
                                    <p:cond delay="0"/>
                                  </p:stCondLst>
                                  <p:childTnLst>
                                    <p:set>
                                      <p:cBhvr additive="repl">
                                        <p:cTn id="6" dur="1" fill="hold">
                                          <p:stCondLst>
                                            <p:cond delay="0"/>
                                          </p:stCondLst>
                                        </p:cTn>
                                        <p:tgtEl>
                                          <p:spTgt spid="26628"/>
                                        </p:tgtEl>
                                        <p:attrNameLst>
                                          <p:attrName>style.visibility</p:attrName>
                                        </p:attrNameLst>
                                      </p:cBhvr>
                                      <p:to>
                                        <p:strVal val="visible"/>
                                      </p:to>
                                    </p:set>
                                    <p:animEffect transition="in" filter="checkerboard(across)">
                                      <p:cBhvr additive="repl">
                                        <p:cTn id="7" dur="500"/>
                                        <p:tgtEl>
                                          <p:spTgt spid="26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a:extLst>
              <a:ext uri="{FF2B5EF4-FFF2-40B4-BE49-F238E27FC236}">
                <a16:creationId xmlns:a16="http://schemas.microsoft.com/office/drawing/2014/main" id="{D174871C-84B6-453E-050A-FB5D94DEACA3}"/>
              </a:ext>
            </a:extLst>
          </p:cNvPr>
          <p:cNvSpPr>
            <a:spLocks noChangeArrowheads="1"/>
          </p:cNvSpPr>
          <p:nvPr/>
        </p:nvSpPr>
        <p:spPr bwMode="auto">
          <a:xfrm>
            <a:off x="179388" y="0"/>
            <a:ext cx="8785225" cy="40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100">
                <a:solidFill>
                  <a:srgbClr val="03495C"/>
                </a:solidFill>
                <a:latin typeface="Calibri" panose="020F0502020204030204" pitchFamily="34" charset="0"/>
              </a:rPr>
              <a:t>Κυκλικό διάγραμμα πραγματικής λειτουργίας 2χρονου βενζινοκινητήρα</a:t>
            </a:r>
          </a:p>
        </p:txBody>
      </p:sp>
      <p:sp>
        <p:nvSpPr>
          <p:cNvPr id="27650" name="Rectangle 2">
            <a:extLst>
              <a:ext uri="{FF2B5EF4-FFF2-40B4-BE49-F238E27FC236}">
                <a16:creationId xmlns:a16="http://schemas.microsoft.com/office/drawing/2014/main" id="{0217B39E-C21F-76A5-2FE0-1F5F54BB761B}"/>
              </a:ext>
            </a:extLst>
          </p:cNvPr>
          <p:cNvSpPr>
            <a:spLocks noChangeArrowheads="1"/>
          </p:cNvSpPr>
          <p:nvPr/>
        </p:nvSpPr>
        <p:spPr bwMode="auto">
          <a:xfrm>
            <a:off x="539750" y="579438"/>
            <a:ext cx="8208963" cy="146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a:t>Το κυκλικό διάγραμμα δείχνει την πραγματική διάρκεια της κάθε διαδικασίας λειτουργίας. </a:t>
            </a:r>
          </a:p>
          <a:p>
            <a:pPr algn="ctr" hangingPunct="1">
              <a:lnSpc>
                <a:spcPct val="100000"/>
              </a:lnSpc>
            </a:pPr>
            <a:r>
              <a:rPr lang="el-GR" altLang="el-GR"/>
              <a:t>Στο διάγραμμα, οι τιμές των γωνιών κάθε φάσης είναι γενικές. Στην πραγματικότητα όμως, ο κατασκευαστής για κάθε κινητήρα προσδιορίζει τις γωνίες αυτές με ακρίβεια λεπτών της μοίρας.</a:t>
            </a:r>
          </a:p>
        </p:txBody>
      </p:sp>
      <p:sp>
        <p:nvSpPr>
          <p:cNvPr id="27651" name="Rectangle 3">
            <a:extLst>
              <a:ext uri="{FF2B5EF4-FFF2-40B4-BE49-F238E27FC236}">
                <a16:creationId xmlns:a16="http://schemas.microsoft.com/office/drawing/2014/main" id="{989E6B2E-5731-031F-8FCE-377CFBDFC3B9}"/>
              </a:ext>
            </a:extLst>
          </p:cNvPr>
          <p:cNvSpPr>
            <a:spLocks noChangeArrowheads="1"/>
          </p:cNvSpPr>
          <p:nvPr/>
        </p:nvSpPr>
        <p:spPr bwMode="auto">
          <a:xfrm>
            <a:off x="539750" y="4227513"/>
            <a:ext cx="8208963" cy="636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50000"/>
              </a:lnSpc>
            </a:pPr>
            <a:r>
              <a:rPr lang="el-GR" altLang="el-GR" sz="1200"/>
              <a:t>Ο κύκλος λειτουργίας του δίχρονου κινητήρα. - (Α) - θυρίδα εισαγωγής καυσίμου στον κύλινδρο. (Β) - θυρίδα εξαγωγής καυσαερίων. (Γ) - θυρίδα εισαγωγής καυσίμου στο στροφαλοθάλαμο.</a:t>
            </a:r>
          </a:p>
        </p:txBody>
      </p:sp>
      <p:pic>
        <p:nvPicPr>
          <p:cNvPr id="27652" name="Picture 4">
            <a:extLst>
              <a:ext uri="{FF2B5EF4-FFF2-40B4-BE49-F238E27FC236}">
                <a16:creationId xmlns:a16="http://schemas.microsoft.com/office/drawing/2014/main" id="{E6DAE54D-0600-07E4-3E7A-AAD1010DCE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6725" y="2097088"/>
            <a:ext cx="5715000" cy="21304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0"/>
                      </p:stCondLst>
                      <p:childTnLst>
                        <p:par>
                          <p:cTn id="4" fill="hold" nodeType="withGroup">
                            <p:stCondLst>
                              <p:cond delay="0"/>
                            </p:stCondLst>
                            <p:childTnLst>
                              <p:par>
                                <p:cTn id="5" presetID="3" presetClass="entr" presetSubtype="10" fill="hold" nodeType="withEffect">
                                  <p:stCondLst>
                                    <p:cond delay="0"/>
                                  </p:stCondLst>
                                  <p:childTnLst>
                                    <p:set>
                                      <p:cBhvr additive="repl">
                                        <p:cTn id="6" dur="1" fill="hold">
                                          <p:stCondLst>
                                            <p:cond delay="0"/>
                                          </p:stCondLst>
                                        </p:cTn>
                                        <p:tgtEl>
                                          <p:spTgt spid="27652"/>
                                        </p:tgtEl>
                                        <p:attrNameLst>
                                          <p:attrName>style.visibility</p:attrName>
                                        </p:attrNameLst>
                                      </p:cBhvr>
                                      <p:to>
                                        <p:strVal val="visible"/>
                                      </p:to>
                                    </p:set>
                                    <p:animEffect transition="in" filter="blinds(horizontal)">
                                      <p:cBhvr additive="repl">
                                        <p:cTn id="7" dur="500"/>
                                        <p:tgtEl>
                                          <p:spTgt spid="27652"/>
                                        </p:tgtEl>
                                      </p:cBhvr>
                                    </p:animEffect>
                                  </p:childTnLst>
                                </p:cTn>
                              </p:par>
                              <p:par>
                                <p:cTn id="8" presetID="5" presetClass="entr" presetSubtype="10" fill="hold" nodeType="withEffect">
                                  <p:stCondLst>
                                    <p:cond delay="0"/>
                                  </p:stCondLst>
                                  <p:childTnLst>
                                    <p:set>
                                      <p:cBhvr additive="repl">
                                        <p:cTn id="9" dur="1" fill="hold">
                                          <p:stCondLst>
                                            <p:cond delay="0"/>
                                          </p:stCondLst>
                                        </p:cTn>
                                        <p:tgtEl>
                                          <p:spTgt spid="27651"/>
                                        </p:tgtEl>
                                        <p:attrNameLst>
                                          <p:attrName>style.visibility</p:attrName>
                                        </p:attrNameLst>
                                      </p:cBhvr>
                                      <p:to>
                                        <p:strVal val="visible"/>
                                      </p:to>
                                    </p:set>
                                    <p:animEffect transition="in" filter="checkerboard(across)">
                                      <p:cBhvr additive="repl">
                                        <p:cTn id="10" dur="500"/>
                                        <p:tgtEl>
                                          <p:spTgt spid="27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a:extLst>
              <a:ext uri="{FF2B5EF4-FFF2-40B4-BE49-F238E27FC236}">
                <a16:creationId xmlns:a16="http://schemas.microsoft.com/office/drawing/2014/main" id="{88B02BE4-5E2F-163F-5753-52F09BF86A81}"/>
              </a:ext>
            </a:extLst>
          </p:cNvPr>
          <p:cNvSpPr>
            <a:spLocks noChangeArrowheads="1"/>
          </p:cNvSpPr>
          <p:nvPr/>
        </p:nvSpPr>
        <p:spPr bwMode="auto">
          <a:xfrm>
            <a:off x="179388" y="0"/>
            <a:ext cx="8785225" cy="40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100">
                <a:solidFill>
                  <a:srgbClr val="03495C"/>
                </a:solidFill>
                <a:latin typeface="Calibri" panose="020F0502020204030204" pitchFamily="34" charset="0"/>
              </a:rPr>
              <a:t>Κυκλικό διάγραμμα πραγματικής λειτουργίας 2χρονου βενζινοκινητήρα</a:t>
            </a:r>
          </a:p>
        </p:txBody>
      </p:sp>
      <p:sp>
        <p:nvSpPr>
          <p:cNvPr id="28674" name="Rectangle 2">
            <a:extLst>
              <a:ext uri="{FF2B5EF4-FFF2-40B4-BE49-F238E27FC236}">
                <a16:creationId xmlns:a16="http://schemas.microsoft.com/office/drawing/2014/main" id="{F509BE42-24B8-EFD9-123D-E9883EFABE41}"/>
              </a:ext>
            </a:extLst>
          </p:cNvPr>
          <p:cNvSpPr>
            <a:spLocks noChangeArrowheads="1"/>
          </p:cNvSpPr>
          <p:nvPr/>
        </p:nvSpPr>
        <p:spPr bwMode="auto">
          <a:xfrm>
            <a:off x="3924300" y="1743075"/>
            <a:ext cx="4824413" cy="146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a:t>Το κυκλικό διάγραμμα δείχνει την πραγματική διάρκεια της κάθε διαδικασίας λειτουργίας.</a:t>
            </a:r>
          </a:p>
          <a:p>
            <a:pPr algn="ctr" hangingPunct="1">
              <a:lnSpc>
                <a:spcPct val="100000"/>
              </a:lnSpc>
            </a:pPr>
            <a:r>
              <a:rPr lang="el-GR" altLang="el-GR"/>
              <a:t> </a:t>
            </a:r>
          </a:p>
          <a:p>
            <a:pPr algn="ctr" hangingPunct="1">
              <a:lnSpc>
                <a:spcPct val="100000"/>
              </a:lnSpc>
            </a:pPr>
            <a:r>
              <a:rPr lang="el-GR" altLang="el-GR"/>
              <a:t>Στο διάγραμμα, οι τιμές των γωνιών κάθε φάσης είναι γενικές. </a:t>
            </a:r>
          </a:p>
        </p:txBody>
      </p:sp>
      <p:sp>
        <p:nvSpPr>
          <p:cNvPr id="28675" name="Rectangle 3">
            <a:extLst>
              <a:ext uri="{FF2B5EF4-FFF2-40B4-BE49-F238E27FC236}">
                <a16:creationId xmlns:a16="http://schemas.microsoft.com/office/drawing/2014/main" id="{F1FB59E8-A36A-B307-A6CD-B19941941FC0}"/>
              </a:ext>
            </a:extLst>
          </p:cNvPr>
          <p:cNvSpPr>
            <a:spLocks noChangeArrowheads="1"/>
          </p:cNvSpPr>
          <p:nvPr/>
        </p:nvSpPr>
        <p:spPr bwMode="auto">
          <a:xfrm>
            <a:off x="468313" y="4227513"/>
            <a:ext cx="3311525" cy="48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1300">
                <a:latin typeface="Calibri" panose="020F0502020204030204" pitchFamily="34" charset="0"/>
              </a:rPr>
              <a:t>Κυκλικό διάγραμμα λειτουργίας δίχρονου βενζινοκινητήρα.</a:t>
            </a:r>
          </a:p>
        </p:txBody>
      </p:sp>
      <p:pic>
        <p:nvPicPr>
          <p:cNvPr id="28676" name="Picture 4">
            <a:extLst>
              <a:ext uri="{FF2B5EF4-FFF2-40B4-BE49-F238E27FC236}">
                <a16:creationId xmlns:a16="http://schemas.microsoft.com/office/drawing/2014/main" id="{587507F2-DDD9-0FFE-3BA4-A87D19B247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987425"/>
            <a:ext cx="2673350" cy="3206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fill="hold" nodeType="clickEffect">
                                  <p:stCondLst>
                                    <p:cond delay="0"/>
                                  </p:stCondLst>
                                  <p:childTnLst>
                                    <p:set>
                                      <p:cBhvr additive="repl">
                                        <p:cTn id="6" dur="1" fill="hold">
                                          <p:stCondLst>
                                            <p:cond delay="0"/>
                                          </p:stCondLst>
                                        </p:cTn>
                                        <p:tgtEl>
                                          <p:spTgt spid="28674"/>
                                        </p:tgtEl>
                                        <p:attrNameLst>
                                          <p:attrName>style.visibility</p:attrName>
                                        </p:attrNameLst>
                                      </p:cBhvr>
                                      <p:to>
                                        <p:strVal val="visible"/>
                                      </p:to>
                                    </p:set>
                                    <p:anim calcmode="lin" valueType="num">
                                      <p:cBhvr additive="repl">
                                        <p:cTn id="7" dur="500" fill="hold"/>
                                        <p:tgtEl>
                                          <p:spTgt spid="28674"/>
                                        </p:tgtEl>
                                        <p:attrNameLst>
                                          <p:attrName>ppt_x</p:attrName>
                                        </p:attrNameLst>
                                      </p:cBhvr>
                                      <p:tavLst>
                                        <p:tav tm="100000">
                                          <p:val>
                                            <p:strVal val="#ppt_x-.2"/>
                                          </p:val>
                                        </p:tav>
                                        <p:tav>
                                          <p:val>
                                            <p:strVal val="#ppt_x"/>
                                          </p:val>
                                        </p:tav>
                                      </p:tavLst>
                                    </p:anim>
                                    <p:anim calcmode="lin" valueType="num">
                                      <p:cBhvr additive="repl">
                                        <p:cTn id="8" dur="500" fill="hold"/>
                                        <p:tgtEl>
                                          <p:spTgt spid="28674"/>
                                        </p:tgtEl>
                                        <p:attrNameLst>
                                          <p:attrName>ppt_y</p:attrName>
                                        </p:attrNameLst>
                                      </p:cBhvr>
                                      <p:tavLst>
                                        <p:tav tm="100000">
                                          <p:val>
                                            <p:strVal val="#ppt_y"/>
                                          </p:val>
                                        </p:tav>
                                        <p:tav>
                                          <p:val>
                                            <p:strVal val="#ppt_y"/>
                                          </p:val>
                                        </p:tav>
                                      </p:tavLst>
                                    </p:anim>
                                    <p:animEffect transition="in" filter="wipe(right)">
                                      <p:cBhvr additive="repl">
                                        <p:cTn id="9" dur="5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a:extLst>
              <a:ext uri="{FF2B5EF4-FFF2-40B4-BE49-F238E27FC236}">
                <a16:creationId xmlns:a16="http://schemas.microsoft.com/office/drawing/2014/main" id="{2ABCA9A7-B79A-44E8-AEDC-CB7DB3F51D48}"/>
              </a:ext>
            </a:extLst>
          </p:cNvPr>
          <p:cNvSpPr>
            <a:spLocks noChangeArrowheads="1"/>
          </p:cNvSpPr>
          <p:nvPr/>
        </p:nvSpPr>
        <p:spPr bwMode="auto">
          <a:xfrm>
            <a:off x="179388" y="0"/>
            <a:ext cx="8785225" cy="40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100">
                <a:solidFill>
                  <a:srgbClr val="03495C"/>
                </a:solidFill>
                <a:latin typeface="Calibri" panose="020F0502020204030204" pitchFamily="34" charset="0"/>
              </a:rPr>
              <a:t>Κυκλικό διάγραμμα πραγματικής λειτουργίας 2χρονου βενζινοκινητήρα</a:t>
            </a:r>
          </a:p>
        </p:txBody>
      </p:sp>
      <p:sp>
        <p:nvSpPr>
          <p:cNvPr id="29698" name="Rectangle 2">
            <a:extLst>
              <a:ext uri="{FF2B5EF4-FFF2-40B4-BE49-F238E27FC236}">
                <a16:creationId xmlns:a16="http://schemas.microsoft.com/office/drawing/2014/main" id="{22796A0D-2F3F-E666-C0A8-C4F19AC53E11}"/>
              </a:ext>
            </a:extLst>
          </p:cNvPr>
          <p:cNvSpPr>
            <a:spLocks noChangeArrowheads="1"/>
          </p:cNvSpPr>
          <p:nvPr/>
        </p:nvSpPr>
        <p:spPr bwMode="auto">
          <a:xfrm>
            <a:off x="3924300" y="1338263"/>
            <a:ext cx="4824413" cy="2146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marL="268288" indent="-268288">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50000"/>
              </a:lnSpc>
              <a:buSzPct val="90000"/>
              <a:buFont typeface="Wingdings" pitchFamily="2" charset="0"/>
              <a:buChar char=""/>
            </a:pPr>
            <a:r>
              <a:rPr lang="el-GR" altLang="el-GR"/>
              <a:t>καύση, </a:t>
            </a:r>
          </a:p>
          <a:p>
            <a:pPr hangingPunct="1">
              <a:lnSpc>
                <a:spcPct val="150000"/>
              </a:lnSpc>
              <a:buSzPct val="90000"/>
              <a:buFont typeface="Wingdings" pitchFamily="2" charset="0"/>
              <a:buChar char=""/>
            </a:pPr>
            <a:r>
              <a:rPr lang="el-GR" altLang="el-GR"/>
              <a:t>εκτόνωση, </a:t>
            </a:r>
          </a:p>
          <a:p>
            <a:pPr hangingPunct="1">
              <a:lnSpc>
                <a:spcPct val="150000"/>
              </a:lnSpc>
              <a:buSzPct val="90000"/>
              <a:buFont typeface="Wingdings" pitchFamily="2" charset="0"/>
              <a:buChar char=""/>
            </a:pPr>
            <a:r>
              <a:rPr lang="el-GR" altLang="el-GR"/>
              <a:t>αρχή της σάρωσης, </a:t>
            </a:r>
          </a:p>
          <a:p>
            <a:pPr hangingPunct="1">
              <a:lnSpc>
                <a:spcPct val="150000"/>
              </a:lnSpc>
              <a:buSzPct val="90000"/>
              <a:buFont typeface="Wingdings" pitchFamily="2" charset="0"/>
              <a:buChar char=""/>
            </a:pPr>
            <a:r>
              <a:rPr lang="el-GR" altLang="el-GR"/>
              <a:t>προσυμπίεση στο στροφαλοθάλαμο, </a:t>
            </a:r>
          </a:p>
          <a:p>
            <a:pPr hangingPunct="1">
              <a:lnSpc>
                <a:spcPct val="150000"/>
              </a:lnSpc>
              <a:buSzPct val="90000"/>
              <a:buFont typeface="Wingdings" pitchFamily="2" charset="0"/>
              <a:buChar char=""/>
            </a:pPr>
            <a:r>
              <a:rPr lang="el-GR" altLang="el-GR"/>
              <a:t>αρχή της εισαγωγής στον κύλινδρο</a:t>
            </a:r>
          </a:p>
        </p:txBody>
      </p:sp>
      <p:sp>
        <p:nvSpPr>
          <p:cNvPr id="29699" name="Rectangle 3">
            <a:extLst>
              <a:ext uri="{FF2B5EF4-FFF2-40B4-BE49-F238E27FC236}">
                <a16:creationId xmlns:a16="http://schemas.microsoft.com/office/drawing/2014/main" id="{628C1028-40FE-A49D-DFAB-91B339821982}"/>
              </a:ext>
            </a:extLst>
          </p:cNvPr>
          <p:cNvSpPr>
            <a:spLocks noChangeArrowheads="1"/>
          </p:cNvSpPr>
          <p:nvPr/>
        </p:nvSpPr>
        <p:spPr bwMode="auto">
          <a:xfrm>
            <a:off x="323850" y="4227513"/>
            <a:ext cx="3311525" cy="48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1300">
                <a:latin typeface="Calibri" panose="020F0502020204030204" pitchFamily="34" charset="0"/>
              </a:rPr>
              <a:t>Κυκλικό διάγραμμα λειτουργίας δίχρονου βενζινοκινητήρα.</a:t>
            </a:r>
          </a:p>
        </p:txBody>
      </p:sp>
      <p:pic>
        <p:nvPicPr>
          <p:cNvPr id="29700" name="Picture 4">
            <a:extLst>
              <a:ext uri="{FF2B5EF4-FFF2-40B4-BE49-F238E27FC236}">
                <a16:creationId xmlns:a16="http://schemas.microsoft.com/office/drawing/2014/main" id="{923D1872-D8ED-8F06-4C32-B0BB544F50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987425"/>
            <a:ext cx="2673350" cy="3206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701" name="Rectangle 5">
            <a:extLst>
              <a:ext uri="{FF2B5EF4-FFF2-40B4-BE49-F238E27FC236}">
                <a16:creationId xmlns:a16="http://schemas.microsoft.com/office/drawing/2014/main" id="{A7919595-FF5A-EECF-476B-1403CCEE0714}"/>
              </a:ext>
            </a:extLst>
          </p:cNvPr>
          <p:cNvSpPr>
            <a:spLocks noChangeArrowheads="1"/>
          </p:cNvSpPr>
          <p:nvPr/>
        </p:nvSpPr>
        <p:spPr bwMode="auto">
          <a:xfrm>
            <a:off x="539750" y="474663"/>
            <a:ext cx="8135938" cy="363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marL="180975" indent="-180975">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spcAft>
                <a:spcPts val="1813"/>
              </a:spcAft>
              <a:buFont typeface="Wingdings" pitchFamily="2" charset="0"/>
              <a:buChar char=""/>
            </a:pPr>
            <a:r>
              <a:rPr lang="el-GR" altLang="el-GR"/>
              <a:t>1</a:t>
            </a:r>
            <a:r>
              <a:rPr lang="el-GR" altLang="el-GR" baseline="30000"/>
              <a:t>ος</a:t>
            </a:r>
            <a:r>
              <a:rPr lang="el-GR" altLang="el-GR"/>
              <a:t> χρόνος  - </a:t>
            </a:r>
            <a:r>
              <a:rPr lang="el-GR" altLang="el-GR" b="1">
                <a:solidFill>
                  <a:srgbClr val="FF0000"/>
                </a:solidFill>
              </a:rPr>
              <a:t>το έμβολο κατεβαίνει:</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fill="hold" nodeType="clickEffect">
                                  <p:stCondLst>
                                    <p:cond delay="0"/>
                                  </p:stCondLst>
                                  <p:childTnLst>
                                    <p:set>
                                      <p:cBhvr additive="repl">
                                        <p:cTn id="6" dur="1" fill="hold">
                                          <p:stCondLst>
                                            <p:cond delay="0"/>
                                          </p:stCondLst>
                                        </p:cTn>
                                        <p:tgtEl>
                                          <p:spTgt spid="29698">
                                            <p:txEl>
                                              <p:pRg st="0" end="0"/>
                                            </p:txEl>
                                          </p:spTgt>
                                        </p:tgtEl>
                                        <p:attrNameLst>
                                          <p:attrName>style.visibility</p:attrName>
                                        </p:attrNameLst>
                                      </p:cBhvr>
                                      <p:to>
                                        <p:strVal val="visible"/>
                                      </p:to>
                                    </p:set>
                                    <p:anim calcmode="lin" valueType="num">
                                      <p:cBhvr additive="repl">
                                        <p:cTn id="7" dur="500" fill="hold"/>
                                        <p:tgtEl>
                                          <p:spTgt spid="29698">
                                            <p:txEl>
                                              <p:pRg st="0" end="0"/>
                                            </p:txEl>
                                          </p:spTgt>
                                        </p:tgtEl>
                                        <p:attrNameLst>
                                          <p:attrName>ppt_x</p:attrName>
                                        </p:attrNameLst>
                                      </p:cBhvr>
                                      <p:tavLst>
                                        <p:tav tm="100000">
                                          <p:val>
                                            <p:strVal val="#ppt_x-.2"/>
                                          </p:val>
                                        </p:tav>
                                        <p:tav>
                                          <p:val>
                                            <p:strVal val="#ppt_x"/>
                                          </p:val>
                                        </p:tav>
                                      </p:tavLst>
                                    </p:anim>
                                    <p:anim calcmode="lin" valueType="num">
                                      <p:cBhvr additive="repl">
                                        <p:cTn id="8" dur="500" fill="hold"/>
                                        <p:tgtEl>
                                          <p:spTgt spid="29698">
                                            <p:txEl>
                                              <p:pRg st="0" end="0"/>
                                            </p:txEl>
                                          </p:spTgt>
                                        </p:tgtEl>
                                        <p:attrNameLst>
                                          <p:attrName>ppt_y</p:attrName>
                                        </p:attrNameLst>
                                      </p:cBhvr>
                                      <p:tavLst>
                                        <p:tav tm="100000">
                                          <p:val>
                                            <p:strVal val="#ppt_y"/>
                                          </p:val>
                                        </p:tav>
                                        <p:tav>
                                          <p:val>
                                            <p:strVal val="#ppt_y"/>
                                          </p:val>
                                        </p:tav>
                                      </p:tavLst>
                                    </p:anim>
                                    <p:animEffect transition="in" filter="wipe(right)">
                                      <p:cBhvr additive="repl">
                                        <p:cTn id="9" dur="500"/>
                                        <p:tgtEl>
                                          <p:spTgt spid="29698">
                                            <p:txEl>
                                              <p:pRg st="0" end="0"/>
                                            </p:txEl>
                                          </p:spTgt>
                                        </p:tgtEl>
                                      </p:cBhvr>
                                    </p:animEffect>
                                  </p:childTnLst>
                                </p:cTn>
                              </p:par>
                            </p:childTnLst>
                          </p:cTn>
                        </p:par>
                        <p:par>
                          <p:cTn id="10" fill="hold" nodeType="afterGroup">
                            <p:stCondLst>
                              <p:cond delay="500"/>
                            </p:stCondLst>
                            <p:childTnLst>
                              <p:par>
                                <p:cTn id="11" presetID="29" presetClass="entr" fill="hold" nodeType="afterEffect">
                                  <p:stCondLst>
                                    <p:cond delay="0"/>
                                  </p:stCondLst>
                                  <p:childTnLst>
                                    <p:set>
                                      <p:cBhvr additive="repl">
                                        <p:cTn id="12" dur="1" fill="hold">
                                          <p:stCondLst>
                                            <p:cond delay="0"/>
                                          </p:stCondLst>
                                        </p:cTn>
                                        <p:tgtEl>
                                          <p:spTgt spid="29698">
                                            <p:txEl>
                                              <p:pRg st="1" end="1"/>
                                            </p:txEl>
                                          </p:spTgt>
                                        </p:tgtEl>
                                        <p:attrNameLst>
                                          <p:attrName>style.visibility</p:attrName>
                                        </p:attrNameLst>
                                      </p:cBhvr>
                                      <p:to>
                                        <p:strVal val="visible"/>
                                      </p:to>
                                    </p:set>
                                    <p:anim calcmode="lin" valueType="num">
                                      <p:cBhvr additive="repl">
                                        <p:cTn id="13" dur="500" fill="hold"/>
                                        <p:tgtEl>
                                          <p:spTgt spid="29698">
                                            <p:txEl>
                                              <p:pRg st="1" end="1"/>
                                            </p:txEl>
                                          </p:spTgt>
                                        </p:tgtEl>
                                        <p:attrNameLst>
                                          <p:attrName>ppt_x</p:attrName>
                                        </p:attrNameLst>
                                      </p:cBhvr>
                                      <p:tavLst>
                                        <p:tav tm="100000">
                                          <p:val>
                                            <p:strVal val="#ppt_x-.2"/>
                                          </p:val>
                                        </p:tav>
                                        <p:tav>
                                          <p:val>
                                            <p:strVal val="#ppt_x"/>
                                          </p:val>
                                        </p:tav>
                                      </p:tavLst>
                                    </p:anim>
                                    <p:anim calcmode="lin" valueType="num">
                                      <p:cBhvr additive="repl">
                                        <p:cTn id="14" dur="500" fill="hold"/>
                                        <p:tgtEl>
                                          <p:spTgt spid="29698">
                                            <p:txEl>
                                              <p:pRg st="1" end="1"/>
                                            </p:txEl>
                                          </p:spTgt>
                                        </p:tgtEl>
                                        <p:attrNameLst>
                                          <p:attrName>ppt_y</p:attrName>
                                        </p:attrNameLst>
                                      </p:cBhvr>
                                      <p:tavLst>
                                        <p:tav tm="100000">
                                          <p:val>
                                            <p:strVal val="#ppt_y"/>
                                          </p:val>
                                        </p:tav>
                                        <p:tav>
                                          <p:val>
                                            <p:strVal val="#ppt_y"/>
                                          </p:val>
                                        </p:tav>
                                      </p:tavLst>
                                    </p:anim>
                                    <p:animEffect transition="in" filter="wipe(right)">
                                      <p:cBhvr additive="repl">
                                        <p:cTn id="15" dur="500"/>
                                        <p:tgtEl>
                                          <p:spTgt spid="29698">
                                            <p:txEl>
                                              <p:pRg st="1" end="1"/>
                                            </p:txEl>
                                          </p:spTgt>
                                        </p:tgtEl>
                                      </p:cBhvr>
                                    </p:animEffect>
                                  </p:childTnLst>
                                </p:cTn>
                              </p:par>
                            </p:childTnLst>
                          </p:cTn>
                        </p:par>
                        <p:par>
                          <p:cTn id="16" fill="hold" nodeType="afterGroup">
                            <p:stCondLst>
                              <p:cond delay="1000"/>
                            </p:stCondLst>
                            <p:childTnLst>
                              <p:par>
                                <p:cTn id="17" presetID="29" presetClass="entr" fill="hold" nodeType="afterEffect">
                                  <p:stCondLst>
                                    <p:cond delay="0"/>
                                  </p:stCondLst>
                                  <p:childTnLst>
                                    <p:set>
                                      <p:cBhvr additive="repl">
                                        <p:cTn id="18" dur="1" fill="hold">
                                          <p:stCondLst>
                                            <p:cond delay="0"/>
                                          </p:stCondLst>
                                        </p:cTn>
                                        <p:tgtEl>
                                          <p:spTgt spid="29698">
                                            <p:txEl>
                                              <p:pRg st="2" end="2"/>
                                            </p:txEl>
                                          </p:spTgt>
                                        </p:tgtEl>
                                        <p:attrNameLst>
                                          <p:attrName>style.visibility</p:attrName>
                                        </p:attrNameLst>
                                      </p:cBhvr>
                                      <p:to>
                                        <p:strVal val="visible"/>
                                      </p:to>
                                    </p:set>
                                    <p:anim calcmode="lin" valueType="num">
                                      <p:cBhvr additive="repl">
                                        <p:cTn id="19" dur="500" fill="hold"/>
                                        <p:tgtEl>
                                          <p:spTgt spid="29698">
                                            <p:txEl>
                                              <p:pRg st="2" end="2"/>
                                            </p:txEl>
                                          </p:spTgt>
                                        </p:tgtEl>
                                        <p:attrNameLst>
                                          <p:attrName>ppt_x</p:attrName>
                                        </p:attrNameLst>
                                      </p:cBhvr>
                                      <p:tavLst>
                                        <p:tav tm="100000">
                                          <p:val>
                                            <p:strVal val="#ppt_x-.2"/>
                                          </p:val>
                                        </p:tav>
                                        <p:tav>
                                          <p:val>
                                            <p:strVal val="#ppt_x"/>
                                          </p:val>
                                        </p:tav>
                                      </p:tavLst>
                                    </p:anim>
                                    <p:anim calcmode="lin" valueType="num">
                                      <p:cBhvr additive="repl">
                                        <p:cTn id="20" dur="500" fill="hold"/>
                                        <p:tgtEl>
                                          <p:spTgt spid="29698">
                                            <p:txEl>
                                              <p:pRg st="2" end="2"/>
                                            </p:txEl>
                                          </p:spTgt>
                                        </p:tgtEl>
                                        <p:attrNameLst>
                                          <p:attrName>ppt_y</p:attrName>
                                        </p:attrNameLst>
                                      </p:cBhvr>
                                      <p:tavLst>
                                        <p:tav tm="100000">
                                          <p:val>
                                            <p:strVal val="#ppt_y"/>
                                          </p:val>
                                        </p:tav>
                                        <p:tav>
                                          <p:val>
                                            <p:strVal val="#ppt_y"/>
                                          </p:val>
                                        </p:tav>
                                      </p:tavLst>
                                    </p:anim>
                                    <p:animEffect transition="in" filter="wipe(right)">
                                      <p:cBhvr additive="repl">
                                        <p:cTn id="21" dur="500"/>
                                        <p:tgtEl>
                                          <p:spTgt spid="29698">
                                            <p:txEl>
                                              <p:pRg st="2" end="2"/>
                                            </p:txEl>
                                          </p:spTgt>
                                        </p:tgtEl>
                                      </p:cBhvr>
                                    </p:animEffect>
                                  </p:childTnLst>
                                </p:cTn>
                              </p:par>
                            </p:childTnLst>
                          </p:cTn>
                        </p:par>
                        <p:par>
                          <p:cTn id="22" fill="hold" nodeType="afterGroup">
                            <p:stCondLst>
                              <p:cond delay="1500"/>
                            </p:stCondLst>
                            <p:childTnLst>
                              <p:par>
                                <p:cTn id="23" presetID="29" presetClass="entr" fill="hold" nodeType="afterEffect">
                                  <p:stCondLst>
                                    <p:cond delay="0"/>
                                  </p:stCondLst>
                                  <p:childTnLst>
                                    <p:set>
                                      <p:cBhvr additive="repl">
                                        <p:cTn id="24" dur="1" fill="hold">
                                          <p:stCondLst>
                                            <p:cond delay="0"/>
                                          </p:stCondLst>
                                        </p:cTn>
                                        <p:tgtEl>
                                          <p:spTgt spid="29698">
                                            <p:txEl>
                                              <p:pRg st="3" end="3"/>
                                            </p:txEl>
                                          </p:spTgt>
                                        </p:tgtEl>
                                        <p:attrNameLst>
                                          <p:attrName>style.visibility</p:attrName>
                                        </p:attrNameLst>
                                      </p:cBhvr>
                                      <p:to>
                                        <p:strVal val="visible"/>
                                      </p:to>
                                    </p:set>
                                    <p:anim calcmode="lin" valueType="num">
                                      <p:cBhvr additive="repl">
                                        <p:cTn id="25" dur="500" fill="hold"/>
                                        <p:tgtEl>
                                          <p:spTgt spid="29698">
                                            <p:txEl>
                                              <p:pRg st="3" end="3"/>
                                            </p:txEl>
                                          </p:spTgt>
                                        </p:tgtEl>
                                        <p:attrNameLst>
                                          <p:attrName>ppt_x</p:attrName>
                                        </p:attrNameLst>
                                      </p:cBhvr>
                                      <p:tavLst>
                                        <p:tav tm="100000">
                                          <p:val>
                                            <p:strVal val="#ppt_x-.2"/>
                                          </p:val>
                                        </p:tav>
                                        <p:tav>
                                          <p:val>
                                            <p:strVal val="#ppt_x"/>
                                          </p:val>
                                        </p:tav>
                                      </p:tavLst>
                                    </p:anim>
                                    <p:anim calcmode="lin" valueType="num">
                                      <p:cBhvr additive="repl">
                                        <p:cTn id="26" dur="500" fill="hold"/>
                                        <p:tgtEl>
                                          <p:spTgt spid="29698">
                                            <p:txEl>
                                              <p:pRg st="3" end="3"/>
                                            </p:txEl>
                                          </p:spTgt>
                                        </p:tgtEl>
                                        <p:attrNameLst>
                                          <p:attrName>ppt_y</p:attrName>
                                        </p:attrNameLst>
                                      </p:cBhvr>
                                      <p:tavLst>
                                        <p:tav tm="100000">
                                          <p:val>
                                            <p:strVal val="#ppt_y"/>
                                          </p:val>
                                        </p:tav>
                                        <p:tav>
                                          <p:val>
                                            <p:strVal val="#ppt_y"/>
                                          </p:val>
                                        </p:tav>
                                      </p:tavLst>
                                    </p:anim>
                                    <p:animEffect transition="in" filter="wipe(right)">
                                      <p:cBhvr additive="repl">
                                        <p:cTn id="27" dur="500"/>
                                        <p:tgtEl>
                                          <p:spTgt spid="29698">
                                            <p:txEl>
                                              <p:pRg st="3" end="3"/>
                                            </p:txEl>
                                          </p:spTgt>
                                        </p:tgtEl>
                                      </p:cBhvr>
                                    </p:animEffect>
                                  </p:childTnLst>
                                </p:cTn>
                              </p:par>
                            </p:childTnLst>
                          </p:cTn>
                        </p:par>
                        <p:par>
                          <p:cTn id="28" fill="hold" nodeType="afterGroup">
                            <p:stCondLst>
                              <p:cond delay="2000"/>
                            </p:stCondLst>
                            <p:childTnLst>
                              <p:par>
                                <p:cTn id="29" presetID="29" presetClass="entr" fill="hold" nodeType="afterEffect">
                                  <p:stCondLst>
                                    <p:cond delay="0"/>
                                  </p:stCondLst>
                                  <p:childTnLst>
                                    <p:set>
                                      <p:cBhvr additive="repl">
                                        <p:cTn id="30" dur="1" fill="hold">
                                          <p:stCondLst>
                                            <p:cond delay="0"/>
                                          </p:stCondLst>
                                        </p:cTn>
                                        <p:tgtEl>
                                          <p:spTgt spid="29698">
                                            <p:txEl>
                                              <p:pRg st="4" end="4"/>
                                            </p:txEl>
                                          </p:spTgt>
                                        </p:tgtEl>
                                        <p:attrNameLst>
                                          <p:attrName>style.visibility</p:attrName>
                                        </p:attrNameLst>
                                      </p:cBhvr>
                                      <p:to>
                                        <p:strVal val="visible"/>
                                      </p:to>
                                    </p:set>
                                    <p:anim calcmode="lin" valueType="num">
                                      <p:cBhvr additive="repl">
                                        <p:cTn id="31" dur="500" fill="hold"/>
                                        <p:tgtEl>
                                          <p:spTgt spid="29698">
                                            <p:txEl>
                                              <p:pRg st="4" end="4"/>
                                            </p:txEl>
                                          </p:spTgt>
                                        </p:tgtEl>
                                        <p:attrNameLst>
                                          <p:attrName>ppt_x</p:attrName>
                                        </p:attrNameLst>
                                      </p:cBhvr>
                                      <p:tavLst>
                                        <p:tav tm="100000">
                                          <p:val>
                                            <p:strVal val="#ppt_x-.2"/>
                                          </p:val>
                                        </p:tav>
                                        <p:tav>
                                          <p:val>
                                            <p:strVal val="#ppt_x"/>
                                          </p:val>
                                        </p:tav>
                                      </p:tavLst>
                                    </p:anim>
                                    <p:anim calcmode="lin" valueType="num">
                                      <p:cBhvr additive="repl">
                                        <p:cTn id="32" dur="500" fill="hold"/>
                                        <p:tgtEl>
                                          <p:spTgt spid="29698">
                                            <p:txEl>
                                              <p:pRg st="4" end="4"/>
                                            </p:txEl>
                                          </p:spTgt>
                                        </p:tgtEl>
                                        <p:attrNameLst>
                                          <p:attrName>ppt_y</p:attrName>
                                        </p:attrNameLst>
                                      </p:cBhvr>
                                      <p:tavLst>
                                        <p:tav tm="100000">
                                          <p:val>
                                            <p:strVal val="#ppt_y"/>
                                          </p:val>
                                        </p:tav>
                                        <p:tav>
                                          <p:val>
                                            <p:strVal val="#ppt_y"/>
                                          </p:val>
                                        </p:tav>
                                      </p:tavLst>
                                    </p:anim>
                                    <p:animEffect transition="in" filter="wipe(right)">
                                      <p:cBhvr additive="repl">
                                        <p:cTn id="33" dur="500"/>
                                        <p:tgtEl>
                                          <p:spTgt spid="2969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a:extLst>
              <a:ext uri="{FF2B5EF4-FFF2-40B4-BE49-F238E27FC236}">
                <a16:creationId xmlns:a16="http://schemas.microsoft.com/office/drawing/2014/main" id="{F3FAC90C-62D1-C864-003A-0A58C61E2C01}"/>
              </a:ext>
            </a:extLst>
          </p:cNvPr>
          <p:cNvSpPr>
            <a:spLocks noChangeArrowheads="1"/>
          </p:cNvSpPr>
          <p:nvPr/>
        </p:nvSpPr>
        <p:spPr bwMode="auto">
          <a:xfrm>
            <a:off x="179388" y="0"/>
            <a:ext cx="8785225" cy="40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100">
                <a:solidFill>
                  <a:srgbClr val="03495C"/>
                </a:solidFill>
                <a:latin typeface="Calibri" panose="020F0502020204030204" pitchFamily="34" charset="0"/>
              </a:rPr>
              <a:t>Κυκλικό διάγραμμα πραγματικής λειτουργίας 2χρονου βενζινοκινητήρα</a:t>
            </a:r>
          </a:p>
        </p:txBody>
      </p:sp>
      <p:sp>
        <p:nvSpPr>
          <p:cNvPr id="30722" name="Rectangle 2">
            <a:extLst>
              <a:ext uri="{FF2B5EF4-FFF2-40B4-BE49-F238E27FC236}">
                <a16:creationId xmlns:a16="http://schemas.microsoft.com/office/drawing/2014/main" id="{2A7F206B-924F-17D5-0DD8-94BEBE2A5025}"/>
              </a:ext>
            </a:extLst>
          </p:cNvPr>
          <p:cNvSpPr>
            <a:spLocks noChangeArrowheads="1"/>
          </p:cNvSpPr>
          <p:nvPr/>
        </p:nvSpPr>
        <p:spPr bwMode="auto">
          <a:xfrm>
            <a:off x="323850" y="4227513"/>
            <a:ext cx="3311525" cy="48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1300">
                <a:latin typeface="Calibri" panose="020F0502020204030204" pitchFamily="34" charset="0"/>
              </a:rPr>
              <a:t>Κυκλικό διάγραμμα λειτουργίας δίχρονου βενζινοκινητήρα.</a:t>
            </a:r>
          </a:p>
        </p:txBody>
      </p:sp>
      <p:pic>
        <p:nvPicPr>
          <p:cNvPr id="30723" name="Picture 3">
            <a:extLst>
              <a:ext uri="{FF2B5EF4-FFF2-40B4-BE49-F238E27FC236}">
                <a16:creationId xmlns:a16="http://schemas.microsoft.com/office/drawing/2014/main" id="{DE3FD7BF-06A5-670D-2C7B-92B74CEB21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987425"/>
            <a:ext cx="2673350" cy="3206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24" name="Rectangle 4">
            <a:extLst>
              <a:ext uri="{FF2B5EF4-FFF2-40B4-BE49-F238E27FC236}">
                <a16:creationId xmlns:a16="http://schemas.microsoft.com/office/drawing/2014/main" id="{F0F9110D-B217-2F01-A17A-FC23E458F6EE}"/>
              </a:ext>
            </a:extLst>
          </p:cNvPr>
          <p:cNvSpPr>
            <a:spLocks noChangeArrowheads="1"/>
          </p:cNvSpPr>
          <p:nvPr/>
        </p:nvSpPr>
        <p:spPr bwMode="auto">
          <a:xfrm>
            <a:off x="539750" y="484188"/>
            <a:ext cx="8135938" cy="363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marL="180975" indent="-180975">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spcAft>
                <a:spcPts val="1813"/>
              </a:spcAft>
              <a:buFont typeface="Wingdings" pitchFamily="2" charset="0"/>
              <a:buChar char=""/>
            </a:pPr>
            <a:r>
              <a:rPr lang="el-GR" altLang="el-GR"/>
              <a:t>1</a:t>
            </a:r>
            <a:r>
              <a:rPr lang="el-GR" altLang="el-GR" baseline="30000"/>
              <a:t>ος</a:t>
            </a:r>
            <a:r>
              <a:rPr lang="el-GR" altLang="el-GR"/>
              <a:t> χρόνος  - </a:t>
            </a:r>
            <a:r>
              <a:rPr lang="el-GR" altLang="el-GR" b="1">
                <a:solidFill>
                  <a:srgbClr val="FF0000"/>
                </a:solidFill>
              </a:rPr>
              <a:t>το έμβολο κατεβαίνει:</a:t>
            </a:r>
          </a:p>
        </p:txBody>
      </p:sp>
      <p:sp>
        <p:nvSpPr>
          <p:cNvPr id="30725" name="Rectangle 5">
            <a:extLst>
              <a:ext uri="{FF2B5EF4-FFF2-40B4-BE49-F238E27FC236}">
                <a16:creationId xmlns:a16="http://schemas.microsoft.com/office/drawing/2014/main" id="{FF31E6DE-402A-B582-765A-96253C256DE6}"/>
              </a:ext>
            </a:extLst>
          </p:cNvPr>
          <p:cNvSpPr>
            <a:spLocks noChangeArrowheads="1"/>
          </p:cNvSpPr>
          <p:nvPr/>
        </p:nvSpPr>
        <p:spPr bwMode="auto">
          <a:xfrm>
            <a:off x="3779838" y="915988"/>
            <a:ext cx="4968875" cy="3990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pPr>
            <a:r>
              <a:rPr lang="el-GR" altLang="el-GR">
                <a:solidFill>
                  <a:srgbClr val="0B5394"/>
                </a:solidFill>
              </a:rPr>
              <a:t>Καύση</a:t>
            </a:r>
            <a:r>
              <a:rPr lang="el-GR" altLang="el-GR"/>
              <a:t>: </a:t>
            </a:r>
          </a:p>
          <a:p>
            <a:pPr hangingPunct="1">
              <a:lnSpc>
                <a:spcPct val="100000"/>
              </a:lnSpc>
            </a:pPr>
            <a:endParaRPr lang="el-GR" altLang="el-GR" sz="1200"/>
          </a:p>
          <a:p>
            <a:pPr algn="ctr" hangingPunct="1">
              <a:lnSpc>
                <a:spcPct val="100000"/>
              </a:lnSpc>
            </a:pPr>
            <a:r>
              <a:rPr lang="el-GR" altLang="el-GR"/>
              <a:t>τόξο ΕΖ από 10° μέχρι 30° πριν από το Α.Ν.Σ. και τελειώνει μέχρι και 5° μετά το Α.Ν.Σ. </a:t>
            </a:r>
          </a:p>
          <a:p>
            <a:pPr algn="ctr" hangingPunct="1">
              <a:lnSpc>
                <a:spcPct val="100000"/>
              </a:lnSpc>
            </a:pPr>
            <a:endParaRPr lang="el-GR" altLang="el-GR"/>
          </a:p>
          <a:p>
            <a:pPr hangingPunct="1">
              <a:lnSpc>
                <a:spcPct val="100000"/>
              </a:lnSpc>
            </a:pPr>
            <a:r>
              <a:rPr lang="el-GR" altLang="el-GR"/>
              <a:t>Λίγο πριν το έμβολο φθάσει στο </a:t>
            </a:r>
          </a:p>
          <a:p>
            <a:pPr hangingPunct="1">
              <a:lnSpc>
                <a:spcPct val="100000"/>
              </a:lnSpc>
            </a:pPr>
            <a:r>
              <a:rPr lang="el-GR" altLang="el-GR"/>
              <a:t>Α.Ν.Σ., δίνεται ο σπινθήρας </a:t>
            </a:r>
          </a:p>
          <a:p>
            <a:pPr algn="ctr" hangingPunct="1">
              <a:lnSpc>
                <a:spcPct val="100000"/>
              </a:lnSpc>
            </a:pPr>
            <a:endParaRPr lang="el-GR" altLang="el-GR" sz="2800"/>
          </a:p>
          <a:p>
            <a:pPr algn="ctr" hangingPunct="1">
              <a:lnSpc>
                <a:spcPct val="100000"/>
              </a:lnSpc>
            </a:pPr>
            <a:r>
              <a:rPr lang="el-GR" altLang="el-GR"/>
              <a:t>Το μίγμα καίγεται πάρα πολύ γρήγορα, η πίεση μεγαλώνει, ενώ ο όγκος παραμένει σταθερός, αφού δεχόμαστε ότι η καύση της βενζίνης γίνεται τόσο γρήγορα, που το έμβολο δεν προλαβαίνει να μετακινηθεί. Στη συνέχεια αρχίζει η εκτόνωση.</a:t>
            </a:r>
          </a:p>
        </p:txBody>
      </p:sp>
      <p:pic>
        <p:nvPicPr>
          <p:cNvPr id="30726" name="Picture 6">
            <a:extLst>
              <a:ext uri="{FF2B5EF4-FFF2-40B4-BE49-F238E27FC236}">
                <a16:creationId xmlns:a16="http://schemas.microsoft.com/office/drawing/2014/main" id="{FD830F76-1794-675B-B826-1769CB2680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83160" b="10133"/>
          <a:stretch>
            <a:fillRect/>
          </a:stretch>
        </p:blipFill>
        <p:spPr bwMode="auto">
          <a:xfrm>
            <a:off x="7524750" y="1995488"/>
            <a:ext cx="614363" cy="1223962"/>
          </a:xfrm>
          <a:prstGeom prst="rect">
            <a:avLst/>
          </a:prstGeom>
          <a:noFill/>
          <a:ln>
            <a:noFill/>
          </a:ln>
          <a:effectLst/>
          <a:extLst>
            <a:ext uri="{909E8E84-426E-40DD-AFC4-6F175D3DCCD1}">
              <a14:hiddenFill xmlns:a14="http://schemas.microsoft.com/office/drawing/2010/main">
                <a:blipFill dpi="0" rotWithShape="0">
                  <a:blip/>
                  <a:srcRect r="83160" b="10133"/>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fill="hold" nodeType="clickEffect">
                                  <p:stCondLst>
                                    <p:cond delay="0"/>
                                  </p:stCondLst>
                                  <p:childTnLst>
                                    <p:set>
                                      <p:cBhvr additive="repl">
                                        <p:cTn id="6" dur="1" fill="hold">
                                          <p:stCondLst>
                                            <p:cond delay="0"/>
                                          </p:stCondLst>
                                        </p:cTn>
                                        <p:tgtEl>
                                          <p:spTgt spid="30725">
                                            <p:txEl>
                                              <p:pRg st="2" end="2"/>
                                            </p:txEl>
                                          </p:spTgt>
                                        </p:tgtEl>
                                        <p:attrNameLst>
                                          <p:attrName>style.visibility</p:attrName>
                                        </p:attrNameLst>
                                      </p:cBhvr>
                                      <p:to>
                                        <p:strVal val="visible"/>
                                      </p:to>
                                    </p:set>
                                    <p:anim calcmode="lin" valueType="num">
                                      <p:cBhvr additive="repl">
                                        <p:cTn id="7" dur="500" fill="hold"/>
                                        <p:tgtEl>
                                          <p:spTgt spid="30725">
                                            <p:txEl>
                                              <p:pRg st="2" end="2"/>
                                            </p:txEl>
                                          </p:spTgt>
                                        </p:tgtEl>
                                        <p:attrNameLst>
                                          <p:attrName>ppt_x</p:attrName>
                                        </p:attrNameLst>
                                      </p:cBhvr>
                                      <p:tavLst>
                                        <p:tav tm="100000">
                                          <p:val>
                                            <p:strVal val="#ppt_x-.2"/>
                                          </p:val>
                                        </p:tav>
                                        <p:tav>
                                          <p:val>
                                            <p:strVal val="#ppt_x"/>
                                          </p:val>
                                        </p:tav>
                                      </p:tavLst>
                                    </p:anim>
                                    <p:anim calcmode="lin" valueType="num">
                                      <p:cBhvr additive="repl">
                                        <p:cTn id="8" dur="500" fill="hold"/>
                                        <p:tgtEl>
                                          <p:spTgt spid="30725">
                                            <p:txEl>
                                              <p:pRg st="2" end="2"/>
                                            </p:txEl>
                                          </p:spTgt>
                                        </p:tgtEl>
                                        <p:attrNameLst>
                                          <p:attrName>ppt_y</p:attrName>
                                        </p:attrNameLst>
                                      </p:cBhvr>
                                      <p:tavLst>
                                        <p:tav tm="100000">
                                          <p:val>
                                            <p:strVal val="#ppt_y"/>
                                          </p:val>
                                        </p:tav>
                                        <p:tav>
                                          <p:val>
                                            <p:strVal val="#ppt_y"/>
                                          </p:val>
                                        </p:tav>
                                      </p:tavLst>
                                    </p:anim>
                                    <p:animEffect transition="in" filter="wipe(right)">
                                      <p:cBhvr additive="repl">
                                        <p:cTn id="9" dur="500"/>
                                        <p:tgtEl>
                                          <p:spTgt spid="30725">
                                            <p:txEl>
                                              <p:pRg st="2" end="2"/>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fill="hold" nodeType="clickEffect">
                                  <p:stCondLst>
                                    <p:cond delay="0"/>
                                  </p:stCondLst>
                                  <p:childTnLst>
                                    <p:set>
                                      <p:cBhvr additive="repl">
                                        <p:cTn id="13" dur="1" fill="hold">
                                          <p:stCondLst>
                                            <p:cond delay="0"/>
                                          </p:stCondLst>
                                        </p:cTn>
                                        <p:tgtEl>
                                          <p:spTgt spid="30725">
                                            <p:txEl>
                                              <p:pRg st="4" end="4"/>
                                            </p:txEl>
                                          </p:spTgt>
                                        </p:tgtEl>
                                        <p:attrNameLst>
                                          <p:attrName>style.visibility</p:attrName>
                                        </p:attrNameLst>
                                      </p:cBhvr>
                                      <p:to>
                                        <p:strVal val="visible"/>
                                      </p:to>
                                    </p:set>
                                    <p:anim calcmode="lin" valueType="num">
                                      <p:cBhvr additive="repl">
                                        <p:cTn id="14" dur="500" fill="hold"/>
                                        <p:tgtEl>
                                          <p:spTgt spid="30725">
                                            <p:txEl>
                                              <p:pRg st="4" end="4"/>
                                            </p:txEl>
                                          </p:spTgt>
                                        </p:tgtEl>
                                        <p:attrNameLst>
                                          <p:attrName>ppt_x</p:attrName>
                                        </p:attrNameLst>
                                      </p:cBhvr>
                                      <p:tavLst>
                                        <p:tav tm="100000">
                                          <p:val>
                                            <p:strVal val="#ppt_x-.2"/>
                                          </p:val>
                                        </p:tav>
                                        <p:tav>
                                          <p:val>
                                            <p:strVal val="#ppt_x"/>
                                          </p:val>
                                        </p:tav>
                                      </p:tavLst>
                                    </p:anim>
                                    <p:anim calcmode="lin" valueType="num">
                                      <p:cBhvr additive="repl">
                                        <p:cTn id="15" dur="500" fill="hold"/>
                                        <p:tgtEl>
                                          <p:spTgt spid="30725">
                                            <p:txEl>
                                              <p:pRg st="4" end="4"/>
                                            </p:txEl>
                                          </p:spTgt>
                                        </p:tgtEl>
                                        <p:attrNameLst>
                                          <p:attrName>ppt_y</p:attrName>
                                        </p:attrNameLst>
                                      </p:cBhvr>
                                      <p:tavLst>
                                        <p:tav tm="100000">
                                          <p:val>
                                            <p:strVal val="#ppt_y"/>
                                          </p:val>
                                        </p:tav>
                                        <p:tav>
                                          <p:val>
                                            <p:strVal val="#ppt_y"/>
                                          </p:val>
                                        </p:tav>
                                      </p:tavLst>
                                    </p:anim>
                                    <p:animEffect transition="in" filter="wipe(right)">
                                      <p:cBhvr additive="repl">
                                        <p:cTn id="16" dur="500"/>
                                        <p:tgtEl>
                                          <p:spTgt spid="30725">
                                            <p:txEl>
                                              <p:pRg st="4" end="4"/>
                                            </p:txEl>
                                          </p:spTgt>
                                        </p:tgtEl>
                                      </p:cBhvr>
                                    </p:animEffect>
                                  </p:childTnLst>
                                </p:cTn>
                              </p:par>
                              <p:par>
                                <p:cTn id="17" presetID="29" presetClass="entr" fill="hold" nodeType="withEffect">
                                  <p:stCondLst>
                                    <p:cond delay="0"/>
                                  </p:stCondLst>
                                  <p:childTnLst>
                                    <p:set>
                                      <p:cBhvr additive="repl">
                                        <p:cTn id="18" dur="1" fill="hold">
                                          <p:stCondLst>
                                            <p:cond delay="0"/>
                                          </p:stCondLst>
                                        </p:cTn>
                                        <p:tgtEl>
                                          <p:spTgt spid="30725">
                                            <p:txEl>
                                              <p:pRg st="5" end="5"/>
                                            </p:txEl>
                                          </p:spTgt>
                                        </p:tgtEl>
                                        <p:attrNameLst>
                                          <p:attrName>style.visibility</p:attrName>
                                        </p:attrNameLst>
                                      </p:cBhvr>
                                      <p:to>
                                        <p:strVal val="visible"/>
                                      </p:to>
                                    </p:set>
                                    <p:anim calcmode="lin" valueType="num">
                                      <p:cBhvr additive="repl">
                                        <p:cTn id="19" dur="500" fill="hold"/>
                                        <p:tgtEl>
                                          <p:spTgt spid="30725">
                                            <p:txEl>
                                              <p:pRg st="5" end="5"/>
                                            </p:txEl>
                                          </p:spTgt>
                                        </p:tgtEl>
                                        <p:attrNameLst>
                                          <p:attrName>ppt_x</p:attrName>
                                        </p:attrNameLst>
                                      </p:cBhvr>
                                      <p:tavLst>
                                        <p:tav tm="100000">
                                          <p:val>
                                            <p:strVal val="#ppt_x-.2"/>
                                          </p:val>
                                        </p:tav>
                                        <p:tav>
                                          <p:val>
                                            <p:strVal val="#ppt_x"/>
                                          </p:val>
                                        </p:tav>
                                      </p:tavLst>
                                    </p:anim>
                                    <p:anim calcmode="lin" valueType="num">
                                      <p:cBhvr additive="repl">
                                        <p:cTn id="20" dur="500" fill="hold"/>
                                        <p:tgtEl>
                                          <p:spTgt spid="30725">
                                            <p:txEl>
                                              <p:pRg st="5" end="5"/>
                                            </p:txEl>
                                          </p:spTgt>
                                        </p:tgtEl>
                                        <p:attrNameLst>
                                          <p:attrName>ppt_y</p:attrName>
                                        </p:attrNameLst>
                                      </p:cBhvr>
                                      <p:tavLst>
                                        <p:tav tm="100000">
                                          <p:val>
                                            <p:strVal val="#ppt_y"/>
                                          </p:val>
                                        </p:tav>
                                        <p:tav>
                                          <p:val>
                                            <p:strVal val="#ppt_y"/>
                                          </p:val>
                                        </p:tav>
                                      </p:tavLst>
                                    </p:anim>
                                    <p:animEffect transition="in" filter="wipe(right)">
                                      <p:cBhvr additive="repl">
                                        <p:cTn id="21" dur="500"/>
                                        <p:tgtEl>
                                          <p:spTgt spid="30725">
                                            <p:txEl>
                                              <p:pRg st="5" end="5"/>
                                            </p:txEl>
                                          </p:spTgt>
                                        </p:tgtEl>
                                      </p:cBhvr>
                                    </p:animEffect>
                                  </p:childTnLst>
                                </p:cTn>
                              </p:par>
                            </p:childTnLst>
                          </p:cTn>
                        </p:par>
                        <p:par>
                          <p:cTn id="22" fill="hold" nodeType="afterGroup">
                            <p:stCondLst>
                              <p:cond delay="500"/>
                            </p:stCondLst>
                            <p:childTnLst>
                              <p:par>
                                <p:cTn id="23" presetID="5" presetClass="entr" presetSubtype="10" fill="hold" nodeType="afterEffect">
                                  <p:stCondLst>
                                    <p:cond delay="0"/>
                                  </p:stCondLst>
                                  <p:childTnLst>
                                    <p:set>
                                      <p:cBhvr additive="repl">
                                        <p:cTn id="24" dur="1" fill="hold">
                                          <p:stCondLst>
                                            <p:cond delay="0"/>
                                          </p:stCondLst>
                                        </p:cTn>
                                        <p:tgtEl>
                                          <p:spTgt spid="30726"/>
                                        </p:tgtEl>
                                        <p:attrNameLst>
                                          <p:attrName>style.visibility</p:attrName>
                                        </p:attrNameLst>
                                      </p:cBhvr>
                                      <p:to>
                                        <p:strVal val="visible"/>
                                      </p:to>
                                    </p:set>
                                    <p:animEffect transition="in" filter="checkerboard(across)">
                                      <p:cBhvr additive="repl">
                                        <p:cTn id="25" dur="500"/>
                                        <p:tgtEl>
                                          <p:spTgt spid="3072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additive="repl">
                                        <p:cTn id="29" dur="1" fill="hold">
                                          <p:stCondLst>
                                            <p:cond delay="0"/>
                                          </p:stCondLst>
                                        </p:cTn>
                                        <p:tgtEl>
                                          <p:spTgt spid="30725">
                                            <p:txEl>
                                              <p:pRg st="7" end="7"/>
                                            </p:txEl>
                                          </p:spTgt>
                                        </p:tgtEl>
                                        <p:attrNameLst>
                                          <p:attrName>style.visibility</p:attrName>
                                        </p:attrNameLst>
                                      </p:cBhvr>
                                      <p:to>
                                        <p:strVal val="visible"/>
                                      </p:to>
                                    </p:set>
                                    <p:anim calcmode="lin" valueType="num">
                                      <p:cBhvr additive="repl">
                                        <p:cTn id="30" dur="500" fill="hold"/>
                                        <p:tgtEl>
                                          <p:spTgt spid="30725">
                                            <p:txEl>
                                              <p:pRg st="7" end="7"/>
                                            </p:txEl>
                                          </p:spTgt>
                                        </p:tgtEl>
                                        <p:attrNameLst>
                                          <p:attrName>ppt_x</p:attrName>
                                        </p:attrNameLst>
                                      </p:cBhvr>
                                      <p:tavLst>
                                        <p:tav tm="100000">
                                          <p:val>
                                            <p:strVal val="#ppt_x"/>
                                          </p:val>
                                        </p:tav>
                                        <p:tav>
                                          <p:val>
                                            <p:strVal val="#ppt_x"/>
                                          </p:val>
                                        </p:tav>
                                      </p:tavLst>
                                    </p:anim>
                                    <p:anim calcmode="lin" valueType="num">
                                      <p:cBhvr additive="repl">
                                        <p:cTn id="31" dur="500" fill="hold"/>
                                        <p:tgtEl>
                                          <p:spTgt spid="30725">
                                            <p:txEl>
                                              <p:pRg st="7" end="7"/>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a:extLst>
              <a:ext uri="{FF2B5EF4-FFF2-40B4-BE49-F238E27FC236}">
                <a16:creationId xmlns:a16="http://schemas.microsoft.com/office/drawing/2014/main" id="{7C7E1527-8FA3-A57E-3396-31A23D5CCF49}"/>
              </a:ext>
            </a:extLst>
          </p:cNvPr>
          <p:cNvSpPr>
            <a:spLocks noChangeArrowheads="1"/>
          </p:cNvSpPr>
          <p:nvPr/>
        </p:nvSpPr>
        <p:spPr bwMode="auto">
          <a:xfrm>
            <a:off x="179388" y="0"/>
            <a:ext cx="8785225" cy="40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100">
                <a:solidFill>
                  <a:srgbClr val="03495C"/>
                </a:solidFill>
                <a:latin typeface="Calibri" panose="020F0502020204030204" pitchFamily="34" charset="0"/>
              </a:rPr>
              <a:t>Κυκλικό διάγραμμα πραγματικής λειτουργίας 2χρονου βενζινοκινητήρα</a:t>
            </a:r>
          </a:p>
        </p:txBody>
      </p:sp>
      <p:sp>
        <p:nvSpPr>
          <p:cNvPr id="31746" name="Rectangle 2">
            <a:extLst>
              <a:ext uri="{FF2B5EF4-FFF2-40B4-BE49-F238E27FC236}">
                <a16:creationId xmlns:a16="http://schemas.microsoft.com/office/drawing/2014/main" id="{610C5E6C-87DF-544B-A996-A42F9837EA22}"/>
              </a:ext>
            </a:extLst>
          </p:cNvPr>
          <p:cNvSpPr>
            <a:spLocks noChangeArrowheads="1"/>
          </p:cNvSpPr>
          <p:nvPr/>
        </p:nvSpPr>
        <p:spPr bwMode="auto">
          <a:xfrm>
            <a:off x="323850" y="4227513"/>
            <a:ext cx="3311525" cy="48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1300">
                <a:latin typeface="Calibri" panose="020F0502020204030204" pitchFamily="34" charset="0"/>
              </a:rPr>
              <a:t>Κυκλικό διάγραμμα λειτουργίας δίχρονου βενζινοκινητήρα.</a:t>
            </a:r>
          </a:p>
        </p:txBody>
      </p:sp>
      <p:pic>
        <p:nvPicPr>
          <p:cNvPr id="31747" name="Picture 3">
            <a:extLst>
              <a:ext uri="{FF2B5EF4-FFF2-40B4-BE49-F238E27FC236}">
                <a16:creationId xmlns:a16="http://schemas.microsoft.com/office/drawing/2014/main" id="{778A113A-45E5-2C2D-5210-A7D0B67893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987425"/>
            <a:ext cx="2673350" cy="3206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748" name="Rectangle 4">
            <a:extLst>
              <a:ext uri="{FF2B5EF4-FFF2-40B4-BE49-F238E27FC236}">
                <a16:creationId xmlns:a16="http://schemas.microsoft.com/office/drawing/2014/main" id="{8D089B4F-D724-E1BB-24D9-96A7E2DA4B61}"/>
              </a:ext>
            </a:extLst>
          </p:cNvPr>
          <p:cNvSpPr>
            <a:spLocks noChangeArrowheads="1"/>
          </p:cNvSpPr>
          <p:nvPr/>
        </p:nvSpPr>
        <p:spPr bwMode="auto">
          <a:xfrm>
            <a:off x="539750" y="484188"/>
            <a:ext cx="8135938" cy="363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marL="180975" indent="-180975">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spcAft>
                <a:spcPts val="1813"/>
              </a:spcAft>
              <a:buFont typeface="Wingdings" pitchFamily="2" charset="0"/>
              <a:buChar char=""/>
            </a:pPr>
            <a:r>
              <a:rPr lang="el-GR" altLang="el-GR"/>
              <a:t>1</a:t>
            </a:r>
            <a:r>
              <a:rPr lang="el-GR" altLang="el-GR" baseline="30000"/>
              <a:t>ος</a:t>
            </a:r>
            <a:r>
              <a:rPr lang="el-GR" altLang="el-GR"/>
              <a:t> χρόνος  - </a:t>
            </a:r>
            <a:r>
              <a:rPr lang="el-GR" altLang="el-GR" b="1">
                <a:solidFill>
                  <a:srgbClr val="FF0000"/>
                </a:solidFill>
              </a:rPr>
              <a:t>το έμβολο κατεβαίνει:</a:t>
            </a:r>
          </a:p>
        </p:txBody>
      </p:sp>
      <p:sp>
        <p:nvSpPr>
          <p:cNvPr id="31749" name="Rectangle 5">
            <a:extLst>
              <a:ext uri="{FF2B5EF4-FFF2-40B4-BE49-F238E27FC236}">
                <a16:creationId xmlns:a16="http://schemas.microsoft.com/office/drawing/2014/main" id="{6D96B93B-BC7C-EEE3-0A78-E49E55B2CCD3}"/>
              </a:ext>
            </a:extLst>
          </p:cNvPr>
          <p:cNvSpPr>
            <a:spLocks noChangeArrowheads="1"/>
          </p:cNvSpPr>
          <p:nvPr/>
        </p:nvSpPr>
        <p:spPr bwMode="auto">
          <a:xfrm>
            <a:off x="3779838" y="915988"/>
            <a:ext cx="3959225" cy="146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pPr>
            <a:r>
              <a:rPr lang="el-GR" altLang="el-GR">
                <a:solidFill>
                  <a:srgbClr val="0B5394"/>
                </a:solidFill>
              </a:rPr>
              <a:t>Εκτόνωση: </a:t>
            </a:r>
          </a:p>
          <a:p>
            <a:pPr algn="ctr" hangingPunct="1">
              <a:lnSpc>
                <a:spcPct val="100000"/>
              </a:lnSpc>
            </a:pPr>
            <a:endParaRPr lang="el-GR" altLang="el-GR">
              <a:solidFill>
                <a:srgbClr val="0B5394"/>
              </a:solidFill>
            </a:endParaRPr>
          </a:p>
          <a:p>
            <a:pPr algn="ctr" hangingPunct="1">
              <a:lnSpc>
                <a:spcPct val="100000"/>
              </a:lnSpc>
            </a:pPr>
            <a:r>
              <a:rPr lang="el-GR" altLang="el-GR"/>
              <a:t>τόξο ΖΓ Το έμβολο κινείται προς το Κ.Ν.Σ., η πίεση ελαττώνεται, ενώ ο όγκος μεγαλώνει.</a:t>
            </a:r>
          </a:p>
        </p:txBody>
      </p:sp>
      <p:pic>
        <p:nvPicPr>
          <p:cNvPr id="31750" name="Picture 6">
            <a:extLst>
              <a:ext uri="{FF2B5EF4-FFF2-40B4-BE49-F238E27FC236}">
                <a16:creationId xmlns:a16="http://schemas.microsoft.com/office/drawing/2014/main" id="{F48E30A4-A308-5EB1-B162-56E7881800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83160" b="10133"/>
          <a:stretch>
            <a:fillRect/>
          </a:stretch>
        </p:blipFill>
        <p:spPr bwMode="auto">
          <a:xfrm>
            <a:off x="5292725" y="2501900"/>
            <a:ext cx="831850" cy="1654175"/>
          </a:xfrm>
          <a:prstGeom prst="rect">
            <a:avLst/>
          </a:prstGeom>
          <a:noFill/>
          <a:ln>
            <a:noFill/>
          </a:ln>
          <a:effectLst/>
          <a:extLst>
            <a:ext uri="{909E8E84-426E-40DD-AFC4-6F175D3DCCD1}">
              <a14:hiddenFill xmlns:a14="http://schemas.microsoft.com/office/drawing/2010/main">
                <a:blipFill dpi="0" rotWithShape="0">
                  <a:blip/>
                  <a:srcRect r="83160" b="10133"/>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fill="hold" nodeType="clickEffect">
                                  <p:stCondLst>
                                    <p:cond delay="0"/>
                                  </p:stCondLst>
                                  <p:childTnLst>
                                    <p:set>
                                      <p:cBhvr additive="repl">
                                        <p:cTn id="6" dur="1" fill="hold">
                                          <p:stCondLst>
                                            <p:cond delay="0"/>
                                          </p:stCondLst>
                                        </p:cTn>
                                        <p:tgtEl>
                                          <p:spTgt spid="31749">
                                            <p:txEl>
                                              <p:pRg st="2" end="2"/>
                                            </p:txEl>
                                          </p:spTgt>
                                        </p:tgtEl>
                                        <p:attrNameLst>
                                          <p:attrName>style.visibility</p:attrName>
                                        </p:attrNameLst>
                                      </p:cBhvr>
                                      <p:to>
                                        <p:strVal val="visible"/>
                                      </p:to>
                                    </p:set>
                                    <p:anim calcmode="lin" valueType="num">
                                      <p:cBhvr additive="repl">
                                        <p:cTn id="7" dur="500" fill="hold"/>
                                        <p:tgtEl>
                                          <p:spTgt spid="31749">
                                            <p:txEl>
                                              <p:pRg st="2" end="2"/>
                                            </p:txEl>
                                          </p:spTgt>
                                        </p:tgtEl>
                                        <p:attrNameLst>
                                          <p:attrName>ppt_x</p:attrName>
                                        </p:attrNameLst>
                                      </p:cBhvr>
                                      <p:tavLst>
                                        <p:tav tm="100000">
                                          <p:val>
                                            <p:strVal val="#ppt_x-.2"/>
                                          </p:val>
                                        </p:tav>
                                        <p:tav>
                                          <p:val>
                                            <p:strVal val="#ppt_x"/>
                                          </p:val>
                                        </p:tav>
                                      </p:tavLst>
                                    </p:anim>
                                    <p:anim calcmode="lin" valueType="num">
                                      <p:cBhvr additive="repl">
                                        <p:cTn id="8" dur="500" fill="hold"/>
                                        <p:tgtEl>
                                          <p:spTgt spid="31749">
                                            <p:txEl>
                                              <p:pRg st="2" end="2"/>
                                            </p:txEl>
                                          </p:spTgt>
                                        </p:tgtEl>
                                        <p:attrNameLst>
                                          <p:attrName>ppt_y</p:attrName>
                                        </p:attrNameLst>
                                      </p:cBhvr>
                                      <p:tavLst>
                                        <p:tav tm="100000">
                                          <p:val>
                                            <p:strVal val="#ppt_y"/>
                                          </p:val>
                                        </p:tav>
                                        <p:tav>
                                          <p:val>
                                            <p:strVal val="#ppt_y"/>
                                          </p:val>
                                        </p:tav>
                                      </p:tavLst>
                                    </p:anim>
                                    <p:animEffect transition="in" filter="wipe(right)">
                                      <p:cBhvr additive="repl">
                                        <p:cTn id="9" dur="500"/>
                                        <p:tgtEl>
                                          <p:spTgt spid="31749">
                                            <p:txEl>
                                              <p:pRg st="2" end="2"/>
                                            </p:txEl>
                                          </p:spTgt>
                                        </p:tgtEl>
                                      </p:cBhvr>
                                    </p:animEffect>
                                  </p:childTnLst>
                                </p:cTn>
                              </p:par>
                            </p:childTnLst>
                          </p:cTn>
                        </p:par>
                        <p:par>
                          <p:cTn id="10" fill="hold" nodeType="afterGroup">
                            <p:stCondLst>
                              <p:cond delay="500"/>
                            </p:stCondLst>
                            <p:childTnLst>
                              <p:par>
                                <p:cTn id="11" presetID="5" presetClass="entr" presetSubtype="10" fill="hold" nodeType="afterEffect">
                                  <p:stCondLst>
                                    <p:cond delay="0"/>
                                  </p:stCondLst>
                                  <p:childTnLst>
                                    <p:set>
                                      <p:cBhvr additive="repl">
                                        <p:cTn id="12" dur="1" fill="hold">
                                          <p:stCondLst>
                                            <p:cond delay="0"/>
                                          </p:stCondLst>
                                        </p:cTn>
                                        <p:tgtEl>
                                          <p:spTgt spid="31750"/>
                                        </p:tgtEl>
                                        <p:attrNameLst>
                                          <p:attrName>style.visibility</p:attrName>
                                        </p:attrNameLst>
                                      </p:cBhvr>
                                      <p:to>
                                        <p:strVal val="visible"/>
                                      </p:to>
                                    </p:set>
                                    <p:animEffect transition="in" filter="checkerboard(across)">
                                      <p:cBhvr additive="repl">
                                        <p:cTn id="13" dur="500"/>
                                        <p:tgtEl>
                                          <p:spTgt spid="317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a:extLst>
              <a:ext uri="{FF2B5EF4-FFF2-40B4-BE49-F238E27FC236}">
                <a16:creationId xmlns:a16="http://schemas.microsoft.com/office/drawing/2014/main" id="{E8BDB866-490F-F8B0-5397-6C6BCBEF4D57}"/>
              </a:ext>
            </a:extLst>
          </p:cNvPr>
          <p:cNvSpPr>
            <a:spLocks noChangeArrowheads="1"/>
          </p:cNvSpPr>
          <p:nvPr/>
        </p:nvSpPr>
        <p:spPr bwMode="auto">
          <a:xfrm>
            <a:off x="179388" y="0"/>
            <a:ext cx="8785225" cy="40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100">
                <a:solidFill>
                  <a:srgbClr val="03495C"/>
                </a:solidFill>
                <a:latin typeface="Calibri" panose="020F0502020204030204" pitchFamily="34" charset="0"/>
              </a:rPr>
              <a:t>Κυκλικό διάγραμμα πραγματικής λειτουργίας 2χρονου βενζινοκινητήρα</a:t>
            </a:r>
          </a:p>
        </p:txBody>
      </p:sp>
      <p:sp>
        <p:nvSpPr>
          <p:cNvPr id="32770" name="Rectangle 2">
            <a:extLst>
              <a:ext uri="{FF2B5EF4-FFF2-40B4-BE49-F238E27FC236}">
                <a16:creationId xmlns:a16="http://schemas.microsoft.com/office/drawing/2014/main" id="{F40E958E-F1AC-422D-5DA1-3C511222662E}"/>
              </a:ext>
            </a:extLst>
          </p:cNvPr>
          <p:cNvSpPr>
            <a:spLocks noChangeArrowheads="1"/>
          </p:cNvSpPr>
          <p:nvPr/>
        </p:nvSpPr>
        <p:spPr bwMode="auto">
          <a:xfrm>
            <a:off x="323850" y="4227513"/>
            <a:ext cx="3311525" cy="48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1300">
                <a:latin typeface="Calibri" panose="020F0502020204030204" pitchFamily="34" charset="0"/>
              </a:rPr>
              <a:t>Κυκλικό διάγραμμα λειτουργίας δίχρονου βενζινοκινητήρα.</a:t>
            </a:r>
          </a:p>
        </p:txBody>
      </p:sp>
      <p:pic>
        <p:nvPicPr>
          <p:cNvPr id="32771" name="Picture 3">
            <a:extLst>
              <a:ext uri="{FF2B5EF4-FFF2-40B4-BE49-F238E27FC236}">
                <a16:creationId xmlns:a16="http://schemas.microsoft.com/office/drawing/2014/main" id="{BEB2BC45-F856-2F73-29F8-140E9CF51C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987425"/>
            <a:ext cx="2673350" cy="3206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772" name="Rectangle 4">
            <a:extLst>
              <a:ext uri="{FF2B5EF4-FFF2-40B4-BE49-F238E27FC236}">
                <a16:creationId xmlns:a16="http://schemas.microsoft.com/office/drawing/2014/main" id="{894ED069-4208-86AD-F5B0-834ECE58432A}"/>
              </a:ext>
            </a:extLst>
          </p:cNvPr>
          <p:cNvSpPr>
            <a:spLocks noChangeArrowheads="1"/>
          </p:cNvSpPr>
          <p:nvPr/>
        </p:nvSpPr>
        <p:spPr bwMode="auto">
          <a:xfrm>
            <a:off x="539750" y="484188"/>
            <a:ext cx="8135938" cy="363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marL="180975" indent="-180975">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spcAft>
                <a:spcPts val="1813"/>
              </a:spcAft>
              <a:buFont typeface="Wingdings" pitchFamily="2" charset="0"/>
              <a:buChar char=""/>
            </a:pPr>
            <a:r>
              <a:rPr lang="el-GR" altLang="el-GR"/>
              <a:t>1</a:t>
            </a:r>
            <a:r>
              <a:rPr lang="el-GR" altLang="el-GR" baseline="30000"/>
              <a:t>ος</a:t>
            </a:r>
            <a:r>
              <a:rPr lang="el-GR" altLang="el-GR"/>
              <a:t> χρόνος  - </a:t>
            </a:r>
            <a:r>
              <a:rPr lang="el-GR" altLang="el-GR" b="1">
                <a:solidFill>
                  <a:srgbClr val="FF0000"/>
                </a:solidFill>
              </a:rPr>
              <a:t>το έμβολο κατεβαίνει:</a:t>
            </a:r>
          </a:p>
        </p:txBody>
      </p:sp>
      <p:sp>
        <p:nvSpPr>
          <p:cNvPr id="32773" name="Rectangle 5">
            <a:extLst>
              <a:ext uri="{FF2B5EF4-FFF2-40B4-BE49-F238E27FC236}">
                <a16:creationId xmlns:a16="http://schemas.microsoft.com/office/drawing/2014/main" id="{B0684B6B-417F-A0D8-29FD-26DE7FF20876}"/>
              </a:ext>
            </a:extLst>
          </p:cNvPr>
          <p:cNvSpPr>
            <a:spLocks noChangeArrowheads="1"/>
          </p:cNvSpPr>
          <p:nvPr/>
        </p:nvSpPr>
        <p:spPr bwMode="auto">
          <a:xfrm>
            <a:off x="3563938" y="915988"/>
            <a:ext cx="5184775" cy="3381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pPr>
            <a:r>
              <a:rPr lang="el-GR" altLang="el-GR">
                <a:solidFill>
                  <a:srgbClr val="0B5394"/>
                </a:solidFill>
              </a:rPr>
              <a:t>Αρχή της σάρωσης: </a:t>
            </a:r>
          </a:p>
          <a:p>
            <a:pPr hangingPunct="1">
              <a:lnSpc>
                <a:spcPct val="100000"/>
              </a:lnSpc>
            </a:pPr>
            <a:endParaRPr lang="el-GR" altLang="el-GR"/>
          </a:p>
          <a:p>
            <a:pPr hangingPunct="1">
              <a:lnSpc>
                <a:spcPct val="100000"/>
              </a:lnSpc>
            </a:pPr>
            <a:r>
              <a:rPr lang="el-GR" altLang="el-GR"/>
              <a:t>το πρώτο τμήμα του τόξου ΓΔ, </a:t>
            </a:r>
          </a:p>
          <a:p>
            <a:pPr hangingPunct="1">
              <a:lnSpc>
                <a:spcPct val="100000"/>
              </a:lnSpc>
            </a:pPr>
            <a:r>
              <a:rPr lang="el-GR" altLang="el-GR"/>
              <a:t>Δηλαδή από 60° μέχρι 80° </a:t>
            </a:r>
          </a:p>
          <a:p>
            <a:pPr hangingPunct="1">
              <a:lnSpc>
                <a:spcPct val="100000"/>
              </a:lnSpc>
            </a:pPr>
            <a:r>
              <a:rPr lang="el-GR" altLang="el-GR"/>
              <a:t>πριν από το Κ.Ν.Σ. </a:t>
            </a:r>
          </a:p>
          <a:p>
            <a:pPr hangingPunct="1">
              <a:lnSpc>
                <a:spcPct val="100000"/>
              </a:lnSpc>
            </a:pPr>
            <a:endParaRPr lang="el-GR" altLang="el-GR"/>
          </a:p>
          <a:p>
            <a:pPr hangingPunct="1">
              <a:lnSpc>
                <a:spcPct val="100000"/>
              </a:lnSpc>
            </a:pPr>
            <a:endParaRPr lang="el-GR" altLang="el-GR"/>
          </a:p>
          <a:p>
            <a:pPr hangingPunct="1">
              <a:lnSpc>
                <a:spcPct val="100000"/>
              </a:lnSpc>
            </a:pPr>
            <a:r>
              <a:rPr lang="el-GR" altLang="el-GR"/>
              <a:t>Κάποια στιγμή, με τη μετακίνηση του εμβόλου αποκαλύπτεται η θυρίδα εξαγωγής (Β) και τα καυσαέρια, επειδή έχουν πίεση μεγαλύτερη από την ατμοσφαιρική, αρχίζουν να βγαίνουν από τον κύλινδρο.</a:t>
            </a:r>
          </a:p>
        </p:txBody>
      </p:sp>
      <p:pic>
        <p:nvPicPr>
          <p:cNvPr id="32774" name="Picture 6">
            <a:extLst>
              <a:ext uri="{FF2B5EF4-FFF2-40B4-BE49-F238E27FC236}">
                <a16:creationId xmlns:a16="http://schemas.microsoft.com/office/drawing/2014/main" id="{F3330F07-91A8-EC88-B063-2AD27A4E77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1878" r="56700" b="10133"/>
          <a:stretch>
            <a:fillRect/>
          </a:stretch>
        </p:blipFill>
        <p:spPr bwMode="auto">
          <a:xfrm>
            <a:off x="7019925" y="923925"/>
            <a:ext cx="1008063" cy="1576388"/>
          </a:xfrm>
          <a:prstGeom prst="rect">
            <a:avLst/>
          </a:prstGeom>
          <a:noFill/>
          <a:ln>
            <a:noFill/>
          </a:ln>
          <a:effectLst/>
          <a:extLst>
            <a:ext uri="{909E8E84-426E-40DD-AFC4-6F175D3DCCD1}">
              <a14:hiddenFill xmlns:a14="http://schemas.microsoft.com/office/drawing/2010/main">
                <a:blipFill dpi="0" rotWithShape="0">
                  <a:blip/>
                  <a:srcRect l="21878" r="56700" b="10133"/>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fill="hold" nodeType="clickEffect">
                                  <p:stCondLst>
                                    <p:cond delay="0"/>
                                  </p:stCondLst>
                                  <p:childTnLst>
                                    <p:set>
                                      <p:cBhvr additive="repl">
                                        <p:cTn id="6" dur="1" fill="hold">
                                          <p:stCondLst>
                                            <p:cond delay="0"/>
                                          </p:stCondLst>
                                        </p:cTn>
                                        <p:tgtEl>
                                          <p:spTgt spid="32773">
                                            <p:txEl>
                                              <p:pRg st="2" end="2"/>
                                            </p:txEl>
                                          </p:spTgt>
                                        </p:tgtEl>
                                        <p:attrNameLst>
                                          <p:attrName>style.visibility</p:attrName>
                                        </p:attrNameLst>
                                      </p:cBhvr>
                                      <p:to>
                                        <p:strVal val="visible"/>
                                      </p:to>
                                    </p:set>
                                    <p:anim calcmode="lin" valueType="num">
                                      <p:cBhvr additive="repl">
                                        <p:cTn id="7" dur="500" fill="hold"/>
                                        <p:tgtEl>
                                          <p:spTgt spid="32773">
                                            <p:txEl>
                                              <p:pRg st="2" end="2"/>
                                            </p:txEl>
                                          </p:spTgt>
                                        </p:tgtEl>
                                        <p:attrNameLst>
                                          <p:attrName>ppt_x</p:attrName>
                                        </p:attrNameLst>
                                      </p:cBhvr>
                                      <p:tavLst>
                                        <p:tav tm="100000">
                                          <p:val>
                                            <p:strVal val="#ppt_x-.2"/>
                                          </p:val>
                                        </p:tav>
                                        <p:tav>
                                          <p:val>
                                            <p:strVal val="#ppt_x"/>
                                          </p:val>
                                        </p:tav>
                                      </p:tavLst>
                                    </p:anim>
                                    <p:anim calcmode="lin" valueType="num">
                                      <p:cBhvr additive="repl">
                                        <p:cTn id="8" dur="500" fill="hold"/>
                                        <p:tgtEl>
                                          <p:spTgt spid="32773">
                                            <p:txEl>
                                              <p:pRg st="2" end="2"/>
                                            </p:txEl>
                                          </p:spTgt>
                                        </p:tgtEl>
                                        <p:attrNameLst>
                                          <p:attrName>ppt_y</p:attrName>
                                        </p:attrNameLst>
                                      </p:cBhvr>
                                      <p:tavLst>
                                        <p:tav tm="100000">
                                          <p:val>
                                            <p:strVal val="#ppt_y"/>
                                          </p:val>
                                        </p:tav>
                                        <p:tav>
                                          <p:val>
                                            <p:strVal val="#ppt_y"/>
                                          </p:val>
                                        </p:tav>
                                      </p:tavLst>
                                    </p:anim>
                                    <p:animEffect transition="in" filter="wipe(right)">
                                      <p:cBhvr additive="repl">
                                        <p:cTn id="9" dur="500"/>
                                        <p:tgtEl>
                                          <p:spTgt spid="32773">
                                            <p:txEl>
                                              <p:pRg st="2" end="2"/>
                                            </p:txEl>
                                          </p:spTgt>
                                        </p:tgtEl>
                                      </p:cBhvr>
                                    </p:animEffect>
                                  </p:childTnLst>
                                </p:cTn>
                              </p:par>
                              <p:par>
                                <p:cTn id="10" presetID="29" presetClass="entr" fill="hold" nodeType="withEffect">
                                  <p:stCondLst>
                                    <p:cond delay="0"/>
                                  </p:stCondLst>
                                  <p:childTnLst>
                                    <p:set>
                                      <p:cBhvr additive="repl">
                                        <p:cTn id="11" dur="1" fill="hold">
                                          <p:stCondLst>
                                            <p:cond delay="0"/>
                                          </p:stCondLst>
                                        </p:cTn>
                                        <p:tgtEl>
                                          <p:spTgt spid="32773">
                                            <p:txEl>
                                              <p:pRg st="3" end="3"/>
                                            </p:txEl>
                                          </p:spTgt>
                                        </p:tgtEl>
                                        <p:attrNameLst>
                                          <p:attrName>style.visibility</p:attrName>
                                        </p:attrNameLst>
                                      </p:cBhvr>
                                      <p:to>
                                        <p:strVal val="visible"/>
                                      </p:to>
                                    </p:set>
                                    <p:anim calcmode="lin" valueType="num">
                                      <p:cBhvr additive="repl">
                                        <p:cTn id="12" dur="500" fill="hold"/>
                                        <p:tgtEl>
                                          <p:spTgt spid="32773">
                                            <p:txEl>
                                              <p:pRg st="3" end="3"/>
                                            </p:txEl>
                                          </p:spTgt>
                                        </p:tgtEl>
                                        <p:attrNameLst>
                                          <p:attrName>ppt_x</p:attrName>
                                        </p:attrNameLst>
                                      </p:cBhvr>
                                      <p:tavLst>
                                        <p:tav tm="100000">
                                          <p:val>
                                            <p:strVal val="#ppt_x-.2"/>
                                          </p:val>
                                        </p:tav>
                                        <p:tav>
                                          <p:val>
                                            <p:strVal val="#ppt_x"/>
                                          </p:val>
                                        </p:tav>
                                      </p:tavLst>
                                    </p:anim>
                                    <p:anim calcmode="lin" valueType="num">
                                      <p:cBhvr additive="repl">
                                        <p:cTn id="13" dur="500" fill="hold"/>
                                        <p:tgtEl>
                                          <p:spTgt spid="32773">
                                            <p:txEl>
                                              <p:pRg st="3" end="3"/>
                                            </p:txEl>
                                          </p:spTgt>
                                        </p:tgtEl>
                                        <p:attrNameLst>
                                          <p:attrName>ppt_y</p:attrName>
                                        </p:attrNameLst>
                                      </p:cBhvr>
                                      <p:tavLst>
                                        <p:tav tm="100000">
                                          <p:val>
                                            <p:strVal val="#ppt_y"/>
                                          </p:val>
                                        </p:tav>
                                        <p:tav>
                                          <p:val>
                                            <p:strVal val="#ppt_y"/>
                                          </p:val>
                                        </p:tav>
                                      </p:tavLst>
                                    </p:anim>
                                    <p:animEffect transition="in" filter="wipe(right)">
                                      <p:cBhvr additive="repl">
                                        <p:cTn id="14" dur="500"/>
                                        <p:tgtEl>
                                          <p:spTgt spid="32773">
                                            <p:txEl>
                                              <p:pRg st="3" end="3"/>
                                            </p:txEl>
                                          </p:spTgt>
                                        </p:tgtEl>
                                      </p:cBhvr>
                                    </p:animEffect>
                                  </p:childTnLst>
                                </p:cTn>
                              </p:par>
                              <p:par>
                                <p:cTn id="15" presetID="29" presetClass="entr" fill="hold" nodeType="withEffect">
                                  <p:stCondLst>
                                    <p:cond delay="0"/>
                                  </p:stCondLst>
                                  <p:childTnLst>
                                    <p:set>
                                      <p:cBhvr additive="repl">
                                        <p:cTn id="16" dur="1" fill="hold">
                                          <p:stCondLst>
                                            <p:cond delay="0"/>
                                          </p:stCondLst>
                                        </p:cTn>
                                        <p:tgtEl>
                                          <p:spTgt spid="32773">
                                            <p:txEl>
                                              <p:pRg st="4" end="4"/>
                                            </p:txEl>
                                          </p:spTgt>
                                        </p:tgtEl>
                                        <p:attrNameLst>
                                          <p:attrName>style.visibility</p:attrName>
                                        </p:attrNameLst>
                                      </p:cBhvr>
                                      <p:to>
                                        <p:strVal val="visible"/>
                                      </p:to>
                                    </p:set>
                                    <p:anim calcmode="lin" valueType="num">
                                      <p:cBhvr additive="repl">
                                        <p:cTn id="17" dur="500" fill="hold"/>
                                        <p:tgtEl>
                                          <p:spTgt spid="32773">
                                            <p:txEl>
                                              <p:pRg st="4" end="4"/>
                                            </p:txEl>
                                          </p:spTgt>
                                        </p:tgtEl>
                                        <p:attrNameLst>
                                          <p:attrName>ppt_x</p:attrName>
                                        </p:attrNameLst>
                                      </p:cBhvr>
                                      <p:tavLst>
                                        <p:tav tm="100000">
                                          <p:val>
                                            <p:strVal val="#ppt_x-.2"/>
                                          </p:val>
                                        </p:tav>
                                        <p:tav>
                                          <p:val>
                                            <p:strVal val="#ppt_x"/>
                                          </p:val>
                                        </p:tav>
                                      </p:tavLst>
                                    </p:anim>
                                    <p:anim calcmode="lin" valueType="num">
                                      <p:cBhvr additive="repl">
                                        <p:cTn id="18" dur="500" fill="hold"/>
                                        <p:tgtEl>
                                          <p:spTgt spid="32773">
                                            <p:txEl>
                                              <p:pRg st="4" end="4"/>
                                            </p:txEl>
                                          </p:spTgt>
                                        </p:tgtEl>
                                        <p:attrNameLst>
                                          <p:attrName>ppt_y</p:attrName>
                                        </p:attrNameLst>
                                      </p:cBhvr>
                                      <p:tavLst>
                                        <p:tav tm="100000">
                                          <p:val>
                                            <p:strVal val="#ppt_y"/>
                                          </p:val>
                                        </p:tav>
                                        <p:tav>
                                          <p:val>
                                            <p:strVal val="#ppt_y"/>
                                          </p:val>
                                        </p:tav>
                                      </p:tavLst>
                                    </p:anim>
                                    <p:animEffect transition="in" filter="wipe(right)">
                                      <p:cBhvr additive="repl">
                                        <p:cTn id="19" dur="500"/>
                                        <p:tgtEl>
                                          <p:spTgt spid="32773">
                                            <p:txEl>
                                              <p:pRg st="4" end="4"/>
                                            </p:txEl>
                                          </p:spTgt>
                                        </p:tgtEl>
                                      </p:cBhvr>
                                    </p:animEffect>
                                  </p:childTnLst>
                                </p:cTn>
                              </p:par>
                            </p:childTnLst>
                          </p:cTn>
                        </p:par>
                        <p:par>
                          <p:cTn id="20" fill="hold" nodeType="afterGroup">
                            <p:stCondLst>
                              <p:cond delay="500"/>
                            </p:stCondLst>
                            <p:childTnLst>
                              <p:par>
                                <p:cTn id="21" presetID="5" presetClass="entr" presetSubtype="10" fill="hold" nodeType="afterEffect">
                                  <p:stCondLst>
                                    <p:cond delay="0"/>
                                  </p:stCondLst>
                                  <p:childTnLst>
                                    <p:set>
                                      <p:cBhvr additive="repl">
                                        <p:cTn id="22" dur="1" fill="hold">
                                          <p:stCondLst>
                                            <p:cond delay="0"/>
                                          </p:stCondLst>
                                        </p:cTn>
                                        <p:tgtEl>
                                          <p:spTgt spid="32774"/>
                                        </p:tgtEl>
                                        <p:attrNameLst>
                                          <p:attrName>style.visibility</p:attrName>
                                        </p:attrNameLst>
                                      </p:cBhvr>
                                      <p:to>
                                        <p:strVal val="visible"/>
                                      </p:to>
                                    </p:set>
                                    <p:animEffect transition="in" filter="checkerboard(across)">
                                      <p:cBhvr additive="repl">
                                        <p:cTn id="23" dur="500"/>
                                        <p:tgtEl>
                                          <p:spTgt spid="3277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additive="repl">
                                        <p:cTn id="27" dur="1" fill="hold">
                                          <p:stCondLst>
                                            <p:cond delay="0"/>
                                          </p:stCondLst>
                                        </p:cTn>
                                        <p:tgtEl>
                                          <p:spTgt spid="32773">
                                            <p:txEl>
                                              <p:pRg st="7" end="7"/>
                                            </p:txEl>
                                          </p:spTgt>
                                        </p:tgtEl>
                                        <p:attrNameLst>
                                          <p:attrName>style.visibility</p:attrName>
                                        </p:attrNameLst>
                                      </p:cBhvr>
                                      <p:to>
                                        <p:strVal val="visible"/>
                                      </p:to>
                                    </p:set>
                                    <p:anim calcmode="lin" valueType="num">
                                      <p:cBhvr additive="repl">
                                        <p:cTn id="28" dur="500" fill="hold"/>
                                        <p:tgtEl>
                                          <p:spTgt spid="32773">
                                            <p:txEl>
                                              <p:pRg st="7" end="7"/>
                                            </p:txEl>
                                          </p:spTgt>
                                        </p:tgtEl>
                                        <p:attrNameLst>
                                          <p:attrName>ppt_x</p:attrName>
                                        </p:attrNameLst>
                                      </p:cBhvr>
                                      <p:tavLst>
                                        <p:tav tm="100000">
                                          <p:val>
                                            <p:strVal val="#ppt_x"/>
                                          </p:val>
                                        </p:tav>
                                        <p:tav>
                                          <p:val>
                                            <p:strVal val="#ppt_x"/>
                                          </p:val>
                                        </p:tav>
                                      </p:tavLst>
                                    </p:anim>
                                    <p:anim calcmode="lin" valueType="num">
                                      <p:cBhvr additive="repl">
                                        <p:cTn id="29" dur="500" fill="hold"/>
                                        <p:tgtEl>
                                          <p:spTgt spid="32773">
                                            <p:txEl>
                                              <p:pRg st="7" end="7"/>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a:extLst>
              <a:ext uri="{FF2B5EF4-FFF2-40B4-BE49-F238E27FC236}">
                <a16:creationId xmlns:a16="http://schemas.microsoft.com/office/drawing/2014/main" id="{4819A176-5DEE-C1E1-D890-CD575D68DFDC}"/>
              </a:ext>
            </a:extLst>
          </p:cNvPr>
          <p:cNvSpPr>
            <a:spLocks noChangeArrowheads="1"/>
          </p:cNvSpPr>
          <p:nvPr/>
        </p:nvSpPr>
        <p:spPr bwMode="auto">
          <a:xfrm>
            <a:off x="179388" y="0"/>
            <a:ext cx="8785225" cy="40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100">
                <a:solidFill>
                  <a:srgbClr val="03495C"/>
                </a:solidFill>
                <a:latin typeface="Calibri" panose="020F0502020204030204" pitchFamily="34" charset="0"/>
              </a:rPr>
              <a:t>Κυκλικό διάγραμμα πραγματικής λειτουργίας 2χρονου βενζινοκινητήρα</a:t>
            </a:r>
          </a:p>
        </p:txBody>
      </p:sp>
      <p:sp>
        <p:nvSpPr>
          <p:cNvPr id="33794" name="Rectangle 2">
            <a:extLst>
              <a:ext uri="{FF2B5EF4-FFF2-40B4-BE49-F238E27FC236}">
                <a16:creationId xmlns:a16="http://schemas.microsoft.com/office/drawing/2014/main" id="{0215D504-A62C-7517-F40C-91C2D3135C38}"/>
              </a:ext>
            </a:extLst>
          </p:cNvPr>
          <p:cNvSpPr>
            <a:spLocks noChangeArrowheads="1"/>
          </p:cNvSpPr>
          <p:nvPr/>
        </p:nvSpPr>
        <p:spPr bwMode="auto">
          <a:xfrm>
            <a:off x="323850" y="4227513"/>
            <a:ext cx="3311525" cy="48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1300">
                <a:latin typeface="Calibri" panose="020F0502020204030204" pitchFamily="34" charset="0"/>
              </a:rPr>
              <a:t>Κυκλικό διάγραμμα λειτουργίας δίχρονου βενζινοκινητήρα.</a:t>
            </a:r>
          </a:p>
        </p:txBody>
      </p:sp>
      <p:pic>
        <p:nvPicPr>
          <p:cNvPr id="33795" name="Picture 3">
            <a:extLst>
              <a:ext uri="{FF2B5EF4-FFF2-40B4-BE49-F238E27FC236}">
                <a16:creationId xmlns:a16="http://schemas.microsoft.com/office/drawing/2014/main" id="{516424B5-642D-6AE9-7923-8F22C9D961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987425"/>
            <a:ext cx="2673350" cy="3206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796" name="Rectangle 4">
            <a:extLst>
              <a:ext uri="{FF2B5EF4-FFF2-40B4-BE49-F238E27FC236}">
                <a16:creationId xmlns:a16="http://schemas.microsoft.com/office/drawing/2014/main" id="{271FD100-606A-0D8B-9113-49D6F3C8A8C5}"/>
              </a:ext>
            </a:extLst>
          </p:cNvPr>
          <p:cNvSpPr>
            <a:spLocks noChangeArrowheads="1"/>
          </p:cNvSpPr>
          <p:nvPr/>
        </p:nvSpPr>
        <p:spPr bwMode="auto">
          <a:xfrm>
            <a:off x="539750" y="484188"/>
            <a:ext cx="8135938" cy="363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marL="180975" indent="-180975">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spcAft>
                <a:spcPts val="1813"/>
              </a:spcAft>
              <a:buFont typeface="Wingdings" pitchFamily="2" charset="0"/>
              <a:buChar char=""/>
            </a:pPr>
            <a:r>
              <a:rPr lang="el-GR" altLang="el-GR"/>
              <a:t>1</a:t>
            </a:r>
            <a:r>
              <a:rPr lang="el-GR" altLang="el-GR" baseline="30000"/>
              <a:t>ος</a:t>
            </a:r>
            <a:r>
              <a:rPr lang="el-GR" altLang="el-GR"/>
              <a:t> χρόνος  - </a:t>
            </a:r>
            <a:r>
              <a:rPr lang="el-GR" altLang="el-GR" b="1">
                <a:solidFill>
                  <a:srgbClr val="FF0000"/>
                </a:solidFill>
              </a:rPr>
              <a:t>το έμβολο κατεβαίνει:</a:t>
            </a:r>
          </a:p>
        </p:txBody>
      </p:sp>
      <p:sp>
        <p:nvSpPr>
          <p:cNvPr id="33797" name="Rectangle 5">
            <a:extLst>
              <a:ext uri="{FF2B5EF4-FFF2-40B4-BE49-F238E27FC236}">
                <a16:creationId xmlns:a16="http://schemas.microsoft.com/office/drawing/2014/main" id="{CD883AC7-9E69-A762-399A-7B12CE25AECD}"/>
              </a:ext>
            </a:extLst>
          </p:cNvPr>
          <p:cNvSpPr>
            <a:spLocks noChangeArrowheads="1"/>
          </p:cNvSpPr>
          <p:nvPr/>
        </p:nvSpPr>
        <p:spPr bwMode="auto">
          <a:xfrm>
            <a:off x="3563938" y="915988"/>
            <a:ext cx="5184775" cy="3656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pPr>
            <a:r>
              <a:rPr lang="el-GR" altLang="el-GR">
                <a:solidFill>
                  <a:srgbClr val="0B5394"/>
                </a:solidFill>
              </a:rPr>
              <a:t>Προσυμπίεση στο στροφαλοθάλαμο</a:t>
            </a:r>
            <a:r>
              <a:rPr lang="el-GR" altLang="el-GR"/>
              <a:t>: </a:t>
            </a:r>
          </a:p>
          <a:p>
            <a:pPr hangingPunct="1">
              <a:lnSpc>
                <a:spcPct val="100000"/>
              </a:lnSpc>
            </a:pPr>
            <a:endParaRPr lang="el-GR" altLang="el-GR"/>
          </a:p>
          <a:p>
            <a:pPr hangingPunct="1">
              <a:lnSpc>
                <a:spcPct val="100000"/>
              </a:lnSpc>
            </a:pPr>
            <a:r>
              <a:rPr lang="el-GR" altLang="el-GR"/>
              <a:t>τόξο ΘΑ 75° - 80°. Όπως θα δούμε </a:t>
            </a:r>
          </a:p>
          <a:p>
            <a:pPr hangingPunct="1">
              <a:lnSpc>
                <a:spcPct val="100000"/>
              </a:lnSpc>
            </a:pPr>
            <a:r>
              <a:rPr lang="el-GR" altLang="el-GR"/>
              <a:t>Στο δεύτερο χρόνο, όταν το έμβολο </a:t>
            </a:r>
          </a:p>
          <a:p>
            <a:pPr hangingPunct="1">
              <a:lnSpc>
                <a:spcPct val="100000"/>
              </a:lnSpc>
            </a:pPr>
            <a:r>
              <a:rPr lang="el-GR" altLang="el-GR"/>
              <a:t>Κινείται από το Κ.Ν.Σ. προς το Α.Ν.Σ.,</a:t>
            </a:r>
          </a:p>
          <a:p>
            <a:pPr hangingPunct="1">
              <a:lnSpc>
                <a:spcPct val="100000"/>
              </a:lnSpc>
            </a:pPr>
            <a:r>
              <a:rPr lang="el-GR" altLang="el-GR"/>
              <a:t> αποκαλύπτεται η θυρίδα (Γ) και το </a:t>
            </a:r>
          </a:p>
          <a:p>
            <a:pPr hangingPunct="1">
              <a:lnSpc>
                <a:spcPct val="100000"/>
              </a:lnSpc>
            </a:pPr>
            <a:r>
              <a:rPr lang="el-GR" altLang="el-GR"/>
              <a:t>μίγμα εισέρχεται στο στροφαλοθάλαμο.</a:t>
            </a:r>
          </a:p>
          <a:p>
            <a:pPr hangingPunct="1">
              <a:lnSpc>
                <a:spcPct val="100000"/>
              </a:lnSpc>
            </a:pPr>
            <a:endParaRPr lang="el-GR" altLang="el-GR"/>
          </a:p>
          <a:p>
            <a:pPr hangingPunct="1">
              <a:lnSpc>
                <a:spcPct val="100000"/>
              </a:lnSpc>
            </a:pPr>
            <a:r>
              <a:rPr lang="el-GR" altLang="el-GR"/>
              <a:t>Στον πρώτο χρόνο, με την κίνηση που </a:t>
            </a:r>
          </a:p>
          <a:p>
            <a:pPr hangingPunct="1">
              <a:lnSpc>
                <a:spcPct val="100000"/>
              </a:lnSpc>
            </a:pPr>
            <a:r>
              <a:rPr lang="el-GR" altLang="el-GR"/>
              <a:t>κάνει το έμβολο από το Α.Ν.Σ. προς το </a:t>
            </a:r>
          </a:p>
          <a:p>
            <a:pPr hangingPunct="1">
              <a:lnSpc>
                <a:spcPct val="100000"/>
              </a:lnSpc>
            </a:pPr>
            <a:r>
              <a:rPr lang="el-GR" altLang="el-GR"/>
              <a:t>Κ.Ν.Σ., καλύπτεται η θυρίδα αυτή του στροφαλοθαλάμου και το μίγμα </a:t>
            </a:r>
          </a:p>
          <a:p>
            <a:pPr hangingPunct="1">
              <a:lnSpc>
                <a:spcPct val="100000"/>
              </a:lnSpc>
            </a:pPr>
            <a:r>
              <a:rPr lang="el-GR" altLang="el-GR"/>
              <a:t>προσυμπιέζεται μέσα στον στροφαλοθάλαμο</a:t>
            </a:r>
          </a:p>
        </p:txBody>
      </p:sp>
      <p:pic>
        <p:nvPicPr>
          <p:cNvPr id="33798" name="Picture 6">
            <a:extLst>
              <a:ext uri="{FF2B5EF4-FFF2-40B4-BE49-F238E27FC236}">
                <a16:creationId xmlns:a16="http://schemas.microsoft.com/office/drawing/2014/main" id="{884C941E-E9D7-979D-9050-9453B8BE3C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1878" r="56700" b="10133"/>
          <a:stretch>
            <a:fillRect/>
          </a:stretch>
        </p:blipFill>
        <p:spPr bwMode="auto">
          <a:xfrm>
            <a:off x="7812088" y="2643188"/>
            <a:ext cx="1008062" cy="1576387"/>
          </a:xfrm>
          <a:prstGeom prst="rect">
            <a:avLst/>
          </a:prstGeom>
          <a:noFill/>
          <a:ln>
            <a:noFill/>
          </a:ln>
          <a:effectLst/>
          <a:extLst>
            <a:ext uri="{909E8E84-426E-40DD-AFC4-6F175D3DCCD1}">
              <a14:hiddenFill xmlns:a14="http://schemas.microsoft.com/office/drawing/2010/main">
                <a:blipFill dpi="0" rotWithShape="0">
                  <a:blip/>
                  <a:srcRect l="21878" r="56700" b="10133"/>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3799" name="Picture 7">
            <a:extLst>
              <a:ext uri="{FF2B5EF4-FFF2-40B4-BE49-F238E27FC236}">
                <a16:creationId xmlns:a16="http://schemas.microsoft.com/office/drawing/2014/main" id="{F0D9D4E7-9319-D023-453A-B0F6A4C61A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4800" b="10133"/>
          <a:stretch>
            <a:fillRect/>
          </a:stretch>
        </p:blipFill>
        <p:spPr bwMode="auto">
          <a:xfrm>
            <a:off x="7862888" y="915988"/>
            <a:ext cx="1028700" cy="1368425"/>
          </a:xfrm>
          <a:prstGeom prst="rect">
            <a:avLst/>
          </a:prstGeom>
          <a:noFill/>
          <a:ln>
            <a:noFill/>
          </a:ln>
          <a:effectLst/>
          <a:extLst>
            <a:ext uri="{909E8E84-426E-40DD-AFC4-6F175D3DCCD1}">
              <a14:hiddenFill xmlns:a14="http://schemas.microsoft.com/office/drawing/2010/main">
                <a:blipFill dpi="0" rotWithShape="0">
                  <a:blip/>
                  <a:srcRect l="74800" b="10133"/>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additive="repl">
                                        <p:cTn id="6" dur="1" fill="hold">
                                          <p:stCondLst>
                                            <p:cond delay="0"/>
                                          </p:stCondLst>
                                        </p:cTn>
                                        <p:tgtEl>
                                          <p:spTgt spid="33797">
                                            <p:txEl>
                                              <p:pRg st="2" end="2"/>
                                            </p:txEl>
                                          </p:spTgt>
                                        </p:tgtEl>
                                        <p:attrNameLst>
                                          <p:attrName>style.visibility</p:attrName>
                                        </p:attrNameLst>
                                      </p:cBhvr>
                                      <p:to>
                                        <p:strVal val="visible"/>
                                      </p:to>
                                    </p:set>
                                    <p:anim calcmode="lin" valueType="num">
                                      <p:cBhvr additive="repl">
                                        <p:cTn id="7" dur="500" fill="hold"/>
                                        <p:tgtEl>
                                          <p:spTgt spid="33797">
                                            <p:txEl>
                                              <p:pRg st="2" end="2"/>
                                            </p:txEl>
                                          </p:spTgt>
                                        </p:tgtEl>
                                        <p:attrNameLst>
                                          <p:attrName>ppt_x</p:attrName>
                                        </p:attrNameLst>
                                      </p:cBhvr>
                                      <p:tavLst>
                                        <p:tav tm="100000">
                                          <p:val>
                                            <p:strVal val="1+#ppt_w/2"/>
                                          </p:val>
                                        </p:tav>
                                        <p:tav>
                                          <p:val>
                                            <p:strVal val="#ppt_x"/>
                                          </p:val>
                                        </p:tav>
                                      </p:tavLst>
                                    </p:anim>
                                    <p:anim calcmode="lin" valueType="num">
                                      <p:cBhvr additive="repl">
                                        <p:cTn id="8" dur="500" fill="hold"/>
                                        <p:tgtEl>
                                          <p:spTgt spid="33797">
                                            <p:txEl>
                                              <p:pRg st="2" end="2"/>
                                            </p:txEl>
                                          </p:spTgt>
                                        </p:tgtEl>
                                        <p:attrNameLst>
                                          <p:attrName>ppt_y</p:attrName>
                                        </p:attrNameLst>
                                      </p:cBhvr>
                                      <p:tavLst>
                                        <p:tav tm="100000">
                                          <p:val>
                                            <p:strVal val="#ppt_y"/>
                                          </p:val>
                                        </p:tav>
                                        <p:tav>
                                          <p:val>
                                            <p:strVal val="#ppt_y"/>
                                          </p:val>
                                        </p:tav>
                                      </p:tavLst>
                                    </p:anim>
                                  </p:childTnLst>
                                </p:cTn>
                              </p:par>
                              <p:par>
                                <p:cTn id="9" presetID="2" presetClass="entr" presetSubtype="2" fill="hold" nodeType="withEffect">
                                  <p:stCondLst>
                                    <p:cond delay="0"/>
                                  </p:stCondLst>
                                  <p:childTnLst>
                                    <p:set>
                                      <p:cBhvr additive="repl">
                                        <p:cTn id="10" dur="1" fill="hold">
                                          <p:stCondLst>
                                            <p:cond delay="0"/>
                                          </p:stCondLst>
                                        </p:cTn>
                                        <p:tgtEl>
                                          <p:spTgt spid="33797">
                                            <p:txEl>
                                              <p:pRg st="3" end="3"/>
                                            </p:txEl>
                                          </p:spTgt>
                                        </p:tgtEl>
                                        <p:attrNameLst>
                                          <p:attrName>style.visibility</p:attrName>
                                        </p:attrNameLst>
                                      </p:cBhvr>
                                      <p:to>
                                        <p:strVal val="visible"/>
                                      </p:to>
                                    </p:set>
                                    <p:anim calcmode="lin" valueType="num">
                                      <p:cBhvr additive="repl">
                                        <p:cTn id="11" dur="500" fill="hold"/>
                                        <p:tgtEl>
                                          <p:spTgt spid="33797">
                                            <p:txEl>
                                              <p:pRg st="3" end="3"/>
                                            </p:txEl>
                                          </p:spTgt>
                                        </p:tgtEl>
                                        <p:attrNameLst>
                                          <p:attrName>ppt_x</p:attrName>
                                        </p:attrNameLst>
                                      </p:cBhvr>
                                      <p:tavLst>
                                        <p:tav tm="100000">
                                          <p:val>
                                            <p:strVal val="1+#ppt_w/2"/>
                                          </p:val>
                                        </p:tav>
                                        <p:tav>
                                          <p:val>
                                            <p:strVal val="#ppt_x"/>
                                          </p:val>
                                        </p:tav>
                                      </p:tavLst>
                                    </p:anim>
                                    <p:anim calcmode="lin" valueType="num">
                                      <p:cBhvr additive="repl">
                                        <p:cTn id="12" dur="500" fill="hold"/>
                                        <p:tgtEl>
                                          <p:spTgt spid="33797">
                                            <p:txEl>
                                              <p:pRg st="3" end="3"/>
                                            </p:txEl>
                                          </p:spTgt>
                                        </p:tgtEl>
                                        <p:attrNameLst>
                                          <p:attrName>ppt_y</p:attrName>
                                        </p:attrNameLst>
                                      </p:cBhvr>
                                      <p:tavLst>
                                        <p:tav tm="100000">
                                          <p:val>
                                            <p:strVal val="#ppt_y"/>
                                          </p:val>
                                        </p:tav>
                                        <p:tav>
                                          <p:val>
                                            <p:strVal val="#ppt_y"/>
                                          </p:val>
                                        </p:tav>
                                      </p:tavLst>
                                    </p:anim>
                                  </p:childTnLst>
                                </p:cTn>
                              </p:par>
                              <p:par>
                                <p:cTn id="13" presetID="2" presetClass="entr" presetSubtype="2" fill="hold" nodeType="withEffect">
                                  <p:stCondLst>
                                    <p:cond delay="0"/>
                                  </p:stCondLst>
                                  <p:childTnLst>
                                    <p:set>
                                      <p:cBhvr additive="repl">
                                        <p:cTn id="14" dur="1" fill="hold">
                                          <p:stCondLst>
                                            <p:cond delay="0"/>
                                          </p:stCondLst>
                                        </p:cTn>
                                        <p:tgtEl>
                                          <p:spTgt spid="33797">
                                            <p:txEl>
                                              <p:pRg st="4" end="4"/>
                                            </p:txEl>
                                          </p:spTgt>
                                        </p:tgtEl>
                                        <p:attrNameLst>
                                          <p:attrName>style.visibility</p:attrName>
                                        </p:attrNameLst>
                                      </p:cBhvr>
                                      <p:to>
                                        <p:strVal val="visible"/>
                                      </p:to>
                                    </p:set>
                                    <p:anim calcmode="lin" valueType="num">
                                      <p:cBhvr additive="repl">
                                        <p:cTn id="15" dur="500" fill="hold"/>
                                        <p:tgtEl>
                                          <p:spTgt spid="33797">
                                            <p:txEl>
                                              <p:pRg st="4" end="4"/>
                                            </p:txEl>
                                          </p:spTgt>
                                        </p:tgtEl>
                                        <p:attrNameLst>
                                          <p:attrName>ppt_x</p:attrName>
                                        </p:attrNameLst>
                                      </p:cBhvr>
                                      <p:tavLst>
                                        <p:tav tm="100000">
                                          <p:val>
                                            <p:strVal val="1+#ppt_w/2"/>
                                          </p:val>
                                        </p:tav>
                                        <p:tav>
                                          <p:val>
                                            <p:strVal val="#ppt_x"/>
                                          </p:val>
                                        </p:tav>
                                      </p:tavLst>
                                    </p:anim>
                                    <p:anim calcmode="lin" valueType="num">
                                      <p:cBhvr additive="repl">
                                        <p:cTn id="16" dur="500" fill="hold"/>
                                        <p:tgtEl>
                                          <p:spTgt spid="33797">
                                            <p:txEl>
                                              <p:pRg st="4" end="4"/>
                                            </p:txEl>
                                          </p:spTgt>
                                        </p:tgtEl>
                                        <p:attrNameLst>
                                          <p:attrName>ppt_y</p:attrName>
                                        </p:attrNameLst>
                                      </p:cBhvr>
                                      <p:tavLst>
                                        <p:tav tm="100000">
                                          <p:val>
                                            <p:strVal val="#ppt_y"/>
                                          </p:val>
                                        </p:tav>
                                        <p:tav>
                                          <p:val>
                                            <p:strVal val="#ppt_y"/>
                                          </p:val>
                                        </p:tav>
                                      </p:tavLst>
                                    </p:anim>
                                  </p:childTnLst>
                                </p:cTn>
                              </p:par>
                              <p:par>
                                <p:cTn id="17" presetID="2" presetClass="entr" presetSubtype="2" fill="hold" nodeType="withEffect">
                                  <p:stCondLst>
                                    <p:cond delay="0"/>
                                  </p:stCondLst>
                                  <p:childTnLst>
                                    <p:set>
                                      <p:cBhvr additive="repl">
                                        <p:cTn id="18" dur="1" fill="hold">
                                          <p:stCondLst>
                                            <p:cond delay="0"/>
                                          </p:stCondLst>
                                        </p:cTn>
                                        <p:tgtEl>
                                          <p:spTgt spid="33797">
                                            <p:txEl>
                                              <p:pRg st="5" end="5"/>
                                            </p:txEl>
                                          </p:spTgt>
                                        </p:tgtEl>
                                        <p:attrNameLst>
                                          <p:attrName>style.visibility</p:attrName>
                                        </p:attrNameLst>
                                      </p:cBhvr>
                                      <p:to>
                                        <p:strVal val="visible"/>
                                      </p:to>
                                    </p:set>
                                    <p:anim calcmode="lin" valueType="num">
                                      <p:cBhvr additive="repl">
                                        <p:cTn id="19" dur="500" fill="hold"/>
                                        <p:tgtEl>
                                          <p:spTgt spid="33797">
                                            <p:txEl>
                                              <p:pRg st="5" end="5"/>
                                            </p:txEl>
                                          </p:spTgt>
                                        </p:tgtEl>
                                        <p:attrNameLst>
                                          <p:attrName>ppt_x</p:attrName>
                                        </p:attrNameLst>
                                      </p:cBhvr>
                                      <p:tavLst>
                                        <p:tav tm="100000">
                                          <p:val>
                                            <p:strVal val="1+#ppt_w/2"/>
                                          </p:val>
                                        </p:tav>
                                        <p:tav>
                                          <p:val>
                                            <p:strVal val="#ppt_x"/>
                                          </p:val>
                                        </p:tav>
                                      </p:tavLst>
                                    </p:anim>
                                    <p:anim calcmode="lin" valueType="num">
                                      <p:cBhvr additive="repl">
                                        <p:cTn id="20" dur="500" fill="hold"/>
                                        <p:tgtEl>
                                          <p:spTgt spid="33797">
                                            <p:txEl>
                                              <p:pRg st="5" end="5"/>
                                            </p:txEl>
                                          </p:spTgt>
                                        </p:tgtEl>
                                        <p:attrNameLst>
                                          <p:attrName>ppt_y</p:attrName>
                                        </p:attrNameLst>
                                      </p:cBhvr>
                                      <p:tavLst>
                                        <p:tav tm="100000">
                                          <p:val>
                                            <p:strVal val="#ppt_y"/>
                                          </p:val>
                                        </p:tav>
                                        <p:tav>
                                          <p:val>
                                            <p:strVal val="#ppt_y"/>
                                          </p:val>
                                        </p:tav>
                                      </p:tavLst>
                                    </p:anim>
                                  </p:childTnLst>
                                </p:cTn>
                              </p:par>
                              <p:par>
                                <p:cTn id="21" presetID="2" presetClass="entr" presetSubtype="2" fill="hold" nodeType="withEffect">
                                  <p:stCondLst>
                                    <p:cond delay="0"/>
                                  </p:stCondLst>
                                  <p:childTnLst>
                                    <p:set>
                                      <p:cBhvr additive="repl">
                                        <p:cTn id="22" dur="1" fill="hold">
                                          <p:stCondLst>
                                            <p:cond delay="0"/>
                                          </p:stCondLst>
                                        </p:cTn>
                                        <p:tgtEl>
                                          <p:spTgt spid="33797">
                                            <p:txEl>
                                              <p:pRg st="6" end="6"/>
                                            </p:txEl>
                                          </p:spTgt>
                                        </p:tgtEl>
                                        <p:attrNameLst>
                                          <p:attrName>style.visibility</p:attrName>
                                        </p:attrNameLst>
                                      </p:cBhvr>
                                      <p:to>
                                        <p:strVal val="visible"/>
                                      </p:to>
                                    </p:set>
                                    <p:anim calcmode="lin" valueType="num">
                                      <p:cBhvr additive="repl">
                                        <p:cTn id="23" dur="500" fill="hold"/>
                                        <p:tgtEl>
                                          <p:spTgt spid="33797">
                                            <p:txEl>
                                              <p:pRg st="6" end="6"/>
                                            </p:txEl>
                                          </p:spTgt>
                                        </p:tgtEl>
                                        <p:attrNameLst>
                                          <p:attrName>ppt_x</p:attrName>
                                        </p:attrNameLst>
                                      </p:cBhvr>
                                      <p:tavLst>
                                        <p:tav tm="100000">
                                          <p:val>
                                            <p:strVal val="1+#ppt_w/2"/>
                                          </p:val>
                                        </p:tav>
                                        <p:tav>
                                          <p:val>
                                            <p:strVal val="#ppt_x"/>
                                          </p:val>
                                        </p:tav>
                                      </p:tavLst>
                                    </p:anim>
                                    <p:anim calcmode="lin" valueType="num">
                                      <p:cBhvr additive="repl">
                                        <p:cTn id="24" dur="500" fill="hold"/>
                                        <p:tgtEl>
                                          <p:spTgt spid="33797">
                                            <p:txEl>
                                              <p:pRg st="6" end="6"/>
                                            </p:txEl>
                                          </p:spTgt>
                                        </p:tgtEl>
                                        <p:attrNameLst>
                                          <p:attrName>ppt_y</p:attrName>
                                        </p:attrNameLst>
                                      </p:cBhvr>
                                      <p:tavLst>
                                        <p:tav tm="100000">
                                          <p:val>
                                            <p:strVal val="#ppt_y"/>
                                          </p:val>
                                        </p:tav>
                                        <p:tav>
                                          <p:val>
                                            <p:strVal val="#ppt_y"/>
                                          </p:val>
                                        </p:tav>
                                      </p:tavLst>
                                    </p:anim>
                                  </p:childTnLst>
                                </p:cTn>
                              </p:par>
                            </p:childTnLst>
                          </p:cTn>
                        </p:par>
                        <p:par>
                          <p:cTn id="25" fill="hold" nodeType="afterGroup">
                            <p:stCondLst>
                              <p:cond delay="500"/>
                            </p:stCondLst>
                            <p:childTnLst>
                              <p:par>
                                <p:cTn id="26" presetID="5" presetClass="entr" presetSubtype="10" fill="hold" nodeType="afterEffect">
                                  <p:stCondLst>
                                    <p:cond delay="0"/>
                                  </p:stCondLst>
                                  <p:childTnLst>
                                    <p:set>
                                      <p:cBhvr additive="repl">
                                        <p:cTn id="27" dur="1" fill="hold">
                                          <p:stCondLst>
                                            <p:cond delay="0"/>
                                          </p:stCondLst>
                                        </p:cTn>
                                        <p:tgtEl>
                                          <p:spTgt spid="33799"/>
                                        </p:tgtEl>
                                        <p:attrNameLst>
                                          <p:attrName>style.visibility</p:attrName>
                                        </p:attrNameLst>
                                      </p:cBhvr>
                                      <p:to>
                                        <p:strVal val="visible"/>
                                      </p:to>
                                    </p:set>
                                    <p:animEffect transition="in" filter="checkerboard(across)">
                                      <p:cBhvr additive="repl">
                                        <p:cTn id="28" dur="500"/>
                                        <p:tgtEl>
                                          <p:spTgt spid="3379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2" fill="hold" nodeType="clickEffect">
                                  <p:stCondLst>
                                    <p:cond delay="0"/>
                                  </p:stCondLst>
                                  <p:childTnLst>
                                    <p:set>
                                      <p:cBhvr additive="repl">
                                        <p:cTn id="32" dur="1" fill="hold">
                                          <p:stCondLst>
                                            <p:cond delay="0"/>
                                          </p:stCondLst>
                                        </p:cTn>
                                        <p:tgtEl>
                                          <p:spTgt spid="33797">
                                            <p:txEl>
                                              <p:pRg st="8" end="8"/>
                                            </p:txEl>
                                          </p:spTgt>
                                        </p:tgtEl>
                                        <p:attrNameLst>
                                          <p:attrName>style.visibility</p:attrName>
                                        </p:attrNameLst>
                                      </p:cBhvr>
                                      <p:to>
                                        <p:strVal val="visible"/>
                                      </p:to>
                                    </p:set>
                                    <p:anim calcmode="lin" valueType="num">
                                      <p:cBhvr additive="repl">
                                        <p:cTn id="33" dur="500" fill="hold"/>
                                        <p:tgtEl>
                                          <p:spTgt spid="33797">
                                            <p:txEl>
                                              <p:pRg st="8" end="8"/>
                                            </p:txEl>
                                          </p:spTgt>
                                        </p:tgtEl>
                                        <p:attrNameLst>
                                          <p:attrName>ppt_x</p:attrName>
                                        </p:attrNameLst>
                                      </p:cBhvr>
                                      <p:tavLst>
                                        <p:tav tm="100000">
                                          <p:val>
                                            <p:strVal val="1+#ppt_w/2"/>
                                          </p:val>
                                        </p:tav>
                                        <p:tav>
                                          <p:val>
                                            <p:strVal val="#ppt_x"/>
                                          </p:val>
                                        </p:tav>
                                      </p:tavLst>
                                    </p:anim>
                                    <p:anim calcmode="lin" valueType="num">
                                      <p:cBhvr additive="repl">
                                        <p:cTn id="34" dur="500" fill="hold"/>
                                        <p:tgtEl>
                                          <p:spTgt spid="33797">
                                            <p:txEl>
                                              <p:pRg st="8" end="8"/>
                                            </p:txEl>
                                          </p:spTgt>
                                        </p:tgtEl>
                                        <p:attrNameLst>
                                          <p:attrName>ppt_y</p:attrName>
                                        </p:attrNameLst>
                                      </p:cBhvr>
                                      <p:tavLst>
                                        <p:tav tm="100000">
                                          <p:val>
                                            <p:strVal val="#ppt_y"/>
                                          </p:val>
                                        </p:tav>
                                        <p:tav>
                                          <p:val>
                                            <p:strVal val="#ppt_y"/>
                                          </p:val>
                                        </p:tav>
                                      </p:tavLst>
                                    </p:anim>
                                  </p:childTnLst>
                                </p:cTn>
                              </p:par>
                              <p:par>
                                <p:cTn id="35" presetID="2" presetClass="entr" presetSubtype="2" fill="hold" nodeType="withEffect">
                                  <p:stCondLst>
                                    <p:cond delay="0"/>
                                  </p:stCondLst>
                                  <p:childTnLst>
                                    <p:set>
                                      <p:cBhvr additive="repl">
                                        <p:cTn id="36" dur="1" fill="hold">
                                          <p:stCondLst>
                                            <p:cond delay="0"/>
                                          </p:stCondLst>
                                        </p:cTn>
                                        <p:tgtEl>
                                          <p:spTgt spid="33797">
                                            <p:txEl>
                                              <p:pRg st="9" end="9"/>
                                            </p:txEl>
                                          </p:spTgt>
                                        </p:tgtEl>
                                        <p:attrNameLst>
                                          <p:attrName>style.visibility</p:attrName>
                                        </p:attrNameLst>
                                      </p:cBhvr>
                                      <p:to>
                                        <p:strVal val="visible"/>
                                      </p:to>
                                    </p:set>
                                    <p:anim calcmode="lin" valueType="num">
                                      <p:cBhvr additive="repl">
                                        <p:cTn id="37" dur="500" fill="hold"/>
                                        <p:tgtEl>
                                          <p:spTgt spid="33797">
                                            <p:txEl>
                                              <p:pRg st="9" end="9"/>
                                            </p:txEl>
                                          </p:spTgt>
                                        </p:tgtEl>
                                        <p:attrNameLst>
                                          <p:attrName>ppt_x</p:attrName>
                                        </p:attrNameLst>
                                      </p:cBhvr>
                                      <p:tavLst>
                                        <p:tav tm="100000">
                                          <p:val>
                                            <p:strVal val="1+#ppt_w/2"/>
                                          </p:val>
                                        </p:tav>
                                        <p:tav>
                                          <p:val>
                                            <p:strVal val="#ppt_x"/>
                                          </p:val>
                                        </p:tav>
                                      </p:tavLst>
                                    </p:anim>
                                    <p:anim calcmode="lin" valueType="num">
                                      <p:cBhvr additive="repl">
                                        <p:cTn id="38" dur="500" fill="hold"/>
                                        <p:tgtEl>
                                          <p:spTgt spid="33797">
                                            <p:txEl>
                                              <p:pRg st="9" end="9"/>
                                            </p:txEl>
                                          </p:spTgt>
                                        </p:tgtEl>
                                        <p:attrNameLst>
                                          <p:attrName>ppt_y</p:attrName>
                                        </p:attrNameLst>
                                      </p:cBhvr>
                                      <p:tavLst>
                                        <p:tav tm="100000">
                                          <p:val>
                                            <p:strVal val="#ppt_y"/>
                                          </p:val>
                                        </p:tav>
                                        <p:tav>
                                          <p:val>
                                            <p:strVal val="#ppt_y"/>
                                          </p:val>
                                        </p:tav>
                                      </p:tavLst>
                                    </p:anim>
                                  </p:childTnLst>
                                </p:cTn>
                              </p:par>
                              <p:par>
                                <p:cTn id="39" presetID="2" presetClass="entr" presetSubtype="2" fill="hold" nodeType="withEffect">
                                  <p:stCondLst>
                                    <p:cond delay="0"/>
                                  </p:stCondLst>
                                  <p:childTnLst>
                                    <p:set>
                                      <p:cBhvr additive="repl">
                                        <p:cTn id="40" dur="1" fill="hold">
                                          <p:stCondLst>
                                            <p:cond delay="0"/>
                                          </p:stCondLst>
                                        </p:cTn>
                                        <p:tgtEl>
                                          <p:spTgt spid="33797">
                                            <p:txEl>
                                              <p:pRg st="10" end="10"/>
                                            </p:txEl>
                                          </p:spTgt>
                                        </p:tgtEl>
                                        <p:attrNameLst>
                                          <p:attrName>style.visibility</p:attrName>
                                        </p:attrNameLst>
                                      </p:cBhvr>
                                      <p:to>
                                        <p:strVal val="visible"/>
                                      </p:to>
                                    </p:set>
                                    <p:anim calcmode="lin" valueType="num">
                                      <p:cBhvr additive="repl">
                                        <p:cTn id="41" dur="500" fill="hold"/>
                                        <p:tgtEl>
                                          <p:spTgt spid="33797">
                                            <p:txEl>
                                              <p:pRg st="10" end="10"/>
                                            </p:txEl>
                                          </p:spTgt>
                                        </p:tgtEl>
                                        <p:attrNameLst>
                                          <p:attrName>ppt_x</p:attrName>
                                        </p:attrNameLst>
                                      </p:cBhvr>
                                      <p:tavLst>
                                        <p:tav tm="100000">
                                          <p:val>
                                            <p:strVal val="1+#ppt_w/2"/>
                                          </p:val>
                                        </p:tav>
                                        <p:tav>
                                          <p:val>
                                            <p:strVal val="#ppt_x"/>
                                          </p:val>
                                        </p:tav>
                                      </p:tavLst>
                                    </p:anim>
                                    <p:anim calcmode="lin" valueType="num">
                                      <p:cBhvr additive="repl">
                                        <p:cTn id="42" dur="500" fill="hold"/>
                                        <p:tgtEl>
                                          <p:spTgt spid="33797">
                                            <p:txEl>
                                              <p:pRg st="10" end="10"/>
                                            </p:txEl>
                                          </p:spTgt>
                                        </p:tgtEl>
                                        <p:attrNameLst>
                                          <p:attrName>ppt_y</p:attrName>
                                        </p:attrNameLst>
                                      </p:cBhvr>
                                      <p:tavLst>
                                        <p:tav tm="100000">
                                          <p:val>
                                            <p:strVal val="#ppt_y"/>
                                          </p:val>
                                        </p:tav>
                                        <p:tav>
                                          <p:val>
                                            <p:strVal val="#ppt_y"/>
                                          </p:val>
                                        </p:tav>
                                      </p:tavLst>
                                    </p:anim>
                                  </p:childTnLst>
                                </p:cTn>
                              </p:par>
                              <p:par>
                                <p:cTn id="43" presetID="2" presetClass="entr" presetSubtype="2" fill="hold" nodeType="withEffect">
                                  <p:stCondLst>
                                    <p:cond delay="0"/>
                                  </p:stCondLst>
                                  <p:childTnLst>
                                    <p:set>
                                      <p:cBhvr additive="repl">
                                        <p:cTn id="44" dur="1" fill="hold">
                                          <p:stCondLst>
                                            <p:cond delay="0"/>
                                          </p:stCondLst>
                                        </p:cTn>
                                        <p:tgtEl>
                                          <p:spTgt spid="33797">
                                            <p:txEl>
                                              <p:pRg st="11" end="11"/>
                                            </p:txEl>
                                          </p:spTgt>
                                        </p:tgtEl>
                                        <p:attrNameLst>
                                          <p:attrName>style.visibility</p:attrName>
                                        </p:attrNameLst>
                                      </p:cBhvr>
                                      <p:to>
                                        <p:strVal val="visible"/>
                                      </p:to>
                                    </p:set>
                                    <p:anim calcmode="lin" valueType="num">
                                      <p:cBhvr additive="repl">
                                        <p:cTn id="45" dur="500" fill="hold"/>
                                        <p:tgtEl>
                                          <p:spTgt spid="33797">
                                            <p:txEl>
                                              <p:pRg st="11" end="11"/>
                                            </p:txEl>
                                          </p:spTgt>
                                        </p:tgtEl>
                                        <p:attrNameLst>
                                          <p:attrName>ppt_x</p:attrName>
                                        </p:attrNameLst>
                                      </p:cBhvr>
                                      <p:tavLst>
                                        <p:tav tm="100000">
                                          <p:val>
                                            <p:strVal val="1+#ppt_w/2"/>
                                          </p:val>
                                        </p:tav>
                                        <p:tav>
                                          <p:val>
                                            <p:strVal val="#ppt_x"/>
                                          </p:val>
                                        </p:tav>
                                      </p:tavLst>
                                    </p:anim>
                                    <p:anim calcmode="lin" valueType="num">
                                      <p:cBhvr additive="repl">
                                        <p:cTn id="46" dur="500" fill="hold"/>
                                        <p:tgtEl>
                                          <p:spTgt spid="33797">
                                            <p:txEl>
                                              <p:pRg st="11" end="11"/>
                                            </p:txEl>
                                          </p:spTgt>
                                        </p:tgtEl>
                                        <p:attrNameLst>
                                          <p:attrName>ppt_y</p:attrName>
                                        </p:attrNameLst>
                                      </p:cBhvr>
                                      <p:tavLst>
                                        <p:tav tm="100000">
                                          <p:val>
                                            <p:strVal val="#ppt_y"/>
                                          </p:val>
                                        </p:tav>
                                        <p:tav>
                                          <p:val>
                                            <p:strVal val="#ppt_y"/>
                                          </p:val>
                                        </p:tav>
                                      </p:tavLst>
                                    </p:anim>
                                  </p:childTnLst>
                                </p:cTn>
                              </p:par>
                            </p:childTnLst>
                          </p:cTn>
                        </p:par>
                        <p:par>
                          <p:cTn id="47" fill="hold" nodeType="afterGroup">
                            <p:stCondLst>
                              <p:cond delay="500"/>
                            </p:stCondLst>
                            <p:childTnLst>
                              <p:par>
                                <p:cTn id="48" presetID="5" presetClass="entr" presetSubtype="10" fill="hold" nodeType="afterEffect">
                                  <p:stCondLst>
                                    <p:cond delay="0"/>
                                  </p:stCondLst>
                                  <p:childTnLst>
                                    <p:set>
                                      <p:cBhvr additive="repl">
                                        <p:cTn id="49" dur="1" fill="hold">
                                          <p:stCondLst>
                                            <p:cond delay="0"/>
                                          </p:stCondLst>
                                        </p:cTn>
                                        <p:tgtEl>
                                          <p:spTgt spid="33798"/>
                                        </p:tgtEl>
                                        <p:attrNameLst>
                                          <p:attrName>style.visibility</p:attrName>
                                        </p:attrNameLst>
                                      </p:cBhvr>
                                      <p:to>
                                        <p:strVal val="visible"/>
                                      </p:to>
                                    </p:set>
                                    <p:animEffect transition="in" filter="checkerboard(across)">
                                      <p:cBhvr additive="repl">
                                        <p:cTn id="50" dur="500"/>
                                        <p:tgtEl>
                                          <p:spTgt spid="33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AutoShape 1">
            <a:extLst>
              <a:ext uri="{FF2B5EF4-FFF2-40B4-BE49-F238E27FC236}">
                <a16:creationId xmlns:a16="http://schemas.microsoft.com/office/drawing/2014/main" id="{8EF859E3-1E87-7B0C-6C72-BDC3FFFF1A34}"/>
              </a:ext>
            </a:extLst>
          </p:cNvPr>
          <p:cNvSpPr>
            <a:spLocks noChangeArrowheads="1"/>
          </p:cNvSpPr>
          <p:nvPr/>
        </p:nvSpPr>
        <p:spPr bwMode="auto">
          <a:xfrm>
            <a:off x="2124075" y="2068513"/>
            <a:ext cx="4319588" cy="792162"/>
          </a:xfrm>
          <a:custGeom>
            <a:avLst/>
            <a:gdLst>
              <a:gd name="G0" fmla="+- 0 0 12500"/>
              <a:gd name="G1" fmla="+- 25000 0 12500"/>
              <a:gd name="G2" fmla="?: G1 12500 25000"/>
              <a:gd name="G3" fmla="?: G0 0 G1"/>
              <a:gd name="G4" fmla="min 12001 2200"/>
              <a:gd name="G5" fmla="*/ G4 G3 1"/>
              <a:gd name="G6" fmla="*/ G5 1 32767"/>
              <a:gd name="G7" fmla="*/ G6 1 2"/>
              <a:gd name="G8" fmla="*/ G6 1 4"/>
              <a:gd name="G9" fmla="+- G6 G7 0"/>
              <a:gd name="G10" fmla="+- G9 0 0"/>
              <a:gd name="G11" fmla="+- G6 G6 0"/>
              <a:gd name="G12" fmla="+- G11 0 0"/>
              <a:gd name="G13" fmla="+- 2200 0 G6"/>
              <a:gd name="G14" fmla="+- 2200 0 G7"/>
              <a:gd name="G15" fmla="+- G13 0 G7"/>
              <a:gd name="G16" fmla="+- 12001 0 G6"/>
              <a:gd name="G17" fmla="+- 12001 0 G7"/>
              <a:gd name="G18" fmla="*/ 12001 1 2"/>
              <a:gd name="G19" fmla="*/ 2200 1 2"/>
              <a:gd name="G20" fmla="+- 12001 0 0"/>
              <a:gd name="G21" fmla="+- 0 0 0"/>
              <a:gd name="G22" fmla="+- 90 0 0"/>
              <a:gd name="G23" fmla="+- 0 0 0"/>
              <a:gd name="G24" fmla="+- 180 0 0"/>
              <a:gd name="G25" fmla="+- 270 0 0"/>
              <a:gd name="G26" fmla="+- 65446 0 0"/>
              <a:gd name="G27" fmla="+- 180 0 0"/>
              <a:gd name="G28" fmla="+- 65356 0 0"/>
              <a:gd name="G29" fmla="+- 90 0 0"/>
              <a:gd name="G30" fmla="+- 65446 0 0"/>
              <a:gd name="G31" fmla="+- 90 0 0"/>
              <a:gd name="G32" fmla="+- 65446 0 0"/>
              <a:gd name="G33" fmla="+- 0 0 0"/>
              <a:gd name="G34" fmla="+- 65356 0 0"/>
              <a:gd name="G35" fmla="+- 90 0 0"/>
              <a:gd name="G36" fmla="+- 65446 0 0"/>
              <a:gd name="G37" fmla="+- 0 0 0"/>
              <a:gd name="G38" fmla="+- 65356 0 0"/>
              <a:gd name="G39" fmla="+- 90 0 0"/>
              <a:gd name="G40" fmla="+- 65266 0 0"/>
              <a:gd name="G41" fmla="+- 180 0 0"/>
              <a:gd name="G42" fmla="+- 65356 0 0"/>
              <a:gd name="G43" fmla="+- 180 0 0"/>
              <a:gd name="G44" fmla="+- 90 0 0"/>
              <a:gd name="G45" fmla="+- 180 0 0"/>
              <a:gd name="G46" fmla="+- 180 0 0"/>
              <a:gd name="G47" fmla="+- 0 0 0"/>
              <a:gd name="G48" fmla="+- 90 0 0"/>
              <a:gd name="G49" fmla="+- 0 0 0"/>
              <a:gd name="G50" fmla="+- 180 0 0"/>
              <a:gd name="G51" fmla="+- 90 0 0"/>
              <a:gd name="G52" fmla="+- 65446 0 0"/>
              <a:gd name="G53" fmla="+- 0 0 0"/>
              <a:gd name="G54" fmla="+- 180 0 0"/>
              <a:gd name="G55" fmla="+- 180 0 0"/>
              <a:gd name="G56" fmla="+- 180 0 0"/>
              <a:gd name="G57" fmla="+- 0 0 0"/>
              <a:gd name="G58" fmla="+- 180 0 0"/>
            </a:gdLst>
            <a:ahLst/>
            <a:cxnLst>
              <a:cxn ang="0">
                <a:pos x="r" y="vc"/>
              </a:cxn>
              <a:cxn ang="5400000">
                <a:pos x="hc" y="b"/>
              </a:cxn>
              <a:cxn ang="10800000">
                <a:pos x="l" y="vc"/>
              </a:cxn>
              <a:cxn ang="16200000">
                <a:pos x="hc" y="t"/>
              </a:cxn>
            </a:cxnLst>
            <a:rect l="0" t="0" r="0" b="0"/>
            <a:pathLst>
              <a:path stroke="0">
                <a:moveTo>
                  <a:pt x="12001" y="420"/>
                </a:moveTo>
                <a:lnTo>
                  <a:pt x="420" y="420"/>
                </a:lnTo>
                <a:lnTo>
                  <a:pt x="0" y="90"/>
                </a:lnTo>
                <a:lnTo>
                  <a:pt x="11581" y="420"/>
                </a:lnTo>
                <a:lnTo>
                  <a:pt x="210" y="210"/>
                </a:lnTo>
                <a:lnTo>
                  <a:pt x="0" y="180"/>
                </a:lnTo>
                <a:lnTo>
                  <a:pt x="11162" y="839"/>
                </a:lnTo>
                <a:lnTo>
                  <a:pt x="420" y="839"/>
                </a:lnTo>
                <a:lnTo>
                  <a:pt x="420" y="420"/>
                </a:lnTo>
                <a:lnTo>
                  <a:pt x="270" y="65446"/>
                </a:lnTo>
                <a:lnTo>
                  <a:pt x="0" y="1780"/>
                </a:lnTo>
                <a:lnTo>
                  <a:pt x="420" y="420"/>
                </a:lnTo>
                <a:close/>
                <a:moveTo>
                  <a:pt x="180" y="65356"/>
                </a:moveTo>
                <a:lnTo>
                  <a:pt x="839" y="1361"/>
                </a:lnTo>
                <a:lnTo>
                  <a:pt x="11581" y="1361"/>
                </a:lnTo>
                <a:close/>
              </a:path>
            </a:pathLst>
          </a:custGeom>
          <a:gradFill rotWithShape="0">
            <a:gsLst>
              <a:gs pos="0">
                <a:srgbClr val="8CE9C2"/>
              </a:gs>
              <a:gs pos="100000">
                <a:srgbClr val="F7FEFC"/>
              </a:gs>
            </a:gsLst>
            <a:path path="shape">
              <a:fillToRect l="50000" t="100000" r="50000"/>
            </a:path>
          </a:gradFill>
          <a:ln w="9360" cap="flat">
            <a:solidFill>
              <a:srgbClr val="099B73"/>
            </a:solidFill>
            <a:round/>
            <a:headEnd/>
            <a:tailEnd/>
          </a:ln>
          <a:effectLst>
            <a:outerShdw dist="38160" dir="5400000" algn="ctr" rotWithShape="0">
              <a:srgbClr val="FFFFFF">
                <a:alpha val="48029"/>
              </a:srgbClr>
            </a:outerShdw>
          </a:effectLst>
        </p:spPr>
        <p:txBody>
          <a:bodyPr wrap="none" anchor="ctr"/>
          <a:lstStyle/>
          <a:p>
            <a:endParaRPr lang="el-GR"/>
          </a:p>
        </p:txBody>
      </p:sp>
      <p:sp>
        <p:nvSpPr>
          <p:cNvPr id="7170" name="Rectangle 2">
            <a:extLst>
              <a:ext uri="{FF2B5EF4-FFF2-40B4-BE49-F238E27FC236}">
                <a16:creationId xmlns:a16="http://schemas.microsoft.com/office/drawing/2014/main" id="{D509D01E-881C-FE0E-2322-9FDDDB606253}"/>
              </a:ext>
            </a:extLst>
          </p:cNvPr>
          <p:cNvSpPr>
            <a:spLocks noChangeArrowheads="1"/>
          </p:cNvSpPr>
          <p:nvPr/>
        </p:nvSpPr>
        <p:spPr bwMode="auto">
          <a:xfrm>
            <a:off x="2195513" y="2211388"/>
            <a:ext cx="4176712" cy="760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200" b="1">
                <a:latin typeface="Constantia" panose="02030602050306030303" pitchFamily="18" charset="0"/>
              </a:rPr>
              <a:t>Τετράχρονοι Βενζινοκινητήρες</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0"/>
                      </p:stCondLst>
                      <p:childTnLst>
                        <p:par>
                          <p:cTn id="4" fill="hold" nodeType="withGroup">
                            <p:stCondLst>
                              <p:cond delay="0"/>
                            </p:stCondLst>
                            <p:childTnLst>
                              <p:par>
                                <p:cTn id="5" presetID="29" presetClass="entr" fill="hold" nodeType="withEffect">
                                  <p:stCondLst>
                                    <p:cond delay="0"/>
                                  </p:stCondLst>
                                  <p:childTnLst>
                                    <p:set>
                                      <p:cBhvr additive="repl">
                                        <p:cTn id="6" dur="1" fill="hold">
                                          <p:stCondLst>
                                            <p:cond delay="0"/>
                                          </p:stCondLst>
                                        </p:cTn>
                                        <p:tgtEl>
                                          <p:spTgt spid="7170"/>
                                        </p:tgtEl>
                                        <p:attrNameLst>
                                          <p:attrName>style.visibility</p:attrName>
                                        </p:attrNameLst>
                                      </p:cBhvr>
                                      <p:to>
                                        <p:strVal val="visible"/>
                                      </p:to>
                                    </p:set>
                                    <p:anim calcmode="lin" valueType="num">
                                      <p:cBhvr additive="repl">
                                        <p:cTn id="7" dur="1000" fill="hold"/>
                                        <p:tgtEl>
                                          <p:spTgt spid="7170"/>
                                        </p:tgtEl>
                                        <p:attrNameLst>
                                          <p:attrName>ppt_x</p:attrName>
                                        </p:attrNameLst>
                                      </p:cBhvr>
                                      <p:tavLst>
                                        <p:tav tm="100000">
                                          <p:val>
                                            <p:strVal val="#ppt_x-.2"/>
                                          </p:val>
                                        </p:tav>
                                        <p:tav>
                                          <p:val>
                                            <p:strVal val="#ppt_x"/>
                                          </p:val>
                                        </p:tav>
                                      </p:tavLst>
                                    </p:anim>
                                    <p:anim calcmode="lin" valueType="num">
                                      <p:cBhvr additive="repl">
                                        <p:cTn id="8" dur="1000" fill="hold"/>
                                        <p:tgtEl>
                                          <p:spTgt spid="7170"/>
                                        </p:tgtEl>
                                        <p:attrNameLst>
                                          <p:attrName>ppt_y</p:attrName>
                                        </p:attrNameLst>
                                      </p:cBhvr>
                                      <p:tavLst>
                                        <p:tav tm="100000">
                                          <p:val>
                                            <p:strVal val="#ppt_y"/>
                                          </p:val>
                                        </p:tav>
                                        <p:tav>
                                          <p:val>
                                            <p:strVal val="#ppt_y"/>
                                          </p:val>
                                        </p:tav>
                                      </p:tavLst>
                                    </p:anim>
                                    <p:animEffect transition="in" filter="wipe(right)">
                                      <p:cBhvr additive="repl">
                                        <p:cTn id="9" dur="1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a:extLst>
              <a:ext uri="{FF2B5EF4-FFF2-40B4-BE49-F238E27FC236}">
                <a16:creationId xmlns:a16="http://schemas.microsoft.com/office/drawing/2014/main" id="{AD08B54A-0BA1-E4F5-1B01-EE4A2D4DBD93}"/>
              </a:ext>
            </a:extLst>
          </p:cNvPr>
          <p:cNvSpPr>
            <a:spLocks noChangeArrowheads="1"/>
          </p:cNvSpPr>
          <p:nvPr/>
        </p:nvSpPr>
        <p:spPr bwMode="auto">
          <a:xfrm>
            <a:off x="179388" y="0"/>
            <a:ext cx="8785225" cy="40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100">
                <a:solidFill>
                  <a:srgbClr val="03495C"/>
                </a:solidFill>
                <a:latin typeface="Calibri" panose="020F0502020204030204" pitchFamily="34" charset="0"/>
              </a:rPr>
              <a:t>Κυκλικό διάγραμμα πραγματικής λειτουργίας 2χρονου βενζινοκινητήρα</a:t>
            </a:r>
          </a:p>
        </p:txBody>
      </p:sp>
      <p:sp>
        <p:nvSpPr>
          <p:cNvPr id="34818" name="Rectangle 2">
            <a:extLst>
              <a:ext uri="{FF2B5EF4-FFF2-40B4-BE49-F238E27FC236}">
                <a16:creationId xmlns:a16="http://schemas.microsoft.com/office/drawing/2014/main" id="{703EC702-7A4B-0B3D-5482-4D63619A66B9}"/>
              </a:ext>
            </a:extLst>
          </p:cNvPr>
          <p:cNvSpPr>
            <a:spLocks noChangeArrowheads="1"/>
          </p:cNvSpPr>
          <p:nvPr/>
        </p:nvSpPr>
        <p:spPr bwMode="auto">
          <a:xfrm>
            <a:off x="323850" y="4227513"/>
            <a:ext cx="3311525" cy="48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1300">
                <a:latin typeface="Calibri" panose="020F0502020204030204" pitchFamily="34" charset="0"/>
              </a:rPr>
              <a:t>Κυκλικό διάγραμμα λειτουργίας δίχρονου βενζινοκινητήρα.</a:t>
            </a:r>
          </a:p>
        </p:txBody>
      </p:sp>
      <p:pic>
        <p:nvPicPr>
          <p:cNvPr id="34819" name="Picture 3">
            <a:extLst>
              <a:ext uri="{FF2B5EF4-FFF2-40B4-BE49-F238E27FC236}">
                <a16:creationId xmlns:a16="http://schemas.microsoft.com/office/drawing/2014/main" id="{BEEDDCE2-C313-A389-0E1B-25C8397DFF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987425"/>
            <a:ext cx="2673350" cy="3206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820" name="Rectangle 4">
            <a:extLst>
              <a:ext uri="{FF2B5EF4-FFF2-40B4-BE49-F238E27FC236}">
                <a16:creationId xmlns:a16="http://schemas.microsoft.com/office/drawing/2014/main" id="{BC0EC63D-E397-40B5-E484-E80372ED8526}"/>
              </a:ext>
            </a:extLst>
          </p:cNvPr>
          <p:cNvSpPr>
            <a:spLocks noChangeArrowheads="1"/>
          </p:cNvSpPr>
          <p:nvPr/>
        </p:nvSpPr>
        <p:spPr bwMode="auto">
          <a:xfrm>
            <a:off x="539750" y="484188"/>
            <a:ext cx="8135938" cy="363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marL="180975" indent="-180975">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spcAft>
                <a:spcPts val="1813"/>
              </a:spcAft>
              <a:buFont typeface="Wingdings" pitchFamily="2" charset="0"/>
              <a:buChar char=""/>
            </a:pPr>
            <a:r>
              <a:rPr lang="el-GR" altLang="el-GR"/>
              <a:t>1</a:t>
            </a:r>
            <a:r>
              <a:rPr lang="el-GR" altLang="el-GR" baseline="30000"/>
              <a:t>ος</a:t>
            </a:r>
            <a:r>
              <a:rPr lang="el-GR" altLang="el-GR"/>
              <a:t> χρόνος  - </a:t>
            </a:r>
            <a:r>
              <a:rPr lang="el-GR" altLang="el-GR" b="1">
                <a:solidFill>
                  <a:srgbClr val="FF0000"/>
                </a:solidFill>
              </a:rPr>
              <a:t>το έμβολο κατεβαίνει:</a:t>
            </a:r>
          </a:p>
        </p:txBody>
      </p:sp>
      <p:sp>
        <p:nvSpPr>
          <p:cNvPr id="34821" name="Rectangle 5">
            <a:extLst>
              <a:ext uri="{FF2B5EF4-FFF2-40B4-BE49-F238E27FC236}">
                <a16:creationId xmlns:a16="http://schemas.microsoft.com/office/drawing/2014/main" id="{E4AA9691-BA42-11F7-E468-0317268455B6}"/>
              </a:ext>
            </a:extLst>
          </p:cNvPr>
          <p:cNvSpPr>
            <a:spLocks noChangeArrowheads="1"/>
          </p:cNvSpPr>
          <p:nvPr/>
        </p:nvSpPr>
        <p:spPr bwMode="auto">
          <a:xfrm>
            <a:off x="3563938" y="915988"/>
            <a:ext cx="5184775" cy="3381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pPr>
            <a:r>
              <a:rPr lang="el-GR" altLang="el-GR">
                <a:solidFill>
                  <a:srgbClr val="0B5394"/>
                </a:solidFill>
              </a:rPr>
              <a:t>Αρχή της εισαγωγής στον κύλινδρο</a:t>
            </a:r>
            <a:r>
              <a:rPr lang="el-GR" altLang="el-GR"/>
              <a:t>: </a:t>
            </a:r>
          </a:p>
          <a:p>
            <a:pPr hangingPunct="1">
              <a:lnSpc>
                <a:spcPct val="100000"/>
              </a:lnSpc>
            </a:pPr>
            <a:endParaRPr lang="el-GR" altLang="el-GR"/>
          </a:p>
          <a:p>
            <a:pPr hangingPunct="1">
              <a:lnSpc>
                <a:spcPct val="100000"/>
              </a:lnSpc>
            </a:pPr>
            <a:r>
              <a:rPr lang="el-GR" altLang="el-GR"/>
              <a:t>το πρώτο τμήμα του τόξου ΑΒ από </a:t>
            </a:r>
          </a:p>
          <a:p>
            <a:pPr hangingPunct="1">
              <a:lnSpc>
                <a:spcPct val="100000"/>
              </a:lnSpc>
            </a:pPr>
            <a:r>
              <a:rPr lang="el-GR" altLang="el-GR"/>
              <a:t>50° μέχρι 70° πριν από το Κ.Ν.Σ. </a:t>
            </a:r>
          </a:p>
          <a:p>
            <a:pPr hangingPunct="1">
              <a:lnSpc>
                <a:spcPct val="100000"/>
              </a:lnSpc>
            </a:pPr>
            <a:r>
              <a:rPr lang="el-GR" altLang="el-GR"/>
              <a:t>Καθώς το έμβολο συνεχίζει να </a:t>
            </a:r>
          </a:p>
          <a:p>
            <a:pPr hangingPunct="1">
              <a:lnSpc>
                <a:spcPct val="100000"/>
              </a:lnSpc>
            </a:pPr>
            <a:r>
              <a:rPr lang="el-GR" altLang="el-GR"/>
              <a:t>κατεβαίνει, και μόλις αποκαλυφθεί </a:t>
            </a:r>
          </a:p>
          <a:p>
            <a:pPr hangingPunct="1">
              <a:lnSpc>
                <a:spcPct val="100000"/>
              </a:lnSpc>
            </a:pPr>
            <a:r>
              <a:rPr lang="el-GR" altLang="el-GR"/>
              <a:t>η θυρίδα εισαγωγής (Α) του </a:t>
            </a:r>
          </a:p>
          <a:p>
            <a:pPr hangingPunct="1">
              <a:lnSpc>
                <a:spcPct val="100000"/>
              </a:lnSpc>
            </a:pPr>
            <a:r>
              <a:rPr lang="el-GR" altLang="el-GR"/>
              <a:t>κυλίνδρου που συνδέεται με έναν </a:t>
            </a:r>
          </a:p>
          <a:p>
            <a:pPr hangingPunct="1">
              <a:lnSpc>
                <a:spcPct val="100000"/>
              </a:lnSpc>
            </a:pPr>
            <a:r>
              <a:rPr lang="el-GR" altLang="el-GR"/>
              <a:t>αγωγό με τον στροφαλοθάλαμο, το μίγμα που βρίσκεται προσυμπιεσμένο, εισέρχεται από τον στροφαλοθάλαμο στον κύλινδρο, με μια πίεση 20% περίπου μεγαλύτερη από την ατμοσφαιρική</a:t>
            </a:r>
          </a:p>
        </p:txBody>
      </p:sp>
      <p:pic>
        <p:nvPicPr>
          <p:cNvPr id="34822" name="Picture 6">
            <a:extLst>
              <a:ext uri="{FF2B5EF4-FFF2-40B4-BE49-F238E27FC236}">
                <a16:creationId xmlns:a16="http://schemas.microsoft.com/office/drawing/2014/main" id="{54BEB109-C3E6-6918-02F7-73263D8C7E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1878" r="56700" b="10133"/>
          <a:stretch>
            <a:fillRect/>
          </a:stretch>
        </p:blipFill>
        <p:spPr bwMode="auto">
          <a:xfrm>
            <a:off x="7596188" y="1500188"/>
            <a:ext cx="1008062" cy="1576387"/>
          </a:xfrm>
          <a:prstGeom prst="rect">
            <a:avLst/>
          </a:prstGeom>
          <a:noFill/>
          <a:ln>
            <a:noFill/>
          </a:ln>
          <a:effectLst/>
          <a:extLst>
            <a:ext uri="{909E8E84-426E-40DD-AFC4-6F175D3DCCD1}">
              <a14:hiddenFill xmlns:a14="http://schemas.microsoft.com/office/drawing/2010/main">
                <a:blipFill dpi="0" rotWithShape="0">
                  <a:blip/>
                  <a:srcRect l="21878" r="56700" b="10133"/>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additive="repl">
                                        <p:cTn id="6" dur="1" fill="hold">
                                          <p:stCondLst>
                                            <p:cond delay="0"/>
                                          </p:stCondLst>
                                        </p:cTn>
                                        <p:tgtEl>
                                          <p:spTgt spid="34821">
                                            <p:txEl>
                                              <p:pRg st="2" end="2"/>
                                            </p:txEl>
                                          </p:spTgt>
                                        </p:tgtEl>
                                        <p:attrNameLst>
                                          <p:attrName>style.visibility</p:attrName>
                                        </p:attrNameLst>
                                      </p:cBhvr>
                                      <p:to>
                                        <p:strVal val="visible"/>
                                      </p:to>
                                    </p:set>
                                    <p:anim calcmode="lin" valueType="num">
                                      <p:cBhvr additive="repl">
                                        <p:cTn id="7" dur="500" fill="hold"/>
                                        <p:tgtEl>
                                          <p:spTgt spid="34821">
                                            <p:txEl>
                                              <p:pRg st="2" end="2"/>
                                            </p:txEl>
                                          </p:spTgt>
                                        </p:tgtEl>
                                        <p:attrNameLst>
                                          <p:attrName>ppt_x</p:attrName>
                                        </p:attrNameLst>
                                      </p:cBhvr>
                                      <p:tavLst>
                                        <p:tav tm="100000">
                                          <p:val>
                                            <p:strVal val="1+#ppt_w/2"/>
                                          </p:val>
                                        </p:tav>
                                        <p:tav>
                                          <p:val>
                                            <p:strVal val="#ppt_x"/>
                                          </p:val>
                                        </p:tav>
                                      </p:tavLst>
                                    </p:anim>
                                    <p:anim calcmode="lin" valueType="num">
                                      <p:cBhvr additive="repl">
                                        <p:cTn id="8" dur="500" fill="hold"/>
                                        <p:tgtEl>
                                          <p:spTgt spid="34821">
                                            <p:txEl>
                                              <p:pRg st="2" end="2"/>
                                            </p:txEl>
                                          </p:spTgt>
                                        </p:tgtEl>
                                        <p:attrNameLst>
                                          <p:attrName>ppt_y</p:attrName>
                                        </p:attrNameLst>
                                      </p:cBhvr>
                                      <p:tavLst>
                                        <p:tav tm="100000">
                                          <p:val>
                                            <p:strVal val="#ppt_y"/>
                                          </p:val>
                                        </p:tav>
                                        <p:tav>
                                          <p:val>
                                            <p:strVal val="#ppt_y"/>
                                          </p:val>
                                        </p:tav>
                                      </p:tavLst>
                                    </p:anim>
                                  </p:childTnLst>
                                </p:cTn>
                              </p:par>
                              <p:par>
                                <p:cTn id="9" presetID="2" presetClass="entr" presetSubtype="2" fill="hold" nodeType="withEffect">
                                  <p:stCondLst>
                                    <p:cond delay="0"/>
                                  </p:stCondLst>
                                  <p:childTnLst>
                                    <p:set>
                                      <p:cBhvr additive="repl">
                                        <p:cTn id="10" dur="1" fill="hold">
                                          <p:stCondLst>
                                            <p:cond delay="0"/>
                                          </p:stCondLst>
                                        </p:cTn>
                                        <p:tgtEl>
                                          <p:spTgt spid="34821">
                                            <p:txEl>
                                              <p:pRg st="3" end="3"/>
                                            </p:txEl>
                                          </p:spTgt>
                                        </p:tgtEl>
                                        <p:attrNameLst>
                                          <p:attrName>style.visibility</p:attrName>
                                        </p:attrNameLst>
                                      </p:cBhvr>
                                      <p:to>
                                        <p:strVal val="visible"/>
                                      </p:to>
                                    </p:set>
                                    <p:anim calcmode="lin" valueType="num">
                                      <p:cBhvr additive="repl">
                                        <p:cTn id="11" dur="500" fill="hold"/>
                                        <p:tgtEl>
                                          <p:spTgt spid="34821">
                                            <p:txEl>
                                              <p:pRg st="3" end="3"/>
                                            </p:txEl>
                                          </p:spTgt>
                                        </p:tgtEl>
                                        <p:attrNameLst>
                                          <p:attrName>ppt_x</p:attrName>
                                        </p:attrNameLst>
                                      </p:cBhvr>
                                      <p:tavLst>
                                        <p:tav tm="100000">
                                          <p:val>
                                            <p:strVal val="1+#ppt_w/2"/>
                                          </p:val>
                                        </p:tav>
                                        <p:tav>
                                          <p:val>
                                            <p:strVal val="#ppt_x"/>
                                          </p:val>
                                        </p:tav>
                                      </p:tavLst>
                                    </p:anim>
                                    <p:anim calcmode="lin" valueType="num">
                                      <p:cBhvr additive="repl">
                                        <p:cTn id="12" dur="500" fill="hold"/>
                                        <p:tgtEl>
                                          <p:spTgt spid="34821">
                                            <p:txEl>
                                              <p:pRg st="3" end="3"/>
                                            </p:txEl>
                                          </p:spTgt>
                                        </p:tgtEl>
                                        <p:attrNameLst>
                                          <p:attrName>ppt_y</p:attrName>
                                        </p:attrNameLst>
                                      </p:cBhvr>
                                      <p:tavLst>
                                        <p:tav tm="100000">
                                          <p:val>
                                            <p:strVal val="#ppt_y"/>
                                          </p:val>
                                        </p:tav>
                                        <p:tav>
                                          <p:val>
                                            <p:strVal val="#ppt_y"/>
                                          </p:val>
                                        </p:tav>
                                      </p:tavLst>
                                    </p:anim>
                                  </p:childTnLst>
                                </p:cTn>
                              </p:par>
                              <p:par>
                                <p:cTn id="13" presetID="2" presetClass="entr" presetSubtype="2" fill="hold" nodeType="withEffect">
                                  <p:stCondLst>
                                    <p:cond delay="0"/>
                                  </p:stCondLst>
                                  <p:childTnLst>
                                    <p:set>
                                      <p:cBhvr additive="repl">
                                        <p:cTn id="14" dur="1" fill="hold">
                                          <p:stCondLst>
                                            <p:cond delay="0"/>
                                          </p:stCondLst>
                                        </p:cTn>
                                        <p:tgtEl>
                                          <p:spTgt spid="34821">
                                            <p:txEl>
                                              <p:pRg st="4" end="4"/>
                                            </p:txEl>
                                          </p:spTgt>
                                        </p:tgtEl>
                                        <p:attrNameLst>
                                          <p:attrName>style.visibility</p:attrName>
                                        </p:attrNameLst>
                                      </p:cBhvr>
                                      <p:to>
                                        <p:strVal val="visible"/>
                                      </p:to>
                                    </p:set>
                                    <p:anim calcmode="lin" valueType="num">
                                      <p:cBhvr additive="repl">
                                        <p:cTn id="15" dur="500" fill="hold"/>
                                        <p:tgtEl>
                                          <p:spTgt spid="34821">
                                            <p:txEl>
                                              <p:pRg st="4" end="4"/>
                                            </p:txEl>
                                          </p:spTgt>
                                        </p:tgtEl>
                                        <p:attrNameLst>
                                          <p:attrName>ppt_x</p:attrName>
                                        </p:attrNameLst>
                                      </p:cBhvr>
                                      <p:tavLst>
                                        <p:tav tm="100000">
                                          <p:val>
                                            <p:strVal val="1+#ppt_w/2"/>
                                          </p:val>
                                        </p:tav>
                                        <p:tav>
                                          <p:val>
                                            <p:strVal val="#ppt_x"/>
                                          </p:val>
                                        </p:tav>
                                      </p:tavLst>
                                    </p:anim>
                                    <p:anim calcmode="lin" valueType="num">
                                      <p:cBhvr additive="repl">
                                        <p:cTn id="16" dur="500" fill="hold"/>
                                        <p:tgtEl>
                                          <p:spTgt spid="34821">
                                            <p:txEl>
                                              <p:pRg st="4" end="4"/>
                                            </p:txEl>
                                          </p:spTgt>
                                        </p:tgtEl>
                                        <p:attrNameLst>
                                          <p:attrName>ppt_y</p:attrName>
                                        </p:attrNameLst>
                                      </p:cBhvr>
                                      <p:tavLst>
                                        <p:tav tm="100000">
                                          <p:val>
                                            <p:strVal val="#ppt_y"/>
                                          </p:val>
                                        </p:tav>
                                        <p:tav>
                                          <p:val>
                                            <p:strVal val="#ppt_y"/>
                                          </p:val>
                                        </p:tav>
                                      </p:tavLst>
                                    </p:anim>
                                  </p:childTnLst>
                                </p:cTn>
                              </p:par>
                              <p:par>
                                <p:cTn id="17" presetID="2" presetClass="entr" presetSubtype="2" fill="hold" nodeType="withEffect">
                                  <p:stCondLst>
                                    <p:cond delay="0"/>
                                  </p:stCondLst>
                                  <p:childTnLst>
                                    <p:set>
                                      <p:cBhvr additive="repl">
                                        <p:cTn id="18" dur="1" fill="hold">
                                          <p:stCondLst>
                                            <p:cond delay="0"/>
                                          </p:stCondLst>
                                        </p:cTn>
                                        <p:tgtEl>
                                          <p:spTgt spid="34821">
                                            <p:txEl>
                                              <p:pRg st="5" end="5"/>
                                            </p:txEl>
                                          </p:spTgt>
                                        </p:tgtEl>
                                        <p:attrNameLst>
                                          <p:attrName>style.visibility</p:attrName>
                                        </p:attrNameLst>
                                      </p:cBhvr>
                                      <p:to>
                                        <p:strVal val="visible"/>
                                      </p:to>
                                    </p:set>
                                    <p:anim calcmode="lin" valueType="num">
                                      <p:cBhvr additive="repl">
                                        <p:cTn id="19" dur="500" fill="hold"/>
                                        <p:tgtEl>
                                          <p:spTgt spid="34821">
                                            <p:txEl>
                                              <p:pRg st="5" end="5"/>
                                            </p:txEl>
                                          </p:spTgt>
                                        </p:tgtEl>
                                        <p:attrNameLst>
                                          <p:attrName>ppt_x</p:attrName>
                                        </p:attrNameLst>
                                      </p:cBhvr>
                                      <p:tavLst>
                                        <p:tav tm="100000">
                                          <p:val>
                                            <p:strVal val="1+#ppt_w/2"/>
                                          </p:val>
                                        </p:tav>
                                        <p:tav>
                                          <p:val>
                                            <p:strVal val="#ppt_x"/>
                                          </p:val>
                                        </p:tav>
                                      </p:tavLst>
                                    </p:anim>
                                    <p:anim calcmode="lin" valueType="num">
                                      <p:cBhvr additive="repl">
                                        <p:cTn id="20" dur="500" fill="hold"/>
                                        <p:tgtEl>
                                          <p:spTgt spid="34821">
                                            <p:txEl>
                                              <p:pRg st="5" end="5"/>
                                            </p:txEl>
                                          </p:spTgt>
                                        </p:tgtEl>
                                        <p:attrNameLst>
                                          <p:attrName>ppt_y</p:attrName>
                                        </p:attrNameLst>
                                      </p:cBhvr>
                                      <p:tavLst>
                                        <p:tav tm="100000">
                                          <p:val>
                                            <p:strVal val="#ppt_y"/>
                                          </p:val>
                                        </p:tav>
                                        <p:tav>
                                          <p:val>
                                            <p:strVal val="#ppt_y"/>
                                          </p:val>
                                        </p:tav>
                                      </p:tavLst>
                                    </p:anim>
                                  </p:childTnLst>
                                </p:cTn>
                              </p:par>
                              <p:par>
                                <p:cTn id="21" presetID="2" presetClass="entr" presetSubtype="2" fill="hold" nodeType="withEffect">
                                  <p:stCondLst>
                                    <p:cond delay="0"/>
                                  </p:stCondLst>
                                  <p:childTnLst>
                                    <p:set>
                                      <p:cBhvr additive="repl">
                                        <p:cTn id="22" dur="1" fill="hold">
                                          <p:stCondLst>
                                            <p:cond delay="0"/>
                                          </p:stCondLst>
                                        </p:cTn>
                                        <p:tgtEl>
                                          <p:spTgt spid="34821">
                                            <p:txEl>
                                              <p:pRg st="6" end="6"/>
                                            </p:txEl>
                                          </p:spTgt>
                                        </p:tgtEl>
                                        <p:attrNameLst>
                                          <p:attrName>style.visibility</p:attrName>
                                        </p:attrNameLst>
                                      </p:cBhvr>
                                      <p:to>
                                        <p:strVal val="visible"/>
                                      </p:to>
                                    </p:set>
                                    <p:anim calcmode="lin" valueType="num">
                                      <p:cBhvr additive="repl">
                                        <p:cTn id="23" dur="500" fill="hold"/>
                                        <p:tgtEl>
                                          <p:spTgt spid="34821">
                                            <p:txEl>
                                              <p:pRg st="6" end="6"/>
                                            </p:txEl>
                                          </p:spTgt>
                                        </p:tgtEl>
                                        <p:attrNameLst>
                                          <p:attrName>ppt_x</p:attrName>
                                        </p:attrNameLst>
                                      </p:cBhvr>
                                      <p:tavLst>
                                        <p:tav tm="100000">
                                          <p:val>
                                            <p:strVal val="1+#ppt_w/2"/>
                                          </p:val>
                                        </p:tav>
                                        <p:tav>
                                          <p:val>
                                            <p:strVal val="#ppt_x"/>
                                          </p:val>
                                        </p:tav>
                                      </p:tavLst>
                                    </p:anim>
                                    <p:anim calcmode="lin" valueType="num">
                                      <p:cBhvr additive="repl">
                                        <p:cTn id="24" dur="500" fill="hold"/>
                                        <p:tgtEl>
                                          <p:spTgt spid="34821">
                                            <p:txEl>
                                              <p:pRg st="6" end="6"/>
                                            </p:txEl>
                                          </p:spTgt>
                                        </p:tgtEl>
                                        <p:attrNameLst>
                                          <p:attrName>ppt_y</p:attrName>
                                        </p:attrNameLst>
                                      </p:cBhvr>
                                      <p:tavLst>
                                        <p:tav tm="100000">
                                          <p:val>
                                            <p:strVal val="#ppt_y"/>
                                          </p:val>
                                        </p:tav>
                                        <p:tav>
                                          <p:val>
                                            <p:strVal val="#ppt_y"/>
                                          </p:val>
                                        </p:tav>
                                      </p:tavLst>
                                    </p:anim>
                                  </p:childTnLst>
                                </p:cTn>
                              </p:par>
                              <p:par>
                                <p:cTn id="25" presetID="2" presetClass="entr" presetSubtype="2" fill="hold" nodeType="withEffect">
                                  <p:stCondLst>
                                    <p:cond delay="0"/>
                                  </p:stCondLst>
                                  <p:childTnLst>
                                    <p:set>
                                      <p:cBhvr additive="repl">
                                        <p:cTn id="26" dur="1" fill="hold">
                                          <p:stCondLst>
                                            <p:cond delay="0"/>
                                          </p:stCondLst>
                                        </p:cTn>
                                        <p:tgtEl>
                                          <p:spTgt spid="34821">
                                            <p:txEl>
                                              <p:pRg st="7" end="7"/>
                                            </p:txEl>
                                          </p:spTgt>
                                        </p:tgtEl>
                                        <p:attrNameLst>
                                          <p:attrName>style.visibility</p:attrName>
                                        </p:attrNameLst>
                                      </p:cBhvr>
                                      <p:to>
                                        <p:strVal val="visible"/>
                                      </p:to>
                                    </p:set>
                                    <p:anim calcmode="lin" valueType="num">
                                      <p:cBhvr additive="repl">
                                        <p:cTn id="27" dur="500" fill="hold"/>
                                        <p:tgtEl>
                                          <p:spTgt spid="34821">
                                            <p:txEl>
                                              <p:pRg st="7" end="7"/>
                                            </p:txEl>
                                          </p:spTgt>
                                        </p:tgtEl>
                                        <p:attrNameLst>
                                          <p:attrName>ppt_x</p:attrName>
                                        </p:attrNameLst>
                                      </p:cBhvr>
                                      <p:tavLst>
                                        <p:tav tm="100000">
                                          <p:val>
                                            <p:strVal val="1+#ppt_w/2"/>
                                          </p:val>
                                        </p:tav>
                                        <p:tav>
                                          <p:val>
                                            <p:strVal val="#ppt_x"/>
                                          </p:val>
                                        </p:tav>
                                      </p:tavLst>
                                    </p:anim>
                                    <p:anim calcmode="lin" valueType="num">
                                      <p:cBhvr additive="repl">
                                        <p:cTn id="28" dur="500" fill="hold"/>
                                        <p:tgtEl>
                                          <p:spTgt spid="34821">
                                            <p:txEl>
                                              <p:pRg st="7" end="7"/>
                                            </p:txEl>
                                          </p:spTgt>
                                        </p:tgtEl>
                                        <p:attrNameLst>
                                          <p:attrName>ppt_y</p:attrName>
                                        </p:attrNameLst>
                                      </p:cBhvr>
                                      <p:tavLst>
                                        <p:tav tm="100000">
                                          <p:val>
                                            <p:strVal val="#ppt_y"/>
                                          </p:val>
                                        </p:tav>
                                        <p:tav>
                                          <p:val>
                                            <p:strVal val="#ppt_y"/>
                                          </p:val>
                                        </p:tav>
                                      </p:tavLst>
                                    </p:anim>
                                  </p:childTnLst>
                                </p:cTn>
                              </p:par>
                              <p:par>
                                <p:cTn id="29" presetID="2" presetClass="entr" presetSubtype="2" fill="hold" nodeType="withEffect">
                                  <p:stCondLst>
                                    <p:cond delay="0"/>
                                  </p:stCondLst>
                                  <p:childTnLst>
                                    <p:set>
                                      <p:cBhvr additive="repl">
                                        <p:cTn id="30" dur="1" fill="hold">
                                          <p:stCondLst>
                                            <p:cond delay="0"/>
                                          </p:stCondLst>
                                        </p:cTn>
                                        <p:tgtEl>
                                          <p:spTgt spid="34821">
                                            <p:txEl>
                                              <p:pRg st="8" end="8"/>
                                            </p:txEl>
                                          </p:spTgt>
                                        </p:tgtEl>
                                        <p:attrNameLst>
                                          <p:attrName>style.visibility</p:attrName>
                                        </p:attrNameLst>
                                      </p:cBhvr>
                                      <p:to>
                                        <p:strVal val="visible"/>
                                      </p:to>
                                    </p:set>
                                    <p:anim calcmode="lin" valueType="num">
                                      <p:cBhvr additive="repl">
                                        <p:cTn id="31" dur="500" fill="hold"/>
                                        <p:tgtEl>
                                          <p:spTgt spid="34821">
                                            <p:txEl>
                                              <p:pRg st="8" end="8"/>
                                            </p:txEl>
                                          </p:spTgt>
                                        </p:tgtEl>
                                        <p:attrNameLst>
                                          <p:attrName>ppt_x</p:attrName>
                                        </p:attrNameLst>
                                      </p:cBhvr>
                                      <p:tavLst>
                                        <p:tav tm="100000">
                                          <p:val>
                                            <p:strVal val="1+#ppt_w/2"/>
                                          </p:val>
                                        </p:tav>
                                        <p:tav>
                                          <p:val>
                                            <p:strVal val="#ppt_x"/>
                                          </p:val>
                                        </p:tav>
                                      </p:tavLst>
                                    </p:anim>
                                    <p:anim calcmode="lin" valueType="num">
                                      <p:cBhvr additive="repl">
                                        <p:cTn id="32" dur="500" fill="hold"/>
                                        <p:tgtEl>
                                          <p:spTgt spid="34821">
                                            <p:txEl>
                                              <p:pRg st="8" end="8"/>
                                            </p:txEl>
                                          </p:spTgt>
                                        </p:tgtEl>
                                        <p:attrNameLst>
                                          <p:attrName>ppt_y</p:attrName>
                                        </p:attrNameLst>
                                      </p:cBhvr>
                                      <p:tavLst>
                                        <p:tav tm="100000">
                                          <p:val>
                                            <p:strVal val="#ppt_y"/>
                                          </p:val>
                                        </p:tav>
                                        <p:tav>
                                          <p:val>
                                            <p:strVal val="#ppt_y"/>
                                          </p:val>
                                        </p:tav>
                                      </p:tavLst>
                                    </p:anim>
                                  </p:childTnLst>
                                </p:cTn>
                              </p:par>
                            </p:childTnLst>
                          </p:cTn>
                        </p:par>
                        <p:par>
                          <p:cTn id="33" fill="hold" nodeType="afterGroup">
                            <p:stCondLst>
                              <p:cond delay="500"/>
                            </p:stCondLst>
                            <p:childTnLst>
                              <p:par>
                                <p:cTn id="34" presetID="3" presetClass="entr" presetSubtype="10" fill="hold" nodeType="afterEffect">
                                  <p:stCondLst>
                                    <p:cond delay="0"/>
                                  </p:stCondLst>
                                  <p:childTnLst>
                                    <p:set>
                                      <p:cBhvr additive="repl">
                                        <p:cTn id="35" dur="1" fill="hold">
                                          <p:stCondLst>
                                            <p:cond delay="0"/>
                                          </p:stCondLst>
                                        </p:cTn>
                                        <p:tgtEl>
                                          <p:spTgt spid="34822"/>
                                        </p:tgtEl>
                                        <p:attrNameLst>
                                          <p:attrName>style.visibility</p:attrName>
                                        </p:attrNameLst>
                                      </p:cBhvr>
                                      <p:to>
                                        <p:strVal val="visible"/>
                                      </p:to>
                                    </p:set>
                                    <p:animEffect transition="in" filter="blinds(horizontal)">
                                      <p:cBhvr additive="repl">
                                        <p:cTn id="36" dur="500"/>
                                        <p:tgtEl>
                                          <p:spTgt spid="348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a:extLst>
              <a:ext uri="{FF2B5EF4-FFF2-40B4-BE49-F238E27FC236}">
                <a16:creationId xmlns:a16="http://schemas.microsoft.com/office/drawing/2014/main" id="{249DDD22-B3AF-5F4E-F714-69D2B4C531F9}"/>
              </a:ext>
            </a:extLst>
          </p:cNvPr>
          <p:cNvSpPr>
            <a:spLocks noChangeArrowheads="1"/>
          </p:cNvSpPr>
          <p:nvPr/>
        </p:nvSpPr>
        <p:spPr bwMode="auto">
          <a:xfrm>
            <a:off x="179388" y="0"/>
            <a:ext cx="8785225" cy="40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100">
                <a:solidFill>
                  <a:srgbClr val="03495C"/>
                </a:solidFill>
                <a:latin typeface="Calibri" panose="020F0502020204030204" pitchFamily="34" charset="0"/>
              </a:rPr>
              <a:t>Κυκλικό διάγραμμα πραγματικής λειτουργίας 2χρονου βενζινοκινητήρα</a:t>
            </a:r>
          </a:p>
        </p:txBody>
      </p:sp>
      <p:sp>
        <p:nvSpPr>
          <p:cNvPr id="35842" name="Rectangle 2">
            <a:extLst>
              <a:ext uri="{FF2B5EF4-FFF2-40B4-BE49-F238E27FC236}">
                <a16:creationId xmlns:a16="http://schemas.microsoft.com/office/drawing/2014/main" id="{26193E0A-B8AD-AEFB-2763-9BB739EA53B3}"/>
              </a:ext>
            </a:extLst>
          </p:cNvPr>
          <p:cNvSpPr>
            <a:spLocks noChangeArrowheads="1"/>
          </p:cNvSpPr>
          <p:nvPr/>
        </p:nvSpPr>
        <p:spPr bwMode="auto">
          <a:xfrm>
            <a:off x="323850" y="4227513"/>
            <a:ext cx="3311525" cy="48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1300">
                <a:latin typeface="Calibri" panose="020F0502020204030204" pitchFamily="34" charset="0"/>
              </a:rPr>
              <a:t>Κυκλικό διάγραμμα λειτουργίας δίχρονου βενζινοκινητήρα.</a:t>
            </a:r>
          </a:p>
        </p:txBody>
      </p:sp>
      <p:pic>
        <p:nvPicPr>
          <p:cNvPr id="35843" name="Picture 3">
            <a:extLst>
              <a:ext uri="{FF2B5EF4-FFF2-40B4-BE49-F238E27FC236}">
                <a16:creationId xmlns:a16="http://schemas.microsoft.com/office/drawing/2014/main" id="{05E576F7-3AE9-6802-FA52-4D062134A2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987425"/>
            <a:ext cx="2673350" cy="3206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5844" name="Rectangle 4">
            <a:extLst>
              <a:ext uri="{FF2B5EF4-FFF2-40B4-BE49-F238E27FC236}">
                <a16:creationId xmlns:a16="http://schemas.microsoft.com/office/drawing/2014/main" id="{638552C0-DEA7-F96C-EA04-80905660B425}"/>
              </a:ext>
            </a:extLst>
          </p:cNvPr>
          <p:cNvSpPr>
            <a:spLocks noChangeArrowheads="1"/>
          </p:cNvSpPr>
          <p:nvPr/>
        </p:nvSpPr>
        <p:spPr bwMode="auto">
          <a:xfrm>
            <a:off x="539750" y="484188"/>
            <a:ext cx="8135938" cy="363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marL="180975" indent="-180975">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spcAft>
                <a:spcPts val="1813"/>
              </a:spcAft>
              <a:buFont typeface="Wingdings" pitchFamily="2" charset="0"/>
              <a:buChar char=""/>
            </a:pPr>
            <a:r>
              <a:rPr lang="el-GR" altLang="el-GR"/>
              <a:t>1</a:t>
            </a:r>
            <a:r>
              <a:rPr lang="el-GR" altLang="el-GR" baseline="30000"/>
              <a:t>ος</a:t>
            </a:r>
            <a:r>
              <a:rPr lang="el-GR" altLang="el-GR"/>
              <a:t> χρόνος  - </a:t>
            </a:r>
            <a:r>
              <a:rPr lang="el-GR" altLang="el-GR" b="1">
                <a:solidFill>
                  <a:srgbClr val="FF0000"/>
                </a:solidFill>
              </a:rPr>
              <a:t>το έμβολο κατεβαίνει:</a:t>
            </a:r>
          </a:p>
        </p:txBody>
      </p:sp>
      <p:sp>
        <p:nvSpPr>
          <p:cNvPr id="35845" name="Rectangle 5">
            <a:extLst>
              <a:ext uri="{FF2B5EF4-FFF2-40B4-BE49-F238E27FC236}">
                <a16:creationId xmlns:a16="http://schemas.microsoft.com/office/drawing/2014/main" id="{38584CD6-B158-E16D-688E-7BFCE9CCDD87}"/>
              </a:ext>
            </a:extLst>
          </p:cNvPr>
          <p:cNvSpPr>
            <a:spLocks noChangeArrowheads="1"/>
          </p:cNvSpPr>
          <p:nvPr/>
        </p:nvSpPr>
        <p:spPr bwMode="auto">
          <a:xfrm>
            <a:off x="3492500" y="915988"/>
            <a:ext cx="5256213" cy="3656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pPr>
            <a:r>
              <a:rPr lang="el-GR" altLang="el-GR"/>
              <a:t>Ταυτόχρονα, όμως, ανοικτή είναι και </a:t>
            </a:r>
          </a:p>
          <a:p>
            <a:pPr hangingPunct="1">
              <a:lnSpc>
                <a:spcPct val="100000"/>
              </a:lnSpc>
            </a:pPr>
            <a:r>
              <a:rPr lang="el-GR" altLang="el-GR"/>
              <a:t>η θυρίδα εξαγωγής (Β). Η πίεση </a:t>
            </a:r>
          </a:p>
          <a:p>
            <a:pPr hangingPunct="1">
              <a:lnSpc>
                <a:spcPct val="100000"/>
              </a:lnSpc>
            </a:pPr>
            <a:r>
              <a:rPr lang="el-GR" altLang="el-GR"/>
              <a:t>του προσυμπιεσμένου στο </a:t>
            </a:r>
          </a:p>
          <a:p>
            <a:pPr hangingPunct="1">
              <a:lnSpc>
                <a:spcPct val="100000"/>
              </a:lnSpc>
            </a:pPr>
            <a:r>
              <a:rPr lang="el-GR" altLang="el-GR"/>
              <a:t>στροφαλοθάλαμο μίγματος είναι </a:t>
            </a:r>
          </a:p>
          <a:p>
            <a:pPr hangingPunct="1">
              <a:lnSpc>
                <a:spcPct val="100000"/>
              </a:lnSpc>
            </a:pPr>
            <a:r>
              <a:rPr lang="el-GR" altLang="el-GR"/>
              <a:t>αρκετή για να μπορέσει αυτό, </a:t>
            </a:r>
          </a:p>
          <a:p>
            <a:pPr hangingPunct="1">
              <a:lnSpc>
                <a:spcPct val="100000"/>
              </a:lnSpc>
            </a:pPr>
            <a:r>
              <a:rPr lang="el-GR" altLang="el-GR"/>
              <a:t>εισερχόμενο μέσα στον κύλινδρο, </a:t>
            </a:r>
          </a:p>
          <a:p>
            <a:pPr hangingPunct="1">
              <a:lnSpc>
                <a:spcPct val="100000"/>
              </a:lnSpc>
            </a:pPr>
            <a:r>
              <a:rPr lang="el-GR" altLang="el-GR"/>
              <a:t>να υπερνικήσει την αντίσταση των καυσαερίων, που έχουν απομείνει από το προηγούμενο κύκλο λειτουργίας, και να καθαρίσει έτσι τον κύλινδρο. Η κεφαλή του εμβόλου έχει κατάλληλο σχήμα, ώστε, όταν το μίγμα κατευθύνεται προς το άνω μέρος του κυλίνδρου, να δημιουργείται ένας στροβιλισμός και να φεύγουν τα καυσαέρια.</a:t>
            </a:r>
          </a:p>
        </p:txBody>
      </p:sp>
      <p:pic>
        <p:nvPicPr>
          <p:cNvPr id="35846" name="Picture 6">
            <a:extLst>
              <a:ext uri="{FF2B5EF4-FFF2-40B4-BE49-F238E27FC236}">
                <a16:creationId xmlns:a16="http://schemas.microsoft.com/office/drawing/2014/main" id="{1006580F-1176-ABD3-00DD-D147A25C37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1878" r="56700" b="10133"/>
          <a:stretch>
            <a:fillRect/>
          </a:stretch>
        </p:blipFill>
        <p:spPr bwMode="auto">
          <a:xfrm>
            <a:off x="7596188" y="987425"/>
            <a:ext cx="1008062" cy="1576388"/>
          </a:xfrm>
          <a:prstGeom prst="rect">
            <a:avLst/>
          </a:prstGeom>
          <a:noFill/>
          <a:ln>
            <a:noFill/>
          </a:ln>
          <a:effectLst/>
          <a:extLst>
            <a:ext uri="{909E8E84-426E-40DD-AFC4-6F175D3DCCD1}">
              <a14:hiddenFill xmlns:a14="http://schemas.microsoft.com/office/drawing/2010/main">
                <a:blipFill dpi="0" rotWithShape="0">
                  <a:blip/>
                  <a:srcRect l="21878" r="56700" b="10133"/>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additive="repl">
                                        <p:cTn id="6" dur="1" fill="hold">
                                          <p:stCondLst>
                                            <p:cond delay="0"/>
                                          </p:stCondLst>
                                        </p:cTn>
                                        <p:tgtEl>
                                          <p:spTgt spid="35845">
                                            <p:txEl>
                                              <p:pRg st="0" end="0"/>
                                            </p:txEl>
                                          </p:spTgt>
                                        </p:tgtEl>
                                        <p:attrNameLst>
                                          <p:attrName>style.visibility</p:attrName>
                                        </p:attrNameLst>
                                      </p:cBhvr>
                                      <p:to>
                                        <p:strVal val="visible"/>
                                      </p:to>
                                    </p:set>
                                    <p:anim calcmode="lin" valueType="num">
                                      <p:cBhvr additive="repl">
                                        <p:cTn id="7" dur="500" fill="hold"/>
                                        <p:tgtEl>
                                          <p:spTgt spid="35845">
                                            <p:txEl>
                                              <p:pRg st="0" end="0"/>
                                            </p:txEl>
                                          </p:spTgt>
                                        </p:tgtEl>
                                        <p:attrNameLst>
                                          <p:attrName>ppt_x</p:attrName>
                                        </p:attrNameLst>
                                      </p:cBhvr>
                                      <p:tavLst>
                                        <p:tav tm="100000">
                                          <p:val>
                                            <p:strVal val="1+#ppt_w/2"/>
                                          </p:val>
                                        </p:tav>
                                        <p:tav>
                                          <p:val>
                                            <p:strVal val="#ppt_x"/>
                                          </p:val>
                                        </p:tav>
                                      </p:tavLst>
                                    </p:anim>
                                    <p:anim calcmode="lin" valueType="num">
                                      <p:cBhvr additive="repl">
                                        <p:cTn id="8" dur="500" fill="hold"/>
                                        <p:tgtEl>
                                          <p:spTgt spid="35845">
                                            <p:txEl>
                                              <p:pRg st="0" end="0"/>
                                            </p:txEl>
                                          </p:spTgt>
                                        </p:tgtEl>
                                        <p:attrNameLst>
                                          <p:attrName>ppt_y</p:attrName>
                                        </p:attrNameLst>
                                      </p:cBhvr>
                                      <p:tavLst>
                                        <p:tav tm="100000">
                                          <p:val>
                                            <p:strVal val="#ppt_y"/>
                                          </p:val>
                                        </p:tav>
                                        <p:tav>
                                          <p:val>
                                            <p:strVal val="#ppt_y"/>
                                          </p:val>
                                        </p:tav>
                                      </p:tavLst>
                                    </p:anim>
                                  </p:childTnLst>
                                </p:cTn>
                              </p:par>
                              <p:par>
                                <p:cTn id="9" presetID="2" presetClass="entr" presetSubtype="2" fill="hold" nodeType="withEffect">
                                  <p:stCondLst>
                                    <p:cond delay="0"/>
                                  </p:stCondLst>
                                  <p:childTnLst>
                                    <p:set>
                                      <p:cBhvr additive="repl">
                                        <p:cTn id="10" dur="1" fill="hold">
                                          <p:stCondLst>
                                            <p:cond delay="0"/>
                                          </p:stCondLst>
                                        </p:cTn>
                                        <p:tgtEl>
                                          <p:spTgt spid="35845">
                                            <p:txEl>
                                              <p:pRg st="1" end="1"/>
                                            </p:txEl>
                                          </p:spTgt>
                                        </p:tgtEl>
                                        <p:attrNameLst>
                                          <p:attrName>style.visibility</p:attrName>
                                        </p:attrNameLst>
                                      </p:cBhvr>
                                      <p:to>
                                        <p:strVal val="visible"/>
                                      </p:to>
                                    </p:set>
                                    <p:anim calcmode="lin" valueType="num">
                                      <p:cBhvr additive="repl">
                                        <p:cTn id="11" dur="500" fill="hold"/>
                                        <p:tgtEl>
                                          <p:spTgt spid="35845">
                                            <p:txEl>
                                              <p:pRg st="1" end="1"/>
                                            </p:txEl>
                                          </p:spTgt>
                                        </p:tgtEl>
                                        <p:attrNameLst>
                                          <p:attrName>ppt_x</p:attrName>
                                        </p:attrNameLst>
                                      </p:cBhvr>
                                      <p:tavLst>
                                        <p:tav tm="100000">
                                          <p:val>
                                            <p:strVal val="1+#ppt_w/2"/>
                                          </p:val>
                                        </p:tav>
                                        <p:tav>
                                          <p:val>
                                            <p:strVal val="#ppt_x"/>
                                          </p:val>
                                        </p:tav>
                                      </p:tavLst>
                                    </p:anim>
                                    <p:anim calcmode="lin" valueType="num">
                                      <p:cBhvr additive="repl">
                                        <p:cTn id="12" dur="500" fill="hold"/>
                                        <p:tgtEl>
                                          <p:spTgt spid="35845">
                                            <p:txEl>
                                              <p:pRg st="1" end="1"/>
                                            </p:txEl>
                                          </p:spTgt>
                                        </p:tgtEl>
                                        <p:attrNameLst>
                                          <p:attrName>ppt_y</p:attrName>
                                        </p:attrNameLst>
                                      </p:cBhvr>
                                      <p:tavLst>
                                        <p:tav tm="100000">
                                          <p:val>
                                            <p:strVal val="#ppt_y"/>
                                          </p:val>
                                        </p:tav>
                                        <p:tav>
                                          <p:val>
                                            <p:strVal val="#ppt_y"/>
                                          </p:val>
                                        </p:tav>
                                      </p:tavLst>
                                    </p:anim>
                                  </p:childTnLst>
                                </p:cTn>
                              </p:par>
                              <p:par>
                                <p:cTn id="13" presetID="2" presetClass="entr" presetSubtype="2" fill="hold" nodeType="withEffect">
                                  <p:stCondLst>
                                    <p:cond delay="0"/>
                                  </p:stCondLst>
                                  <p:childTnLst>
                                    <p:set>
                                      <p:cBhvr additive="repl">
                                        <p:cTn id="14" dur="1" fill="hold">
                                          <p:stCondLst>
                                            <p:cond delay="0"/>
                                          </p:stCondLst>
                                        </p:cTn>
                                        <p:tgtEl>
                                          <p:spTgt spid="35845">
                                            <p:txEl>
                                              <p:pRg st="2" end="2"/>
                                            </p:txEl>
                                          </p:spTgt>
                                        </p:tgtEl>
                                        <p:attrNameLst>
                                          <p:attrName>style.visibility</p:attrName>
                                        </p:attrNameLst>
                                      </p:cBhvr>
                                      <p:to>
                                        <p:strVal val="visible"/>
                                      </p:to>
                                    </p:set>
                                    <p:anim calcmode="lin" valueType="num">
                                      <p:cBhvr additive="repl">
                                        <p:cTn id="15" dur="500" fill="hold"/>
                                        <p:tgtEl>
                                          <p:spTgt spid="35845">
                                            <p:txEl>
                                              <p:pRg st="2" end="2"/>
                                            </p:txEl>
                                          </p:spTgt>
                                        </p:tgtEl>
                                        <p:attrNameLst>
                                          <p:attrName>ppt_x</p:attrName>
                                        </p:attrNameLst>
                                      </p:cBhvr>
                                      <p:tavLst>
                                        <p:tav tm="100000">
                                          <p:val>
                                            <p:strVal val="1+#ppt_w/2"/>
                                          </p:val>
                                        </p:tav>
                                        <p:tav>
                                          <p:val>
                                            <p:strVal val="#ppt_x"/>
                                          </p:val>
                                        </p:tav>
                                      </p:tavLst>
                                    </p:anim>
                                    <p:anim calcmode="lin" valueType="num">
                                      <p:cBhvr additive="repl">
                                        <p:cTn id="16" dur="500" fill="hold"/>
                                        <p:tgtEl>
                                          <p:spTgt spid="35845">
                                            <p:txEl>
                                              <p:pRg st="2" end="2"/>
                                            </p:txEl>
                                          </p:spTgt>
                                        </p:tgtEl>
                                        <p:attrNameLst>
                                          <p:attrName>ppt_y</p:attrName>
                                        </p:attrNameLst>
                                      </p:cBhvr>
                                      <p:tavLst>
                                        <p:tav tm="100000">
                                          <p:val>
                                            <p:strVal val="#ppt_y"/>
                                          </p:val>
                                        </p:tav>
                                        <p:tav>
                                          <p:val>
                                            <p:strVal val="#ppt_y"/>
                                          </p:val>
                                        </p:tav>
                                      </p:tavLst>
                                    </p:anim>
                                  </p:childTnLst>
                                </p:cTn>
                              </p:par>
                              <p:par>
                                <p:cTn id="17" presetID="2" presetClass="entr" presetSubtype="2" fill="hold" nodeType="withEffect">
                                  <p:stCondLst>
                                    <p:cond delay="0"/>
                                  </p:stCondLst>
                                  <p:childTnLst>
                                    <p:set>
                                      <p:cBhvr additive="repl">
                                        <p:cTn id="18" dur="1" fill="hold">
                                          <p:stCondLst>
                                            <p:cond delay="0"/>
                                          </p:stCondLst>
                                        </p:cTn>
                                        <p:tgtEl>
                                          <p:spTgt spid="35845">
                                            <p:txEl>
                                              <p:pRg st="3" end="3"/>
                                            </p:txEl>
                                          </p:spTgt>
                                        </p:tgtEl>
                                        <p:attrNameLst>
                                          <p:attrName>style.visibility</p:attrName>
                                        </p:attrNameLst>
                                      </p:cBhvr>
                                      <p:to>
                                        <p:strVal val="visible"/>
                                      </p:to>
                                    </p:set>
                                    <p:anim calcmode="lin" valueType="num">
                                      <p:cBhvr additive="repl">
                                        <p:cTn id="19" dur="500" fill="hold"/>
                                        <p:tgtEl>
                                          <p:spTgt spid="35845">
                                            <p:txEl>
                                              <p:pRg st="3" end="3"/>
                                            </p:txEl>
                                          </p:spTgt>
                                        </p:tgtEl>
                                        <p:attrNameLst>
                                          <p:attrName>ppt_x</p:attrName>
                                        </p:attrNameLst>
                                      </p:cBhvr>
                                      <p:tavLst>
                                        <p:tav tm="100000">
                                          <p:val>
                                            <p:strVal val="1+#ppt_w/2"/>
                                          </p:val>
                                        </p:tav>
                                        <p:tav>
                                          <p:val>
                                            <p:strVal val="#ppt_x"/>
                                          </p:val>
                                        </p:tav>
                                      </p:tavLst>
                                    </p:anim>
                                    <p:anim calcmode="lin" valueType="num">
                                      <p:cBhvr additive="repl">
                                        <p:cTn id="20" dur="500" fill="hold"/>
                                        <p:tgtEl>
                                          <p:spTgt spid="35845">
                                            <p:txEl>
                                              <p:pRg st="3" end="3"/>
                                            </p:txEl>
                                          </p:spTgt>
                                        </p:tgtEl>
                                        <p:attrNameLst>
                                          <p:attrName>ppt_y</p:attrName>
                                        </p:attrNameLst>
                                      </p:cBhvr>
                                      <p:tavLst>
                                        <p:tav tm="100000">
                                          <p:val>
                                            <p:strVal val="#ppt_y"/>
                                          </p:val>
                                        </p:tav>
                                        <p:tav>
                                          <p:val>
                                            <p:strVal val="#ppt_y"/>
                                          </p:val>
                                        </p:tav>
                                      </p:tavLst>
                                    </p:anim>
                                  </p:childTnLst>
                                </p:cTn>
                              </p:par>
                              <p:par>
                                <p:cTn id="21" presetID="2" presetClass="entr" presetSubtype="2" fill="hold" nodeType="withEffect">
                                  <p:stCondLst>
                                    <p:cond delay="0"/>
                                  </p:stCondLst>
                                  <p:childTnLst>
                                    <p:set>
                                      <p:cBhvr additive="repl">
                                        <p:cTn id="22" dur="1" fill="hold">
                                          <p:stCondLst>
                                            <p:cond delay="0"/>
                                          </p:stCondLst>
                                        </p:cTn>
                                        <p:tgtEl>
                                          <p:spTgt spid="35845">
                                            <p:txEl>
                                              <p:pRg st="4" end="4"/>
                                            </p:txEl>
                                          </p:spTgt>
                                        </p:tgtEl>
                                        <p:attrNameLst>
                                          <p:attrName>style.visibility</p:attrName>
                                        </p:attrNameLst>
                                      </p:cBhvr>
                                      <p:to>
                                        <p:strVal val="visible"/>
                                      </p:to>
                                    </p:set>
                                    <p:anim calcmode="lin" valueType="num">
                                      <p:cBhvr additive="repl">
                                        <p:cTn id="23" dur="500" fill="hold"/>
                                        <p:tgtEl>
                                          <p:spTgt spid="35845">
                                            <p:txEl>
                                              <p:pRg st="4" end="4"/>
                                            </p:txEl>
                                          </p:spTgt>
                                        </p:tgtEl>
                                        <p:attrNameLst>
                                          <p:attrName>ppt_x</p:attrName>
                                        </p:attrNameLst>
                                      </p:cBhvr>
                                      <p:tavLst>
                                        <p:tav tm="100000">
                                          <p:val>
                                            <p:strVal val="1+#ppt_w/2"/>
                                          </p:val>
                                        </p:tav>
                                        <p:tav>
                                          <p:val>
                                            <p:strVal val="#ppt_x"/>
                                          </p:val>
                                        </p:tav>
                                      </p:tavLst>
                                    </p:anim>
                                    <p:anim calcmode="lin" valueType="num">
                                      <p:cBhvr additive="repl">
                                        <p:cTn id="24" dur="500" fill="hold"/>
                                        <p:tgtEl>
                                          <p:spTgt spid="35845">
                                            <p:txEl>
                                              <p:pRg st="4" end="4"/>
                                            </p:txEl>
                                          </p:spTgt>
                                        </p:tgtEl>
                                        <p:attrNameLst>
                                          <p:attrName>ppt_y</p:attrName>
                                        </p:attrNameLst>
                                      </p:cBhvr>
                                      <p:tavLst>
                                        <p:tav tm="100000">
                                          <p:val>
                                            <p:strVal val="#ppt_y"/>
                                          </p:val>
                                        </p:tav>
                                        <p:tav>
                                          <p:val>
                                            <p:strVal val="#ppt_y"/>
                                          </p:val>
                                        </p:tav>
                                      </p:tavLst>
                                    </p:anim>
                                  </p:childTnLst>
                                </p:cTn>
                              </p:par>
                              <p:par>
                                <p:cTn id="25" presetID="2" presetClass="entr" presetSubtype="2" fill="hold" nodeType="withEffect">
                                  <p:stCondLst>
                                    <p:cond delay="0"/>
                                  </p:stCondLst>
                                  <p:childTnLst>
                                    <p:set>
                                      <p:cBhvr additive="repl">
                                        <p:cTn id="26" dur="1" fill="hold">
                                          <p:stCondLst>
                                            <p:cond delay="0"/>
                                          </p:stCondLst>
                                        </p:cTn>
                                        <p:tgtEl>
                                          <p:spTgt spid="35845">
                                            <p:txEl>
                                              <p:pRg st="5" end="5"/>
                                            </p:txEl>
                                          </p:spTgt>
                                        </p:tgtEl>
                                        <p:attrNameLst>
                                          <p:attrName>style.visibility</p:attrName>
                                        </p:attrNameLst>
                                      </p:cBhvr>
                                      <p:to>
                                        <p:strVal val="visible"/>
                                      </p:to>
                                    </p:set>
                                    <p:anim calcmode="lin" valueType="num">
                                      <p:cBhvr additive="repl">
                                        <p:cTn id="27" dur="500" fill="hold"/>
                                        <p:tgtEl>
                                          <p:spTgt spid="35845">
                                            <p:txEl>
                                              <p:pRg st="5" end="5"/>
                                            </p:txEl>
                                          </p:spTgt>
                                        </p:tgtEl>
                                        <p:attrNameLst>
                                          <p:attrName>ppt_x</p:attrName>
                                        </p:attrNameLst>
                                      </p:cBhvr>
                                      <p:tavLst>
                                        <p:tav tm="100000">
                                          <p:val>
                                            <p:strVal val="1+#ppt_w/2"/>
                                          </p:val>
                                        </p:tav>
                                        <p:tav>
                                          <p:val>
                                            <p:strVal val="#ppt_x"/>
                                          </p:val>
                                        </p:tav>
                                      </p:tavLst>
                                    </p:anim>
                                    <p:anim calcmode="lin" valueType="num">
                                      <p:cBhvr additive="repl">
                                        <p:cTn id="28" dur="500" fill="hold"/>
                                        <p:tgtEl>
                                          <p:spTgt spid="35845">
                                            <p:txEl>
                                              <p:pRg st="5" end="5"/>
                                            </p:txEl>
                                          </p:spTgt>
                                        </p:tgtEl>
                                        <p:attrNameLst>
                                          <p:attrName>ppt_y</p:attrName>
                                        </p:attrNameLst>
                                      </p:cBhvr>
                                      <p:tavLst>
                                        <p:tav tm="100000">
                                          <p:val>
                                            <p:strVal val="#ppt_y"/>
                                          </p:val>
                                        </p:tav>
                                        <p:tav>
                                          <p:val>
                                            <p:strVal val="#ppt_y"/>
                                          </p:val>
                                        </p:tav>
                                      </p:tavLst>
                                    </p:anim>
                                  </p:childTnLst>
                                </p:cTn>
                              </p:par>
                              <p:par>
                                <p:cTn id="29" presetID="2" presetClass="entr" presetSubtype="2" fill="hold" nodeType="withEffect">
                                  <p:stCondLst>
                                    <p:cond delay="0"/>
                                  </p:stCondLst>
                                  <p:childTnLst>
                                    <p:set>
                                      <p:cBhvr additive="repl">
                                        <p:cTn id="30" dur="1" fill="hold">
                                          <p:stCondLst>
                                            <p:cond delay="0"/>
                                          </p:stCondLst>
                                        </p:cTn>
                                        <p:tgtEl>
                                          <p:spTgt spid="35845">
                                            <p:txEl>
                                              <p:pRg st="6" end="6"/>
                                            </p:txEl>
                                          </p:spTgt>
                                        </p:tgtEl>
                                        <p:attrNameLst>
                                          <p:attrName>style.visibility</p:attrName>
                                        </p:attrNameLst>
                                      </p:cBhvr>
                                      <p:to>
                                        <p:strVal val="visible"/>
                                      </p:to>
                                    </p:set>
                                    <p:anim calcmode="lin" valueType="num">
                                      <p:cBhvr additive="repl">
                                        <p:cTn id="31" dur="500" fill="hold"/>
                                        <p:tgtEl>
                                          <p:spTgt spid="35845">
                                            <p:txEl>
                                              <p:pRg st="6" end="6"/>
                                            </p:txEl>
                                          </p:spTgt>
                                        </p:tgtEl>
                                        <p:attrNameLst>
                                          <p:attrName>ppt_x</p:attrName>
                                        </p:attrNameLst>
                                      </p:cBhvr>
                                      <p:tavLst>
                                        <p:tav tm="100000">
                                          <p:val>
                                            <p:strVal val="1+#ppt_w/2"/>
                                          </p:val>
                                        </p:tav>
                                        <p:tav>
                                          <p:val>
                                            <p:strVal val="#ppt_x"/>
                                          </p:val>
                                        </p:tav>
                                      </p:tavLst>
                                    </p:anim>
                                    <p:anim calcmode="lin" valueType="num">
                                      <p:cBhvr additive="repl">
                                        <p:cTn id="32" dur="500" fill="hold"/>
                                        <p:tgtEl>
                                          <p:spTgt spid="35845">
                                            <p:txEl>
                                              <p:pRg st="6" end="6"/>
                                            </p:txEl>
                                          </p:spTgt>
                                        </p:tgtEl>
                                        <p:attrNameLst>
                                          <p:attrName>ppt_y</p:attrName>
                                        </p:attrNameLst>
                                      </p:cBhvr>
                                      <p:tavLst>
                                        <p:tav tm="100000">
                                          <p:val>
                                            <p:strVal val="#ppt_y"/>
                                          </p:val>
                                        </p:tav>
                                        <p:tav>
                                          <p:val>
                                            <p:strVal val="#ppt_y"/>
                                          </p:val>
                                        </p:tav>
                                      </p:tavLst>
                                    </p:anim>
                                  </p:childTnLst>
                                </p:cTn>
                              </p:par>
                            </p:childTnLst>
                          </p:cTn>
                        </p:par>
                        <p:par>
                          <p:cTn id="33" fill="hold" nodeType="afterGroup">
                            <p:stCondLst>
                              <p:cond delay="500"/>
                            </p:stCondLst>
                            <p:childTnLst>
                              <p:par>
                                <p:cTn id="34" presetID="5" presetClass="entr" presetSubtype="10" fill="hold" nodeType="afterEffect">
                                  <p:stCondLst>
                                    <p:cond delay="0"/>
                                  </p:stCondLst>
                                  <p:childTnLst>
                                    <p:set>
                                      <p:cBhvr additive="repl">
                                        <p:cTn id="35" dur="1" fill="hold">
                                          <p:stCondLst>
                                            <p:cond delay="0"/>
                                          </p:stCondLst>
                                        </p:cTn>
                                        <p:tgtEl>
                                          <p:spTgt spid="35846"/>
                                        </p:tgtEl>
                                        <p:attrNameLst>
                                          <p:attrName>style.visibility</p:attrName>
                                        </p:attrNameLst>
                                      </p:cBhvr>
                                      <p:to>
                                        <p:strVal val="visible"/>
                                      </p:to>
                                    </p:set>
                                    <p:animEffect transition="in" filter="checkerboard(across)">
                                      <p:cBhvr additive="repl">
                                        <p:cTn id="36" dur="500"/>
                                        <p:tgtEl>
                                          <p:spTgt spid="358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a:extLst>
              <a:ext uri="{FF2B5EF4-FFF2-40B4-BE49-F238E27FC236}">
                <a16:creationId xmlns:a16="http://schemas.microsoft.com/office/drawing/2014/main" id="{C4130B59-4245-BB3D-9AE8-FE5084D8B031}"/>
              </a:ext>
            </a:extLst>
          </p:cNvPr>
          <p:cNvSpPr>
            <a:spLocks noChangeArrowheads="1"/>
          </p:cNvSpPr>
          <p:nvPr/>
        </p:nvSpPr>
        <p:spPr bwMode="auto">
          <a:xfrm>
            <a:off x="179388" y="0"/>
            <a:ext cx="8785225" cy="40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100">
                <a:solidFill>
                  <a:srgbClr val="03495C"/>
                </a:solidFill>
                <a:latin typeface="Calibri" panose="020F0502020204030204" pitchFamily="34" charset="0"/>
              </a:rPr>
              <a:t>Κυκλικό διάγραμμα πραγματικής λειτουργίας 2χρονου βενζινοκινητήρα</a:t>
            </a:r>
          </a:p>
        </p:txBody>
      </p:sp>
      <p:sp>
        <p:nvSpPr>
          <p:cNvPr id="36866" name="Rectangle 2">
            <a:extLst>
              <a:ext uri="{FF2B5EF4-FFF2-40B4-BE49-F238E27FC236}">
                <a16:creationId xmlns:a16="http://schemas.microsoft.com/office/drawing/2014/main" id="{F1F8E340-28C4-D39F-DCBF-63F2A92A9AC1}"/>
              </a:ext>
            </a:extLst>
          </p:cNvPr>
          <p:cNvSpPr>
            <a:spLocks noChangeArrowheads="1"/>
          </p:cNvSpPr>
          <p:nvPr/>
        </p:nvSpPr>
        <p:spPr bwMode="auto">
          <a:xfrm>
            <a:off x="5651500" y="4227513"/>
            <a:ext cx="3311525" cy="48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1300">
                <a:latin typeface="Calibri" panose="020F0502020204030204" pitchFamily="34" charset="0"/>
              </a:rPr>
              <a:t>Κυκλικό διάγραμμα λειτουργίας δίχρονου βενζινοκινητήρα.</a:t>
            </a:r>
          </a:p>
        </p:txBody>
      </p:sp>
      <p:pic>
        <p:nvPicPr>
          <p:cNvPr id="36867" name="Picture 3">
            <a:extLst>
              <a:ext uri="{FF2B5EF4-FFF2-40B4-BE49-F238E27FC236}">
                <a16:creationId xmlns:a16="http://schemas.microsoft.com/office/drawing/2014/main" id="{0124E595-0A59-9BE5-EBFE-12EAF2686C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987425"/>
            <a:ext cx="2673350" cy="3206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6868" name="Rectangle 4">
            <a:extLst>
              <a:ext uri="{FF2B5EF4-FFF2-40B4-BE49-F238E27FC236}">
                <a16:creationId xmlns:a16="http://schemas.microsoft.com/office/drawing/2014/main" id="{BDA910B5-0350-C620-077D-5E1AC8E7B16F}"/>
              </a:ext>
            </a:extLst>
          </p:cNvPr>
          <p:cNvSpPr>
            <a:spLocks noChangeArrowheads="1"/>
          </p:cNvSpPr>
          <p:nvPr/>
        </p:nvSpPr>
        <p:spPr bwMode="auto">
          <a:xfrm>
            <a:off x="539750" y="484188"/>
            <a:ext cx="8135938" cy="363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marL="180975" indent="-180975">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spcAft>
                <a:spcPts val="1813"/>
              </a:spcAft>
              <a:buFont typeface="Wingdings" pitchFamily="2" charset="0"/>
              <a:buChar char=""/>
            </a:pPr>
            <a:r>
              <a:rPr lang="el-GR" altLang="el-GR"/>
              <a:t>2</a:t>
            </a:r>
            <a:r>
              <a:rPr lang="el-GR" altLang="el-GR" baseline="30000"/>
              <a:t>ος</a:t>
            </a:r>
            <a:r>
              <a:rPr lang="el-GR" altLang="el-GR"/>
              <a:t> χρόνος  - </a:t>
            </a:r>
            <a:r>
              <a:rPr lang="el-GR" altLang="el-GR" b="1">
                <a:solidFill>
                  <a:srgbClr val="FF0000"/>
                </a:solidFill>
              </a:rPr>
              <a:t>το έμβολο ανεβαίνει:</a:t>
            </a:r>
          </a:p>
        </p:txBody>
      </p:sp>
      <p:sp>
        <p:nvSpPr>
          <p:cNvPr id="36869" name="Rectangle 5">
            <a:extLst>
              <a:ext uri="{FF2B5EF4-FFF2-40B4-BE49-F238E27FC236}">
                <a16:creationId xmlns:a16="http://schemas.microsoft.com/office/drawing/2014/main" id="{00D83457-11CA-5CD4-50B6-BC0625CF1C55}"/>
              </a:ext>
            </a:extLst>
          </p:cNvPr>
          <p:cNvSpPr>
            <a:spLocks noChangeArrowheads="1"/>
          </p:cNvSpPr>
          <p:nvPr/>
        </p:nvSpPr>
        <p:spPr bwMode="auto">
          <a:xfrm>
            <a:off x="468313" y="915988"/>
            <a:ext cx="5256212" cy="3106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pPr>
            <a:r>
              <a:rPr lang="el-GR" altLang="el-GR">
                <a:solidFill>
                  <a:srgbClr val="387026"/>
                </a:solidFill>
              </a:rPr>
              <a:t>Ολοκλήρωση της εισαγωγής στον κύλινδρο</a:t>
            </a:r>
            <a:r>
              <a:rPr lang="el-GR" altLang="el-GR"/>
              <a:t>: </a:t>
            </a:r>
          </a:p>
          <a:p>
            <a:pPr algn="r" hangingPunct="1">
              <a:lnSpc>
                <a:spcPct val="100000"/>
              </a:lnSpc>
            </a:pPr>
            <a:endParaRPr lang="el-GR" altLang="el-GR"/>
          </a:p>
          <a:p>
            <a:pPr algn="r" hangingPunct="1">
              <a:lnSpc>
                <a:spcPct val="100000"/>
              </a:lnSpc>
            </a:pPr>
            <a:r>
              <a:rPr lang="el-GR" altLang="el-GR"/>
              <a:t>το δεύτερο τμήμα του τόξου ΑΒ </a:t>
            </a:r>
          </a:p>
          <a:p>
            <a:pPr algn="r" hangingPunct="1">
              <a:lnSpc>
                <a:spcPct val="100000"/>
              </a:lnSpc>
            </a:pPr>
            <a:r>
              <a:rPr lang="el-GR" altLang="el-GR"/>
              <a:t>από 50° μέχρι 70° μετά το Κ.Ν.Σ.</a:t>
            </a:r>
          </a:p>
          <a:p>
            <a:pPr algn="r" hangingPunct="1">
              <a:lnSpc>
                <a:spcPct val="100000"/>
              </a:lnSpc>
            </a:pPr>
            <a:r>
              <a:rPr lang="el-GR" altLang="el-GR"/>
              <a:t> </a:t>
            </a:r>
          </a:p>
          <a:p>
            <a:pPr algn="r" hangingPunct="1">
              <a:lnSpc>
                <a:spcPct val="100000"/>
              </a:lnSpc>
            </a:pPr>
            <a:r>
              <a:rPr lang="el-GR" altLang="el-GR"/>
              <a:t>Το έμβολο μετά το Κ.Ν.Σ. αρχίζει να </a:t>
            </a:r>
          </a:p>
          <a:p>
            <a:pPr algn="r" hangingPunct="1">
              <a:lnSpc>
                <a:spcPct val="100000"/>
              </a:lnSpc>
            </a:pPr>
            <a:r>
              <a:rPr lang="el-GR" altLang="el-GR"/>
              <a:t>αναβαίνει προς το Α.Ν.Σ.</a:t>
            </a:r>
          </a:p>
          <a:p>
            <a:pPr algn="r" hangingPunct="1">
              <a:lnSpc>
                <a:spcPct val="100000"/>
              </a:lnSpc>
            </a:pPr>
            <a:r>
              <a:rPr lang="el-GR" altLang="el-GR"/>
              <a:t> </a:t>
            </a:r>
          </a:p>
          <a:p>
            <a:pPr algn="ctr" hangingPunct="1">
              <a:lnSpc>
                <a:spcPct val="100000"/>
              </a:lnSpc>
            </a:pPr>
            <a:r>
              <a:rPr lang="el-GR" altLang="el-GR"/>
              <a:t>Με την άνοδό του, και αφού έχει ολοκληρωθεί η εισαγωγή του μίγματος στον κύλινδρο, καλύπτεται πρώτα η θυρίδα εισαγωγής (Α).</a:t>
            </a:r>
          </a:p>
        </p:txBody>
      </p:sp>
      <p:pic>
        <p:nvPicPr>
          <p:cNvPr id="36870" name="Picture 6">
            <a:extLst>
              <a:ext uri="{FF2B5EF4-FFF2-40B4-BE49-F238E27FC236}">
                <a16:creationId xmlns:a16="http://schemas.microsoft.com/office/drawing/2014/main" id="{66FEC4AC-A74B-3FAE-FB0A-36F65F6C45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0861" r="31500" b="10133"/>
          <a:stretch>
            <a:fillRect/>
          </a:stretch>
        </p:blipFill>
        <p:spPr bwMode="auto">
          <a:xfrm>
            <a:off x="827088" y="1419225"/>
            <a:ext cx="833437" cy="1584325"/>
          </a:xfrm>
          <a:prstGeom prst="rect">
            <a:avLst/>
          </a:prstGeom>
          <a:noFill/>
          <a:ln>
            <a:noFill/>
          </a:ln>
          <a:effectLst/>
          <a:extLst>
            <a:ext uri="{909E8E84-426E-40DD-AFC4-6F175D3DCCD1}">
              <a14:hiddenFill xmlns:a14="http://schemas.microsoft.com/office/drawing/2010/main">
                <a:blipFill dpi="0" rotWithShape="0">
                  <a:blip/>
                  <a:srcRect l="50861" r="31500" b="10133"/>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fill="hold" nodeType="clickEffect">
                                  <p:stCondLst>
                                    <p:cond delay="0"/>
                                  </p:stCondLst>
                                  <p:childTnLst>
                                    <p:set>
                                      <p:cBhvr additive="repl">
                                        <p:cTn id="6" dur="1" fill="hold">
                                          <p:stCondLst>
                                            <p:cond delay="0"/>
                                          </p:stCondLst>
                                        </p:cTn>
                                        <p:tgtEl>
                                          <p:spTgt spid="36869">
                                            <p:txEl>
                                              <p:pRg st="2" end="2"/>
                                            </p:txEl>
                                          </p:spTgt>
                                        </p:tgtEl>
                                        <p:attrNameLst>
                                          <p:attrName>style.visibility</p:attrName>
                                        </p:attrNameLst>
                                      </p:cBhvr>
                                      <p:to>
                                        <p:strVal val="visible"/>
                                      </p:to>
                                    </p:set>
                                    <p:anim calcmode="lin" valueType="num">
                                      <p:cBhvr additive="repl">
                                        <p:cTn id="7" dur="500" fill="hold"/>
                                        <p:tgtEl>
                                          <p:spTgt spid="36869">
                                            <p:txEl>
                                              <p:pRg st="2" end="2"/>
                                            </p:txEl>
                                          </p:spTgt>
                                        </p:tgtEl>
                                        <p:attrNameLst>
                                          <p:attrName>ppt_x</p:attrName>
                                        </p:attrNameLst>
                                      </p:cBhvr>
                                      <p:tavLst>
                                        <p:tav tm="100000">
                                          <p:val>
                                            <p:strVal val="#ppt_x-.2"/>
                                          </p:val>
                                        </p:tav>
                                        <p:tav>
                                          <p:val>
                                            <p:strVal val="#ppt_x"/>
                                          </p:val>
                                        </p:tav>
                                      </p:tavLst>
                                    </p:anim>
                                    <p:anim calcmode="lin" valueType="num">
                                      <p:cBhvr additive="repl">
                                        <p:cTn id="8" dur="500" fill="hold"/>
                                        <p:tgtEl>
                                          <p:spTgt spid="36869">
                                            <p:txEl>
                                              <p:pRg st="2" end="2"/>
                                            </p:txEl>
                                          </p:spTgt>
                                        </p:tgtEl>
                                        <p:attrNameLst>
                                          <p:attrName>ppt_y</p:attrName>
                                        </p:attrNameLst>
                                      </p:cBhvr>
                                      <p:tavLst>
                                        <p:tav tm="100000">
                                          <p:val>
                                            <p:strVal val="#ppt_y"/>
                                          </p:val>
                                        </p:tav>
                                        <p:tav>
                                          <p:val>
                                            <p:strVal val="#ppt_y"/>
                                          </p:val>
                                        </p:tav>
                                      </p:tavLst>
                                    </p:anim>
                                    <p:animEffect transition="in" filter="wipe(right)">
                                      <p:cBhvr additive="repl">
                                        <p:cTn id="9" dur="500"/>
                                        <p:tgtEl>
                                          <p:spTgt spid="36869">
                                            <p:txEl>
                                              <p:pRg st="2" end="2"/>
                                            </p:txEl>
                                          </p:spTgt>
                                        </p:tgtEl>
                                      </p:cBhvr>
                                    </p:animEffect>
                                  </p:childTnLst>
                                </p:cTn>
                              </p:par>
                              <p:par>
                                <p:cTn id="10" presetID="29" presetClass="entr" fill="hold" nodeType="withEffect">
                                  <p:stCondLst>
                                    <p:cond delay="0"/>
                                  </p:stCondLst>
                                  <p:childTnLst>
                                    <p:set>
                                      <p:cBhvr additive="repl">
                                        <p:cTn id="11" dur="1" fill="hold">
                                          <p:stCondLst>
                                            <p:cond delay="0"/>
                                          </p:stCondLst>
                                        </p:cTn>
                                        <p:tgtEl>
                                          <p:spTgt spid="36869">
                                            <p:txEl>
                                              <p:pRg st="3" end="3"/>
                                            </p:txEl>
                                          </p:spTgt>
                                        </p:tgtEl>
                                        <p:attrNameLst>
                                          <p:attrName>style.visibility</p:attrName>
                                        </p:attrNameLst>
                                      </p:cBhvr>
                                      <p:to>
                                        <p:strVal val="visible"/>
                                      </p:to>
                                    </p:set>
                                    <p:anim calcmode="lin" valueType="num">
                                      <p:cBhvr additive="repl">
                                        <p:cTn id="12" dur="500" fill="hold"/>
                                        <p:tgtEl>
                                          <p:spTgt spid="36869">
                                            <p:txEl>
                                              <p:pRg st="3" end="3"/>
                                            </p:txEl>
                                          </p:spTgt>
                                        </p:tgtEl>
                                        <p:attrNameLst>
                                          <p:attrName>ppt_x</p:attrName>
                                        </p:attrNameLst>
                                      </p:cBhvr>
                                      <p:tavLst>
                                        <p:tav tm="100000">
                                          <p:val>
                                            <p:strVal val="#ppt_x-.2"/>
                                          </p:val>
                                        </p:tav>
                                        <p:tav>
                                          <p:val>
                                            <p:strVal val="#ppt_x"/>
                                          </p:val>
                                        </p:tav>
                                      </p:tavLst>
                                    </p:anim>
                                    <p:anim calcmode="lin" valueType="num">
                                      <p:cBhvr additive="repl">
                                        <p:cTn id="13" dur="500" fill="hold"/>
                                        <p:tgtEl>
                                          <p:spTgt spid="36869">
                                            <p:txEl>
                                              <p:pRg st="3" end="3"/>
                                            </p:txEl>
                                          </p:spTgt>
                                        </p:tgtEl>
                                        <p:attrNameLst>
                                          <p:attrName>ppt_y</p:attrName>
                                        </p:attrNameLst>
                                      </p:cBhvr>
                                      <p:tavLst>
                                        <p:tav tm="100000">
                                          <p:val>
                                            <p:strVal val="#ppt_y"/>
                                          </p:val>
                                        </p:tav>
                                        <p:tav>
                                          <p:val>
                                            <p:strVal val="#ppt_y"/>
                                          </p:val>
                                        </p:tav>
                                      </p:tavLst>
                                    </p:anim>
                                    <p:animEffect transition="in" filter="wipe(right)">
                                      <p:cBhvr additive="repl">
                                        <p:cTn id="14" dur="500"/>
                                        <p:tgtEl>
                                          <p:spTgt spid="36869">
                                            <p:txEl>
                                              <p:pRg st="3" end="3"/>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9" presetClass="entr" fill="hold" nodeType="clickEffect">
                                  <p:stCondLst>
                                    <p:cond delay="0"/>
                                  </p:stCondLst>
                                  <p:childTnLst>
                                    <p:set>
                                      <p:cBhvr additive="repl">
                                        <p:cTn id="18" dur="1" fill="hold">
                                          <p:stCondLst>
                                            <p:cond delay="0"/>
                                          </p:stCondLst>
                                        </p:cTn>
                                        <p:tgtEl>
                                          <p:spTgt spid="36869">
                                            <p:txEl>
                                              <p:pRg st="5" end="5"/>
                                            </p:txEl>
                                          </p:spTgt>
                                        </p:tgtEl>
                                        <p:attrNameLst>
                                          <p:attrName>style.visibility</p:attrName>
                                        </p:attrNameLst>
                                      </p:cBhvr>
                                      <p:to>
                                        <p:strVal val="visible"/>
                                      </p:to>
                                    </p:set>
                                    <p:anim calcmode="lin" valueType="num">
                                      <p:cBhvr additive="repl">
                                        <p:cTn id="19" dur="500" fill="hold"/>
                                        <p:tgtEl>
                                          <p:spTgt spid="36869">
                                            <p:txEl>
                                              <p:pRg st="5" end="5"/>
                                            </p:txEl>
                                          </p:spTgt>
                                        </p:tgtEl>
                                        <p:attrNameLst>
                                          <p:attrName>ppt_x</p:attrName>
                                        </p:attrNameLst>
                                      </p:cBhvr>
                                      <p:tavLst>
                                        <p:tav tm="100000">
                                          <p:val>
                                            <p:strVal val="#ppt_x-.2"/>
                                          </p:val>
                                        </p:tav>
                                        <p:tav>
                                          <p:val>
                                            <p:strVal val="#ppt_x"/>
                                          </p:val>
                                        </p:tav>
                                      </p:tavLst>
                                    </p:anim>
                                    <p:anim calcmode="lin" valueType="num">
                                      <p:cBhvr additive="repl">
                                        <p:cTn id="20" dur="500" fill="hold"/>
                                        <p:tgtEl>
                                          <p:spTgt spid="36869">
                                            <p:txEl>
                                              <p:pRg st="5" end="5"/>
                                            </p:txEl>
                                          </p:spTgt>
                                        </p:tgtEl>
                                        <p:attrNameLst>
                                          <p:attrName>ppt_y</p:attrName>
                                        </p:attrNameLst>
                                      </p:cBhvr>
                                      <p:tavLst>
                                        <p:tav tm="100000">
                                          <p:val>
                                            <p:strVal val="#ppt_y"/>
                                          </p:val>
                                        </p:tav>
                                        <p:tav>
                                          <p:val>
                                            <p:strVal val="#ppt_y"/>
                                          </p:val>
                                        </p:tav>
                                      </p:tavLst>
                                    </p:anim>
                                    <p:animEffect transition="in" filter="wipe(right)">
                                      <p:cBhvr additive="repl">
                                        <p:cTn id="21" dur="500"/>
                                        <p:tgtEl>
                                          <p:spTgt spid="36869">
                                            <p:txEl>
                                              <p:pRg st="5" end="5"/>
                                            </p:txEl>
                                          </p:spTgt>
                                        </p:tgtEl>
                                      </p:cBhvr>
                                    </p:animEffect>
                                  </p:childTnLst>
                                </p:cTn>
                              </p:par>
                              <p:par>
                                <p:cTn id="22" presetID="29" presetClass="entr" fill="hold" nodeType="withEffect">
                                  <p:stCondLst>
                                    <p:cond delay="0"/>
                                  </p:stCondLst>
                                  <p:childTnLst>
                                    <p:set>
                                      <p:cBhvr additive="repl">
                                        <p:cTn id="23" dur="1" fill="hold">
                                          <p:stCondLst>
                                            <p:cond delay="0"/>
                                          </p:stCondLst>
                                        </p:cTn>
                                        <p:tgtEl>
                                          <p:spTgt spid="36869">
                                            <p:txEl>
                                              <p:pRg st="6" end="6"/>
                                            </p:txEl>
                                          </p:spTgt>
                                        </p:tgtEl>
                                        <p:attrNameLst>
                                          <p:attrName>style.visibility</p:attrName>
                                        </p:attrNameLst>
                                      </p:cBhvr>
                                      <p:to>
                                        <p:strVal val="visible"/>
                                      </p:to>
                                    </p:set>
                                    <p:anim calcmode="lin" valueType="num">
                                      <p:cBhvr additive="repl">
                                        <p:cTn id="24" dur="500" fill="hold"/>
                                        <p:tgtEl>
                                          <p:spTgt spid="36869">
                                            <p:txEl>
                                              <p:pRg st="6" end="6"/>
                                            </p:txEl>
                                          </p:spTgt>
                                        </p:tgtEl>
                                        <p:attrNameLst>
                                          <p:attrName>ppt_x</p:attrName>
                                        </p:attrNameLst>
                                      </p:cBhvr>
                                      <p:tavLst>
                                        <p:tav tm="100000">
                                          <p:val>
                                            <p:strVal val="#ppt_x-.2"/>
                                          </p:val>
                                        </p:tav>
                                        <p:tav>
                                          <p:val>
                                            <p:strVal val="#ppt_x"/>
                                          </p:val>
                                        </p:tav>
                                      </p:tavLst>
                                    </p:anim>
                                    <p:anim calcmode="lin" valueType="num">
                                      <p:cBhvr additive="repl">
                                        <p:cTn id="25" dur="500" fill="hold"/>
                                        <p:tgtEl>
                                          <p:spTgt spid="36869">
                                            <p:txEl>
                                              <p:pRg st="6" end="6"/>
                                            </p:txEl>
                                          </p:spTgt>
                                        </p:tgtEl>
                                        <p:attrNameLst>
                                          <p:attrName>ppt_y</p:attrName>
                                        </p:attrNameLst>
                                      </p:cBhvr>
                                      <p:tavLst>
                                        <p:tav tm="100000">
                                          <p:val>
                                            <p:strVal val="#ppt_y"/>
                                          </p:val>
                                        </p:tav>
                                        <p:tav>
                                          <p:val>
                                            <p:strVal val="#ppt_y"/>
                                          </p:val>
                                        </p:tav>
                                      </p:tavLst>
                                    </p:anim>
                                    <p:animEffect transition="in" filter="wipe(right)">
                                      <p:cBhvr additive="repl">
                                        <p:cTn id="26" dur="500"/>
                                        <p:tgtEl>
                                          <p:spTgt spid="36869">
                                            <p:txEl>
                                              <p:pRg st="6" end="6"/>
                                            </p:txEl>
                                          </p:spTgt>
                                        </p:tgtEl>
                                      </p:cBhvr>
                                    </p:animEffect>
                                  </p:childTnLst>
                                </p:cTn>
                              </p:par>
                            </p:childTnLst>
                          </p:cTn>
                        </p:par>
                        <p:par>
                          <p:cTn id="27" fill="hold" nodeType="afterGroup">
                            <p:stCondLst>
                              <p:cond delay="500"/>
                            </p:stCondLst>
                            <p:childTnLst>
                              <p:par>
                                <p:cTn id="28" presetID="5" presetClass="entr" presetSubtype="10" fill="hold" nodeType="afterEffect">
                                  <p:stCondLst>
                                    <p:cond delay="0"/>
                                  </p:stCondLst>
                                  <p:childTnLst>
                                    <p:set>
                                      <p:cBhvr additive="repl">
                                        <p:cTn id="29" dur="1" fill="hold">
                                          <p:stCondLst>
                                            <p:cond delay="0"/>
                                          </p:stCondLst>
                                        </p:cTn>
                                        <p:tgtEl>
                                          <p:spTgt spid="36870"/>
                                        </p:tgtEl>
                                        <p:attrNameLst>
                                          <p:attrName>style.visibility</p:attrName>
                                        </p:attrNameLst>
                                      </p:cBhvr>
                                      <p:to>
                                        <p:strVal val="visible"/>
                                      </p:to>
                                    </p:set>
                                    <p:animEffect transition="in" filter="checkerboard(across)">
                                      <p:cBhvr additive="repl">
                                        <p:cTn id="30" dur="500"/>
                                        <p:tgtEl>
                                          <p:spTgt spid="3687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additive="repl">
                                        <p:cTn id="34" dur="1" fill="hold">
                                          <p:stCondLst>
                                            <p:cond delay="0"/>
                                          </p:stCondLst>
                                        </p:cTn>
                                        <p:tgtEl>
                                          <p:spTgt spid="36869">
                                            <p:txEl>
                                              <p:pRg st="8" end="8"/>
                                            </p:txEl>
                                          </p:spTgt>
                                        </p:tgtEl>
                                        <p:attrNameLst>
                                          <p:attrName>style.visibility</p:attrName>
                                        </p:attrNameLst>
                                      </p:cBhvr>
                                      <p:to>
                                        <p:strVal val="visible"/>
                                      </p:to>
                                    </p:set>
                                    <p:anim calcmode="lin" valueType="num">
                                      <p:cBhvr additive="repl">
                                        <p:cTn id="35" dur="500" fill="hold"/>
                                        <p:tgtEl>
                                          <p:spTgt spid="36869">
                                            <p:txEl>
                                              <p:pRg st="8" end="8"/>
                                            </p:txEl>
                                          </p:spTgt>
                                        </p:tgtEl>
                                        <p:attrNameLst>
                                          <p:attrName>ppt_x</p:attrName>
                                        </p:attrNameLst>
                                      </p:cBhvr>
                                      <p:tavLst>
                                        <p:tav tm="100000">
                                          <p:val>
                                            <p:strVal val="#ppt_x"/>
                                          </p:val>
                                        </p:tav>
                                        <p:tav>
                                          <p:val>
                                            <p:strVal val="#ppt_x"/>
                                          </p:val>
                                        </p:tav>
                                      </p:tavLst>
                                    </p:anim>
                                    <p:anim calcmode="lin" valueType="num">
                                      <p:cBhvr additive="repl">
                                        <p:cTn id="36" dur="500" fill="hold"/>
                                        <p:tgtEl>
                                          <p:spTgt spid="36869">
                                            <p:txEl>
                                              <p:pRg st="8" end="8"/>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a:extLst>
              <a:ext uri="{FF2B5EF4-FFF2-40B4-BE49-F238E27FC236}">
                <a16:creationId xmlns:a16="http://schemas.microsoft.com/office/drawing/2014/main" id="{FE1E23CA-E118-8210-86A5-E2B8C05A8A48}"/>
              </a:ext>
            </a:extLst>
          </p:cNvPr>
          <p:cNvSpPr>
            <a:spLocks noChangeArrowheads="1"/>
          </p:cNvSpPr>
          <p:nvPr/>
        </p:nvSpPr>
        <p:spPr bwMode="auto">
          <a:xfrm>
            <a:off x="179388" y="0"/>
            <a:ext cx="8785225" cy="40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100">
                <a:solidFill>
                  <a:srgbClr val="03495C"/>
                </a:solidFill>
                <a:latin typeface="Calibri" panose="020F0502020204030204" pitchFamily="34" charset="0"/>
              </a:rPr>
              <a:t>Κυκλικό διάγραμμα πραγματικής λειτουργίας 2χρονου βενζινοκινητήρα</a:t>
            </a:r>
          </a:p>
        </p:txBody>
      </p:sp>
      <p:sp>
        <p:nvSpPr>
          <p:cNvPr id="37890" name="Rectangle 2">
            <a:extLst>
              <a:ext uri="{FF2B5EF4-FFF2-40B4-BE49-F238E27FC236}">
                <a16:creationId xmlns:a16="http://schemas.microsoft.com/office/drawing/2014/main" id="{6525A391-750B-7056-F1F9-B9D36360E274}"/>
              </a:ext>
            </a:extLst>
          </p:cNvPr>
          <p:cNvSpPr>
            <a:spLocks noChangeArrowheads="1"/>
          </p:cNvSpPr>
          <p:nvPr/>
        </p:nvSpPr>
        <p:spPr bwMode="auto">
          <a:xfrm>
            <a:off x="5651500" y="4227513"/>
            <a:ext cx="3311525" cy="48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1300">
                <a:latin typeface="Calibri" panose="020F0502020204030204" pitchFamily="34" charset="0"/>
              </a:rPr>
              <a:t>Κυκλικό διάγραμμα λειτουργίας δίχρονου βενζινοκινητήρα.</a:t>
            </a:r>
          </a:p>
        </p:txBody>
      </p:sp>
      <p:pic>
        <p:nvPicPr>
          <p:cNvPr id="37891" name="Picture 3">
            <a:extLst>
              <a:ext uri="{FF2B5EF4-FFF2-40B4-BE49-F238E27FC236}">
                <a16:creationId xmlns:a16="http://schemas.microsoft.com/office/drawing/2014/main" id="{66413505-B5A2-781C-37E6-31DAD01F33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987425"/>
            <a:ext cx="2673350" cy="3206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7892" name="Rectangle 4">
            <a:extLst>
              <a:ext uri="{FF2B5EF4-FFF2-40B4-BE49-F238E27FC236}">
                <a16:creationId xmlns:a16="http://schemas.microsoft.com/office/drawing/2014/main" id="{379EC774-446B-6E37-B6E7-04D53D91F8C5}"/>
              </a:ext>
            </a:extLst>
          </p:cNvPr>
          <p:cNvSpPr>
            <a:spLocks noChangeArrowheads="1"/>
          </p:cNvSpPr>
          <p:nvPr/>
        </p:nvSpPr>
        <p:spPr bwMode="auto">
          <a:xfrm>
            <a:off x="539750" y="484188"/>
            <a:ext cx="8135938" cy="363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marL="180975" indent="-180975">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spcAft>
                <a:spcPts val="1813"/>
              </a:spcAft>
              <a:buFont typeface="Wingdings" pitchFamily="2" charset="0"/>
              <a:buChar char=""/>
            </a:pPr>
            <a:r>
              <a:rPr lang="el-GR" altLang="el-GR"/>
              <a:t>2</a:t>
            </a:r>
            <a:r>
              <a:rPr lang="el-GR" altLang="el-GR" baseline="30000"/>
              <a:t>ος</a:t>
            </a:r>
            <a:r>
              <a:rPr lang="el-GR" altLang="el-GR"/>
              <a:t> χρόνος  - </a:t>
            </a:r>
            <a:r>
              <a:rPr lang="el-GR" altLang="el-GR" b="1">
                <a:solidFill>
                  <a:srgbClr val="FF0000"/>
                </a:solidFill>
              </a:rPr>
              <a:t>το έμβολο ανεβαίνει:</a:t>
            </a:r>
          </a:p>
        </p:txBody>
      </p:sp>
      <p:sp>
        <p:nvSpPr>
          <p:cNvPr id="37893" name="Rectangle 5">
            <a:extLst>
              <a:ext uri="{FF2B5EF4-FFF2-40B4-BE49-F238E27FC236}">
                <a16:creationId xmlns:a16="http://schemas.microsoft.com/office/drawing/2014/main" id="{B55855D9-7FFD-B640-6A6F-CBFA4177751A}"/>
              </a:ext>
            </a:extLst>
          </p:cNvPr>
          <p:cNvSpPr>
            <a:spLocks noChangeArrowheads="1"/>
          </p:cNvSpPr>
          <p:nvPr/>
        </p:nvSpPr>
        <p:spPr bwMode="auto">
          <a:xfrm>
            <a:off x="468313" y="915988"/>
            <a:ext cx="5256212" cy="283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pPr>
            <a:r>
              <a:rPr lang="el-GR" altLang="el-GR">
                <a:solidFill>
                  <a:srgbClr val="387026"/>
                </a:solidFill>
              </a:rPr>
              <a:t>Ολοκλήρωση της σάρωσης</a:t>
            </a:r>
            <a:r>
              <a:rPr lang="el-GR" altLang="el-GR"/>
              <a:t>: </a:t>
            </a:r>
          </a:p>
          <a:p>
            <a:pPr algn="r" hangingPunct="1">
              <a:lnSpc>
                <a:spcPct val="100000"/>
              </a:lnSpc>
            </a:pPr>
            <a:endParaRPr lang="el-GR" altLang="el-GR"/>
          </a:p>
          <a:p>
            <a:pPr algn="ctr" hangingPunct="1">
              <a:lnSpc>
                <a:spcPct val="100000"/>
              </a:lnSpc>
            </a:pPr>
            <a:r>
              <a:rPr lang="el-GR" altLang="el-GR"/>
              <a:t>το δεύτερο τμήμα του τόξου ΓΔ, δηλαδή από 60° μέχρι 80° μετά το Κ.Ν.Σ. </a:t>
            </a:r>
          </a:p>
          <a:p>
            <a:pPr algn="ctr" hangingPunct="1">
              <a:lnSpc>
                <a:spcPct val="100000"/>
              </a:lnSpc>
            </a:pPr>
            <a:endParaRPr lang="el-GR" altLang="el-GR"/>
          </a:p>
          <a:p>
            <a:pPr algn="ctr" hangingPunct="1">
              <a:lnSpc>
                <a:spcPct val="100000"/>
              </a:lnSpc>
            </a:pPr>
            <a:r>
              <a:rPr lang="el-GR" altLang="el-GR"/>
              <a:t>Ταυτόχρονα, με την άνοδο του εμβόλου αρχίζει να μειώνεται ο χώρος του κυλίνδρου, με συνέπεια να επιταχυνθεί και να ολοκληρωθεί η διαδικασία εξαγωγής των καυσαερίων του προηγούμενου κύκλου.</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fill="hold" nodeType="clickEffect">
                                  <p:stCondLst>
                                    <p:cond delay="0"/>
                                  </p:stCondLst>
                                  <p:childTnLst>
                                    <p:set>
                                      <p:cBhvr additive="repl">
                                        <p:cTn id="6" dur="1" fill="hold">
                                          <p:stCondLst>
                                            <p:cond delay="0"/>
                                          </p:stCondLst>
                                        </p:cTn>
                                        <p:tgtEl>
                                          <p:spTgt spid="37893">
                                            <p:txEl>
                                              <p:pRg st="2" end="2"/>
                                            </p:txEl>
                                          </p:spTgt>
                                        </p:tgtEl>
                                        <p:attrNameLst>
                                          <p:attrName>style.visibility</p:attrName>
                                        </p:attrNameLst>
                                      </p:cBhvr>
                                      <p:to>
                                        <p:strVal val="visible"/>
                                      </p:to>
                                    </p:set>
                                    <p:anim calcmode="lin" valueType="num">
                                      <p:cBhvr additive="repl">
                                        <p:cTn id="7" dur="500" fill="hold"/>
                                        <p:tgtEl>
                                          <p:spTgt spid="37893">
                                            <p:txEl>
                                              <p:pRg st="2" end="2"/>
                                            </p:txEl>
                                          </p:spTgt>
                                        </p:tgtEl>
                                        <p:attrNameLst>
                                          <p:attrName>ppt_x</p:attrName>
                                        </p:attrNameLst>
                                      </p:cBhvr>
                                      <p:tavLst>
                                        <p:tav tm="100000">
                                          <p:val>
                                            <p:strVal val="#ppt_x-.2"/>
                                          </p:val>
                                        </p:tav>
                                        <p:tav>
                                          <p:val>
                                            <p:strVal val="#ppt_x"/>
                                          </p:val>
                                        </p:tav>
                                      </p:tavLst>
                                    </p:anim>
                                    <p:anim calcmode="lin" valueType="num">
                                      <p:cBhvr additive="repl">
                                        <p:cTn id="8" dur="500" fill="hold"/>
                                        <p:tgtEl>
                                          <p:spTgt spid="37893">
                                            <p:txEl>
                                              <p:pRg st="2" end="2"/>
                                            </p:txEl>
                                          </p:spTgt>
                                        </p:tgtEl>
                                        <p:attrNameLst>
                                          <p:attrName>ppt_y</p:attrName>
                                        </p:attrNameLst>
                                      </p:cBhvr>
                                      <p:tavLst>
                                        <p:tav tm="100000">
                                          <p:val>
                                            <p:strVal val="#ppt_y"/>
                                          </p:val>
                                        </p:tav>
                                        <p:tav>
                                          <p:val>
                                            <p:strVal val="#ppt_y"/>
                                          </p:val>
                                        </p:tav>
                                      </p:tavLst>
                                    </p:anim>
                                    <p:animEffect transition="in" filter="wipe(right)">
                                      <p:cBhvr additive="repl">
                                        <p:cTn id="9" dur="500"/>
                                        <p:tgtEl>
                                          <p:spTgt spid="37893">
                                            <p:txEl>
                                              <p:pRg st="2" end="2"/>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additive="repl">
                                        <p:cTn id="13" dur="1" fill="hold">
                                          <p:stCondLst>
                                            <p:cond delay="0"/>
                                          </p:stCondLst>
                                        </p:cTn>
                                        <p:tgtEl>
                                          <p:spTgt spid="37893">
                                            <p:txEl>
                                              <p:pRg st="4" end="4"/>
                                            </p:txEl>
                                          </p:spTgt>
                                        </p:tgtEl>
                                        <p:attrNameLst>
                                          <p:attrName>style.visibility</p:attrName>
                                        </p:attrNameLst>
                                      </p:cBhvr>
                                      <p:to>
                                        <p:strVal val="visible"/>
                                      </p:to>
                                    </p:set>
                                    <p:anim calcmode="lin" valueType="num">
                                      <p:cBhvr additive="repl">
                                        <p:cTn id="14" dur="500" fill="hold"/>
                                        <p:tgtEl>
                                          <p:spTgt spid="37893">
                                            <p:txEl>
                                              <p:pRg st="4" end="4"/>
                                            </p:txEl>
                                          </p:spTgt>
                                        </p:tgtEl>
                                        <p:attrNameLst>
                                          <p:attrName>ppt_x</p:attrName>
                                        </p:attrNameLst>
                                      </p:cBhvr>
                                      <p:tavLst>
                                        <p:tav tm="100000">
                                          <p:val>
                                            <p:strVal val="#ppt_x"/>
                                          </p:val>
                                        </p:tav>
                                        <p:tav>
                                          <p:val>
                                            <p:strVal val="#ppt_x"/>
                                          </p:val>
                                        </p:tav>
                                      </p:tavLst>
                                    </p:anim>
                                    <p:anim calcmode="lin" valueType="num">
                                      <p:cBhvr additive="repl">
                                        <p:cTn id="15" dur="500" fill="hold"/>
                                        <p:tgtEl>
                                          <p:spTgt spid="37893">
                                            <p:txEl>
                                              <p:pRg st="4" end="4"/>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a:extLst>
              <a:ext uri="{FF2B5EF4-FFF2-40B4-BE49-F238E27FC236}">
                <a16:creationId xmlns:a16="http://schemas.microsoft.com/office/drawing/2014/main" id="{054BB400-1A03-7F63-E99F-A3B2F0924A8D}"/>
              </a:ext>
            </a:extLst>
          </p:cNvPr>
          <p:cNvSpPr>
            <a:spLocks noChangeArrowheads="1"/>
          </p:cNvSpPr>
          <p:nvPr/>
        </p:nvSpPr>
        <p:spPr bwMode="auto">
          <a:xfrm>
            <a:off x="179388" y="0"/>
            <a:ext cx="8785225" cy="40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100">
                <a:solidFill>
                  <a:srgbClr val="03495C"/>
                </a:solidFill>
                <a:latin typeface="Calibri" panose="020F0502020204030204" pitchFamily="34" charset="0"/>
              </a:rPr>
              <a:t>Κυκλικό διάγραμμα πραγματικής λειτουργίας 2χρονου βενζινοκινητήρα</a:t>
            </a:r>
          </a:p>
        </p:txBody>
      </p:sp>
      <p:sp>
        <p:nvSpPr>
          <p:cNvPr id="38914" name="Rectangle 2">
            <a:extLst>
              <a:ext uri="{FF2B5EF4-FFF2-40B4-BE49-F238E27FC236}">
                <a16:creationId xmlns:a16="http://schemas.microsoft.com/office/drawing/2014/main" id="{C0DB81A9-EE47-81D6-8879-43B5ECF0790F}"/>
              </a:ext>
            </a:extLst>
          </p:cNvPr>
          <p:cNvSpPr>
            <a:spLocks noChangeArrowheads="1"/>
          </p:cNvSpPr>
          <p:nvPr/>
        </p:nvSpPr>
        <p:spPr bwMode="auto">
          <a:xfrm>
            <a:off x="5651500" y="4227513"/>
            <a:ext cx="3311525" cy="48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1300">
                <a:latin typeface="Calibri" panose="020F0502020204030204" pitchFamily="34" charset="0"/>
              </a:rPr>
              <a:t>Κυκλικό διάγραμμα λειτουργίας δίχρονου βενζινοκινητήρα.</a:t>
            </a:r>
          </a:p>
        </p:txBody>
      </p:sp>
      <p:pic>
        <p:nvPicPr>
          <p:cNvPr id="38915" name="Picture 3">
            <a:extLst>
              <a:ext uri="{FF2B5EF4-FFF2-40B4-BE49-F238E27FC236}">
                <a16:creationId xmlns:a16="http://schemas.microsoft.com/office/drawing/2014/main" id="{EEBF8ABF-2026-B02F-CAC1-74BD28F39E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987425"/>
            <a:ext cx="2673350" cy="3206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916" name="Rectangle 4">
            <a:extLst>
              <a:ext uri="{FF2B5EF4-FFF2-40B4-BE49-F238E27FC236}">
                <a16:creationId xmlns:a16="http://schemas.microsoft.com/office/drawing/2014/main" id="{5D7659D0-6619-06CF-B281-91159B527577}"/>
              </a:ext>
            </a:extLst>
          </p:cNvPr>
          <p:cNvSpPr>
            <a:spLocks noChangeArrowheads="1"/>
          </p:cNvSpPr>
          <p:nvPr/>
        </p:nvSpPr>
        <p:spPr bwMode="auto">
          <a:xfrm>
            <a:off x="539750" y="484188"/>
            <a:ext cx="8135938" cy="363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marL="180975" indent="-180975">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spcAft>
                <a:spcPts val="1813"/>
              </a:spcAft>
              <a:buFont typeface="Wingdings" pitchFamily="2" charset="0"/>
              <a:buChar char=""/>
            </a:pPr>
            <a:r>
              <a:rPr lang="el-GR" altLang="el-GR"/>
              <a:t>2</a:t>
            </a:r>
            <a:r>
              <a:rPr lang="el-GR" altLang="el-GR" baseline="30000"/>
              <a:t>ος</a:t>
            </a:r>
            <a:r>
              <a:rPr lang="el-GR" altLang="el-GR"/>
              <a:t> χρόνος  - </a:t>
            </a:r>
            <a:r>
              <a:rPr lang="el-GR" altLang="el-GR" b="1">
                <a:solidFill>
                  <a:srgbClr val="FF0000"/>
                </a:solidFill>
              </a:rPr>
              <a:t>το έμβολο ανεβαίνει:</a:t>
            </a:r>
          </a:p>
        </p:txBody>
      </p:sp>
      <p:sp>
        <p:nvSpPr>
          <p:cNvPr id="38917" name="Rectangle 5">
            <a:extLst>
              <a:ext uri="{FF2B5EF4-FFF2-40B4-BE49-F238E27FC236}">
                <a16:creationId xmlns:a16="http://schemas.microsoft.com/office/drawing/2014/main" id="{47AB8B63-9B01-04DE-016E-260D312694A5}"/>
              </a:ext>
            </a:extLst>
          </p:cNvPr>
          <p:cNvSpPr>
            <a:spLocks noChangeArrowheads="1"/>
          </p:cNvSpPr>
          <p:nvPr/>
        </p:nvSpPr>
        <p:spPr bwMode="auto">
          <a:xfrm>
            <a:off x="468313" y="915988"/>
            <a:ext cx="5256212" cy="3381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pPr>
            <a:r>
              <a:rPr lang="el-GR" altLang="el-GR">
                <a:solidFill>
                  <a:srgbClr val="387026"/>
                </a:solidFill>
              </a:rPr>
              <a:t>Συμπίεση στον κύλινδρο</a:t>
            </a:r>
            <a:r>
              <a:rPr lang="el-GR" altLang="el-GR"/>
              <a:t>: </a:t>
            </a:r>
          </a:p>
          <a:p>
            <a:pPr hangingPunct="1">
              <a:lnSpc>
                <a:spcPct val="100000"/>
              </a:lnSpc>
            </a:pPr>
            <a:endParaRPr lang="el-GR" altLang="el-GR"/>
          </a:p>
          <a:p>
            <a:pPr algn="r" hangingPunct="1">
              <a:lnSpc>
                <a:spcPct val="100000"/>
              </a:lnSpc>
            </a:pPr>
            <a:r>
              <a:rPr lang="el-GR" altLang="el-GR"/>
              <a:t>τόξο ΔΕ. Καθώς το έμβολο συνεχίζει </a:t>
            </a:r>
          </a:p>
          <a:p>
            <a:pPr algn="r" hangingPunct="1">
              <a:lnSpc>
                <a:spcPct val="100000"/>
              </a:lnSpc>
            </a:pPr>
            <a:r>
              <a:rPr lang="el-GR" altLang="el-GR"/>
              <a:t>την άνοδό του, καλύπτεται και η </a:t>
            </a:r>
          </a:p>
          <a:p>
            <a:pPr algn="r" hangingPunct="1">
              <a:lnSpc>
                <a:spcPct val="100000"/>
              </a:lnSpc>
            </a:pPr>
            <a:r>
              <a:rPr lang="el-GR" altLang="el-GR"/>
              <a:t>θυρίδα εξαγωγής (Β). </a:t>
            </a:r>
          </a:p>
          <a:p>
            <a:pPr algn="r" hangingPunct="1">
              <a:lnSpc>
                <a:spcPct val="100000"/>
              </a:lnSpc>
            </a:pPr>
            <a:endParaRPr lang="el-GR" altLang="el-GR"/>
          </a:p>
          <a:p>
            <a:pPr algn="r" hangingPunct="1">
              <a:lnSpc>
                <a:spcPct val="100000"/>
              </a:lnSpc>
            </a:pPr>
            <a:endParaRPr lang="el-GR" altLang="el-GR"/>
          </a:p>
          <a:p>
            <a:pPr algn="ctr" hangingPunct="1">
              <a:lnSpc>
                <a:spcPct val="100000"/>
              </a:lnSpc>
            </a:pPr>
            <a:r>
              <a:rPr lang="el-GR" altLang="el-GR"/>
              <a:t>Από το σημείο αυτό ο κύλινδρος είναι πλέον κλειστός και έτσι γίνεται η συμπίεση. Ο όγκος μικραίνει και η πίεση μεγαλώνει, μέχρι που το έμβολο φθάνει λίγο πριν από το Α.Ν.Σ., οπότε δίνεται ο σπινθήρας και αρχίζει ο πρώτος χρόνος.</a:t>
            </a:r>
          </a:p>
        </p:txBody>
      </p:sp>
      <p:pic>
        <p:nvPicPr>
          <p:cNvPr id="38918" name="Picture 6">
            <a:extLst>
              <a:ext uri="{FF2B5EF4-FFF2-40B4-BE49-F238E27FC236}">
                <a16:creationId xmlns:a16="http://schemas.microsoft.com/office/drawing/2014/main" id="{94230550-8C0C-AC5A-4248-15EE13F1C8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4800" b="10133"/>
          <a:stretch>
            <a:fillRect/>
          </a:stretch>
        </p:blipFill>
        <p:spPr bwMode="auto">
          <a:xfrm>
            <a:off x="468313" y="1419225"/>
            <a:ext cx="1028700" cy="1368425"/>
          </a:xfrm>
          <a:prstGeom prst="rect">
            <a:avLst/>
          </a:prstGeom>
          <a:noFill/>
          <a:ln>
            <a:noFill/>
          </a:ln>
          <a:effectLst/>
          <a:extLst>
            <a:ext uri="{909E8E84-426E-40DD-AFC4-6F175D3DCCD1}">
              <a14:hiddenFill xmlns:a14="http://schemas.microsoft.com/office/drawing/2010/main">
                <a:blipFill dpi="0" rotWithShape="0">
                  <a:blip/>
                  <a:srcRect l="74800" b="10133"/>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fill="hold" nodeType="clickEffect">
                                  <p:stCondLst>
                                    <p:cond delay="0"/>
                                  </p:stCondLst>
                                  <p:childTnLst>
                                    <p:set>
                                      <p:cBhvr additive="repl">
                                        <p:cTn id="6" dur="1" fill="hold">
                                          <p:stCondLst>
                                            <p:cond delay="0"/>
                                          </p:stCondLst>
                                        </p:cTn>
                                        <p:tgtEl>
                                          <p:spTgt spid="38917">
                                            <p:txEl>
                                              <p:pRg st="2" end="2"/>
                                            </p:txEl>
                                          </p:spTgt>
                                        </p:tgtEl>
                                        <p:attrNameLst>
                                          <p:attrName>style.visibility</p:attrName>
                                        </p:attrNameLst>
                                      </p:cBhvr>
                                      <p:to>
                                        <p:strVal val="visible"/>
                                      </p:to>
                                    </p:set>
                                    <p:anim calcmode="lin" valueType="num">
                                      <p:cBhvr additive="repl">
                                        <p:cTn id="7" dur="500" fill="hold"/>
                                        <p:tgtEl>
                                          <p:spTgt spid="38917">
                                            <p:txEl>
                                              <p:pRg st="2" end="2"/>
                                            </p:txEl>
                                          </p:spTgt>
                                        </p:tgtEl>
                                        <p:attrNameLst>
                                          <p:attrName>ppt_x</p:attrName>
                                        </p:attrNameLst>
                                      </p:cBhvr>
                                      <p:tavLst>
                                        <p:tav tm="100000">
                                          <p:val>
                                            <p:strVal val="#ppt_x-.2"/>
                                          </p:val>
                                        </p:tav>
                                        <p:tav>
                                          <p:val>
                                            <p:strVal val="#ppt_x"/>
                                          </p:val>
                                        </p:tav>
                                      </p:tavLst>
                                    </p:anim>
                                    <p:anim calcmode="lin" valueType="num">
                                      <p:cBhvr additive="repl">
                                        <p:cTn id="8" dur="500" fill="hold"/>
                                        <p:tgtEl>
                                          <p:spTgt spid="38917">
                                            <p:txEl>
                                              <p:pRg st="2" end="2"/>
                                            </p:txEl>
                                          </p:spTgt>
                                        </p:tgtEl>
                                        <p:attrNameLst>
                                          <p:attrName>ppt_y</p:attrName>
                                        </p:attrNameLst>
                                      </p:cBhvr>
                                      <p:tavLst>
                                        <p:tav tm="100000">
                                          <p:val>
                                            <p:strVal val="#ppt_y"/>
                                          </p:val>
                                        </p:tav>
                                        <p:tav>
                                          <p:val>
                                            <p:strVal val="#ppt_y"/>
                                          </p:val>
                                        </p:tav>
                                      </p:tavLst>
                                    </p:anim>
                                    <p:animEffect transition="in" filter="wipe(right)">
                                      <p:cBhvr additive="repl">
                                        <p:cTn id="9" dur="500"/>
                                        <p:tgtEl>
                                          <p:spTgt spid="38917">
                                            <p:txEl>
                                              <p:pRg st="2" end="2"/>
                                            </p:txEl>
                                          </p:spTgt>
                                        </p:tgtEl>
                                      </p:cBhvr>
                                    </p:animEffect>
                                  </p:childTnLst>
                                </p:cTn>
                              </p:par>
                              <p:par>
                                <p:cTn id="10" presetID="29" presetClass="entr" fill="hold" nodeType="withEffect">
                                  <p:stCondLst>
                                    <p:cond delay="0"/>
                                  </p:stCondLst>
                                  <p:childTnLst>
                                    <p:set>
                                      <p:cBhvr additive="repl">
                                        <p:cTn id="11" dur="1" fill="hold">
                                          <p:stCondLst>
                                            <p:cond delay="0"/>
                                          </p:stCondLst>
                                        </p:cTn>
                                        <p:tgtEl>
                                          <p:spTgt spid="38917">
                                            <p:txEl>
                                              <p:pRg st="3" end="3"/>
                                            </p:txEl>
                                          </p:spTgt>
                                        </p:tgtEl>
                                        <p:attrNameLst>
                                          <p:attrName>style.visibility</p:attrName>
                                        </p:attrNameLst>
                                      </p:cBhvr>
                                      <p:to>
                                        <p:strVal val="visible"/>
                                      </p:to>
                                    </p:set>
                                    <p:anim calcmode="lin" valueType="num">
                                      <p:cBhvr additive="repl">
                                        <p:cTn id="12" dur="500" fill="hold"/>
                                        <p:tgtEl>
                                          <p:spTgt spid="38917">
                                            <p:txEl>
                                              <p:pRg st="3" end="3"/>
                                            </p:txEl>
                                          </p:spTgt>
                                        </p:tgtEl>
                                        <p:attrNameLst>
                                          <p:attrName>ppt_x</p:attrName>
                                        </p:attrNameLst>
                                      </p:cBhvr>
                                      <p:tavLst>
                                        <p:tav tm="100000">
                                          <p:val>
                                            <p:strVal val="#ppt_x-.2"/>
                                          </p:val>
                                        </p:tav>
                                        <p:tav>
                                          <p:val>
                                            <p:strVal val="#ppt_x"/>
                                          </p:val>
                                        </p:tav>
                                      </p:tavLst>
                                    </p:anim>
                                    <p:anim calcmode="lin" valueType="num">
                                      <p:cBhvr additive="repl">
                                        <p:cTn id="13" dur="500" fill="hold"/>
                                        <p:tgtEl>
                                          <p:spTgt spid="38917">
                                            <p:txEl>
                                              <p:pRg st="3" end="3"/>
                                            </p:txEl>
                                          </p:spTgt>
                                        </p:tgtEl>
                                        <p:attrNameLst>
                                          <p:attrName>ppt_y</p:attrName>
                                        </p:attrNameLst>
                                      </p:cBhvr>
                                      <p:tavLst>
                                        <p:tav tm="100000">
                                          <p:val>
                                            <p:strVal val="#ppt_y"/>
                                          </p:val>
                                        </p:tav>
                                        <p:tav>
                                          <p:val>
                                            <p:strVal val="#ppt_y"/>
                                          </p:val>
                                        </p:tav>
                                      </p:tavLst>
                                    </p:anim>
                                    <p:animEffect transition="in" filter="wipe(right)">
                                      <p:cBhvr additive="repl">
                                        <p:cTn id="14" dur="500"/>
                                        <p:tgtEl>
                                          <p:spTgt spid="38917">
                                            <p:txEl>
                                              <p:pRg st="3" end="3"/>
                                            </p:txEl>
                                          </p:spTgt>
                                        </p:tgtEl>
                                      </p:cBhvr>
                                    </p:animEffect>
                                  </p:childTnLst>
                                </p:cTn>
                              </p:par>
                              <p:par>
                                <p:cTn id="15" presetID="29" presetClass="entr" fill="hold" nodeType="withEffect">
                                  <p:stCondLst>
                                    <p:cond delay="0"/>
                                  </p:stCondLst>
                                  <p:childTnLst>
                                    <p:set>
                                      <p:cBhvr additive="repl">
                                        <p:cTn id="16" dur="1" fill="hold">
                                          <p:stCondLst>
                                            <p:cond delay="0"/>
                                          </p:stCondLst>
                                        </p:cTn>
                                        <p:tgtEl>
                                          <p:spTgt spid="38917">
                                            <p:txEl>
                                              <p:pRg st="4" end="4"/>
                                            </p:txEl>
                                          </p:spTgt>
                                        </p:tgtEl>
                                        <p:attrNameLst>
                                          <p:attrName>style.visibility</p:attrName>
                                        </p:attrNameLst>
                                      </p:cBhvr>
                                      <p:to>
                                        <p:strVal val="visible"/>
                                      </p:to>
                                    </p:set>
                                    <p:anim calcmode="lin" valueType="num">
                                      <p:cBhvr additive="repl">
                                        <p:cTn id="17" dur="500" fill="hold"/>
                                        <p:tgtEl>
                                          <p:spTgt spid="38917">
                                            <p:txEl>
                                              <p:pRg st="4" end="4"/>
                                            </p:txEl>
                                          </p:spTgt>
                                        </p:tgtEl>
                                        <p:attrNameLst>
                                          <p:attrName>ppt_x</p:attrName>
                                        </p:attrNameLst>
                                      </p:cBhvr>
                                      <p:tavLst>
                                        <p:tav tm="100000">
                                          <p:val>
                                            <p:strVal val="#ppt_x-.2"/>
                                          </p:val>
                                        </p:tav>
                                        <p:tav>
                                          <p:val>
                                            <p:strVal val="#ppt_x"/>
                                          </p:val>
                                        </p:tav>
                                      </p:tavLst>
                                    </p:anim>
                                    <p:anim calcmode="lin" valueType="num">
                                      <p:cBhvr additive="repl">
                                        <p:cTn id="18" dur="500" fill="hold"/>
                                        <p:tgtEl>
                                          <p:spTgt spid="38917">
                                            <p:txEl>
                                              <p:pRg st="4" end="4"/>
                                            </p:txEl>
                                          </p:spTgt>
                                        </p:tgtEl>
                                        <p:attrNameLst>
                                          <p:attrName>ppt_y</p:attrName>
                                        </p:attrNameLst>
                                      </p:cBhvr>
                                      <p:tavLst>
                                        <p:tav tm="100000">
                                          <p:val>
                                            <p:strVal val="#ppt_y"/>
                                          </p:val>
                                        </p:tav>
                                        <p:tav>
                                          <p:val>
                                            <p:strVal val="#ppt_y"/>
                                          </p:val>
                                        </p:tav>
                                      </p:tavLst>
                                    </p:anim>
                                    <p:animEffect transition="in" filter="wipe(right)">
                                      <p:cBhvr additive="repl">
                                        <p:cTn id="19" dur="500"/>
                                        <p:tgtEl>
                                          <p:spTgt spid="38917">
                                            <p:txEl>
                                              <p:pRg st="4" end="4"/>
                                            </p:txEl>
                                          </p:spTgt>
                                        </p:tgtEl>
                                      </p:cBhvr>
                                    </p:animEffect>
                                  </p:childTnLst>
                                </p:cTn>
                              </p:par>
                            </p:childTnLst>
                          </p:cTn>
                        </p:par>
                        <p:par>
                          <p:cTn id="20" fill="hold" nodeType="afterGroup">
                            <p:stCondLst>
                              <p:cond delay="500"/>
                            </p:stCondLst>
                            <p:childTnLst>
                              <p:par>
                                <p:cTn id="21" presetID="5" presetClass="entr" presetSubtype="10" fill="hold" nodeType="afterEffect">
                                  <p:stCondLst>
                                    <p:cond delay="0"/>
                                  </p:stCondLst>
                                  <p:childTnLst>
                                    <p:set>
                                      <p:cBhvr additive="repl">
                                        <p:cTn id="22" dur="1" fill="hold">
                                          <p:stCondLst>
                                            <p:cond delay="0"/>
                                          </p:stCondLst>
                                        </p:cTn>
                                        <p:tgtEl>
                                          <p:spTgt spid="38918"/>
                                        </p:tgtEl>
                                        <p:attrNameLst>
                                          <p:attrName>style.visibility</p:attrName>
                                        </p:attrNameLst>
                                      </p:cBhvr>
                                      <p:to>
                                        <p:strVal val="visible"/>
                                      </p:to>
                                    </p:set>
                                    <p:animEffect transition="in" filter="checkerboard(across)">
                                      <p:cBhvr additive="repl">
                                        <p:cTn id="23" dur="500"/>
                                        <p:tgtEl>
                                          <p:spTgt spid="3891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additive="repl">
                                        <p:cTn id="27" dur="1" fill="hold">
                                          <p:stCondLst>
                                            <p:cond delay="0"/>
                                          </p:stCondLst>
                                        </p:cTn>
                                        <p:tgtEl>
                                          <p:spTgt spid="38917">
                                            <p:txEl>
                                              <p:pRg st="7" end="7"/>
                                            </p:txEl>
                                          </p:spTgt>
                                        </p:tgtEl>
                                        <p:attrNameLst>
                                          <p:attrName>style.visibility</p:attrName>
                                        </p:attrNameLst>
                                      </p:cBhvr>
                                      <p:to>
                                        <p:strVal val="visible"/>
                                      </p:to>
                                    </p:set>
                                    <p:anim calcmode="lin" valueType="num">
                                      <p:cBhvr additive="repl">
                                        <p:cTn id="28" dur="500" fill="hold"/>
                                        <p:tgtEl>
                                          <p:spTgt spid="38917">
                                            <p:txEl>
                                              <p:pRg st="7" end="7"/>
                                            </p:txEl>
                                          </p:spTgt>
                                        </p:tgtEl>
                                        <p:attrNameLst>
                                          <p:attrName>ppt_x</p:attrName>
                                        </p:attrNameLst>
                                      </p:cBhvr>
                                      <p:tavLst>
                                        <p:tav tm="100000">
                                          <p:val>
                                            <p:strVal val="#ppt_x"/>
                                          </p:val>
                                        </p:tav>
                                        <p:tav>
                                          <p:val>
                                            <p:strVal val="#ppt_x"/>
                                          </p:val>
                                        </p:tav>
                                      </p:tavLst>
                                    </p:anim>
                                    <p:anim calcmode="lin" valueType="num">
                                      <p:cBhvr additive="repl">
                                        <p:cTn id="29" dur="500" fill="hold"/>
                                        <p:tgtEl>
                                          <p:spTgt spid="38917">
                                            <p:txEl>
                                              <p:pRg st="7" end="7"/>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a:extLst>
              <a:ext uri="{FF2B5EF4-FFF2-40B4-BE49-F238E27FC236}">
                <a16:creationId xmlns:a16="http://schemas.microsoft.com/office/drawing/2014/main" id="{3DFFA462-9183-5D57-0CB8-DD34D8346E78}"/>
              </a:ext>
            </a:extLst>
          </p:cNvPr>
          <p:cNvSpPr>
            <a:spLocks noChangeArrowheads="1"/>
          </p:cNvSpPr>
          <p:nvPr/>
        </p:nvSpPr>
        <p:spPr bwMode="auto">
          <a:xfrm>
            <a:off x="179388" y="0"/>
            <a:ext cx="8785225" cy="40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100">
                <a:solidFill>
                  <a:srgbClr val="03495C"/>
                </a:solidFill>
                <a:latin typeface="Calibri" panose="020F0502020204030204" pitchFamily="34" charset="0"/>
              </a:rPr>
              <a:t>Κυκλικό διάγραμμα πραγματικής λειτουργίας 2χρονου βενζινοκινητήρα</a:t>
            </a:r>
          </a:p>
        </p:txBody>
      </p:sp>
      <p:sp>
        <p:nvSpPr>
          <p:cNvPr id="39938" name="Rectangle 2">
            <a:extLst>
              <a:ext uri="{FF2B5EF4-FFF2-40B4-BE49-F238E27FC236}">
                <a16:creationId xmlns:a16="http://schemas.microsoft.com/office/drawing/2014/main" id="{AD8F29B9-8FF3-8C2D-A6C2-D9966681EF9A}"/>
              </a:ext>
            </a:extLst>
          </p:cNvPr>
          <p:cNvSpPr>
            <a:spLocks noChangeArrowheads="1"/>
          </p:cNvSpPr>
          <p:nvPr/>
        </p:nvSpPr>
        <p:spPr bwMode="auto">
          <a:xfrm>
            <a:off x="5651500" y="4227513"/>
            <a:ext cx="3311525" cy="48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1300">
                <a:latin typeface="Calibri" panose="020F0502020204030204" pitchFamily="34" charset="0"/>
              </a:rPr>
              <a:t>Κυκλικό διάγραμμα λειτουργίας δίχρονου βενζινοκινητήρα.</a:t>
            </a:r>
          </a:p>
        </p:txBody>
      </p:sp>
      <p:pic>
        <p:nvPicPr>
          <p:cNvPr id="39939" name="Picture 3">
            <a:extLst>
              <a:ext uri="{FF2B5EF4-FFF2-40B4-BE49-F238E27FC236}">
                <a16:creationId xmlns:a16="http://schemas.microsoft.com/office/drawing/2014/main" id="{BC0ED9FD-6BE1-EEED-CDA3-B72EA58930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987425"/>
            <a:ext cx="2673350" cy="3206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9940" name="Rectangle 4">
            <a:extLst>
              <a:ext uri="{FF2B5EF4-FFF2-40B4-BE49-F238E27FC236}">
                <a16:creationId xmlns:a16="http://schemas.microsoft.com/office/drawing/2014/main" id="{B60D2418-CC47-E685-97B2-362DBE8092D1}"/>
              </a:ext>
            </a:extLst>
          </p:cNvPr>
          <p:cNvSpPr>
            <a:spLocks noChangeArrowheads="1"/>
          </p:cNvSpPr>
          <p:nvPr/>
        </p:nvSpPr>
        <p:spPr bwMode="auto">
          <a:xfrm>
            <a:off x="539750" y="484188"/>
            <a:ext cx="8135938" cy="363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marL="180975" indent="-180975">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spcAft>
                <a:spcPts val="1813"/>
              </a:spcAft>
              <a:buFont typeface="Wingdings" pitchFamily="2" charset="0"/>
              <a:buChar char=""/>
            </a:pPr>
            <a:r>
              <a:rPr lang="el-GR" altLang="el-GR"/>
              <a:t>2</a:t>
            </a:r>
            <a:r>
              <a:rPr lang="el-GR" altLang="el-GR" baseline="30000"/>
              <a:t>ος</a:t>
            </a:r>
            <a:r>
              <a:rPr lang="el-GR" altLang="el-GR"/>
              <a:t> χρόνος  - </a:t>
            </a:r>
            <a:r>
              <a:rPr lang="el-GR" altLang="el-GR" b="1">
                <a:solidFill>
                  <a:srgbClr val="FF0000"/>
                </a:solidFill>
              </a:rPr>
              <a:t>το έμβολο ανεβαίνει:</a:t>
            </a:r>
          </a:p>
        </p:txBody>
      </p:sp>
      <p:sp>
        <p:nvSpPr>
          <p:cNvPr id="39941" name="Rectangle 5">
            <a:extLst>
              <a:ext uri="{FF2B5EF4-FFF2-40B4-BE49-F238E27FC236}">
                <a16:creationId xmlns:a16="http://schemas.microsoft.com/office/drawing/2014/main" id="{0D7D7A1F-2994-564E-B888-BEB269C236FF}"/>
              </a:ext>
            </a:extLst>
          </p:cNvPr>
          <p:cNvSpPr>
            <a:spLocks noChangeArrowheads="1"/>
          </p:cNvSpPr>
          <p:nvPr/>
        </p:nvSpPr>
        <p:spPr bwMode="auto">
          <a:xfrm>
            <a:off x="468313" y="915988"/>
            <a:ext cx="5256212" cy="3838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pPr>
            <a:r>
              <a:rPr lang="el-GR" altLang="el-GR">
                <a:solidFill>
                  <a:srgbClr val="387026"/>
                </a:solidFill>
              </a:rPr>
              <a:t>Εισαγωγή στο στροφαλοθάλαμο</a:t>
            </a:r>
            <a:r>
              <a:rPr lang="el-GR" altLang="el-GR"/>
              <a:t>: </a:t>
            </a:r>
          </a:p>
          <a:p>
            <a:pPr hangingPunct="1">
              <a:lnSpc>
                <a:spcPct val="100000"/>
              </a:lnSpc>
            </a:pPr>
            <a:endParaRPr lang="el-GR" altLang="el-GR" sz="1200"/>
          </a:p>
          <a:p>
            <a:pPr hangingPunct="1">
              <a:lnSpc>
                <a:spcPct val="100000"/>
              </a:lnSpc>
            </a:pPr>
            <a:r>
              <a:rPr lang="el-GR" altLang="el-GR"/>
              <a:t>Κατά την κίνησή του το έμβολο από το Κ.Ν.Σ. προς το Α.Ν.Σ., δημιουργείται υποπίεση μέσα στο στροφαλοθάλαμο του κινητήρα, τόξο ΒΗ 75° έως 80°. Ο στροφαλοθάλαμος επικοινωνεί με το καρμπυρατέρ και η υποπίεση που δημιουργείται στη φάση αυτή, αναγκάζει το μίγμα </a:t>
            </a:r>
          </a:p>
          <a:p>
            <a:pPr algn="r" hangingPunct="1">
              <a:lnSpc>
                <a:spcPct val="100000"/>
              </a:lnSpc>
            </a:pPr>
            <a:r>
              <a:rPr lang="el-GR" altLang="el-GR"/>
              <a:t>(αέρας-βενζίνη-λάδι) να γεμίσει το </a:t>
            </a:r>
          </a:p>
          <a:p>
            <a:pPr algn="r" hangingPunct="1">
              <a:lnSpc>
                <a:spcPct val="100000"/>
              </a:lnSpc>
            </a:pPr>
            <a:r>
              <a:rPr lang="el-GR" altLang="el-GR"/>
              <a:t>στροφαλοθάλαμο, τόξο ΗΘ 90° έως </a:t>
            </a:r>
          </a:p>
          <a:p>
            <a:pPr algn="r" hangingPunct="1">
              <a:lnSpc>
                <a:spcPct val="100000"/>
              </a:lnSpc>
            </a:pPr>
            <a:r>
              <a:rPr lang="el-GR" altLang="el-GR"/>
              <a:t>95°. Η θυρίδα αυτή (Γ) του </a:t>
            </a:r>
          </a:p>
          <a:p>
            <a:pPr algn="r" hangingPunct="1">
              <a:lnSpc>
                <a:spcPct val="100000"/>
              </a:lnSpc>
            </a:pPr>
            <a:r>
              <a:rPr lang="el-GR" altLang="el-GR"/>
              <a:t>στροφαλοθαλάμου βρίσκεται χαμηλότερα </a:t>
            </a:r>
          </a:p>
          <a:p>
            <a:pPr algn="r" hangingPunct="1">
              <a:lnSpc>
                <a:spcPct val="100000"/>
              </a:lnSpc>
            </a:pPr>
            <a:r>
              <a:rPr lang="el-GR" altLang="el-GR"/>
              <a:t>από τις άλλες δύο θυρίδες του κυλίνδρου εισαγωγής (Α) και εξαγωγής (Β)</a:t>
            </a:r>
          </a:p>
        </p:txBody>
      </p:sp>
      <p:pic>
        <p:nvPicPr>
          <p:cNvPr id="39942" name="Picture 6">
            <a:extLst>
              <a:ext uri="{FF2B5EF4-FFF2-40B4-BE49-F238E27FC236}">
                <a16:creationId xmlns:a16="http://schemas.microsoft.com/office/drawing/2014/main" id="{F2CBC949-A6DF-E91D-9F3F-83132241EE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4800" b="10133"/>
          <a:stretch>
            <a:fillRect/>
          </a:stretch>
        </p:blipFill>
        <p:spPr bwMode="auto">
          <a:xfrm>
            <a:off x="395288" y="3076575"/>
            <a:ext cx="1028700" cy="1368425"/>
          </a:xfrm>
          <a:prstGeom prst="rect">
            <a:avLst/>
          </a:prstGeom>
          <a:noFill/>
          <a:ln>
            <a:noFill/>
          </a:ln>
          <a:effectLst/>
          <a:extLst>
            <a:ext uri="{909E8E84-426E-40DD-AFC4-6F175D3DCCD1}">
              <a14:hiddenFill xmlns:a14="http://schemas.microsoft.com/office/drawing/2010/main">
                <a:blipFill dpi="0" rotWithShape="0">
                  <a:blip/>
                  <a:srcRect l="74800" b="10133"/>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39941">
                                            <p:txEl>
                                              <p:pRg st="2" end="2"/>
                                            </p:txEl>
                                          </p:spTgt>
                                        </p:tgtEl>
                                        <p:attrNameLst>
                                          <p:attrName>style.visibility</p:attrName>
                                        </p:attrNameLst>
                                      </p:cBhvr>
                                      <p:to>
                                        <p:strVal val="visible"/>
                                      </p:to>
                                    </p:set>
                                    <p:anim calcmode="lin" valueType="num">
                                      <p:cBhvr additive="repl">
                                        <p:cTn id="7" dur="500" fill="hold"/>
                                        <p:tgtEl>
                                          <p:spTgt spid="39941">
                                            <p:txEl>
                                              <p:pRg st="2" end="2"/>
                                            </p:txEl>
                                          </p:spTgt>
                                        </p:tgtEl>
                                        <p:attrNameLst>
                                          <p:attrName>ppt_x</p:attrName>
                                        </p:attrNameLst>
                                      </p:cBhvr>
                                      <p:tavLst>
                                        <p:tav tm="100000">
                                          <p:val>
                                            <p:strVal val="#ppt_x"/>
                                          </p:val>
                                        </p:tav>
                                        <p:tav>
                                          <p:val>
                                            <p:strVal val="#ppt_x"/>
                                          </p:val>
                                        </p:tav>
                                      </p:tavLst>
                                    </p:anim>
                                    <p:anim calcmode="lin" valueType="num">
                                      <p:cBhvr additive="repl">
                                        <p:cTn id="8" dur="500" fill="hold"/>
                                        <p:tgtEl>
                                          <p:spTgt spid="39941">
                                            <p:txEl>
                                              <p:pRg st="2" end="2"/>
                                            </p:txEl>
                                          </p:spTgt>
                                        </p:tgtEl>
                                        <p:attrNameLst>
                                          <p:attrName>ppt_y</p:attrName>
                                        </p:attrNameLst>
                                      </p:cBhvr>
                                      <p:tavLst>
                                        <p:tav tm="100000">
                                          <p:val>
                                            <p:strVal val="1+#ppt_h/2"/>
                                          </p:val>
                                        </p:tav>
                                        <p:tav>
                                          <p:val>
                                            <p:strVal val="#ppt_y"/>
                                          </p:val>
                                        </p:tav>
                                      </p:tavLst>
                                    </p:anim>
                                  </p:childTnLst>
                                </p:cTn>
                              </p:par>
                              <p:par>
                                <p:cTn id="9" presetID="2" presetClass="entr" presetSubtype="4" fill="hold" nodeType="withEffect">
                                  <p:stCondLst>
                                    <p:cond delay="0"/>
                                  </p:stCondLst>
                                  <p:childTnLst>
                                    <p:set>
                                      <p:cBhvr additive="repl">
                                        <p:cTn id="10" dur="1" fill="hold">
                                          <p:stCondLst>
                                            <p:cond delay="0"/>
                                          </p:stCondLst>
                                        </p:cTn>
                                        <p:tgtEl>
                                          <p:spTgt spid="39941">
                                            <p:txEl>
                                              <p:pRg st="3" end="3"/>
                                            </p:txEl>
                                          </p:spTgt>
                                        </p:tgtEl>
                                        <p:attrNameLst>
                                          <p:attrName>style.visibility</p:attrName>
                                        </p:attrNameLst>
                                      </p:cBhvr>
                                      <p:to>
                                        <p:strVal val="visible"/>
                                      </p:to>
                                    </p:set>
                                    <p:anim calcmode="lin" valueType="num">
                                      <p:cBhvr additive="repl">
                                        <p:cTn id="11" dur="500" fill="hold"/>
                                        <p:tgtEl>
                                          <p:spTgt spid="39941">
                                            <p:txEl>
                                              <p:pRg st="3" end="3"/>
                                            </p:txEl>
                                          </p:spTgt>
                                        </p:tgtEl>
                                        <p:attrNameLst>
                                          <p:attrName>ppt_x</p:attrName>
                                        </p:attrNameLst>
                                      </p:cBhvr>
                                      <p:tavLst>
                                        <p:tav tm="100000">
                                          <p:val>
                                            <p:strVal val="#ppt_x"/>
                                          </p:val>
                                        </p:tav>
                                        <p:tav>
                                          <p:val>
                                            <p:strVal val="#ppt_x"/>
                                          </p:val>
                                        </p:tav>
                                      </p:tavLst>
                                    </p:anim>
                                    <p:anim calcmode="lin" valueType="num">
                                      <p:cBhvr additive="repl">
                                        <p:cTn id="12" dur="500" fill="hold"/>
                                        <p:tgtEl>
                                          <p:spTgt spid="39941">
                                            <p:txEl>
                                              <p:pRg st="3" end="3"/>
                                            </p:txEl>
                                          </p:spTgt>
                                        </p:tgtEl>
                                        <p:attrNameLst>
                                          <p:attrName>ppt_y</p:attrName>
                                        </p:attrNameLst>
                                      </p:cBhvr>
                                      <p:tavLst>
                                        <p:tav tm="100000">
                                          <p:val>
                                            <p:strVal val="1+#ppt_h/2"/>
                                          </p:val>
                                        </p:tav>
                                        <p:tav>
                                          <p:val>
                                            <p:strVal val="#ppt_y"/>
                                          </p:val>
                                        </p:tav>
                                      </p:tavLst>
                                    </p:anim>
                                  </p:childTnLst>
                                </p:cTn>
                              </p:par>
                              <p:par>
                                <p:cTn id="13" presetID="2" presetClass="entr" presetSubtype="4" fill="hold" nodeType="withEffect">
                                  <p:stCondLst>
                                    <p:cond delay="0"/>
                                  </p:stCondLst>
                                  <p:childTnLst>
                                    <p:set>
                                      <p:cBhvr additive="repl">
                                        <p:cTn id="14" dur="1" fill="hold">
                                          <p:stCondLst>
                                            <p:cond delay="0"/>
                                          </p:stCondLst>
                                        </p:cTn>
                                        <p:tgtEl>
                                          <p:spTgt spid="39941">
                                            <p:txEl>
                                              <p:pRg st="4" end="4"/>
                                            </p:txEl>
                                          </p:spTgt>
                                        </p:tgtEl>
                                        <p:attrNameLst>
                                          <p:attrName>style.visibility</p:attrName>
                                        </p:attrNameLst>
                                      </p:cBhvr>
                                      <p:to>
                                        <p:strVal val="visible"/>
                                      </p:to>
                                    </p:set>
                                    <p:anim calcmode="lin" valueType="num">
                                      <p:cBhvr additive="repl">
                                        <p:cTn id="15" dur="500" fill="hold"/>
                                        <p:tgtEl>
                                          <p:spTgt spid="39941">
                                            <p:txEl>
                                              <p:pRg st="4" end="4"/>
                                            </p:txEl>
                                          </p:spTgt>
                                        </p:tgtEl>
                                        <p:attrNameLst>
                                          <p:attrName>ppt_x</p:attrName>
                                        </p:attrNameLst>
                                      </p:cBhvr>
                                      <p:tavLst>
                                        <p:tav tm="100000">
                                          <p:val>
                                            <p:strVal val="#ppt_x"/>
                                          </p:val>
                                        </p:tav>
                                        <p:tav>
                                          <p:val>
                                            <p:strVal val="#ppt_x"/>
                                          </p:val>
                                        </p:tav>
                                      </p:tavLst>
                                    </p:anim>
                                    <p:anim calcmode="lin" valueType="num">
                                      <p:cBhvr additive="repl">
                                        <p:cTn id="16" dur="500" fill="hold"/>
                                        <p:tgtEl>
                                          <p:spTgt spid="39941">
                                            <p:txEl>
                                              <p:pRg st="4" end="4"/>
                                            </p:txEl>
                                          </p:spTgt>
                                        </p:tgtEl>
                                        <p:attrNameLst>
                                          <p:attrName>ppt_y</p:attrName>
                                        </p:attrNameLst>
                                      </p:cBhvr>
                                      <p:tavLst>
                                        <p:tav tm="100000">
                                          <p:val>
                                            <p:strVal val="1+#ppt_h/2"/>
                                          </p:val>
                                        </p:tav>
                                        <p:tav>
                                          <p:val>
                                            <p:strVal val="#ppt_y"/>
                                          </p:val>
                                        </p:tav>
                                      </p:tavLst>
                                    </p:anim>
                                  </p:childTnLst>
                                </p:cTn>
                              </p:par>
                              <p:par>
                                <p:cTn id="17" presetID="2" presetClass="entr" presetSubtype="4" fill="hold" nodeType="withEffect">
                                  <p:stCondLst>
                                    <p:cond delay="0"/>
                                  </p:stCondLst>
                                  <p:childTnLst>
                                    <p:set>
                                      <p:cBhvr additive="repl">
                                        <p:cTn id="18" dur="1" fill="hold">
                                          <p:stCondLst>
                                            <p:cond delay="0"/>
                                          </p:stCondLst>
                                        </p:cTn>
                                        <p:tgtEl>
                                          <p:spTgt spid="39941">
                                            <p:txEl>
                                              <p:pRg st="5" end="5"/>
                                            </p:txEl>
                                          </p:spTgt>
                                        </p:tgtEl>
                                        <p:attrNameLst>
                                          <p:attrName>style.visibility</p:attrName>
                                        </p:attrNameLst>
                                      </p:cBhvr>
                                      <p:to>
                                        <p:strVal val="visible"/>
                                      </p:to>
                                    </p:set>
                                    <p:anim calcmode="lin" valueType="num">
                                      <p:cBhvr additive="repl">
                                        <p:cTn id="19" dur="500" fill="hold"/>
                                        <p:tgtEl>
                                          <p:spTgt spid="39941">
                                            <p:txEl>
                                              <p:pRg st="5" end="5"/>
                                            </p:txEl>
                                          </p:spTgt>
                                        </p:tgtEl>
                                        <p:attrNameLst>
                                          <p:attrName>ppt_x</p:attrName>
                                        </p:attrNameLst>
                                      </p:cBhvr>
                                      <p:tavLst>
                                        <p:tav tm="100000">
                                          <p:val>
                                            <p:strVal val="#ppt_x"/>
                                          </p:val>
                                        </p:tav>
                                        <p:tav>
                                          <p:val>
                                            <p:strVal val="#ppt_x"/>
                                          </p:val>
                                        </p:tav>
                                      </p:tavLst>
                                    </p:anim>
                                    <p:anim calcmode="lin" valueType="num">
                                      <p:cBhvr additive="repl">
                                        <p:cTn id="20" dur="500" fill="hold"/>
                                        <p:tgtEl>
                                          <p:spTgt spid="39941">
                                            <p:txEl>
                                              <p:pRg st="5" end="5"/>
                                            </p:txEl>
                                          </p:spTgt>
                                        </p:tgtEl>
                                        <p:attrNameLst>
                                          <p:attrName>ppt_y</p:attrName>
                                        </p:attrNameLst>
                                      </p:cBhvr>
                                      <p:tavLst>
                                        <p:tav tm="100000">
                                          <p:val>
                                            <p:strVal val="1+#ppt_h/2"/>
                                          </p:val>
                                        </p:tav>
                                        <p:tav>
                                          <p:val>
                                            <p:strVal val="#ppt_y"/>
                                          </p:val>
                                        </p:tav>
                                      </p:tavLst>
                                    </p:anim>
                                  </p:childTnLst>
                                </p:cTn>
                              </p:par>
                              <p:par>
                                <p:cTn id="21" presetID="2" presetClass="entr" presetSubtype="4" fill="hold" nodeType="withEffect">
                                  <p:stCondLst>
                                    <p:cond delay="0"/>
                                  </p:stCondLst>
                                  <p:childTnLst>
                                    <p:set>
                                      <p:cBhvr additive="repl">
                                        <p:cTn id="22" dur="1" fill="hold">
                                          <p:stCondLst>
                                            <p:cond delay="0"/>
                                          </p:stCondLst>
                                        </p:cTn>
                                        <p:tgtEl>
                                          <p:spTgt spid="39941">
                                            <p:txEl>
                                              <p:pRg st="6" end="6"/>
                                            </p:txEl>
                                          </p:spTgt>
                                        </p:tgtEl>
                                        <p:attrNameLst>
                                          <p:attrName>style.visibility</p:attrName>
                                        </p:attrNameLst>
                                      </p:cBhvr>
                                      <p:to>
                                        <p:strVal val="visible"/>
                                      </p:to>
                                    </p:set>
                                    <p:anim calcmode="lin" valueType="num">
                                      <p:cBhvr additive="repl">
                                        <p:cTn id="23" dur="500" fill="hold"/>
                                        <p:tgtEl>
                                          <p:spTgt spid="39941">
                                            <p:txEl>
                                              <p:pRg st="6" end="6"/>
                                            </p:txEl>
                                          </p:spTgt>
                                        </p:tgtEl>
                                        <p:attrNameLst>
                                          <p:attrName>ppt_x</p:attrName>
                                        </p:attrNameLst>
                                      </p:cBhvr>
                                      <p:tavLst>
                                        <p:tav tm="100000">
                                          <p:val>
                                            <p:strVal val="#ppt_x"/>
                                          </p:val>
                                        </p:tav>
                                        <p:tav>
                                          <p:val>
                                            <p:strVal val="#ppt_x"/>
                                          </p:val>
                                        </p:tav>
                                      </p:tavLst>
                                    </p:anim>
                                    <p:anim calcmode="lin" valueType="num">
                                      <p:cBhvr additive="repl">
                                        <p:cTn id="24" dur="500" fill="hold"/>
                                        <p:tgtEl>
                                          <p:spTgt spid="39941">
                                            <p:txEl>
                                              <p:pRg st="6" end="6"/>
                                            </p:txEl>
                                          </p:spTgt>
                                        </p:tgtEl>
                                        <p:attrNameLst>
                                          <p:attrName>ppt_y</p:attrName>
                                        </p:attrNameLst>
                                      </p:cBhvr>
                                      <p:tavLst>
                                        <p:tav tm="100000">
                                          <p:val>
                                            <p:strVal val="1+#ppt_h/2"/>
                                          </p:val>
                                        </p:tav>
                                        <p:tav>
                                          <p:val>
                                            <p:strVal val="#ppt_y"/>
                                          </p:val>
                                        </p:tav>
                                      </p:tavLst>
                                    </p:anim>
                                  </p:childTnLst>
                                </p:cTn>
                              </p:par>
                              <p:par>
                                <p:cTn id="25" presetID="2" presetClass="entr" presetSubtype="4" fill="hold" nodeType="withEffect">
                                  <p:stCondLst>
                                    <p:cond delay="0"/>
                                  </p:stCondLst>
                                  <p:childTnLst>
                                    <p:set>
                                      <p:cBhvr additive="repl">
                                        <p:cTn id="26" dur="1" fill="hold">
                                          <p:stCondLst>
                                            <p:cond delay="0"/>
                                          </p:stCondLst>
                                        </p:cTn>
                                        <p:tgtEl>
                                          <p:spTgt spid="39941">
                                            <p:txEl>
                                              <p:pRg st="7" end="7"/>
                                            </p:txEl>
                                          </p:spTgt>
                                        </p:tgtEl>
                                        <p:attrNameLst>
                                          <p:attrName>style.visibility</p:attrName>
                                        </p:attrNameLst>
                                      </p:cBhvr>
                                      <p:to>
                                        <p:strVal val="visible"/>
                                      </p:to>
                                    </p:set>
                                    <p:anim calcmode="lin" valueType="num">
                                      <p:cBhvr additive="repl">
                                        <p:cTn id="27" dur="500" fill="hold"/>
                                        <p:tgtEl>
                                          <p:spTgt spid="39941">
                                            <p:txEl>
                                              <p:pRg st="7" end="7"/>
                                            </p:txEl>
                                          </p:spTgt>
                                        </p:tgtEl>
                                        <p:attrNameLst>
                                          <p:attrName>ppt_x</p:attrName>
                                        </p:attrNameLst>
                                      </p:cBhvr>
                                      <p:tavLst>
                                        <p:tav tm="100000">
                                          <p:val>
                                            <p:strVal val="#ppt_x"/>
                                          </p:val>
                                        </p:tav>
                                        <p:tav>
                                          <p:val>
                                            <p:strVal val="#ppt_x"/>
                                          </p:val>
                                        </p:tav>
                                      </p:tavLst>
                                    </p:anim>
                                    <p:anim calcmode="lin" valueType="num">
                                      <p:cBhvr additive="repl">
                                        <p:cTn id="28" dur="500" fill="hold"/>
                                        <p:tgtEl>
                                          <p:spTgt spid="39941">
                                            <p:txEl>
                                              <p:pRg st="7" end="7"/>
                                            </p:txEl>
                                          </p:spTgt>
                                        </p:tgtEl>
                                        <p:attrNameLst>
                                          <p:attrName>ppt_y</p:attrName>
                                        </p:attrNameLst>
                                      </p:cBhvr>
                                      <p:tavLst>
                                        <p:tav tm="100000">
                                          <p:val>
                                            <p:strVal val="1+#ppt_h/2"/>
                                          </p:val>
                                        </p:tav>
                                        <p:tav>
                                          <p:val>
                                            <p:strVal val="#ppt_y"/>
                                          </p:val>
                                        </p:tav>
                                      </p:tavLst>
                                    </p:anim>
                                  </p:childTnLst>
                                </p:cTn>
                              </p:par>
                            </p:childTnLst>
                          </p:cTn>
                        </p:par>
                        <p:par>
                          <p:cTn id="29" fill="hold" nodeType="afterGroup">
                            <p:stCondLst>
                              <p:cond delay="500"/>
                            </p:stCondLst>
                            <p:childTnLst>
                              <p:par>
                                <p:cTn id="30" presetID="5" presetClass="entr" presetSubtype="10" fill="hold" nodeType="afterEffect">
                                  <p:stCondLst>
                                    <p:cond delay="0"/>
                                  </p:stCondLst>
                                  <p:childTnLst>
                                    <p:set>
                                      <p:cBhvr additive="repl">
                                        <p:cTn id="31" dur="1" fill="hold">
                                          <p:stCondLst>
                                            <p:cond delay="0"/>
                                          </p:stCondLst>
                                        </p:cTn>
                                        <p:tgtEl>
                                          <p:spTgt spid="39942"/>
                                        </p:tgtEl>
                                        <p:attrNameLst>
                                          <p:attrName>style.visibility</p:attrName>
                                        </p:attrNameLst>
                                      </p:cBhvr>
                                      <p:to>
                                        <p:strVal val="visible"/>
                                      </p:to>
                                    </p:set>
                                    <p:animEffect transition="in" filter="checkerboard(across)">
                                      <p:cBhvr additive="repl">
                                        <p:cTn id="32" dur="500"/>
                                        <p:tgtEl>
                                          <p:spTgt spid="399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a:extLst>
              <a:ext uri="{FF2B5EF4-FFF2-40B4-BE49-F238E27FC236}">
                <a16:creationId xmlns:a16="http://schemas.microsoft.com/office/drawing/2014/main" id="{6241EFA9-62DA-CA95-5D9A-3C65C30401FB}"/>
              </a:ext>
            </a:extLst>
          </p:cNvPr>
          <p:cNvSpPr>
            <a:spLocks noChangeArrowheads="1"/>
          </p:cNvSpPr>
          <p:nvPr/>
        </p:nvSpPr>
        <p:spPr bwMode="auto">
          <a:xfrm>
            <a:off x="179388" y="0"/>
            <a:ext cx="8785225" cy="40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100">
                <a:solidFill>
                  <a:srgbClr val="03495C"/>
                </a:solidFill>
                <a:latin typeface="Calibri" panose="020F0502020204030204" pitchFamily="34" charset="0"/>
              </a:rPr>
              <a:t>Κυκλικό διάγραμμα πραγματικής λειτουργίας 2χρονου βενζινοκινητήρα</a:t>
            </a:r>
          </a:p>
        </p:txBody>
      </p:sp>
      <p:sp>
        <p:nvSpPr>
          <p:cNvPr id="40962" name="Rectangle 2">
            <a:extLst>
              <a:ext uri="{FF2B5EF4-FFF2-40B4-BE49-F238E27FC236}">
                <a16:creationId xmlns:a16="http://schemas.microsoft.com/office/drawing/2014/main" id="{336DB6C2-A1E0-459C-7C50-DEFBD578F155}"/>
              </a:ext>
            </a:extLst>
          </p:cNvPr>
          <p:cNvSpPr>
            <a:spLocks noChangeArrowheads="1"/>
          </p:cNvSpPr>
          <p:nvPr/>
        </p:nvSpPr>
        <p:spPr bwMode="auto">
          <a:xfrm>
            <a:off x="323850" y="4227513"/>
            <a:ext cx="3311525" cy="48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1300">
                <a:latin typeface="Calibri" panose="020F0502020204030204" pitchFamily="34" charset="0"/>
              </a:rPr>
              <a:t>Κυκλικό διάγραμμα λειτουργίας δίχρονου βενζινοκινητήρα.</a:t>
            </a:r>
          </a:p>
        </p:txBody>
      </p:sp>
      <p:pic>
        <p:nvPicPr>
          <p:cNvPr id="40963" name="Picture 3">
            <a:extLst>
              <a:ext uri="{FF2B5EF4-FFF2-40B4-BE49-F238E27FC236}">
                <a16:creationId xmlns:a16="http://schemas.microsoft.com/office/drawing/2014/main" id="{8C6CA0B7-C23F-E315-4D8D-59A8273106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987425"/>
            <a:ext cx="2673350" cy="3206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64" name="Rectangle 4">
            <a:extLst>
              <a:ext uri="{FF2B5EF4-FFF2-40B4-BE49-F238E27FC236}">
                <a16:creationId xmlns:a16="http://schemas.microsoft.com/office/drawing/2014/main" id="{FE5691F9-467F-46FA-4BB9-2BE175942BF7}"/>
              </a:ext>
            </a:extLst>
          </p:cNvPr>
          <p:cNvSpPr>
            <a:spLocks noChangeArrowheads="1"/>
          </p:cNvSpPr>
          <p:nvPr/>
        </p:nvSpPr>
        <p:spPr bwMode="auto">
          <a:xfrm>
            <a:off x="3492500" y="1211263"/>
            <a:ext cx="5256213" cy="2559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a:t>Από όλα αυτά, παρατηρείται ότι η εξαγωγή (τόξο ΓΔ) και η εισαγωγή στο κύλινδρο (τόξο ΑΒ), στους δίχρονους κινητήρες γίνεται σχεδόν ταυτόχρονα.</a:t>
            </a:r>
          </a:p>
          <a:p>
            <a:pPr algn="ctr" hangingPunct="1">
              <a:lnSpc>
                <a:spcPct val="100000"/>
              </a:lnSpc>
            </a:pPr>
            <a:endParaRPr lang="el-GR" altLang="el-GR"/>
          </a:p>
          <a:p>
            <a:pPr algn="ctr" hangingPunct="1">
              <a:lnSpc>
                <a:spcPct val="100000"/>
              </a:lnSpc>
            </a:pPr>
            <a:r>
              <a:rPr lang="el-GR" altLang="el-GR"/>
              <a:t>Η εξαγωγή, πάντως, έχει μεγαλύτερη χρονική διάρκεια για να καθαρίζει καλύτερα ο κύλινδρος. </a:t>
            </a:r>
          </a:p>
          <a:p>
            <a:pPr algn="ctr" hangingPunct="1">
              <a:lnSpc>
                <a:spcPct val="100000"/>
              </a:lnSpc>
            </a:pPr>
            <a:endParaRPr lang="el-GR" altLang="el-GR"/>
          </a:p>
          <a:p>
            <a:pPr algn="ctr" hangingPunct="1">
              <a:lnSpc>
                <a:spcPct val="100000"/>
              </a:lnSpc>
            </a:pPr>
            <a:r>
              <a:rPr lang="el-GR" altLang="el-GR"/>
              <a:t>Η φάση αυτή του καθαρισμού του κυλίνδρου λέγεται σάρωση. </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fill="hold" nodeType="clickEffect">
                                  <p:stCondLst>
                                    <p:cond delay="0"/>
                                  </p:stCondLst>
                                  <p:childTnLst>
                                    <p:set>
                                      <p:cBhvr additive="repl">
                                        <p:cTn id="6" dur="1" fill="hold">
                                          <p:stCondLst>
                                            <p:cond delay="0"/>
                                          </p:stCondLst>
                                        </p:cTn>
                                        <p:tgtEl>
                                          <p:spTgt spid="40964">
                                            <p:txEl>
                                              <p:pRg st="2" end="2"/>
                                            </p:txEl>
                                          </p:spTgt>
                                        </p:tgtEl>
                                        <p:attrNameLst>
                                          <p:attrName>style.visibility</p:attrName>
                                        </p:attrNameLst>
                                      </p:cBhvr>
                                      <p:to>
                                        <p:strVal val="visible"/>
                                      </p:to>
                                    </p:set>
                                    <p:anim calcmode="lin" valueType="num">
                                      <p:cBhvr additive="repl">
                                        <p:cTn id="7" dur="500" fill="hold"/>
                                        <p:tgtEl>
                                          <p:spTgt spid="40964">
                                            <p:txEl>
                                              <p:pRg st="2" end="2"/>
                                            </p:txEl>
                                          </p:spTgt>
                                        </p:tgtEl>
                                        <p:attrNameLst>
                                          <p:attrName>ppt_x</p:attrName>
                                        </p:attrNameLst>
                                      </p:cBhvr>
                                      <p:tavLst>
                                        <p:tav tm="100000">
                                          <p:val>
                                            <p:strVal val="#ppt_x-.2"/>
                                          </p:val>
                                        </p:tav>
                                        <p:tav>
                                          <p:val>
                                            <p:strVal val="#ppt_x"/>
                                          </p:val>
                                        </p:tav>
                                      </p:tavLst>
                                    </p:anim>
                                    <p:anim calcmode="lin" valueType="num">
                                      <p:cBhvr additive="repl">
                                        <p:cTn id="8" dur="500" fill="hold"/>
                                        <p:tgtEl>
                                          <p:spTgt spid="40964">
                                            <p:txEl>
                                              <p:pRg st="2" end="2"/>
                                            </p:txEl>
                                          </p:spTgt>
                                        </p:tgtEl>
                                        <p:attrNameLst>
                                          <p:attrName>ppt_y</p:attrName>
                                        </p:attrNameLst>
                                      </p:cBhvr>
                                      <p:tavLst>
                                        <p:tav tm="100000">
                                          <p:val>
                                            <p:strVal val="#ppt_y"/>
                                          </p:val>
                                        </p:tav>
                                        <p:tav>
                                          <p:val>
                                            <p:strVal val="#ppt_y"/>
                                          </p:val>
                                        </p:tav>
                                      </p:tavLst>
                                    </p:anim>
                                    <p:animEffect transition="in" filter="wipe(right)">
                                      <p:cBhvr additive="repl">
                                        <p:cTn id="9" dur="500"/>
                                        <p:tgtEl>
                                          <p:spTgt spid="40964">
                                            <p:txEl>
                                              <p:pRg st="2" end="2"/>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fill="hold" nodeType="clickEffect">
                                  <p:stCondLst>
                                    <p:cond delay="0"/>
                                  </p:stCondLst>
                                  <p:childTnLst>
                                    <p:set>
                                      <p:cBhvr additive="repl">
                                        <p:cTn id="13" dur="1" fill="hold">
                                          <p:stCondLst>
                                            <p:cond delay="0"/>
                                          </p:stCondLst>
                                        </p:cTn>
                                        <p:tgtEl>
                                          <p:spTgt spid="40964">
                                            <p:txEl>
                                              <p:pRg st="4" end="4"/>
                                            </p:txEl>
                                          </p:spTgt>
                                        </p:tgtEl>
                                        <p:attrNameLst>
                                          <p:attrName>style.visibility</p:attrName>
                                        </p:attrNameLst>
                                      </p:cBhvr>
                                      <p:to>
                                        <p:strVal val="visible"/>
                                      </p:to>
                                    </p:set>
                                    <p:anim calcmode="lin" valueType="num">
                                      <p:cBhvr additive="repl">
                                        <p:cTn id="14" dur="500" fill="hold"/>
                                        <p:tgtEl>
                                          <p:spTgt spid="40964">
                                            <p:txEl>
                                              <p:pRg st="4" end="4"/>
                                            </p:txEl>
                                          </p:spTgt>
                                        </p:tgtEl>
                                        <p:attrNameLst>
                                          <p:attrName>ppt_x</p:attrName>
                                        </p:attrNameLst>
                                      </p:cBhvr>
                                      <p:tavLst>
                                        <p:tav tm="100000">
                                          <p:val>
                                            <p:strVal val="#ppt_x-.2"/>
                                          </p:val>
                                        </p:tav>
                                        <p:tav>
                                          <p:val>
                                            <p:strVal val="#ppt_x"/>
                                          </p:val>
                                        </p:tav>
                                      </p:tavLst>
                                    </p:anim>
                                    <p:anim calcmode="lin" valueType="num">
                                      <p:cBhvr additive="repl">
                                        <p:cTn id="15" dur="500" fill="hold"/>
                                        <p:tgtEl>
                                          <p:spTgt spid="40964">
                                            <p:txEl>
                                              <p:pRg st="4" end="4"/>
                                            </p:txEl>
                                          </p:spTgt>
                                        </p:tgtEl>
                                        <p:attrNameLst>
                                          <p:attrName>ppt_y</p:attrName>
                                        </p:attrNameLst>
                                      </p:cBhvr>
                                      <p:tavLst>
                                        <p:tav tm="100000">
                                          <p:val>
                                            <p:strVal val="#ppt_y"/>
                                          </p:val>
                                        </p:tav>
                                        <p:tav>
                                          <p:val>
                                            <p:strVal val="#ppt_y"/>
                                          </p:val>
                                        </p:tav>
                                      </p:tavLst>
                                    </p:anim>
                                    <p:animEffect transition="in" filter="wipe(right)">
                                      <p:cBhvr additive="repl">
                                        <p:cTn id="16" dur="500"/>
                                        <p:tgtEl>
                                          <p:spTgt spid="4096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a:extLst>
              <a:ext uri="{FF2B5EF4-FFF2-40B4-BE49-F238E27FC236}">
                <a16:creationId xmlns:a16="http://schemas.microsoft.com/office/drawing/2014/main" id="{3EEC8F80-DB52-2C79-55DE-E77D89A5F5AC}"/>
              </a:ext>
            </a:extLst>
          </p:cNvPr>
          <p:cNvSpPr>
            <a:spLocks noChangeArrowheads="1"/>
          </p:cNvSpPr>
          <p:nvPr/>
        </p:nvSpPr>
        <p:spPr bwMode="auto">
          <a:xfrm>
            <a:off x="179388" y="0"/>
            <a:ext cx="8785225" cy="40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100">
                <a:solidFill>
                  <a:srgbClr val="03495C"/>
                </a:solidFill>
                <a:latin typeface="Calibri" panose="020F0502020204030204" pitchFamily="34" charset="0"/>
              </a:rPr>
              <a:t>Κυκλικό διάγραμμα πραγματικής λειτουργίας 2χρονου βενζινοκινητήρα</a:t>
            </a:r>
          </a:p>
        </p:txBody>
      </p:sp>
      <p:sp>
        <p:nvSpPr>
          <p:cNvPr id="41986" name="Rectangle 2">
            <a:extLst>
              <a:ext uri="{FF2B5EF4-FFF2-40B4-BE49-F238E27FC236}">
                <a16:creationId xmlns:a16="http://schemas.microsoft.com/office/drawing/2014/main" id="{1854B399-9C64-6080-F4AC-F1D7553EA11B}"/>
              </a:ext>
            </a:extLst>
          </p:cNvPr>
          <p:cNvSpPr>
            <a:spLocks noChangeArrowheads="1"/>
          </p:cNvSpPr>
          <p:nvPr/>
        </p:nvSpPr>
        <p:spPr bwMode="auto">
          <a:xfrm>
            <a:off x="323850" y="4227513"/>
            <a:ext cx="3311525" cy="48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1300">
                <a:latin typeface="Calibri" panose="020F0502020204030204" pitchFamily="34" charset="0"/>
              </a:rPr>
              <a:t>Κυκλικό διάγραμμα λειτουργίας δίχρονου βενζινοκινητήρα.</a:t>
            </a:r>
          </a:p>
        </p:txBody>
      </p:sp>
      <p:pic>
        <p:nvPicPr>
          <p:cNvPr id="41987" name="Picture 3">
            <a:extLst>
              <a:ext uri="{FF2B5EF4-FFF2-40B4-BE49-F238E27FC236}">
                <a16:creationId xmlns:a16="http://schemas.microsoft.com/office/drawing/2014/main" id="{0AE8BD73-2571-2063-8BD0-46AB4EFB5A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987425"/>
            <a:ext cx="2673350" cy="3206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988" name="Rectangle 4">
            <a:extLst>
              <a:ext uri="{FF2B5EF4-FFF2-40B4-BE49-F238E27FC236}">
                <a16:creationId xmlns:a16="http://schemas.microsoft.com/office/drawing/2014/main" id="{6A3CB489-9FF7-27D2-17B1-FF8486D3762C}"/>
              </a:ext>
            </a:extLst>
          </p:cNvPr>
          <p:cNvSpPr>
            <a:spLocks noChangeArrowheads="1"/>
          </p:cNvSpPr>
          <p:nvPr/>
        </p:nvSpPr>
        <p:spPr bwMode="auto">
          <a:xfrm>
            <a:off x="3492500" y="1211263"/>
            <a:ext cx="5256213" cy="283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a:t>Επισημαίνεται, ότι ο βαθμός συμπίεσης στο δίχρονο κινητήρα είναι μικρότερος κατά 10 με 20% από τον αντίστοιχο του τετράχρονου. </a:t>
            </a:r>
          </a:p>
          <a:p>
            <a:pPr algn="ctr" hangingPunct="1">
              <a:lnSpc>
                <a:spcPct val="100000"/>
              </a:lnSpc>
            </a:pPr>
            <a:endParaRPr lang="el-GR" altLang="el-GR"/>
          </a:p>
          <a:p>
            <a:pPr algn="ctr" hangingPunct="1">
              <a:lnSpc>
                <a:spcPct val="100000"/>
              </a:lnSpc>
            </a:pPr>
            <a:r>
              <a:rPr lang="el-GR" altLang="el-GR"/>
              <a:t>Αυτό συμβαίνει, επειδή στο δίχρονο εκμεταλλευόμαστε μόνο το 80 με 90% του κυλίνδρου για τη συμπίεση, ενώ το υπόλοιπο 10 με 20% μένει ανεκμετάλλευτο, εξ αιτίας των ανοιγμάτων των θυρίδων εισαγωγής και εξαγωγής.</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41988">
                                            <p:txEl>
                                              <p:pRg st="2" end="2"/>
                                            </p:txEl>
                                          </p:spTgt>
                                        </p:tgtEl>
                                        <p:attrNameLst>
                                          <p:attrName>style.visibility</p:attrName>
                                        </p:attrNameLst>
                                      </p:cBhvr>
                                      <p:to>
                                        <p:strVal val="visible"/>
                                      </p:to>
                                    </p:set>
                                    <p:anim calcmode="lin" valueType="num">
                                      <p:cBhvr additive="repl">
                                        <p:cTn id="7" dur="500" fill="hold"/>
                                        <p:tgtEl>
                                          <p:spTgt spid="41988">
                                            <p:txEl>
                                              <p:pRg st="2" end="2"/>
                                            </p:txEl>
                                          </p:spTgt>
                                        </p:tgtEl>
                                        <p:attrNameLst>
                                          <p:attrName>ppt_x</p:attrName>
                                        </p:attrNameLst>
                                      </p:cBhvr>
                                      <p:tavLst>
                                        <p:tav tm="100000">
                                          <p:val>
                                            <p:strVal val="#ppt_x"/>
                                          </p:val>
                                        </p:tav>
                                        <p:tav>
                                          <p:val>
                                            <p:strVal val="#ppt_x"/>
                                          </p:val>
                                        </p:tav>
                                      </p:tavLst>
                                    </p:anim>
                                    <p:anim calcmode="lin" valueType="num">
                                      <p:cBhvr additive="repl">
                                        <p:cTn id="8" dur="500" fill="hold"/>
                                        <p:tgtEl>
                                          <p:spTgt spid="41988">
                                            <p:txEl>
                                              <p:pRg st="2" end="2"/>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a:extLst>
              <a:ext uri="{FF2B5EF4-FFF2-40B4-BE49-F238E27FC236}">
                <a16:creationId xmlns:a16="http://schemas.microsoft.com/office/drawing/2014/main" id="{E6183886-EFEB-6F8A-F137-E732D34EAF06}"/>
              </a:ext>
            </a:extLst>
          </p:cNvPr>
          <p:cNvSpPr>
            <a:spLocks noChangeArrowheads="1"/>
          </p:cNvSpPr>
          <p:nvPr/>
        </p:nvSpPr>
        <p:spPr bwMode="auto">
          <a:xfrm>
            <a:off x="179388" y="0"/>
            <a:ext cx="8785225" cy="40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100">
                <a:solidFill>
                  <a:srgbClr val="03495C"/>
                </a:solidFill>
                <a:latin typeface="Calibri" panose="020F0502020204030204" pitchFamily="34" charset="0"/>
              </a:rPr>
              <a:t>Κυκλικό διάγραμμα πραγματικής λειτουργίας 2χρονου βενζινοκινητήρα</a:t>
            </a:r>
          </a:p>
        </p:txBody>
      </p:sp>
      <p:sp>
        <p:nvSpPr>
          <p:cNvPr id="43010" name="Rectangle 2">
            <a:extLst>
              <a:ext uri="{FF2B5EF4-FFF2-40B4-BE49-F238E27FC236}">
                <a16:creationId xmlns:a16="http://schemas.microsoft.com/office/drawing/2014/main" id="{3E63949C-4ACC-0DB9-3E88-5B14B8FE0BEC}"/>
              </a:ext>
            </a:extLst>
          </p:cNvPr>
          <p:cNvSpPr>
            <a:spLocks noChangeArrowheads="1"/>
          </p:cNvSpPr>
          <p:nvPr/>
        </p:nvSpPr>
        <p:spPr bwMode="auto">
          <a:xfrm>
            <a:off x="323850" y="4227513"/>
            <a:ext cx="3311525" cy="48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1300">
                <a:latin typeface="Calibri" panose="020F0502020204030204" pitchFamily="34" charset="0"/>
              </a:rPr>
              <a:t>Κυκλικό διάγραμμα λειτουργίας δίχρονου βενζινοκινητήρα.</a:t>
            </a:r>
          </a:p>
        </p:txBody>
      </p:sp>
      <p:pic>
        <p:nvPicPr>
          <p:cNvPr id="43011" name="Picture 3">
            <a:extLst>
              <a:ext uri="{FF2B5EF4-FFF2-40B4-BE49-F238E27FC236}">
                <a16:creationId xmlns:a16="http://schemas.microsoft.com/office/drawing/2014/main" id="{A1DC96D6-7A2A-D1FB-EA97-BE5F575856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987425"/>
            <a:ext cx="2673350" cy="3206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3012" name="Rectangle 4">
            <a:extLst>
              <a:ext uri="{FF2B5EF4-FFF2-40B4-BE49-F238E27FC236}">
                <a16:creationId xmlns:a16="http://schemas.microsoft.com/office/drawing/2014/main" id="{B4E9068F-C7D1-42F5-2338-8576CE6E5B0A}"/>
              </a:ext>
            </a:extLst>
          </p:cNvPr>
          <p:cNvSpPr>
            <a:spLocks noChangeArrowheads="1"/>
          </p:cNvSpPr>
          <p:nvPr/>
        </p:nvSpPr>
        <p:spPr bwMode="auto">
          <a:xfrm>
            <a:off x="3492500" y="915988"/>
            <a:ext cx="5256213" cy="3656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a:t>Τέλος, στους απλούς δίχρονους κινητήρες η ρύθμιση της προπορείας (αβάνς) γίνεται σε μία και μόνο γωνία, που ορίζεται από τον κατασκευαστή. </a:t>
            </a:r>
          </a:p>
          <a:p>
            <a:pPr algn="ctr" hangingPunct="1">
              <a:lnSpc>
                <a:spcPct val="100000"/>
              </a:lnSpc>
            </a:pPr>
            <a:endParaRPr lang="el-GR" altLang="el-GR"/>
          </a:p>
          <a:p>
            <a:pPr algn="ctr" hangingPunct="1">
              <a:lnSpc>
                <a:spcPct val="100000"/>
              </a:lnSpc>
            </a:pPr>
            <a:r>
              <a:rPr lang="el-GR" altLang="el-GR"/>
              <a:t>Η γωνία αυτή δεν μεταβάλλεται μετά, ανάλογα με τις στροφές του κινητήρα, όπως γίνεται με τους τετράχρονους κινητήρες. </a:t>
            </a:r>
          </a:p>
          <a:p>
            <a:pPr algn="ctr" hangingPunct="1">
              <a:lnSpc>
                <a:spcPct val="100000"/>
              </a:lnSpc>
            </a:pPr>
            <a:endParaRPr lang="el-GR" altLang="el-GR"/>
          </a:p>
          <a:p>
            <a:pPr algn="ctr" hangingPunct="1">
              <a:lnSpc>
                <a:spcPct val="100000"/>
              </a:lnSpc>
            </a:pPr>
            <a:r>
              <a:rPr lang="el-GR" altLang="el-GR"/>
              <a:t>Οι δίχρονοι, δηλαδή, κινητήρες δεν έχουν φυγοκεντρικούς μηχανισμούς ή μηχανισμούς υποπίεσης για τη ρύθμιση της προπορείας, ανάλογα με τις στροφές.</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43012">
                                            <p:txEl>
                                              <p:pRg st="2" end="2"/>
                                            </p:txEl>
                                          </p:spTgt>
                                        </p:tgtEl>
                                        <p:attrNameLst>
                                          <p:attrName>style.visibility</p:attrName>
                                        </p:attrNameLst>
                                      </p:cBhvr>
                                      <p:to>
                                        <p:strVal val="visible"/>
                                      </p:to>
                                    </p:set>
                                    <p:anim calcmode="lin" valueType="num">
                                      <p:cBhvr additive="repl">
                                        <p:cTn id="7" dur="500" fill="hold"/>
                                        <p:tgtEl>
                                          <p:spTgt spid="43012">
                                            <p:txEl>
                                              <p:pRg st="2" end="2"/>
                                            </p:txEl>
                                          </p:spTgt>
                                        </p:tgtEl>
                                        <p:attrNameLst>
                                          <p:attrName>ppt_x</p:attrName>
                                        </p:attrNameLst>
                                      </p:cBhvr>
                                      <p:tavLst>
                                        <p:tav tm="100000">
                                          <p:val>
                                            <p:strVal val="#ppt_x"/>
                                          </p:val>
                                        </p:tav>
                                        <p:tav>
                                          <p:val>
                                            <p:strVal val="#ppt_x"/>
                                          </p:val>
                                        </p:tav>
                                      </p:tavLst>
                                    </p:anim>
                                    <p:anim calcmode="lin" valueType="num">
                                      <p:cBhvr additive="repl">
                                        <p:cTn id="8" dur="500" fill="hold"/>
                                        <p:tgtEl>
                                          <p:spTgt spid="43012">
                                            <p:txEl>
                                              <p:pRg st="2" end="2"/>
                                            </p:txEl>
                                          </p:spTgt>
                                        </p:tgtEl>
                                        <p:attrNameLst>
                                          <p:attrName>ppt_y</p:attrName>
                                        </p:attrNameLst>
                                      </p:cBhvr>
                                      <p:tavLst>
                                        <p:tav tm="100000">
                                          <p:val>
                                            <p:strVal val="1+#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43012">
                                            <p:txEl>
                                              <p:pRg st="4" end="4"/>
                                            </p:txEl>
                                          </p:spTgt>
                                        </p:tgtEl>
                                        <p:attrNameLst>
                                          <p:attrName>style.visibility</p:attrName>
                                        </p:attrNameLst>
                                      </p:cBhvr>
                                      <p:to>
                                        <p:strVal val="visible"/>
                                      </p:to>
                                    </p:set>
                                    <p:anim calcmode="lin" valueType="num">
                                      <p:cBhvr additive="repl">
                                        <p:cTn id="13" dur="500" fill="hold"/>
                                        <p:tgtEl>
                                          <p:spTgt spid="43012">
                                            <p:txEl>
                                              <p:pRg st="4" end="4"/>
                                            </p:txEl>
                                          </p:spTgt>
                                        </p:tgtEl>
                                        <p:attrNameLst>
                                          <p:attrName>ppt_x</p:attrName>
                                        </p:attrNameLst>
                                      </p:cBhvr>
                                      <p:tavLst>
                                        <p:tav tm="100000">
                                          <p:val>
                                            <p:strVal val="#ppt_x"/>
                                          </p:val>
                                        </p:tav>
                                        <p:tav>
                                          <p:val>
                                            <p:strVal val="#ppt_x"/>
                                          </p:val>
                                        </p:tav>
                                      </p:tavLst>
                                    </p:anim>
                                    <p:anim calcmode="lin" valueType="num">
                                      <p:cBhvr additive="repl">
                                        <p:cTn id="14" dur="500" fill="hold"/>
                                        <p:tgtEl>
                                          <p:spTgt spid="43012">
                                            <p:txEl>
                                              <p:pRg st="4" end="4"/>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a:extLst>
              <a:ext uri="{FF2B5EF4-FFF2-40B4-BE49-F238E27FC236}">
                <a16:creationId xmlns:a16="http://schemas.microsoft.com/office/drawing/2014/main" id="{E04EDB8E-B443-E0B9-E39B-A94DA36A5C08}"/>
              </a:ext>
            </a:extLst>
          </p:cNvPr>
          <p:cNvSpPr>
            <a:spLocks noChangeArrowheads="1"/>
          </p:cNvSpPr>
          <p:nvPr/>
        </p:nvSpPr>
        <p:spPr bwMode="auto">
          <a:xfrm>
            <a:off x="179388" y="0"/>
            <a:ext cx="8785225" cy="40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100">
                <a:solidFill>
                  <a:srgbClr val="03495C"/>
                </a:solidFill>
                <a:latin typeface="Calibri" panose="020F0502020204030204" pitchFamily="34" charset="0"/>
              </a:rPr>
              <a:t>Σπειροειδές διάγραμμα πραγματικής λειτουργίας 4&amp;2χρονου βενζινοκινητήρα</a:t>
            </a:r>
          </a:p>
        </p:txBody>
      </p:sp>
      <p:sp>
        <p:nvSpPr>
          <p:cNvPr id="44034" name="Rectangle 2">
            <a:extLst>
              <a:ext uri="{FF2B5EF4-FFF2-40B4-BE49-F238E27FC236}">
                <a16:creationId xmlns:a16="http://schemas.microsoft.com/office/drawing/2014/main" id="{3924E253-FEFE-2D87-D182-F200BEFAB4B8}"/>
              </a:ext>
            </a:extLst>
          </p:cNvPr>
          <p:cNvSpPr>
            <a:spLocks noChangeArrowheads="1"/>
          </p:cNvSpPr>
          <p:nvPr/>
        </p:nvSpPr>
        <p:spPr bwMode="auto">
          <a:xfrm>
            <a:off x="1547813" y="1563688"/>
            <a:ext cx="5813425" cy="395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000" b="1"/>
              <a:t>Τ Ε Λ Ο Σ</a:t>
            </a:r>
          </a:p>
        </p:txBody>
      </p:sp>
      <p:sp>
        <p:nvSpPr>
          <p:cNvPr id="44035" name="AutoShape 3">
            <a:extLst>
              <a:ext uri="{FF2B5EF4-FFF2-40B4-BE49-F238E27FC236}">
                <a16:creationId xmlns:a16="http://schemas.microsoft.com/office/drawing/2014/main" id="{7DDC598E-AC99-FE52-C09C-3A1B61EDC260}"/>
              </a:ext>
            </a:extLst>
          </p:cNvPr>
          <p:cNvSpPr>
            <a:spLocks noChangeArrowheads="1"/>
          </p:cNvSpPr>
          <p:nvPr/>
        </p:nvSpPr>
        <p:spPr bwMode="auto">
          <a:xfrm>
            <a:off x="2916238" y="1995488"/>
            <a:ext cx="2376487" cy="360362"/>
          </a:xfrm>
          <a:custGeom>
            <a:avLst/>
            <a:gdLst>
              <a:gd name="G0" fmla="+- 0 0 12076736"/>
              <a:gd name="G1" fmla="+- 32767 0 12076736"/>
              <a:gd name="G2" fmla="?: G1 12076736 32767"/>
              <a:gd name="G3" fmla="?: G0 0 G1"/>
              <a:gd name="G4" fmla="+- 0 0 0"/>
              <a:gd name="G5" fmla="+- 32767 0 0"/>
              <a:gd name="G6" fmla="?: G5 0 32767"/>
              <a:gd name="G7" fmla="?: G4 0 G5"/>
              <a:gd name="G8" fmla="+- G7 0 G3"/>
              <a:gd name="G9" fmla="+- G8 32767 0"/>
              <a:gd name="G10" fmla="+- G9 0 0"/>
              <a:gd name="G11" fmla="?: G8 G8 G10"/>
              <a:gd name="G12" fmla="*/ 6601 1 2"/>
              <a:gd name="G13" fmla="*/ 1 48365 11520"/>
              <a:gd name="G14" fmla="*/ G13 G3 1"/>
              <a:gd name="G15" fmla="*/ G14 1 32767"/>
              <a:gd name="G16" fmla="sin G12 G15"/>
              <a:gd name="G17" fmla="*/ 1000 1 2"/>
              <a:gd name="G18" fmla="*/ 1 48365 11520"/>
              <a:gd name="G19" fmla="*/ G18 G3 1"/>
              <a:gd name="G20" fmla="*/ G19 1 32767"/>
              <a:gd name="G21" fmla="cos G17 G20"/>
              <a:gd name="G22" fmla="at2 G21 G16"/>
              <a:gd name="G23" fmla="cos G12 G22"/>
              <a:gd name="G24" fmla="at2 G21 G16"/>
              <a:gd name="G25" fmla="sin G17 G24"/>
              <a:gd name="G26" fmla="*/ 1 48365 11520"/>
              <a:gd name="G27" fmla="*/ G26 G7 1"/>
              <a:gd name="G28" fmla="*/ G27 1 32767"/>
              <a:gd name="G29" fmla="sin G12 G28"/>
              <a:gd name="G30" fmla="*/ 1 48365 11520"/>
              <a:gd name="G31" fmla="*/ G30 G7 1"/>
              <a:gd name="G32" fmla="*/ G31 1 32767"/>
              <a:gd name="G33" fmla="cos G17 G32"/>
              <a:gd name="G34" fmla="at2 G33 G29"/>
              <a:gd name="G35" fmla="cos G12 G34"/>
              <a:gd name="G36" fmla="at2 G33 G29"/>
              <a:gd name="G37" fmla="sin G17 G36"/>
              <a:gd name="G38" fmla="*/ 6601 1 2"/>
              <a:gd name="G39" fmla="+- G38 G23 0"/>
              <a:gd name="G40" fmla="+- G39 0 0"/>
              <a:gd name="G41" fmla="*/ 1000 1 2"/>
              <a:gd name="G42" fmla="+- G41 G25 0"/>
              <a:gd name="G43" fmla="+- G42 0 0"/>
              <a:gd name="G44" fmla="+- G38 G35 0"/>
              <a:gd name="G45" fmla="+- G44 0 0"/>
              <a:gd name="G46" fmla="+- G41 G37 0"/>
              <a:gd name="G47" fmla="+- G46 0 0"/>
              <a:gd name="G48" fmla="+- 32767 0 G3"/>
              <a:gd name="G49" fmla="+- G11 0 G48"/>
              <a:gd name="G50" fmla="max G40 G45"/>
              <a:gd name="G51" fmla="?: G49 6601 G50"/>
              <a:gd name="G52" fmla="+- 32767 0 G3"/>
              <a:gd name="G53" fmla="+- 32767 0 G3"/>
              <a:gd name="G54" fmla="?: G52 G52 G53"/>
              <a:gd name="G55" fmla="+- G11 0 G54"/>
              <a:gd name="G56" fmla="max G43 G47"/>
              <a:gd name="G57" fmla="?: G55 1000 G56"/>
              <a:gd name="G58" fmla="+- 32767 0 G3"/>
              <a:gd name="G59" fmla="+- 32767 0 G3"/>
              <a:gd name="G60" fmla="?: G58 G58 G59"/>
              <a:gd name="G61" fmla="+- G11 0 G60"/>
              <a:gd name="G62" fmla="min G40 G45"/>
              <a:gd name="G63" fmla="?: G61 0 G62"/>
              <a:gd name="G64" fmla="+- 32767 0 G3"/>
              <a:gd name="G65" fmla="+- 32767 0 G3"/>
              <a:gd name="G66" fmla="?: G64 G64 G65"/>
              <a:gd name="G67" fmla="+- G11 0 G66"/>
              <a:gd name="G68" fmla="min G43 G47"/>
              <a:gd name="G69" fmla="?: G67 0 G68"/>
              <a:gd name="G70" fmla="+- G3 0 32767"/>
              <a:gd name="G71" fmla="+- G7 32767 0"/>
              <a:gd name="G72" fmla="+- G71 0 0"/>
              <a:gd name="G73" fmla="+- G70 G72 0"/>
              <a:gd name="G74" fmla="*/ G73 1 2"/>
              <a:gd name="G75" fmla="*/ G3 1 32767"/>
              <a:gd name="G76" fmla="*/ G11 1 32767"/>
              <a:gd name="G77" fmla="*/ G3 1 32767"/>
              <a:gd name="G78" fmla="*/ G11 1 32767"/>
            </a:gdLst>
            <a:ahLst/>
            <a:cxnLst>
              <a:cxn ang="0">
                <a:pos x="r" y="vc"/>
              </a:cxn>
              <a:cxn ang="5400000">
                <a:pos x="hc" y="b"/>
              </a:cxn>
              <a:cxn ang="10800000">
                <a:pos x="l" y="vc"/>
              </a:cxn>
              <a:cxn ang="16200000">
                <a:pos x="hc" y="t"/>
              </a:cxn>
            </a:cxnLst>
            <a:rect l="0" t="0" r="0" b="0"/>
            <a:pathLst>
              <a:path stroke="0">
                <a:moveTo>
                  <a:pt x="6601" y="497"/>
                </a:moveTo>
                <a:lnTo>
                  <a:pt x="3301" y="500"/>
                </a:lnTo>
                <a:lnTo>
                  <a:pt x="-368" y="369"/>
                </a:lnTo>
                <a:close/>
              </a:path>
              <a:path fill="none">
                <a:moveTo>
                  <a:pt x="3301" y="500"/>
                </a:moveTo>
                <a:lnTo>
                  <a:pt x="6601" y="497"/>
                </a:lnTo>
              </a:path>
            </a:pathLst>
          </a:custGeom>
          <a:noFill/>
          <a:ln w="12600" cap="flat">
            <a:solidFill>
              <a:srgbClr val="095294"/>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0"/>
                      </p:stCondLst>
                      <p:childTnLst>
                        <p:par>
                          <p:cTn id="4" fill="hold" nodeType="withGroup">
                            <p:stCondLst>
                              <p:cond delay="0"/>
                            </p:stCondLst>
                            <p:childTnLst>
                              <p:par>
                                <p:cTn id="5" presetID="29" presetClass="entr" fill="hold" nodeType="withEffect">
                                  <p:stCondLst>
                                    <p:cond delay="0"/>
                                  </p:stCondLst>
                                  <p:childTnLst>
                                    <p:set>
                                      <p:cBhvr additive="repl">
                                        <p:cTn id="6" dur="1" fill="hold">
                                          <p:stCondLst>
                                            <p:cond delay="0"/>
                                          </p:stCondLst>
                                        </p:cTn>
                                        <p:tgtEl>
                                          <p:spTgt spid="44034"/>
                                        </p:tgtEl>
                                        <p:attrNameLst>
                                          <p:attrName>style.visibility</p:attrName>
                                        </p:attrNameLst>
                                      </p:cBhvr>
                                      <p:to>
                                        <p:strVal val="visible"/>
                                      </p:to>
                                    </p:set>
                                    <p:anim calcmode="lin" valueType="num">
                                      <p:cBhvr additive="repl">
                                        <p:cTn id="7" dur="1000" fill="hold"/>
                                        <p:tgtEl>
                                          <p:spTgt spid="44034"/>
                                        </p:tgtEl>
                                        <p:attrNameLst>
                                          <p:attrName>ppt_x</p:attrName>
                                        </p:attrNameLst>
                                      </p:cBhvr>
                                      <p:tavLst>
                                        <p:tav tm="100000">
                                          <p:val>
                                            <p:strVal val="#ppt_x-.2"/>
                                          </p:val>
                                        </p:tav>
                                        <p:tav>
                                          <p:val>
                                            <p:strVal val="#ppt_x"/>
                                          </p:val>
                                        </p:tav>
                                      </p:tavLst>
                                    </p:anim>
                                    <p:anim calcmode="lin" valueType="num">
                                      <p:cBhvr additive="repl">
                                        <p:cTn id="8" dur="1000" fill="hold"/>
                                        <p:tgtEl>
                                          <p:spTgt spid="44034"/>
                                        </p:tgtEl>
                                        <p:attrNameLst>
                                          <p:attrName>ppt_y</p:attrName>
                                        </p:attrNameLst>
                                      </p:cBhvr>
                                      <p:tavLst>
                                        <p:tav tm="100000">
                                          <p:val>
                                            <p:strVal val="#ppt_y"/>
                                          </p:val>
                                        </p:tav>
                                        <p:tav>
                                          <p:val>
                                            <p:strVal val="#ppt_y"/>
                                          </p:val>
                                        </p:tav>
                                      </p:tavLst>
                                    </p:anim>
                                    <p:animEffect transition="in" filter="wipe(right)">
                                      <p:cBhvr additive="repl">
                                        <p:cTn id="9" dur="1000"/>
                                        <p:tgtEl>
                                          <p:spTgt spid="44034"/>
                                        </p:tgtEl>
                                      </p:cBhvr>
                                    </p:animEffect>
                                  </p:childTnLst>
                                </p:cTn>
                              </p:par>
                              <p:par>
                                <p:cTn id="10" presetID="26" presetClass="entr" fill="hold" nodeType="withEffect">
                                  <p:stCondLst>
                                    <p:cond delay="0"/>
                                  </p:stCondLst>
                                  <p:childTnLst>
                                    <p:set>
                                      <p:cBhvr additive="repl">
                                        <p:cTn id="11" dur="1" fill="hold">
                                          <p:stCondLst>
                                            <p:cond delay="0"/>
                                          </p:stCondLst>
                                        </p:cTn>
                                        <p:tgtEl>
                                          <p:spTgt spid="44035"/>
                                        </p:tgtEl>
                                        <p:attrNameLst>
                                          <p:attrName>style.visibility</p:attrName>
                                        </p:attrNameLst>
                                      </p:cBhvr>
                                      <p:to>
                                        <p:strVal val="visible"/>
                                      </p:to>
                                    </p:set>
                                    <p:animEffect transition="in" filter="wipe(down)">
                                      <p:cBhvr additive="repl">
                                        <p:cTn id="12" dur="580">
                                          <p:stCondLst>
                                            <p:cond delay="0"/>
                                          </p:stCondLst>
                                        </p:cTn>
                                        <p:tgtEl>
                                          <p:spTgt spid="44035"/>
                                        </p:tgtEl>
                                      </p:cBhvr>
                                    </p:animEffect>
                                    <p:anim calcmode="lin" valueType="num">
                                      <p:cBhvr additive="repl">
                                        <p:cTn id="13" dur="1822">
                                          <p:stCondLst>
                                            <p:cond delay="0"/>
                                          </p:stCondLst>
                                        </p:cTn>
                                        <p:tgtEl>
                                          <p:spTgt spid="44035"/>
                                        </p:tgtEl>
                                        <p:attrNameLst>
                                          <p:attrName>ppt_x</p:attrName>
                                        </p:attrNameLst>
                                      </p:cBhvr>
                                      <p:tavLst>
                                        <p:tav tm="100000">
                                          <p:val>
                                            <p:strVal val="#ppt_x-0.25"/>
                                          </p:val>
                                        </p:tav>
                                        <p:tav>
                                          <p:val>
                                            <p:strVal val="#ppt_x"/>
                                          </p:val>
                                        </p:tav>
                                      </p:tavLst>
                                    </p:anim>
                                    <p:anim calcmode="lin" valueType="num">
                                      <p:cBhvr additive="repl">
                                        <p:cTn id="14" dur="664">
                                          <p:stCondLst>
                                            <p:cond delay="0"/>
                                          </p:stCondLst>
                                        </p:cTn>
                                        <p:tgtEl>
                                          <p:spTgt spid="44035"/>
                                        </p:tgtEl>
                                        <p:attrNameLst>
                                          <p:attrName>ppt_y</p:attrName>
                                        </p:attrNameLst>
                                      </p:cBhvr>
                                      <p:tavLst>
                                        <p:tav tm="0" fmla="#ppt_y-sin(pi*$)/3">
                                          <p:val>
                                            <p:fltVal val="0.5"/>
                                          </p:val>
                                        </p:tav>
                                        <p:tav tm="100000">
                                          <p:val>
                                            <p:fltVal val="1"/>
                                          </p:val>
                                        </p:tav>
                                      </p:tavLst>
                                    </p:anim>
                                    <p:anim calcmode="lin" valueType="num">
                                      <p:cBhvr additive="repl">
                                        <p:cTn id="15" dur="664">
                                          <p:stCondLst>
                                            <p:cond delay="664"/>
                                          </p:stCondLst>
                                        </p:cTn>
                                        <p:tgtEl>
                                          <p:spTgt spid="44035"/>
                                        </p:tgtEl>
                                        <p:attrNameLst>
                                          <p:attrName>ppt_y</p:attrName>
                                        </p:attrNameLst>
                                      </p:cBhvr>
                                      <p:tavLst>
                                        <p:tav tm="0" fmla="#ppt_y-sin(pi*$)/9">
                                          <p:val>
                                            <p:fltVal val="0"/>
                                          </p:val>
                                        </p:tav>
                                        <p:tav tm="100000">
                                          <p:val>
                                            <p:fltVal val="1"/>
                                          </p:val>
                                        </p:tav>
                                      </p:tavLst>
                                    </p:anim>
                                    <p:anim calcmode="lin" valueType="num">
                                      <p:cBhvr additive="repl">
                                        <p:cTn id="16" dur="332">
                                          <p:stCondLst>
                                            <p:cond delay="1324"/>
                                          </p:stCondLst>
                                        </p:cTn>
                                        <p:tgtEl>
                                          <p:spTgt spid="44035"/>
                                        </p:tgtEl>
                                        <p:attrNameLst>
                                          <p:attrName>ppt_y</p:attrName>
                                        </p:attrNameLst>
                                      </p:cBhvr>
                                      <p:tavLst>
                                        <p:tav tm="0" fmla="#ppt_y-sin(pi*$)/27">
                                          <p:val>
                                            <p:fltVal val="0"/>
                                          </p:val>
                                        </p:tav>
                                        <p:tav tm="100000">
                                          <p:val>
                                            <p:fltVal val="1"/>
                                          </p:val>
                                        </p:tav>
                                      </p:tavLst>
                                    </p:anim>
                                    <p:anim calcmode="lin" valueType="num">
                                      <p:cBhvr additive="repl">
                                        <p:cTn id="17" dur="164">
                                          <p:stCondLst>
                                            <p:cond delay="1656"/>
                                          </p:stCondLst>
                                        </p:cTn>
                                        <p:tgtEl>
                                          <p:spTgt spid="44035"/>
                                        </p:tgtEl>
                                        <p:attrNameLst>
                                          <p:attrName>ppt_y</p:attrName>
                                        </p:attrNameLst>
                                      </p:cBhvr>
                                      <p:tavLst>
                                        <p:tav tm="0" fmla="#ppt_y-sin(pi*$)/81">
                                          <p:val>
                                            <p:fltVal val="0"/>
                                          </p:val>
                                        </p:tav>
                                        <p:tav tm="100000">
                                          <p:val>
                                            <p:fltVal val="1"/>
                                          </p:val>
                                        </p:tav>
                                      </p:tavLst>
                                    </p:anim>
                                    <p:animScale>
                                      <p:cBhvr additive="repl">
                                        <p:cTn id="18" dur="26" fill="hold">
                                          <p:stCondLst>
                                            <p:cond delay="650"/>
                                          </p:stCondLst>
                                        </p:cTn>
                                        <p:tgtEl>
                                          <p:spTgt spid="44035"/>
                                        </p:tgtEl>
                                      </p:cBhvr>
                                      <p:to x="100000" y="60000"/>
                                    </p:animScale>
                                    <p:animScale>
                                      <p:cBhvr additive="repl">
                                        <p:cTn id="19" dur="166" decel="50000" fill="hold">
                                          <p:stCondLst>
                                            <p:cond delay="676"/>
                                          </p:stCondLst>
                                        </p:cTn>
                                        <p:tgtEl>
                                          <p:spTgt spid="44035"/>
                                        </p:tgtEl>
                                      </p:cBhvr>
                                      <p:to x="100000" y="100000"/>
                                    </p:animScale>
                                    <p:animScale>
                                      <p:cBhvr additive="repl">
                                        <p:cTn id="20" dur="26" fill="hold">
                                          <p:stCondLst>
                                            <p:cond delay="1312"/>
                                          </p:stCondLst>
                                        </p:cTn>
                                        <p:tgtEl>
                                          <p:spTgt spid="44035"/>
                                        </p:tgtEl>
                                      </p:cBhvr>
                                      <p:to x="100000" y="80000"/>
                                    </p:animScale>
                                    <p:animScale>
                                      <p:cBhvr additive="repl">
                                        <p:cTn id="21" dur="166" decel="50000" fill="hold">
                                          <p:stCondLst>
                                            <p:cond delay="1338"/>
                                          </p:stCondLst>
                                        </p:cTn>
                                        <p:tgtEl>
                                          <p:spTgt spid="44035"/>
                                        </p:tgtEl>
                                      </p:cBhvr>
                                      <p:to x="100000" y="100000"/>
                                    </p:animScale>
                                    <p:animScale>
                                      <p:cBhvr additive="repl">
                                        <p:cTn id="22" dur="26" fill="hold">
                                          <p:stCondLst>
                                            <p:cond delay="1642"/>
                                          </p:stCondLst>
                                        </p:cTn>
                                        <p:tgtEl>
                                          <p:spTgt spid="44035"/>
                                        </p:tgtEl>
                                      </p:cBhvr>
                                      <p:to x="100000" y="90000"/>
                                    </p:animScale>
                                    <p:animScale>
                                      <p:cBhvr additive="repl">
                                        <p:cTn id="23" dur="166" decel="50000" fill="hold">
                                          <p:stCondLst>
                                            <p:cond delay="1668"/>
                                          </p:stCondLst>
                                        </p:cTn>
                                        <p:tgtEl>
                                          <p:spTgt spid="44035"/>
                                        </p:tgtEl>
                                      </p:cBhvr>
                                      <p:to x="100000" y="100000"/>
                                    </p:animScale>
                                    <p:animScale>
                                      <p:cBhvr additive="repl">
                                        <p:cTn id="24" dur="26" fill="hold">
                                          <p:stCondLst>
                                            <p:cond delay="1808"/>
                                          </p:stCondLst>
                                        </p:cTn>
                                        <p:tgtEl>
                                          <p:spTgt spid="44035"/>
                                        </p:tgtEl>
                                      </p:cBhvr>
                                      <p:to x="100000" y="95000"/>
                                    </p:animScale>
                                    <p:animScale>
                                      <p:cBhvr additive="repl">
                                        <p:cTn id="25" dur="166" decel="50000" fill="hold">
                                          <p:stCondLst>
                                            <p:cond delay="1834"/>
                                          </p:stCondLst>
                                        </p:cTn>
                                        <p:tgtEl>
                                          <p:spTgt spid="4403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a:extLst>
              <a:ext uri="{FF2B5EF4-FFF2-40B4-BE49-F238E27FC236}">
                <a16:creationId xmlns:a16="http://schemas.microsoft.com/office/drawing/2014/main" id="{490B904D-3A7D-B51E-D97D-359B05494FCA}"/>
              </a:ext>
            </a:extLst>
          </p:cNvPr>
          <p:cNvSpPr>
            <a:spLocks noChangeArrowheads="1"/>
          </p:cNvSpPr>
          <p:nvPr/>
        </p:nvSpPr>
        <p:spPr bwMode="auto">
          <a:xfrm>
            <a:off x="179388" y="0"/>
            <a:ext cx="8785225" cy="40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100">
                <a:solidFill>
                  <a:srgbClr val="03495C"/>
                </a:solidFill>
                <a:latin typeface="Calibri" panose="020F0502020204030204" pitchFamily="34" charset="0"/>
              </a:rPr>
              <a:t>Σπειροειδές διάγραμμα πραγματικής λειτουργίας 4χρονου βενζινοκινητήρα</a:t>
            </a:r>
          </a:p>
        </p:txBody>
      </p:sp>
      <p:sp>
        <p:nvSpPr>
          <p:cNvPr id="8194" name="Rectangle 2">
            <a:extLst>
              <a:ext uri="{FF2B5EF4-FFF2-40B4-BE49-F238E27FC236}">
                <a16:creationId xmlns:a16="http://schemas.microsoft.com/office/drawing/2014/main" id="{78C045B5-6A64-307C-D808-19F9842AE047}"/>
              </a:ext>
            </a:extLst>
          </p:cNvPr>
          <p:cNvSpPr>
            <a:spLocks noChangeArrowheads="1"/>
          </p:cNvSpPr>
          <p:nvPr/>
        </p:nvSpPr>
        <p:spPr bwMode="auto">
          <a:xfrm>
            <a:off x="539750" y="555625"/>
            <a:ext cx="8208963"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50000"/>
              </a:lnSpc>
            </a:pPr>
            <a:r>
              <a:rPr lang="el-GR" altLang="el-GR"/>
              <a:t>Σχηματική παράσταση της λειτουργίας 4-χρονου βενζινοκινητήρα</a:t>
            </a:r>
          </a:p>
        </p:txBody>
      </p:sp>
      <p:sp>
        <p:nvSpPr>
          <p:cNvPr id="8195" name="Rectangle 3">
            <a:extLst>
              <a:ext uri="{FF2B5EF4-FFF2-40B4-BE49-F238E27FC236}">
                <a16:creationId xmlns:a16="http://schemas.microsoft.com/office/drawing/2014/main" id="{DC9F6F3D-C5D8-6531-0AB7-FBF5AC41A62F}"/>
              </a:ext>
            </a:extLst>
          </p:cNvPr>
          <p:cNvSpPr>
            <a:spLocks noChangeArrowheads="1"/>
          </p:cNvSpPr>
          <p:nvPr/>
        </p:nvSpPr>
        <p:spPr bwMode="auto">
          <a:xfrm>
            <a:off x="539750" y="4275138"/>
            <a:ext cx="8208963" cy="728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50000"/>
              </a:lnSpc>
            </a:pPr>
            <a:r>
              <a:rPr lang="el-GR" altLang="el-GR" sz="1400"/>
              <a:t>1. Εισαγωγή ή αναρρόφηση 2. Συμπίεση 3α. Ανάφλεξη μίγματος και καύση 3β. Εκτόνωση 4. Εξαγωγή</a:t>
            </a:r>
          </a:p>
        </p:txBody>
      </p:sp>
      <p:grpSp>
        <p:nvGrpSpPr>
          <p:cNvPr id="8196" name="Group 4">
            <a:extLst>
              <a:ext uri="{FF2B5EF4-FFF2-40B4-BE49-F238E27FC236}">
                <a16:creationId xmlns:a16="http://schemas.microsoft.com/office/drawing/2014/main" id="{98938CCB-C093-0BE3-393E-D013843E0988}"/>
              </a:ext>
            </a:extLst>
          </p:cNvPr>
          <p:cNvGrpSpPr>
            <a:grpSpLocks/>
          </p:cNvGrpSpPr>
          <p:nvPr/>
        </p:nvGrpSpPr>
        <p:grpSpPr bwMode="auto">
          <a:xfrm>
            <a:off x="1403350" y="987425"/>
            <a:ext cx="6262688" cy="3395663"/>
            <a:chOff x="884" y="622"/>
            <a:chExt cx="3945" cy="2139"/>
          </a:xfrm>
        </p:grpSpPr>
        <p:pic>
          <p:nvPicPr>
            <p:cNvPr id="8197" name="Picture 5">
              <a:extLst>
                <a:ext uri="{FF2B5EF4-FFF2-40B4-BE49-F238E27FC236}">
                  <a16:creationId xmlns:a16="http://schemas.microsoft.com/office/drawing/2014/main" id="{A5579C90-DD85-76F1-8D30-0D46C793CD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 y="662"/>
              <a:ext cx="3900" cy="209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8" name="Rectangle 6">
              <a:extLst>
                <a:ext uri="{FF2B5EF4-FFF2-40B4-BE49-F238E27FC236}">
                  <a16:creationId xmlns:a16="http://schemas.microsoft.com/office/drawing/2014/main" id="{58E4C816-BAC8-3058-C4CB-550A102B6622}"/>
                </a:ext>
              </a:extLst>
            </p:cNvPr>
            <p:cNvSpPr>
              <a:spLocks noChangeArrowheads="1"/>
            </p:cNvSpPr>
            <p:nvPr/>
          </p:nvSpPr>
          <p:spPr bwMode="auto">
            <a:xfrm>
              <a:off x="884" y="622"/>
              <a:ext cx="407" cy="2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hangingPunct="1">
                <a:lnSpc>
                  <a:spcPct val="100000"/>
                </a:lnSpc>
              </a:pPr>
              <a:r>
                <a:rPr lang="el-GR" altLang="el-GR" sz="1200">
                  <a:solidFill>
                    <a:srgbClr val="000000"/>
                  </a:solidFill>
                  <a:latin typeface="Constantia" panose="02030602050306030303" pitchFamily="18" charset="0"/>
                  <a:ea typeface="AR PL SungtiL GB" charset="0"/>
                  <a:cs typeface="AR PL SungtiL GB" charset="0"/>
                </a:rPr>
                <a:t>χρόνος</a:t>
              </a:r>
            </a:p>
          </p:txBody>
        </p:sp>
        <p:sp>
          <p:nvSpPr>
            <p:cNvPr id="8199" name="Rectangle 7">
              <a:extLst>
                <a:ext uri="{FF2B5EF4-FFF2-40B4-BE49-F238E27FC236}">
                  <a16:creationId xmlns:a16="http://schemas.microsoft.com/office/drawing/2014/main" id="{3633BD0F-ABA0-B2CC-C826-8EA7D18E4E14}"/>
                </a:ext>
              </a:extLst>
            </p:cNvPr>
            <p:cNvSpPr>
              <a:spLocks noChangeArrowheads="1"/>
            </p:cNvSpPr>
            <p:nvPr/>
          </p:nvSpPr>
          <p:spPr bwMode="auto">
            <a:xfrm>
              <a:off x="1383" y="667"/>
              <a:ext cx="271" cy="2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algn="ctr" hangingPunct="1">
                <a:lnSpc>
                  <a:spcPct val="100000"/>
                </a:lnSpc>
              </a:pPr>
              <a:r>
                <a:rPr lang="el-GR" altLang="el-GR">
                  <a:solidFill>
                    <a:srgbClr val="000000"/>
                  </a:solidFill>
                  <a:latin typeface="Calibri" panose="020F0502020204030204" pitchFamily="34" charset="0"/>
                  <a:ea typeface="AR PL SungtiL GB" charset="0"/>
                  <a:cs typeface="AR PL SungtiL GB" charset="0"/>
                </a:rPr>
                <a:t>1</a:t>
              </a:r>
            </a:p>
          </p:txBody>
        </p:sp>
        <p:sp>
          <p:nvSpPr>
            <p:cNvPr id="8200" name="Rectangle 8">
              <a:extLst>
                <a:ext uri="{FF2B5EF4-FFF2-40B4-BE49-F238E27FC236}">
                  <a16:creationId xmlns:a16="http://schemas.microsoft.com/office/drawing/2014/main" id="{9FB3E450-E204-E1CA-A319-4E07E631666D}"/>
                </a:ext>
              </a:extLst>
            </p:cNvPr>
            <p:cNvSpPr>
              <a:spLocks noChangeArrowheads="1"/>
            </p:cNvSpPr>
            <p:nvPr/>
          </p:nvSpPr>
          <p:spPr bwMode="auto">
            <a:xfrm>
              <a:off x="2109" y="667"/>
              <a:ext cx="271" cy="2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algn="ctr" hangingPunct="1">
                <a:lnSpc>
                  <a:spcPct val="100000"/>
                </a:lnSpc>
              </a:pPr>
              <a:r>
                <a:rPr lang="el-GR" altLang="el-GR">
                  <a:solidFill>
                    <a:srgbClr val="000000"/>
                  </a:solidFill>
                  <a:latin typeface="Calibri" panose="020F0502020204030204" pitchFamily="34" charset="0"/>
                  <a:ea typeface="AR PL SungtiL GB" charset="0"/>
                  <a:cs typeface="AR PL SungtiL GB" charset="0"/>
                </a:rPr>
                <a:t>2</a:t>
              </a:r>
            </a:p>
          </p:txBody>
        </p:sp>
        <p:sp>
          <p:nvSpPr>
            <p:cNvPr id="8201" name="Rectangle 9">
              <a:extLst>
                <a:ext uri="{FF2B5EF4-FFF2-40B4-BE49-F238E27FC236}">
                  <a16:creationId xmlns:a16="http://schemas.microsoft.com/office/drawing/2014/main" id="{17081934-0B77-ADE6-3159-91A71BB79C97}"/>
                </a:ext>
              </a:extLst>
            </p:cNvPr>
            <p:cNvSpPr>
              <a:spLocks noChangeArrowheads="1"/>
            </p:cNvSpPr>
            <p:nvPr/>
          </p:nvSpPr>
          <p:spPr bwMode="auto">
            <a:xfrm>
              <a:off x="2835" y="667"/>
              <a:ext cx="271" cy="2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algn="ctr" hangingPunct="1">
                <a:lnSpc>
                  <a:spcPct val="100000"/>
                </a:lnSpc>
              </a:pPr>
              <a:r>
                <a:rPr lang="el-GR" altLang="el-GR">
                  <a:solidFill>
                    <a:srgbClr val="000000"/>
                  </a:solidFill>
                  <a:latin typeface="Calibri" panose="020F0502020204030204" pitchFamily="34" charset="0"/>
                  <a:ea typeface="AR PL SungtiL GB" charset="0"/>
                  <a:cs typeface="AR PL SungtiL GB" charset="0"/>
                </a:rPr>
                <a:t>3α</a:t>
              </a:r>
            </a:p>
          </p:txBody>
        </p:sp>
        <p:sp>
          <p:nvSpPr>
            <p:cNvPr id="8202" name="Rectangle 10">
              <a:extLst>
                <a:ext uri="{FF2B5EF4-FFF2-40B4-BE49-F238E27FC236}">
                  <a16:creationId xmlns:a16="http://schemas.microsoft.com/office/drawing/2014/main" id="{DE7E1607-68C6-B852-47F3-C7C4EAA14281}"/>
                </a:ext>
              </a:extLst>
            </p:cNvPr>
            <p:cNvSpPr>
              <a:spLocks noChangeArrowheads="1"/>
            </p:cNvSpPr>
            <p:nvPr/>
          </p:nvSpPr>
          <p:spPr bwMode="auto">
            <a:xfrm>
              <a:off x="3515" y="667"/>
              <a:ext cx="271" cy="2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algn="ctr" hangingPunct="1">
                <a:lnSpc>
                  <a:spcPct val="100000"/>
                </a:lnSpc>
              </a:pPr>
              <a:r>
                <a:rPr lang="el-GR" altLang="el-GR">
                  <a:solidFill>
                    <a:srgbClr val="000000"/>
                  </a:solidFill>
                  <a:latin typeface="Calibri" panose="020F0502020204030204" pitchFamily="34" charset="0"/>
                  <a:ea typeface="AR PL SungtiL GB" charset="0"/>
                  <a:cs typeface="AR PL SungtiL GB" charset="0"/>
                </a:rPr>
                <a:t>3β</a:t>
              </a:r>
            </a:p>
          </p:txBody>
        </p:sp>
        <p:sp>
          <p:nvSpPr>
            <p:cNvPr id="8203" name="Rectangle 11">
              <a:extLst>
                <a:ext uri="{FF2B5EF4-FFF2-40B4-BE49-F238E27FC236}">
                  <a16:creationId xmlns:a16="http://schemas.microsoft.com/office/drawing/2014/main" id="{49C37EBC-140D-429B-194F-8A5566D38381}"/>
                </a:ext>
              </a:extLst>
            </p:cNvPr>
            <p:cNvSpPr>
              <a:spLocks noChangeArrowheads="1"/>
            </p:cNvSpPr>
            <p:nvPr/>
          </p:nvSpPr>
          <p:spPr bwMode="auto">
            <a:xfrm>
              <a:off x="4241" y="667"/>
              <a:ext cx="271" cy="2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algn="ctr" hangingPunct="1">
                <a:lnSpc>
                  <a:spcPct val="100000"/>
                </a:lnSpc>
              </a:pPr>
              <a:r>
                <a:rPr lang="el-GR" altLang="el-GR">
                  <a:solidFill>
                    <a:srgbClr val="000000"/>
                  </a:solidFill>
                  <a:latin typeface="Calibri" panose="020F0502020204030204" pitchFamily="34" charset="0"/>
                  <a:ea typeface="AR PL SungtiL GB" charset="0"/>
                  <a:cs typeface="AR PL SungtiL GB" charset="0"/>
                </a:rPr>
                <a:t>4</a:t>
              </a:r>
            </a:p>
          </p:txBody>
        </p:sp>
      </p:grpSp>
    </p:spTree>
  </p:cSld>
  <p:clrMapOvr>
    <a:masterClrMapping/>
  </p:clrMapOvr>
  <p:transition>
    <p:pull dir="r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a:extLst>
              <a:ext uri="{FF2B5EF4-FFF2-40B4-BE49-F238E27FC236}">
                <a16:creationId xmlns:a16="http://schemas.microsoft.com/office/drawing/2014/main" id="{E5170DE0-960E-0B16-A173-A064DB8600B8}"/>
              </a:ext>
            </a:extLst>
          </p:cNvPr>
          <p:cNvSpPr>
            <a:spLocks noChangeArrowheads="1"/>
          </p:cNvSpPr>
          <p:nvPr/>
        </p:nvSpPr>
        <p:spPr bwMode="auto">
          <a:xfrm>
            <a:off x="179388" y="0"/>
            <a:ext cx="8785225" cy="40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100">
                <a:solidFill>
                  <a:srgbClr val="03495C"/>
                </a:solidFill>
                <a:latin typeface="Calibri" panose="020F0502020204030204" pitchFamily="34" charset="0"/>
              </a:rPr>
              <a:t>Σπειροειδές διάγραμμα πραγματικής λειτουργίας 4χρονου βενζινοκινητήρα</a:t>
            </a:r>
          </a:p>
        </p:txBody>
      </p:sp>
      <p:sp>
        <p:nvSpPr>
          <p:cNvPr id="9218" name="Rectangle 2">
            <a:extLst>
              <a:ext uri="{FF2B5EF4-FFF2-40B4-BE49-F238E27FC236}">
                <a16:creationId xmlns:a16="http://schemas.microsoft.com/office/drawing/2014/main" id="{5A36845C-6ED0-EF6A-222A-B043FEAD01F4}"/>
              </a:ext>
            </a:extLst>
          </p:cNvPr>
          <p:cNvSpPr>
            <a:spLocks noChangeArrowheads="1"/>
          </p:cNvSpPr>
          <p:nvPr/>
        </p:nvSpPr>
        <p:spPr bwMode="auto">
          <a:xfrm>
            <a:off x="5724525" y="987425"/>
            <a:ext cx="3024188" cy="3106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a:t>Στη θεωρητική λειτουργία, δεχτήκαμε ότι η κάθε διαδικασία του κινητήρα αρχίζει και τελειώνει στο Άνω και Κάτω Νεκρό Σημείο, αντίστοιχα. </a:t>
            </a:r>
          </a:p>
          <a:p>
            <a:pPr algn="ctr" hangingPunct="1">
              <a:lnSpc>
                <a:spcPct val="100000"/>
              </a:lnSpc>
            </a:pPr>
            <a:endParaRPr lang="el-GR" altLang="el-GR"/>
          </a:p>
          <a:p>
            <a:pPr algn="ctr" hangingPunct="1">
              <a:lnSpc>
                <a:spcPct val="100000"/>
              </a:lnSpc>
            </a:pPr>
            <a:r>
              <a:rPr lang="el-GR" altLang="el-GR"/>
              <a:t>Στην πραγματική λειτουργία όμως, οι διαδικασίες αυτές αρχίζουν λίγο πριν ή λίγο μετά από τα σημεία αυτά.</a:t>
            </a:r>
          </a:p>
        </p:txBody>
      </p:sp>
      <p:sp>
        <p:nvSpPr>
          <p:cNvPr id="9219" name="Rectangle 3">
            <a:extLst>
              <a:ext uri="{FF2B5EF4-FFF2-40B4-BE49-F238E27FC236}">
                <a16:creationId xmlns:a16="http://schemas.microsoft.com/office/drawing/2014/main" id="{67BEE8BE-BDBF-1F83-6D97-FBF208C6D46F}"/>
              </a:ext>
            </a:extLst>
          </p:cNvPr>
          <p:cNvSpPr>
            <a:spLocks noChangeArrowheads="1"/>
          </p:cNvSpPr>
          <p:nvPr/>
        </p:nvSpPr>
        <p:spPr bwMode="auto">
          <a:xfrm>
            <a:off x="468313" y="3940175"/>
            <a:ext cx="5040312"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marL="342900" indent="-34290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buSzPct val="90000"/>
              <a:buFont typeface="Times New Roman" panose="02020603050405020304" pitchFamily="18" charset="0"/>
              <a:buAutoNum type="arabicPeriod"/>
            </a:pPr>
            <a:r>
              <a:rPr lang="el-GR" altLang="el-GR" sz="1400"/>
              <a:t>Εισαγωγή ή αναρρόφηση 2. Συμπίεση </a:t>
            </a:r>
          </a:p>
          <a:p>
            <a:pPr algn="ctr" hangingPunct="1">
              <a:lnSpc>
                <a:spcPct val="100000"/>
              </a:lnSpc>
              <a:buClrTx/>
              <a:buSzTx/>
              <a:buFontTx/>
              <a:buNone/>
            </a:pPr>
            <a:r>
              <a:rPr lang="el-GR" altLang="el-GR" sz="1400"/>
              <a:t>3α. Ανάφλεξη μίγματος και καύση 3β. Εκτόνωση 4. Εξαγωγή</a:t>
            </a:r>
          </a:p>
        </p:txBody>
      </p:sp>
      <p:grpSp>
        <p:nvGrpSpPr>
          <p:cNvPr id="9220" name="Group 4">
            <a:extLst>
              <a:ext uri="{FF2B5EF4-FFF2-40B4-BE49-F238E27FC236}">
                <a16:creationId xmlns:a16="http://schemas.microsoft.com/office/drawing/2014/main" id="{58C4D6C7-632D-EF48-3D74-8FA22A1B433C}"/>
              </a:ext>
            </a:extLst>
          </p:cNvPr>
          <p:cNvGrpSpPr>
            <a:grpSpLocks/>
          </p:cNvGrpSpPr>
          <p:nvPr/>
        </p:nvGrpSpPr>
        <p:grpSpPr bwMode="auto">
          <a:xfrm>
            <a:off x="468313" y="1058863"/>
            <a:ext cx="5110162" cy="2806700"/>
            <a:chOff x="295" y="667"/>
            <a:chExt cx="3219" cy="1768"/>
          </a:xfrm>
        </p:grpSpPr>
        <p:pic>
          <p:nvPicPr>
            <p:cNvPr id="9221" name="Picture 5">
              <a:extLst>
                <a:ext uri="{FF2B5EF4-FFF2-40B4-BE49-F238E27FC236}">
                  <a16:creationId xmlns:a16="http://schemas.microsoft.com/office/drawing/2014/main" id="{92C05696-4E29-F4B1-DD72-2D7693EE8B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 y="701"/>
              <a:ext cx="3182" cy="17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2" name="Rectangle 6">
              <a:extLst>
                <a:ext uri="{FF2B5EF4-FFF2-40B4-BE49-F238E27FC236}">
                  <a16:creationId xmlns:a16="http://schemas.microsoft.com/office/drawing/2014/main" id="{E46E656A-77B9-7E36-8EA1-D8F8FAEA7E19}"/>
                </a:ext>
              </a:extLst>
            </p:cNvPr>
            <p:cNvSpPr>
              <a:spLocks noChangeArrowheads="1"/>
            </p:cNvSpPr>
            <p:nvPr/>
          </p:nvSpPr>
          <p:spPr bwMode="auto">
            <a:xfrm>
              <a:off x="295" y="667"/>
              <a:ext cx="452" cy="1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hangingPunct="1">
                <a:lnSpc>
                  <a:spcPct val="100000"/>
                </a:lnSpc>
              </a:pPr>
              <a:r>
                <a:rPr lang="el-GR" altLang="el-GR" sz="1200">
                  <a:solidFill>
                    <a:srgbClr val="000000"/>
                  </a:solidFill>
                  <a:latin typeface="Constantia" panose="02030602050306030303" pitchFamily="18" charset="0"/>
                  <a:ea typeface="AR PL SungtiL GB" charset="0"/>
                  <a:cs typeface="AR PL SungtiL GB" charset="0"/>
                </a:rPr>
                <a:t>χρόνος</a:t>
              </a:r>
            </a:p>
          </p:txBody>
        </p:sp>
        <p:sp>
          <p:nvSpPr>
            <p:cNvPr id="9223" name="Rectangle 7">
              <a:extLst>
                <a:ext uri="{FF2B5EF4-FFF2-40B4-BE49-F238E27FC236}">
                  <a16:creationId xmlns:a16="http://schemas.microsoft.com/office/drawing/2014/main" id="{91B89339-AEE2-1D28-5200-D39D0B4A306F}"/>
                </a:ext>
              </a:extLst>
            </p:cNvPr>
            <p:cNvSpPr>
              <a:spLocks noChangeArrowheads="1"/>
            </p:cNvSpPr>
            <p:nvPr/>
          </p:nvSpPr>
          <p:spPr bwMode="auto">
            <a:xfrm>
              <a:off x="702" y="705"/>
              <a:ext cx="221" cy="1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algn="ctr" hangingPunct="1">
                <a:lnSpc>
                  <a:spcPct val="100000"/>
                </a:lnSpc>
              </a:pPr>
              <a:r>
                <a:rPr lang="el-GR" altLang="el-GR" sz="1200">
                  <a:solidFill>
                    <a:srgbClr val="000000"/>
                  </a:solidFill>
                  <a:latin typeface="Calibri" panose="020F0502020204030204" pitchFamily="34" charset="0"/>
                  <a:ea typeface="AR PL SungtiL GB" charset="0"/>
                  <a:cs typeface="AR PL SungtiL GB" charset="0"/>
                </a:rPr>
                <a:t>1</a:t>
              </a:r>
            </a:p>
          </p:txBody>
        </p:sp>
        <p:sp>
          <p:nvSpPr>
            <p:cNvPr id="9224" name="Rectangle 8">
              <a:extLst>
                <a:ext uri="{FF2B5EF4-FFF2-40B4-BE49-F238E27FC236}">
                  <a16:creationId xmlns:a16="http://schemas.microsoft.com/office/drawing/2014/main" id="{387010EF-4393-3739-EEA1-4E4D087E73DA}"/>
                </a:ext>
              </a:extLst>
            </p:cNvPr>
            <p:cNvSpPr>
              <a:spLocks noChangeArrowheads="1"/>
            </p:cNvSpPr>
            <p:nvPr/>
          </p:nvSpPr>
          <p:spPr bwMode="auto">
            <a:xfrm>
              <a:off x="1294" y="705"/>
              <a:ext cx="221" cy="1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algn="ctr" hangingPunct="1">
                <a:lnSpc>
                  <a:spcPct val="100000"/>
                </a:lnSpc>
              </a:pPr>
              <a:r>
                <a:rPr lang="el-GR" altLang="el-GR" sz="1200">
                  <a:solidFill>
                    <a:srgbClr val="000000"/>
                  </a:solidFill>
                  <a:latin typeface="Calibri" panose="020F0502020204030204" pitchFamily="34" charset="0"/>
                  <a:ea typeface="AR PL SungtiL GB" charset="0"/>
                  <a:cs typeface="AR PL SungtiL GB" charset="0"/>
                </a:rPr>
                <a:t>2</a:t>
              </a:r>
            </a:p>
          </p:txBody>
        </p:sp>
        <p:sp>
          <p:nvSpPr>
            <p:cNvPr id="9225" name="Rectangle 9">
              <a:extLst>
                <a:ext uri="{FF2B5EF4-FFF2-40B4-BE49-F238E27FC236}">
                  <a16:creationId xmlns:a16="http://schemas.microsoft.com/office/drawing/2014/main" id="{A3038D59-15A4-2F45-3E46-B4C7C5C50A5C}"/>
                </a:ext>
              </a:extLst>
            </p:cNvPr>
            <p:cNvSpPr>
              <a:spLocks noChangeArrowheads="1"/>
            </p:cNvSpPr>
            <p:nvPr/>
          </p:nvSpPr>
          <p:spPr bwMode="auto">
            <a:xfrm>
              <a:off x="1886" y="705"/>
              <a:ext cx="221" cy="1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algn="ctr" hangingPunct="1">
                <a:lnSpc>
                  <a:spcPct val="100000"/>
                </a:lnSpc>
              </a:pPr>
              <a:r>
                <a:rPr lang="el-GR" altLang="el-GR" sz="1200">
                  <a:solidFill>
                    <a:srgbClr val="000000"/>
                  </a:solidFill>
                  <a:latin typeface="Calibri" panose="020F0502020204030204" pitchFamily="34" charset="0"/>
                  <a:ea typeface="AR PL SungtiL GB" charset="0"/>
                  <a:cs typeface="AR PL SungtiL GB" charset="0"/>
                </a:rPr>
                <a:t>3α</a:t>
              </a:r>
            </a:p>
          </p:txBody>
        </p:sp>
        <p:sp>
          <p:nvSpPr>
            <p:cNvPr id="9226" name="Rectangle 10">
              <a:extLst>
                <a:ext uri="{FF2B5EF4-FFF2-40B4-BE49-F238E27FC236}">
                  <a16:creationId xmlns:a16="http://schemas.microsoft.com/office/drawing/2014/main" id="{649905AA-6590-A556-B04E-2C0EBCD91E2A}"/>
                </a:ext>
              </a:extLst>
            </p:cNvPr>
            <p:cNvSpPr>
              <a:spLocks noChangeArrowheads="1"/>
            </p:cNvSpPr>
            <p:nvPr/>
          </p:nvSpPr>
          <p:spPr bwMode="auto">
            <a:xfrm>
              <a:off x="2441" y="705"/>
              <a:ext cx="221" cy="1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algn="ctr" hangingPunct="1">
                <a:lnSpc>
                  <a:spcPct val="100000"/>
                </a:lnSpc>
              </a:pPr>
              <a:r>
                <a:rPr lang="el-GR" altLang="el-GR" sz="1200">
                  <a:solidFill>
                    <a:srgbClr val="000000"/>
                  </a:solidFill>
                  <a:latin typeface="Calibri" panose="020F0502020204030204" pitchFamily="34" charset="0"/>
                  <a:ea typeface="AR PL SungtiL GB" charset="0"/>
                  <a:cs typeface="AR PL SungtiL GB" charset="0"/>
                </a:rPr>
                <a:t>3β</a:t>
              </a:r>
            </a:p>
          </p:txBody>
        </p:sp>
        <p:sp>
          <p:nvSpPr>
            <p:cNvPr id="9227" name="Rectangle 11">
              <a:extLst>
                <a:ext uri="{FF2B5EF4-FFF2-40B4-BE49-F238E27FC236}">
                  <a16:creationId xmlns:a16="http://schemas.microsoft.com/office/drawing/2014/main" id="{A8495D16-D7BF-9754-F8A2-7371E9C4D03F}"/>
                </a:ext>
              </a:extLst>
            </p:cNvPr>
            <p:cNvSpPr>
              <a:spLocks noChangeArrowheads="1"/>
            </p:cNvSpPr>
            <p:nvPr/>
          </p:nvSpPr>
          <p:spPr bwMode="auto">
            <a:xfrm>
              <a:off x="3034" y="705"/>
              <a:ext cx="221" cy="1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algn="ctr" hangingPunct="1">
                <a:lnSpc>
                  <a:spcPct val="100000"/>
                </a:lnSpc>
              </a:pPr>
              <a:r>
                <a:rPr lang="el-GR" altLang="el-GR" sz="1200">
                  <a:solidFill>
                    <a:srgbClr val="000000"/>
                  </a:solidFill>
                  <a:latin typeface="Calibri" panose="020F0502020204030204" pitchFamily="34" charset="0"/>
                  <a:ea typeface="AR PL SungtiL GB" charset="0"/>
                  <a:cs typeface="AR PL SungtiL GB" charset="0"/>
                </a:rPr>
                <a:t>4</a:t>
              </a:r>
            </a:p>
          </p:txBody>
        </p:sp>
      </p:gr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9218">
                                            <p:txEl>
                                              <p:pRg st="0" end="0"/>
                                            </p:txEl>
                                          </p:spTgt>
                                        </p:tgtEl>
                                        <p:attrNameLst>
                                          <p:attrName>style.visibility</p:attrName>
                                        </p:attrNameLst>
                                      </p:cBhvr>
                                      <p:to>
                                        <p:strVal val="visible"/>
                                      </p:to>
                                    </p:set>
                                    <p:anim calcmode="lin" valueType="num">
                                      <p:cBhvr additive="repl">
                                        <p:cTn id="7" dur="500" fill="hold"/>
                                        <p:tgtEl>
                                          <p:spTgt spid="9218">
                                            <p:txEl>
                                              <p:pRg st="0" end="0"/>
                                            </p:txEl>
                                          </p:spTgt>
                                        </p:tgtEl>
                                        <p:attrNameLst>
                                          <p:attrName>ppt_x</p:attrName>
                                        </p:attrNameLst>
                                      </p:cBhvr>
                                      <p:tavLst>
                                        <p:tav tm="100000">
                                          <p:val>
                                            <p:strVal val="#ppt_x"/>
                                          </p:val>
                                        </p:tav>
                                        <p:tav>
                                          <p:val>
                                            <p:strVal val="#ppt_x"/>
                                          </p:val>
                                        </p:tav>
                                      </p:tavLst>
                                    </p:anim>
                                    <p:anim calcmode="lin" valueType="num">
                                      <p:cBhvr additive="repl">
                                        <p:cTn id="8" dur="500" fill="hold"/>
                                        <p:tgtEl>
                                          <p:spTgt spid="9218">
                                            <p:txEl>
                                              <p:pRg st="0" end="0"/>
                                            </p:txEl>
                                          </p:spTgt>
                                        </p:tgtEl>
                                        <p:attrNameLst>
                                          <p:attrName>ppt_y</p:attrName>
                                        </p:attrNameLst>
                                      </p:cBhvr>
                                      <p:tavLst>
                                        <p:tav tm="100000">
                                          <p:val>
                                            <p:strVal val="1+#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9218">
                                            <p:txEl>
                                              <p:pRg st="2" end="2"/>
                                            </p:txEl>
                                          </p:spTgt>
                                        </p:tgtEl>
                                        <p:attrNameLst>
                                          <p:attrName>style.visibility</p:attrName>
                                        </p:attrNameLst>
                                      </p:cBhvr>
                                      <p:to>
                                        <p:strVal val="visible"/>
                                      </p:to>
                                    </p:set>
                                    <p:anim calcmode="lin" valueType="num">
                                      <p:cBhvr additive="repl">
                                        <p:cTn id="13" dur="500" fill="hold"/>
                                        <p:tgtEl>
                                          <p:spTgt spid="9218">
                                            <p:txEl>
                                              <p:pRg st="2" end="2"/>
                                            </p:txEl>
                                          </p:spTgt>
                                        </p:tgtEl>
                                        <p:attrNameLst>
                                          <p:attrName>ppt_x</p:attrName>
                                        </p:attrNameLst>
                                      </p:cBhvr>
                                      <p:tavLst>
                                        <p:tav tm="100000">
                                          <p:val>
                                            <p:strVal val="#ppt_x"/>
                                          </p:val>
                                        </p:tav>
                                        <p:tav>
                                          <p:val>
                                            <p:strVal val="#ppt_x"/>
                                          </p:val>
                                        </p:tav>
                                      </p:tavLst>
                                    </p:anim>
                                    <p:anim calcmode="lin" valueType="num">
                                      <p:cBhvr additive="repl">
                                        <p:cTn id="14" dur="500" fill="hold"/>
                                        <p:tgtEl>
                                          <p:spTgt spid="9218">
                                            <p:txEl>
                                              <p:pRg st="2" end="2"/>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a:extLst>
              <a:ext uri="{FF2B5EF4-FFF2-40B4-BE49-F238E27FC236}">
                <a16:creationId xmlns:a16="http://schemas.microsoft.com/office/drawing/2014/main" id="{35E8D67E-1810-ADF9-D523-74758D75A227}"/>
              </a:ext>
            </a:extLst>
          </p:cNvPr>
          <p:cNvSpPr>
            <a:spLocks noChangeArrowheads="1"/>
          </p:cNvSpPr>
          <p:nvPr/>
        </p:nvSpPr>
        <p:spPr bwMode="auto">
          <a:xfrm>
            <a:off x="179388" y="0"/>
            <a:ext cx="8785225" cy="40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100">
                <a:solidFill>
                  <a:srgbClr val="03495C"/>
                </a:solidFill>
                <a:latin typeface="Calibri" panose="020F0502020204030204" pitchFamily="34" charset="0"/>
              </a:rPr>
              <a:t>Σπειροειδές διάγραμμα πραγματικής λειτουργίας 4χρονου βενζινοκινητήρα</a:t>
            </a:r>
          </a:p>
        </p:txBody>
      </p:sp>
      <p:sp>
        <p:nvSpPr>
          <p:cNvPr id="10242" name="Rectangle 2">
            <a:extLst>
              <a:ext uri="{FF2B5EF4-FFF2-40B4-BE49-F238E27FC236}">
                <a16:creationId xmlns:a16="http://schemas.microsoft.com/office/drawing/2014/main" id="{E1205E12-7791-1956-7260-A81DF04A9ACA}"/>
              </a:ext>
            </a:extLst>
          </p:cNvPr>
          <p:cNvSpPr>
            <a:spLocks noChangeArrowheads="1"/>
          </p:cNvSpPr>
          <p:nvPr/>
        </p:nvSpPr>
        <p:spPr bwMode="auto">
          <a:xfrm>
            <a:off x="3924300" y="987425"/>
            <a:ext cx="4824413" cy="912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b="1"/>
              <a:t>… όλα αυτά, φαίνονται, αναλυτικότερα στο σπειροειδές διάγραμμα, όπου αποτυπώνονται:</a:t>
            </a:r>
          </a:p>
        </p:txBody>
      </p:sp>
      <p:sp>
        <p:nvSpPr>
          <p:cNvPr id="10243" name="Rectangle 3">
            <a:extLst>
              <a:ext uri="{FF2B5EF4-FFF2-40B4-BE49-F238E27FC236}">
                <a16:creationId xmlns:a16="http://schemas.microsoft.com/office/drawing/2014/main" id="{AE308095-704A-D3B7-E559-BF3086BD0E2A}"/>
              </a:ext>
            </a:extLst>
          </p:cNvPr>
          <p:cNvSpPr>
            <a:spLocks noChangeArrowheads="1"/>
          </p:cNvSpPr>
          <p:nvPr/>
        </p:nvSpPr>
        <p:spPr bwMode="auto">
          <a:xfrm>
            <a:off x="468313" y="4137025"/>
            <a:ext cx="2952750"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marL="342900" indent="-34290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buSzPct val="90000"/>
              <a:buFont typeface="Times New Roman" panose="02020603050405020304" pitchFamily="18" charset="0"/>
              <a:buAutoNum type="arabicPeriod"/>
            </a:pPr>
            <a:r>
              <a:rPr lang="el-GR" altLang="el-GR" sz="1400"/>
              <a:t>Σπειροειδές διάγραμμα τετράχρονου βενζινοκινητήρα.</a:t>
            </a:r>
          </a:p>
        </p:txBody>
      </p:sp>
      <p:pic>
        <p:nvPicPr>
          <p:cNvPr id="10244" name="Picture 4">
            <a:extLst>
              <a:ext uri="{FF2B5EF4-FFF2-40B4-BE49-F238E27FC236}">
                <a16:creationId xmlns:a16="http://schemas.microsoft.com/office/drawing/2014/main" id="{286AA59D-CC34-07B0-2724-ECE7EAE806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681038"/>
            <a:ext cx="2566987" cy="3425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5" name="Rectangle 5">
            <a:extLst>
              <a:ext uri="{FF2B5EF4-FFF2-40B4-BE49-F238E27FC236}">
                <a16:creationId xmlns:a16="http://schemas.microsoft.com/office/drawing/2014/main" id="{CC597813-E221-49AB-6C21-087A96CF1B86}"/>
              </a:ext>
            </a:extLst>
          </p:cNvPr>
          <p:cNvSpPr>
            <a:spLocks noChangeArrowheads="1"/>
          </p:cNvSpPr>
          <p:nvPr/>
        </p:nvSpPr>
        <p:spPr bwMode="auto">
          <a:xfrm>
            <a:off x="3924300" y="2368550"/>
            <a:ext cx="4824413" cy="1460500"/>
          </a:xfrm>
          <a:prstGeom prst="rect">
            <a:avLst/>
          </a:prstGeom>
          <a:solidFill>
            <a:srgbClr val="FFFFFF"/>
          </a:solidFill>
          <a:ln w="25560" cap="flat">
            <a:solidFill>
              <a:srgbClr val="0F6FC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a:t>α) οι διαδικασίες του κινητήρα σε δύο περιστροφές του στροφαλοφόρου άξονα, και</a:t>
            </a:r>
          </a:p>
          <a:p>
            <a:pPr algn="ctr" hangingPunct="1">
              <a:lnSpc>
                <a:spcPct val="100000"/>
              </a:lnSpc>
            </a:pPr>
            <a:endParaRPr lang="el-GR" altLang="el-GR"/>
          </a:p>
          <a:p>
            <a:pPr algn="ctr" hangingPunct="1">
              <a:lnSpc>
                <a:spcPct val="100000"/>
              </a:lnSpc>
            </a:pPr>
            <a:r>
              <a:rPr lang="el-GR" altLang="el-GR"/>
              <a:t> β) τα σημεία στα οποία ανοίγουν και κλείνουν οι βαλβίδες.</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fill="hold" nodeType="clickEffect">
                                  <p:stCondLst>
                                    <p:cond delay="0"/>
                                  </p:stCondLst>
                                  <p:childTnLst>
                                    <p:set>
                                      <p:cBhvr additive="repl">
                                        <p:cTn id="6" dur="1" fill="hold">
                                          <p:stCondLst>
                                            <p:cond delay="0"/>
                                          </p:stCondLst>
                                        </p:cTn>
                                        <p:tgtEl>
                                          <p:spTgt spid="10245"/>
                                        </p:tgtEl>
                                        <p:attrNameLst>
                                          <p:attrName>style.visibility</p:attrName>
                                        </p:attrNameLst>
                                      </p:cBhvr>
                                      <p:to>
                                        <p:strVal val="visible"/>
                                      </p:to>
                                    </p:set>
                                    <p:anim calcmode="lin" valueType="num">
                                      <p:cBhvr additive="repl">
                                        <p:cTn id="7" dur="500" fill="hold"/>
                                        <p:tgtEl>
                                          <p:spTgt spid="10245"/>
                                        </p:tgtEl>
                                        <p:attrNameLst>
                                          <p:attrName>ppt_x</p:attrName>
                                        </p:attrNameLst>
                                      </p:cBhvr>
                                      <p:tavLst>
                                        <p:tav tm="100000">
                                          <p:val>
                                            <p:strVal val="#ppt_x-.2"/>
                                          </p:val>
                                        </p:tav>
                                        <p:tav>
                                          <p:val>
                                            <p:strVal val="#ppt_x"/>
                                          </p:val>
                                        </p:tav>
                                      </p:tavLst>
                                    </p:anim>
                                    <p:anim calcmode="lin" valueType="num">
                                      <p:cBhvr additive="repl">
                                        <p:cTn id="8" dur="500" fill="hold"/>
                                        <p:tgtEl>
                                          <p:spTgt spid="10245"/>
                                        </p:tgtEl>
                                        <p:attrNameLst>
                                          <p:attrName>ppt_y</p:attrName>
                                        </p:attrNameLst>
                                      </p:cBhvr>
                                      <p:tavLst>
                                        <p:tav tm="100000">
                                          <p:val>
                                            <p:strVal val="#ppt_y"/>
                                          </p:val>
                                        </p:tav>
                                        <p:tav>
                                          <p:val>
                                            <p:strVal val="#ppt_y"/>
                                          </p:val>
                                        </p:tav>
                                      </p:tavLst>
                                    </p:anim>
                                    <p:animEffect transition="in" filter="wipe(right)">
                                      <p:cBhvr additive="repl">
                                        <p:cTn id="9" dur="5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a:extLst>
              <a:ext uri="{FF2B5EF4-FFF2-40B4-BE49-F238E27FC236}">
                <a16:creationId xmlns:a16="http://schemas.microsoft.com/office/drawing/2014/main" id="{963D9CDE-026F-7D45-C37F-D78B4A56E5E9}"/>
              </a:ext>
            </a:extLst>
          </p:cNvPr>
          <p:cNvSpPr>
            <a:spLocks noChangeArrowheads="1"/>
          </p:cNvSpPr>
          <p:nvPr/>
        </p:nvSpPr>
        <p:spPr bwMode="auto">
          <a:xfrm>
            <a:off x="179388" y="0"/>
            <a:ext cx="8785225" cy="40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100">
                <a:solidFill>
                  <a:srgbClr val="03495C"/>
                </a:solidFill>
                <a:latin typeface="Calibri" panose="020F0502020204030204" pitchFamily="34" charset="0"/>
              </a:rPr>
              <a:t>Σπειροειδές διάγραμμα πραγματικής λειτουργίας 4χρονου βενζινοκινητήρα</a:t>
            </a:r>
          </a:p>
        </p:txBody>
      </p:sp>
      <p:sp>
        <p:nvSpPr>
          <p:cNvPr id="11266" name="Rectangle 2">
            <a:extLst>
              <a:ext uri="{FF2B5EF4-FFF2-40B4-BE49-F238E27FC236}">
                <a16:creationId xmlns:a16="http://schemas.microsoft.com/office/drawing/2014/main" id="{8058513A-4F9E-B7B0-4170-7D5393D06496}"/>
              </a:ext>
            </a:extLst>
          </p:cNvPr>
          <p:cNvSpPr>
            <a:spLocks noChangeArrowheads="1"/>
          </p:cNvSpPr>
          <p:nvPr/>
        </p:nvSpPr>
        <p:spPr bwMode="auto">
          <a:xfrm>
            <a:off x="1979613" y="771525"/>
            <a:ext cx="5976937"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pPr>
            <a:r>
              <a:rPr lang="el-GR" altLang="el-GR"/>
              <a:t>…απαραίτητες διευκρινήσεις …</a:t>
            </a:r>
          </a:p>
        </p:txBody>
      </p:sp>
      <p:sp>
        <p:nvSpPr>
          <p:cNvPr id="11267" name="Rectangle 3">
            <a:extLst>
              <a:ext uri="{FF2B5EF4-FFF2-40B4-BE49-F238E27FC236}">
                <a16:creationId xmlns:a16="http://schemas.microsoft.com/office/drawing/2014/main" id="{D8B15099-D99C-935C-D8EE-784586474608}"/>
              </a:ext>
            </a:extLst>
          </p:cNvPr>
          <p:cNvSpPr>
            <a:spLocks noChangeArrowheads="1"/>
          </p:cNvSpPr>
          <p:nvPr/>
        </p:nvSpPr>
        <p:spPr bwMode="auto">
          <a:xfrm>
            <a:off x="684213" y="1563688"/>
            <a:ext cx="4968875" cy="2009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a:t>να διευκρινίσουμε ότι, όταν λέμε ότι ο στροφαλοφόρος άξονας και το έμβολο βρίσκονται, για παράδειγμα, 20° πριν από Α.Ν.Σ., εννοούμε ότι το στρόφαλο του συγκεκριμένου κυλίνδρου σχηματίζει γωνία 20° σε σχέση με τη θέση του στροφάλου στο Α.Ν.Σ. </a:t>
            </a:r>
          </a:p>
        </p:txBody>
      </p:sp>
      <p:pic>
        <p:nvPicPr>
          <p:cNvPr id="11268" name="Picture 4">
            <a:extLst>
              <a:ext uri="{FF2B5EF4-FFF2-40B4-BE49-F238E27FC236}">
                <a16:creationId xmlns:a16="http://schemas.microsoft.com/office/drawing/2014/main" id="{E2256857-C31F-A5D7-815B-23EAB57E34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788" y="1131888"/>
            <a:ext cx="1744662" cy="2901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fill="hold" nodeType="clickEffect">
                                  <p:stCondLst>
                                    <p:cond delay="0"/>
                                  </p:stCondLst>
                                  <p:childTnLst>
                                    <p:set>
                                      <p:cBhvr additive="repl">
                                        <p:cTn id="6" dur="1" fill="hold">
                                          <p:stCondLst>
                                            <p:cond delay="0"/>
                                          </p:stCondLst>
                                        </p:cTn>
                                        <p:tgtEl>
                                          <p:spTgt spid="11267"/>
                                        </p:tgtEl>
                                        <p:attrNameLst>
                                          <p:attrName>style.visibility</p:attrName>
                                        </p:attrNameLst>
                                      </p:cBhvr>
                                      <p:to>
                                        <p:strVal val="visible"/>
                                      </p:to>
                                    </p:set>
                                    <p:anim calcmode="lin" valueType="num">
                                      <p:cBhvr additive="repl">
                                        <p:cTn id="7" dur="500" fill="hold"/>
                                        <p:tgtEl>
                                          <p:spTgt spid="11267"/>
                                        </p:tgtEl>
                                        <p:attrNameLst>
                                          <p:attrName>ppt_x</p:attrName>
                                        </p:attrNameLst>
                                      </p:cBhvr>
                                      <p:tavLst>
                                        <p:tav tm="100000">
                                          <p:val>
                                            <p:strVal val="#ppt_x-.2"/>
                                          </p:val>
                                        </p:tav>
                                        <p:tav>
                                          <p:val>
                                            <p:strVal val="#ppt_x"/>
                                          </p:val>
                                        </p:tav>
                                      </p:tavLst>
                                    </p:anim>
                                    <p:anim calcmode="lin" valueType="num">
                                      <p:cBhvr additive="repl">
                                        <p:cTn id="8" dur="500" fill="hold"/>
                                        <p:tgtEl>
                                          <p:spTgt spid="11267"/>
                                        </p:tgtEl>
                                        <p:attrNameLst>
                                          <p:attrName>ppt_y</p:attrName>
                                        </p:attrNameLst>
                                      </p:cBhvr>
                                      <p:tavLst>
                                        <p:tav tm="100000">
                                          <p:val>
                                            <p:strVal val="#ppt_y"/>
                                          </p:val>
                                        </p:tav>
                                        <p:tav>
                                          <p:val>
                                            <p:strVal val="#ppt_y"/>
                                          </p:val>
                                        </p:tav>
                                      </p:tavLst>
                                    </p:anim>
                                    <p:animEffect transition="in" filter="wipe(right)">
                                      <p:cBhvr additive="repl">
                                        <p:cTn id="9"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a:extLst>
              <a:ext uri="{FF2B5EF4-FFF2-40B4-BE49-F238E27FC236}">
                <a16:creationId xmlns:a16="http://schemas.microsoft.com/office/drawing/2014/main" id="{C4DF48CA-4002-4706-FE22-CA9C0AF594A2}"/>
              </a:ext>
            </a:extLst>
          </p:cNvPr>
          <p:cNvSpPr>
            <a:spLocks noChangeArrowheads="1"/>
          </p:cNvSpPr>
          <p:nvPr/>
        </p:nvSpPr>
        <p:spPr bwMode="auto">
          <a:xfrm>
            <a:off x="179388" y="0"/>
            <a:ext cx="8785225" cy="40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100">
                <a:solidFill>
                  <a:srgbClr val="03495C"/>
                </a:solidFill>
                <a:latin typeface="Calibri" panose="020F0502020204030204" pitchFamily="34" charset="0"/>
              </a:rPr>
              <a:t>Σπειροειδές διάγραμμα πραγματικής λειτουργίας 4χρονου βενζινοκινητήρα</a:t>
            </a:r>
          </a:p>
        </p:txBody>
      </p:sp>
      <p:sp>
        <p:nvSpPr>
          <p:cNvPr id="12290" name="Rectangle 2">
            <a:extLst>
              <a:ext uri="{FF2B5EF4-FFF2-40B4-BE49-F238E27FC236}">
                <a16:creationId xmlns:a16="http://schemas.microsoft.com/office/drawing/2014/main" id="{3365CEDB-2CEB-44C4-4AD9-CE0CF8C8D5E6}"/>
              </a:ext>
            </a:extLst>
          </p:cNvPr>
          <p:cNvSpPr>
            <a:spLocks noChangeArrowheads="1"/>
          </p:cNvSpPr>
          <p:nvPr/>
        </p:nvSpPr>
        <p:spPr bwMode="auto">
          <a:xfrm>
            <a:off x="3563938" y="987425"/>
            <a:ext cx="5184775" cy="118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a:t>Στο χρόνο αυτό, το έμβολο βρίσκεται λίγο πριν από το άνω νεκρό σημείο (Α.Ν.Σ.) και η βαλβίδα εισαγωγής ανοίγει στο σημείο Α, που βρίσκεται 10° έως 20° πριν από το σημείο αυτό.</a:t>
            </a:r>
          </a:p>
        </p:txBody>
      </p:sp>
      <p:sp>
        <p:nvSpPr>
          <p:cNvPr id="12291" name="Rectangle 3">
            <a:extLst>
              <a:ext uri="{FF2B5EF4-FFF2-40B4-BE49-F238E27FC236}">
                <a16:creationId xmlns:a16="http://schemas.microsoft.com/office/drawing/2014/main" id="{444B3B51-A58A-BA8D-25AE-51700A26DF44}"/>
              </a:ext>
            </a:extLst>
          </p:cNvPr>
          <p:cNvSpPr>
            <a:spLocks noChangeArrowheads="1"/>
          </p:cNvSpPr>
          <p:nvPr/>
        </p:nvSpPr>
        <p:spPr bwMode="auto">
          <a:xfrm>
            <a:off x="468313" y="4352925"/>
            <a:ext cx="2952750"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marL="342900" indent="-34290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buSzPct val="90000"/>
              <a:buFont typeface="Times New Roman" panose="02020603050405020304" pitchFamily="18" charset="0"/>
              <a:buAutoNum type="arabicPeriod"/>
            </a:pPr>
            <a:r>
              <a:rPr lang="el-GR" altLang="el-GR" sz="1400"/>
              <a:t>Σπειροειδές διάγραμμα τετράχρονου βενζινοκινητήρα.</a:t>
            </a:r>
          </a:p>
        </p:txBody>
      </p:sp>
      <p:pic>
        <p:nvPicPr>
          <p:cNvPr id="12292" name="Picture 4">
            <a:extLst>
              <a:ext uri="{FF2B5EF4-FFF2-40B4-BE49-F238E27FC236}">
                <a16:creationId xmlns:a16="http://schemas.microsoft.com/office/drawing/2014/main" id="{65C4299E-3DE5-D637-D4F5-D390347A96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896938"/>
            <a:ext cx="2566987" cy="3425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3" name="Rectangle 5">
            <a:extLst>
              <a:ext uri="{FF2B5EF4-FFF2-40B4-BE49-F238E27FC236}">
                <a16:creationId xmlns:a16="http://schemas.microsoft.com/office/drawing/2014/main" id="{A76394BE-AFBA-C405-68E6-8491193EF8C9}"/>
              </a:ext>
            </a:extLst>
          </p:cNvPr>
          <p:cNvSpPr>
            <a:spLocks noChangeArrowheads="1"/>
          </p:cNvSpPr>
          <p:nvPr/>
        </p:nvSpPr>
        <p:spPr bwMode="auto">
          <a:xfrm>
            <a:off x="539750" y="411163"/>
            <a:ext cx="8135938" cy="363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marL="180975" indent="-180975">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spcAft>
                <a:spcPts val="1813"/>
              </a:spcAft>
              <a:buFont typeface="Wingdings" pitchFamily="2" charset="0"/>
              <a:buChar char=""/>
            </a:pPr>
            <a:r>
              <a:rPr lang="el-GR" altLang="el-GR"/>
              <a:t>1</a:t>
            </a:r>
            <a:r>
              <a:rPr lang="el-GR" altLang="el-GR" baseline="30000"/>
              <a:t>ος</a:t>
            </a:r>
            <a:r>
              <a:rPr lang="el-GR" altLang="el-GR"/>
              <a:t> χρόνος  - </a:t>
            </a:r>
            <a:r>
              <a:rPr lang="en-US" altLang="el-GR" b="1">
                <a:solidFill>
                  <a:srgbClr val="FF0000"/>
                </a:solidFill>
              </a:rPr>
              <a:t>“</a:t>
            </a:r>
            <a:r>
              <a:rPr lang="el-GR" altLang="el-GR" b="1">
                <a:solidFill>
                  <a:srgbClr val="FF0000"/>
                </a:solidFill>
              </a:rPr>
              <a:t>εισαγωγή</a:t>
            </a:r>
            <a:r>
              <a:rPr lang="en-US" altLang="el-GR" b="1">
                <a:solidFill>
                  <a:srgbClr val="FF0000"/>
                </a:solidFill>
              </a:rPr>
              <a:t>” </a:t>
            </a:r>
            <a:r>
              <a:rPr lang="el-GR" altLang="el-GR" b="1">
                <a:solidFill>
                  <a:srgbClr val="FF0000"/>
                </a:solidFill>
              </a:rPr>
              <a:t>ή </a:t>
            </a:r>
            <a:r>
              <a:rPr lang="en-US" altLang="el-GR" b="1">
                <a:solidFill>
                  <a:srgbClr val="FF0000"/>
                </a:solidFill>
              </a:rPr>
              <a:t>“</a:t>
            </a:r>
            <a:r>
              <a:rPr lang="el-GR" altLang="el-GR" b="1">
                <a:solidFill>
                  <a:srgbClr val="FF0000"/>
                </a:solidFill>
              </a:rPr>
              <a:t>αναρρόφηση</a:t>
            </a:r>
            <a:r>
              <a:rPr lang="en-US" altLang="el-GR" b="1">
                <a:solidFill>
                  <a:srgbClr val="FF0000"/>
                </a:solidFill>
              </a:rPr>
              <a:t>”</a:t>
            </a:r>
          </a:p>
        </p:txBody>
      </p:sp>
      <p:sp>
        <p:nvSpPr>
          <p:cNvPr id="12294" name="Rectangle 6">
            <a:extLst>
              <a:ext uri="{FF2B5EF4-FFF2-40B4-BE49-F238E27FC236}">
                <a16:creationId xmlns:a16="http://schemas.microsoft.com/office/drawing/2014/main" id="{1F7F6CD0-EFA6-C41D-EEAE-712BA524D801}"/>
              </a:ext>
            </a:extLst>
          </p:cNvPr>
          <p:cNvSpPr>
            <a:spLocks noChangeArrowheads="1"/>
          </p:cNvSpPr>
          <p:nvPr/>
        </p:nvSpPr>
        <p:spPr bwMode="auto">
          <a:xfrm>
            <a:off x="3563938" y="2451100"/>
            <a:ext cx="5184775" cy="173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a:t>Με τον τρόπο αυτό, επειδή το μίγμα καυσίμου αέρα εισέρχεται ενωρίτερα, ενώ η βαλβίδα εξαγωγής είναι ακόμη ανοικτή, γίνεται ένας σύντομος καθαρισμός του κυλίνδρου, δηλαδή απωθούνται και τα τελευταία καυσαέρια του προηγούμενου κύκλου λειτουργίας.</a:t>
            </a:r>
          </a:p>
        </p:txBody>
      </p:sp>
      <p:cxnSp>
        <p:nvCxnSpPr>
          <p:cNvPr id="12295" name="AutoShape 7">
            <a:extLst>
              <a:ext uri="{FF2B5EF4-FFF2-40B4-BE49-F238E27FC236}">
                <a16:creationId xmlns:a16="http://schemas.microsoft.com/office/drawing/2014/main" id="{6F41A734-8B58-D4F0-1049-ABC041FD22D1}"/>
              </a:ext>
            </a:extLst>
          </p:cNvPr>
          <p:cNvCxnSpPr>
            <a:cxnSpLocks noChangeShapeType="1"/>
          </p:cNvCxnSpPr>
          <p:nvPr/>
        </p:nvCxnSpPr>
        <p:spPr bwMode="auto">
          <a:xfrm>
            <a:off x="827088" y="842963"/>
            <a:ext cx="792162" cy="288925"/>
          </a:xfrm>
          <a:prstGeom prst="straightConnector1">
            <a:avLst/>
          </a:prstGeom>
          <a:noFill/>
          <a:ln w="12600" cap="flat">
            <a:solidFill>
              <a:srgbClr val="09529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12290"/>
                                        </p:tgtEl>
                                        <p:attrNameLst>
                                          <p:attrName>style.visibility</p:attrName>
                                        </p:attrNameLst>
                                      </p:cBhvr>
                                      <p:to>
                                        <p:strVal val="visible"/>
                                      </p:to>
                                    </p:set>
                                    <p:anim calcmode="lin" valueType="num">
                                      <p:cBhvr additive="repl">
                                        <p:cTn id="7" dur="500" fill="hold"/>
                                        <p:tgtEl>
                                          <p:spTgt spid="12290"/>
                                        </p:tgtEl>
                                        <p:attrNameLst>
                                          <p:attrName>ppt_x</p:attrName>
                                        </p:attrNameLst>
                                      </p:cBhvr>
                                      <p:tavLst>
                                        <p:tav tm="100000">
                                          <p:val>
                                            <p:strVal val="#ppt_x"/>
                                          </p:val>
                                        </p:tav>
                                        <p:tav>
                                          <p:val>
                                            <p:strVal val="#ppt_x"/>
                                          </p:val>
                                        </p:tav>
                                      </p:tavLst>
                                    </p:anim>
                                    <p:anim calcmode="lin" valueType="num">
                                      <p:cBhvr additive="repl">
                                        <p:cTn id="8" dur="500" fill="hold"/>
                                        <p:tgtEl>
                                          <p:spTgt spid="12290"/>
                                        </p:tgtEl>
                                        <p:attrNameLst>
                                          <p:attrName>ppt_y</p:attrName>
                                        </p:attrNameLst>
                                      </p:cBhvr>
                                      <p:tavLst>
                                        <p:tav tm="100000">
                                          <p:val>
                                            <p:strVal val="1+#ppt_h/2"/>
                                          </p:val>
                                        </p:tav>
                                        <p:tav>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additive="repl">
                                        <p:cTn id="11" dur="1" fill="hold">
                                          <p:stCondLst>
                                            <p:cond delay="0"/>
                                          </p:stCondLst>
                                        </p:cTn>
                                        <p:tgtEl>
                                          <p:spTgt spid="12295"/>
                                        </p:tgtEl>
                                        <p:attrNameLst>
                                          <p:attrName>style.visibility</p:attrName>
                                        </p:attrNameLst>
                                      </p:cBhvr>
                                      <p:to>
                                        <p:strVal val="visible"/>
                                      </p:to>
                                    </p:set>
                                    <p:anim calcmode="lin" valueType="num">
                                      <p:cBhvr additive="repl">
                                        <p:cTn id="12" dur="500" fill="hold"/>
                                        <p:tgtEl>
                                          <p:spTgt spid="12295"/>
                                        </p:tgtEl>
                                        <p:attrNameLst>
                                          <p:attrName>ppt_x</p:attrName>
                                        </p:attrNameLst>
                                      </p:cBhvr>
                                      <p:tavLst>
                                        <p:tav tm="100000">
                                          <p:val>
                                            <p:strVal val="0-#ppt_w/2"/>
                                          </p:val>
                                        </p:tav>
                                        <p:tav>
                                          <p:val>
                                            <p:strVal val="#ppt_x"/>
                                          </p:val>
                                        </p:tav>
                                      </p:tavLst>
                                    </p:anim>
                                    <p:anim calcmode="lin" valueType="num">
                                      <p:cBhvr additive="repl">
                                        <p:cTn id="13" dur="500" fill="hold"/>
                                        <p:tgtEl>
                                          <p:spTgt spid="12295"/>
                                        </p:tgtEl>
                                        <p:attrNameLst>
                                          <p:attrName>ppt_y</p:attrName>
                                        </p:attrNameLst>
                                      </p:cBhvr>
                                      <p:tavLst>
                                        <p:tav tm="100000">
                                          <p:val>
                                            <p:strVal val="#ppt_y"/>
                                          </p:val>
                                        </p:tav>
                                        <p:tav>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additive="repl">
                                        <p:cTn id="17" dur="1" fill="hold">
                                          <p:stCondLst>
                                            <p:cond delay="0"/>
                                          </p:stCondLst>
                                        </p:cTn>
                                        <p:tgtEl>
                                          <p:spTgt spid="12294"/>
                                        </p:tgtEl>
                                        <p:attrNameLst>
                                          <p:attrName>style.visibility</p:attrName>
                                        </p:attrNameLst>
                                      </p:cBhvr>
                                      <p:to>
                                        <p:strVal val="visible"/>
                                      </p:to>
                                    </p:set>
                                    <p:anim calcmode="lin" valueType="num">
                                      <p:cBhvr additive="repl">
                                        <p:cTn id="18" dur="500" fill="hold"/>
                                        <p:tgtEl>
                                          <p:spTgt spid="12294"/>
                                        </p:tgtEl>
                                        <p:attrNameLst>
                                          <p:attrName>ppt_x</p:attrName>
                                        </p:attrNameLst>
                                      </p:cBhvr>
                                      <p:tavLst>
                                        <p:tav tm="100000">
                                          <p:val>
                                            <p:strVal val="#ppt_x"/>
                                          </p:val>
                                        </p:tav>
                                        <p:tav>
                                          <p:val>
                                            <p:strVal val="#ppt_x"/>
                                          </p:val>
                                        </p:tav>
                                      </p:tavLst>
                                    </p:anim>
                                    <p:anim calcmode="lin" valueType="num">
                                      <p:cBhvr additive="repl">
                                        <p:cTn id="19" dur="500" fill="hold"/>
                                        <p:tgtEl>
                                          <p:spTgt spid="12294"/>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a:extLst>
              <a:ext uri="{FF2B5EF4-FFF2-40B4-BE49-F238E27FC236}">
                <a16:creationId xmlns:a16="http://schemas.microsoft.com/office/drawing/2014/main" id="{38E4BEF3-97F8-7E19-2D88-505B3E2381B4}"/>
              </a:ext>
            </a:extLst>
          </p:cNvPr>
          <p:cNvSpPr>
            <a:spLocks noChangeArrowheads="1"/>
          </p:cNvSpPr>
          <p:nvPr/>
        </p:nvSpPr>
        <p:spPr bwMode="auto">
          <a:xfrm>
            <a:off x="179388" y="0"/>
            <a:ext cx="8785225" cy="40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100">
                <a:solidFill>
                  <a:srgbClr val="03495C"/>
                </a:solidFill>
                <a:latin typeface="Calibri" panose="020F0502020204030204" pitchFamily="34" charset="0"/>
              </a:rPr>
              <a:t>Σπειροειδές διάγραμμα πραγματικής λειτουργίας 4χρονου βενζινοκινητήρα</a:t>
            </a:r>
          </a:p>
        </p:txBody>
      </p:sp>
      <p:sp>
        <p:nvSpPr>
          <p:cNvPr id="13314" name="Rectangle 2">
            <a:extLst>
              <a:ext uri="{FF2B5EF4-FFF2-40B4-BE49-F238E27FC236}">
                <a16:creationId xmlns:a16="http://schemas.microsoft.com/office/drawing/2014/main" id="{7FCBA37A-85BB-0746-B874-520C173E22D1}"/>
              </a:ext>
            </a:extLst>
          </p:cNvPr>
          <p:cNvSpPr>
            <a:spLocks noChangeArrowheads="1"/>
          </p:cNvSpPr>
          <p:nvPr/>
        </p:nvSpPr>
        <p:spPr bwMode="auto">
          <a:xfrm>
            <a:off x="3563938" y="987425"/>
            <a:ext cx="5184775" cy="912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a:t>Στη συνέχεια, το έμβολο κινείται προς το κάτω νεκρό σημείο (Κ.Ν.Σ.) και δημιουργεί μέσα στον κύλινδρο κενό (υποπίεση). </a:t>
            </a:r>
          </a:p>
        </p:txBody>
      </p:sp>
      <p:sp>
        <p:nvSpPr>
          <p:cNvPr id="13315" name="Rectangle 3">
            <a:extLst>
              <a:ext uri="{FF2B5EF4-FFF2-40B4-BE49-F238E27FC236}">
                <a16:creationId xmlns:a16="http://schemas.microsoft.com/office/drawing/2014/main" id="{34169B1F-2A58-F13F-DEF2-CA34231249DF}"/>
              </a:ext>
            </a:extLst>
          </p:cNvPr>
          <p:cNvSpPr>
            <a:spLocks noChangeArrowheads="1"/>
          </p:cNvSpPr>
          <p:nvPr/>
        </p:nvSpPr>
        <p:spPr bwMode="auto">
          <a:xfrm>
            <a:off x="468313" y="4352925"/>
            <a:ext cx="2952750"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marL="342900" indent="-34290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buSzPct val="90000"/>
              <a:buFont typeface="Times New Roman" panose="02020603050405020304" pitchFamily="18" charset="0"/>
              <a:buAutoNum type="arabicPeriod"/>
            </a:pPr>
            <a:r>
              <a:rPr lang="el-GR" altLang="el-GR" sz="1400"/>
              <a:t>Σπειροειδές διάγραμμα τετράχρονου βενζινοκινητήρα.</a:t>
            </a:r>
          </a:p>
        </p:txBody>
      </p:sp>
      <p:pic>
        <p:nvPicPr>
          <p:cNvPr id="13316" name="Picture 4">
            <a:extLst>
              <a:ext uri="{FF2B5EF4-FFF2-40B4-BE49-F238E27FC236}">
                <a16:creationId xmlns:a16="http://schemas.microsoft.com/office/drawing/2014/main" id="{DE25E6F3-440A-4716-0A27-C2CB16EF01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896938"/>
            <a:ext cx="2566987" cy="3425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7" name="Rectangle 5">
            <a:extLst>
              <a:ext uri="{FF2B5EF4-FFF2-40B4-BE49-F238E27FC236}">
                <a16:creationId xmlns:a16="http://schemas.microsoft.com/office/drawing/2014/main" id="{D1D55AF2-7F93-D4F8-7218-F11C8D2CBD41}"/>
              </a:ext>
            </a:extLst>
          </p:cNvPr>
          <p:cNvSpPr>
            <a:spLocks noChangeArrowheads="1"/>
          </p:cNvSpPr>
          <p:nvPr/>
        </p:nvSpPr>
        <p:spPr bwMode="auto">
          <a:xfrm>
            <a:off x="539750" y="411163"/>
            <a:ext cx="8135938" cy="363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marL="180975" indent="-180975">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spcAft>
                <a:spcPts val="1813"/>
              </a:spcAft>
              <a:buFont typeface="Wingdings" pitchFamily="2" charset="0"/>
              <a:buChar char=""/>
            </a:pPr>
            <a:r>
              <a:rPr lang="el-GR" altLang="el-GR"/>
              <a:t>1</a:t>
            </a:r>
            <a:r>
              <a:rPr lang="el-GR" altLang="el-GR" baseline="30000"/>
              <a:t>ος</a:t>
            </a:r>
            <a:r>
              <a:rPr lang="el-GR" altLang="el-GR"/>
              <a:t> χρόνος  - </a:t>
            </a:r>
            <a:r>
              <a:rPr lang="en-US" altLang="el-GR" b="1">
                <a:solidFill>
                  <a:srgbClr val="FF0000"/>
                </a:solidFill>
              </a:rPr>
              <a:t>“</a:t>
            </a:r>
            <a:r>
              <a:rPr lang="el-GR" altLang="el-GR" b="1">
                <a:solidFill>
                  <a:srgbClr val="FF0000"/>
                </a:solidFill>
              </a:rPr>
              <a:t>εισαγωγή</a:t>
            </a:r>
            <a:r>
              <a:rPr lang="en-US" altLang="el-GR" b="1">
                <a:solidFill>
                  <a:srgbClr val="FF0000"/>
                </a:solidFill>
              </a:rPr>
              <a:t>” </a:t>
            </a:r>
            <a:r>
              <a:rPr lang="el-GR" altLang="el-GR" b="1">
                <a:solidFill>
                  <a:srgbClr val="FF0000"/>
                </a:solidFill>
              </a:rPr>
              <a:t>ή </a:t>
            </a:r>
            <a:r>
              <a:rPr lang="en-US" altLang="el-GR" b="1">
                <a:solidFill>
                  <a:srgbClr val="FF0000"/>
                </a:solidFill>
              </a:rPr>
              <a:t>“</a:t>
            </a:r>
            <a:r>
              <a:rPr lang="el-GR" altLang="el-GR" b="1">
                <a:solidFill>
                  <a:srgbClr val="FF0000"/>
                </a:solidFill>
              </a:rPr>
              <a:t>αναρρόφηση</a:t>
            </a:r>
            <a:r>
              <a:rPr lang="en-US" altLang="el-GR" b="1">
                <a:solidFill>
                  <a:srgbClr val="FF0000"/>
                </a:solidFill>
              </a:rPr>
              <a:t>”</a:t>
            </a:r>
          </a:p>
        </p:txBody>
      </p:sp>
      <p:sp>
        <p:nvSpPr>
          <p:cNvPr id="13318" name="Rectangle 6">
            <a:extLst>
              <a:ext uri="{FF2B5EF4-FFF2-40B4-BE49-F238E27FC236}">
                <a16:creationId xmlns:a16="http://schemas.microsoft.com/office/drawing/2014/main" id="{77C3B989-5CCB-0BD1-CBB1-BCCC6B8EB8B2}"/>
              </a:ext>
            </a:extLst>
          </p:cNvPr>
          <p:cNvSpPr>
            <a:spLocks noChangeArrowheads="1"/>
          </p:cNvSpPr>
          <p:nvPr/>
        </p:nvSpPr>
        <p:spPr bwMode="auto">
          <a:xfrm>
            <a:off x="3563938" y="2068513"/>
            <a:ext cx="5184775" cy="118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a:t>Στο χρόνο αυτό, γίνεται μια αναρρόφηση από το έμβολο και έτσι εισέρχεται μέσα στον κύλινδρο το καύσιμο μίγμα, σε μια θερμοκρασία 15 °C έως 25 °C, και πίεση ίση με την ατμοσφαιρική. </a:t>
            </a:r>
          </a:p>
        </p:txBody>
      </p:sp>
      <p:sp>
        <p:nvSpPr>
          <p:cNvPr id="13319" name="Rectangle 7">
            <a:extLst>
              <a:ext uri="{FF2B5EF4-FFF2-40B4-BE49-F238E27FC236}">
                <a16:creationId xmlns:a16="http://schemas.microsoft.com/office/drawing/2014/main" id="{0D9FAA66-6ACA-0870-420B-199F559BCF6C}"/>
              </a:ext>
            </a:extLst>
          </p:cNvPr>
          <p:cNvSpPr>
            <a:spLocks noChangeArrowheads="1"/>
          </p:cNvSpPr>
          <p:nvPr/>
        </p:nvSpPr>
        <p:spPr bwMode="auto">
          <a:xfrm>
            <a:off x="3563938" y="3363913"/>
            <a:ext cx="5184775" cy="146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a:t>Η εισαγωγή του μίγματος τελειώνει με το κλείσιμο της βαλβίδας εισαγωγής, που γίνεται στο σημείο Β, 30° έως 40° μετά το Κ.Ν.Σ. Έχει αρχίσει, δηλαδή, το έμβολο να ανεβαίνει προς το Α.Ν.Σ. για τη φάση της συμπίεσης.</a:t>
            </a:r>
          </a:p>
        </p:txBody>
      </p:sp>
      <p:cxnSp>
        <p:nvCxnSpPr>
          <p:cNvPr id="13320" name="AutoShape 8">
            <a:extLst>
              <a:ext uri="{FF2B5EF4-FFF2-40B4-BE49-F238E27FC236}">
                <a16:creationId xmlns:a16="http://schemas.microsoft.com/office/drawing/2014/main" id="{C4F9CBC6-3CCD-0ED8-70D4-548A612AD479}"/>
              </a:ext>
            </a:extLst>
          </p:cNvPr>
          <p:cNvCxnSpPr>
            <a:cxnSpLocks noChangeShapeType="1"/>
          </p:cNvCxnSpPr>
          <p:nvPr/>
        </p:nvCxnSpPr>
        <p:spPr bwMode="auto">
          <a:xfrm flipV="1">
            <a:off x="179388" y="3867150"/>
            <a:ext cx="792162" cy="215900"/>
          </a:xfrm>
          <a:prstGeom prst="straightConnector1">
            <a:avLst/>
          </a:prstGeom>
          <a:noFill/>
          <a:ln w="12600" cap="flat">
            <a:solidFill>
              <a:srgbClr val="09529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13318"/>
                                        </p:tgtEl>
                                        <p:attrNameLst>
                                          <p:attrName>style.visibility</p:attrName>
                                        </p:attrNameLst>
                                      </p:cBhvr>
                                      <p:to>
                                        <p:strVal val="visible"/>
                                      </p:to>
                                    </p:set>
                                    <p:anim calcmode="lin" valueType="num">
                                      <p:cBhvr additive="repl">
                                        <p:cTn id="7" dur="500" fill="hold"/>
                                        <p:tgtEl>
                                          <p:spTgt spid="13318"/>
                                        </p:tgtEl>
                                        <p:attrNameLst>
                                          <p:attrName>ppt_x</p:attrName>
                                        </p:attrNameLst>
                                      </p:cBhvr>
                                      <p:tavLst>
                                        <p:tav tm="100000">
                                          <p:val>
                                            <p:strVal val="#ppt_x"/>
                                          </p:val>
                                        </p:tav>
                                        <p:tav>
                                          <p:val>
                                            <p:strVal val="#ppt_x"/>
                                          </p:val>
                                        </p:tav>
                                      </p:tavLst>
                                    </p:anim>
                                    <p:anim calcmode="lin" valueType="num">
                                      <p:cBhvr additive="repl">
                                        <p:cTn id="8" dur="500" fill="hold"/>
                                        <p:tgtEl>
                                          <p:spTgt spid="13318"/>
                                        </p:tgtEl>
                                        <p:attrNameLst>
                                          <p:attrName>ppt_y</p:attrName>
                                        </p:attrNameLst>
                                      </p:cBhvr>
                                      <p:tavLst>
                                        <p:tav tm="100000">
                                          <p:val>
                                            <p:strVal val="1+#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13319"/>
                                        </p:tgtEl>
                                        <p:attrNameLst>
                                          <p:attrName>style.visibility</p:attrName>
                                        </p:attrNameLst>
                                      </p:cBhvr>
                                      <p:to>
                                        <p:strVal val="visible"/>
                                      </p:to>
                                    </p:set>
                                    <p:anim calcmode="lin" valueType="num">
                                      <p:cBhvr additive="repl">
                                        <p:cTn id="13" dur="500" fill="hold"/>
                                        <p:tgtEl>
                                          <p:spTgt spid="13319"/>
                                        </p:tgtEl>
                                        <p:attrNameLst>
                                          <p:attrName>ppt_x</p:attrName>
                                        </p:attrNameLst>
                                      </p:cBhvr>
                                      <p:tavLst>
                                        <p:tav tm="100000">
                                          <p:val>
                                            <p:strVal val="#ppt_x"/>
                                          </p:val>
                                        </p:tav>
                                        <p:tav>
                                          <p:val>
                                            <p:strVal val="#ppt_x"/>
                                          </p:val>
                                        </p:tav>
                                      </p:tavLst>
                                    </p:anim>
                                    <p:anim calcmode="lin" valueType="num">
                                      <p:cBhvr additive="repl">
                                        <p:cTn id="14" dur="500" fill="hold"/>
                                        <p:tgtEl>
                                          <p:spTgt spid="13319"/>
                                        </p:tgtEl>
                                        <p:attrNameLst>
                                          <p:attrName>ppt_y</p:attrName>
                                        </p:attrNameLst>
                                      </p:cBhvr>
                                      <p:tavLst>
                                        <p:tav tm="100000">
                                          <p:val>
                                            <p:strVal val="1+#ppt_h/2"/>
                                          </p:val>
                                        </p:tav>
                                        <p:tav>
                                          <p:val>
                                            <p:strVal val="#ppt_y"/>
                                          </p:val>
                                        </p:tav>
                                      </p:tavLst>
                                    </p:anim>
                                  </p:childTnLst>
                                </p:cTn>
                              </p:par>
                            </p:childTnLst>
                          </p:cTn>
                        </p:par>
                        <p:par>
                          <p:cTn id="15" fill="hold" nodeType="afterGroup">
                            <p:stCondLst>
                              <p:cond delay="500"/>
                            </p:stCondLst>
                            <p:childTnLst>
                              <p:par>
                                <p:cTn id="16" presetID="2" presetClass="entr" presetSubtype="8" fill="hold" nodeType="afterEffect">
                                  <p:stCondLst>
                                    <p:cond delay="0"/>
                                  </p:stCondLst>
                                  <p:childTnLst>
                                    <p:set>
                                      <p:cBhvr additive="repl">
                                        <p:cTn id="17" dur="1" fill="hold">
                                          <p:stCondLst>
                                            <p:cond delay="0"/>
                                          </p:stCondLst>
                                        </p:cTn>
                                        <p:tgtEl>
                                          <p:spTgt spid="13320"/>
                                        </p:tgtEl>
                                        <p:attrNameLst>
                                          <p:attrName>style.visibility</p:attrName>
                                        </p:attrNameLst>
                                      </p:cBhvr>
                                      <p:to>
                                        <p:strVal val="visible"/>
                                      </p:to>
                                    </p:set>
                                    <p:anim calcmode="lin" valueType="num">
                                      <p:cBhvr additive="repl">
                                        <p:cTn id="18" dur="500" fill="hold"/>
                                        <p:tgtEl>
                                          <p:spTgt spid="13320"/>
                                        </p:tgtEl>
                                        <p:attrNameLst>
                                          <p:attrName>ppt_x</p:attrName>
                                        </p:attrNameLst>
                                      </p:cBhvr>
                                      <p:tavLst>
                                        <p:tav tm="100000">
                                          <p:val>
                                            <p:strVal val="0-#ppt_w/2"/>
                                          </p:val>
                                        </p:tav>
                                        <p:tav>
                                          <p:val>
                                            <p:strVal val="#ppt_x"/>
                                          </p:val>
                                        </p:tav>
                                      </p:tavLst>
                                    </p:anim>
                                    <p:anim calcmode="lin" valueType="num">
                                      <p:cBhvr additive="repl">
                                        <p:cTn id="19" dur="500" fill="hold"/>
                                        <p:tgtEl>
                                          <p:spTgt spid="13320"/>
                                        </p:tgtEl>
                                        <p:attrNameLst>
                                          <p:attrName>ppt_y</p:attrName>
                                        </p:attrNameLst>
                                      </p:cBhvr>
                                      <p:tavLst>
                                        <p:tav tm="100000">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Θέμα του Office">
  <a:themeElements>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Θέμα του Office">
      <a:majorFont>
        <a:latin typeface="Constantia"/>
        <a:ea typeface="AR PL SungtiL GB"/>
        <a:cs typeface="AR PL SungtiL GB"/>
      </a:majorFont>
      <a:minorFont>
        <a:latin typeface="Calibri"/>
        <a:ea typeface="AR PL SungtiL GB"/>
        <a:cs typeface="AR PL SungtiL GB"/>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l-GR" sz="1800" b="0" i="0" u="none" strike="noStrike" cap="none" normalizeH="0" baseline="0" smtClean="0">
            <a:ln>
              <a:noFill/>
            </a:ln>
            <a:effectLst/>
            <a:latin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l-GR" sz="1800" b="0" i="0" u="none" strike="noStrike" cap="none" normalizeH="0" baseline="0" smtClean="0">
            <a:ln>
              <a:noFill/>
            </a:ln>
            <a:effectLst/>
            <a:latin typeface="Arial" panose="020B0604020202020204" pitchFamily="34" charset="0"/>
          </a:defRPr>
        </a:defPPr>
      </a:lstStyle>
    </a:lnDef>
  </a:objectDefaults>
  <a:extraClrSchemeLst>
    <a:extraClrScheme>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Θέμα του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Θέμα του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Θέμα του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Θέμα του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Θέμα του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Θέμα του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Flow</Template>
  <TotalTime>455</TotalTime>
  <Words>2955</Words>
  <Application>Microsoft Macintosh PowerPoint</Application>
  <PresentationFormat>Προβολή στην οθόνη (16:9)</PresentationFormat>
  <Paragraphs>309</Paragraphs>
  <Slides>39</Slides>
  <Notes>39</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2</vt:i4>
      </vt:variant>
      <vt:variant>
        <vt:lpstr>Τίτλοι διαφανειών</vt:lpstr>
      </vt:variant>
      <vt:variant>
        <vt:i4>39</vt:i4>
      </vt:variant>
    </vt:vector>
  </HeadingPairs>
  <TitlesOfParts>
    <vt:vector size="49" baseType="lpstr">
      <vt:lpstr>Times New Roman</vt:lpstr>
      <vt:lpstr>Constantia</vt:lpstr>
      <vt:lpstr>AR PL SungtiL GB</vt:lpstr>
      <vt:lpstr>Calibri</vt:lpstr>
      <vt:lpstr>Arial</vt:lpstr>
      <vt:lpstr>DejaVu Sans</vt:lpstr>
      <vt:lpstr>Wingdings</vt:lpstr>
      <vt:lpstr>StarSymbol</vt:lpstr>
      <vt:lpstr>Θέμα του Office</vt:lpstr>
      <vt:lpstr>1_Θέμα του Office</vt:lpstr>
      <vt:lpstr>Μ.Ε.Κ.  Ι</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Μ.Ε.Κ.  Ι</dc:title>
  <dc:creator>xps</dc:creator>
  <cp:lastModifiedBy>GEORGIA GEORGATZOGLOU</cp:lastModifiedBy>
  <cp:revision>64</cp:revision>
  <cp:lastPrinted>1601-01-01T00:00:00Z</cp:lastPrinted>
  <dcterms:created xsi:type="dcterms:W3CDTF">2015-09-27T16:42:25Z</dcterms:created>
  <dcterms:modified xsi:type="dcterms:W3CDTF">2024-03-17T11:46:17Z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PresentationFormat">
    <vt:lpwstr>Προβολή στην οθόνη (16:9)</vt:lpwstr>
  </property>
  <property fmtid="{D5CDD505-2E9C-101B-9397-08002B2CF9AE}" pid="4" name="Slides">
    <vt:r8>40</vt:r8>
  </property>
</Properties>
</file>