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73" r:id="rId2"/>
  </p:sldMasterIdLst>
  <p:notesMasterIdLst>
    <p:notesMasterId r:id="rId55"/>
  </p:notes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5143500" type="screen16x9"/>
  <p:notesSz cx="7559675" cy="10691813"/>
  <p:defaultTextStyle>
    <a:defPPr>
      <a:defRPr lang="en-GB"/>
    </a:defPPr>
    <a:lvl1pPr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1pPr>
    <a:lvl2pPr marL="742950" indent="-28575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2pPr>
    <a:lvl3pPr marL="11430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3pPr>
    <a:lvl4pPr marL="16002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4pPr>
    <a:lvl5pPr marL="20574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3"/>
  </p:normalViewPr>
  <p:slideViewPr>
    <p:cSldViewPr>
      <p:cViewPr varScale="1">
        <p:scale>
          <a:sx n="114" d="100"/>
          <a:sy n="114" d="100"/>
        </p:scale>
        <p:origin x="1024"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5FA68FDF-60DD-B5ED-412E-DF00B4613CD5}"/>
              </a:ext>
            </a:extLst>
          </p:cNvPr>
          <p:cNvSpPr>
            <a:spLocks noGrp="1" noChangeArrowheads="1"/>
          </p:cNvSpPr>
          <p:nvPr>
            <p:ph type="sldImg"/>
          </p:nvPr>
        </p:nvSpPr>
        <p:spPr bwMode="auto">
          <a:xfrm>
            <a:off x="215900" y="812800"/>
            <a:ext cx="7126288"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a:extLst>
              <a:ext uri="{FF2B5EF4-FFF2-40B4-BE49-F238E27FC236}">
                <a16:creationId xmlns:a16="http://schemas.microsoft.com/office/drawing/2014/main" id="{200204D8-F449-2966-EA37-661A252D3E2E}"/>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l-GR" altLang="el-GR"/>
          </a:p>
        </p:txBody>
      </p:sp>
      <p:sp>
        <p:nvSpPr>
          <p:cNvPr id="3075" name="Rectangle 3">
            <a:extLst>
              <a:ext uri="{FF2B5EF4-FFF2-40B4-BE49-F238E27FC236}">
                <a16:creationId xmlns:a16="http://schemas.microsoft.com/office/drawing/2014/main" id="{698C3BD7-A4F6-8188-671C-F93E062A6F0B}"/>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3076" name="Rectangle 4">
            <a:extLst>
              <a:ext uri="{FF2B5EF4-FFF2-40B4-BE49-F238E27FC236}">
                <a16:creationId xmlns:a16="http://schemas.microsoft.com/office/drawing/2014/main" id="{A9A675F7-A0A9-8D29-CA87-1756DE8CDD0C}"/>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3077" name="Rectangle 5">
            <a:extLst>
              <a:ext uri="{FF2B5EF4-FFF2-40B4-BE49-F238E27FC236}">
                <a16:creationId xmlns:a16="http://schemas.microsoft.com/office/drawing/2014/main" id="{45149385-19A7-5F8B-5F83-AA7511647ECF}"/>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3078" name="Rectangle 6">
            <a:extLst>
              <a:ext uri="{FF2B5EF4-FFF2-40B4-BE49-F238E27FC236}">
                <a16:creationId xmlns:a16="http://schemas.microsoft.com/office/drawing/2014/main" id="{27A44D5F-148E-A6F0-6BBB-EFC6EBF66F26}"/>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fld id="{9F48F8E3-ADF9-6349-992C-56B87B089898}" type="slidenum">
              <a:rPr lang="en-US" altLang="el-GR"/>
              <a:pPr/>
              <a:t>‹#›</a:t>
            </a:fld>
            <a:endParaRPr lang="en-US"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79633CD-E516-E8B9-B611-3319D4C61264}"/>
              </a:ext>
            </a:extLst>
          </p:cNvPr>
          <p:cNvSpPr>
            <a:spLocks noGrp="1" noChangeArrowheads="1"/>
          </p:cNvSpPr>
          <p:nvPr>
            <p:ph type="sldNum"/>
          </p:nvPr>
        </p:nvSpPr>
        <p:spPr>
          <a:ln/>
        </p:spPr>
        <p:txBody>
          <a:bodyPr/>
          <a:lstStyle/>
          <a:p>
            <a:fld id="{2D8E4A0A-48C8-0F4B-8B9E-3B53533F144F}" type="slidenum">
              <a:rPr lang="en-US" altLang="el-GR"/>
              <a:pPr/>
              <a:t>1</a:t>
            </a:fld>
            <a:endParaRPr lang="en-US" altLang="el-GR"/>
          </a:p>
        </p:txBody>
      </p:sp>
      <p:sp>
        <p:nvSpPr>
          <p:cNvPr id="58369" name="Text Box 1">
            <a:extLst>
              <a:ext uri="{FF2B5EF4-FFF2-40B4-BE49-F238E27FC236}">
                <a16:creationId xmlns:a16="http://schemas.microsoft.com/office/drawing/2014/main" id="{C4B39A31-2EB9-84A2-1B42-F3D3BF1870DD}"/>
              </a:ext>
            </a:extLst>
          </p:cNvPr>
          <p:cNvSpPr txBox="1">
            <a:spLocks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Text Box 2">
            <a:extLst>
              <a:ext uri="{FF2B5EF4-FFF2-40B4-BE49-F238E27FC236}">
                <a16:creationId xmlns:a16="http://schemas.microsoft.com/office/drawing/2014/main" id="{CDA60233-3FAE-0684-C58D-150A266B3FC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6629228-4BB8-5D7F-6065-3B35792B41BC}"/>
              </a:ext>
            </a:extLst>
          </p:cNvPr>
          <p:cNvSpPr>
            <a:spLocks noGrp="1" noChangeArrowheads="1"/>
          </p:cNvSpPr>
          <p:nvPr>
            <p:ph type="sldNum"/>
          </p:nvPr>
        </p:nvSpPr>
        <p:spPr>
          <a:ln/>
        </p:spPr>
        <p:txBody>
          <a:bodyPr/>
          <a:lstStyle/>
          <a:p>
            <a:fld id="{2403E19A-56D7-8F41-8151-8B7AC368168E}" type="slidenum">
              <a:rPr lang="en-US" altLang="el-GR"/>
              <a:pPr/>
              <a:t>10</a:t>
            </a:fld>
            <a:endParaRPr lang="en-US" altLang="el-GR"/>
          </a:p>
        </p:txBody>
      </p:sp>
      <p:sp>
        <p:nvSpPr>
          <p:cNvPr id="68609" name="Text Box 1">
            <a:extLst>
              <a:ext uri="{FF2B5EF4-FFF2-40B4-BE49-F238E27FC236}">
                <a16:creationId xmlns:a16="http://schemas.microsoft.com/office/drawing/2014/main" id="{CE4198AD-23AC-B1E0-71C8-75CA0A7C167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Text Box 2">
            <a:extLst>
              <a:ext uri="{FF2B5EF4-FFF2-40B4-BE49-F238E27FC236}">
                <a16:creationId xmlns:a16="http://schemas.microsoft.com/office/drawing/2014/main" id="{2923C4C9-070B-7086-5DB9-9DBF6C0EEFB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62D6017-8B00-D9EE-C9FC-1B001406D5DE}"/>
              </a:ext>
            </a:extLst>
          </p:cNvPr>
          <p:cNvSpPr>
            <a:spLocks noGrp="1" noChangeArrowheads="1"/>
          </p:cNvSpPr>
          <p:nvPr>
            <p:ph type="sldNum"/>
          </p:nvPr>
        </p:nvSpPr>
        <p:spPr>
          <a:ln/>
        </p:spPr>
        <p:txBody>
          <a:bodyPr/>
          <a:lstStyle/>
          <a:p>
            <a:fld id="{325D446E-3522-1B4A-83FF-32716B1119D8}" type="slidenum">
              <a:rPr lang="en-US" altLang="el-GR"/>
              <a:pPr/>
              <a:t>11</a:t>
            </a:fld>
            <a:endParaRPr lang="en-US" altLang="el-GR"/>
          </a:p>
        </p:txBody>
      </p:sp>
      <p:sp>
        <p:nvSpPr>
          <p:cNvPr id="69633" name="Text Box 1">
            <a:extLst>
              <a:ext uri="{FF2B5EF4-FFF2-40B4-BE49-F238E27FC236}">
                <a16:creationId xmlns:a16="http://schemas.microsoft.com/office/drawing/2014/main" id="{67355EC4-8716-49C6-6E30-AD969D42118E}"/>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a:extLst>
              <a:ext uri="{FF2B5EF4-FFF2-40B4-BE49-F238E27FC236}">
                <a16:creationId xmlns:a16="http://schemas.microsoft.com/office/drawing/2014/main" id="{DD00A2DE-F639-75EC-4BEA-23F72E9465F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4D2CA36-4F65-4FDD-2E2A-85EDD85E77C6}"/>
              </a:ext>
            </a:extLst>
          </p:cNvPr>
          <p:cNvSpPr>
            <a:spLocks noGrp="1" noChangeArrowheads="1"/>
          </p:cNvSpPr>
          <p:nvPr>
            <p:ph type="sldNum"/>
          </p:nvPr>
        </p:nvSpPr>
        <p:spPr>
          <a:ln/>
        </p:spPr>
        <p:txBody>
          <a:bodyPr/>
          <a:lstStyle/>
          <a:p>
            <a:fld id="{7A563651-4202-DD4A-9460-598E878F782D}" type="slidenum">
              <a:rPr lang="en-US" altLang="el-GR"/>
              <a:pPr/>
              <a:t>12</a:t>
            </a:fld>
            <a:endParaRPr lang="en-US" altLang="el-GR"/>
          </a:p>
        </p:txBody>
      </p:sp>
      <p:sp>
        <p:nvSpPr>
          <p:cNvPr id="70657" name="Text Box 1">
            <a:extLst>
              <a:ext uri="{FF2B5EF4-FFF2-40B4-BE49-F238E27FC236}">
                <a16:creationId xmlns:a16="http://schemas.microsoft.com/office/drawing/2014/main" id="{F2828968-40A3-B810-1955-DA8F14460797}"/>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A057258A-1E5C-386B-E72C-BBB9B523E4D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7C299B7-4917-E200-07EC-BD58E0BEFFAB}"/>
              </a:ext>
            </a:extLst>
          </p:cNvPr>
          <p:cNvSpPr>
            <a:spLocks noGrp="1" noChangeArrowheads="1"/>
          </p:cNvSpPr>
          <p:nvPr>
            <p:ph type="sldNum"/>
          </p:nvPr>
        </p:nvSpPr>
        <p:spPr>
          <a:ln/>
        </p:spPr>
        <p:txBody>
          <a:bodyPr/>
          <a:lstStyle/>
          <a:p>
            <a:fld id="{8111A428-5883-C942-80B1-E942C1956707}" type="slidenum">
              <a:rPr lang="en-US" altLang="el-GR"/>
              <a:pPr/>
              <a:t>13</a:t>
            </a:fld>
            <a:endParaRPr lang="en-US" altLang="el-GR"/>
          </a:p>
        </p:txBody>
      </p:sp>
      <p:sp>
        <p:nvSpPr>
          <p:cNvPr id="71681" name="Text Box 1">
            <a:extLst>
              <a:ext uri="{FF2B5EF4-FFF2-40B4-BE49-F238E27FC236}">
                <a16:creationId xmlns:a16="http://schemas.microsoft.com/office/drawing/2014/main" id="{D5C3BE5F-D41A-E7B2-BAED-1A8D8E74781C}"/>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a:extLst>
              <a:ext uri="{FF2B5EF4-FFF2-40B4-BE49-F238E27FC236}">
                <a16:creationId xmlns:a16="http://schemas.microsoft.com/office/drawing/2014/main" id="{A6D9FC5D-FCEB-BB51-33BA-BBE5D395CC64}"/>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864D01B-8982-F129-9F62-7D77BB8476C8}"/>
              </a:ext>
            </a:extLst>
          </p:cNvPr>
          <p:cNvSpPr>
            <a:spLocks noGrp="1" noChangeArrowheads="1"/>
          </p:cNvSpPr>
          <p:nvPr>
            <p:ph type="sldNum"/>
          </p:nvPr>
        </p:nvSpPr>
        <p:spPr>
          <a:ln/>
        </p:spPr>
        <p:txBody>
          <a:bodyPr/>
          <a:lstStyle/>
          <a:p>
            <a:fld id="{68F84EBF-051F-D545-89E5-CD49C8BED40F}" type="slidenum">
              <a:rPr lang="en-US" altLang="el-GR"/>
              <a:pPr/>
              <a:t>14</a:t>
            </a:fld>
            <a:endParaRPr lang="en-US" altLang="el-GR"/>
          </a:p>
        </p:txBody>
      </p:sp>
      <p:sp>
        <p:nvSpPr>
          <p:cNvPr id="72705" name="Text Box 1">
            <a:extLst>
              <a:ext uri="{FF2B5EF4-FFF2-40B4-BE49-F238E27FC236}">
                <a16:creationId xmlns:a16="http://schemas.microsoft.com/office/drawing/2014/main" id="{FDAEFE79-B3F8-3E61-93CB-EA240DBB3148}"/>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a:extLst>
              <a:ext uri="{FF2B5EF4-FFF2-40B4-BE49-F238E27FC236}">
                <a16:creationId xmlns:a16="http://schemas.microsoft.com/office/drawing/2014/main" id="{D6506D00-7EE9-DEC1-348B-CF0790F2DC8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860243D-3CF5-072A-81D6-37D61E9A8201}"/>
              </a:ext>
            </a:extLst>
          </p:cNvPr>
          <p:cNvSpPr>
            <a:spLocks noGrp="1" noChangeArrowheads="1"/>
          </p:cNvSpPr>
          <p:nvPr>
            <p:ph type="sldNum"/>
          </p:nvPr>
        </p:nvSpPr>
        <p:spPr>
          <a:ln/>
        </p:spPr>
        <p:txBody>
          <a:bodyPr/>
          <a:lstStyle/>
          <a:p>
            <a:fld id="{953068B0-361B-FD42-8A89-15CC73DB7B81}" type="slidenum">
              <a:rPr lang="en-US" altLang="el-GR"/>
              <a:pPr/>
              <a:t>15</a:t>
            </a:fld>
            <a:endParaRPr lang="en-US" altLang="el-GR"/>
          </a:p>
        </p:txBody>
      </p:sp>
      <p:sp>
        <p:nvSpPr>
          <p:cNvPr id="73729" name="Text Box 1">
            <a:extLst>
              <a:ext uri="{FF2B5EF4-FFF2-40B4-BE49-F238E27FC236}">
                <a16:creationId xmlns:a16="http://schemas.microsoft.com/office/drawing/2014/main" id="{1620D88E-D103-B044-4382-A87606731849}"/>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Text Box 2">
            <a:extLst>
              <a:ext uri="{FF2B5EF4-FFF2-40B4-BE49-F238E27FC236}">
                <a16:creationId xmlns:a16="http://schemas.microsoft.com/office/drawing/2014/main" id="{3392FF5F-4516-1157-178D-65DD6F8B7FF3}"/>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28857A2-9E1A-6DE7-2F23-ACE0BC923EB3}"/>
              </a:ext>
            </a:extLst>
          </p:cNvPr>
          <p:cNvSpPr>
            <a:spLocks noGrp="1" noChangeArrowheads="1"/>
          </p:cNvSpPr>
          <p:nvPr>
            <p:ph type="sldNum"/>
          </p:nvPr>
        </p:nvSpPr>
        <p:spPr>
          <a:ln/>
        </p:spPr>
        <p:txBody>
          <a:bodyPr/>
          <a:lstStyle/>
          <a:p>
            <a:fld id="{205099CF-A870-4C40-8D9B-5A95EDCDD343}" type="slidenum">
              <a:rPr lang="en-US" altLang="el-GR"/>
              <a:pPr/>
              <a:t>16</a:t>
            </a:fld>
            <a:endParaRPr lang="en-US" altLang="el-GR"/>
          </a:p>
        </p:txBody>
      </p:sp>
      <p:sp>
        <p:nvSpPr>
          <p:cNvPr id="74753" name="Text Box 1">
            <a:extLst>
              <a:ext uri="{FF2B5EF4-FFF2-40B4-BE49-F238E27FC236}">
                <a16:creationId xmlns:a16="http://schemas.microsoft.com/office/drawing/2014/main" id="{A83DE10B-56E5-1CEC-41D4-DFC467A8B0FC}"/>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Text Box 2">
            <a:extLst>
              <a:ext uri="{FF2B5EF4-FFF2-40B4-BE49-F238E27FC236}">
                <a16:creationId xmlns:a16="http://schemas.microsoft.com/office/drawing/2014/main" id="{3C329FDC-73A3-A82B-5320-9BA94C573A53}"/>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842C490-9A33-2223-FF0B-0635F2C60BEC}"/>
              </a:ext>
            </a:extLst>
          </p:cNvPr>
          <p:cNvSpPr>
            <a:spLocks noGrp="1" noChangeArrowheads="1"/>
          </p:cNvSpPr>
          <p:nvPr>
            <p:ph type="sldNum"/>
          </p:nvPr>
        </p:nvSpPr>
        <p:spPr>
          <a:ln/>
        </p:spPr>
        <p:txBody>
          <a:bodyPr/>
          <a:lstStyle/>
          <a:p>
            <a:fld id="{0CCFADF4-2CB0-C24D-9F42-CFDA1A456C09}" type="slidenum">
              <a:rPr lang="en-US" altLang="el-GR"/>
              <a:pPr/>
              <a:t>17</a:t>
            </a:fld>
            <a:endParaRPr lang="en-US" altLang="el-GR"/>
          </a:p>
        </p:txBody>
      </p:sp>
      <p:sp>
        <p:nvSpPr>
          <p:cNvPr id="75777" name="Text Box 1">
            <a:extLst>
              <a:ext uri="{FF2B5EF4-FFF2-40B4-BE49-F238E27FC236}">
                <a16:creationId xmlns:a16="http://schemas.microsoft.com/office/drawing/2014/main" id="{5BA25CBC-34E6-9288-ACB8-AA5AE4B7BEE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4DC3979F-161B-7AB6-44FD-81782E93ED1C}"/>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1F49959-67A4-3859-ABB3-65BD8E74D1AB}"/>
              </a:ext>
            </a:extLst>
          </p:cNvPr>
          <p:cNvSpPr>
            <a:spLocks noGrp="1" noChangeArrowheads="1"/>
          </p:cNvSpPr>
          <p:nvPr>
            <p:ph type="sldNum"/>
          </p:nvPr>
        </p:nvSpPr>
        <p:spPr>
          <a:ln/>
        </p:spPr>
        <p:txBody>
          <a:bodyPr/>
          <a:lstStyle/>
          <a:p>
            <a:fld id="{681A4685-5320-FC49-87FB-EAF6BA65D519}" type="slidenum">
              <a:rPr lang="en-US" altLang="el-GR"/>
              <a:pPr/>
              <a:t>18</a:t>
            </a:fld>
            <a:endParaRPr lang="en-US" altLang="el-GR"/>
          </a:p>
        </p:txBody>
      </p:sp>
      <p:sp>
        <p:nvSpPr>
          <p:cNvPr id="76801" name="Text Box 1">
            <a:extLst>
              <a:ext uri="{FF2B5EF4-FFF2-40B4-BE49-F238E27FC236}">
                <a16:creationId xmlns:a16="http://schemas.microsoft.com/office/drawing/2014/main" id="{F8816C20-CA6B-9D35-4B6E-7B03263B4F91}"/>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a:extLst>
              <a:ext uri="{FF2B5EF4-FFF2-40B4-BE49-F238E27FC236}">
                <a16:creationId xmlns:a16="http://schemas.microsoft.com/office/drawing/2014/main" id="{55B930EE-DAA8-62C9-7F40-0606D07E318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F1F92BF-079F-DD6D-22B0-FCA1A422A773}"/>
              </a:ext>
            </a:extLst>
          </p:cNvPr>
          <p:cNvSpPr>
            <a:spLocks noGrp="1" noChangeArrowheads="1"/>
          </p:cNvSpPr>
          <p:nvPr>
            <p:ph type="sldNum"/>
          </p:nvPr>
        </p:nvSpPr>
        <p:spPr>
          <a:ln/>
        </p:spPr>
        <p:txBody>
          <a:bodyPr/>
          <a:lstStyle/>
          <a:p>
            <a:fld id="{912717B9-EA6C-8B42-BD88-96ABC77099DD}" type="slidenum">
              <a:rPr lang="en-US" altLang="el-GR"/>
              <a:pPr/>
              <a:t>19</a:t>
            </a:fld>
            <a:endParaRPr lang="en-US" altLang="el-GR"/>
          </a:p>
        </p:txBody>
      </p:sp>
      <p:sp>
        <p:nvSpPr>
          <p:cNvPr id="77825" name="Text Box 1">
            <a:extLst>
              <a:ext uri="{FF2B5EF4-FFF2-40B4-BE49-F238E27FC236}">
                <a16:creationId xmlns:a16="http://schemas.microsoft.com/office/drawing/2014/main" id="{826BDE1C-C49E-CC14-DB8A-6259FD06C725}"/>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Text Box 2">
            <a:extLst>
              <a:ext uri="{FF2B5EF4-FFF2-40B4-BE49-F238E27FC236}">
                <a16:creationId xmlns:a16="http://schemas.microsoft.com/office/drawing/2014/main" id="{E2658770-519B-BBFD-D2A3-DEAECFF9B85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91DF0E2-DBF4-F446-8FB1-C9C883D52E40}"/>
              </a:ext>
            </a:extLst>
          </p:cNvPr>
          <p:cNvSpPr>
            <a:spLocks noGrp="1" noChangeArrowheads="1"/>
          </p:cNvSpPr>
          <p:nvPr>
            <p:ph type="sldNum"/>
          </p:nvPr>
        </p:nvSpPr>
        <p:spPr>
          <a:ln/>
        </p:spPr>
        <p:txBody>
          <a:bodyPr/>
          <a:lstStyle/>
          <a:p>
            <a:fld id="{18903C9C-F5DB-454B-AFB6-629DB745DED8}" type="slidenum">
              <a:rPr lang="en-US" altLang="el-GR"/>
              <a:pPr/>
              <a:t>2</a:t>
            </a:fld>
            <a:endParaRPr lang="en-US" altLang="el-GR"/>
          </a:p>
        </p:txBody>
      </p:sp>
      <p:sp>
        <p:nvSpPr>
          <p:cNvPr id="59393" name="Text Box 1">
            <a:extLst>
              <a:ext uri="{FF2B5EF4-FFF2-40B4-BE49-F238E27FC236}">
                <a16:creationId xmlns:a16="http://schemas.microsoft.com/office/drawing/2014/main" id="{5D2E7771-235E-3BC5-A20E-2FAC383E7356}"/>
              </a:ext>
            </a:extLst>
          </p:cNvPr>
          <p:cNvSpPr txBox="1">
            <a:spLocks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Text Box 2">
            <a:extLst>
              <a:ext uri="{FF2B5EF4-FFF2-40B4-BE49-F238E27FC236}">
                <a16:creationId xmlns:a16="http://schemas.microsoft.com/office/drawing/2014/main" id="{938C9A45-6108-DAB1-04A9-68007AF3964C}"/>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FA8D971-0DDE-4CA9-9FF1-88B096BA9754}"/>
              </a:ext>
            </a:extLst>
          </p:cNvPr>
          <p:cNvSpPr>
            <a:spLocks noGrp="1" noChangeArrowheads="1"/>
          </p:cNvSpPr>
          <p:nvPr>
            <p:ph type="sldNum"/>
          </p:nvPr>
        </p:nvSpPr>
        <p:spPr>
          <a:ln/>
        </p:spPr>
        <p:txBody>
          <a:bodyPr/>
          <a:lstStyle/>
          <a:p>
            <a:fld id="{4B5EB241-4240-6A43-B4CE-E9440EB2C3B5}" type="slidenum">
              <a:rPr lang="en-US" altLang="el-GR"/>
              <a:pPr/>
              <a:t>20</a:t>
            </a:fld>
            <a:endParaRPr lang="en-US" altLang="el-GR"/>
          </a:p>
        </p:txBody>
      </p:sp>
      <p:sp>
        <p:nvSpPr>
          <p:cNvPr id="78849" name="Text Box 1">
            <a:extLst>
              <a:ext uri="{FF2B5EF4-FFF2-40B4-BE49-F238E27FC236}">
                <a16:creationId xmlns:a16="http://schemas.microsoft.com/office/drawing/2014/main" id="{DBF931F0-7DDE-E95B-1814-B756B6C1163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D9C33497-A6DC-C4A9-C99D-0DE907B9A00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9CE5778-7452-AD44-5949-184EE24C7746}"/>
              </a:ext>
            </a:extLst>
          </p:cNvPr>
          <p:cNvSpPr>
            <a:spLocks noGrp="1" noChangeArrowheads="1"/>
          </p:cNvSpPr>
          <p:nvPr>
            <p:ph type="sldNum"/>
          </p:nvPr>
        </p:nvSpPr>
        <p:spPr>
          <a:ln/>
        </p:spPr>
        <p:txBody>
          <a:bodyPr/>
          <a:lstStyle/>
          <a:p>
            <a:fld id="{DF50125B-7819-7545-99A7-EBF770FE6F72}" type="slidenum">
              <a:rPr lang="en-US" altLang="el-GR"/>
              <a:pPr/>
              <a:t>21</a:t>
            </a:fld>
            <a:endParaRPr lang="en-US" altLang="el-GR"/>
          </a:p>
        </p:txBody>
      </p:sp>
      <p:sp>
        <p:nvSpPr>
          <p:cNvPr id="79873" name="Text Box 1">
            <a:extLst>
              <a:ext uri="{FF2B5EF4-FFF2-40B4-BE49-F238E27FC236}">
                <a16:creationId xmlns:a16="http://schemas.microsoft.com/office/drawing/2014/main" id="{79BE449C-89C3-2740-604C-D31A97D9CC63}"/>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8AABBD2E-00B3-59E8-5679-E8FBF440B404}"/>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E99DD96-90F6-156C-3178-BEAE72605246}"/>
              </a:ext>
            </a:extLst>
          </p:cNvPr>
          <p:cNvSpPr>
            <a:spLocks noGrp="1" noChangeArrowheads="1"/>
          </p:cNvSpPr>
          <p:nvPr>
            <p:ph type="sldNum"/>
          </p:nvPr>
        </p:nvSpPr>
        <p:spPr>
          <a:ln/>
        </p:spPr>
        <p:txBody>
          <a:bodyPr/>
          <a:lstStyle/>
          <a:p>
            <a:fld id="{2E57C71E-74FF-7E47-91BE-9ACBFB157E08}" type="slidenum">
              <a:rPr lang="en-US" altLang="el-GR"/>
              <a:pPr/>
              <a:t>22</a:t>
            </a:fld>
            <a:endParaRPr lang="en-US" altLang="el-GR"/>
          </a:p>
        </p:txBody>
      </p:sp>
      <p:sp>
        <p:nvSpPr>
          <p:cNvPr id="80897" name="Text Box 1">
            <a:extLst>
              <a:ext uri="{FF2B5EF4-FFF2-40B4-BE49-F238E27FC236}">
                <a16:creationId xmlns:a16="http://schemas.microsoft.com/office/drawing/2014/main" id="{2ECEF69B-B3EB-F42A-570C-D93DC7F3FF87}"/>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Text Box 2">
            <a:extLst>
              <a:ext uri="{FF2B5EF4-FFF2-40B4-BE49-F238E27FC236}">
                <a16:creationId xmlns:a16="http://schemas.microsoft.com/office/drawing/2014/main" id="{2F274B4F-4DBF-05D9-E776-B0C5EC0DBD6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7FA9C1B-8A6B-6EE5-97E8-0C307D356B4F}"/>
              </a:ext>
            </a:extLst>
          </p:cNvPr>
          <p:cNvSpPr>
            <a:spLocks noGrp="1" noChangeArrowheads="1"/>
          </p:cNvSpPr>
          <p:nvPr>
            <p:ph type="sldNum"/>
          </p:nvPr>
        </p:nvSpPr>
        <p:spPr>
          <a:ln/>
        </p:spPr>
        <p:txBody>
          <a:bodyPr/>
          <a:lstStyle/>
          <a:p>
            <a:fld id="{AE88904C-600F-674E-9EA8-CECD5FBC2132}" type="slidenum">
              <a:rPr lang="en-US" altLang="el-GR"/>
              <a:pPr/>
              <a:t>23</a:t>
            </a:fld>
            <a:endParaRPr lang="en-US" altLang="el-GR"/>
          </a:p>
        </p:txBody>
      </p:sp>
      <p:sp>
        <p:nvSpPr>
          <p:cNvPr id="81921" name="Text Box 1">
            <a:extLst>
              <a:ext uri="{FF2B5EF4-FFF2-40B4-BE49-F238E27FC236}">
                <a16:creationId xmlns:a16="http://schemas.microsoft.com/office/drawing/2014/main" id="{7ECE1E33-729F-8D00-6A1F-164C9EEC759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Text Box 2">
            <a:extLst>
              <a:ext uri="{FF2B5EF4-FFF2-40B4-BE49-F238E27FC236}">
                <a16:creationId xmlns:a16="http://schemas.microsoft.com/office/drawing/2014/main" id="{A5F190C9-641E-3706-E783-21AEDDB7CF3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241E660-90FC-D4E4-869F-028A15559113}"/>
              </a:ext>
            </a:extLst>
          </p:cNvPr>
          <p:cNvSpPr>
            <a:spLocks noGrp="1" noChangeArrowheads="1"/>
          </p:cNvSpPr>
          <p:nvPr>
            <p:ph type="sldNum"/>
          </p:nvPr>
        </p:nvSpPr>
        <p:spPr>
          <a:ln/>
        </p:spPr>
        <p:txBody>
          <a:bodyPr/>
          <a:lstStyle/>
          <a:p>
            <a:fld id="{48BADCD1-EAA6-5D4B-ACD4-075345D254FE}" type="slidenum">
              <a:rPr lang="en-US" altLang="el-GR"/>
              <a:pPr/>
              <a:t>24</a:t>
            </a:fld>
            <a:endParaRPr lang="en-US" altLang="el-GR"/>
          </a:p>
        </p:txBody>
      </p:sp>
      <p:sp>
        <p:nvSpPr>
          <p:cNvPr id="82945" name="Text Box 1">
            <a:extLst>
              <a:ext uri="{FF2B5EF4-FFF2-40B4-BE49-F238E27FC236}">
                <a16:creationId xmlns:a16="http://schemas.microsoft.com/office/drawing/2014/main" id="{04F155AE-F3BD-E1CF-38D3-DCB0C82AA9F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Text Box 2">
            <a:extLst>
              <a:ext uri="{FF2B5EF4-FFF2-40B4-BE49-F238E27FC236}">
                <a16:creationId xmlns:a16="http://schemas.microsoft.com/office/drawing/2014/main" id="{7FA78CFD-3AB6-26BF-1C27-D1529E4E7CC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92C9DB4-7AF0-840A-4168-9D6A970368BE}"/>
              </a:ext>
            </a:extLst>
          </p:cNvPr>
          <p:cNvSpPr>
            <a:spLocks noGrp="1" noChangeArrowheads="1"/>
          </p:cNvSpPr>
          <p:nvPr>
            <p:ph type="sldNum"/>
          </p:nvPr>
        </p:nvSpPr>
        <p:spPr>
          <a:ln/>
        </p:spPr>
        <p:txBody>
          <a:bodyPr/>
          <a:lstStyle/>
          <a:p>
            <a:fld id="{2212C3ED-4B7C-6944-B8CA-8284DC951D8A}" type="slidenum">
              <a:rPr lang="en-US" altLang="el-GR"/>
              <a:pPr/>
              <a:t>25</a:t>
            </a:fld>
            <a:endParaRPr lang="en-US" altLang="el-GR"/>
          </a:p>
        </p:txBody>
      </p:sp>
      <p:sp>
        <p:nvSpPr>
          <p:cNvPr id="83969" name="Text Box 1">
            <a:extLst>
              <a:ext uri="{FF2B5EF4-FFF2-40B4-BE49-F238E27FC236}">
                <a16:creationId xmlns:a16="http://schemas.microsoft.com/office/drawing/2014/main" id="{00389D31-0647-8BD4-D266-46F7A75B66F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Text Box 2">
            <a:extLst>
              <a:ext uri="{FF2B5EF4-FFF2-40B4-BE49-F238E27FC236}">
                <a16:creationId xmlns:a16="http://schemas.microsoft.com/office/drawing/2014/main" id="{21DB7825-A568-56F8-7865-F1244E3EBEA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1502343-AEA5-892C-F859-1849059BC1A7}"/>
              </a:ext>
            </a:extLst>
          </p:cNvPr>
          <p:cNvSpPr>
            <a:spLocks noGrp="1" noChangeArrowheads="1"/>
          </p:cNvSpPr>
          <p:nvPr>
            <p:ph type="sldNum"/>
          </p:nvPr>
        </p:nvSpPr>
        <p:spPr>
          <a:ln/>
        </p:spPr>
        <p:txBody>
          <a:bodyPr/>
          <a:lstStyle/>
          <a:p>
            <a:fld id="{45BD50BE-8697-C940-8EA5-850E1738B8E2}" type="slidenum">
              <a:rPr lang="en-US" altLang="el-GR"/>
              <a:pPr/>
              <a:t>26</a:t>
            </a:fld>
            <a:endParaRPr lang="en-US" altLang="el-GR"/>
          </a:p>
        </p:txBody>
      </p:sp>
      <p:sp>
        <p:nvSpPr>
          <p:cNvPr id="84993" name="Text Box 1">
            <a:extLst>
              <a:ext uri="{FF2B5EF4-FFF2-40B4-BE49-F238E27FC236}">
                <a16:creationId xmlns:a16="http://schemas.microsoft.com/office/drawing/2014/main" id="{7D6B9435-5207-26F2-02B7-5133D6A1FD07}"/>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Text Box 2">
            <a:extLst>
              <a:ext uri="{FF2B5EF4-FFF2-40B4-BE49-F238E27FC236}">
                <a16:creationId xmlns:a16="http://schemas.microsoft.com/office/drawing/2014/main" id="{C36017F6-5F50-DE48-3BF2-10E5DFA471FF}"/>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997DCD8-1DB3-C8F1-F1A3-3ABA48CC4EAB}"/>
              </a:ext>
            </a:extLst>
          </p:cNvPr>
          <p:cNvSpPr>
            <a:spLocks noGrp="1" noChangeArrowheads="1"/>
          </p:cNvSpPr>
          <p:nvPr>
            <p:ph type="sldNum"/>
          </p:nvPr>
        </p:nvSpPr>
        <p:spPr>
          <a:ln/>
        </p:spPr>
        <p:txBody>
          <a:bodyPr/>
          <a:lstStyle/>
          <a:p>
            <a:fld id="{8BD77C5A-E058-C14F-8F91-2ACBEE74D8F0}" type="slidenum">
              <a:rPr lang="en-US" altLang="el-GR"/>
              <a:pPr/>
              <a:t>27</a:t>
            </a:fld>
            <a:endParaRPr lang="en-US" altLang="el-GR"/>
          </a:p>
        </p:txBody>
      </p:sp>
      <p:sp>
        <p:nvSpPr>
          <p:cNvPr id="86017" name="Text Box 1">
            <a:extLst>
              <a:ext uri="{FF2B5EF4-FFF2-40B4-BE49-F238E27FC236}">
                <a16:creationId xmlns:a16="http://schemas.microsoft.com/office/drawing/2014/main" id="{3C233FFD-23F3-EF11-639F-A2461DB2DB94}"/>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Text Box 2">
            <a:extLst>
              <a:ext uri="{FF2B5EF4-FFF2-40B4-BE49-F238E27FC236}">
                <a16:creationId xmlns:a16="http://schemas.microsoft.com/office/drawing/2014/main" id="{5401368C-68FF-AA97-53E0-E41C716244C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E7865A6-E4A8-B6AB-7F80-4CCAF07AF5D1}"/>
              </a:ext>
            </a:extLst>
          </p:cNvPr>
          <p:cNvSpPr>
            <a:spLocks noGrp="1" noChangeArrowheads="1"/>
          </p:cNvSpPr>
          <p:nvPr>
            <p:ph type="sldNum"/>
          </p:nvPr>
        </p:nvSpPr>
        <p:spPr>
          <a:ln/>
        </p:spPr>
        <p:txBody>
          <a:bodyPr/>
          <a:lstStyle/>
          <a:p>
            <a:fld id="{585206AC-7872-EC42-A4AA-5DBD7AAC5824}" type="slidenum">
              <a:rPr lang="en-US" altLang="el-GR"/>
              <a:pPr/>
              <a:t>28</a:t>
            </a:fld>
            <a:endParaRPr lang="en-US" altLang="el-GR"/>
          </a:p>
        </p:txBody>
      </p:sp>
      <p:sp>
        <p:nvSpPr>
          <p:cNvPr id="87041" name="Text Box 1">
            <a:extLst>
              <a:ext uri="{FF2B5EF4-FFF2-40B4-BE49-F238E27FC236}">
                <a16:creationId xmlns:a16="http://schemas.microsoft.com/office/drawing/2014/main" id="{559C181D-6F3F-7D37-7758-8245E1730E6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BB55F127-8334-47F4-8057-F2760CDDCCE0}"/>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986337-2C54-17C7-3D00-C466BA9FADD1}"/>
              </a:ext>
            </a:extLst>
          </p:cNvPr>
          <p:cNvSpPr>
            <a:spLocks noGrp="1" noChangeArrowheads="1"/>
          </p:cNvSpPr>
          <p:nvPr>
            <p:ph type="sldNum"/>
          </p:nvPr>
        </p:nvSpPr>
        <p:spPr>
          <a:ln/>
        </p:spPr>
        <p:txBody>
          <a:bodyPr/>
          <a:lstStyle/>
          <a:p>
            <a:fld id="{F710449F-EF5F-0A4D-AFD6-07066A25FBE5}" type="slidenum">
              <a:rPr lang="en-US" altLang="el-GR"/>
              <a:pPr/>
              <a:t>29</a:t>
            </a:fld>
            <a:endParaRPr lang="en-US" altLang="el-GR"/>
          </a:p>
        </p:txBody>
      </p:sp>
      <p:sp>
        <p:nvSpPr>
          <p:cNvPr id="88065" name="Text Box 1">
            <a:extLst>
              <a:ext uri="{FF2B5EF4-FFF2-40B4-BE49-F238E27FC236}">
                <a16:creationId xmlns:a16="http://schemas.microsoft.com/office/drawing/2014/main" id="{C6859911-D160-8951-2EFC-CD1E58201674}"/>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Text Box 2">
            <a:extLst>
              <a:ext uri="{FF2B5EF4-FFF2-40B4-BE49-F238E27FC236}">
                <a16:creationId xmlns:a16="http://schemas.microsoft.com/office/drawing/2014/main" id="{2CA34346-6F42-855F-2881-A2E9C54B765F}"/>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D3958AD-55BB-66E4-4993-F14650AB8DC9}"/>
              </a:ext>
            </a:extLst>
          </p:cNvPr>
          <p:cNvSpPr>
            <a:spLocks noGrp="1" noChangeArrowheads="1"/>
          </p:cNvSpPr>
          <p:nvPr>
            <p:ph type="sldNum"/>
          </p:nvPr>
        </p:nvSpPr>
        <p:spPr>
          <a:ln/>
        </p:spPr>
        <p:txBody>
          <a:bodyPr/>
          <a:lstStyle/>
          <a:p>
            <a:fld id="{D0A7BBF0-8DCA-5A4E-BBD1-2D52B4722C28}" type="slidenum">
              <a:rPr lang="en-US" altLang="el-GR"/>
              <a:pPr/>
              <a:t>3</a:t>
            </a:fld>
            <a:endParaRPr lang="en-US" altLang="el-GR"/>
          </a:p>
        </p:txBody>
      </p:sp>
      <p:sp>
        <p:nvSpPr>
          <p:cNvPr id="61441" name="Text Box 1">
            <a:extLst>
              <a:ext uri="{FF2B5EF4-FFF2-40B4-BE49-F238E27FC236}">
                <a16:creationId xmlns:a16="http://schemas.microsoft.com/office/drawing/2014/main" id="{A66C1D46-BA97-BCB1-F8F4-7033139033B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a:extLst>
              <a:ext uri="{FF2B5EF4-FFF2-40B4-BE49-F238E27FC236}">
                <a16:creationId xmlns:a16="http://schemas.microsoft.com/office/drawing/2014/main" id="{2E05BDD2-DF29-0720-4ED9-24A3ECC0CA4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F25AB4A-3D23-7741-2190-723A20E6B488}"/>
              </a:ext>
            </a:extLst>
          </p:cNvPr>
          <p:cNvSpPr>
            <a:spLocks noGrp="1" noChangeArrowheads="1"/>
          </p:cNvSpPr>
          <p:nvPr>
            <p:ph type="sldNum"/>
          </p:nvPr>
        </p:nvSpPr>
        <p:spPr>
          <a:ln/>
        </p:spPr>
        <p:txBody>
          <a:bodyPr/>
          <a:lstStyle/>
          <a:p>
            <a:fld id="{4B5C20FC-3D91-9547-B66A-13D26425F63B}" type="slidenum">
              <a:rPr lang="en-US" altLang="el-GR"/>
              <a:pPr/>
              <a:t>30</a:t>
            </a:fld>
            <a:endParaRPr lang="en-US" altLang="el-GR"/>
          </a:p>
        </p:txBody>
      </p:sp>
      <p:sp>
        <p:nvSpPr>
          <p:cNvPr id="89089" name="Text Box 1">
            <a:extLst>
              <a:ext uri="{FF2B5EF4-FFF2-40B4-BE49-F238E27FC236}">
                <a16:creationId xmlns:a16="http://schemas.microsoft.com/office/drawing/2014/main" id="{C209B529-B29D-161E-3E00-9ED8992C3F1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a:extLst>
              <a:ext uri="{FF2B5EF4-FFF2-40B4-BE49-F238E27FC236}">
                <a16:creationId xmlns:a16="http://schemas.microsoft.com/office/drawing/2014/main" id="{6CAADB54-A439-5EB2-5FE3-C9EBFD29757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AB63C1F-846C-260C-EF56-718F06D745DA}"/>
              </a:ext>
            </a:extLst>
          </p:cNvPr>
          <p:cNvSpPr>
            <a:spLocks noGrp="1" noChangeArrowheads="1"/>
          </p:cNvSpPr>
          <p:nvPr>
            <p:ph type="sldNum"/>
          </p:nvPr>
        </p:nvSpPr>
        <p:spPr>
          <a:ln/>
        </p:spPr>
        <p:txBody>
          <a:bodyPr/>
          <a:lstStyle/>
          <a:p>
            <a:fld id="{83B0C1D8-E898-3C47-A787-04275458EAB4}" type="slidenum">
              <a:rPr lang="en-US" altLang="el-GR"/>
              <a:pPr/>
              <a:t>31</a:t>
            </a:fld>
            <a:endParaRPr lang="en-US" altLang="el-GR"/>
          </a:p>
        </p:txBody>
      </p:sp>
      <p:sp>
        <p:nvSpPr>
          <p:cNvPr id="90113" name="Text Box 1">
            <a:extLst>
              <a:ext uri="{FF2B5EF4-FFF2-40B4-BE49-F238E27FC236}">
                <a16:creationId xmlns:a16="http://schemas.microsoft.com/office/drawing/2014/main" id="{28FE5297-165C-B4F9-141C-1EEEB85919E4}"/>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Text Box 2">
            <a:extLst>
              <a:ext uri="{FF2B5EF4-FFF2-40B4-BE49-F238E27FC236}">
                <a16:creationId xmlns:a16="http://schemas.microsoft.com/office/drawing/2014/main" id="{398D7372-2D94-1853-13C7-1B2B7A862C52}"/>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0C8C0B7-E90C-EE9C-9831-340B6D6A1FA3}"/>
              </a:ext>
            </a:extLst>
          </p:cNvPr>
          <p:cNvSpPr>
            <a:spLocks noGrp="1" noChangeArrowheads="1"/>
          </p:cNvSpPr>
          <p:nvPr>
            <p:ph type="sldNum"/>
          </p:nvPr>
        </p:nvSpPr>
        <p:spPr>
          <a:ln/>
        </p:spPr>
        <p:txBody>
          <a:bodyPr/>
          <a:lstStyle/>
          <a:p>
            <a:fld id="{C4D0BEDB-257E-6147-A10C-EB735161278B}" type="slidenum">
              <a:rPr lang="en-US" altLang="el-GR"/>
              <a:pPr/>
              <a:t>32</a:t>
            </a:fld>
            <a:endParaRPr lang="en-US" altLang="el-GR"/>
          </a:p>
        </p:txBody>
      </p:sp>
      <p:sp>
        <p:nvSpPr>
          <p:cNvPr id="91137" name="Text Box 1">
            <a:extLst>
              <a:ext uri="{FF2B5EF4-FFF2-40B4-BE49-F238E27FC236}">
                <a16:creationId xmlns:a16="http://schemas.microsoft.com/office/drawing/2014/main" id="{A2AFCEBE-D7E1-16EC-82D7-4D7A45196F1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BDF2DA0E-1EFD-F184-B8E8-43EE3619B1B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9EE7E6A-D4F3-525E-8F25-0447243E9B53}"/>
              </a:ext>
            </a:extLst>
          </p:cNvPr>
          <p:cNvSpPr>
            <a:spLocks noGrp="1" noChangeArrowheads="1"/>
          </p:cNvSpPr>
          <p:nvPr>
            <p:ph type="sldNum"/>
          </p:nvPr>
        </p:nvSpPr>
        <p:spPr>
          <a:ln/>
        </p:spPr>
        <p:txBody>
          <a:bodyPr/>
          <a:lstStyle/>
          <a:p>
            <a:fld id="{690894BE-0295-924F-BAC4-81D7745BA14B}" type="slidenum">
              <a:rPr lang="en-US" altLang="el-GR"/>
              <a:pPr/>
              <a:t>33</a:t>
            </a:fld>
            <a:endParaRPr lang="en-US" altLang="el-GR"/>
          </a:p>
        </p:txBody>
      </p:sp>
      <p:sp>
        <p:nvSpPr>
          <p:cNvPr id="92161" name="Text Box 1">
            <a:extLst>
              <a:ext uri="{FF2B5EF4-FFF2-40B4-BE49-F238E27FC236}">
                <a16:creationId xmlns:a16="http://schemas.microsoft.com/office/drawing/2014/main" id="{9E2930C8-27B6-F578-5405-3120E345FD94}"/>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Text Box 2">
            <a:extLst>
              <a:ext uri="{FF2B5EF4-FFF2-40B4-BE49-F238E27FC236}">
                <a16:creationId xmlns:a16="http://schemas.microsoft.com/office/drawing/2014/main" id="{308DA3AA-36A4-F977-109C-30B3234F4E48}"/>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8B05F87-77F0-1B56-F657-DFC35691D039}"/>
              </a:ext>
            </a:extLst>
          </p:cNvPr>
          <p:cNvSpPr>
            <a:spLocks noGrp="1" noChangeArrowheads="1"/>
          </p:cNvSpPr>
          <p:nvPr>
            <p:ph type="sldNum"/>
          </p:nvPr>
        </p:nvSpPr>
        <p:spPr>
          <a:ln/>
        </p:spPr>
        <p:txBody>
          <a:bodyPr/>
          <a:lstStyle/>
          <a:p>
            <a:fld id="{E10E2D80-CEBA-6A4C-A70F-B8F84763FA58}" type="slidenum">
              <a:rPr lang="en-US" altLang="el-GR"/>
              <a:pPr/>
              <a:t>34</a:t>
            </a:fld>
            <a:endParaRPr lang="en-US" altLang="el-GR"/>
          </a:p>
        </p:txBody>
      </p:sp>
      <p:sp>
        <p:nvSpPr>
          <p:cNvPr id="93185" name="Text Box 1">
            <a:extLst>
              <a:ext uri="{FF2B5EF4-FFF2-40B4-BE49-F238E27FC236}">
                <a16:creationId xmlns:a16="http://schemas.microsoft.com/office/drawing/2014/main" id="{2300AA38-E5AC-87B3-23BF-BCE59FACA75E}"/>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Text Box 2">
            <a:extLst>
              <a:ext uri="{FF2B5EF4-FFF2-40B4-BE49-F238E27FC236}">
                <a16:creationId xmlns:a16="http://schemas.microsoft.com/office/drawing/2014/main" id="{D670B0C0-A7EF-BE1D-60C5-ECCF23614E0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0466EBA-DF6D-7C23-40A7-7C430D41ADC7}"/>
              </a:ext>
            </a:extLst>
          </p:cNvPr>
          <p:cNvSpPr>
            <a:spLocks noGrp="1" noChangeArrowheads="1"/>
          </p:cNvSpPr>
          <p:nvPr>
            <p:ph type="sldNum"/>
          </p:nvPr>
        </p:nvSpPr>
        <p:spPr>
          <a:ln/>
        </p:spPr>
        <p:txBody>
          <a:bodyPr/>
          <a:lstStyle/>
          <a:p>
            <a:fld id="{4B959A74-4CFD-DD49-9764-E8AADD4CBEFA}" type="slidenum">
              <a:rPr lang="en-US" altLang="el-GR"/>
              <a:pPr/>
              <a:t>35</a:t>
            </a:fld>
            <a:endParaRPr lang="en-US" altLang="el-GR"/>
          </a:p>
        </p:txBody>
      </p:sp>
      <p:sp>
        <p:nvSpPr>
          <p:cNvPr id="94209" name="Text Box 1">
            <a:extLst>
              <a:ext uri="{FF2B5EF4-FFF2-40B4-BE49-F238E27FC236}">
                <a16:creationId xmlns:a16="http://schemas.microsoft.com/office/drawing/2014/main" id="{7CAEE79A-8E58-7537-ED20-C9FFCBBEF9C6}"/>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Text Box 2">
            <a:extLst>
              <a:ext uri="{FF2B5EF4-FFF2-40B4-BE49-F238E27FC236}">
                <a16:creationId xmlns:a16="http://schemas.microsoft.com/office/drawing/2014/main" id="{E2B863EA-B9F2-3E00-00ED-1A7490095D63}"/>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7DA8177-8368-D0F6-665E-1E46033596E5}"/>
              </a:ext>
            </a:extLst>
          </p:cNvPr>
          <p:cNvSpPr>
            <a:spLocks noGrp="1" noChangeArrowheads="1"/>
          </p:cNvSpPr>
          <p:nvPr>
            <p:ph type="sldNum"/>
          </p:nvPr>
        </p:nvSpPr>
        <p:spPr>
          <a:ln/>
        </p:spPr>
        <p:txBody>
          <a:bodyPr/>
          <a:lstStyle/>
          <a:p>
            <a:fld id="{F1589A75-6350-294B-908E-69FFFB113F4E}" type="slidenum">
              <a:rPr lang="en-US" altLang="el-GR"/>
              <a:pPr/>
              <a:t>36</a:t>
            </a:fld>
            <a:endParaRPr lang="en-US" altLang="el-GR"/>
          </a:p>
        </p:txBody>
      </p:sp>
      <p:sp>
        <p:nvSpPr>
          <p:cNvPr id="95233" name="Text Box 1">
            <a:extLst>
              <a:ext uri="{FF2B5EF4-FFF2-40B4-BE49-F238E27FC236}">
                <a16:creationId xmlns:a16="http://schemas.microsoft.com/office/drawing/2014/main" id="{B7520F88-661A-4D7F-CC14-EF1B72DCE439}"/>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Text Box 2">
            <a:extLst>
              <a:ext uri="{FF2B5EF4-FFF2-40B4-BE49-F238E27FC236}">
                <a16:creationId xmlns:a16="http://schemas.microsoft.com/office/drawing/2014/main" id="{ED7B859F-EE5F-8A12-DE4F-30A364300AD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D7AD5A6-146F-F165-B52A-EF3C4EE1B0B0}"/>
              </a:ext>
            </a:extLst>
          </p:cNvPr>
          <p:cNvSpPr>
            <a:spLocks noGrp="1" noChangeArrowheads="1"/>
          </p:cNvSpPr>
          <p:nvPr>
            <p:ph type="sldNum"/>
          </p:nvPr>
        </p:nvSpPr>
        <p:spPr>
          <a:ln/>
        </p:spPr>
        <p:txBody>
          <a:bodyPr/>
          <a:lstStyle/>
          <a:p>
            <a:fld id="{2F67A126-0070-7540-B16D-B99BA1E37062}" type="slidenum">
              <a:rPr lang="en-US" altLang="el-GR"/>
              <a:pPr/>
              <a:t>37</a:t>
            </a:fld>
            <a:endParaRPr lang="en-US" altLang="el-GR"/>
          </a:p>
        </p:txBody>
      </p:sp>
      <p:sp>
        <p:nvSpPr>
          <p:cNvPr id="96257" name="Text Box 1">
            <a:extLst>
              <a:ext uri="{FF2B5EF4-FFF2-40B4-BE49-F238E27FC236}">
                <a16:creationId xmlns:a16="http://schemas.microsoft.com/office/drawing/2014/main" id="{8431DA53-F48F-97E4-7AB8-DB2413EF72AE}"/>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Text Box 2">
            <a:extLst>
              <a:ext uri="{FF2B5EF4-FFF2-40B4-BE49-F238E27FC236}">
                <a16:creationId xmlns:a16="http://schemas.microsoft.com/office/drawing/2014/main" id="{A6DEA251-3D1B-FC45-9E6E-B3103B0F1FA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AC96D5C-5B87-A496-7D0B-971E4BD2D6CA}"/>
              </a:ext>
            </a:extLst>
          </p:cNvPr>
          <p:cNvSpPr>
            <a:spLocks noGrp="1" noChangeArrowheads="1"/>
          </p:cNvSpPr>
          <p:nvPr>
            <p:ph type="sldNum"/>
          </p:nvPr>
        </p:nvSpPr>
        <p:spPr>
          <a:ln/>
        </p:spPr>
        <p:txBody>
          <a:bodyPr/>
          <a:lstStyle/>
          <a:p>
            <a:fld id="{703143EA-4FEE-C342-9FA3-CBCC689D7C80}" type="slidenum">
              <a:rPr lang="en-US" altLang="el-GR"/>
              <a:pPr/>
              <a:t>38</a:t>
            </a:fld>
            <a:endParaRPr lang="en-US" altLang="el-GR"/>
          </a:p>
        </p:txBody>
      </p:sp>
      <p:sp>
        <p:nvSpPr>
          <p:cNvPr id="97281" name="Text Box 1">
            <a:extLst>
              <a:ext uri="{FF2B5EF4-FFF2-40B4-BE49-F238E27FC236}">
                <a16:creationId xmlns:a16="http://schemas.microsoft.com/office/drawing/2014/main" id="{87BA1D5F-6BA2-4240-264D-E50DE2C753EA}"/>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4B5FAFA1-47CD-8D38-7148-46446FBD0FC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1113D13-7D54-DCD7-01BE-2BB1257F5D18}"/>
              </a:ext>
            </a:extLst>
          </p:cNvPr>
          <p:cNvSpPr>
            <a:spLocks noGrp="1" noChangeArrowheads="1"/>
          </p:cNvSpPr>
          <p:nvPr>
            <p:ph type="sldNum"/>
          </p:nvPr>
        </p:nvSpPr>
        <p:spPr>
          <a:ln/>
        </p:spPr>
        <p:txBody>
          <a:bodyPr/>
          <a:lstStyle/>
          <a:p>
            <a:fld id="{C5A96B38-8A61-A74D-B40E-AE155562AB29}" type="slidenum">
              <a:rPr lang="en-US" altLang="el-GR"/>
              <a:pPr/>
              <a:t>39</a:t>
            </a:fld>
            <a:endParaRPr lang="en-US" altLang="el-GR"/>
          </a:p>
        </p:txBody>
      </p:sp>
      <p:sp>
        <p:nvSpPr>
          <p:cNvPr id="98305" name="Text Box 1">
            <a:extLst>
              <a:ext uri="{FF2B5EF4-FFF2-40B4-BE49-F238E27FC236}">
                <a16:creationId xmlns:a16="http://schemas.microsoft.com/office/drawing/2014/main" id="{0C2C2E3D-87E3-9C92-7E61-73CFA553BAC8}"/>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a:extLst>
              <a:ext uri="{FF2B5EF4-FFF2-40B4-BE49-F238E27FC236}">
                <a16:creationId xmlns:a16="http://schemas.microsoft.com/office/drawing/2014/main" id="{5EC17F76-A817-BFC1-FA7E-001F223C6CF3}"/>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E10382F-AAF5-DF9F-60E6-C74859453A96}"/>
              </a:ext>
            </a:extLst>
          </p:cNvPr>
          <p:cNvSpPr>
            <a:spLocks noGrp="1" noChangeArrowheads="1"/>
          </p:cNvSpPr>
          <p:nvPr>
            <p:ph type="sldNum"/>
          </p:nvPr>
        </p:nvSpPr>
        <p:spPr>
          <a:ln/>
        </p:spPr>
        <p:txBody>
          <a:bodyPr/>
          <a:lstStyle/>
          <a:p>
            <a:fld id="{F49FDBA9-2DC4-894A-AA03-18C4D5567CE9}" type="slidenum">
              <a:rPr lang="en-US" altLang="el-GR"/>
              <a:pPr/>
              <a:t>4</a:t>
            </a:fld>
            <a:endParaRPr lang="en-US" altLang="el-GR"/>
          </a:p>
        </p:txBody>
      </p:sp>
      <p:sp>
        <p:nvSpPr>
          <p:cNvPr id="62465" name="Text Box 1">
            <a:extLst>
              <a:ext uri="{FF2B5EF4-FFF2-40B4-BE49-F238E27FC236}">
                <a16:creationId xmlns:a16="http://schemas.microsoft.com/office/drawing/2014/main" id="{A684ACB1-EE6E-BB0A-82DF-B8C76DF6D960}"/>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Text Box 2">
            <a:extLst>
              <a:ext uri="{FF2B5EF4-FFF2-40B4-BE49-F238E27FC236}">
                <a16:creationId xmlns:a16="http://schemas.microsoft.com/office/drawing/2014/main" id="{6C933990-4504-7ED6-2334-317ABB4F9A63}"/>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228F675-7705-795A-CD2C-D9FAFC1EDF12}"/>
              </a:ext>
            </a:extLst>
          </p:cNvPr>
          <p:cNvSpPr>
            <a:spLocks noGrp="1" noChangeArrowheads="1"/>
          </p:cNvSpPr>
          <p:nvPr>
            <p:ph type="sldNum"/>
          </p:nvPr>
        </p:nvSpPr>
        <p:spPr>
          <a:ln/>
        </p:spPr>
        <p:txBody>
          <a:bodyPr/>
          <a:lstStyle/>
          <a:p>
            <a:fld id="{22216D60-F357-314D-A2DC-991E28FEC70A}" type="slidenum">
              <a:rPr lang="en-US" altLang="el-GR"/>
              <a:pPr/>
              <a:t>40</a:t>
            </a:fld>
            <a:endParaRPr lang="en-US" altLang="el-GR"/>
          </a:p>
        </p:txBody>
      </p:sp>
      <p:sp>
        <p:nvSpPr>
          <p:cNvPr id="99329" name="Text Box 1">
            <a:extLst>
              <a:ext uri="{FF2B5EF4-FFF2-40B4-BE49-F238E27FC236}">
                <a16:creationId xmlns:a16="http://schemas.microsoft.com/office/drawing/2014/main" id="{01A75111-A6C1-EB86-1C20-F6520FA2C353}"/>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Text Box 2">
            <a:extLst>
              <a:ext uri="{FF2B5EF4-FFF2-40B4-BE49-F238E27FC236}">
                <a16:creationId xmlns:a16="http://schemas.microsoft.com/office/drawing/2014/main" id="{0731C35C-F9BD-2681-5D4E-E1C56F90E3A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6F7C8E8-7B22-E3C3-F064-20445BFDB413}"/>
              </a:ext>
            </a:extLst>
          </p:cNvPr>
          <p:cNvSpPr>
            <a:spLocks noGrp="1" noChangeArrowheads="1"/>
          </p:cNvSpPr>
          <p:nvPr>
            <p:ph type="sldNum"/>
          </p:nvPr>
        </p:nvSpPr>
        <p:spPr>
          <a:ln/>
        </p:spPr>
        <p:txBody>
          <a:bodyPr/>
          <a:lstStyle/>
          <a:p>
            <a:fld id="{56AE2F0F-6A8A-824A-9370-39899D459A0B}" type="slidenum">
              <a:rPr lang="en-US" altLang="el-GR"/>
              <a:pPr/>
              <a:t>41</a:t>
            </a:fld>
            <a:endParaRPr lang="en-US" altLang="el-GR"/>
          </a:p>
        </p:txBody>
      </p:sp>
      <p:sp>
        <p:nvSpPr>
          <p:cNvPr id="100353" name="Text Box 1">
            <a:extLst>
              <a:ext uri="{FF2B5EF4-FFF2-40B4-BE49-F238E27FC236}">
                <a16:creationId xmlns:a16="http://schemas.microsoft.com/office/drawing/2014/main" id="{FBAC22D8-D453-0D50-E351-C1267E13982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C02ADD3F-C23F-3957-84BD-1064E79B62D4}"/>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658024A-6CA4-70D7-C484-49F4918E9D5C}"/>
              </a:ext>
            </a:extLst>
          </p:cNvPr>
          <p:cNvSpPr>
            <a:spLocks noGrp="1" noChangeArrowheads="1"/>
          </p:cNvSpPr>
          <p:nvPr>
            <p:ph type="sldNum"/>
          </p:nvPr>
        </p:nvSpPr>
        <p:spPr>
          <a:ln/>
        </p:spPr>
        <p:txBody>
          <a:bodyPr/>
          <a:lstStyle/>
          <a:p>
            <a:fld id="{EDC84A8B-4503-EB49-ACCF-BD55F7E209AE}" type="slidenum">
              <a:rPr lang="en-US" altLang="el-GR"/>
              <a:pPr/>
              <a:t>42</a:t>
            </a:fld>
            <a:endParaRPr lang="en-US" altLang="el-GR"/>
          </a:p>
        </p:txBody>
      </p:sp>
      <p:sp>
        <p:nvSpPr>
          <p:cNvPr id="101377" name="Text Box 1">
            <a:extLst>
              <a:ext uri="{FF2B5EF4-FFF2-40B4-BE49-F238E27FC236}">
                <a16:creationId xmlns:a16="http://schemas.microsoft.com/office/drawing/2014/main" id="{EF12C91D-7E09-3443-D7C9-511C0C3189D5}"/>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Text Box 2">
            <a:extLst>
              <a:ext uri="{FF2B5EF4-FFF2-40B4-BE49-F238E27FC236}">
                <a16:creationId xmlns:a16="http://schemas.microsoft.com/office/drawing/2014/main" id="{1C2AB176-88FB-DE3A-410F-CC4DC1CCE95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7768FA1-1B67-07FF-385D-EFBEDC4FE862}"/>
              </a:ext>
            </a:extLst>
          </p:cNvPr>
          <p:cNvSpPr>
            <a:spLocks noGrp="1" noChangeArrowheads="1"/>
          </p:cNvSpPr>
          <p:nvPr>
            <p:ph type="sldNum"/>
          </p:nvPr>
        </p:nvSpPr>
        <p:spPr>
          <a:ln/>
        </p:spPr>
        <p:txBody>
          <a:bodyPr/>
          <a:lstStyle/>
          <a:p>
            <a:fld id="{A588997F-C8FF-6C45-A326-243BD3B830D7}" type="slidenum">
              <a:rPr lang="en-US" altLang="el-GR"/>
              <a:pPr/>
              <a:t>43</a:t>
            </a:fld>
            <a:endParaRPr lang="en-US" altLang="el-GR"/>
          </a:p>
        </p:txBody>
      </p:sp>
      <p:sp>
        <p:nvSpPr>
          <p:cNvPr id="102401" name="Text Box 1">
            <a:extLst>
              <a:ext uri="{FF2B5EF4-FFF2-40B4-BE49-F238E27FC236}">
                <a16:creationId xmlns:a16="http://schemas.microsoft.com/office/drawing/2014/main" id="{C7782E83-FEBF-2CCC-1727-F3ECC18B5CF4}"/>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Text Box 2">
            <a:extLst>
              <a:ext uri="{FF2B5EF4-FFF2-40B4-BE49-F238E27FC236}">
                <a16:creationId xmlns:a16="http://schemas.microsoft.com/office/drawing/2014/main" id="{D816E5BE-A4CE-A374-5C88-90FCF015C3F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43359A7-6BD9-669F-1022-DEA62E598C8B}"/>
              </a:ext>
            </a:extLst>
          </p:cNvPr>
          <p:cNvSpPr>
            <a:spLocks noGrp="1" noChangeArrowheads="1"/>
          </p:cNvSpPr>
          <p:nvPr>
            <p:ph type="sldNum"/>
          </p:nvPr>
        </p:nvSpPr>
        <p:spPr>
          <a:ln/>
        </p:spPr>
        <p:txBody>
          <a:bodyPr/>
          <a:lstStyle/>
          <a:p>
            <a:fld id="{58009361-285B-E24C-9FFC-D979687B6C5E}" type="slidenum">
              <a:rPr lang="en-US" altLang="el-GR"/>
              <a:pPr/>
              <a:t>44</a:t>
            </a:fld>
            <a:endParaRPr lang="en-US" altLang="el-GR"/>
          </a:p>
        </p:txBody>
      </p:sp>
      <p:sp>
        <p:nvSpPr>
          <p:cNvPr id="103425" name="Text Box 1">
            <a:extLst>
              <a:ext uri="{FF2B5EF4-FFF2-40B4-BE49-F238E27FC236}">
                <a16:creationId xmlns:a16="http://schemas.microsoft.com/office/drawing/2014/main" id="{B56006DA-421D-20FE-4B3E-5480400A238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a:extLst>
              <a:ext uri="{FF2B5EF4-FFF2-40B4-BE49-F238E27FC236}">
                <a16:creationId xmlns:a16="http://schemas.microsoft.com/office/drawing/2014/main" id="{84AB6460-ECFC-D125-8103-3917D3583AF2}"/>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5C10D35-47EC-5595-9C43-A2E4D0AD9E81}"/>
              </a:ext>
            </a:extLst>
          </p:cNvPr>
          <p:cNvSpPr>
            <a:spLocks noGrp="1" noChangeArrowheads="1"/>
          </p:cNvSpPr>
          <p:nvPr>
            <p:ph type="sldNum"/>
          </p:nvPr>
        </p:nvSpPr>
        <p:spPr>
          <a:ln/>
        </p:spPr>
        <p:txBody>
          <a:bodyPr/>
          <a:lstStyle/>
          <a:p>
            <a:fld id="{E530C6FC-3D23-0648-9849-A46FFED776DE}" type="slidenum">
              <a:rPr lang="en-US" altLang="el-GR"/>
              <a:pPr/>
              <a:t>45</a:t>
            </a:fld>
            <a:endParaRPr lang="en-US" altLang="el-GR"/>
          </a:p>
        </p:txBody>
      </p:sp>
      <p:sp>
        <p:nvSpPr>
          <p:cNvPr id="104449" name="Text Box 1">
            <a:extLst>
              <a:ext uri="{FF2B5EF4-FFF2-40B4-BE49-F238E27FC236}">
                <a16:creationId xmlns:a16="http://schemas.microsoft.com/office/drawing/2014/main" id="{6BD7BFDF-6457-D1A7-B068-9AC08CF5ABE9}"/>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7EDC277A-90AE-501E-D5F1-A1C1316BE95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0E82647-FB31-984D-DA8C-8B81B28D0FA1}"/>
              </a:ext>
            </a:extLst>
          </p:cNvPr>
          <p:cNvSpPr>
            <a:spLocks noGrp="1" noChangeArrowheads="1"/>
          </p:cNvSpPr>
          <p:nvPr>
            <p:ph type="sldNum"/>
          </p:nvPr>
        </p:nvSpPr>
        <p:spPr>
          <a:ln/>
        </p:spPr>
        <p:txBody>
          <a:bodyPr/>
          <a:lstStyle/>
          <a:p>
            <a:fld id="{BACF061A-5DB9-A148-ABFE-A32799CAE7A1}" type="slidenum">
              <a:rPr lang="en-US" altLang="el-GR"/>
              <a:pPr/>
              <a:t>46</a:t>
            </a:fld>
            <a:endParaRPr lang="en-US" altLang="el-GR"/>
          </a:p>
        </p:txBody>
      </p:sp>
      <p:sp>
        <p:nvSpPr>
          <p:cNvPr id="105473" name="Text Box 1">
            <a:extLst>
              <a:ext uri="{FF2B5EF4-FFF2-40B4-BE49-F238E27FC236}">
                <a16:creationId xmlns:a16="http://schemas.microsoft.com/office/drawing/2014/main" id="{472AFC14-B32A-13B2-977D-9072D0B8EA84}"/>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Text Box 2">
            <a:extLst>
              <a:ext uri="{FF2B5EF4-FFF2-40B4-BE49-F238E27FC236}">
                <a16:creationId xmlns:a16="http://schemas.microsoft.com/office/drawing/2014/main" id="{E4CE33EE-26A0-76F0-2BBE-AF7914077584}"/>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A766888-CB53-0732-C16C-C83958B4A0BA}"/>
              </a:ext>
            </a:extLst>
          </p:cNvPr>
          <p:cNvSpPr>
            <a:spLocks noGrp="1" noChangeArrowheads="1"/>
          </p:cNvSpPr>
          <p:nvPr>
            <p:ph type="sldNum"/>
          </p:nvPr>
        </p:nvSpPr>
        <p:spPr>
          <a:ln/>
        </p:spPr>
        <p:txBody>
          <a:bodyPr/>
          <a:lstStyle/>
          <a:p>
            <a:fld id="{1BA8451A-7E54-7648-A525-7D4D1509B9DC}" type="slidenum">
              <a:rPr lang="en-US" altLang="el-GR"/>
              <a:pPr/>
              <a:t>47</a:t>
            </a:fld>
            <a:endParaRPr lang="en-US" altLang="el-GR"/>
          </a:p>
        </p:txBody>
      </p:sp>
      <p:sp>
        <p:nvSpPr>
          <p:cNvPr id="106497" name="Text Box 1">
            <a:extLst>
              <a:ext uri="{FF2B5EF4-FFF2-40B4-BE49-F238E27FC236}">
                <a16:creationId xmlns:a16="http://schemas.microsoft.com/office/drawing/2014/main" id="{10388493-9276-2BBF-25C8-E3EEE83903AE}"/>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68351A6F-0CD1-8926-43BC-036F419C6714}"/>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AE5A3AA-EB51-004C-B1A1-9AC5A228A13A}"/>
              </a:ext>
            </a:extLst>
          </p:cNvPr>
          <p:cNvSpPr>
            <a:spLocks noGrp="1" noChangeArrowheads="1"/>
          </p:cNvSpPr>
          <p:nvPr>
            <p:ph type="sldNum"/>
          </p:nvPr>
        </p:nvSpPr>
        <p:spPr>
          <a:ln/>
        </p:spPr>
        <p:txBody>
          <a:bodyPr/>
          <a:lstStyle/>
          <a:p>
            <a:fld id="{62D8B2E4-1897-C04D-ABE3-90F173F9C6D3}" type="slidenum">
              <a:rPr lang="en-US" altLang="el-GR"/>
              <a:pPr/>
              <a:t>48</a:t>
            </a:fld>
            <a:endParaRPr lang="en-US" altLang="el-GR"/>
          </a:p>
        </p:txBody>
      </p:sp>
      <p:sp>
        <p:nvSpPr>
          <p:cNvPr id="107521" name="Text Box 1">
            <a:extLst>
              <a:ext uri="{FF2B5EF4-FFF2-40B4-BE49-F238E27FC236}">
                <a16:creationId xmlns:a16="http://schemas.microsoft.com/office/drawing/2014/main" id="{FD831714-73CA-4E67-61B7-8C37C5D49A4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Text Box 2">
            <a:extLst>
              <a:ext uri="{FF2B5EF4-FFF2-40B4-BE49-F238E27FC236}">
                <a16:creationId xmlns:a16="http://schemas.microsoft.com/office/drawing/2014/main" id="{D8CF7885-CCE8-3CF1-DD7E-EB89D06EF7D2}"/>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AA3CD39-ED02-F066-AF9D-E8568099D80F}"/>
              </a:ext>
            </a:extLst>
          </p:cNvPr>
          <p:cNvSpPr>
            <a:spLocks noGrp="1" noChangeArrowheads="1"/>
          </p:cNvSpPr>
          <p:nvPr>
            <p:ph type="sldNum"/>
          </p:nvPr>
        </p:nvSpPr>
        <p:spPr>
          <a:ln/>
        </p:spPr>
        <p:txBody>
          <a:bodyPr/>
          <a:lstStyle/>
          <a:p>
            <a:fld id="{E1F4DE2B-37CA-344B-A2CB-2E8F9EC68362}" type="slidenum">
              <a:rPr lang="en-US" altLang="el-GR"/>
              <a:pPr/>
              <a:t>49</a:t>
            </a:fld>
            <a:endParaRPr lang="en-US" altLang="el-GR"/>
          </a:p>
        </p:txBody>
      </p:sp>
      <p:sp>
        <p:nvSpPr>
          <p:cNvPr id="108545" name="Text Box 1">
            <a:extLst>
              <a:ext uri="{FF2B5EF4-FFF2-40B4-BE49-F238E27FC236}">
                <a16:creationId xmlns:a16="http://schemas.microsoft.com/office/drawing/2014/main" id="{82D5AC8D-93DD-9681-60BB-9828B97D6F9B}"/>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Text Box 2">
            <a:extLst>
              <a:ext uri="{FF2B5EF4-FFF2-40B4-BE49-F238E27FC236}">
                <a16:creationId xmlns:a16="http://schemas.microsoft.com/office/drawing/2014/main" id="{895F6F66-A6CB-77D0-60F6-E2AEE4C74AD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06DF707-A071-7019-D6A2-3D314D3C1F4A}"/>
              </a:ext>
            </a:extLst>
          </p:cNvPr>
          <p:cNvSpPr>
            <a:spLocks noGrp="1" noChangeArrowheads="1"/>
          </p:cNvSpPr>
          <p:nvPr>
            <p:ph type="sldNum"/>
          </p:nvPr>
        </p:nvSpPr>
        <p:spPr>
          <a:ln/>
        </p:spPr>
        <p:txBody>
          <a:bodyPr/>
          <a:lstStyle/>
          <a:p>
            <a:fld id="{9CF22CAE-25CE-A544-B8C5-4C59F3CD27AF}" type="slidenum">
              <a:rPr lang="en-US" altLang="el-GR"/>
              <a:pPr/>
              <a:t>5</a:t>
            </a:fld>
            <a:endParaRPr lang="en-US" altLang="el-GR"/>
          </a:p>
        </p:txBody>
      </p:sp>
      <p:sp>
        <p:nvSpPr>
          <p:cNvPr id="63489" name="Text Box 1">
            <a:extLst>
              <a:ext uri="{FF2B5EF4-FFF2-40B4-BE49-F238E27FC236}">
                <a16:creationId xmlns:a16="http://schemas.microsoft.com/office/drawing/2014/main" id="{04F0520F-AF45-B574-E8D8-774C07DA5D91}"/>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a:extLst>
              <a:ext uri="{FF2B5EF4-FFF2-40B4-BE49-F238E27FC236}">
                <a16:creationId xmlns:a16="http://schemas.microsoft.com/office/drawing/2014/main" id="{ADD744B5-51C2-1ABC-AAD2-0FCD391478E4}"/>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6151C1E-D03E-C498-8E94-D4F581D38C60}"/>
              </a:ext>
            </a:extLst>
          </p:cNvPr>
          <p:cNvSpPr>
            <a:spLocks noGrp="1" noChangeArrowheads="1"/>
          </p:cNvSpPr>
          <p:nvPr>
            <p:ph type="sldNum"/>
          </p:nvPr>
        </p:nvSpPr>
        <p:spPr>
          <a:ln/>
        </p:spPr>
        <p:txBody>
          <a:bodyPr/>
          <a:lstStyle/>
          <a:p>
            <a:fld id="{A56853D1-3F78-C841-9199-5B1C3EE6A36C}" type="slidenum">
              <a:rPr lang="en-US" altLang="el-GR"/>
              <a:pPr/>
              <a:t>50</a:t>
            </a:fld>
            <a:endParaRPr lang="en-US" altLang="el-GR"/>
          </a:p>
        </p:txBody>
      </p:sp>
      <p:sp>
        <p:nvSpPr>
          <p:cNvPr id="109569" name="Text Box 1">
            <a:extLst>
              <a:ext uri="{FF2B5EF4-FFF2-40B4-BE49-F238E27FC236}">
                <a16:creationId xmlns:a16="http://schemas.microsoft.com/office/drawing/2014/main" id="{73BF0682-BC93-5AD5-45A0-2228C3B80A84}"/>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Text Box 2">
            <a:extLst>
              <a:ext uri="{FF2B5EF4-FFF2-40B4-BE49-F238E27FC236}">
                <a16:creationId xmlns:a16="http://schemas.microsoft.com/office/drawing/2014/main" id="{9BFE8FC9-347B-47C6-235D-EF31CFC270BA}"/>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4EF659-C373-6ED6-7298-8E60B81F7508}"/>
              </a:ext>
            </a:extLst>
          </p:cNvPr>
          <p:cNvSpPr>
            <a:spLocks noGrp="1" noChangeArrowheads="1"/>
          </p:cNvSpPr>
          <p:nvPr>
            <p:ph type="sldNum"/>
          </p:nvPr>
        </p:nvSpPr>
        <p:spPr>
          <a:ln/>
        </p:spPr>
        <p:txBody>
          <a:bodyPr/>
          <a:lstStyle/>
          <a:p>
            <a:fld id="{27FC7B5D-2D3E-9B4B-B21C-866DB356E676}" type="slidenum">
              <a:rPr lang="en-US" altLang="el-GR"/>
              <a:pPr/>
              <a:t>51</a:t>
            </a:fld>
            <a:endParaRPr lang="en-US" altLang="el-GR"/>
          </a:p>
        </p:txBody>
      </p:sp>
      <p:sp>
        <p:nvSpPr>
          <p:cNvPr id="110593" name="Text Box 1">
            <a:extLst>
              <a:ext uri="{FF2B5EF4-FFF2-40B4-BE49-F238E27FC236}">
                <a16:creationId xmlns:a16="http://schemas.microsoft.com/office/drawing/2014/main" id="{7150FE59-6E90-D58F-6BC5-711748C0D5B4}"/>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5675EEDB-4AD3-3CCC-E5B1-A5CC38405813}"/>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30744DA-3EC6-CA23-69C3-EC9D5A0DD44A}"/>
              </a:ext>
            </a:extLst>
          </p:cNvPr>
          <p:cNvSpPr>
            <a:spLocks noGrp="1" noChangeArrowheads="1"/>
          </p:cNvSpPr>
          <p:nvPr>
            <p:ph type="sldNum"/>
          </p:nvPr>
        </p:nvSpPr>
        <p:spPr>
          <a:ln/>
        </p:spPr>
        <p:txBody>
          <a:bodyPr/>
          <a:lstStyle/>
          <a:p>
            <a:fld id="{4A4DB121-9F2A-5148-BD93-6E38DFAC8F7F}" type="slidenum">
              <a:rPr lang="en-US" altLang="el-GR"/>
              <a:pPr/>
              <a:t>52</a:t>
            </a:fld>
            <a:endParaRPr lang="en-US" altLang="el-GR"/>
          </a:p>
        </p:txBody>
      </p:sp>
      <p:sp>
        <p:nvSpPr>
          <p:cNvPr id="111617" name="Text Box 1">
            <a:extLst>
              <a:ext uri="{FF2B5EF4-FFF2-40B4-BE49-F238E27FC236}">
                <a16:creationId xmlns:a16="http://schemas.microsoft.com/office/drawing/2014/main" id="{39AAD365-A7CB-F97C-B2CE-AD03BCF4B1C9}"/>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Text Box 2">
            <a:extLst>
              <a:ext uri="{FF2B5EF4-FFF2-40B4-BE49-F238E27FC236}">
                <a16:creationId xmlns:a16="http://schemas.microsoft.com/office/drawing/2014/main" id="{30AE1924-62C0-40AB-28AE-4235D0EEE72C}"/>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93053C9-5F75-6E55-7A53-BC9DB37CA2A0}"/>
              </a:ext>
            </a:extLst>
          </p:cNvPr>
          <p:cNvSpPr>
            <a:spLocks noGrp="1" noChangeArrowheads="1"/>
          </p:cNvSpPr>
          <p:nvPr>
            <p:ph type="sldNum"/>
          </p:nvPr>
        </p:nvSpPr>
        <p:spPr>
          <a:ln/>
        </p:spPr>
        <p:txBody>
          <a:bodyPr/>
          <a:lstStyle/>
          <a:p>
            <a:fld id="{95361A32-AC62-B042-AF05-801A9C684548}" type="slidenum">
              <a:rPr lang="en-US" altLang="el-GR"/>
              <a:pPr/>
              <a:t>6</a:t>
            </a:fld>
            <a:endParaRPr lang="en-US" altLang="el-GR"/>
          </a:p>
        </p:txBody>
      </p:sp>
      <p:sp>
        <p:nvSpPr>
          <p:cNvPr id="64513" name="Text Box 1">
            <a:extLst>
              <a:ext uri="{FF2B5EF4-FFF2-40B4-BE49-F238E27FC236}">
                <a16:creationId xmlns:a16="http://schemas.microsoft.com/office/drawing/2014/main" id="{6D3E1B82-1067-AFB6-4707-57CE8DB43425}"/>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Text Box 2">
            <a:extLst>
              <a:ext uri="{FF2B5EF4-FFF2-40B4-BE49-F238E27FC236}">
                <a16:creationId xmlns:a16="http://schemas.microsoft.com/office/drawing/2014/main" id="{A19859BC-1CEA-0959-6C77-A005BD8427D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D1C9FF5-D752-64B5-DC45-CB7079DB2EE6}"/>
              </a:ext>
            </a:extLst>
          </p:cNvPr>
          <p:cNvSpPr>
            <a:spLocks noGrp="1" noChangeArrowheads="1"/>
          </p:cNvSpPr>
          <p:nvPr>
            <p:ph type="sldNum"/>
          </p:nvPr>
        </p:nvSpPr>
        <p:spPr>
          <a:ln/>
        </p:spPr>
        <p:txBody>
          <a:bodyPr/>
          <a:lstStyle/>
          <a:p>
            <a:fld id="{C64611B3-3F25-3547-AB11-66141CE07A03}" type="slidenum">
              <a:rPr lang="en-US" altLang="el-GR"/>
              <a:pPr/>
              <a:t>7</a:t>
            </a:fld>
            <a:endParaRPr lang="en-US" altLang="el-GR"/>
          </a:p>
        </p:txBody>
      </p:sp>
      <p:sp>
        <p:nvSpPr>
          <p:cNvPr id="65537" name="Text Box 1">
            <a:extLst>
              <a:ext uri="{FF2B5EF4-FFF2-40B4-BE49-F238E27FC236}">
                <a16:creationId xmlns:a16="http://schemas.microsoft.com/office/drawing/2014/main" id="{6DD5B4B5-990B-DB16-559A-30D5D2B9C5D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Text Box 2">
            <a:extLst>
              <a:ext uri="{FF2B5EF4-FFF2-40B4-BE49-F238E27FC236}">
                <a16:creationId xmlns:a16="http://schemas.microsoft.com/office/drawing/2014/main" id="{124EF0D1-C9D4-DFDE-5A5E-281A8539934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16B80F3-2EDE-92C1-01A5-A3F2A3439C4C}"/>
              </a:ext>
            </a:extLst>
          </p:cNvPr>
          <p:cNvSpPr>
            <a:spLocks noGrp="1" noChangeArrowheads="1"/>
          </p:cNvSpPr>
          <p:nvPr>
            <p:ph type="sldNum"/>
          </p:nvPr>
        </p:nvSpPr>
        <p:spPr>
          <a:ln/>
        </p:spPr>
        <p:txBody>
          <a:bodyPr/>
          <a:lstStyle/>
          <a:p>
            <a:fld id="{A6986207-E9D1-4144-89C0-972576757A25}" type="slidenum">
              <a:rPr lang="en-US" altLang="el-GR"/>
              <a:pPr/>
              <a:t>8</a:t>
            </a:fld>
            <a:endParaRPr lang="en-US" altLang="el-GR"/>
          </a:p>
        </p:txBody>
      </p:sp>
      <p:sp>
        <p:nvSpPr>
          <p:cNvPr id="66561" name="Text Box 1">
            <a:extLst>
              <a:ext uri="{FF2B5EF4-FFF2-40B4-BE49-F238E27FC236}">
                <a16:creationId xmlns:a16="http://schemas.microsoft.com/office/drawing/2014/main" id="{169A7349-4AA7-D70B-92EC-6A47AB99A73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Text Box 2">
            <a:extLst>
              <a:ext uri="{FF2B5EF4-FFF2-40B4-BE49-F238E27FC236}">
                <a16:creationId xmlns:a16="http://schemas.microsoft.com/office/drawing/2014/main" id="{9399BE8E-3177-84AB-92C3-CF0BC894ACA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8050BBF-4414-B735-334D-702031B6FE7E}"/>
              </a:ext>
            </a:extLst>
          </p:cNvPr>
          <p:cNvSpPr>
            <a:spLocks noGrp="1" noChangeArrowheads="1"/>
          </p:cNvSpPr>
          <p:nvPr>
            <p:ph type="sldNum"/>
          </p:nvPr>
        </p:nvSpPr>
        <p:spPr>
          <a:ln/>
        </p:spPr>
        <p:txBody>
          <a:bodyPr/>
          <a:lstStyle/>
          <a:p>
            <a:fld id="{0104C568-76CE-384A-8EA9-C02C8035E5AF}" type="slidenum">
              <a:rPr lang="en-US" altLang="el-GR"/>
              <a:pPr/>
              <a:t>9</a:t>
            </a:fld>
            <a:endParaRPr lang="en-US" altLang="el-GR"/>
          </a:p>
        </p:txBody>
      </p:sp>
      <p:sp>
        <p:nvSpPr>
          <p:cNvPr id="67585" name="Text Box 1">
            <a:extLst>
              <a:ext uri="{FF2B5EF4-FFF2-40B4-BE49-F238E27FC236}">
                <a16:creationId xmlns:a16="http://schemas.microsoft.com/office/drawing/2014/main" id="{519D7F2F-09A7-4740-9C44-A32BEB80715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Text Box 2">
            <a:extLst>
              <a:ext uri="{FF2B5EF4-FFF2-40B4-BE49-F238E27FC236}">
                <a16:creationId xmlns:a16="http://schemas.microsoft.com/office/drawing/2014/main" id="{4E5E6A1F-00BC-0199-3278-0B9A9457CF7B}"/>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78EF9D-CB21-AE7E-B855-E354FB260932}"/>
              </a:ext>
            </a:extLst>
          </p:cNvPr>
          <p:cNvSpPr>
            <a:spLocks noGrp="1"/>
          </p:cNvSpPr>
          <p:nvPr>
            <p:ph type="ctrTitle"/>
          </p:nvPr>
        </p:nvSpPr>
        <p:spPr>
          <a:xfrm>
            <a:off x="1143000" y="841375"/>
            <a:ext cx="6858000" cy="1790700"/>
          </a:xfrm>
        </p:spPr>
        <p:txBody>
          <a:bodyPr/>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1D3E256-66B2-FF1D-A9D1-E6DC687FDC9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C8A0CC5-7348-7F41-8706-5C27105BC21E}"/>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7615A11F-5AB5-374E-B92E-176D03F00891}"/>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72464A3F-E48E-4C95-9CB7-79F695DC7628}"/>
              </a:ext>
            </a:extLst>
          </p:cNvPr>
          <p:cNvSpPr>
            <a:spLocks noGrp="1"/>
          </p:cNvSpPr>
          <p:nvPr>
            <p:ph type="sldNum" idx="12"/>
          </p:nvPr>
        </p:nvSpPr>
        <p:spPr/>
        <p:txBody>
          <a:bodyPr/>
          <a:lstStyle>
            <a:lvl1pPr>
              <a:defRPr/>
            </a:lvl1pPr>
          </a:lstStyle>
          <a:p>
            <a:fld id="{8AB2D0A2-9D84-9848-93B7-4835E6B5AC26}" type="slidenum">
              <a:rPr lang="el-GR" altLang="el-GR"/>
              <a:pPr/>
              <a:t>‹#›</a:t>
            </a:fld>
            <a:endParaRPr lang="el-GR" altLang="el-GR"/>
          </a:p>
        </p:txBody>
      </p:sp>
    </p:spTree>
    <p:extLst>
      <p:ext uri="{BB962C8B-B14F-4D97-AF65-F5344CB8AC3E}">
        <p14:creationId xmlns:p14="http://schemas.microsoft.com/office/powerpoint/2010/main" val="360388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547B11-3C19-2FB0-565B-F69CCD9F072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130E587-61B9-0D04-B3A8-BE7F2C80840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14F81E0-9B20-DB74-6462-0BAC1D44253A}"/>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A5F66608-0198-E5B9-3396-BEED9F85E058}"/>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209A2037-483B-950D-34A1-FAEEE1D5FDC6}"/>
              </a:ext>
            </a:extLst>
          </p:cNvPr>
          <p:cNvSpPr>
            <a:spLocks noGrp="1"/>
          </p:cNvSpPr>
          <p:nvPr>
            <p:ph type="sldNum" idx="12"/>
          </p:nvPr>
        </p:nvSpPr>
        <p:spPr/>
        <p:txBody>
          <a:bodyPr/>
          <a:lstStyle>
            <a:lvl1pPr>
              <a:defRPr/>
            </a:lvl1pPr>
          </a:lstStyle>
          <a:p>
            <a:fld id="{452EF75E-5C46-E444-B08D-1EAAD2585867}" type="slidenum">
              <a:rPr lang="el-GR" altLang="el-GR"/>
              <a:pPr/>
              <a:t>‹#›</a:t>
            </a:fld>
            <a:endParaRPr lang="el-GR" altLang="el-GR"/>
          </a:p>
        </p:txBody>
      </p:sp>
    </p:spTree>
    <p:extLst>
      <p:ext uri="{BB962C8B-B14F-4D97-AF65-F5344CB8AC3E}">
        <p14:creationId xmlns:p14="http://schemas.microsoft.com/office/powerpoint/2010/main" val="31673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B9A0DE0-260E-73E9-D69B-AF1E2270F731}"/>
              </a:ext>
            </a:extLst>
          </p:cNvPr>
          <p:cNvSpPr>
            <a:spLocks noGrp="1"/>
          </p:cNvSpPr>
          <p:nvPr>
            <p:ph type="title" orient="vert"/>
          </p:nvPr>
        </p:nvSpPr>
        <p:spPr>
          <a:xfrm>
            <a:off x="6629400" y="1028700"/>
            <a:ext cx="2055813" cy="3155950"/>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35E884E-5375-CF2E-7E1B-D19864699C92}"/>
              </a:ext>
            </a:extLst>
          </p:cNvPr>
          <p:cNvSpPr>
            <a:spLocks noGrp="1"/>
          </p:cNvSpPr>
          <p:nvPr>
            <p:ph type="body" orient="vert" idx="1"/>
          </p:nvPr>
        </p:nvSpPr>
        <p:spPr>
          <a:xfrm>
            <a:off x="457200" y="1028700"/>
            <a:ext cx="6019800" cy="31559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78023CB-06BD-7D10-FF90-13B430434377}"/>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BC8412FA-CE2D-CC1A-2320-EC00980709E8}"/>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ABDA2B8C-09E9-D468-8447-952CE8008AC2}"/>
              </a:ext>
            </a:extLst>
          </p:cNvPr>
          <p:cNvSpPr>
            <a:spLocks noGrp="1"/>
          </p:cNvSpPr>
          <p:nvPr>
            <p:ph type="sldNum" idx="12"/>
          </p:nvPr>
        </p:nvSpPr>
        <p:spPr/>
        <p:txBody>
          <a:bodyPr/>
          <a:lstStyle>
            <a:lvl1pPr>
              <a:defRPr/>
            </a:lvl1pPr>
          </a:lstStyle>
          <a:p>
            <a:fld id="{EED74B86-4E0F-BC44-A7FC-6674039DBE11}" type="slidenum">
              <a:rPr lang="el-GR" altLang="el-GR"/>
              <a:pPr/>
              <a:t>‹#›</a:t>
            </a:fld>
            <a:endParaRPr lang="el-GR" altLang="el-GR"/>
          </a:p>
        </p:txBody>
      </p:sp>
    </p:spTree>
    <p:extLst>
      <p:ext uri="{BB962C8B-B14F-4D97-AF65-F5344CB8AC3E}">
        <p14:creationId xmlns:p14="http://schemas.microsoft.com/office/powerpoint/2010/main" val="1368795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D72819-E4F2-CA6E-66A0-7C916198F651}"/>
              </a:ext>
            </a:extLst>
          </p:cNvPr>
          <p:cNvSpPr>
            <a:spLocks noGrp="1"/>
          </p:cNvSpPr>
          <p:nvPr>
            <p:ph type="title"/>
          </p:nvPr>
        </p:nvSpPr>
        <p:spPr>
          <a:xfrm>
            <a:off x="533400" y="1028700"/>
            <a:ext cx="7850188" cy="1370013"/>
          </a:xfrm>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AA3B68B-398E-46F5-C9DD-7E186F3ECC1E}"/>
              </a:ext>
            </a:extLst>
          </p:cNvPr>
          <p:cNvSpPr>
            <a:spLocks noGrp="1"/>
          </p:cNvSpPr>
          <p:nvPr>
            <p:ph type="dt" idx="10"/>
          </p:nvPr>
        </p:nvSpPr>
        <p:spPr>
          <a:xfrm>
            <a:off x="457200" y="4767263"/>
            <a:ext cx="2132013" cy="271462"/>
          </a:xfrm>
        </p:spPr>
        <p:txBody>
          <a:bodyPr/>
          <a:lstStyle>
            <a:lvl1pPr>
              <a:defRPr/>
            </a:lvl1pPr>
          </a:lstStyle>
          <a:p>
            <a:endParaRPr lang="el-GR" altLang="el-GR"/>
          </a:p>
        </p:txBody>
      </p:sp>
      <p:sp>
        <p:nvSpPr>
          <p:cNvPr id="4" name="Θέση υποσέλιδου 3">
            <a:extLst>
              <a:ext uri="{FF2B5EF4-FFF2-40B4-BE49-F238E27FC236}">
                <a16:creationId xmlns:a16="http://schemas.microsoft.com/office/drawing/2014/main" id="{1CC92928-FD37-046C-2CF8-FB74667F12EB}"/>
              </a:ext>
            </a:extLst>
          </p:cNvPr>
          <p:cNvSpPr>
            <a:spLocks noGrp="1"/>
          </p:cNvSpPr>
          <p:nvPr>
            <p:ph type="ftr" idx="11"/>
          </p:nvPr>
        </p:nvSpPr>
        <p:spPr>
          <a:xfrm>
            <a:off x="2667000" y="4767263"/>
            <a:ext cx="3351213" cy="271462"/>
          </a:xfrm>
        </p:spPr>
        <p:txBody>
          <a:bodyPr/>
          <a:lstStyle>
            <a:lvl1pPr>
              <a:defRPr/>
            </a:lvl1pPr>
          </a:lstStyle>
          <a:p>
            <a:endParaRPr lang="en-US" altLang="el-GR"/>
          </a:p>
        </p:txBody>
      </p:sp>
      <p:sp>
        <p:nvSpPr>
          <p:cNvPr id="5" name="Θέση αριθμού διαφάνειας 4">
            <a:extLst>
              <a:ext uri="{FF2B5EF4-FFF2-40B4-BE49-F238E27FC236}">
                <a16:creationId xmlns:a16="http://schemas.microsoft.com/office/drawing/2014/main" id="{270C8235-0443-B31D-2C8B-7391DC98A9FA}"/>
              </a:ext>
            </a:extLst>
          </p:cNvPr>
          <p:cNvSpPr>
            <a:spLocks noGrp="1"/>
          </p:cNvSpPr>
          <p:nvPr>
            <p:ph type="sldNum" idx="12"/>
          </p:nvPr>
        </p:nvSpPr>
        <p:spPr>
          <a:xfrm>
            <a:off x="7924800" y="4767263"/>
            <a:ext cx="760413" cy="271462"/>
          </a:xfrm>
        </p:spPr>
        <p:txBody>
          <a:bodyPr/>
          <a:lstStyle>
            <a:lvl1pPr>
              <a:defRPr/>
            </a:lvl1pPr>
          </a:lstStyle>
          <a:p>
            <a:fld id="{E35DA03C-DD28-3542-A118-F948437D42EF}" type="slidenum">
              <a:rPr lang="el-GR" altLang="el-GR"/>
              <a:pPr/>
              <a:t>‹#›</a:t>
            </a:fld>
            <a:endParaRPr lang="el-GR" altLang="el-GR"/>
          </a:p>
        </p:txBody>
      </p:sp>
    </p:spTree>
    <p:extLst>
      <p:ext uri="{BB962C8B-B14F-4D97-AF65-F5344CB8AC3E}">
        <p14:creationId xmlns:p14="http://schemas.microsoft.com/office/powerpoint/2010/main" val="3764729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E8D656-6D73-B3F6-BD54-73F395155D7B}"/>
              </a:ext>
            </a:extLst>
          </p:cNvPr>
          <p:cNvSpPr>
            <a:spLocks noGrp="1"/>
          </p:cNvSpPr>
          <p:nvPr>
            <p:ph type="ctrTitle"/>
          </p:nvPr>
        </p:nvSpPr>
        <p:spPr>
          <a:xfrm>
            <a:off x="1143000" y="841772"/>
            <a:ext cx="6858000" cy="17907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F164BE1-500F-1897-3AFB-B7F7B4A271C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CB1A4CF-89FD-930D-9C70-66E845464776}"/>
              </a:ext>
            </a:extLst>
          </p:cNvPr>
          <p:cNvSpPr>
            <a:spLocks noGrp="1"/>
          </p:cNvSpPr>
          <p:nvPr>
            <p:ph type="dt" sz="half" idx="10"/>
          </p:nvPr>
        </p:nvSpPr>
        <p:spPr/>
        <p:txBody>
          <a:bodyPr/>
          <a:lstStyle/>
          <a:p>
            <a:fld id="{6128EC5B-1A64-1D4B-AA3F-70A24C7B956A}" type="datetimeFigureOut">
              <a:rPr lang="el-GR" smtClean="0"/>
              <a:t>17/3/24</a:t>
            </a:fld>
            <a:endParaRPr lang="el-GR"/>
          </a:p>
        </p:txBody>
      </p:sp>
      <p:sp>
        <p:nvSpPr>
          <p:cNvPr id="5" name="Θέση υποσέλιδου 4">
            <a:extLst>
              <a:ext uri="{FF2B5EF4-FFF2-40B4-BE49-F238E27FC236}">
                <a16:creationId xmlns:a16="http://schemas.microsoft.com/office/drawing/2014/main" id="{23F47BBB-FF86-4E46-E3A9-DEA279D86C0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8BE277-056A-1EAD-5CE1-D7FA636E000F}"/>
              </a:ext>
            </a:extLst>
          </p:cNvPr>
          <p:cNvSpPr>
            <a:spLocks noGrp="1"/>
          </p:cNvSpPr>
          <p:nvPr>
            <p:ph type="sldNum" sz="quarter" idx="12"/>
          </p:nvPr>
        </p:nvSpPr>
        <p:spPr/>
        <p:txBody>
          <a:bodyPr/>
          <a:lstStyle/>
          <a:p>
            <a:fld id="{D1CEBA33-4968-6544-81AA-11A48BB92DB1}" type="slidenum">
              <a:rPr lang="el-GR" smtClean="0"/>
              <a:t>‹#›</a:t>
            </a:fld>
            <a:endParaRPr lang="el-GR"/>
          </a:p>
        </p:txBody>
      </p:sp>
    </p:spTree>
    <p:extLst>
      <p:ext uri="{BB962C8B-B14F-4D97-AF65-F5344CB8AC3E}">
        <p14:creationId xmlns:p14="http://schemas.microsoft.com/office/powerpoint/2010/main" val="610311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CD8191-5B8A-BDE2-92D6-0AF0F293A78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1ECBBFD-ABBB-5CE2-8B3F-D8D045BA53E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E9E5CAD-3D7A-C5BF-933D-160F7AF57203}"/>
              </a:ext>
            </a:extLst>
          </p:cNvPr>
          <p:cNvSpPr>
            <a:spLocks noGrp="1"/>
          </p:cNvSpPr>
          <p:nvPr>
            <p:ph type="dt" sz="half" idx="10"/>
          </p:nvPr>
        </p:nvSpPr>
        <p:spPr/>
        <p:txBody>
          <a:bodyPr/>
          <a:lstStyle/>
          <a:p>
            <a:fld id="{6128EC5B-1A64-1D4B-AA3F-70A24C7B956A}" type="datetimeFigureOut">
              <a:rPr lang="el-GR" smtClean="0"/>
              <a:t>17/3/24</a:t>
            </a:fld>
            <a:endParaRPr lang="el-GR"/>
          </a:p>
        </p:txBody>
      </p:sp>
      <p:sp>
        <p:nvSpPr>
          <p:cNvPr id="5" name="Θέση υποσέλιδου 4">
            <a:extLst>
              <a:ext uri="{FF2B5EF4-FFF2-40B4-BE49-F238E27FC236}">
                <a16:creationId xmlns:a16="http://schemas.microsoft.com/office/drawing/2014/main" id="{A0EC3E60-1D95-F215-FBBC-D4157523E11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ABD6210-2B81-94B3-AA8D-E1CA788FCB59}"/>
              </a:ext>
            </a:extLst>
          </p:cNvPr>
          <p:cNvSpPr>
            <a:spLocks noGrp="1"/>
          </p:cNvSpPr>
          <p:nvPr>
            <p:ph type="sldNum" sz="quarter" idx="12"/>
          </p:nvPr>
        </p:nvSpPr>
        <p:spPr/>
        <p:txBody>
          <a:bodyPr/>
          <a:lstStyle/>
          <a:p>
            <a:fld id="{D1CEBA33-4968-6544-81AA-11A48BB92DB1}" type="slidenum">
              <a:rPr lang="el-GR" smtClean="0"/>
              <a:t>‹#›</a:t>
            </a:fld>
            <a:endParaRPr lang="el-GR"/>
          </a:p>
        </p:txBody>
      </p:sp>
    </p:spTree>
    <p:extLst>
      <p:ext uri="{BB962C8B-B14F-4D97-AF65-F5344CB8AC3E}">
        <p14:creationId xmlns:p14="http://schemas.microsoft.com/office/powerpoint/2010/main" val="2291855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7F5CD5-8A22-6CCB-65D3-1D57C75CFBEC}"/>
              </a:ext>
            </a:extLst>
          </p:cNvPr>
          <p:cNvSpPr>
            <a:spLocks noGrp="1"/>
          </p:cNvSpPr>
          <p:nvPr>
            <p:ph type="title"/>
          </p:nvPr>
        </p:nvSpPr>
        <p:spPr>
          <a:xfrm>
            <a:off x="623887" y="1282304"/>
            <a:ext cx="7886700" cy="2139553"/>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B0C6528-BD35-3C6A-9898-3001BEEA599B}"/>
              </a:ext>
            </a:extLst>
          </p:cNvPr>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F440A25-97FC-ED4E-D33E-F7609F8980D6}"/>
              </a:ext>
            </a:extLst>
          </p:cNvPr>
          <p:cNvSpPr>
            <a:spLocks noGrp="1"/>
          </p:cNvSpPr>
          <p:nvPr>
            <p:ph type="dt" sz="half" idx="10"/>
          </p:nvPr>
        </p:nvSpPr>
        <p:spPr/>
        <p:txBody>
          <a:bodyPr/>
          <a:lstStyle/>
          <a:p>
            <a:fld id="{6128EC5B-1A64-1D4B-AA3F-70A24C7B956A}" type="datetimeFigureOut">
              <a:rPr lang="el-GR" smtClean="0"/>
              <a:t>17/3/24</a:t>
            </a:fld>
            <a:endParaRPr lang="el-GR"/>
          </a:p>
        </p:txBody>
      </p:sp>
      <p:sp>
        <p:nvSpPr>
          <p:cNvPr id="5" name="Θέση υποσέλιδου 4">
            <a:extLst>
              <a:ext uri="{FF2B5EF4-FFF2-40B4-BE49-F238E27FC236}">
                <a16:creationId xmlns:a16="http://schemas.microsoft.com/office/drawing/2014/main" id="{67EEEA6F-EBDC-AAC4-3EFF-670FF8640E3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ADE9310-77C8-47D7-FB17-EDEDB2BE22ED}"/>
              </a:ext>
            </a:extLst>
          </p:cNvPr>
          <p:cNvSpPr>
            <a:spLocks noGrp="1"/>
          </p:cNvSpPr>
          <p:nvPr>
            <p:ph type="sldNum" sz="quarter" idx="12"/>
          </p:nvPr>
        </p:nvSpPr>
        <p:spPr/>
        <p:txBody>
          <a:bodyPr/>
          <a:lstStyle/>
          <a:p>
            <a:fld id="{D1CEBA33-4968-6544-81AA-11A48BB92DB1}" type="slidenum">
              <a:rPr lang="el-GR" smtClean="0"/>
              <a:t>‹#›</a:t>
            </a:fld>
            <a:endParaRPr lang="el-GR"/>
          </a:p>
        </p:txBody>
      </p:sp>
    </p:spTree>
    <p:extLst>
      <p:ext uri="{BB962C8B-B14F-4D97-AF65-F5344CB8AC3E}">
        <p14:creationId xmlns:p14="http://schemas.microsoft.com/office/powerpoint/2010/main" val="1478769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2EB22E-EBEB-CF20-259E-B3688444F15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6E51001-1C10-DED4-B45F-41313E9D3FA0}"/>
              </a:ext>
            </a:extLst>
          </p:cNvPr>
          <p:cNvSpPr>
            <a:spLocks noGrp="1"/>
          </p:cNvSpPr>
          <p:nvPr>
            <p:ph sz="half" idx="1"/>
          </p:nvPr>
        </p:nvSpPr>
        <p:spPr>
          <a:xfrm>
            <a:off x="628650" y="1369218"/>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E48CD5D-5863-3525-61D9-C508AB02A0C6}"/>
              </a:ext>
            </a:extLst>
          </p:cNvPr>
          <p:cNvSpPr>
            <a:spLocks noGrp="1"/>
          </p:cNvSpPr>
          <p:nvPr>
            <p:ph sz="half" idx="2"/>
          </p:nvPr>
        </p:nvSpPr>
        <p:spPr>
          <a:xfrm>
            <a:off x="4629150" y="1369218"/>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53630D6-75B7-4B41-8881-09B818A73FB2}"/>
              </a:ext>
            </a:extLst>
          </p:cNvPr>
          <p:cNvSpPr>
            <a:spLocks noGrp="1"/>
          </p:cNvSpPr>
          <p:nvPr>
            <p:ph type="dt" sz="half" idx="10"/>
          </p:nvPr>
        </p:nvSpPr>
        <p:spPr/>
        <p:txBody>
          <a:bodyPr/>
          <a:lstStyle/>
          <a:p>
            <a:fld id="{6128EC5B-1A64-1D4B-AA3F-70A24C7B956A}" type="datetimeFigureOut">
              <a:rPr lang="el-GR" smtClean="0"/>
              <a:t>17/3/24</a:t>
            </a:fld>
            <a:endParaRPr lang="el-GR"/>
          </a:p>
        </p:txBody>
      </p:sp>
      <p:sp>
        <p:nvSpPr>
          <p:cNvPr id="6" name="Θέση υποσέλιδου 5">
            <a:extLst>
              <a:ext uri="{FF2B5EF4-FFF2-40B4-BE49-F238E27FC236}">
                <a16:creationId xmlns:a16="http://schemas.microsoft.com/office/drawing/2014/main" id="{33AD219C-2CCB-E4C2-0AF0-386130581E4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276F428-A989-BBA9-6A2F-6F144D0669B3}"/>
              </a:ext>
            </a:extLst>
          </p:cNvPr>
          <p:cNvSpPr>
            <a:spLocks noGrp="1"/>
          </p:cNvSpPr>
          <p:nvPr>
            <p:ph type="sldNum" sz="quarter" idx="12"/>
          </p:nvPr>
        </p:nvSpPr>
        <p:spPr/>
        <p:txBody>
          <a:bodyPr/>
          <a:lstStyle/>
          <a:p>
            <a:fld id="{D1CEBA33-4968-6544-81AA-11A48BB92DB1}" type="slidenum">
              <a:rPr lang="el-GR" smtClean="0"/>
              <a:t>‹#›</a:t>
            </a:fld>
            <a:endParaRPr lang="el-GR"/>
          </a:p>
        </p:txBody>
      </p:sp>
    </p:spTree>
    <p:extLst>
      <p:ext uri="{BB962C8B-B14F-4D97-AF65-F5344CB8AC3E}">
        <p14:creationId xmlns:p14="http://schemas.microsoft.com/office/powerpoint/2010/main" val="3438071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120E7C-9D22-927A-C936-835EFB44976A}"/>
              </a:ext>
            </a:extLst>
          </p:cNvPr>
          <p:cNvSpPr>
            <a:spLocks noGrp="1"/>
          </p:cNvSpPr>
          <p:nvPr>
            <p:ph type="title"/>
          </p:nvPr>
        </p:nvSpPr>
        <p:spPr>
          <a:xfrm>
            <a:off x="629841" y="273844"/>
            <a:ext cx="7886700" cy="994172"/>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1CE8C54-7F80-8505-C40E-07B218B76BD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C36EC825-1AC4-3A24-6D39-95A0D2A5CAD9}"/>
              </a:ext>
            </a:extLst>
          </p:cNvPr>
          <p:cNvSpPr>
            <a:spLocks noGrp="1"/>
          </p:cNvSpPr>
          <p:nvPr>
            <p:ph sz="half" idx="2"/>
          </p:nvPr>
        </p:nvSpPr>
        <p:spPr>
          <a:xfrm>
            <a:off x="629842" y="1878806"/>
            <a:ext cx="3868340"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192C9CE-4572-173A-10E7-0DD42148B1C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C071D57-6DA9-054B-C5E0-1160D60A536C}"/>
              </a:ext>
            </a:extLst>
          </p:cNvPr>
          <p:cNvSpPr>
            <a:spLocks noGrp="1"/>
          </p:cNvSpPr>
          <p:nvPr>
            <p:ph sz="quarter" idx="4"/>
          </p:nvPr>
        </p:nvSpPr>
        <p:spPr>
          <a:xfrm>
            <a:off x="4629150" y="1878806"/>
            <a:ext cx="3887391"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4FC5318-4FD8-22F7-3E69-9267F8EDBBB7}"/>
              </a:ext>
            </a:extLst>
          </p:cNvPr>
          <p:cNvSpPr>
            <a:spLocks noGrp="1"/>
          </p:cNvSpPr>
          <p:nvPr>
            <p:ph type="dt" sz="half" idx="10"/>
          </p:nvPr>
        </p:nvSpPr>
        <p:spPr/>
        <p:txBody>
          <a:bodyPr/>
          <a:lstStyle/>
          <a:p>
            <a:fld id="{6128EC5B-1A64-1D4B-AA3F-70A24C7B956A}" type="datetimeFigureOut">
              <a:rPr lang="el-GR" smtClean="0"/>
              <a:t>17/3/24</a:t>
            </a:fld>
            <a:endParaRPr lang="el-GR"/>
          </a:p>
        </p:txBody>
      </p:sp>
      <p:sp>
        <p:nvSpPr>
          <p:cNvPr id="8" name="Θέση υποσέλιδου 7">
            <a:extLst>
              <a:ext uri="{FF2B5EF4-FFF2-40B4-BE49-F238E27FC236}">
                <a16:creationId xmlns:a16="http://schemas.microsoft.com/office/drawing/2014/main" id="{BC0E4E90-1436-BFA0-E6E4-A559AD64270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2597126-D397-B302-A63A-01CD40BAE83C}"/>
              </a:ext>
            </a:extLst>
          </p:cNvPr>
          <p:cNvSpPr>
            <a:spLocks noGrp="1"/>
          </p:cNvSpPr>
          <p:nvPr>
            <p:ph type="sldNum" sz="quarter" idx="12"/>
          </p:nvPr>
        </p:nvSpPr>
        <p:spPr/>
        <p:txBody>
          <a:bodyPr/>
          <a:lstStyle/>
          <a:p>
            <a:fld id="{D1CEBA33-4968-6544-81AA-11A48BB92DB1}" type="slidenum">
              <a:rPr lang="el-GR" smtClean="0"/>
              <a:t>‹#›</a:t>
            </a:fld>
            <a:endParaRPr lang="el-GR"/>
          </a:p>
        </p:txBody>
      </p:sp>
    </p:spTree>
    <p:extLst>
      <p:ext uri="{BB962C8B-B14F-4D97-AF65-F5344CB8AC3E}">
        <p14:creationId xmlns:p14="http://schemas.microsoft.com/office/powerpoint/2010/main" val="1607183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31E6C5-59A9-836C-980F-CBED6A9F391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1325566-F50F-D37A-A9C5-6A8D6D46ACDD}"/>
              </a:ext>
            </a:extLst>
          </p:cNvPr>
          <p:cNvSpPr>
            <a:spLocks noGrp="1"/>
          </p:cNvSpPr>
          <p:nvPr>
            <p:ph type="dt" sz="half" idx="10"/>
          </p:nvPr>
        </p:nvSpPr>
        <p:spPr/>
        <p:txBody>
          <a:bodyPr/>
          <a:lstStyle/>
          <a:p>
            <a:fld id="{6128EC5B-1A64-1D4B-AA3F-70A24C7B956A}" type="datetimeFigureOut">
              <a:rPr lang="el-GR" smtClean="0"/>
              <a:t>17/3/24</a:t>
            </a:fld>
            <a:endParaRPr lang="el-GR"/>
          </a:p>
        </p:txBody>
      </p:sp>
      <p:sp>
        <p:nvSpPr>
          <p:cNvPr id="4" name="Θέση υποσέλιδου 3">
            <a:extLst>
              <a:ext uri="{FF2B5EF4-FFF2-40B4-BE49-F238E27FC236}">
                <a16:creationId xmlns:a16="http://schemas.microsoft.com/office/drawing/2014/main" id="{7446C457-8A42-DF63-50F4-0A47607CF8F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7C2BB1C-F072-1B77-4206-140B3EA9F732}"/>
              </a:ext>
            </a:extLst>
          </p:cNvPr>
          <p:cNvSpPr>
            <a:spLocks noGrp="1"/>
          </p:cNvSpPr>
          <p:nvPr>
            <p:ph type="sldNum" sz="quarter" idx="12"/>
          </p:nvPr>
        </p:nvSpPr>
        <p:spPr/>
        <p:txBody>
          <a:bodyPr/>
          <a:lstStyle/>
          <a:p>
            <a:fld id="{D1CEBA33-4968-6544-81AA-11A48BB92DB1}" type="slidenum">
              <a:rPr lang="el-GR" smtClean="0"/>
              <a:t>‹#›</a:t>
            </a:fld>
            <a:endParaRPr lang="el-GR"/>
          </a:p>
        </p:txBody>
      </p:sp>
    </p:spTree>
    <p:extLst>
      <p:ext uri="{BB962C8B-B14F-4D97-AF65-F5344CB8AC3E}">
        <p14:creationId xmlns:p14="http://schemas.microsoft.com/office/powerpoint/2010/main" val="459084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EA8D6D9-246E-1310-E96D-F5168EA2E30D}"/>
              </a:ext>
            </a:extLst>
          </p:cNvPr>
          <p:cNvSpPr>
            <a:spLocks noGrp="1"/>
          </p:cNvSpPr>
          <p:nvPr>
            <p:ph type="dt" sz="half" idx="10"/>
          </p:nvPr>
        </p:nvSpPr>
        <p:spPr/>
        <p:txBody>
          <a:bodyPr/>
          <a:lstStyle/>
          <a:p>
            <a:fld id="{6128EC5B-1A64-1D4B-AA3F-70A24C7B956A}" type="datetimeFigureOut">
              <a:rPr lang="el-GR" smtClean="0"/>
              <a:t>17/3/24</a:t>
            </a:fld>
            <a:endParaRPr lang="el-GR"/>
          </a:p>
        </p:txBody>
      </p:sp>
      <p:sp>
        <p:nvSpPr>
          <p:cNvPr id="3" name="Θέση υποσέλιδου 2">
            <a:extLst>
              <a:ext uri="{FF2B5EF4-FFF2-40B4-BE49-F238E27FC236}">
                <a16:creationId xmlns:a16="http://schemas.microsoft.com/office/drawing/2014/main" id="{214D0E47-C01D-F15E-1700-D960E861EB4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175DF9B1-78A0-8FFE-072A-624A02892A1C}"/>
              </a:ext>
            </a:extLst>
          </p:cNvPr>
          <p:cNvSpPr>
            <a:spLocks noGrp="1"/>
          </p:cNvSpPr>
          <p:nvPr>
            <p:ph type="sldNum" sz="quarter" idx="12"/>
          </p:nvPr>
        </p:nvSpPr>
        <p:spPr/>
        <p:txBody>
          <a:bodyPr/>
          <a:lstStyle/>
          <a:p>
            <a:fld id="{D1CEBA33-4968-6544-81AA-11A48BB92DB1}" type="slidenum">
              <a:rPr lang="el-GR" smtClean="0"/>
              <a:t>‹#›</a:t>
            </a:fld>
            <a:endParaRPr lang="el-GR"/>
          </a:p>
        </p:txBody>
      </p:sp>
    </p:spTree>
    <p:extLst>
      <p:ext uri="{BB962C8B-B14F-4D97-AF65-F5344CB8AC3E}">
        <p14:creationId xmlns:p14="http://schemas.microsoft.com/office/powerpoint/2010/main" val="138669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54A831-A98D-74C0-F97C-CED83316925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09B6DFF-85B7-F7E4-089C-93A66545866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48820FC-9681-0D89-760B-933482AD79CF}"/>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B39C8664-28DA-29C8-F3EA-5D5A34411540}"/>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28B4C71E-D7E8-5740-69FD-AC55FAB26C60}"/>
              </a:ext>
            </a:extLst>
          </p:cNvPr>
          <p:cNvSpPr>
            <a:spLocks noGrp="1"/>
          </p:cNvSpPr>
          <p:nvPr>
            <p:ph type="sldNum" idx="12"/>
          </p:nvPr>
        </p:nvSpPr>
        <p:spPr/>
        <p:txBody>
          <a:bodyPr/>
          <a:lstStyle>
            <a:lvl1pPr>
              <a:defRPr/>
            </a:lvl1pPr>
          </a:lstStyle>
          <a:p>
            <a:fld id="{C628589B-C25D-5742-BB79-0C6364996AB5}" type="slidenum">
              <a:rPr lang="el-GR" altLang="el-GR"/>
              <a:pPr/>
              <a:t>‹#›</a:t>
            </a:fld>
            <a:endParaRPr lang="el-GR" altLang="el-GR"/>
          </a:p>
        </p:txBody>
      </p:sp>
    </p:spTree>
    <p:extLst>
      <p:ext uri="{BB962C8B-B14F-4D97-AF65-F5344CB8AC3E}">
        <p14:creationId xmlns:p14="http://schemas.microsoft.com/office/powerpoint/2010/main" val="727411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335B0-3547-54E8-A0F0-160A8465A27A}"/>
              </a:ext>
            </a:extLst>
          </p:cNvPr>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C8D81DD-C552-9619-1608-08CEF30FA57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63CE019-59BE-340E-F576-E6CFFD36522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49BB97E-E86E-0BD0-A323-0C13B6AEE158}"/>
              </a:ext>
            </a:extLst>
          </p:cNvPr>
          <p:cNvSpPr>
            <a:spLocks noGrp="1"/>
          </p:cNvSpPr>
          <p:nvPr>
            <p:ph type="dt" sz="half" idx="10"/>
          </p:nvPr>
        </p:nvSpPr>
        <p:spPr/>
        <p:txBody>
          <a:bodyPr/>
          <a:lstStyle/>
          <a:p>
            <a:fld id="{6128EC5B-1A64-1D4B-AA3F-70A24C7B956A}" type="datetimeFigureOut">
              <a:rPr lang="el-GR" smtClean="0"/>
              <a:t>17/3/24</a:t>
            </a:fld>
            <a:endParaRPr lang="el-GR"/>
          </a:p>
        </p:txBody>
      </p:sp>
      <p:sp>
        <p:nvSpPr>
          <p:cNvPr id="6" name="Θέση υποσέλιδου 5">
            <a:extLst>
              <a:ext uri="{FF2B5EF4-FFF2-40B4-BE49-F238E27FC236}">
                <a16:creationId xmlns:a16="http://schemas.microsoft.com/office/drawing/2014/main" id="{AE7B873C-5CC1-A463-5CA9-E25015E0F52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84603A0-3DF1-E665-D9A0-69A5C94BF5E1}"/>
              </a:ext>
            </a:extLst>
          </p:cNvPr>
          <p:cNvSpPr>
            <a:spLocks noGrp="1"/>
          </p:cNvSpPr>
          <p:nvPr>
            <p:ph type="sldNum" sz="quarter" idx="12"/>
          </p:nvPr>
        </p:nvSpPr>
        <p:spPr/>
        <p:txBody>
          <a:bodyPr/>
          <a:lstStyle/>
          <a:p>
            <a:fld id="{D1CEBA33-4968-6544-81AA-11A48BB92DB1}" type="slidenum">
              <a:rPr lang="el-GR" smtClean="0"/>
              <a:t>‹#›</a:t>
            </a:fld>
            <a:endParaRPr lang="el-GR"/>
          </a:p>
        </p:txBody>
      </p:sp>
    </p:spTree>
    <p:extLst>
      <p:ext uri="{BB962C8B-B14F-4D97-AF65-F5344CB8AC3E}">
        <p14:creationId xmlns:p14="http://schemas.microsoft.com/office/powerpoint/2010/main" val="1266712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A5038A-E64F-581B-4E11-F13D8746603B}"/>
              </a:ext>
            </a:extLst>
          </p:cNvPr>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66883143-0F22-639B-2EAC-372CE48B73C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F6DC24E9-B501-A70B-CDA7-4D72C0D68D7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58592CF-2DCB-4FC4-10DB-0F1FF6FF702B}"/>
              </a:ext>
            </a:extLst>
          </p:cNvPr>
          <p:cNvSpPr>
            <a:spLocks noGrp="1"/>
          </p:cNvSpPr>
          <p:nvPr>
            <p:ph type="dt" sz="half" idx="10"/>
          </p:nvPr>
        </p:nvSpPr>
        <p:spPr/>
        <p:txBody>
          <a:bodyPr/>
          <a:lstStyle/>
          <a:p>
            <a:fld id="{6128EC5B-1A64-1D4B-AA3F-70A24C7B956A}" type="datetimeFigureOut">
              <a:rPr lang="el-GR" smtClean="0"/>
              <a:t>17/3/24</a:t>
            </a:fld>
            <a:endParaRPr lang="el-GR"/>
          </a:p>
        </p:txBody>
      </p:sp>
      <p:sp>
        <p:nvSpPr>
          <p:cNvPr id="6" name="Θέση υποσέλιδου 5">
            <a:extLst>
              <a:ext uri="{FF2B5EF4-FFF2-40B4-BE49-F238E27FC236}">
                <a16:creationId xmlns:a16="http://schemas.microsoft.com/office/drawing/2014/main" id="{4C9D6DCB-6F87-9C74-9C4F-DA3FF8D8351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CC7CF36-D628-5D4A-0AF0-7807D0335C77}"/>
              </a:ext>
            </a:extLst>
          </p:cNvPr>
          <p:cNvSpPr>
            <a:spLocks noGrp="1"/>
          </p:cNvSpPr>
          <p:nvPr>
            <p:ph type="sldNum" sz="quarter" idx="12"/>
          </p:nvPr>
        </p:nvSpPr>
        <p:spPr/>
        <p:txBody>
          <a:bodyPr/>
          <a:lstStyle/>
          <a:p>
            <a:fld id="{D1CEBA33-4968-6544-81AA-11A48BB92DB1}" type="slidenum">
              <a:rPr lang="el-GR" smtClean="0"/>
              <a:t>‹#›</a:t>
            </a:fld>
            <a:endParaRPr lang="el-GR"/>
          </a:p>
        </p:txBody>
      </p:sp>
    </p:spTree>
    <p:extLst>
      <p:ext uri="{BB962C8B-B14F-4D97-AF65-F5344CB8AC3E}">
        <p14:creationId xmlns:p14="http://schemas.microsoft.com/office/powerpoint/2010/main" val="3176016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E605F4-0C7A-466E-EFFF-07E970F2A23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114E0C8-A340-EC1C-4D77-F6D49080F7B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082A086-1EEF-E285-BCB6-8432933F3B4A}"/>
              </a:ext>
            </a:extLst>
          </p:cNvPr>
          <p:cNvSpPr>
            <a:spLocks noGrp="1"/>
          </p:cNvSpPr>
          <p:nvPr>
            <p:ph type="dt" sz="half" idx="10"/>
          </p:nvPr>
        </p:nvSpPr>
        <p:spPr/>
        <p:txBody>
          <a:bodyPr/>
          <a:lstStyle/>
          <a:p>
            <a:fld id="{6128EC5B-1A64-1D4B-AA3F-70A24C7B956A}" type="datetimeFigureOut">
              <a:rPr lang="el-GR" smtClean="0"/>
              <a:t>17/3/24</a:t>
            </a:fld>
            <a:endParaRPr lang="el-GR"/>
          </a:p>
        </p:txBody>
      </p:sp>
      <p:sp>
        <p:nvSpPr>
          <p:cNvPr id="5" name="Θέση υποσέλιδου 4">
            <a:extLst>
              <a:ext uri="{FF2B5EF4-FFF2-40B4-BE49-F238E27FC236}">
                <a16:creationId xmlns:a16="http://schemas.microsoft.com/office/drawing/2014/main" id="{073197E9-9046-A8AD-DE77-BBD5404C714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2772BC5-1AE1-3CC8-7C2D-5447B99C5435}"/>
              </a:ext>
            </a:extLst>
          </p:cNvPr>
          <p:cNvSpPr>
            <a:spLocks noGrp="1"/>
          </p:cNvSpPr>
          <p:nvPr>
            <p:ph type="sldNum" sz="quarter" idx="12"/>
          </p:nvPr>
        </p:nvSpPr>
        <p:spPr/>
        <p:txBody>
          <a:bodyPr/>
          <a:lstStyle/>
          <a:p>
            <a:fld id="{D1CEBA33-4968-6544-81AA-11A48BB92DB1}" type="slidenum">
              <a:rPr lang="el-GR" smtClean="0"/>
              <a:t>‹#›</a:t>
            </a:fld>
            <a:endParaRPr lang="el-GR"/>
          </a:p>
        </p:txBody>
      </p:sp>
    </p:spTree>
    <p:extLst>
      <p:ext uri="{BB962C8B-B14F-4D97-AF65-F5344CB8AC3E}">
        <p14:creationId xmlns:p14="http://schemas.microsoft.com/office/powerpoint/2010/main" val="3967396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BC971B9-DD36-3A02-DF56-67BBCF7AC3DF}"/>
              </a:ext>
            </a:extLst>
          </p:cNvPr>
          <p:cNvSpPr>
            <a:spLocks noGrp="1"/>
          </p:cNvSpPr>
          <p:nvPr>
            <p:ph type="title" orient="vert"/>
          </p:nvPr>
        </p:nvSpPr>
        <p:spPr>
          <a:xfrm>
            <a:off x="6543675" y="273843"/>
            <a:ext cx="1971675" cy="4358879"/>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1D30963-5A62-8BAE-064E-45F03468A7A1}"/>
              </a:ext>
            </a:extLst>
          </p:cNvPr>
          <p:cNvSpPr>
            <a:spLocks noGrp="1"/>
          </p:cNvSpPr>
          <p:nvPr>
            <p:ph type="body" orient="vert" idx="1"/>
          </p:nvPr>
        </p:nvSpPr>
        <p:spPr>
          <a:xfrm>
            <a:off x="628650" y="273843"/>
            <a:ext cx="5800725" cy="435887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9AA92A5-7F75-17D8-E327-E2893AC0D513}"/>
              </a:ext>
            </a:extLst>
          </p:cNvPr>
          <p:cNvSpPr>
            <a:spLocks noGrp="1"/>
          </p:cNvSpPr>
          <p:nvPr>
            <p:ph type="dt" sz="half" idx="10"/>
          </p:nvPr>
        </p:nvSpPr>
        <p:spPr/>
        <p:txBody>
          <a:bodyPr/>
          <a:lstStyle/>
          <a:p>
            <a:fld id="{6128EC5B-1A64-1D4B-AA3F-70A24C7B956A}" type="datetimeFigureOut">
              <a:rPr lang="el-GR" smtClean="0"/>
              <a:t>17/3/24</a:t>
            </a:fld>
            <a:endParaRPr lang="el-GR"/>
          </a:p>
        </p:txBody>
      </p:sp>
      <p:sp>
        <p:nvSpPr>
          <p:cNvPr id="5" name="Θέση υποσέλιδου 4">
            <a:extLst>
              <a:ext uri="{FF2B5EF4-FFF2-40B4-BE49-F238E27FC236}">
                <a16:creationId xmlns:a16="http://schemas.microsoft.com/office/drawing/2014/main" id="{8E62E4C6-5326-FE75-74E7-67E6085EB84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59F0FD7-0DFC-0062-ABF5-31601F88063B}"/>
              </a:ext>
            </a:extLst>
          </p:cNvPr>
          <p:cNvSpPr>
            <a:spLocks noGrp="1"/>
          </p:cNvSpPr>
          <p:nvPr>
            <p:ph type="sldNum" sz="quarter" idx="12"/>
          </p:nvPr>
        </p:nvSpPr>
        <p:spPr/>
        <p:txBody>
          <a:bodyPr/>
          <a:lstStyle/>
          <a:p>
            <a:fld id="{D1CEBA33-4968-6544-81AA-11A48BB92DB1}" type="slidenum">
              <a:rPr lang="el-GR" smtClean="0"/>
              <a:t>‹#›</a:t>
            </a:fld>
            <a:endParaRPr lang="el-GR"/>
          </a:p>
        </p:txBody>
      </p:sp>
    </p:spTree>
    <p:extLst>
      <p:ext uri="{BB962C8B-B14F-4D97-AF65-F5344CB8AC3E}">
        <p14:creationId xmlns:p14="http://schemas.microsoft.com/office/powerpoint/2010/main" val="242703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ED7BBB-B134-43A0-B341-6E67E6119158}"/>
              </a:ext>
            </a:extLst>
          </p:cNvPr>
          <p:cNvSpPr>
            <a:spLocks noGrp="1"/>
          </p:cNvSpPr>
          <p:nvPr>
            <p:ph type="title"/>
          </p:nvPr>
        </p:nvSpPr>
        <p:spPr>
          <a:xfrm>
            <a:off x="623888" y="1282700"/>
            <a:ext cx="7886700" cy="2139950"/>
          </a:xfrm>
        </p:spPr>
        <p:txBody>
          <a:bodyPr/>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9B7D895-612E-E0D6-068C-764F5B2EC1B6}"/>
              </a:ext>
            </a:extLst>
          </p:cNvPr>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7014E0F-83B7-5240-8216-5ED2BD22D62C}"/>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46EB78A9-092A-F1F9-8044-085DEDF69048}"/>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301C3EA0-DF46-1BFF-2A70-59950841355D}"/>
              </a:ext>
            </a:extLst>
          </p:cNvPr>
          <p:cNvSpPr>
            <a:spLocks noGrp="1"/>
          </p:cNvSpPr>
          <p:nvPr>
            <p:ph type="sldNum" idx="12"/>
          </p:nvPr>
        </p:nvSpPr>
        <p:spPr/>
        <p:txBody>
          <a:bodyPr/>
          <a:lstStyle>
            <a:lvl1pPr>
              <a:defRPr/>
            </a:lvl1pPr>
          </a:lstStyle>
          <a:p>
            <a:fld id="{2917F2B9-52C0-5B40-BC9E-C2A4FF91A36A}" type="slidenum">
              <a:rPr lang="el-GR" altLang="el-GR"/>
              <a:pPr/>
              <a:t>‹#›</a:t>
            </a:fld>
            <a:endParaRPr lang="el-GR" altLang="el-GR"/>
          </a:p>
        </p:txBody>
      </p:sp>
    </p:spTree>
    <p:extLst>
      <p:ext uri="{BB962C8B-B14F-4D97-AF65-F5344CB8AC3E}">
        <p14:creationId xmlns:p14="http://schemas.microsoft.com/office/powerpoint/2010/main" val="105020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DD9354-4E92-5FE2-C200-78D0AC317CF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F14480B-9E06-15CF-8B49-F7C65FE7D7E4}"/>
              </a:ext>
            </a:extLst>
          </p:cNvPr>
          <p:cNvSpPr>
            <a:spLocks noGrp="1"/>
          </p:cNvSpPr>
          <p:nvPr>
            <p:ph sz="half" idx="1"/>
          </p:nvPr>
        </p:nvSpPr>
        <p:spPr>
          <a:xfrm>
            <a:off x="457200" y="1203325"/>
            <a:ext cx="4037013" cy="29813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AE8FB5F0-0C97-4D15-85F6-6A84C7A6C503}"/>
              </a:ext>
            </a:extLst>
          </p:cNvPr>
          <p:cNvSpPr>
            <a:spLocks noGrp="1"/>
          </p:cNvSpPr>
          <p:nvPr>
            <p:ph sz="half" idx="2"/>
          </p:nvPr>
        </p:nvSpPr>
        <p:spPr>
          <a:xfrm>
            <a:off x="4646613" y="1203325"/>
            <a:ext cx="4038600" cy="29813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C4008294-6E1D-C969-EBA9-CDD239947B3C}"/>
              </a:ext>
            </a:extLst>
          </p:cNvPr>
          <p:cNvSpPr>
            <a:spLocks noGrp="1"/>
          </p:cNvSpPr>
          <p:nvPr>
            <p:ph type="dt"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74DA7F0B-3541-50F8-39F5-D1CF2829E480}"/>
              </a:ext>
            </a:extLst>
          </p:cNvPr>
          <p:cNvSpPr>
            <a:spLocks noGrp="1"/>
          </p:cNvSpPr>
          <p:nvPr>
            <p:ph type="ftr" idx="11"/>
          </p:nvPr>
        </p:nvSpPr>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990E771E-0FA5-730C-D43D-13FCFBB1FB59}"/>
              </a:ext>
            </a:extLst>
          </p:cNvPr>
          <p:cNvSpPr>
            <a:spLocks noGrp="1"/>
          </p:cNvSpPr>
          <p:nvPr>
            <p:ph type="sldNum" idx="12"/>
          </p:nvPr>
        </p:nvSpPr>
        <p:spPr/>
        <p:txBody>
          <a:bodyPr/>
          <a:lstStyle>
            <a:lvl1pPr>
              <a:defRPr/>
            </a:lvl1pPr>
          </a:lstStyle>
          <a:p>
            <a:fld id="{3A69A111-FAF4-474B-A21D-8DBA1E574DDB}" type="slidenum">
              <a:rPr lang="el-GR" altLang="el-GR"/>
              <a:pPr/>
              <a:t>‹#›</a:t>
            </a:fld>
            <a:endParaRPr lang="el-GR" altLang="el-GR"/>
          </a:p>
        </p:txBody>
      </p:sp>
    </p:spTree>
    <p:extLst>
      <p:ext uri="{BB962C8B-B14F-4D97-AF65-F5344CB8AC3E}">
        <p14:creationId xmlns:p14="http://schemas.microsoft.com/office/powerpoint/2010/main" val="145700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A8AF12-F9C5-960D-3543-15D23FB89D85}"/>
              </a:ext>
            </a:extLst>
          </p:cNvPr>
          <p:cNvSpPr>
            <a:spLocks noGrp="1"/>
          </p:cNvSpPr>
          <p:nvPr>
            <p:ph type="title"/>
          </p:nvPr>
        </p:nvSpPr>
        <p:spPr>
          <a:xfrm>
            <a:off x="630238" y="274638"/>
            <a:ext cx="7886700" cy="993775"/>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51D77C8-874B-48BC-1219-D9D2C106BCF7}"/>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64E78EC-4E7A-FD48-1BC4-9C5063E31730}"/>
              </a:ext>
            </a:extLst>
          </p:cNvPr>
          <p:cNvSpPr>
            <a:spLocks noGrp="1"/>
          </p:cNvSpPr>
          <p:nvPr>
            <p:ph sz="half" idx="2"/>
          </p:nvPr>
        </p:nvSpPr>
        <p:spPr>
          <a:xfrm>
            <a:off x="630238" y="1879600"/>
            <a:ext cx="3868737" cy="27622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A3EACC5-10FE-D585-3EB9-198FA4232013}"/>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A0DBE9F9-4CB7-130E-791B-00C10E5377DC}"/>
              </a:ext>
            </a:extLst>
          </p:cNvPr>
          <p:cNvSpPr>
            <a:spLocks noGrp="1"/>
          </p:cNvSpPr>
          <p:nvPr>
            <p:ph sz="quarter" idx="4"/>
          </p:nvPr>
        </p:nvSpPr>
        <p:spPr>
          <a:xfrm>
            <a:off x="4629150" y="1879600"/>
            <a:ext cx="3887788" cy="27622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FC7F0F1-AE7F-D90F-EAF4-95B6DB8C6C36}"/>
              </a:ext>
            </a:extLst>
          </p:cNvPr>
          <p:cNvSpPr>
            <a:spLocks noGrp="1"/>
          </p:cNvSpPr>
          <p:nvPr>
            <p:ph type="dt" idx="10"/>
          </p:nvPr>
        </p:nvSpPr>
        <p:spPr/>
        <p:txBody>
          <a:bodyPr/>
          <a:lstStyle>
            <a:lvl1pPr>
              <a:defRPr/>
            </a:lvl1pPr>
          </a:lstStyle>
          <a:p>
            <a:endParaRPr lang="el-GR" altLang="el-GR"/>
          </a:p>
        </p:txBody>
      </p:sp>
      <p:sp>
        <p:nvSpPr>
          <p:cNvPr id="8" name="Θέση υποσέλιδου 7">
            <a:extLst>
              <a:ext uri="{FF2B5EF4-FFF2-40B4-BE49-F238E27FC236}">
                <a16:creationId xmlns:a16="http://schemas.microsoft.com/office/drawing/2014/main" id="{D3CD6BA3-8D61-9B0A-42D2-2278E47C8899}"/>
              </a:ext>
            </a:extLst>
          </p:cNvPr>
          <p:cNvSpPr>
            <a:spLocks noGrp="1"/>
          </p:cNvSpPr>
          <p:nvPr>
            <p:ph type="ftr" idx="11"/>
          </p:nvPr>
        </p:nvSpPr>
        <p:spPr/>
        <p:txBody>
          <a:bodyPr/>
          <a:lstStyle>
            <a:lvl1pPr>
              <a:defRPr/>
            </a:lvl1pPr>
          </a:lstStyle>
          <a:p>
            <a:endParaRPr lang="en-US" altLang="el-GR"/>
          </a:p>
        </p:txBody>
      </p:sp>
      <p:sp>
        <p:nvSpPr>
          <p:cNvPr id="9" name="Θέση αριθμού διαφάνειας 8">
            <a:extLst>
              <a:ext uri="{FF2B5EF4-FFF2-40B4-BE49-F238E27FC236}">
                <a16:creationId xmlns:a16="http://schemas.microsoft.com/office/drawing/2014/main" id="{E581447C-F7A0-4F1D-C69B-B6997CC4A1F2}"/>
              </a:ext>
            </a:extLst>
          </p:cNvPr>
          <p:cNvSpPr>
            <a:spLocks noGrp="1"/>
          </p:cNvSpPr>
          <p:nvPr>
            <p:ph type="sldNum" idx="12"/>
          </p:nvPr>
        </p:nvSpPr>
        <p:spPr/>
        <p:txBody>
          <a:bodyPr/>
          <a:lstStyle>
            <a:lvl1pPr>
              <a:defRPr/>
            </a:lvl1pPr>
          </a:lstStyle>
          <a:p>
            <a:fld id="{C9B11AFF-215F-E148-B5A0-1976474F0910}" type="slidenum">
              <a:rPr lang="el-GR" altLang="el-GR"/>
              <a:pPr/>
              <a:t>‹#›</a:t>
            </a:fld>
            <a:endParaRPr lang="el-GR" altLang="el-GR"/>
          </a:p>
        </p:txBody>
      </p:sp>
    </p:spTree>
    <p:extLst>
      <p:ext uri="{BB962C8B-B14F-4D97-AF65-F5344CB8AC3E}">
        <p14:creationId xmlns:p14="http://schemas.microsoft.com/office/powerpoint/2010/main" val="341130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A1B5AD-0E49-40EF-B2A3-98AA3EB194E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4F9D008-9A42-CD5E-67AB-A70A3E7E1121}"/>
              </a:ext>
            </a:extLst>
          </p:cNvPr>
          <p:cNvSpPr>
            <a:spLocks noGrp="1"/>
          </p:cNvSpPr>
          <p:nvPr>
            <p:ph type="dt" idx="10"/>
          </p:nvPr>
        </p:nvSpPr>
        <p:spPr/>
        <p:txBody>
          <a:bodyPr/>
          <a:lstStyle>
            <a:lvl1pPr>
              <a:defRPr/>
            </a:lvl1pPr>
          </a:lstStyle>
          <a:p>
            <a:endParaRPr lang="el-GR" altLang="el-GR"/>
          </a:p>
        </p:txBody>
      </p:sp>
      <p:sp>
        <p:nvSpPr>
          <p:cNvPr id="4" name="Θέση υποσέλιδου 3">
            <a:extLst>
              <a:ext uri="{FF2B5EF4-FFF2-40B4-BE49-F238E27FC236}">
                <a16:creationId xmlns:a16="http://schemas.microsoft.com/office/drawing/2014/main" id="{90247B14-FA38-DE5B-DEDD-408B1A904987}"/>
              </a:ext>
            </a:extLst>
          </p:cNvPr>
          <p:cNvSpPr>
            <a:spLocks noGrp="1"/>
          </p:cNvSpPr>
          <p:nvPr>
            <p:ph type="ftr" idx="11"/>
          </p:nvPr>
        </p:nvSpPr>
        <p:spPr/>
        <p:txBody>
          <a:bodyPr/>
          <a:lstStyle>
            <a:lvl1pPr>
              <a:defRPr/>
            </a:lvl1pPr>
          </a:lstStyle>
          <a:p>
            <a:endParaRPr lang="en-US" altLang="el-GR"/>
          </a:p>
        </p:txBody>
      </p:sp>
      <p:sp>
        <p:nvSpPr>
          <p:cNvPr id="5" name="Θέση αριθμού διαφάνειας 4">
            <a:extLst>
              <a:ext uri="{FF2B5EF4-FFF2-40B4-BE49-F238E27FC236}">
                <a16:creationId xmlns:a16="http://schemas.microsoft.com/office/drawing/2014/main" id="{EE8927C2-5DF7-725E-18E8-3C7F5B04E56F}"/>
              </a:ext>
            </a:extLst>
          </p:cNvPr>
          <p:cNvSpPr>
            <a:spLocks noGrp="1"/>
          </p:cNvSpPr>
          <p:nvPr>
            <p:ph type="sldNum" idx="12"/>
          </p:nvPr>
        </p:nvSpPr>
        <p:spPr/>
        <p:txBody>
          <a:bodyPr/>
          <a:lstStyle>
            <a:lvl1pPr>
              <a:defRPr/>
            </a:lvl1pPr>
          </a:lstStyle>
          <a:p>
            <a:fld id="{2798D866-38DD-C24A-9DE4-7BBEB519C9AB}" type="slidenum">
              <a:rPr lang="el-GR" altLang="el-GR"/>
              <a:pPr/>
              <a:t>‹#›</a:t>
            </a:fld>
            <a:endParaRPr lang="el-GR" altLang="el-GR"/>
          </a:p>
        </p:txBody>
      </p:sp>
    </p:spTree>
    <p:extLst>
      <p:ext uri="{BB962C8B-B14F-4D97-AF65-F5344CB8AC3E}">
        <p14:creationId xmlns:p14="http://schemas.microsoft.com/office/powerpoint/2010/main" val="89953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21B34BE-34FF-BD7D-0829-00CC7A4CB481}"/>
              </a:ext>
            </a:extLst>
          </p:cNvPr>
          <p:cNvSpPr>
            <a:spLocks noGrp="1"/>
          </p:cNvSpPr>
          <p:nvPr>
            <p:ph type="dt" idx="10"/>
          </p:nvPr>
        </p:nvSpPr>
        <p:spPr/>
        <p:txBody>
          <a:bodyPr/>
          <a:lstStyle>
            <a:lvl1pPr>
              <a:defRPr/>
            </a:lvl1pPr>
          </a:lstStyle>
          <a:p>
            <a:endParaRPr lang="el-GR" altLang="el-GR"/>
          </a:p>
        </p:txBody>
      </p:sp>
      <p:sp>
        <p:nvSpPr>
          <p:cNvPr id="3" name="Θέση υποσέλιδου 2">
            <a:extLst>
              <a:ext uri="{FF2B5EF4-FFF2-40B4-BE49-F238E27FC236}">
                <a16:creationId xmlns:a16="http://schemas.microsoft.com/office/drawing/2014/main" id="{55AB4C81-B7D0-2755-BA75-B946735C56F4}"/>
              </a:ext>
            </a:extLst>
          </p:cNvPr>
          <p:cNvSpPr>
            <a:spLocks noGrp="1"/>
          </p:cNvSpPr>
          <p:nvPr>
            <p:ph type="ftr" idx="11"/>
          </p:nvPr>
        </p:nvSpPr>
        <p:spPr/>
        <p:txBody>
          <a:bodyPr/>
          <a:lstStyle>
            <a:lvl1pPr>
              <a:defRPr/>
            </a:lvl1pPr>
          </a:lstStyle>
          <a:p>
            <a:endParaRPr lang="en-US" altLang="el-GR"/>
          </a:p>
        </p:txBody>
      </p:sp>
      <p:sp>
        <p:nvSpPr>
          <p:cNvPr id="4" name="Θέση αριθμού διαφάνειας 3">
            <a:extLst>
              <a:ext uri="{FF2B5EF4-FFF2-40B4-BE49-F238E27FC236}">
                <a16:creationId xmlns:a16="http://schemas.microsoft.com/office/drawing/2014/main" id="{02709BA6-B858-E85C-2716-8816B41467A1}"/>
              </a:ext>
            </a:extLst>
          </p:cNvPr>
          <p:cNvSpPr>
            <a:spLocks noGrp="1"/>
          </p:cNvSpPr>
          <p:nvPr>
            <p:ph type="sldNum" idx="12"/>
          </p:nvPr>
        </p:nvSpPr>
        <p:spPr/>
        <p:txBody>
          <a:bodyPr/>
          <a:lstStyle>
            <a:lvl1pPr>
              <a:defRPr/>
            </a:lvl1pPr>
          </a:lstStyle>
          <a:p>
            <a:fld id="{5AEAB213-F530-6148-BD37-58BA4419264B}" type="slidenum">
              <a:rPr lang="el-GR" altLang="el-GR"/>
              <a:pPr/>
              <a:t>‹#›</a:t>
            </a:fld>
            <a:endParaRPr lang="el-GR" altLang="el-GR"/>
          </a:p>
        </p:txBody>
      </p:sp>
    </p:spTree>
    <p:extLst>
      <p:ext uri="{BB962C8B-B14F-4D97-AF65-F5344CB8AC3E}">
        <p14:creationId xmlns:p14="http://schemas.microsoft.com/office/powerpoint/2010/main" val="15221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9B52D3-83AB-6AF7-A977-E01B10ED3CA7}"/>
              </a:ext>
            </a:extLst>
          </p:cNvPr>
          <p:cNvSpPr>
            <a:spLocks noGrp="1"/>
          </p:cNvSpPr>
          <p:nvPr>
            <p:ph type="title"/>
          </p:nvPr>
        </p:nvSpPr>
        <p:spPr>
          <a:xfrm>
            <a:off x="630238" y="342900"/>
            <a:ext cx="2949575" cy="1200150"/>
          </a:xfrm>
        </p:spPr>
        <p:txBody>
          <a:bodyPr/>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EB3905B-F41C-5BD2-0F25-2C9F923E2C9C}"/>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9B42288-4F27-A8B4-9DC9-05C70073CA3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CE0CE75-9601-1339-F2DC-52A7C30EDDE1}"/>
              </a:ext>
            </a:extLst>
          </p:cNvPr>
          <p:cNvSpPr>
            <a:spLocks noGrp="1"/>
          </p:cNvSpPr>
          <p:nvPr>
            <p:ph type="dt"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A85E029A-9C4B-7A33-64DC-48F6AF2DE250}"/>
              </a:ext>
            </a:extLst>
          </p:cNvPr>
          <p:cNvSpPr>
            <a:spLocks noGrp="1"/>
          </p:cNvSpPr>
          <p:nvPr>
            <p:ph type="ftr" idx="11"/>
          </p:nvPr>
        </p:nvSpPr>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97D998C2-E962-9525-60A1-2C65D6EE40B3}"/>
              </a:ext>
            </a:extLst>
          </p:cNvPr>
          <p:cNvSpPr>
            <a:spLocks noGrp="1"/>
          </p:cNvSpPr>
          <p:nvPr>
            <p:ph type="sldNum" idx="12"/>
          </p:nvPr>
        </p:nvSpPr>
        <p:spPr/>
        <p:txBody>
          <a:bodyPr/>
          <a:lstStyle>
            <a:lvl1pPr>
              <a:defRPr/>
            </a:lvl1pPr>
          </a:lstStyle>
          <a:p>
            <a:fld id="{882002FD-05C8-B347-9D61-87A7C7BB7D1D}" type="slidenum">
              <a:rPr lang="el-GR" altLang="el-GR"/>
              <a:pPr/>
              <a:t>‹#›</a:t>
            </a:fld>
            <a:endParaRPr lang="el-GR" altLang="el-GR"/>
          </a:p>
        </p:txBody>
      </p:sp>
    </p:spTree>
    <p:extLst>
      <p:ext uri="{BB962C8B-B14F-4D97-AF65-F5344CB8AC3E}">
        <p14:creationId xmlns:p14="http://schemas.microsoft.com/office/powerpoint/2010/main" val="261549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292EDA-CC5E-FF5C-055A-1AF3F315E9C4}"/>
              </a:ext>
            </a:extLst>
          </p:cNvPr>
          <p:cNvSpPr>
            <a:spLocks noGrp="1"/>
          </p:cNvSpPr>
          <p:nvPr>
            <p:ph type="title"/>
          </p:nvPr>
        </p:nvSpPr>
        <p:spPr>
          <a:xfrm>
            <a:off x="630238" y="342900"/>
            <a:ext cx="2949575" cy="1200150"/>
          </a:xfrm>
        </p:spPr>
        <p:txBody>
          <a:bodyPr/>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8DC18DE-2F61-4BA3-FE06-924CDEF65C93}"/>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36D992B-2183-71FB-9F9F-3BEC283B46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DB4A0C2-E107-029E-398C-CA6CBDF68FE3}"/>
              </a:ext>
            </a:extLst>
          </p:cNvPr>
          <p:cNvSpPr>
            <a:spLocks noGrp="1"/>
          </p:cNvSpPr>
          <p:nvPr>
            <p:ph type="dt"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F72C78C0-235D-8F72-9186-4699532C5982}"/>
              </a:ext>
            </a:extLst>
          </p:cNvPr>
          <p:cNvSpPr>
            <a:spLocks noGrp="1"/>
          </p:cNvSpPr>
          <p:nvPr>
            <p:ph type="ftr" idx="11"/>
          </p:nvPr>
        </p:nvSpPr>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C653E09D-3FF4-B962-AEAB-FF6A79584F50}"/>
              </a:ext>
            </a:extLst>
          </p:cNvPr>
          <p:cNvSpPr>
            <a:spLocks noGrp="1"/>
          </p:cNvSpPr>
          <p:nvPr>
            <p:ph type="sldNum" idx="12"/>
          </p:nvPr>
        </p:nvSpPr>
        <p:spPr/>
        <p:txBody>
          <a:bodyPr/>
          <a:lstStyle>
            <a:lvl1pPr>
              <a:defRPr/>
            </a:lvl1pPr>
          </a:lstStyle>
          <a:p>
            <a:fld id="{7DC933F7-A844-F040-BEBD-68B9C9E416B8}" type="slidenum">
              <a:rPr lang="el-GR" altLang="el-GR"/>
              <a:pPr/>
              <a:t>‹#›</a:t>
            </a:fld>
            <a:endParaRPr lang="el-GR" altLang="el-GR"/>
          </a:p>
        </p:txBody>
      </p:sp>
    </p:spTree>
    <p:extLst>
      <p:ext uri="{BB962C8B-B14F-4D97-AF65-F5344CB8AC3E}">
        <p14:creationId xmlns:p14="http://schemas.microsoft.com/office/powerpoint/2010/main" val="152882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AA2D6"/>
            </a:gs>
            <a:gs pos="100000">
              <a:srgbClr val="002B36"/>
            </a:gs>
          </a:gsLst>
          <a:path path="shape">
            <a:fillToRect l="50000" t="54999" r="50000" b="45001"/>
          </a:path>
        </a:gradFill>
        <a:effectLst/>
      </p:bgPr>
    </p:bg>
    <p:spTree>
      <p:nvGrpSpPr>
        <p:cNvPr id="1" name=""/>
        <p:cNvGrpSpPr/>
        <p:nvPr/>
      </p:nvGrpSpPr>
      <p:grpSpPr>
        <a:xfrm>
          <a:off x="0" y="0"/>
          <a:ext cx="0" cy="0"/>
          <a:chOff x="0" y="0"/>
          <a:chExt cx="0" cy="0"/>
        </a:xfrm>
      </p:grpSpPr>
      <p:sp>
        <p:nvSpPr>
          <p:cNvPr id="1025" name="AutoShape 1">
            <a:extLst>
              <a:ext uri="{FF2B5EF4-FFF2-40B4-BE49-F238E27FC236}">
                <a16:creationId xmlns:a16="http://schemas.microsoft.com/office/drawing/2014/main" id="{B8F2EE6B-A10D-EE88-4E06-9C0065F29238}"/>
              </a:ext>
            </a:extLst>
          </p:cNvPr>
          <p:cNvSpPr>
            <a:spLocks noChangeArrowheads="1"/>
          </p:cNvSpPr>
          <p:nvPr/>
        </p:nvSpPr>
        <p:spPr bwMode="auto">
          <a:xfrm>
            <a:off x="-9525" y="-4763"/>
            <a:ext cx="9163050" cy="781051"/>
          </a:xfrm>
          <a:custGeom>
            <a:avLst/>
            <a:gdLst>
              <a:gd name="T0" fmla="*/ 0 w 9163050"/>
              <a:gd name="T1" fmla="*/ 0 h 781050"/>
              <a:gd name="T2" fmla="*/ 0 w 9163050"/>
              <a:gd name="T3" fmla="*/ 0 h 781050"/>
            </a:gdLst>
            <a:ahLst/>
            <a:cxnLst>
              <a:cxn ang="0">
                <a:pos x="r" y="vc"/>
              </a:cxn>
              <a:cxn ang="5400000">
                <a:pos x="hc" y="b"/>
              </a:cxn>
              <a:cxn ang="10800000">
                <a:pos x="l" y="vc"/>
              </a:cxn>
              <a:cxn ang="16200000">
                <a:pos x="hc" y="t"/>
              </a:cxn>
            </a:cxnLst>
            <a:rect l="T0" t="T1" r="T2" b="T3"/>
            <a:pathLst>
              <a:path w="9163050" h="78105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999"/>
                </a:srgbClr>
              </a:gs>
              <a:gs pos="100000">
                <a:srgbClr val="00C4CD">
                  <a:alpha val="56000"/>
                </a:srgbClr>
              </a:gs>
            </a:gsLst>
            <a:lin ang="5400000" scaled="1"/>
          </a:gradFill>
          <a:ln>
            <a:noFill/>
          </a:ln>
          <a:effectLst/>
          <a:extLs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26" name="AutoShape 2">
            <a:extLst>
              <a:ext uri="{FF2B5EF4-FFF2-40B4-BE49-F238E27FC236}">
                <a16:creationId xmlns:a16="http://schemas.microsoft.com/office/drawing/2014/main" id="{529A6DB0-4109-A17D-FCA0-D99C13EA50DE}"/>
              </a:ext>
            </a:extLst>
          </p:cNvPr>
          <p:cNvSpPr>
            <a:spLocks noChangeArrowheads="1"/>
          </p:cNvSpPr>
          <p:nvPr/>
        </p:nvSpPr>
        <p:spPr bwMode="auto">
          <a:xfrm>
            <a:off x="4381500" y="-4763"/>
            <a:ext cx="4762500" cy="477838"/>
          </a:xfrm>
          <a:custGeom>
            <a:avLst/>
            <a:gdLst>
              <a:gd name="T0" fmla="*/ 0 w 4762500"/>
              <a:gd name="T1" fmla="*/ 0 h 478631"/>
              <a:gd name="T2" fmla="*/ 0 w 4762500"/>
              <a:gd name="T3" fmla="*/ 0 h 478631"/>
            </a:gdLst>
            <a:ahLst/>
            <a:cxnLst>
              <a:cxn ang="0">
                <a:pos x="r" y="vc"/>
              </a:cxn>
              <a:cxn ang="5400000">
                <a:pos x="hc" y="b"/>
              </a:cxn>
              <a:cxn ang="10800000">
                <a:pos x="l" y="vc"/>
              </a:cxn>
              <a:cxn ang="16200000">
                <a:pos x="hc" y="t"/>
              </a:cxn>
            </a:cxnLst>
            <a:rect l="T0" t="T1" r="T2" b="T3"/>
            <a:pathLst>
              <a:path w="4762500" h="478631">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1000"/>
                </a:srgbClr>
              </a:gs>
              <a:gs pos="100000">
                <a:srgbClr val="008ABF">
                  <a:alpha val="45999"/>
                </a:srgbClr>
              </a:gs>
            </a:gsLst>
            <a:lin ang="5400000" scaled="1"/>
          </a:gradFill>
          <a:ln>
            <a:noFill/>
          </a:ln>
          <a:effectLst/>
          <a:extLs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27" name="Rectangle 3">
            <a:extLst>
              <a:ext uri="{FF2B5EF4-FFF2-40B4-BE49-F238E27FC236}">
                <a16:creationId xmlns:a16="http://schemas.microsoft.com/office/drawing/2014/main" id="{9D84662D-1DDD-5133-8DE7-FE254F634B8C}"/>
              </a:ext>
            </a:extLst>
          </p:cNvPr>
          <p:cNvSpPr>
            <a:spLocks noGrp="1" noChangeArrowheads="1"/>
          </p:cNvSpPr>
          <p:nvPr>
            <p:ph type="title"/>
          </p:nvPr>
        </p:nvSpPr>
        <p:spPr bwMode="auto">
          <a:xfrm>
            <a:off x="533400" y="1028700"/>
            <a:ext cx="7850188" cy="13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0" rIns="18360" bIns="0" numCol="1" anchor="b" anchorCtr="0" compatLnSpc="1">
            <a:prstTxWarp prst="textNoShape">
              <a:avLst/>
            </a:prstTxWarp>
          </a:bodyPr>
          <a:lstStyle/>
          <a:p>
            <a:pPr lvl="0"/>
            <a:r>
              <a:rPr lang="en-GB" altLang="el-GR"/>
              <a:t>Kλικ για επεξεργασία του τίτλου</a:t>
            </a:r>
          </a:p>
        </p:txBody>
      </p:sp>
      <p:sp>
        <p:nvSpPr>
          <p:cNvPr id="1028" name="Rectangle 4">
            <a:extLst>
              <a:ext uri="{FF2B5EF4-FFF2-40B4-BE49-F238E27FC236}">
                <a16:creationId xmlns:a16="http://schemas.microsoft.com/office/drawing/2014/main" id="{6AA0A71F-2DCD-5851-B399-90E130DD6D50}"/>
              </a:ext>
            </a:extLst>
          </p:cNvPr>
          <p:cNvSpPr>
            <a:spLocks noGrp="1" noChangeArrowheads="1"/>
          </p:cNvSpPr>
          <p:nvPr>
            <p:ph type="dt"/>
          </p:nvPr>
        </p:nvSpPr>
        <p:spPr bwMode="auto">
          <a:xfrm>
            <a:off x="457200" y="4767263"/>
            <a:ext cx="2132013"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hangingPunct="1">
              <a:lnSpc>
                <a:spcPct val="100000"/>
              </a:lnSpc>
              <a:tabLst>
                <a:tab pos="914400" algn="l"/>
                <a:tab pos="1828800" algn="l"/>
              </a:tabLst>
              <a:defRPr sz="1200">
                <a:solidFill>
                  <a:srgbClr val="D1EAED"/>
                </a:solidFill>
                <a:latin typeface="+mj-lt"/>
                <a:ea typeface="DejaVu Sans" charset="0"/>
                <a:cs typeface="DejaVu Sans" charset="0"/>
              </a:defRPr>
            </a:lvl1pPr>
          </a:lstStyle>
          <a:p>
            <a:endParaRPr lang="el-GR" altLang="el-GR"/>
          </a:p>
        </p:txBody>
      </p:sp>
      <p:sp>
        <p:nvSpPr>
          <p:cNvPr id="1029" name="Rectangle 5">
            <a:extLst>
              <a:ext uri="{FF2B5EF4-FFF2-40B4-BE49-F238E27FC236}">
                <a16:creationId xmlns:a16="http://schemas.microsoft.com/office/drawing/2014/main" id="{EEC65D02-6000-FB7A-B261-5FD397C80699}"/>
              </a:ext>
            </a:extLst>
          </p:cNvPr>
          <p:cNvSpPr>
            <a:spLocks noGrp="1" noChangeArrowheads="1"/>
          </p:cNvSpPr>
          <p:nvPr>
            <p:ph type="ftr"/>
          </p:nvPr>
        </p:nvSpPr>
        <p:spPr bwMode="auto">
          <a:xfrm>
            <a:off x="2667000" y="4767263"/>
            <a:ext cx="3351213"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a:lnSpc>
                <a:spcPct val="100000"/>
              </a:lnSpc>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1030" name="Rectangle 6">
            <a:extLst>
              <a:ext uri="{FF2B5EF4-FFF2-40B4-BE49-F238E27FC236}">
                <a16:creationId xmlns:a16="http://schemas.microsoft.com/office/drawing/2014/main" id="{8A484E5C-C776-0AC2-C4B9-F7B54E11F061}"/>
              </a:ext>
            </a:extLst>
          </p:cNvPr>
          <p:cNvSpPr>
            <a:spLocks noGrp="1" noChangeArrowheads="1"/>
          </p:cNvSpPr>
          <p:nvPr>
            <p:ph type="sldNum"/>
          </p:nvPr>
        </p:nvSpPr>
        <p:spPr bwMode="auto">
          <a:xfrm>
            <a:off x="7924800" y="4767263"/>
            <a:ext cx="760413"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hangingPunct="1">
              <a:lnSpc>
                <a:spcPct val="100000"/>
              </a:lnSpc>
              <a:defRPr sz="1200">
                <a:solidFill>
                  <a:srgbClr val="D1EAED"/>
                </a:solidFill>
                <a:latin typeface="+mj-lt"/>
                <a:ea typeface="DejaVu Sans" charset="0"/>
                <a:cs typeface="DejaVu Sans" charset="0"/>
              </a:defRPr>
            </a:lvl1pPr>
          </a:lstStyle>
          <a:p>
            <a:fld id="{AA47B93B-3635-2D41-8188-7EED48490F0C}" type="slidenum">
              <a:rPr lang="el-GR" altLang="el-GR"/>
              <a:pPr/>
              <a:t>‹#›</a:t>
            </a:fld>
            <a:endParaRPr lang="el-GR" altLang="el-GR"/>
          </a:p>
        </p:txBody>
      </p:sp>
      <p:sp>
        <p:nvSpPr>
          <p:cNvPr id="1031" name="Rectangle 7">
            <a:extLst>
              <a:ext uri="{FF2B5EF4-FFF2-40B4-BE49-F238E27FC236}">
                <a16:creationId xmlns:a16="http://schemas.microsoft.com/office/drawing/2014/main" id="{CAF7F802-36F3-9945-5E8A-C5C4163DC82B}"/>
              </a:ext>
            </a:extLst>
          </p:cNvPr>
          <p:cNvSpPr>
            <a:spLocks noGrp="1" noChangeArrowheads="1"/>
          </p:cNvSpPr>
          <p:nvPr>
            <p:ph type="body" idx="1"/>
          </p:nvPr>
        </p:nvSpPr>
        <p:spPr bwMode="auto">
          <a:xfrm>
            <a:off x="457200" y="1203325"/>
            <a:ext cx="8228013" cy="298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6134" rIns="0" bIns="0" numCol="1" anchor="t" anchorCtr="0" compatLnSpc="1">
            <a:prstTxWarp prst="textNoShape">
              <a:avLst/>
            </a:prstTxWarp>
          </a:bodyPr>
          <a:lstStyle/>
          <a:p>
            <a:pPr lvl="0"/>
            <a:r>
              <a:rPr lang="en-GB" altLang="el-GR"/>
              <a:t>Click to edit the outline text format</a:t>
            </a:r>
          </a:p>
          <a:p>
            <a:pPr lvl="1"/>
            <a:r>
              <a:rPr lang="en-GB" altLang="el-GR"/>
              <a:t>Second Outline Level</a:t>
            </a:r>
          </a:p>
          <a:p>
            <a:pPr lvl="2"/>
            <a:r>
              <a:rPr lang="en-GB" altLang="el-GR"/>
              <a:t>Third Outline Level</a:t>
            </a:r>
          </a:p>
          <a:p>
            <a:pPr lvl="3"/>
            <a:r>
              <a:rPr lang="en-GB" altLang="el-GR"/>
              <a:t>Fourth Outline Level</a:t>
            </a:r>
          </a:p>
          <a:p>
            <a:pPr lvl="4"/>
            <a:r>
              <a:rPr lang="en-GB" altLang="el-GR"/>
              <a:t>Fifth Outline Level</a:t>
            </a:r>
          </a:p>
          <a:p>
            <a:pPr lvl="4"/>
            <a:r>
              <a:rPr lang="en-GB" altLang="el-GR"/>
              <a:t>Sixth Outline Level</a:t>
            </a:r>
          </a:p>
          <a:p>
            <a:pPr lvl="4"/>
            <a:r>
              <a:rPr lang="en-GB" altLang="el-GR"/>
              <a:t>Seventh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l" rtl="0" fontAlgn="base">
        <a:lnSpc>
          <a:spcPct val="113000"/>
        </a:lnSpc>
        <a:spcBef>
          <a:spcPts val="13"/>
        </a:spcBef>
        <a:spcAft>
          <a:spcPts val="13"/>
        </a:spcAft>
        <a:buClr>
          <a:srgbClr val="000000"/>
        </a:buClr>
        <a:buSzPct val="100000"/>
        <a:buFont typeface="Times New Roman" panose="02020603050405020304" pitchFamily="18" charset="0"/>
        <a:defRPr kern="1200">
          <a:solidFill>
            <a:srgbClr val="FFFFFF"/>
          </a:solidFill>
          <a:latin typeface="+mj-lt"/>
          <a:ea typeface="+mj-ea"/>
          <a:cs typeface="+mj-cs"/>
        </a:defRPr>
      </a:lvl1pPr>
      <a:lvl2pPr marL="742950" indent="-28575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2pPr>
      <a:lvl3pPr marL="11430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3pPr>
      <a:lvl4pPr marL="16002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4pPr>
      <a:lvl5pPr marL="20574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5pPr>
      <a:lvl6pPr marL="25146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6pPr>
      <a:lvl7pPr marL="29718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7pPr>
      <a:lvl8pPr marL="34290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8pPr>
      <a:lvl9pPr marL="38862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9pPr>
    </p:titleStyle>
    <p:bodyStyle>
      <a:lvl1pPr marL="342900" indent="-342900" algn="l" rtl="0" fontAlgn="base">
        <a:lnSpc>
          <a:spcPct val="83000"/>
        </a:lnSpc>
        <a:spcBef>
          <a:spcPts val="1425"/>
        </a:spcBef>
        <a:spcAft>
          <a:spcPts val="13"/>
        </a:spcAft>
        <a:buClr>
          <a:srgbClr val="000000"/>
        </a:buClr>
        <a:buSzPct val="100000"/>
        <a:buFont typeface="Times New Roman" panose="02020603050405020304" pitchFamily="18" charset="0"/>
        <a:defRPr sz="2600" kern="1200">
          <a:solidFill>
            <a:srgbClr val="FFFFFF"/>
          </a:solidFill>
          <a:latin typeface="+mn-lt"/>
          <a:ea typeface="+mn-ea"/>
          <a:cs typeface="+mn-cs"/>
        </a:defRPr>
      </a:lvl1pPr>
      <a:lvl2pPr marL="742950" indent="-285750" algn="l" rtl="0" fontAlgn="base">
        <a:lnSpc>
          <a:spcPct val="83000"/>
        </a:lnSpc>
        <a:spcBef>
          <a:spcPts val="1138"/>
        </a:spcBef>
        <a:spcAft>
          <a:spcPts val="13"/>
        </a:spcAft>
        <a:buClr>
          <a:srgbClr val="000000"/>
        </a:buClr>
        <a:buSzPct val="100000"/>
        <a:buFont typeface="Times New Roman" panose="02020603050405020304" pitchFamily="18" charset="0"/>
        <a:defRPr sz="2100" kern="1200">
          <a:solidFill>
            <a:srgbClr val="FFFFFF"/>
          </a:solidFill>
          <a:latin typeface="+mn-lt"/>
          <a:ea typeface="+mn-ea"/>
          <a:cs typeface="+mn-cs"/>
        </a:defRPr>
      </a:lvl2pPr>
      <a:lvl3pPr marL="1143000" indent="-228600" algn="l" rtl="0" fontAlgn="base">
        <a:lnSpc>
          <a:spcPct val="83000"/>
        </a:lnSpc>
        <a:spcBef>
          <a:spcPts val="86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rtl="0" fontAlgn="base">
        <a:lnSpc>
          <a:spcPct val="83000"/>
        </a:lnSpc>
        <a:spcBef>
          <a:spcPts val="575"/>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rtl="0" fontAlgn="base">
        <a:lnSpc>
          <a:spcPct val="83000"/>
        </a:lnSpc>
        <a:spcBef>
          <a:spcPts val="288"/>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90209CC-B583-2437-44B2-00E8F459C18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69072D5-72C4-17FA-27FF-1B675F12ECD6}"/>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100E417-D44A-3549-DCA8-FF0B5CDC6AE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l-GR" altLang="el-GR"/>
          </a:p>
        </p:txBody>
      </p:sp>
      <p:sp>
        <p:nvSpPr>
          <p:cNvPr id="5" name="Θέση υποσέλιδου 4">
            <a:extLst>
              <a:ext uri="{FF2B5EF4-FFF2-40B4-BE49-F238E27FC236}">
                <a16:creationId xmlns:a16="http://schemas.microsoft.com/office/drawing/2014/main" id="{DE885F28-578F-788B-CC40-ACAC0838998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ltLang="el-GR"/>
          </a:p>
        </p:txBody>
      </p:sp>
      <p:sp>
        <p:nvSpPr>
          <p:cNvPr id="6" name="Θέση αριθμού διαφάνειας 5">
            <a:extLst>
              <a:ext uri="{FF2B5EF4-FFF2-40B4-BE49-F238E27FC236}">
                <a16:creationId xmlns:a16="http://schemas.microsoft.com/office/drawing/2014/main" id="{0E75DE1C-362B-C6A9-F8CB-D98505FD527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AA47B93B-3635-2D41-8188-7EED48490F0C}" type="slidenum">
              <a:rPr lang="el-GR" altLang="el-GR" smtClean="0"/>
              <a:pPr/>
              <a:t>‹#›</a:t>
            </a:fld>
            <a:endParaRPr lang="el-GR" altLang="el-GR"/>
          </a:p>
        </p:txBody>
      </p:sp>
    </p:spTree>
    <p:extLst>
      <p:ext uri="{BB962C8B-B14F-4D97-AF65-F5344CB8AC3E}">
        <p14:creationId xmlns:p14="http://schemas.microsoft.com/office/powerpoint/2010/main" val="22145652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31.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282728AA-47E7-E927-E880-27409D9D1E3E}"/>
              </a:ext>
            </a:extLst>
          </p:cNvPr>
          <p:cNvSpPr>
            <a:spLocks noGrp="1" noChangeArrowheads="1"/>
          </p:cNvSpPr>
          <p:nvPr>
            <p:ph type="title" idx="4294967295"/>
          </p:nvPr>
        </p:nvSpPr>
        <p:spPr>
          <a:xfrm>
            <a:off x="533400" y="339725"/>
            <a:ext cx="7851775" cy="935038"/>
          </a:xfrm>
          <a:ln/>
        </p:spPr>
        <p:txBody>
          <a:bodyPr/>
          <a:lstStyle/>
          <a:p>
            <a:pPr algn="ctr">
              <a:lnSpc>
                <a:spcPct val="100000"/>
              </a:lnSpc>
              <a:tabLst>
                <a:tab pos="914400" algn="l"/>
                <a:tab pos="1828800" algn="l"/>
                <a:tab pos="2743200" algn="l"/>
                <a:tab pos="3657600" algn="l"/>
                <a:tab pos="4572000" algn="l"/>
                <a:tab pos="5486400" algn="l"/>
                <a:tab pos="6400800" algn="l"/>
                <a:tab pos="7315200" algn="l"/>
              </a:tabLst>
            </a:pPr>
            <a:r>
              <a:rPr lang="el-GR" altLang="el-GR" sz="5600" b="1">
                <a:solidFill>
                  <a:srgbClr val="50E0EA"/>
                </a:solidFill>
                <a:latin typeface="Calibri" panose="020F0502020204030204" pitchFamily="34" charset="0"/>
              </a:rPr>
              <a:t>Μ.Ε.Κ.  Ι</a:t>
            </a:r>
          </a:p>
        </p:txBody>
      </p:sp>
      <p:sp>
        <p:nvSpPr>
          <p:cNvPr id="4098" name="Rectangle 2">
            <a:extLst>
              <a:ext uri="{FF2B5EF4-FFF2-40B4-BE49-F238E27FC236}">
                <a16:creationId xmlns:a16="http://schemas.microsoft.com/office/drawing/2014/main" id="{347897C8-4EDB-1672-D755-56B3A29396E9}"/>
              </a:ext>
            </a:extLst>
          </p:cNvPr>
          <p:cNvSpPr>
            <a:spLocks noGrp="1" noChangeArrowheads="1"/>
          </p:cNvSpPr>
          <p:nvPr>
            <p:ph type="subTitle" idx="4294967295"/>
          </p:nvPr>
        </p:nvSpPr>
        <p:spPr>
          <a:xfrm>
            <a:off x="533400" y="987425"/>
            <a:ext cx="7854950" cy="2592388"/>
          </a:xfrm>
          <a:ln/>
        </p:spPr>
        <p:txBody>
          <a:bodyPr tIns="45000" rIns="18360" bIns="45000"/>
          <a:lstStyle/>
          <a:p>
            <a:pPr marL="0" indent="0" algn="r">
              <a:lnSpc>
                <a:spcPct val="150000"/>
              </a:lnSpc>
              <a:spcBef>
                <a:spcPts val="813"/>
              </a:spcBef>
              <a:tabLst>
                <a:tab pos="0" algn="l"/>
                <a:tab pos="914400" algn="l"/>
                <a:tab pos="1828800" algn="l"/>
                <a:tab pos="2743200" algn="l"/>
                <a:tab pos="3657600" algn="l"/>
                <a:tab pos="4572000" algn="l"/>
                <a:tab pos="5486400" algn="l"/>
                <a:tab pos="6400800" algn="l"/>
                <a:tab pos="7315200" algn="l"/>
              </a:tabLst>
            </a:pPr>
            <a:r>
              <a:rPr lang="el-GR" altLang="el-GR" sz="4000"/>
              <a:t>Κεφάλαιο  4</a:t>
            </a:r>
          </a:p>
          <a:p>
            <a:pPr marL="0" indent="0" algn="ctr">
              <a:lnSpc>
                <a:spcPct val="100000"/>
              </a:lnSpc>
              <a:spcBef>
                <a:spcPts val="813"/>
              </a:spcBef>
              <a:tabLst>
                <a:tab pos="0" algn="l"/>
                <a:tab pos="914400" algn="l"/>
                <a:tab pos="1828800" algn="l"/>
                <a:tab pos="2743200" algn="l"/>
                <a:tab pos="3657600" algn="l"/>
                <a:tab pos="4572000" algn="l"/>
                <a:tab pos="5486400" algn="l"/>
                <a:tab pos="6400800" algn="l"/>
                <a:tab pos="7315200" algn="l"/>
              </a:tabLst>
            </a:pPr>
            <a:r>
              <a:rPr lang="el-GR" altLang="el-GR" sz="4000" b="1">
                <a:solidFill>
                  <a:srgbClr val="E5F4E0"/>
                </a:solidFill>
              </a:rPr>
              <a:t>Βενζινομηχανές</a:t>
            </a:r>
          </a:p>
          <a:p>
            <a:pPr marL="0" indent="0" algn="ctr">
              <a:lnSpc>
                <a:spcPct val="100000"/>
              </a:lnSpc>
              <a:spcBef>
                <a:spcPts val="550"/>
              </a:spcBef>
              <a:tabLst>
                <a:tab pos="0" algn="l"/>
                <a:tab pos="914400" algn="l"/>
                <a:tab pos="1828800" algn="l"/>
                <a:tab pos="2743200" algn="l"/>
                <a:tab pos="3657600" algn="l"/>
                <a:tab pos="4572000" algn="l"/>
                <a:tab pos="5486400" algn="l"/>
                <a:tab pos="6400800" algn="l"/>
                <a:tab pos="7315200" algn="l"/>
              </a:tabLst>
            </a:pPr>
            <a:r>
              <a:rPr lang="el-GR" altLang="el-GR" sz="2700" b="1">
                <a:solidFill>
                  <a:srgbClr val="CBEAC0"/>
                </a:solidFill>
              </a:rPr>
              <a:t>Κύλινδρος - έμβολο - ελατήρια - πείρος -διωστήρας - στροφαλοφόρος άξονας - σφόνδυλος (βολάν)</a:t>
            </a:r>
          </a:p>
        </p:txBody>
      </p:sp>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a:extLst>
              <a:ext uri="{FF2B5EF4-FFF2-40B4-BE49-F238E27FC236}">
                <a16:creationId xmlns:a16="http://schemas.microsoft.com/office/drawing/2014/main" id="{A298FF0F-2B22-2BD5-D6CE-4F1A07F8A5D2}"/>
              </a:ext>
            </a:extLst>
          </p:cNvPr>
          <p:cNvSpPr>
            <a:spLocks noChangeArrowheads="1"/>
          </p:cNvSpPr>
          <p:nvPr/>
        </p:nvSpPr>
        <p:spPr bwMode="auto">
          <a:xfrm>
            <a:off x="2124075" y="2068513"/>
            <a:ext cx="4319588" cy="792162"/>
          </a:xfrm>
          <a:custGeom>
            <a:avLst/>
            <a:gdLst>
              <a:gd name="G0" fmla="+- 0 0 12500"/>
              <a:gd name="G1" fmla="+- 25000 0 12500"/>
              <a:gd name="G2" fmla="?: G1 12500 25000"/>
              <a:gd name="G3" fmla="?: G0 0 G1"/>
              <a:gd name="G4" fmla="min 12001 2200"/>
              <a:gd name="G5" fmla="*/ G4 G3 1"/>
              <a:gd name="G6" fmla="*/ G5 1 32767"/>
              <a:gd name="G7" fmla="*/ G6 1 2"/>
              <a:gd name="G8" fmla="*/ G6 1 4"/>
              <a:gd name="G9" fmla="+- G6 G7 0"/>
              <a:gd name="G10" fmla="+- G9 0 0"/>
              <a:gd name="G11" fmla="+- G6 G6 0"/>
              <a:gd name="G12" fmla="+- G11 0 0"/>
              <a:gd name="G13" fmla="+- 2200 0 G6"/>
              <a:gd name="G14" fmla="+- 2200 0 G7"/>
              <a:gd name="G15" fmla="+- G13 0 G7"/>
              <a:gd name="G16" fmla="+- 12001 0 G6"/>
              <a:gd name="G17" fmla="+- 12001 0 G7"/>
              <a:gd name="G18" fmla="*/ 12001 1 2"/>
              <a:gd name="G19" fmla="*/ 2200 1 2"/>
              <a:gd name="G20" fmla="+- 12001 0 0"/>
              <a:gd name="G21" fmla="+- 0 0 0"/>
              <a:gd name="G22" fmla="+- 90 0 0"/>
              <a:gd name="G23" fmla="+- 0 0 0"/>
              <a:gd name="G24" fmla="+- 180 0 0"/>
              <a:gd name="G25" fmla="+- 270 0 0"/>
              <a:gd name="G26" fmla="+- 65446 0 0"/>
              <a:gd name="G27" fmla="+- 180 0 0"/>
              <a:gd name="G28" fmla="+- 65356 0 0"/>
              <a:gd name="G29" fmla="+- 90 0 0"/>
              <a:gd name="G30" fmla="+- 65446 0 0"/>
              <a:gd name="G31" fmla="+- 90 0 0"/>
              <a:gd name="G32" fmla="+- 65446 0 0"/>
              <a:gd name="G33" fmla="+- 0 0 0"/>
              <a:gd name="G34" fmla="+- 65356 0 0"/>
              <a:gd name="G35" fmla="+- 90 0 0"/>
              <a:gd name="G36" fmla="+- 65446 0 0"/>
              <a:gd name="G37" fmla="+- 0 0 0"/>
              <a:gd name="G38" fmla="+- 65356 0 0"/>
              <a:gd name="G39" fmla="+- 90 0 0"/>
              <a:gd name="G40" fmla="+- 65266 0 0"/>
              <a:gd name="G41" fmla="+- 180 0 0"/>
              <a:gd name="G42" fmla="+- 65356 0 0"/>
              <a:gd name="G43" fmla="+- 180 0 0"/>
              <a:gd name="G44" fmla="+- 90 0 0"/>
              <a:gd name="G45" fmla="+- 180 0 0"/>
              <a:gd name="G46" fmla="+- 180 0 0"/>
              <a:gd name="G47" fmla="+- 0 0 0"/>
              <a:gd name="G48" fmla="+- 90 0 0"/>
              <a:gd name="G49" fmla="+- 0 0 0"/>
              <a:gd name="G50" fmla="+- 180 0 0"/>
              <a:gd name="G51" fmla="+- 90 0 0"/>
              <a:gd name="G52" fmla="+- 65446 0 0"/>
              <a:gd name="G53" fmla="+- 0 0 0"/>
              <a:gd name="G54" fmla="+- 180 0 0"/>
              <a:gd name="G55" fmla="+- 180 0 0"/>
              <a:gd name="G56" fmla="+- 180 0 0"/>
              <a:gd name="G57" fmla="+- 0 0 0"/>
              <a:gd name="G58" fmla="+- 180 0 0"/>
            </a:gdLst>
            <a:ahLst/>
            <a:cxnLst>
              <a:cxn ang="0">
                <a:pos x="r" y="vc"/>
              </a:cxn>
              <a:cxn ang="5400000">
                <a:pos x="hc" y="b"/>
              </a:cxn>
              <a:cxn ang="10800000">
                <a:pos x="l" y="vc"/>
              </a:cxn>
              <a:cxn ang="16200000">
                <a:pos x="hc" y="t"/>
              </a:cxn>
            </a:cxnLst>
            <a:rect l="0" t="0" r="0" b="0"/>
            <a:pathLst>
              <a:path stroke="0">
                <a:moveTo>
                  <a:pt x="12001" y="420"/>
                </a:moveTo>
                <a:lnTo>
                  <a:pt x="420" y="420"/>
                </a:lnTo>
                <a:lnTo>
                  <a:pt x="0" y="90"/>
                </a:lnTo>
                <a:lnTo>
                  <a:pt x="11581" y="420"/>
                </a:lnTo>
                <a:lnTo>
                  <a:pt x="210" y="210"/>
                </a:lnTo>
                <a:lnTo>
                  <a:pt x="0" y="180"/>
                </a:lnTo>
                <a:lnTo>
                  <a:pt x="11162" y="839"/>
                </a:lnTo>
                <a:lnTo>
                  <a:pt x="420" y="839"/>
                </a:lnTo>
                <a:lnTo>
                  <a:pt x="420" y="420"/>
                </a:lnTo>
                <a:lnTo>
                  <a:pt x="270" y="65446"/>
                </a:lnTo>
                <a:lnTo>
                  <a:pt x="0" y="1780"/>
                </a:lnTo>
                <a:lnTo>
                  <a:pt x="420" y="420"/>
                </a:lnTo>
                <a:close/>
                <a:moveTo>
                  <a:pt x="180" y="65356"/>
                </a:moveTo>
                <a:lnTo>
                  <a:pt x="839" y="1361"/>
                </a:lnTo>
                <a:lnTo>
                  <a:pt x="11581" y="1361"/>
                </a:lnTo>
                <a:close/>
              </a:path>
            </a:pathLst>
          </a:custGeom>
          <a:gradFill rotWithShape="0">
            <a:gsLst>
              <a:gs pos="0">
                <a:srgbClr val="8CE9C2"/>
              </a:gs>
              <a:gs pos="100000">
                <a:srgbClr val="F7FEFC"/>
              </a:gs>
            </a:gsLst>
            <a:path path="shape">
              <a:fillToRect l="50000" t="100000" r="50000"/>
            </a:path>
          </a:gradFill>
          <a:ln w="9360" cap="flat">
            <a:solidFill>
              <a:srgbClr val="099B73"/>
            </a:solidFill>
            <a:round/>
            <a:headEnd/>
            <a:tailEnd/>
          </a:ln>
          <a:effectLst>
            <a:outerShdw dist="38160" dir="5400000" algn="ctr" rotWithShape="0">
              <a:srgbClr val="FFFFFF">
                <a:alpha val="48029"/>
              </a:srgbClr>
            </a:outerShdw>
          </a:effectLst>
        </p:spPr>
        <p:txBody>
          <a:bodyPr wrap="none" anchor="ctr"/>
          <a:lstStyle/>
          <a:p>
            <a:endParaRPr lang="el-GR"/>
          </a:p>
        </p:txBody>
      </p:sp>
      <p:sp>
        <p:nvSpPr>
          <p:cNvPr id="14338" name="Rectangle 2">
            <a:extLst>
              <a:ext uri="{FF2B5EF4-FFF2-40B4-BE49-F238E27FC236}">
                <a16:creationId xmlns:a16="http://schemas.microsoft.com/office/drawing/2014/main" id="{8BDA822A-F76B-3352-BAC2-F69732338211}"/>
              </a:ext>
            </a:extLst>
          </p:cNvPr>
          <p:cNvSpPr>
            <a:spLocks noChangeArrowheads="1"/>
          </p:cNvSpPr>
          <p:nvPr/>
        </p:nvSpPr>
        <p:spPr bwMode="auto">
          <a:xfrm>
            <a:off x="2195513" y="2211388"/>
            <a:ext cx="4176712"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200" b="1">
                <a:latin typeface="Constantia" panose="02030602050306030303" pitchFamily="18" charset="0"/>
              </a:rPr>
              <a:t>Έμβολο</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withEffect">
                                  <p:stCondLst>
                                    <p:cond delay="0"/>
                                  </p:stCondLst>
                                  <p:childTnLst>
                                    <p:set>
                                      <p:cBhvr additive="repl">
                                        <p:cTn id="6" dur="1" fill="hold">
                                          <p:stCondLst>
                                            <p:cond delay="0"/>
                                          </p:stCondLst>
                                        </p:cTn>
                                        <p:tgtEl>
                                          <p:spTgt spid="14338"/>
                                        </p:tgtEl>
                                        <p:attrNameLst>
                                          <p:attrName>style.visibility</p:attrName>
                                        </p:attrNameLst>
                                      </p:cBhvr>
                                      <p:to>
                                        <p:strVal val="visible"/>
                                      </p:to>
                                    </p:set>
                                    <p:anim calcmode="lin" valueType="num">
                                      <p:cBhvr additive="repl">
                                        <p:cTn id="7" dur="1000" fill="hold"/>
                                        <p:tgtEl>
                                          <p:spTgt spid="14338"/>
                                        </p:tgtEl>
                                        <p:attrNameLst>
                                          <p:attrName>ppt_x</p:attrName>
                                        </p:attrNameLst>
                                      </p:cBhvr>
                                      <p:tavLst>
                                        <p:tav tm="100000">
                                          <p:val>
                                            <p:strVal val="#ppt_x-.2"/>
                                          </p:val>
                                        </p:tav>
                                        <p:tav>
                                          <p:val>
                                            <p:strVal val="#ppt_x"/>
                                          </p:val>
                                        </p:tav>
                                      </p:tavLst>
                                    </p:anim>
                                    <p:anim calcmode="lin" valueType="num">
                                      <p:cBhvr additive="repl">
                                        <p:cTn id="8" dur="1000" fill="hold"/>
                                        <p:tgtEl>
                                          <p:spTgt spid="14338"/>
                                        </p:tgtEl>
                                        <p:attrNameLst>
                                          <p:attrName>ppt_y</p:attrName>
                                        </p:attrNameLst>
                                      </p:cBhvr>
                                      <p:tavLst>
                                        <p:tav tm="100000">
                                          <p:val>
                                            <p:strVal val="#ppt_y"/>
                                          </p:val>
                                        </p:tav>
                                        <p:tav>
                                          <p:val>
                                            <p:strVal val="#ppt_y"/>
                                          </p:val>
                                        </p:tav>
                                      </p:tavLst>
                                    </p:anim>
                                    <p:animEffect transition="in" filter="wipe(right)">
                                      <p:cBhvr additive="repl">
                                        <p:cTn id="9"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8D3D1B64-6AAC-4151-2A66-77B2A6A6DB05}"/>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Έμβολο</a:t>
            </a:r>
          </a:p>
        </p:txBody>
      </p:sp>
      <p:sp>
        <p:nvSpPr>
          <p:cNvPr id="15362" name="Rectangle 2">
            <a:extLst>
              <a:ext uri="{FF2B5EF4-FFF2-40B4-BE49-F238E27FC236}">
                <a16:creationId xmlns:a16="http://schemas.microsoft.com/office/drawing/2014/main" id="{39FE0410-ED62-4C6B-06F6-3731FB6B1E1A}"/>
              </a:ext>
            </a:extLst>
          </p:cNvPr>
          <p:cNvSpPr>
            <a:spLocks noChangeArrowheads="1"/>
          </p:cNvSpPr>
          <p:nvPr/>
        </p:nvSpPr>
        <p:spPr bwMode="auto">
          <a:xfrm>
            <a:off x="395288" y="700088"/>
            <a:ext cx="6696075"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900">
                <a:latin typeface="Calibri" panose="020F0502020204030204" pitchFamily="34" charset="0"/>
              </a:rPr>
              <a:t>Το έμβολο είναι από τα πιο σημαντικά μέρη του κινητήρα.</a:t>
            </a:r>
          </a:p>
        </p:txBody>
      </p:sp>
      <p:pic>
        <p:nvPicPr>
          <p:cNvPr id="15363" name="Picture 3">
            <a:extLst>
              <a:ext uri="{FF2B5EF4-FFF2-40B4-BE49-F238E27FC236}">
                <a16:creationId xmlns:a16="http://schemas.microsoft.com/office/drawing/2014/main" id="{D438D39D-BFA6-8EFF-8867-9A3CB3D32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203325"/>
            <a:ext cx="3173413" cy="3095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a:extLst>
              <a:ext uri="{FF2B5EF4-FFF2-40B4-BE49-F238E27FC236}">
                <a16:creationId xmlns:a16="http://schemas.microsoft.com/office/drawing/2014/main" id="{B6564194-B5B2-A933-F0DE-BAAEB4CC667D}"/>
              </a:ext>
            </a:extLst>
          </p:cNvPr>
          <p:cNvSpPr>
            <a:spLocks noChangeArrowheads="1"/>
          </p:cNvSpPr>
          <p:nvPr/>
        </p:nvSpPr>
        <p:spPr bwMode="auto">
          <a:xfrm>
            <a:off x="971550" y="4279900"/>
            <a:ext cx="316865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400">
                <a:latin typeface="Calibri" panose="020F0502020204030204" pitchFamily="34" charset="0"/>
              </a:rPr>
              <a:t>Έμβολο και μπιέλα.</a:t>
            </a:r>
          </a:p>
        </p:txBody>
      </p:sp>
      <p:sp>
        <p:nvSpPr>
          <p:cNvPr id="15365" name="Rectangle 5">
            <a:extLst>
              <a:ext uri="{FF2B5EF4-FFF2-40B4-BE49-F238E27FC236}">
                <a16:creationId xmlns:a16="http://schemas.microsoft.com/office/drawing/2014/main" id="{B0EDA25F-CC45-B0E5-C09F-40684B60B62B}"/>
              </a:ext>
            </a:extLst>
          </p:cNvPr>
          <p:cNvSpPr>
            <a:spLocks noChangeArrowheads="1"/>
          </p:cNvSpPr>
          <p:nvPr/>
        </p:nvSpPr>
        <p:spPr bwMode="auto">
          <a:xfrm>
            <a:off x="4572000" y="1203325"/>
            <a:ext cx="4103688"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Bef>
                <a:spcPts val="913"/>
              </a:spcBef>
            </a:pPr>
            <a:r>
              <a:rPr lang="el-GR" altLang="el-GR">
                <a:latin typeface="Calibri" panose="020F0502020204030204" pitchFamily="34" charset="0"/>
              </a:rPr>
              <a:t>1. Βίδα, </a:t>
            </a:r>
          </a:p>
          <a:p>
            <a:pPr hangingPunct="1">
              <a:lnSpc>
                <a:spcPct val="100000"/>
              </a:lnSpc>
              <a:spcBef>
                <a:spcPts val="913"/>
              </a:spcBef>
            </a:pPr>
            <a:r>
              <a:rPr lang="el-GR" altLang="el-GR">
                <a:latin typeface="Calibri" panose="020F0502020204030204" pitchFamily="34" charset="0"/>
              </a:rPr>
              <a:t>2. Μπιέλα, </a:t>
            </a:r>
          </a:p>
          <a:p>
            <a:pPr hangingPunct="1">
              <a:lnSpc>
                <a:spcPct val="100000"/>
              </a:lnSpc>
              <a:spcBef>
                <a:spcPts val="913"/>
              </a:spcBef>
            </a:pPr>
            <a:r>
              <a:rPr lang="el-GR" altLang="el-GR">
                <a:latin typeface="Calibri" panose="020F0502020204030204" pitchFamily="34" charset="0"/>
              </a:rPr>
              <a:t>3. Ελατήριο λαδιού, </a:t>
            </a:r>
          </a:p>
          <a:p>
            <a:pPr hangingPunct="1">
              <a:lnSpc>
                <a:spcPct val="100000"/>
              </a:lnSpc>
              <a:spcBef>
                <a:spcPts val="913"/>
              </a:spcBef>
            </a:pPr>
            <a:r>
              <a:rPr lang="el-GR" altLang="el-GR">
                <a:latin typeface="Calibri" panose="020F0502020204030204" pitchFamily="34" charset="0"/>
              </a:rPr>
              <a:t>4. </a:t>
            </a:r>
            <a:r>
              <a:rPr lang="el-GR" altLang="el-GR">
                <a:latin typeface="Constantia" panose="02030602050306030303" pitchFamily="18" charset="0"/>
              </a:rPr>
              <a:t>Ελατήριο συμπίεσης</a:t>
            </a:r>
            <a:r>
              <a:rPr lang="el-GR" altLang="el-GR">
                <a:latin typeface="Calibri" panose="020F0502020204030204" pitchFamily="34" charset="0"/>
              </a:rPr>
              <a:t>, </a:t>
            </a:r>
          </a:p>
          <a:p>
            <a:pPr hangingPunct="1">
              <a:lnSpc>
                <a:spcPct val="100000"/>
              </a:lnSpc>
              <a:spcBef>
                <a:spcPts val="913"/>
              </a:spcBef>
            </a:pPr>
            <a:r>
              <a:rPr lang="el-GR" altLang="el-GR">
                <a:latin typeface="Calibri" panose="020F0502020204030204" pitchFamily="34" charset="0"/>
              </a:rPr>
              <a:t>5. Ελατήριο συμπίεσης, </a:t>
            </a:r>
          </a:p>
          <a:p>
            <a:pPr hangingPunct="1">
              <a:lnSpc>
                <a:spcPct val="100000"/>
              </a:lnSpc>
              <a:spcBef>
                <a:spcPts val="913"/>
              </a:spcBef>
            </a:pPr>
            <a:r>
              <a:rPr lang="el-GR" altLang="el-GR">
                <a:latin typeface="Calibri" panose="020F0502020204030204" pitchFamily="34" charset="0"/>
              </a:rPr>
              <a:t>6. Πείρος πιστονιού, </a:t>
            </a:r>
          </a:p>
          <a:p>
            <a:pPr hangingPunct="1">
              <a:lnSpc>
                <a:spcPct val="100000"/>
              </a:lnSpc>
              <a:spcBef>
                <a:spcPts val="913"/>
              </a:spcBef>
            </a:pPr>
            <a:r>
              <a:rPr lang="el-GR" altLang="el-GR">
                <a:latin typeface="Calibri" panose="020F0502020204030204" pitchFamily="34" charset="0"/>
              </a:rPr>
              <a:t>7. Έμβολο με τον πείρο, </a:t>
            </a:r>
          </a:p>
          <a:p>
            <a:pPr hangingPunct="1">
              <a:lnSpc>
                <a:spcPct val="100000"/>
              </a:lnSpc>
              <a:spcBef>
                <a:spcPts val="913"/>
              </a:spcBef>
            </a:pPr>
            <a:r>
              <a:rPr lang="el-GR" altLang="el-GR">
                <a:latin typeface="Calibri" panose="020F0502020204030204" pitchFamily="34" charset="0"/>
              </a:rPr>
              <a:t>8. Κουζινέτα μπιέλας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5363"/>
                                        </p:tgtEl>
                                        <p:attrNameLst>
                                          <p:attrName>style.visibility</p:attrName>
                                        </p:attrNameLst>
                                      </p:cBhvr>
                                      <p:to>
                                        <p:strVal val="visible"/>
                                      </p:to>
                                    </p:set>
                                    <p:animEffect transition="in" filter="blinds(horizontal)">
                                      <p:cBhvr additive="repl">
                                        <p:cTn id="7" dur="500"/>
                                        <p:tgtEl>
                                          <p:spTgt spid="15363"/>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15364"/>
                                        </p:tgtEl>
                                        <p:attrNameLst>
                                          <p:attrName>style.visibility</p:attrName>
                                        </p:attrNameLst>
                                      </p:cBhvr>
                                      <p:to>
                                        <p:strVal val="visible"/>
                                      </p:to>
                                    </p:set>
                                    <p:animEffect transition="in" filter="blinds(horizontal)">
                                      <p:cBhvr additive="repl">
                                        <p:cTn id="10" dur="500"/>
                                        <p:tgtEl>
                                          <p:spTgt spid="153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additive="repl">
                                        <p:cTn id="14" dur="1" fill="hold">
                                          <p:stCondLst>
                                            <p:cond delay="0"/>
                                          </p:stCondLst>
                                        </p:cTn>
                                        <p:tgtEl>
                                          <p:spTgt spid="15365">
                                            <p:txEl>
                                              <p:pRg st="0" end="0"/>
                                            </p:txEl>
                                          </p:spTgt>
                                        </p:tgtEl>
                                        <p:attrNameLst>
                                          <p:attrName>style.visibility</p:attrName>
                                        </p:attrNameLst>
                                      </p:cBhvr>
                                      <p:to>
                                        <p:strVal val="visible"/>
                                      </p:to>
                                    </p:set>
                                    <p:anim calcmode="lin" valueType="num">
                                      <p:cBhvr additive="repl">
                                        <p:cTn id="15" dur="500" fill="hold"/>
                                        <p:tgtEl>
                                          <p:spTgt spid="15365">
                                            <p:txEl>
                                              <p:pRg st="0" end="0"/>
                                            </p:txEl>
                                          </p:spTgt>
                                        </p:tgtEl>
                                        <p:attrNameLst>
                                          <p:attrName>ppt_x</p:attrName>
                                        </p:attrNameLst>
                                      </p:cBhvr>
                                      <p:tavLst>
                                        <p:tav tm="100000">
                                          <p:val>
                                            <p:strVal val="#ppt_x"/>
                                          </p:val>
                                        </p:tav>
                                        <p:tav>
                                          <p:val>
                                            <p:strVal val="#ppt_x"/>
                                          </p:val>
                                        </p:tav>
                                      </p:tavLst>
                                    </p:anim>
                                    <p:anim calcmode="lin" valueType="num">
                                      <p:cBhvr additive="repl">
                                        <p:cTn id="16" dur="500" fill="hold"/>
                                        <p:tgtEl>
                                          <p:spTgt spid="15365">
                                            <p:txEl>
                                              <p:pRg st="0" end="0"/>
                                            </p:txEl>
                                          </p:spTgt>
                                        </p:tgtEl>
                                        <p:attrNameLst>
                                          <p:attrName>ppt_y</p:attrName>
                                        </p:attrNameLst>
                                      </p:cBhvr>
                                      <p:tavLst>
                                        <p:tav tm="100000">
                                          <p:val>
                                            <p:strVal val="1+#ppt_h/2"/>
                                          </p:val>
                                        </p:tav>
                                        <p:tav>
                                          <p:val>
                                            <p:strVal val="#ppt_y"/>
                                          </p:val>
                                        </p:tav>
                                      </p:tavLst>
                                    </p:anim>
                                  </p:childTnLst>
                                </p:cTn>
                              </p:par>
                            </p:childTnLst>
                          </p:cTn>
                        </p:par>
                        <p:par>
                          <p:cTn id="17" fill="hold" nodeType="afterGroup">
                            <p:stCondLst>
                              <p:cond delay="500"/>
                            </p:stCondLst>
                            <p:childTnLst>
                              <p:par>
                                <p:cTn id="18" presetID="2" presetClass="entr" presetSubtype="4" fill="hold" nodeType="afterEffect">
                                  <p:stCondLst>
                                    <p:cond delay="0"/>
                                  </p:stCondLst>
                                  <p:childTnLst>
                                    <p:set>
                                      <p:cBhvr additive="repl">
                                        <p:cTn id="19" dur="1" fill="hold">
                                          <p:stCondLst>
                                            <p:cond delay="0"/>
                                          </p:stCondLst>
                                        </p:cTn>
                                        <p:tgtEl>
                                          <p:spTgt spid="15365">
                                            <p:txEl>
                                              <p:pRg st="1" end="1"/>
                                            </p:txEl>
                                          </p:spTgt>
                                        </p:tgtEl>
                                        <p:attrNameLst>
                                          <p:attrName>style.visibility</p:attrName>
                                        </p:attrNameLst>
                                      </p:cBhvr>
                                      <p:to>
                                        <p:strVal val="visible"/>
                                      </p:to>
                                    </p:set>
                                    <p:anim calcmode="lin" valueType="num">
                                      <p:cBhvr additive="repl">
                                        <p:cTn id="20" dur="500" fill="hold"/>
                                        <p:tgtEl>
                                          <p:spTgt spid="15365">
                                            <p:txEl>
                                              <p:pRg st="1" end="1"/>
                                            </p:txEl>
                                          </p:spTgt>
                                        </p:tgtEl>
                                        <p:attrNameLst>
                                          <p:attrName>ppt_x</p:attrName>
                                        </p:attrNameLst>
                                      </p:cBhvr>
                                      <p:tavLst>
                                        <p:tav tm="100000">
                                          <p:val>
                                            <p:strVal val="#ppt_x"/>
                                          </p:val>
                                        </p:tav>
                                        <p:tav>
                                          <p:val>
                                            <p:strVal val="#ppt_x"/>
                                          </p:val>
                                        </p:tav>
                                      </p:tavLst>
                                    </p:anim>
                                    <p:anim calcmode="lin" valueType="num">
                                      <p:cBhvr additive="repl">
                                        <p:cTn id="21" dur="500" fill="hold"/>
                                        <p:tgtEl>
                                          <p:spTgt spid="15365">
                                            <p:txEl>
                                              <p:pRg st="1" end="1"/>
                                            </p:txEl>
                                          </p:spTgt>
                                        </p:tgtEl>
                                        <p:attrNameLst>
                                          <p:attrName>ppt_y</p:attrName>
                                        </p:attrNameLst>
                                      </p:cBhvr>
                                      <p:tavLst>
                                        <p:tav tm="100000">
                                          <p:val>
                                            <p:strVal val="1+#ppt_h/2"/>
                                          </p:val>
                                        </p:tav>
                                        <p:tav>
                                          <p:val>
                                            <p:strVal val="#ppt_y"/>
                                          </p:val>
                                        </p:tav>
                                      </p:tavLst>
                                    </p:anim>
                                  </p:childTnLst>
                                </p:cTn>
                              </p:par>
                            </p:childTnLst>
                          </p:cTn>
                        </p:par>
                        <p:par>
                          <p:cTn id="22" fill="hold" nodeType="afterGroup">
                            <p:stCondLst>
                              <p:cond delay="1000"/>
                            </p:stCondLst>
                            <p:childTnLst>
                              <p:par>
                                <p:cTn id="23" presetID="2" presetClass="entr" presetSubtype="4" fill="hold" nodeType="afterEffect">
                                  <p:stCondLst>
                                    <p:cond delay="0"/>
                                  </p:stCondLst>
                                  <p:childTnLst>
                                    <p:set>
                                      <p:cBhvr additive="repl">
                                        <p:cTn id="24" dur="1" fill="hold">
                                          <p:stCondLst>
                                            <p:cond delay="0"/>
                                          </p:stCondLst>
                                        </p:cTn>
                                        <p:tgtEl>
                                          <p:spTgt spid="15365">
                                            <p:txEl>
                                              <p:pRg st="2" end="2"/>
                                            </p:txEl>
                                          </p:spTgt>
                                        </p:tgtEl>
                                        <p:attrNameLst>
                                          <p:attrName>style.visibility</p:attrName>
                                        </p:attrNameLst>
                                      </p:cBhvr>
                                      <p:to>
                                        <p:strVal val="visible"/>
                                      </p:to>
                                    </p:set>
                                    <p:anim calcmode="lin" valueType="num">
                                      <p:cBhvr additive="repl">
                                        <p:cTn id="25" dur="500" fill="hold"/>
                                        <p:tgtEl>
                                          <p:spTgt spid="15365">
                                            <p:txEl>
                                              <p:pRg st="2" end="2"/>
                                            </p:txEl>
                                          </p:spTgt>
                                        </p:tgtEl>
                                        <p:attrNameLst>
                                          <p:attrName>ppt_x</p:attrName>
                                        </p:attrNameLst>
                                      </p:cBhvr>
                                      <p:tavLst>
                                        <p:tav tm="100000">
                                          <p:val>
                                            <p:strVal val="#ppt_x"/>
                                          </p:val>
                                        </p:tav>
                                        <p:tav>
                                          <p:val>
                                            <p:strVal val="#ppt_x"/>
                                          </p:val>
                                        </p:tav>
                                      </p:tavLst>
                                    </p:anim>
                                    <p:anim calcmode="lin" valueType="num">
                                      <p:cBhvr additive="repl">
                                        <p:cTn id="26" dur="500" fill="hold"/>
                                        <p:tgtEl>
                                          <p:spTgt spid="15365">
                                            <p:txEl>
                                              <p:pRg st="2" end="2"/>
                                            </p:txEl>
                                          </p:spTgt>
                                        </p:tgtEl>
                                        <p:attrNameLst>
                                          <p:attrName>ppt_y</p:attrName>
                                        </p:attrNameLst>
                                      </p:cBhvr>
                                      <p:tavLst>
                                        <p:tav tm="100000">
                                          <p:val>
                                            <p:strVal val="1+#ppt_h/2"/>
                                          </p:val>
                                        </p:tav>
                                        <p:tav>
                                          <p:val>
                                            <p:strVal val="#ppt_y"/>
                                          </p:val>
                                        </p:tav>
                                      </p:tavLst>
                                    </p:anim>
                                  </p:childTnLst>
                                </p:cTn>
                              </p:par>
                            </p:childTnLst>
                          </p:cTn>
                        </p:par>
                        <p:par>
                          <p:cTn id="27" fill="hold" nodeType="afterGroup">
                            <p:stCondLst>
                              <p:cond delay="1500"/>
                            </p:stCondLst>
                            <p:childTnLst>
                              <p:par>
                                <p:cTn id="28" presetID="2" presetClass="entr" presetSubtype="4" fill="hold" nodeType="afterEffect">
                                  <p:stCondLst>
                                    <p:cond delay="0"/>
                                  </p:stCondLst>
                                  <p:childTnLst>
                                    <p:set>
                                      <p:cBhvr additive="repl">
                                        <p:cTn id="29" dur="1" fill="hold">
                                          <p:stCondLst>
                                            <p:cond delay="0"/>
                                          </p:stCondLst>
                                        </p:cTn>
                                        <p:tgtEl>
                                          <p:spTgt spid="15365">
                                            <p:txEl>
                                              <p:pRg st="3" end="3"/>
                                            </p:txEl>
                                          </p:spTgt>
                                        </p:tgtEl>
                                        <p:attrNameLst>
                                          <p:attrName>style.visibility</p:attrName>
                                        </p:attrNameLst>
                                      </p:cBhvr>
                                      <p:to>
                                        <p:strVal val="visible"/>
                                      </p:to>
                                    </p:set>
                                    <p:anim calcmode="lin" valueType="num">
                                      <p:cBhvr additive="repl">
                                        <p:cTn id="30" dur="500" fill="hold"/>
                                        <p:tgtEl>
                                          <p:spTgt spid="15365">
                                            <p:txEl>
                                              <p:pRg st="3" end="3"/>
                                            </p:txEl>
                                          </p:spTgt>
                                        </p:tgtEl>
                                        <p:attrNameLst>
                                          <p:attrName>ppt_x</p:attrName>
                                        </p:attrNameLst>
                                      </p:cBhvr>
                                      <p:tavLst>
                                        <p:tav tm="100000">
                                          <p:val>
                                            <p:strVal val="#ppt_x"/>
                                          </p:val>
                                        </p:tav>
                                        <p:tav>
                                          <p:val>
                                            <p:strVal val="#ppt_x"/>
                                          </p:val>
                                        </p:tav>
                                      </p:tavLst>
                                    </p:anim>
                                    <p:anim calcmode="lin" valueType="num">
                                      <p:cBhvr additive="repl">
                                        <p:cTn id="31" dur="500" fill="hold"/>
                                        <p:tgtEl>
                                          <p:spTgt spid="15365">
                                            <p:txEl>
                                              <p:pRg st="3" end="3"/>
                                            </p:txEl>
                                          </p:spTgt>
                                        </p:tgtEl>
                                        <p:attrNameLst>
                                          <p:attrName>ppt_y</p:attrName>
                                        </p:attrNameLst>
                                      </p:cBhvr>
                                      <p:tavLst>
                                        <p:tav tm="100000">
                                          <p:val>
                                            <p:strVal val="1+#ppt_h/2"/>
                                          </p:val>
                                        </p:tav>
                                        <p:tav>
                                          <p:val>
                                            <p:strVal val="#ppt_y"/>
                                          </p:val>
                                        </p:tav>
                                      </p:tavLst>
                                    </p:anim>
                                  </p:childTnLst>
                                </p:cTn>
                              </p:par>
                            </p:childTnLst>
                          </p:cTn>
                        </p:par>
                        <p:par>
                          <p:cTn id="32" fill="hold" nodeType="afterGroup">
                            <p:stCondLst>
                              <p:cond delay="2000"/>
                            </p:stCondLst>
                            <p:childTnLst>
                              <p:par>
                                <p:cTn id="33" presetID="2" presetClass="entr" presetSubtype="4" fill="hold" nodeType="afterEffect">
                                  <p:stCondLst>
                                    <p:cond delay="0"/>
                                  </p:stCondLst>
                                  <p:childTnLst>
                                    <p:set>
                                      <p:cBhvr additive="repl">
                                        <p:cTn id="34" dur="1" fill="hold">
                                          <p:stCondLst>
                                            <p:cond delay="0"/>
                                          </p:stCondLst>
                                        </p:cTn>
                                        <p:tgtEl>
                                          <p:spTgt spid="15365">
                                            <p:txEl>
                                              <p:pRg st="4" end="4"/>
                                            </p:txEl>
                                          </p:spTgt>
                                        </p:tgtEl>
                                        <p:attrNameLst>
                                          <p:attrName>style.visibility</p:attrName>
                                        </p:attrNameLst>
                                      </p:cBhvr>
                                      <p:to>
                                        <p:strVal val="visible"/>
                                      </p:to>
                                    </p:set>
                                    <p:anim calcmode="lin" valueType="num">
                                      <p:cBhvr additive="repl">
                                        <p:cTn id="35" dur="500" fill="hold"/>
                                        <p:tgtEl>
                                          <p:spTgt spid="15365">
                                            <p:txEl>
                                              <p:pRg st="4" end="4"/>
                                            </p:txEl>
                                          </p:spTgt>
                                        </p:tgtEl>
                                        <p:attrNameLst>
                                          <p:attrName>ppt_x</p:attrName>
                                        </p:attrNameLst>
                                      </p:cBhvr>
                                      <p:tavLst>
                                        <p:tav tm="100000">
                                          <p:val>
                                            <p:strVal val="#ppt_x"/>
                                          </p:val>
                                        </p:tav>
                                        <p:tav>
                                          <p:val>
                                            <p:strVal val="#ppt_x"/>
                                          </p:val>
                                        </p:tav>
                                      </p:tavLst>
                                    </p:anim>
                                    <p:anim calcmode="lin" valueType="num">
                                      <p:cBhvr additive="repl">
                                        <p:cTn id="36" dur="500" fill="hold"/>
                                        <p:tgtEl>
                                          <p:spTgt spid="15365">
                                            <p:txEl>
                                              <p:pRg st="4" end="4"/>
                                            </p:txEl>
                                          </p:spTgt>
                                        </p:tgtEl>
                                        <p:attrNameLst>
                                          <p:attrName>ppt_y</p:attrName>
                                        </p:attrNameLst>
                                      </p:cBhvr>
                                      <p:tavLst>
                                        <p:tav tm="100000">
                                          <p:val>
                                            <p:strVal val="1+#ppt_h/2"/>
                                          </p:val>
                                        </p:tav>
                                        <p:tav>
                                          <p:val>
                                            <p:strVal val="#ppt_y"/>
                                          </p:val>
                                        </p:tav>
                                      </p:tavLst>
                                    </p:anim>
                                  </p:childTnLst>
                                </p:cTn>
                              </p:par>
                            </p:childTnLst>
                          </p:cTn>
                        </p:par>
                        <p:par>
                          <p:cTn id="37" fill="hold" nodeType="afterGroup">
                            <p:stCondLst>
                              <p:cond delay="2500"/>
                            </p:stCondLst>
                            <p:childTnLst>
                              <p:par>
                                <p:cTn id="38" presetID="2" presetClass="entr" presetSubtype="4" fill="hold" nodeType="afterEffect">
                                  <p:stCondLst>
                                    <p:cond delay="0"/>
                                  </p:stCondLst>
                                  <p:childTnLst>
                                    <p:set>
                                      <p:cBhvr additive="repl">
                                        <p:cTn id="39" dur="1" fill="hold">
                                          <p:stCondLst>
                                            <p:cond delay="0"/>
                                          </p:stCondLst>
                                        </p:cTn>
                                        <p:tgtEl>
                                          <p:spTgt spid="15365">
                                            <p:txEl>
                                              <p:pRg st="5" end="5"/>
                                            </p:txEl>
                                          </p:spTgt>
                                        </p:tgtEl>
                                        <p:attrNameLst>
                                          <p:attrName>style.visibility</p:attrName>
                                        </p:attrNameLst>
                                      </p:cBhvr>
                                      <p:to>
                                        <p:strVal val="visible"/>
                                      </p:to>
                                    </p:set>
                                    <p:anim calcmode="lin" valueType="num">
                                      <p:cBhvr additive="repl">
                                        <p:cTn id="40" dur="500" fill="hold"/>
                                        <p:tgtEl>
                                          <p:spTgt spid="15365">
                                            <p:txEl>
                                              <p:pRg st="5" end="5"/>
                                            </p:txEl>
                                          </p:spTgt>
                                        </p:tgtEl>
                                        <p:attrNameLst>
                                          <p:attrName>ppt_x</p:attrName>
                                        </p:attrNameLst>
                                      </p:cBhvr>
                                      <p:tavLst>
                                        <p:tav tm="100000">
                                          <p:val>
                                            <p:strVal val="#ppt_x"/>
                                          </p:val>
                                        </p:tav>
                                        <p:tav>
                                          <p:val>
                                            <p:strVal val="#ppt_x"/>
                                          </p:val>
                                        </p:tav>
                                      </p:tavLst>
                                    </p:anim>
                                    <p:anim calcmode="lin" valueType="num">
                                      <p:cBhvr additive="repl">
                                        <p:cTn id="41" dur="500" fill="hold"/>
                                        <p:tgtEl>
                                          <p:spTgt spid="15365">
                                            <p:txEl>
                                              <p:pRg st="5" end="5"/>
                                            </p:txEl>
                                          </p:spTgt>
                                        </p:tgtEl>
                                        <p:attrNameLst>
                                          <p:attrName>ppt_y</p:attrName>
                                        </p:attrNameLst>
                                      </p:cBhvr>
                                      <p:tavLst>
                                        <p:tav tm="100000">
                                          <p:val>
                                            <p:strVal val="1+#ppt_h/2"/>
                                          </p:val>
                                        </p:tav>
                                        <p:tav>
                                          <p:val>
                                            <p:strVal val="#ppt_y"/>
                                          </p:val>
                                        </p:tav>
                                      </p:tavLst>
                                    </p:anim>
                                  </p:childTnLst>
                                </p:cTn>
                              </p:par>
                            </p:childTnLst>
                          </p:cTn>
                        </p:par>
                        <p:par>
                          <p:cTn id="42" fill="hold" nodeType="afterGroup">
                            <p:stCondLst>
                              <p:cond delay="3000"/>
                            </p:stCondLst>
                            <p:childTnLst>
                              <p:par>
                                <p:cTn id="43" presetID="2" presetClass="entr" presetSubtype="4" fill="hold" nodeType="afterEffect">
                                  <p:stCondLst>
                                    <p:cond delay="0"/>
                                  </p:stCondLst>
                                  <p:childTnLst>
                                    <p:set>
                                      <p:cBhvr additive="repl">
                                        <p:cTn id="44" dur="1" fill="hold">
                                          <p:stCondLst>
                                            <p:cond delay="0"/>
                                          </p:stCondLst>
                                        </p:cTn>
                                        <p:tgtEl>
                                          <p:spTgt spid="15365">
                                            <p:txEl>
                                              <p:pRg st="6" end="6"/>
                                            </p:txEl>
                                          </p:spTgt>
                                        </p:tgtEl>
                                        <p:attrNameLst>
                                          <p:attrName>style.visibility</p:attrName>
                                        </p:attrNameLst>
                                      </p:cBhvr>
                                      <p:to>
                                        <p:strVal val="visible"/>
                                      </p:to>
                                    </p:set>
                                    <p:anim calcmode="lin" valueType="num">
                                      <p:cBhvr additive="repl">
                                        <p:cTn id="45" dur="500" fill="hold"/>
                                        <p:tgtEl>
                                          <p:spTgt spid="15365">
                                            <p:txEl>
                                              <p:pRg st="6" end="6"/>
                                            </p:txEl>
                                          </p:spTgt>
                                        </p:tgtEl>
                                        <p:attrNameLst>
                                          <p:attrName>ppt_x</p:attrName>
                                        </p:attrNameLst>
                                      </p:cBhvr>
                                      <p:tavLst>
                                        <p:tav tm="100000">
                                          <p:val>
                                            <p:strVal val="#ppt_x"/>
                                          </p:val>
                                        </p:tav>
                                        <p:tav>
                                          <p:val>
                                            <p:strVal val="#ppt_x"/>
                                          </p:val>
                                        </p:tav>
                                      </p:tavLst>
                                    </p:anim>
                                    <p:anim calcmode="lin" valueType="num">
                                      <p:cBhvr additive="repl">
                                        <p:cTn id="46" dur="500" fill="hold"/>
                                        <p:tgtEl>
                                          <p:spTgt spid="15365">
                                            <p:txEl>
                                              <p:pRg st="6" end="6"/>
                                            </p:txEl>
                                          </p:spTgt>
                                        </p:tgtEl>
                                        <p:attrNameLst>
                                          <p:attrName>ppt_y</p:attrName>
                                        </p:attrNameLst>
                                      </p:cBhvr>
                                      <p:tavLst>
                                        <p:tav tm="100000">
                                          <p:val>
                                            <p:strVal val="1+#ppt_h/2"/>
                                          </p:val>
                                        </p:tav>
                                        <p:tav>
                                          <p:val>
                                            <p:strVal val="#ppt_y"/>
                                          </p:val>
                                        </p:tav>
                                      </p:tavLst>
                                    </p:anim>
                                  </p:childTnLst>
                                </p:cTn>
                              </p:par>
                            </p:childTnLst>
                          </p:cTn>
                        </p:par>
                        <p:par>
                          <p:cTn id="47" fill="hold" nodeType="afterGroup">
                            <p:stCondLst>
                              <p:cond delay="3500"/>
                            </p:stCondLst>
                            <p:childTnLst>
                              <p:par>
                                <p:cTn id="48" presetID="2" presetClass="entr" presetSubtype="4" fill="hold" nodeType="afterEffect">
                                  <p:stCondLst>
                                    <p:cond delay="0"/>
                                  </p:stCondLst>
                                  <p:childTnLst>
                                    <p:set>
                                      <p:cBhvr additive="repl">
                                        <p:cTn id="49" dur="1" fill="hold">
                                          <p:stCondLst>
                                            <p:cond delay="0"/>
                                          </p:stCondLst>
                                        </p:cTn>
                                        <p:tgtEl>
                                          <p:spTgt spid="15365">
                                            <p:txEl>
                                              <p:pRg st="7" end="7"/>
                                            </p:txEl>
                                          </p:spTgt>
                                        </p:tgtEl>
                                        <p:attrNameLst>
                                          <p:attrName>style.visibility</p:attrName>
                                        </p:attrNameLst>
                                      </p:cBhvr>
                                      <p:to>
                                        <p:strVal val="visible"/>
                                      </p:to>
                                    </p:set>
                                    <p:anim calcmode="lin" valueType="num">
                                      <p:cBhvr additive="repl">
                                        <p:cTn id="50" dur="500" fill="hold"/>
                                        <p:tgtEl>
                                          <p:spTgt spid="15365">
                                            <p:txEl>
                                              <p:pRg st="7" end="7"/>
                                            </p:txEl>
                                          </p:spTgt>
                                        </p:tgtEl>
                                        <p:attrNameLst>
                                          <p:attrName>ppt_x</p:attrName>
                                        </p:attrNameLst>
                                      </p:cBhvr>
                                      <p:tavLst>
                                        <p:tav tm="100000">
                                          <p:val>
                                            <p:strVal val="#ppt_x"/>
                                          </p:val>
                                        </p:tav>
                                        <p:tav>
                                          <p:val>
                                            <p:strVal val="#ppt_x"/>
                                          </p:val>
                                        </p:tav>
                                      </p:tavLst>
                                    </p:anim>
                                    <p:anim calcmode="lin" valueType="num">
                                      <p:cBhvr additive="repl">
                                        <p:cTn id="51" dur="500" fill="hold"/>
                                        <p:tgtEl>
                                          <p:spTgt spid="15365">
                                            <p:txEl>
                                              <p:pRg st="7" end="7"/>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ECD14E4E-6447-EC20-BBC4-F2315269EC46}"/>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Έμβολο</a:t>
            </a:r>
          </a:p>
        </p:txBody>
      </p:sp>
      <p:sp>
        <p:nvSpPr>
          <p:cNvPr id="16386" name="Rectangle 2">
            <a:extLst>
              <a:ext uri="{FF2B5EF4-FFF2-40B4-BE49-F238E27FC236}">
                <a16:creationId xmlns:a16="http://schemas.microsoft.com/office/drawing/2014/main" id="{21BB173C-805B-6433-C3E0-8E520C59FBAE}"/>
              </a:ext>
            </a:extLst>
          </p:cNvPr>
          <p:cNvSpPr>
            <a:spLocks noChangeArrowheads="1"/>
          </p:cNvSpPr>
          <p:nvPr/>
        </p:nvSpPr>
        <p:spPr bwMode="auto">
          <a:xfrm>
            <a:off x="395288" y="555625"/>
            <a:ext cx="8424862"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Bef>
                <a:spcPts val="813"/>
              </a:spcBef>
            </a:pPr>
            <a:r>
              <a:rPr lang="el-GR" altLang="el-GR" sz="1900">
                <a:latin typeface="Calibri" panose="020F0502020204030204" pitchFamily="34" charset="0"/>
              </a:rPr>
              <a:t>Τα αέρια της καύσης του καυσίμου εξασκούν πιέσεις στην επιφάνεια του εμβόλου και έτσι: </a:t>
            </a:r>
          </a:p>
          <a:p>
            <a:pPr hangingPunct="1">
              <a:lnSpc>
                <a:spcPct val="100000"/>
              </a:lnSpc>
              <a:spcBef>
                <a:spcPts val="1213"/>
              </a:spcBef>
            </a:pPr>
            <a:r>
              <a:rPr lang="el-GR" altLang="el-GR" sz="1900">
                <a:latin typeface="Calibri" panose="020F0502020204030204" pitchFamily="34" charset="0"/>
              </a:rPr>
              <a:t>μετατρέπεται η παραγόμενη θερμική ενέργεια σε κινητική, </a:t>
            </a:r>
          </a:p>
          <a:p>
            <a:pPr algn="r" hangingPunct="1">
              <a:lnSpc>
                <a:spcPct val="100000"/>
              </a:lnSpc>
              <a:spcBef>
                <a:spcPts val="1213"/>
              </a:spcBef>
            </a:pPr>
            <a:r>
              <a:rPr lang="el-GR" altLang="el-GR" sz="1900">
                <a:latin typeface="Calibri" panose="020F0502020204030204" pitchFamily="34" charset="0"/>
              </a:rPr>
              <a:t>η οποία -</a:t>
            </a:r>
            <a:r>
              <a:rPr lang="el-GR" altLang="el-GR" sz="1900" i="1">
                <a:latin typeface="Calibri" panose="020F0502020204030204" pitchFamily="34" charset="0"/>
              </a:rPr>
              <a:t>μέσω του διωστήρα- </a:t>
            </a:r>
            <a:r>
              <a:rPr lang="el-GR" altLang="el-GR" sz="1900">
                <a:latin typeface="Calibri" panose="020F0502020204030204" pitchFamily="34" charset="0"/>
              </a:rPr>
              <a:t>μεταφέρεται στο στροφαλοφόρο άξονα. </a:t>
            </a:r>
          </a:p>
        </p:txBody>
      </p:sp>
      <p:sp>
        <p:nvSpPr>
          <p:cNvPr id="16387" name="Rectangle 3">
            <a:extLst>
              <a:ext uri="{FF2B5EF4-FFF2-40B4-BE49-F238E27FC236}">
                <a16:creationId xmlns:a16="http://schemas.microsoft.com/office/drawing/2014/main" id="{EABA5054-79D2-A2C1-75BA-7FD468BDE8C4}"/>
              </a:ext>
            </a:extLst>
          </p:cNvPr>
          <p:cNvSpPr>
            <a:spLocks noChangeArrowheads="1"/>
          </p:cNvSpPr>
          <p:nvPr/>
        </p:nvSpPr>
        <p:spPr bwMode="auto">
          <a:xfrm>
            <a:off x="395288" y="2357438"/>
            <a:ext cx="8424862" cy="2420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Bef>
                <a:spcPts val="1213"/>
              </a:spcBef>
            </a:pPr>
            <a:r>
              <a:rPr lang="el-GR" altLang="el-GR" sz="1900">
                <a:latin typeface="Calibri" panose="020F0502020204030204" pitchFamily="34" charset="0"/>
              </a:rPr>
              <a:t>Επιπλέον, το έμβολο είναι αυτό που δημιουργεί την απαραίτητη υποπίεση (αναρρόφηση) για την εισαγωγή του μίγματος και διώχνει τα καυσαέρια για να καθαρίσει ο κύλινδρος. </a:t>
            </a:r>
          </a:p>
          <a:p>
            <a:pPr algn="ctr" hangingPunct="1">
              <a:lnSpc>
                <a:spcPct val="100000"/>
              </a:lnSpc>
              <a:spcBef>
                <a:spcPts val="1213"/>
              </a:spcBef>
            </a:pPr>
            <a:r>
              <a:rPr lang="el-GR" altLang="el-GR" sz="1900" i="1">
                <a:latin typeface="Calibri" panose="020F0502020204030204" pitchFamily="34" charset="0"/>
              </a:rPr>
              <a:t>Οι καταπονήσεις του εμβόλου είναι ιδιαίτερα μεγάλες</a:t>
            </a:r>
            <a:r>
              <a:rPr lang="el-GR" altLang="el-GR" sz="1900">
                <a:latin typeface="Calibri" panose="020F0502020204030204" pitchFamily="34" charset="0"/>
              </a:rPr>
              <a:t>. </a:t>
            </a:r>
          </a:p>
          <a:p>
            <a:pPr algn="ctr" hangingPunct="1">
              <a:lnSpc>
                <a:spcPct val="100000"/>
              </a:lnSpc>
              <a:spcBef>
                <a:spcPts val="1213"/>
              </a:spcBef>
            </a:pPr>
            <a:r>
              <a:rPr lang="el-GR" altLang="el-GR" sz="1900">
                <a:latin typeface="Calibri" panose="020F0502020204030204" pitchFamily="34" charset="0"/>
              </a:rPr>
              <a:t>Η κεφαλή του είναι εκτεθειμένη σε θερμοκρασίες που φτάνουν, συνήθως, τους 2.000 "C μέχρι 2.500 "C, ενώ δέχεται και μεγάλες πιέσεις. Για το λόγο αυτό, πρέπει η κατασκευή του, αλλά και τα υλικά κατασκευής του να έχουν την ανάλογη αντοχή.</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6386">
                                            <p:txEl>
                                              <p:pRg st="0" end="0"/>
                                            </p:txEl>
                                          </p:spTgt>
                                        </p:tgtEl>
                                        <p:attrNameLst>
                                          <p:attrName>style.visibility</p:attrName>
                                        </p:attrNameLst>
                                      </p:cBhvr>
                                      <p:to>
                                        <p:strVal val="visible"/>
                                      </p:to>
                                    </p:set>
                                    <p:anim calcmode="lin" valueType="num">
                                      <p:cBhvr additive="repl">
                                        <p:cTn id="7" dur="500" fill="hold"/>
                                        <p:tgtEl>
                                          <p:spTgt spid="16386">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6386">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fill="hold" nodeType="clickEffect">
                                  <p:stCondLst>
                                    <p:cond delay="0"/>
                                  </p:stCondLst>
                                  <p:childTnLst>
                                    <p:set>
                                      <p:cBhvr additive="repl">
                                        <p:cTn id="12" dur="1" fill="hold">
                                          <p:stCondLst>
                                            <p:cond delay="0"/>
                                          </p:stCondLst>
                                        </p:cTn>
                                        <p:tgtEl>
                                          <p:spTgt spid="16386">
                                            <p:txEl>
                                              <p:pRg st="1" end="1"/>
                                            </p:txEl>
                                          </p:spTgt>
                                        </p:tgtEl>
                                        <p:attrNameLst>
                                          <p:attrName>style.visibility</p:attrName>
                                        </p:attrNameLst>
                                      </p:cBhvr>
                                      <p:to>
                                        <p:strVal val="visible"/>
                                      </p:to>
                                    </p:set>
                                    <p:anim calcmode="lin" valueType="num">
                                      <p:cBhvr additive="repl">
                                        <p:cTn id="13" dur="500" fill="hold"/>
                                        <p:tgtEl>
                                          <p:spTgt spid="16386">
                                            <p:txEl>
                                              <p:pRg st="1" end="1"/>
                                            </p:txEl>
                                          </p:spTgt>
                                        </p:tgtEl>
                                        <p:attrNameLst>
                                          <p:attrName>ppt_x</p:attrName>
                                        </p:attrNameLst>
                                      </p:cBhvr>
                                      <p:tavLst>
                                        <p:tav tm="100000">
                                          <p:val>
                                            <p:strVal val="#ppt_x-.2"/>
                                          </p:val>
                                        </p:tav>
                                        <p:tav>
                                          <p:val>
                                            <p:strVal val="#ppt_x"/>
                                          </p:val>
                                        </p:tav>
                                      </p:tavLst>
                                    </p:anim>
                                    <p:anim calcmode="lin" valueType="num">
                                      <p:cBhvr additive="repl">
                                        <p:cTn id="14" dur="500" fill="hold"/>
                                        <p:tgtEl>
                                          <p:spTgt spid="16386">
                                            <p:txEl>
                                              <p:pRg st="1" end="1"/>
                                            </p:txEl>
                                          </p:spTgt>
                                        </p:tgtEl>
                                        <p:attrNameLst>
                                          <p:attrName>ppt_y</p:attrName>
                                        </p:attrNameLst>
                                      </p:cBhvr>
                                      <p:tavLst>
                                        <p:tav tm="100000">
                                          <p:val>
                                            <p:strVal val="#ppt_y"/>
                                          </p:val>
                                        </p:tav>
                                        <p:tav>
                                          <p:val>
                                            <p:strVal val="#ppt_y"/>
                                          </p:val>
                                        </p:tav>
                                      </p:tavLst>
                                    </p:anim>
                                    <p:animEffect transition="in" filter="wipe(right)">
                                      <p:cBhvr additive="repl">
                                        <p:cTn id="15" dur="500"/>
                                        <p:tgtEl>
                                          <p:spTgt spid="16386">
                                            <p:txEl>
                                              <p:pRg st="1" end="1"/>
                                            </p:txEl>
                                          </p:spTgt>
                                        </p:tgtEl>
                                      </p:cBhvr>
                                    </p:animEffect>
                                  </p:childTnLst>
                                </p:cTn>
                              </p:par>
                            </p:childTnLst>
                          </p:cTn>
                        </p:par>
                        <p:par>
                          <p:cTn id="16" fill="hold" nodeType="afterGroup">
                            <p:stCondLst>
                              <p:cond delay="500"/>
                            </p:stCondLst>
                            <p:childTnLst>
                              <p:par>
                                <p:cTn id="17" presetID="2" presetClass="entr" presetSubtype="2" fill="hold" nodeType="afterEffect">
                                  <p:stCondLst>
                                    <p:cond delay="0"/>
                                  </p:stCondLst>
                                  <p:childTnLst>
                                    <p:set>
                                      <p:cBhvr additive="repl">
                                        <p:cTn id="18" dur="1" fill="hold">
                                          <p:stCondLst>
                                            <p:cond delay="0"/>
                                          </p:stCondLst>
                                        </p:cTn>
                                        <p:tgtEl>
                                          <p:spTgt spid="16386">
                                            <p:txEl>
                                              <p:pRg st="2" end="2"/>
                                            </p:txEl>
                                          </p:spTgt>
                                        </p:tgtEl>
                                        <p:attrNameLst>
                                          <p:attrName>style.visibility</p:attrName>
                                        </p:attrNameLst>
                                      </p:cBhvr>
                                      <p:to>
                                        <p:strVal val="visible"/>
                                      </p:to>
                                    </p:set>
                                    <p:anim calcmode="lin" valueType="num">
                                      <p:cBhvr additive="repl">
                                        <p:cTn id="19" dur="500" fill="hold"/>
                                        <p:tgtEl>
                                          <p:spTgt spid="16386">
                                            <p:txEl>
                                              <p:pRg st="2" end="2"/>
                                            </p:txEl>
                                          </p:spTgt>
                                        </p:tgtEl>
                                        <p:attrNameLst>
                                          <p:attrName>ppt_x</p:attrName>
                                        </p:attrNameLst>
                                      </p:cBhvr>
                                      <p:tavLst>
                                        <p:tav tm="100000">
                                          <p:val>
                                            <p:strVal val="1+#ppt_w/2"/>
                                          </p:val>
                                        </p:tav>
                                        <p:tav>
                                          <p:val>
                                            <p:strVal val="#ppt_x"/>
                                          </p:val>
                                        </p:tav>
                                      </p:tavLst>
                                    </p:anim>
                                    <p:anim calcmode="lin" valueType="num">
                                      <p:cBhvr additive="repl">
                                        <p:cTn id="20" dur="500" fill="hold"/>
                                        <p:tgtEl>
                                          <p:spTgt spid="16386">
                                            <p:txEl>
                                              <p:pRg st="2" end="2"/>
                                            </p:txEl>
                                          </p:spTgt>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additive="repl">
                                        <p:cTn id="24" dur="1" fill="hold">
                                          <p:stCondLst>
                                            <p:cond delay="0"/>
                                          </p:stCondLst>
                                        </p:cTn>
                                        <p:tgtEl>
                                          <p:spTgt spid="16387">
                                            <p:txEl>
                                              <p:pRg st="0" end="0"/>
                                            </p:txEl>
                                          </p:spTgt>
                                        </p:tgtEl>
                                        <p:attrNameLst>
                                          <p:attrName>style.visibility</p:attrName>
                                        </p:attrNameLst>
                                      </p:cBhvr>
                                      <p:to>
                                        <p:strVal val="visible"/>
                                      </p:to>
                                    </p:set>
                                    <p:animEffect transition="in" filter="checkerboard(across)">
                                      <p:cBhvr additive="repl">
                                        <p:cTn id="25" dur="500"/>
                                        <p:tgtEl>
                                          <p:spTgt spid="16387">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fill="hold" nodeType="clickEffect">
                                  <p:stCondLst>
                                    <p:cond delay="0"/>
                                  </p:stCondLst>
                                  <p:childTnLst>
                                    <p:set>
                                      <p:cBhvr additive="repl">
                                        <p:cTn id="29" dur="1" fill="hold">
                                          <p:stCondLst>
                                            <p:cond delay="0"/>
                                          </p:stCondLst>
                                        </p:cTn>
                                        <p:tgtEl>
                                          <p:spTgt spid="16387">
                                            <p:txEl>
                                              <p:pRg st="1" end="1"/>
                                            </p:txEl>
                                          </p:spTgt>
                                        </p:tgtEl>
                                        <p:attrNameLst>
                                          <p:attrName>style.visibility</p:attrName>
                                        </p:attrNameLst>
                                      </p:cBhvr>
                                      <p:to>
                                        <p:strVal val="visible"/>
                                      </p:to>
                                    </p:set>
                                    <p:anim calcmode="lin" valueType="num">
                                      <p:cBhvr additive="repl">
                                        <p:cTn id="30" dur="500" fill="hold"/>
                                        <p:tgtEl>
                                          <p:spTgt spid="16387">
                                            <p:txEl>
                                              <p:pRg st="1" end="1"/>
                                            </p:txEl>
                                          </p:spTgt>
                                        </p:tgtEl>
                                        <p:attrNameLst>
                                          <p:attrName>ppt_x</p:attrName>
                                        </p:attrNameLst>
                                      </p:cBhvr>
                                      <p:tavLst>
                                        <p:tav tm="100000">
                                          <p:val>
                                            <p:strVal val="#ppt_x-.2"/>
                                          </p:val>
                                        </p:tav>
                                        <p:tav>
                                          <p:val>
                                            <p:strVal val="#ppt_x"/>
                                          </p:val>
                                        </p:tav>
                                      </p:tavLst>
                                    </p:anim>
                                    <p:anim calcmode="lin" valueType="num">
                                      <p:cBhvr additive="repl">
                                        <p:cTn id="31" dur="500" fill="hold"/>
                                        <p:tgtEl>
                                          <p:spTgt spid="16387">
                                            <p:txEl>
                                              <p:pRg st="1" end="1"/>
                                            </p:txEl>
                                          </p:spTgt>
                                        </p:tgtEl>
                                        <p:attrNameLst>
                                          <p:attrName>ppt_y</p:attrName>
                                        </p:attrNameLst>
                                      </p:cBhvr>
                                      <p:tavLst>
                                        <p:tav tm="100000">
                                          <p:val>
                                            <p:strVal val="#ppt_y"/>
                                          </p:val>
                                        </p:tav>
                                        <p:tav>
                                          <p:val>
                                            <p:strVal val="#ppt_y"/>
                                          </p:val>
                                        </p:tav>
                                      </p:tavLst>
                                    </p:anim>
                                    <p:animEffect transition="in" filter="wipe(right)">
                                      <p:cBhvr additive="repl">
                                        <p:cTn id="32" dur="500"/>
                                        <p:tgtEl>
                                          <p:spTgt spid="16387">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fill="hold" nodeType="clickEffect">
                                  <p:stCondLst>
                                    <p:cond delay="0"/>
                                  </p:stCondLst>
                                  <p:childTnLst>
                                    <p:set>
                                      <p:cBhvr additive="repl">
                                        <p:cTn id="36" dur="1" fill="hold">
                                          <p:stCondLst>
                                            <p:cond delay="0"/>
                                          </p:stCondLst>
                                        </p:cTn>
                                        <p:tgtEl>
                                          <p:spTgt spid="16387">
                                            <p:txEl>
                                              <p:pRg st="2" end="2"/>
                                            </p:txEl>
                                          </p:spTgt>
                                        </p:tgtEl>
                                        <p:attrNameLst>
                                          <p:attrName>style.visibility</p:attrName>
                                        </p:attrNameLst>
                                      </p:cBhvr>
                                      <p:to>
                                        <p:strVal val="visible"/>
                                      </p:to>
                                    </p:set>
                                    <p:anim calcmode="lin" valueType="num">
                                      <p:cBhvr additive="repl">
                                        <p:cTn id="37" dur="1000" fill="hold"/>
                                        <p:tgtEl>
                                          <p:spTgt spid="16387">
                                            <p:txEl>
                                              <p:pRg st="2" end="2"/>
                                            </p:txEl>
                                          </p:spTgt>
                                        </p:tgtEl>
                                        <p:attrNameLst>
                                          <p:attrName>ppt_x</p:attrName>
                                        </p:attrNameLst>
                                      </p:cBhvr>
                                      <p:tavLst>
                                        <p:tav tm="100000">
                                          <p:val>
                                            <p:strVal val="#ppt_x-.2"/>
                                          </p:val>
                                        </p:tav>
                                        <p:tav>
                                          <p:val>
                                            <p:strVal val="#ppt_x"/>
                                          </p:val>
                                        </p:tav>
                                      </p:tavLst>
                                    </p:anim>
                                    <p:anim calcmode="lin" valueType="num">
                                      <p:cBhvr additive="repl">
                                        <p:cTn id="38" dur="1000" fill="hold"/>
                                        <p:tgtEl>
                                          <p:spTgt spid="16387">
                                            <p:txEl>
                                              <p:pRg st="2" end="2"/>
                                            </p:txEl>
                                          </p:spTgt>
                                        </p:tgtEl>
                                        <p:attrNameLst>
                                          <p:attrName>ppt_y</p:attrName>
                                        </p:attrNameLst>
                                      </p:cBhvr>
                                      <p:tavLst>
                                        <p:tav tm="100000">
                                          <p:val>
                                            <p:strVal val="#ppt_y"/>
                                          </p:val>
                                        </p:tav>
                                        <p:tav>
                                          <p:val>
                                            <p:strVal val="#ppt_y"/>
                                          </p:val>
                                        </p:tav>
                                      </p:tavLst>
                                    </p:anim>
                                    <p:animEffect transition="in" filter="wipe(right)">
                                      <p:cBhvr additive="repl">
                                        <p:cTn id="39" dur="10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1A895A64-15BB-CBC5-4B55-0333E41F9A42}"/>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Έμβολο</a:t>
            </a:r>
          </a:p>
        </p:txBody>
      </p:sp>
      <p:sp>
        <p:nvSpPr>
          <p:cNvPr id="17410" name="Rectangle 2">
            <a:extLst>
              <a:ext uri="{FF2B5EF4-FFF2-40B4-BE49-F238E27FC236}">
                <a16:creationId xmlns:a16="http://schemas.microsoft.com/office/drawing/2014/main" id="{74232912-8582-51CC-89C2-5D7E2DD67349}"/>
              </a:ext>
            </a:extLst>
          </p:cNvPr>
          <p:cNvSpPr>
            <a:spLocks noChangeArrowheads="1"/>
          </p:cNvSpPr>
          <p:nvPr/>
        </p:nvSpPr>
        <p:spPr bwMode="auto">
          <a:xfrm>
            <a:off x="395288" y="987425"/>
            <a:ext cx="8424862" cy="208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sz="1900" b="1" dirty="0">
                <a:latin typeface="Calibri" panose="020F0502020204030204" pitchFamily="34" charset="0"/>
              </a:rPr>
              <a:t>Χυτοσίδηρος</a:t>
            </a:r>
            <a:r>
              <a:rPr lang="el-GR" altLang="el-GR" sz="1900" dirty="0">
                <a:latin typeface="Calibri" panose="020F0502020204030204" pitchFamily="34" charset="0"/>
              </a:rPr>
              <a:t>. Ο χυτοσίδηρος έχει σταματήσει σχεδόν να χρησιμοποιείται σήμερα για την κατασκευή εμβόλων, τα οποία κατασκευάζονται από αλουμίνιο. </a:t>
            </a:r>
          </a:p>
          <a:p>
            <a:pPr hangingPunct="1">
              <a:lnSpc>
                <a:spcPct val="100000"/>
              </a:lnSpc>
              <a:spcAft>
                <a:spcPts val="1013"/>
              </a:spcAft>
            </a:pPr>
            <a:r>
              <a:rPr lang="el-GR" altLang="el-GR" sz="1900" dirty="0">
                <a:latin typeface="Calibri" panose="020F0502020204030204" pitchFamily="34" charset="0"/>
              </a:rPr>
              <a:t>Λόγω: </a:t>
            </a:r>
            <a:r>
              <a:rPr lang="el-GR" altLang="el-GR" sz="1900" b="1" dirty="0">
                <a:latin typeface="Calibri" panose="020F0502020204030204" pitchFamily="34" charset="0"/>
              </a:rPr>
              <a:t>α) </a:t>
            </a:r>
            <a:r>
              <a:rPr lang="el-GR" altLang="el-GR" sz="1900" dirty="0">
                <a:latin typeface="Calibri" panose="020F0502020204030204" pitchFamily="34" charset="0"/>
              </a:rPr>
              <a:t>Βάρους και </a:t>
            </a:r>
            <a:r>
              <a:rPr lang="el-GR" altLang="el-GR" sz="1900" b="1" dirty="0">
                <a:latin typeface="Calibri" panose="020F0502020204030204" pitchFamily="34" charset="0"/>
              </a:rPr>
              <a:t>β) </a:t>
            </a:r>
            <a:r>
              <a:rPr lang="el-GR" altLang="el-GR" sz="1900" dirty="0">
                <a:latin typeface="Calibri" panose="020F0502020204030204" pitchFamily="34" charset="0"/>
              </a:rPr>
              <a:t>πολύ εξελιγμένων μεθόδων χύτευσης</a:t>
            </a:r>
          </a:p>
          <a:p>
            <a:pPr algn="ctr" hangingPunct="1">
              <a:lnSpc>
                <a:spcPct val="100000"/>
              </a:lnSpc>
              <a:spcAft>
                <a:spcPts val="1013"/>
              </a:spcAft>
            </a:pPr>
            <a:r>
              <a:rPr lang="el-GR" altLang="el-GR" sz="1900" dirty="0">
                <a:latin typeface="Calibri" panose="020F0502020204030204" pitchFamily="34" charset="0"/>
              </a:rPr>
              <a:t>Σήμερα, ο χυτοσίδηρος χρησιμοποιείται μόνο σε κινητήρες που τα έμβολά τους δέχονται μεγάλες καταπονήσεις και λειτουργούν κάτω από δύσκολες συνθήκες (κυρίως σε κινητήρες </a:t>
            </a:r>
            <a:r>
              <a:rPr lang="el-GR" altLang="el-GR" sz="1900" dirty="0" err="1">
                <a:latin typeface="Calibri" panose="020F0502020204030204" pitchFamily="34" charset="0"/>
              </a:rPr>
              <a:t>Diesel</a:t>
            </a:r>
            <a:r>
              <a:rPr lang="el-GR" altLang="el-GR" sz="1900" dirty="0">
                <a:latin typeface="Calibri" panose="020F0502020204030204" pitchFamily="34" charset="0"/>
              </a:rPr>
              <a:t>).</a:t>
            </a:r>
          </a:p>
        </p:txBody>
      </p:sp>
      <p:sp>
        <p:nvSpPr>
          <p:cNvPr id="17411" name="Rectangle 3">
            <a:extLst>
              <a:ext uri="{FF2B5EF4-FFF2-40B4-BE49-F238E27FC236}">
                <a16:creationId xmlns:a16="http://schemas.microsoft.com/office/drawing/2014/main" id="{1AFE4159-AC8D-6F53-7281-7A5C8BE850CF}"/>
              </a:ext>
            </a:extLst>
          </p:cNvPr>
          <p:cNvSpPr>
            <a:spLocks noChangeArrowheads="1"/>
          </p:cNvSpPr>
          <p:nvPr/>
        </p:nvSpPr>
        <p:spPr bwMode="auto">
          <a:xfrm>
            <a:off x="539750" y="484188"/>
            <a:ext cx="5184775"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900">
                <a:latin typeface="Calibri" panose="020F0502020204030204" pitchFamily="34" charset="0"/>
              </a:rPr>
              <a:t>Υλικά κατασκευή των εμβόλων</a:t>
            </a:r>
          </a:p>
        </p:txBody>
      </p:sp>
      <p:sp>
        <p:nvSpPr>
          <p:cNvPr id="17412" name="Rectangle 4">
            <a:extLst>
              <a:ext uri="{FF2B5EF4-FFF2-40B4-BE49-F238E27FC236}">
                <a16:creationId xmlns:a16="http://schemas.microsoft.com/office/drawing/2014/main" id="{C668377F-E8E9-5E29-B132-2EE264601A9B}"/>
              </a:ext>
            </a:extLst>
          </p:cNvPr>
          <p:cNvSpPr>
            <a:spLocks noChangeArrowheads="1"/>
          </p:cNvSpPr>
          <p:nvPr/>
        </p:nvSpPr>
        <p:spPr bwMode="auto">
          <a:xfrm>
            <a:off x="395288" y="3270250"/>
            <a:ext cx="8424862"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sz="1900" b="1">
                <a:latin typeface="Calibri" panose="020F0502020204030204" pitchFamily="34" charset="0"/>
              </a:rPr>
              <a:t>Κράματα αλουμινίου. </a:t>
            </a:r>
            <a:r>
              <a:rPr lang="el-GR" altLang="el-GR" sz="1900">
                <a:latin typeface="Calibri" panose="020F0502020204030204" pitchFamily="34" charset="0"/>
              </a:rPr>
              <a:t>Σήμερα, στην κατασκευή των εμβόλων χρησιμοποιούνται τα διάφορα κράματα αλουμινίου. </a:t>
            </a:r>
          </a:p>
          <a:p>
            <a:pPr algn="ctr" hangingPunct="1">
              <a:lnSpc>
                <a:spcPct val="100000"/>
              </a:lnSpc>
              <a:spcAft>
                <a:spcPts val="1013"/>
              </a:spcAft>
            </a:pPr>
            <a:r>
              <a:rPr lang="el-GR" altLang="el-GR" sz="1900">
                <a:latin typeface="Calibri" panose="020F0502020204030204" pitchFamily="34" charset="0"/>
              </a:rPr>
              <a:t>Τα έμβολα αυτά έχουν ενίσχυση στο εσωτερικό τους από ειδικά δακτυλίδια ενίσχυσης που κατασκευάζονται από διαφορετικό υλικό.</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7410">
                                            <p:txEl>
                                              <p:pRg st="0" end="0"/>
                                            </p:txEl>
                                          </p:spTgt>
                                        </p:tgtEl>
                                        <p:attrNameLst>
                                          <p:attrName>style.visibility</p:attrName>
                                        </p:attrNameLst>
                                      </p:cBhvr>
                                      <p:to>
                                        <p:strVal val="visible"/>
                                      </p:to>
                                    </p:set>
                                    <p:anim calcmode="lin" valueType="num">
                                      <p:cBhvr additive="repl">
                                        <p:cTn id="7" dur="500" fill="hold"/>
                                        <p:tgtEl>
                                          <p:spTgt spid="17410">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7410">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fill="hold" nodeType="clickEffect">
                                  <p:stCondLst>
                                    <p:cond delay="0"/>
                                  </p:stCondLst>
                                  <p:childTnLst>
                                    <p:set>
                                      <p:cBhvr additive="repl">
                                        <p:cTn id="12" dur="1" fill="hold">
                                          <p:stCondLst>
                                            <p:cond delay="0"/>
                                          </p:stCondLst>
                                        </p:cTn>
                                        <p:tgtEl>
                                          <p:spTgt spid="17410">
                                            <p:txEl>
                                              <p:pRg st="1" end="1"/>
                                            </p:txEl>
                                          </p:spTgt>
                                        </p:tgtEl>
                                        <p:attrNameLst>
                                          <p:attrName>style.visibility</p:attrName>
                                        </p:attrNameLst>
                                      </p:cBhvr>
                                      <p:to>
                                        <p:strVal val="visible"/>
                                      </p:to>
                                    </p:set>
                                    <p:anim calcmode="lin" valueType="num">
                                      <p:cBhvr additive="repl">
                                        <p:cTn id="13" dur="500" fill="hold"/>
                                        <p:tgtEl>
                                          <p:spTgt spid="17410">
                                            <p:txEl>
                                              <p:pRg st="1" end="1"/>
                                            </p:txEl>
                                          </p:spTgt>
                                        </p:tgtEl>
                                        <p:attrNameLst>
                                          <p:attrName>ppt_x</p:attrName>
                                        </p:attrNameLst>
                                      </p:cBhvr>
                                      <p:tavLst>
                                        <p:tav tm="100000">
                                          <p:val>
                                            <p:strVal val="#ppt_x-.2"/>
                                          </p:val>
                                        </p:tav>
                                        <p:tav>
                                          <p:val>
                                            <p:strVal val="#ppt_x"/>
                                          </p:val>
                                        </p:tav>
                                      </p:tavLst>
                                    </p:anim>
                                    <p:anim calcmode="lin" valueType="num">
                                      <p:cBhvr additive="repl">
                                        <p:cTn id="14" dur="500" fill="hold"/>
                                        <p:tgtEl>
                                          <p:spTgt spid="17410">
                                            <p:txEl>
                                              <p:pRg st="1" end="1"/>
                                            </p:txEl>
                                          </p:spTgt>
                                        </p:tgtEl>
                                        <p:attrNameLst>
                                          <p:attrName>ppt_y</p:attrName>
                                        </p:attrNameLst>
                                      </p:cBhvr>
                                      <p:tavLst>
                                        <p:tav tm="100000">
                                          <p:val>
                                            <p:strVal val="#ppt_y"/>
                                          </p:val>
                                        </p:tav>
                                        <p:tav>
                                          <p:val>
                                            <p:strVal val="#ppt_y"/>
                                          </p:val>
                                        </p:tav>
                                      </p:tavLst>
                                    </p:anim>
                                    <p:animEffect transition="in" filter="wipe(right)">
                                      <p:cBhvr additive="repl">
                                        <p:cTn id="15" dur="500"/>
                                        <p:tgtEl>
                                          <p:spTgt spid="17410">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fill="hold" nodeType="clickEffect">
                                  <p:stCondLst>
                                    <p:cond delay="0"/>
                                  </p:stCondLst>
                                  <p:childTnLst>
                                    <p:set>
                                      <p:cBhvr additive="repl">
                                        <p:cTn id="19" dur="1" fill="hold">
                                          <p:stCondLst>
                                            <p:cond delay="0"/>
                                          </p:stCondLst>
                                        </p:cTn>
                                        <p:tgtEl>
                                          <p:spTgt spid="17410">
                                            <p:txEl>
                                              <p:pRg st="2" end="2"/>
                                            </p:txEl>
                                          </p:spTgt>
                                        </p:tgtEl>
                                        <p:attrNameLst>
                                          <p:attrName>style.visibility</p:attrName>
                                        </p:attrNameLst>
                                      </p:cBhvr>
                                      <p:to>
                                        <p:strVal val="visible"/>
                                      </p:to>
                                    </p:set>
                                    <p:anim calcmode="lin" valueType="num">
                                      <p:cBhvr additive="repl">
                                        <p:cTn id="20" dur="1000" fill="hold"/>
                                        <p:tgtEl>
                                          <p:spTgt spid="17410">
                                            <p:txEl>
                                              <p:pRg st="2" end="2"/>
                                            </p:txEl>
                                          </p:spTgt>
                                        </p:tgtEl>
                                        <p:attrNameLst>
                                          <p:attrName>ppt_x</p:attrName>
                                        </p:attrNameLst>
                                      </p:cBhvr>
                                      <p:tavLst>
                                        <p:tav tm="100000">
                                          <p:val>
                                            <p:strVal val="#ppt_x-.2"/>
                                          </p:val>
                                        </p:tav>
                                        <p:tav>
                                          <p:val>
                                            <p:strVal val="#ppt_x"/>
                                          </p:val>
                                        </p:tav>
                                      </p:tavLst>
                                    </p:anim>
                                    <p:anim calcmode="lin" valueType="num">
                                      <p:cBhvr additive="repl">
                                        <p:cTn id="21" dur="1000" fill="hold"/>
                                        <p:tgtEl>
                                          <p:spTgt spid="17410">
                                            <p:txEl>
                                              <p:pRg st="2" end="2"/>
                                            </p:txEl>
                                          </p:spTgt>
                                        </p:tgtEl>
                                        <p:attrNameLst>
                                          <p:attrName>ppt_y</p:attrName>
                                        </p:attrNameLst>
                                      </p:cBhvr>
                                      <p:tavLst>
                                        <p:tav tm="100000">
                                          <p:val>
                                            <p:strVal val="#ppt_y"/>
                                          </p:val>
                                        </p:tav>
                                        <p:tav>
                                          <p:val>
                                            <p:strVal val="#ppt_y"/>
                                          </p:val>
                                        </p:tav>
                                      </p:tavLst>
                                    </p:anim>
                                    <p:animEffect transition="in" filter="wipe(right)">
                                      <p:cBhvr additive="repl">
                                        <p:cTn id="22" dur="1000"/>
                                        <p:tgtEl>
                                          <p:spTgt spid="1741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additive="repl">
                                        <p:cTn id="26" dur="1" fill="hold">
                                          <p:stCondLst>
                                            <p:cond delay="0"/>
                                          </p:stCondLst>
                                        </p:cTn>
                                        <p:tgtEl>
                                          <p:spTgt spid="17412">
                                            <p:txEl>
                                              <p:pRg st="0" end="0"/>
                                            </p:txEl>
                                          </p:spTgt>
                                        </p:tgtEl>
                                        <p:attrNameLst>
                                          <p:attrName>style.visibility</p:attrName>
                                        </p:attrNameLst>
                                      </p:cBhvr>
                                      <p:to>
                                        <p:strVal val="visible"/>
                                      </p:to>
                                    </p:set>
                                    <p:anim calcmode="lin" valueType="num">
                                      <p:cBhvr additive="repl">
                                        <p:cTn id="27" dur="500" fill="hold"/>
                                        <p:tgtEl>
                                          <p:spTgt spid="17412">
                                            <p:txEl>
                                              <p:pRg st="0" end="0"/>
                                            </p:txEl>
                                          </p:spTgt>
                                        </p:tgtEl>
                                        <p:attrNameLst>
                                          <p:attrName>ppt_x</p:attrName>
                                        </p:attrNameLst>
                                      </p:cBhvr>
                                      <p:tavLst>
                                        <p:tav tm="100000">
                                          <p:val>
                                            <p:strVal val="#ppt_x"/>
                                          </p:val>
                                        </p:tav>
                                        <p:tav>
                                          <p:val>
                                            <p:strVal val="#ppt_x"/>
                                          </p:val>
                                        </p:tav>
                                      </p:tavLst>
                                    </p:anim>
                                    <p:anim calcmode="lin" valueType="num">
                                      <p:cBhvr additive="repl">
                                        <p:cTn id="28" dur="500" fill="hold"/>
                                        <p:tgtEl>
                                          <p:spTgt spid="1741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additive="repl">
                                        <p:cTn id="32" dur="1" fill="hold">
                                          <p:stCondLst>
                                            <p:cond delay="0"/>
                                          </p:stCondLst>
                                        </p:cTn>
                                        <p:tgtEl>
                                          <p:spTgt spid="17412">
                                            <p:txEl>
                                              <p:pRg st="1" end="1"/>
                                            </p:txEl>
                                          </p:spTgt>
                                        </p:tgtEl>
                                        <p:attrNameLst>
                                          <p:attrName>style.visibility</p:attrName>
                                        </p:attrNameLst>
                                      </p:cBhvr>
                                      <p:to>
                                        <p:strVal val="visible"/>
                                      </p:to>
                                    </p:set>
                                    <p:anim calcmode="lin" valueType="num">
                                      <p:cBhvr additive="repl">
                                        <p:cTn id="33" dur="500" fill="hold"/>
                                        <p:tgtEl>
                                          <p:spTgt spid="17412">
                                            <p:txEl>
                                              <p:pRg st="1" end="1"/>
                                            </p:txEl>
                                          </p:spTgt>
                                        </p:tgtEl>
                                        <p:attrNameLst>
                                          <p:attrName>ppt_x</p:attrName>
                                        </p:attrNameLst>
                                      </p:cBhvr>
                                      <p:tavLst>
                                        <p:tav tm="100000">
                                          <p:val>
                                            <p:strVal val="#ppt_x"/>
                                          </p:val>
                                        </p:tav>
                                        <p:tav>
                                          <p:val>
                                            <p:strVal val="#ppt_x"/>
                                          </p:val>
                                        </p:tav>
                                      </p:tavLst>
                                    </p:anim>
                                    <p:anim calcmode="lin" valueType="num">
                                      <p:cBhvr additive="repl">
                                        <p:cTn id="34" dur="500" fill="hold"/>
                                        <p:tgtEl>
                                          <p:spTgt spid="17412">
                                            <p:txEl>
                                              <p:pRg st="1" end="1"/>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ED141BE9-7436-C58A-367D-ED03E95706FE}"/>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Έμβολο</a:t>
            </a:r>
          </a:p>
        </p:txBody>
      </p:sp>
      <p:sp>
        <p:nvSpPr>
          <p:cNvPr id="18434" name="Rectangle 2">
            <a:extLst>
              <a:ext uri="{FF2B5EF4-FFF2-40B4-BE49-F238E27FC236}">
                <a16:creationId xmlns:a16="http://schemas.microsoft.com/office/drawing/2014/main" id="{B5A50481-C176-1F50-5F28-71F5301F0711}"/>
              </a:ext>
            </a:extLst>
          </p:cNvPr>
          <p:cNvSpPr>
            <a:spLocks noChangeArrowheads="1"/>
          </p:cNvSpPr>
          <p:nvPr/>
        </p:nvSpPr>
        <p:spPr bwMode="auto">
          <a:xfrm>
            <a:off x="395288" y="987425"/>
            <a:ext cx="8424862" cy="170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pPr>
            <a:r>
              <a:rPr lang="el-GR" altLang="el-GR" sz="1900">
                <a:latin typeface="Calibri" panose="020F0502020204030204" pitchFamily="34" charset="0"/>
              </a:rPr>
              <a:t>1. Έχουν μικρότερο βάρος (50 με 60%) από τα αντίστοιχα χυτοσιδηρά.</a:t>
            </a:r>
          </a:p>
          <a:p>
            <a:pPr hangingPunct="1">
              <a:lnSpc>
                <a:spcPct val="100000"/>
              </a:lnSpc>
              <a:spcAft>
                <a:spcPts val="1813"/>
              </a:spcAft>
            </a:pPr>
            <a:r>
              <a:rPr lang="el-GR" altLang="el-GR" sz="1900">
                <a:latin typeface="Calibri" panose="020F0502020204030204" pitchFamily="34" charset="0"/>
              </a:rPr>
              <a:t>2. Έχουν μεγαλύτερη θερμική αγωγιμότητα και γι' αυτό ψύχονται ευκολότερα.</a:t>
            </a:r>
          </a:p>
          <a:p>
            <a:pPr hangingPunct="1">
              <a:lnSpc>
                <a:spcPct val="100000"/>
              </a:lnSpc>
              <a:spcAft>
                <a:spcPts val="1813"/>
              </a:spcAft>
            </a:pPr>
            <a:r>
              <a:rPr lang="el-GR" altLang="el-GR" sz="1900">
                <a:latin typeface="Calibri" panose="020F0502020204030204" pitchFamily="34" charset="0"/>
              </a:rPr>
              <a:t>3. Παρουσιάζουν μικρότερη τάση στο σχηματισμό ανθρακωμάτων πάνω στην κεφαλή.</a:t>
            </a:r>
          </a:p>
        </p:txBody>
      </p:sp>
      <p:sp>
        <p:nvSpPr>
          <p:cNvPr id="18435" name="Rectangle 3">
            <a:extLst>
              <a:ext uri="{FF2B5EF4-FFF2-40B4-BE49-F238E27FC236}">
                <a16:creationId xmlns:a16="http://schemas.microsoft.com/office/drawing/2014/main" id="{67E75DDC-4C60-8EE2-16A5-6715B45B7617}"/>
              </a:ext>
            </a:extLst>
          </p:cNvPr>
          <p:cNvSpPr>
            <a:spLocks noChangeArrowheads="1"/>
          </p:cNvSpPr>
          <p:nvPr/>
        </p:nvSpPr>
        <p:spPr bwMode="auto">
          <a:xfrm>
            <a:off x="539750" y="484188"/>
            <a:ext cx="5184775"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900">
                <a:solidFill>
                  <a:srgbClr val="7030A0"/>
                </a:solidFill>
                <a:latin typeface="Calibri" panose="020F0502020204030204" pitchFamily="34" charset="0"/>
              </a:rPr>
              <a:t>Πλεονεκτήματα</a:t>
            </a:r>
            <a:r>
              <a:rPr lang="el-GR" altLang="el-GR" sz="1900">
                <a:latin typeface="Calibri" panose="020F0502020204030204" pitchFamily="34" charset="0"/>
              </a:rPr>
              <a:t> των κραμάτων αλουμινίου:</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18434">
                                            <p:txEl>
                                              <p:pRg st="0" end="0"/>
                                            </p:txEl>
                                          </p:spTgt>
                                        </p:tgtEl>
                                        <p:attrNameLst>
                                          <p:attrName>style.visibility</p:attrName>
                                        </p:attrNameLst>
                                      </p:cBhvr>
                                      <p:to>
                                        <p:strVal val="visible"/>
                                      </p:to>
                                    </p:set>
                                    <p:anim calcmode="lin" valueType="num">
                                      <p:cBhvr additive="repl">
                                        <p:cTn id="7" dur="500" fill="hold"/>
                                        <p:tgtEl>
                                          <p:spTgt spid="18434">
                                            <p:txEl>
                                              <p:pRg st="0" end="0"/>
                                            </p:txEl>
                                          </p:spTgt>
                                        </p:tgtEl>
                                        <p:attrNameLst>
                                          <p:attrName>ppt_x</p:attrName>
                                        </p:attrNameLst>
                                      </p:cBhvr>
                                      <p:tavLst>
                                        <p:tav tm="100000">
                                          <p:val>
                                            <p:strVal val="#ppt_x-.2"/>
                                          </p:val>
                                        </p:tav>
                                        <p:tav>
                                          <p:val>
                                            <p:strVal val="#ppt_x"/>
                                          </p:val>
                                        </p:tav>
                                      </p:tavLst>
                                    </p:anim>
                                    <p:anim calcmode="lin" valueType="num">
                                      <p:cBhvr additive="repl">
                                        <p:cTn id="8" dur="500" fill="hold"/>
                                        <p:tgtEl>
                                          <p:spTgt spid="18434">
                                            <p:txEl>
                                              <p:pRg st="0" end="0"/>
                                            </p:txEl>
                                          </p:spTgt>
                                        </p:tgtEl>
                                        <p:attrNameLst>
                                          <p:attrName>ppt_y</p:attrName>
                                        </p:attrNameLst>
                                      </p:cBhvr>
                                      <p:tavLst>
                                        <p:tav tm="100000">
                                          <p:val>
                                            <p:strVal val="#ppt_y"/>
                                          </p:val>
                                        </p:tav>
                                        <p:tav>
                                          <p:val>
                                            <p:strVal val="#ppt_y"/>
                                          </p:val>
                                        </p:tav>
                                      </p:tavLst>
                                    </p:anim>
                                    <p:animEffect transition="in" filter="wipe(right)">
                                      <p:cBhvr additive="repl">
                                        <p:cTn id="9" dur="500"/>
                                        <p:tgtEl>
                                          <p:spTgt spid="1843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fill="hold" nodeType="clickEffect">
                                  <p:stCondLst>
                                    <p:cond delay="0"/>
                                  </p:stCondLst>
                                  <p:childTnLst>
                                    <p:set>
                                      <p:cBhvr additive="repl">
                                        <p:cTn id="13" dur="1" fill="hold">
                                          <p:stCondLst>
                                            <p:cond delay="0"/>
                                          </p:stCondLst>
                                        </p:cTn>
                                        <p:tgtEl>
                                          <p:spTgt spid="18434">
                                            <p:txEl>
                                              <p:pRg st="1" end="1"/>
                                            </p:txEl>
                                          </p:spTgt>
                                        </p:tgtEl>
                                        <p:attrNameLst>
                                          <p:attrName>style.visibility</p:attrName>
                                        </p:attrNameLst>
                                      </p:cBhvr>
                                      <p:to>
                                        <p:strVal val="visible"/>
                                      </p:to>
                                    </p:set>
                                    <p:anim calcmode="lin" valueType="num">
                                      <p:cBhvr additive="repl">
                                        <p:cTn id="14" dur="500" fill="hold"/>
                                        <p:tgtEl>
                                          <p:spTgt spid="18434">
                                            <p:txEl>
                                              <p:pRg st="1" end="1"/>
                                            </p:txEl>
                                          </p:spTgt>
                                        </p:tgtEl>
                                        <p:attrNameLst>
                                          <p:attrName>ppt_x</p:attrName>
                                        </p:attrNameLst>
                                      </p:cBhvr>
                                      <p:tavLst>
                                        <p:tav tm="100000">
                                          <p:val>
                                            <p:strVal val="#ppt_x-.2"/>
                                          </p:val>
                                        </p:tav>
                                        <p:tav>
                                          <p:val>
                                            <p:strVal val="#ppt_x"/>
                                          </p:val>
                                        </p:tav>
                                      </p:tavLst>
                                    </p:anim>
                                    <p:anim calcmode="lin" valueType="num">
                                      <p:cBhvr additive="repl">
                                        <p:cTn id="15" dur="500" fill="hold"/>
                                        <p:tgtEl>
                                          <p:spTgt spid="18434">
                                            <p:txEl>
                                              <p:pRg st="1" end="1"/>
                                            </p:txEl>
                                          </p:spTgt>
                                        </p:tgtEl>
                                        <p:attrNameLst>
                                          <p:attrName>ppt_y</p:attrName>
                                        </p:attrNameLst>
                                      </p:cBhvr>
                                      <p:tavLst>
                                        <p:tav tm="100000">
                                          <p:val>
                                            <p:strVal val="#ppt_y"/>
                                          </p:val>
                                        </p:tav>
                                        <p:tav>
                                          <p:val>
                                            <p:strVal val="#ppt_y"/>
                                          </p:val>
                                        </p:tav>
                                      </p:tavLst>
                                    </p:anim>
                                    <p:animEffect transition="in" filter="wipe(right)">
                                      <p:cBhvr additive="repl">
                                        <p:cTn id="16" dur="500"/>
                                        <p:tgtEl>
                                          <p:spTgt spid="1843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fill="hold" nodeType="clickEffect">
                                  <p:stCondLst>
                                    <p:cond delay="0"/>
                                  </p:stCondLst>
                                  <p:childTnLst>
                                    <p:set>
                                      <p:cBhvr additive="repl">
                                        <p:cTn id="20" dur="1" fill="hold">
                                          <p:stCondLst>
                                            <p:cond delay="0"/>
                                          </p:stCondLst>
                                        </p:cTn>
                                        <p:tgtEl>
                                          <p:spTgt spid="18434">
                                            <p:txEl>
                                              <p:pRg st="2" end="2"/>
                                            </p:txEl>
                                          </p:spTgt>
                                        </p:tgtEl>
                                        <p:attrNameLst>
                                          <p:attrName>style.visibility</p:attrName>
                                        </p:attrNameLst>
                                      </p:cBhvr>
                                      <p:to>
                                        <p:strVal val="visible"/>
                                      </p:to>
                                    </p:set>
                                    <p:anim calcmode="lin" valueType="num">
                                      <p:cBhvr additive="repl">
                                        <p:cTn id="21" dur="500" fill="hold"/>
                                        <p:tgtEl>
                                          <p:spTgt spid="18434">
                                            <p:txEl>
                                              <p:pRg st="2" end="2"/>
                                            </p:txEl>
                                          </p:spTgt>
                                        </p:tgtEl>
                                        <p:attrNameLst>
                                          <p:attrName>ppt_x</p:attrName>
                                        </p:attrNameLst>
                                      </p:cBhvr>
                                      <p:tavLst>
                                        <p:tav tm="100000">
                                          <p:val>
                                            <p:strVal val="#ppt_x-.2"/>
                                          </p:val>
                                        </p:tav>
                                        <p:tav>
                                          <p:val>
                                            <p:strVal val="#ppt_x"/>
                                          </p:val>
                                        </p:tav>
                                      </p:tavLst>
                                    </p:anim>
                                    <p:anim calcmode="lin" valueType="num">
                                      <p:cBhvr additive="repl">
                                        <p:cTn id="22" dur="500" fill="hold"/>
                                        <p:tgtEl>
                                          <p:spTgt spid="18434">
                                            <p:txEl>
                                              <p:pRg st="2" end="2"/>
                                            </p:txEl>
                                          </p:spTgt>
                                        </p:tgtEl>
                                        <p:attrNameLst>
                                          <p:attrName>ppt_y</p:attrName>
                                        </p:attrNameLst>
                                      </p:cBhvr>
                                      <p:tavLst>
                                        <p:tav tm="100000">
                                          <p:val>
                                            <p:strVal val="#ppt_y"/>
                                          </p:val>
                                        </p:tav>
                                        <p:tav>
                                          <p:val>
                                            <p:strVal val="#ppt_y"/>
                                          </p:val>
                                        </p:tav>
                                      </p:tavLst>
                                    </p:anim>
                                    <p:animEffect transition="in" filter="wipe(right)">
                                      <p:cBhvr additive="repl">
                                        <p:cTn id="23" dur="500"/>
                                        <p:tgtEl>
                                          <p:spTgt spid="18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D403DA9F-75FA-A3EA-300B-9045280ED129}"/>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Έμβολο</a:t>
            </a:r>
          </a:p>
        </p:txBody>
      </p:sp>
      <p:sp>
        <p:nvSpPr>
          <p:cNvPr id="19458" name="Rectangle 2">
            <a:extLst>
              <a:ext uri="{FF2B5EF4-FFF2-40B4-BE49-F238E27FC236}">
                <a16:creationId xmlns:a16="http://schemas.microsoft.com/office/drawing/2014/main" id="{0A311040-3663-E247-1342-1B70F0212490}"/>
              </a:ext>
            </a:extLst>
          </p:cNvPr>
          <p:cNvSpPr>
            <a:spLocks noChangeArrowheads="1"/>
          </p:cNvSpPr>
          <p:nvPr/>
        </p:nvSpPr>
        <p:spPr bwMode="auto">
          <a:xfrm>
            <a:off x="395288" y="987425"/>
            <a:ext cx="8424862" cy="2573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pPr>
            <a:r>
              <a:rPr lang="el-GR" altLang="el-GR" sz="1900">
                <a:latin typeface="Calibri" panose="020F0502020204030204" pitchFamily="34" charset="0"/>
              </a:rPr>
              <a:t>1. Έχουν μεγαλύτερο συντελεστή διαστολής και γι' αυτό απαιτείται μεγαλύτερη ανοχή στη συναρμογή τους με τον κύλινδρο.</a:t>
            </a:r>
          </a:p>
          <a:p>
            <a:pPr hangingPunct="1">
              <a:lnSpc>
                <a:spcPct val="100000"/>
              </a:lnSpc>
              <a:spcAft>
                <a:spcPts val="1813"/>
              </a:spcAft>
            </a:pPr>
            <a:r>
              <a:rPr lang="el-GR" altLang="el-GR" sz="1900">
                <a:latin typeface="Calibri" panose="020F0502020204030204" pitchFamily="34" charset="0"/>
              </a:rPr>
              <a:t>2. Έχουν μικρότερη αντοχή. </a:t>
            </a:r>
          </a:p>
          <a:p>
            <a:pPr algn="ctr" hangingPunct="1">
              <a:lnSpc>
                <a:spcPct val="100000"/>
              </a:lnSpc>
              <a:spcAft>
                <a:spcPts val="1813"/>
              </a:spcAft>
            </a:pPr>
            <a:r>
              <a:rPr lang="el-GR" altLang="el-GR" sz="1900" i="1">
                <a:latin typeface="Calibri" panose="020F0502020204030204" pitchFamily="34" charset="0"/>
              </a:rPr>
              <a:t>Η αντοχή τους βελτιώνεται από τους κατασκευαστές με διάφορους τρόπους, όπως με την προσθήκη νικελιοσίδηρου στις ζώνες των ελατηρίων, με αυλακώσεις στην ποδιά για καλύτερη λίπανση, με περιτύλιξη της ποδιάς με σύρμα, με επικάλυψη με διάφορα οξείδια του αλουμινίου, κ.λπ</a:t>
            </a:r>
          </a:p>
        </p:txBody>
      </p:sp>
      <p:sp>
        <p:nvSpPr>
          <p:cNvPr id="19459" name="Rectangle 3">
            <a:extLst>
              <a:ext uri="{FF2B5EF4-FFF2-40B4-BE49-F238E27FC236}">
                <a16:creationId xmlns:a16="http://schemas.microsoft.com/office/drawing/2014/main" id="{81EF6E5F-798D-B261-BD8D-EBD2CE43A80D}"/>
              </a:ext>
            </a:extLst>
          </p:cNvPr>
          <p:cNvSpPr>
            <a:spLocks noChangeArrowheads="1"/>
          </p:cNvSpPr>
          <p:nvPr/>
        </p:nvSpPr>
        <p:spPr bwMode="auto">
          <a:xfrm>
            <a:off x="539750" y="484188"/>
            <a:ext cx="5184775"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900">
                <a:solidFill>
                  <a:srgbClr val="FF0000"/>
                </a:solidFill>
                <a:latin typeface="Calibri" panose="020F0502020204030204" pitchFamily="34" charset="0"/>
              </a:rPr>
              <a:t>Μειονεκτήματα</a:t>
            </a:r>
            <a:r>
              <a:rPr lang="el-GR" altLang="el-GR" sz="1900">
                <a:latin typeface="Calibri" panose="020F0502020204030204" pitchFamily="34" charset="0"/>
              </a:rPr>
              <a:t> των κραμάτων αλουμινίου:</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9458">
                                            <p:txEl>
                                              <p:pRg st="0" end="0"/>
                                            </p:txEl>
                                          </p:spTgt>
                                        </p:tgtEl>
                                        <p:attrNameLst>
                                          <p:attrName>style.visibility</p:attrName>
                                        </p:attrNameLst>
                                      </p:cBhvr>
                                      <p:to>
                                        <p:strVal val="visible"/>
                                      </p:to>
                                    </p:set>
                                    <p:anim calcmode="lin" valueType="num">
                                      <p:cBhvr additive="repl">
                                        <p:cTn id="7" dur="500" fill="hold"/>
                                        <p:tgtEl>
                                          <p:spTgt spid="19458">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9458">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9458">
                                            <p:txEl>
                                              <p:pRg st="1" end="1"/>
                                            </p:txEl>
                                          </p:spTgt>
                                        </p:tgtEl>
                                        <p:attrNameLst>
                                          <p:attrName>style.visibility</p:attrName>
                                        </p:attrNameLst>
                                      </p:cBhvr>
                                      <p:to>
                                        <p:strVal val="visible"/>
                                      </p:to>
                                    </p:set>
                                    <p:anim calcmode="lin" valueType="num">
                                      <p:cBhvr additive="repl">
                                        <p:cTn id="13" dur="500" fill="hold"/>
                                        <p:tgtEl>
                                          <p:spTgt spid="19458">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19458">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additive="repl">
                                        <p:cTn id="18" dur="1" fill="hold">
                                          <p:stCondLst>
                                            <p:cond delay="0"/>
                                          </p:stCondLst>
                                        </p:cTn>
                                        <p:tgtEl>
                                          <p:spTgt spid="19458">
                                            <p:txEl>
                                              <p:pRg st="2" end="2"/>
                                            </p:txEl>
                                          </p:spTgt>
                                        </p:tgtEl>
                                        <p:attrNameLst>
                                          <p:attrName>style.visibility</p:attrName>
                                        </p:attrNameLst>
                                      </p:cBhvr>
                                      <p:to>
                                        <p:strVal val="visible"/>
                                      </p:to>
                                    </p:set>
                                    <p:animEffect transition="in" filter="checkerboard(across)">
                                      <p:cBhvr additive="repl">
                                        <p:cTn id="19" dur="500"/>
                                        <p:tgtEl>
                                          <p:spTgt spid="194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34691ECF-F52B-F6A3-74DB-B9FF596F6DD9}"/>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Το έμβολο με τα εξαρτήματά του</a:t>
            </a:r>
          </a:p>
        </p:txBody>
      </p:sp>
      <p:sp>
        <p:nvSpPr>
          <p:cNvPr id="20482" name="Rectangle 2">
            <a:extLst>
              <a:ext uri="{FF2B5EF4-FFF2-40B4-BE49-F238E27FC236}">
                <a16:creationId xmlns:a16="http://schemas.microsoft.com/office/drawing/2014/main" id="{A0FBF226-D4E8-4E8C-452A-2DA0ADABA921}"/>
              </a:ext>
            </a:extLst>
          </p:cNvPr>
          <p:cNvSpPr>
            <a:spLocks noChangeArrowheads="1"/>
          </p:cNvSpPr>
          <p:nvPr/>
        </p:nvSpPr>
        <p:spPr bwMode="auto">
          <a:xfrm>
            <a:off x="539750" y="484188"/>
            <a:ext cx="6985000"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900"/>
              <a:t>Τα βασικά μέρη του εμβόλου:</a:t>
            </a:r>
          </a:p>
        </p:txBody>
      </p:sp>
      <p:sp>
        <p:nvSpPr>
          <p:cNvPr id="20483" name="Rectangle 3">
            <a:extLst>
              <a:ext uri="{FF2B5EF4-FFF2-40B4-BE49-F238E27FC236}">
                <a16:creationId xmlns:a16="http://schemas.microsoft.com/office/drawing/2014/main" id="{61991F61-52BB-F1E7-77A9-2049C7F10C9B}"/>
              </a:ext>
            </a:extLst>
          </p:cNvPr>
          <p:cNvSpPr>
            <a:spLocks noChangeArrowheads="1"/>
          </p:cNvSpPr>
          <p:nvPr/>
        </p:nvSpPr>
        <p:spPr bwMode="auto">
          <a:xfrm>
            <a:off x="4643438" y="579438"/>
            <a:ext cx="4319587" cy="1187450"/>
          </a:xfrm>
          <a:prstGeom prst="rect">
            <a:avLst/>
          </a:prstGeom>
          <a:solidFill>
            <a:srgbClr val="FFFFFF"/>
          </a:solidFill>
          <a:ln w="25560" cap="flat">
            <a:solidFill>
              <a:srgbClr val="0F6FC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latin typeface="Calibri" panose="020F0502020204030204" pitchFamily="34" charset="0"/>
              </a:rPr>
              <a:t>Το σχήμα της μπορεί να είναι επίπεδο αλλά και άλλης μορφής, όπως σφαιρικό, ημισφαιρικό, με διαμορφωμένο πάνω σ' αυτήν το θάλαμο καύσης κλπ.</a:t>
            </a:r>
          </a:p>
        </p:txBody>
      </p:sp>
      <p:pic>
        <p:nvPicPr>
          <p:cNvPr id="20484" name="Picture 4">
            <a:extLst>
              <a:ext uri="{FF2B5EF4-FFF2-40B4-BE49-F238E27FC236}">
                <a16:creationId xmlns:a16="http://schemas.microsoft.com/office/drawing/2014/main" id="{43265645-65A0-DB11-2BEA-73714192F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427163"/>
            <a:ext cx="2276475" cy="2800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Rectangle 5">
            <a:extLst>
              <a:ext uri="{FF2B5EF4-FFF2-40B4-BE49-F238E27FC236}">
                <a16:creationId xmlns:a16="http://schemas.microsoft.com/office/drawing/2014/main" id="{1CE182DB-1558-D244-67F8-054D6AAA7EC2}"/>
              </a:ext>
            </a:extLst>
          </p:cNvPr>
          <p:cNvSpPr>
            <a:spLocks noChangeArrowheads="1"/>
          </p:cNvSpPr>
          <p:nvPr/>
        </p:nvSpPr>
        <p:spPr bwMode="auto">
          <a:xfrm>
            <a:off x="252413" y="915988"/>
            <a:ext cx="1295400"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Lst>
              <a:defRPr>
                <a:solidFill>
                  <a:srgbClr val="000000"/>
                </a:solidFill>
                <a:latin typeface="Arial" panose="020B0604020202020204" pitchFamily="34" charset="0"/>
                <a:ea typeface="AR PL SungtiL GB" charset="0"/>
                <a:cs typeface="AR PL SungtiL GB" charset="0"/>
              </a:defRPr>
            </a:lvl1pPr>
            <a:lvl2pPr>
              <a:tabLst>
                <a:tab pos="914400" algn="l"/>
              </a:tabLst>
              <a:defRPr>
                <a:solidFill>
                  <a:srgbClr val="000000"/>
                </a:solidFill>
                <a:latin typeface="Arial" panose="020B0604020202020204" pitchFamily="34" charset="0"/>
                <a:ea typeface="AR PL SungtiL GB" charset="0"/>
                <a:cs typeface="AR PL SungtiL GB" charset="0"/>
              </a:defRPr>
            </a:lvl2pPr>
            <a:lvl3pPr>
              <a:tabLst>
                <a:tab pos="914400" algn="l"/>
              </a:tabLst>
              <a:defRPr>
                <a:solidFill>
                  <a:srgbClr val="000000"/>
                </a:solidFill>
                <a:latin typeface="Arial" panose="020B0604020202020204" pitchFamily="34" charset="0"/>
                <a:ea typeface="AR PL SungtiL GB" charset="0"/>
                <a:cs typeface="AR PL SungtiL GB" charset="0"/>
              </a:defRPr>
            </a:lvl3pPr>
            <a:lvl4pPr>
              <a:tabLst>
                <a:tab pos="914400" algn="l"/>
              </a:tabLst>
              <a:defRPr>
                <a:solidFill>
                  <a:srgbClr val="000000"/>
                </a:solidFill>
                <a:latin typeface="Arial" panose="020B0604020202020204" pitchFamily="34" charset="0"/>
                <a:ea typeface="AR PL SungtiL GB" charset="0"/>
                <a:cs typeface="AR PL SungtiL GB" charset="0"/>
              </a:defRPr>
            </a:lvl4pPr>
            <a:lvl5pPr>
              <a:tabLst>
                <a:tab pos="914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latin typeface="Calibri" panose="020F0502020204030204" pitchFamily="34" charset="0"/>
              </a:rPr>
              <a:t>Η κεφαλή </a:t>
            </a:r>
          </a:p>
        </p:txBody>
      </p:sp>
      <p:cxnSp>
        <p:nvCxnSpPr>
          <p:cNvPr id="20486" name="AutoShape 6">
            <a:extLst>
              <a:ext uri="{FF2B5EF4-FFF2-40B4-BE49-F238E27FC236}">
                <a16:creationId xmlns:a16="http://schemas.microsoft.com/office/drawing/2014/main" id="{7EC74F86-1340-70B3-E4A8-D2E800C09C14}"/>
              </a:ext>
            </a:extLst>
          </p:cNvPr>
          <p:cNvCxnSpPr>
            <a:cxnSpLocks noChangeShapeType="1"/>
          </p:cNvCxnSpPr>
          <p:nvPr/>
        </p:nvCxnSpPr>
        <p:spPr bwMode="auto">
          <a:xfrm>
            <a:off x="1258888" y="1203325"/>
            <a:ext cx="504825" cy="792163"/>
          </a:xfrm>
          <a:prstGeom prst="straightConnector1">
            <a:avLst/>
          </a:prstGeom>
          <a:noFill/>
          <a:ln w="12600" cap="flat">
            <a:solidFill>
              <a:srgbClr val="0952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487" name="Rectangle 7">
            <a:extLst>
              <a:ext uri="{FF2B5EF4-FFF2-40B4-BE49-F238E27FC236}">
                <a16:creationId xmlns:a16="http://schemas.microsoft.com/office/drawing/2014/main" id="{B7E5A321-4D44-6CBF-6984-1E15C5EE1F29}"/>
              </a:ext>
            </a:extLst>
          </p:cNvPr>
          <p:cNvSpPr>
            <a:spLocks noChangeArrowheads="1"/>
          </p:cNvSpPr>
          <p:nvPr/>
        </p:nvSpPr>
        <p:spPr bwMode="auto">
          <a:xfrm>
            <a:off x="2411413" y="915988"/>
            <a:ext cx="2376487"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latin typeface="Calibri" panose="020F0502020204030204" pitchFamily="34" charset="0"/>
              </a:rPr>
              <a:t>Η ζώνη των ελατηρίων</a:t>
            </a:r>
          </a:p>
        </p:txBody>
      </p:sp>
      <p:cxnSp>
        <p:nvCxnSpPr>
          <p:cNvPr id="20488" name="AutoShape 8">
            <a:extLst>
              <a:ext uri="{FF2B5EF4-FFF2-40B4-BE49-F238E27FC236}">
                <a16:creationId xmlns:a16="http://schemas.microsoft.com/office/drawing/2014/main" id="{995DD76F-4C3E-2F29-CD8F-B0A9A5353CA5}"/>
              </a:ext>
            </a:extLst>
          </p:cNvPr>
          <p:cNvCxnSpPr>
            <a:cxnSpLocks noChangeShapeType="1"/>
          </p:cNvCxnSpPr>
          <p:nvPr/>
        </p:nvCxnSpPr>
        <p:spPr bwMode="auto">
          <a:xfrm flipH="1">
            <a:off x="3563938" y="1274763"/>
            <a:ext cx="576262" cy="936625"/>
          </a:xfrm>
          <a:prstGeom prst="straightConnector1">
            <a:avLst/>
          </a:prstGeom>
          <a:noFill/>
          <a:ln w="12600" cap="flat">
            <a:solidFill>
              <a:srgbClr val="0952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489" name="Rectangle 9">
            <a:extLst>
              <a:ext uri="{FF2B5EF4-FFF2-40B4-BE49-F238E27FC236}">
                <a16:creationId xmlns:a16="http://schemas.microsoft.com/office/drawing/2014/main" id="{DA9E7999-A2FB-BD57-A5FE-255B3D5FA85D}"/>
              </a:ext>
            </a:extLst>
          </p:cNvPr>
          <p:cNvSpPr>
            <a:spLocks noChangeArrowheads="1"/>
          </p:cNvSpPr>
          <p:nvPr/>
        </p:nvSpPr>
        <p:spPr bwMode="auto">
          <a:xfrm>
            <a:off x="252413" y="4443413"/>
            <a:ext cx="2376487"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latin typeface="Calibri" panose="020F0502020204030204" pitchFamily="34" charset="0"/>
              </a:rPr>
              <a:t>Τα έδρανα του πείρου</a:t>
            </a:r>
          </a:p>
        </p:txBody>
      </p:sp>
      <p:sp>
        <p:nvSpPr>
          <p:cNvPr id="20490" name="Rectangle 10">
            <a:extLst>
              <a:ext uri="{FF2B5EF4-FFF2-40B4-BE49-F238E27FC236}">
                <a16:creationId xmlns:a16="http://schemas.microsoft.com/office/drawing/2014/main" id="{58DDE31A-705A-E8AC-7284-0083ED1736DB}"/>
              </a:ext>
            </a:extLst>
          </p:cNvPr>
          <p:cNvSpPr>
            <a:spLocks noChangeArrowheads="1"/>
          </p:cNvSpPr>
          <p:nvPr/>
        </p:nvSpPr>
        <p:spPr bwMode="auto">
          <a:xfrm>
            <a:off x="2843213" y="4443413"/>
            <a:ext cx="2376487"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latin typeface="Calibri" panose="020F0502020204030204" pitchFamily="34" charset="0"/>
              </a:rPr>
              <a:t>Η ποδιά του εμβόλου</a:t>
            </a:r>
          </a:p>
        </p:txBody>
      </p:sp>
      <p:cxnSp>
        <p:nvCxnSpPr>
          <p:cNvPr id="20491" name="AutoShape 11">
            <a:extLst>
              <a:ext uri="{FF2B5EF4-FFF2-40B4-BE49-F238E27FC236}">
                <a16:creationId xmlns:a16="http://schemas.microsoft.com/office/drawing/2014/main" id="{1B86FDD7-0C03-B008-247F-432D66A675FA}"/>
              </a:ext>
            </a:extLst>
          </p:cNvPr>
          <p:cNvCxnSpPr>
            <a:cxnSpLocks noChangeShapeType="1"/>
          </p:cNvCxnSpPr>
          <p:nvPr/>
        </p:nvCxnSpPr>
        <p:spPr bwMode="auto">
          <a:xfrm flipV="1">
            <a:off x="971550" y="3003550"/>
            <a:ext cx="1152525" cy="1511300"/>
          </a:xfrm>
          <a:prstGeom prst="straightConnector1">
            <a:avLst/>
          </a:prstGeom>
          <a:noFill/>
          <a:ln w="12600" cap="flat">
            <a:solidFill>
              <a:srgbClr val="0952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492" name="AutoShape 12">
            <a:extLst>
              <a:ext uri="{FF2B5EF4-FFF2-40B4-BE49-F238E27FC236}">
                <a16:creationId xmlns:a16="http://schemas.microsoft.com/office/drawing/2014/main" id="{01CAD6AB-B587-5A3F-2658-2F7CDAB8CA75}"/>
              </a:ext>
            </a:extLst>
          </p:cNvPr>
          <p:cNvCxnSpPr>
            <a:cxnSpLocks noChangeShapeType="1"/>
          </p:cNvCxnSpPr>
          <p:nvPr/>
        </p:nvCxnSpPr>
        <p:spPr bwMode="auto">
          <a:xfrm flipH="1" flipV="1">
            <a:off x="2916238" y="3435350"/>
            <a:ext cx="1295400" cy="1079500"/>
          </a:xfrm>
          <a:prstGeom prst="straightConnector1">
            <a:avLst/>
          </a:prstGeom>
          <a:noFill/>
          <a:ln w="12600" cap="flat">
            <a:solidFill>
              <a:srgbClr val="09529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493" name="Rectangle 13">
            <a:extLst>
              <a:ext uri="{FF2B5EF4-FFF2-40B4-BE49-F238E27FC236}">
                <a16:creationId xmlns:a16="http://schemas.microsoft.com/office/drawing/2014/main" id="{BED8D15E-A4E1-94E3-5C44-53BA9788619C}"/>
              </a:ext>
            </a:extLst>
          </p:cNvPr>
          <p:cNvSpPr>
            <a:spLocks noChangeArrowheads="1"/>
          </p:cNvSpPr>
          <p:nvPr/>
        </p:nvSpPr>
        <p:spPr bwMode="auto">
          <a:xfrm>
            <a:off x="4643438" y="1936750"/>
            <a:ext cx="4319587" cy="912813"/>
          </a:xfrm>
          <a:prstGeom prst="rect">
            <a:avLst/>
          </a:prstGeom>
          <a:solidFill>
            <a:srgbClr val="FFFFFF"/>
          </a:solidFill>
          <a:ln w="25560" cap="flat">
            <a:solidFill>
              <a:srgbClr val="0BD0D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latin typeface="Calibri" panose="020F0502020204030204" pitchFamily="34" charset="0"/>
              </a:rPr>
              <a:t>Στην ζώνη των ελατηρίων υπάρχουν οι αυλακώσεις - οδηγοί για την τοποθέτηση των ελατηρίων συμπίεσης και λαδιού.</a:t>
            </a:r>
          </a:p>
        </p:txBody>
      </p:sp>
      <p:sp>
        <p:nvSpPr>
          <p:cNvPr id="20494" name="Rectangle 14">
            <a:extLst>
              <a:ext uri="{FF2B5EF4-FFF2-40B4-BE49-F238E27FC236}">
                <a16:creationId xmlns:a16="http://schemas.microsoft.com/office/drawing/2014/main" id="{493F1287-2CCC-D634-FAFD-CF0145C04448}"/>
              </a:ext>
            </a:extLst>
          </p:cNvPr>
          <p:cNvSpPr>
            <a:spLocks noChangeArrowheads="1"/>
          </p:cNvSpPr>
          <p:nvPr/>
        </p:nvSpPr>
        <p:spPr bwMode="auto">
          <a:xfrm>
            <a:off x="4643438" y="3005138"/>
            <a:ext cx="4319587" cy="638175"/>
          </a:xfrm>
          <a:prstGeom prst="rect">
            <a:avLst/>
          </a:prstGeom>
          <a:solidFill>
            <a:srgbClr val="FFFFFF"/>
          </a:solidFill>
          <a:ln w="25560" cap="flat">
            <a:solidFill>
              <a:srgbClr val="10CF9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latin typeface="Calibri" panose="020F0502020204030204" pitchFamily="34" charset="0"/>
              </a:rPr>
              <a:t>Στα σημεία αυτά στερεώνεται ο πείρος που συνδέει το έμβολο με τη μπιέλα.</a:t>
            </a:r>
          </a:p>
        </p:txBody>
      </p:sp>
      <p:sp>
        <p:nvSpPr>
          <p:cNvPr id="20495" name="Rectangle 15">
            <a:extLst>
              <a:ext uri="{FF2B5EF4-FFF2-40B4-BE49-F238E27FC236}">
                <a16:creationId xmlns:a16="http://schemas.microsoft.com/office/drawing/2014/main" id="{E9E5C341-6AED-ED60-CBBB-CE33BC3CF9C9}"/>
              </a:ext>
            </a:extLst>
          </p:cNvPr>
          <p:cNvSpPr>
            <a:spLocks noChangeArrowheads="1"/>
          </p:cNvSpPr>
          <p:nvPr/>
        </p:nvSpPr>
        <p:spPr bwMode="auto">
          <a:xfrm>
            <a:off x="4643438" y="3797300"/>
            <a:ext cx="4319587" cy="638175"/>
          </a:xfrm>
          <a:prstGeom prst="rect">
            <a:avLst/>
          </a:prstGeom>
          <a:solidFill>
            <a:srgbClr val="FFFFFF"/>
          </a:solidFill>
          <a:ln w="25560" cap="flat">
            <a:solidFill>
              <a:srgbClr val="A5C24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latin typeface="Calibri" panose="020F0502020204030204" pitchFamily="34" charset="0"/>
              </a:rPr>
              <a:t>Η ποδιά έχει κύριο προορισμό τη σωστή οδήγηση του εμβόλου μέσα στον κύλινδρο.</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5" presetClass="entr" presetSubtype="10" fill="hold" nodeType="afterEffect">
                                  <p:stCondLst>
                                    <p:cond delay="500"/>
                                  </p:stCondLst>
                                  <p:childTnLst>
                                    <p:set>
                                      <p:cBhvr additive="repl">
                                        <p:cTn id="6" dur="1" fill="hold">
                                          <p:stCondLst>
                                            <p:cond delay="0"/>
                                          </p:stCondLst>
                                        </p:cTn>
                                        <p:tgtEl>
                                          <p:spTgt spid="20484"/>
                                        </p:tgtEl>
                                        <p:attrNameLst>
                                          <p:attrName>style.visibility</p:attrName>
                                        </p:attrNameLst>
                                      </p:cBhvr>
                                      <p:to>
                                        <p:strVal val="visible"/>
                                      </p:to>
                                    </p:set>
                                    <p:animEffect transition="in" filter="checkerboard(across)">
                                      <p:cBhvr additive="repl">
                                        <p:cTn id="7" dur="5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fill="hold" nodeType="clickEffect">
                                  <p:stCondLst>
                                    <p:cond delay="0"/>
                                  </p:stCondLst>
                                  <p:childTnLst>
                                    <p:set>
                                      <p:cBhvr additive="repl">
                                        <p:cTn id="11" dur="1" fill="hold">
                                          <p:stCondLst>
                                            <p:cond delay="0"/>
                                          </p:stCondLst>
                                        </p:cTn>
                                        <p:tgtEl>
                                          <p:spTgt spid="20486"/>
                                        </p:tgtEl>
                                        <p:attrNameLst>
                                          <p:attrName>style.visibility</p:attrName>
                                        </p:attrNameLst>
                                      </p:cBhvr>
                                      <p:to>
                                        <p:strVal val="visible"/>
                                      </p:to>
                                    </p:set>
                                    <p:anim calcmode="lin" valueType="num">
                                      <p:cBhvr additive="repl">
                                        <p:cTn id="12" dur="500" fill="hold"/>
                                        <p:tgtEl>
                                          <p:spTgt spid="20486"/>
                                        </p:tgtEl>
                                        <p:attrNameLst>
                                          <p:attrName>ppt_x</p:attrName>
                                        </p:attrNameLst>
                                      </p:cBhvr>
                                      <p:tavLst>
                                        <p:tav tm="100000">
                                          <p:val>
                                            <p:strVal val="#ppt_x-.2"/>
                                          </p:val>
                                        </p:tav>
                                        <p:tav>
                                          <p:val>
                                            <p:strVal val="#ppt_x"/>
                                          </p:val>
                                        </p:tav>
                                      </p:tavLst>
                                    </p:anim>
                                    <p:anim calcmode="lin" valueType="num">
                                      <p:cBhvr additive="repl">
                                        <p:cTn id="13" dur="500" fill="hold"/>
                                        <p:tgtEl>
                                          <p:spTgt spid="20486"/>
                                        </p:tgtEl>
                                        <p:attrNameLst>
                                          <p:attrName>ppt_y</p:attrName>
                                        </p:attrNameLst>
                                      </p:cBhvr>
                                      <p:tavLst>
                                        <p:tav tm="100000">
                                          <p:val>
                                            <p:strVal val="#ppt_y"/>
                                          </p:val>
                                        </p:tav>
                                        <p:tav>
                                          <p:val>
                                            <p:strVal val="#ppt_y"/>
                                          </p:val>
                                        </p:tav>
                                      </p:tavLst>
                                    </p:anim>
                                    <p:animEffect transition="in" filter="wipe(right)">
                                      <p:cBhvr additive="repl">
                                        <p:cTn id="14" dur="500"/>
                                        <p:tgtEl>
                                          <p:spTgt spid="20486"/>
                                        </p:tgtEl>
                                      </p:cBhvr>
                                    </p:animEffect>
                                  </p:childTnLst>
                                </p:cTn>
                              </p:par>
                              <p:par>
                                <p:cTn id="15" presetID="29" presetClass="entr" fill="hold" nodeType="withEffect">
                                  <p:stCondLst>
                                    <p:cond delay="0"/>
                                  </p:stCondLst>
                                  <p:childTnLst>
                                    <p:set>
                                      <p:cBhvr additive="repl">
                                        <p:cTn id="16" dur="1" fill="hold">
                                          <p:stCondLst>
                                            <p:cond delay="0"/>
                                          </p:stCondLst>
                                        </p:cTn>
                                        <p:tgtEl>
                                          <p:spTgt spid="20485"/>
                                        </p:tgtEl>
                                        <p:attrNameLst>
                                          <p:attrName>style.visibility</p:attrName>
                                        </p:attrNameLst>
                                      </p:cBhvr>
                                      <p:to>
                                        <p:strVal val="visible"/>
                                      </p:to>
                                    </p:set>
                                    <p:anim calcmode="lin" valueType="num">
                                      <p:cBhvr additive="repl">
                                        <p:cTn id="17" dur="500" fill="hold"/>
                                        <p:tgtEl>
                                          <p:spTgt spid="20485"/>
                                        </p:tgtEl>
                                        <p:attrNameLst>
                                          <p:attrName>ppt_x</p:attrName>
                                        </p:attrNameLst>
                                      </p:cBhvr>
                                      <p:tavLst>
                                        <p:tav tm="100000">
                                          <p:val>
                                            <p:strVal val="#ppt_x-.2"/>
                                          </p:val>
                                        </p:tav>
                                        <p:tav>
                                          <p:val>
                                            <p:strVal val="#ppt_x"/>
                                          </p:val>
                                        </p:tav>
                                      </p:tavLst>
                                    </p:anim>
                                    <p:anim calcmode="lin" valueType="num">
                                      <p:cBhvr additive="repl">
                                        <p:cTn id="18" dur="500" fill="hold"/>
                                        <p:tgtEl>
                                          <p:spTgt spid="20485"/>
                                        </p:tgtEl>
                                        <p:attrNameLst>
                                          <p:attrName>ppt_y</p:attrName>
                                        </p:attrNameLst>
                                      </p:cBhvr>
                                      <p:tavLst>
                                        <p:tav tm="100000">
                                          <p:val>
                                            <p:strVal val="#ppt_y"/>
                                          </p:val>
                                        </p:tav>
                                        <p:tav>
                                          <p:val>
                                            <p:strVal val="#ppt_y"/>
                                          </p:val>
                                        </p:tav>
                                      </p:tavLst>
                                    </p:anim>
                                    <p:animEffect transition="in" filter="wipe(right)">
                                      <p:cBhvr additive="repl">
                                        <p:cTn id="19" dur="500"/>
                                        <p:tgtEl>
                                          <p:spTgt spid="204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additive="repl">
                                        <p:cTn id="23" dur="1" fill="hold">
                                          <p:stCondLst>
                                            <p:cond delay="0"/>
                                          </p:stCondLst>
                                        </p:cTn>
                                        <p:tgtEl>
                                          <p:spTgt spid="20483"/>
                                        </p:tgtEl>
                                        <p:attrNameLst>
                                          <p:attrName>style.visibility</p:attrName>
                                        </p:attrNameLst>
                                      </p:cBhvr>
                                      <p:to>
                                        <p:strVal val="visible"/>
                                      </p:to>
                                    </p:set>
                                    <p:anim calcmode="lin" valueType="num">
                                      <p:cBhvr additive="repl">
                                        <p:cTn id="24" dur="500" fill="hold"/>
                                        <p:tgtEl>
                                          <p:spTgt spid="20483"/>
                                        </p:tgtEl>
                                        <p:attrNameLst>
                                          <p:attrName>ppt_x</p:attrName>
                                        </p:attrNameLst>
                                      </p:cBhvr>
                                      <p:tavLst>
                                        <p:tav tm="100000">
                                          <p:val>
                                            <p:strVal val="1+#ppt_w/2"/>
                                          </p:val>
                                        </p:tav>
                                        <p:tav>
                                          <p:val>
                                            <p:strVal val="#ppt_x"/>
                                          </p:val>
                                        </p:tav>
                                      </p:tavLst>
                                    </p:anim>
                                    <p:anim calcmode="lin" valueType="num">
                                      <p:cBhvr additive="repl">
                                        <p:cTn id="25" dur="500" fill="hold"/>
                                        <p:tgtEl>
                                          <p:spTgt spid="20483"/>
                                        </p:tgtEl>
                                        <p:attrNameLst>
                                          <p:attrName>ppt_y</p:attrName>
                                        </p:attrNameLst>
                                      </p:cBhvr>
                                      <p:tavLst>
                                        <p:tav tm="100000">
                                          <p:val>
                                            <p:strVal val="#ppt_y"/>
                                          </p:val>
                                        </p:tav>
                                        <p:tav>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fill="hold" nodeType="clickEffect">
                                  <p:stCondLst>
                                    <p:cond delay="0"/>
                                  </p:stCondLst>
                                  <p:childTnLst>
                                    <p:set>
                                      <p:cBhvr additive="repl">
                                        <p:cTn id="29" dur="1" fill="hold">
                                          <p:stCondLst>
                                            <p:cond delay="0"/>
                                          </p:stCondLst>
                                        </p:cTn>
                                        <p:tgtEl>
                                          <p:spTgt spid="20488"/>
                                        </p:tgtEl>
                                        <p:attrNameLst>
                                          <p:attrName>style.visibility</p:attrName>
                                        </p:attrNameLst>
                                      </p:cBhvr>
                                      <p:to>
                                        <p:strVal val="visible"/>
                                      </p:to>
                                    </p:set>
                                    <p:anim calcmode="lin" valueType="num">
                                      <p:cBhvr additive="repl">
                                        <p:cTn id="30" dur="1000" fill="hold"/>
                                        <p:tgtEl>
                                          <p:spTgt spid="20488"/>
                                        </p:tgtEl>
                                        <p:attrNameLst>
                                          <p:attrName>ppt_x</p:attrName>
                                        </p:attrNameLst>
                                      </p:cBhvr>
                                      <p:tavLst>
                                        <p:tav tm="100000">
                                          <p:val>
                                            <p:strVal val="#ppt_x-.2"/>
                                          </p:val>
                                        </p:tav>
                                        <p:tav>
                                          <p:val>
                                            <p:strVal val="#ppt_x"/>
                                          </p:val>
                                        </p:tav>
                                      </p:tavLst>
                                    </p:anim>
                                    <p:anim calcmode="lin" valueType="num">
                                      <p:cBhvr additive="repl">
                                        <p:cTn id="31" dur="1000" fill="hold"/>
                                        <p:tgtEl>
                                          <p:spTgt spid="20488"/>
                                        </p:tgtEl>
                                        <p:attrNameLst>
                                          <p:attrName>ppt_y</p:attrName>
                                        </p:attrNameLst>
                                      </p:cBhvr>
                                      <p:tavLst>
                                        <p:tav tm="100000">
                                          <p:val>
                                            <p:strVal val="#ppt_y"/>
                                          </p:val>
                                        </p:tav>
                                        <p:tav>
                                          <p:val>
                                            <p:strVal val="#ppt_y"/>
                                          </p:val>
                                        </p:tav>
                                      </p:tavLst>
                                    </p:anim>
                                    <p:animEffect transition="in" filter="wipe(right)">
                                      <p:cBhvr additive="repl">
                                        <p:cTn id="32" dur="1000"/>
                                        <p:tgtEl>
                                          <p:spTgt spid="20488"/>
                                        </p:tgtEl>
                                      </p:cBhvr>
                                    </p:animEffect>
                                  </p:childTnLst>
                                </p:cTn>
                              </p:par>
                              <p:par>
                                <p:cTn id="33" presetID="29" presetClass="entr" fill="hold" nodeType="withEffect">
                                  <p:stCondLst>
                                    <p:cond delay="0"/>
                                  </p:stCondLst>
                                  <p:childTnLst>
                                    <p:set>
                                      <p:cBhvr additive="repl">
                                        <p:cTn id="34" dur="1" fill="hold">
                                          <p:stCondLst>
                                            <p:cond delay="0"/>
                                          </p:stCondLst>
                                        </p:cTn>
                                        <p:tgtEl>
                                          <p:spTgt spid="20487"/>
                                        </p:tgtEl>
                                        <p:attrNameLst>
                                          <p:attrName>style.visibility</p:attrName>
                                        </p:attrNameLst>
                                      </p:cBhvr>
                                      <p:to>
                                        <p:strVal val="visible"/>
                                      </p:to>
                                    </p:set>
                                    <p:anim calcmode="lin" valueType="num">
                                      <p:cBhvr additive="repl">
                                        <p:cTn id="35" dur="1000" fill="hold"/>
                                        <p:tgtEl>
                                          <p:spTgt spid="20487"/>
                                        </p:tgtEl>
                                        <p:attrNameLst>
                                          <p:attrName>ppt_x</p:attrName>
                                        </p:attrNameLst>
                                      </p:cBhvr>
                                      <p:tavLst>
                                        <p:tav tm="100000">
                                          <p:val>
                                            <p:strVal val="#ppt_x-.2"/>
                                          </p:val>
                                        </p:tav>
                                        <p:tav>
                                          <p:val>
                                            <p:strVal val="#ppt_x"/>
                                          </p:val>
                                        </p:tav>
                                      </p:tavLst>
                                    </p:anim>
                                    <p:anim calcmode="lin" valueType="num">
                                      <p:cBhvr additive="repl">
                                        <p:cTn id="36" dur="1000" fill="hold"/>
                                        <p:tgtEl>
                                          <p:spTgt spid="20487"/>
                                        </p:tgtEl>
                                        <p:attrNameLst>
                                          <p:attrName>ppt_y</p:attrName>
                                        </p:attrNameLst>
                                      </p:cBhvr>
                                      <p:tavLst>
                                        <p:tav tm="100000">
                                          <p:val>
                                            <p:strVal val="#ppt_y"/>
                                          </p:val>
                                        </p:tav>
                                        <p:tav>
                                          <p:val>
                                            <p:strVal val="#ppt_y"/>
                                          </p:val>
                                        </p:tav>
                                      </p:tavLst>
                                    </p:anim>
                                    <p:animEffect transition="in" filter="wipe(right)">
                                      <p:cBhvr additive="repl">
                                        <p:cTn id="37" dur="1000"/>
                                        <p:tgtEl>
                                          <p:spTgt spid="2048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childTnLst>
                                    <p:set>
                                      <p:cBhvr additive="repl">
                                        <p:cTn id="41" dur="1" fill="hold">
                                          <p:stCondLst>
                                            <p:cond delay="0"/>
                                          </p:stCondLst>
                                        </p:cTn>
                                        <p:tgtEl>
                                          <p:spTgt spid="20493"/>
                                        </p:tgtEl>
                                        <p:attrNameLst>
                                          <p:attrName>style.visibility</p:attrName>
                                        </p:attrNameLst>
                                      </p:cBhvr>
                                      <p:to>
                                        <p:strVal val="visible"/>
                                      </p:to>
                                    </p:set>
                                    <p:anim calcmode="lin" valueType="num">
                                      <p:cBhvr additive="repl">
                                        <p:cTn id="42" dur="500" fill="hold"/>
                                        <p:tgtEl>
                                          <p:spTgt spid="20493"/>
                                        </p:tgtEl>
                                        <p:attrNameLst>
                                          <p:attrName>ppt_x</p:attrName>
                                        </p:attrNameLst>
                                      </p:cBhvr>
                                      <p:tavLst>
                                        <p:tav tm="100000">
                                          <p:val>
                                            <p:strVal val="1+#ppt_w/2"/>
                                          </p:val>
                                        </p:tav>
                                        <p:tav>
                                          <p:val>
                                            <p:strVal val="#ppt_x"/>
                                          </p:val>
                                        </p:tav>
                                      </p:tavLst>
                                    </p:anim>
                                    <p:anim calcmode="lin" valueType="num">
                                      <p:cBhvr additive="repl">
                                        <p:cTn id="43" dur="500" fill="hold"/>
                                        <p:tgtEl>
                                          <p:spTgt spid="20493"/>
                                        </p:tgtEl>
                                        <p:attrNameLst>
                                          <p:attrName>ppt_y</p:attrName>
                                        </p:attrNameLst>
                                      </p:cBhvr>
                                      <p:tavLst>
                                        <p:tav tm="100000">
                                          <p:val>
                                            <p:strVal val="#ppt_y"/>
                                          </p:val>
                                        </p:tav>
                                        <p:tav>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ntr" fill="hold" nodeType="clickEffect">
                                  <p:stCondLst>
                                    <p:cond delay="0"/>
                                  </p:stCondLst>
                                  <p:childTnLst>
                                    <p:set>
                                      <p:cBhvr additive="repl">
                                        <p:cTn id="47" dur="1" fill="hold">
                                          <p:stCondLst>
                                            <p:cond delay="0"/>
                                          </p:stCondLst>
                                        </p:cTn>
                                        <p:tgtEl>
                                          <p:spTgt spid="20491"/>
                                        </p:tgtEl>
                                        <p:attrNameLst>
                                          <p:attrName>style.visibility</p:attrName>
                                        </p:attrNameLst>
                                      </p:cBhvr>
                                      <p:to>
                                        <p:strVal val="visible"/>
                                      </p:to>
                                    </p:set>
                                    <p:anim calcmode="lin" valueType="num">
                                      <p:cBhvr additive="repl">
                                        <p:cTn id="48" dur="1000" fill="hold"/>
                                        <p:tgtEl>
                                          <p:spTgt spid="20491"/>
                                        </p:tgtEl>
                                        <p:attrNameLst>
                                          <p:attrName>ppt_x</p:attrName>
                                        </p:attrNameLst>
                                      </p:cBhvr>
                                      <p:tavLst>
                                        <p:tav tm="100000">
                                          <p:val>
                                            <p:strVal val="#ppt_x-.2"/>
                                          </p:val>
                                        </p:tav>
                                        <p:tav>
                                          <p:val>
                                            <p:strVal val="#ppt_x"/>
                                          </p:val>
                                        </p:tav>
                                      </p:tavLst>
                                    </p:anim>
                                    <p:anim calcmode="lin" valueType="num">
                                      <p:cBhvr additive="repl">
                                        <p:cTn id="49" dur="1000" fill="hold"/>
                                        <p:tgtEl>
                                          <p:spTgt spid="20491"/>
                                        </p:tgtEl>
                                        <p:attrNameLst>
                                          <p:attrName>ppt_y</p:attrName>
                                        </p:attrNameLst>
                                      </p:cBhvr>
                                      <p:tavLst>
                                        <p:tav tm="100000">
                                          <p:val>
                                            <p:strVal val="#ppt_y"/>
                                          </p:val>
                                        </p:tav>
                                        <p:tav>
                                          <p:val>
                                            <p:strVal val="#ppt_y"/>
                                          </p:val>
                                        </p:tav>
                                      </p:tavLst>
                                    </p:anim>
                                    <p:animEffect transition="in" filter="wipe(right)">
                                      <p:cBhvr additive="repl">
                                        <p:cTn id="50" dur="1000"/>
                                        <p:tgtEl>
                                          <p:spTgt spid="20491"/>
                                        </p:tgtEl>
                                      </p:cBhvr>
                                    </p:animEffect>
                                  </p:childTnLst>
                                </p:cTn>
                              </p:par>
                              <p:par>
                                <p:cTn id="51" presetID="29" presetClass="entr" fill="hold" nodeType="withEffect">
                                  <p:stCondLst>
                                    <p:cond delay="0"/>
                                  </p:stCondLst>
                                  <p:childTnLst>
                                    <p:set>
                                      <p:cBhvr additive="repl">
                                        <p:cTn id="52" dur="1" fill="hold">
                                          <p:stCondLst>
                                            <p:cond delay="0"/>
                                          </p:stCondLst>
                                        </p:cTn>
                                        <p:tgtEl>
                                          <p:spTgt spid="20489"/>
                                        </p:tgtEl>
                                        <p:attrNameLst>
                                          <p:attrName>style.visibility</p:attrName>
                                        </p:attrNameLst>
                                      </p:cBhvr>
                                      <p:to>
                                        <p:strVal val="visible"/>
                                      </p:to>
                                    </p:set>
                                    <p:anim calcmode="lin" valueType="num">
                                      <p:cBhvr additive="repl">
                                        <p:cTn id="53" dur="1000" fill="hold"/>
                                        <p:tgtEl>
                                          <p:spTgt spid="20489"/>
                                        </p:tgtEl>
                                        <p:attrNameLst>
                                          <p:attrName>ppt_x</p:attrName>
                                        </p:attrNameLst>
                                      </p:cBhvr>
                                      <p:tavLst>
                                        <p:tav tm="100000">
                                          <p:val>
                                            <p:strVal val="#ppt_x-.2"/>
                                          </p:val>
                                        </p:tav>
                                        <p:tav>
                                          <p:val>
                                            <p:strVal val="#ppt_x"/>
                                          </p:val>
                                        </p:tav>
                                      </p:tavLst>
                                    </p:anim>
                                    <p:anim calcmode="lin" valueType="num">
                                      <p:cBhvr additive="repl">
                                        <p:cTn id="54" dur="1000" fill="hold"/>
                                        <p:tgtEl>
                                          <p:spTgt spid="20489"/>
                                        </p:tgtEl>
                                        <p:attrNameLst>
                                          <p:attrName>ppt_y</p:attrName>
                                        </p:attrNameLst>
                                      </p:cBhvr>
                                      <p:tavLst>
                                        <p:tav tm="100000">
                                          <p:val>
                                            <p:strVal val="#ppt_y"/>
                                          </p:val>
                                        </p:tav>
                                        <p:tav>
                                          <p:val>
                                            <p:strVal val="#ppt_y"/>
                                          </p:val>
                                        </p:tav>
                                      </p:tavLst>
                                    </p:anim>
                                    <p:animEffect transition="in" filter="wipe(right)">
                                      <p:cBhvr additive="repl">
                                        <p:cTn id="55" dur="1000"/>
                                        <p:tgtEl>
                                          <p:spTgt spid="2048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nodeType="clickEffect">
                                  <p:stCondLst>
                                    <p:cond delay="0"/>
                                  </p:stCondLst>
                                  <p:childTnLst>
                                    <p:set>
                                      <p:cBhvr additive="repl">
                                        <p:cTn id="59" dur="1" fill="hold">
                                          <p:stCondLst>
                                            <p:cond delay="0"/>
                                          </p:stCondLst>
                                        </p:cTn>
                                        <p:tgtEl>
                                          <p:spTgt spid="20494"/>
                                        </p:tgtEl>
                                        <p:attrNameLst>
                                          <p:attrName>style.visibility</p:attrName>
                                        </p:attrNameLst>
                                      </p:cBhvr>
                                      <p:to>
                                        <p:strVal val="visible"/>
                                      </p:to>
                                    </p:set>
                                    <p:anim calcmode="lin" valueType="num">
                                      <p:cBhvr additive="repl">
                                        <p:cTn id="60" dur="500" fill="hold"/>
                                        <p:tgtEl>
                                          <p:spTgt spid="20494"/>
                                        </p:tgtEl>
                                        <p:attrNameLst>
                                          <p:attrName>ppt_x</p:attrName>
                                        </p:attrNameLst>
                                      </p:cBhvr>
                                      <p:tavLst>
                                        <p:tav tm="100000">
                                          <p:val>
                                            <p:strVal val="1+#ppt_w/2"/>
                                          </p:val>
                                        </p:tav>
                                        <p:tav>
                                          <p:val>
                                            <p:strVal val="#ppt_x"/>
                                          </p:val>
                                        </p:tav>
                                      </p:tavLst>
                                    </p:anim>
                                    <p:anim calcmode="lin" valueType="num">
                                      <p:cBhvr additive="repl">
                                        <p:cTn id="61" dur="500" fill="hold"/>
                                        <p:tgtEl>
                                          <p:spTgt spid="20494"/>
                                        </p:tgtEl>
                                        <p:attrNameLst>
                                          <p:attrName>ppt_y</p:attrName>
                                        </p:attrNameLst>
                                      </p:cBhvr>
                                      <p:tavLst>
                                        <p:tav tm="100000">
                                          <p:val>
                                            <p:strVal val="#ppt_y"/>
                                          </p:val>
                                        </p:tav>
                                        <p:tav>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9" presetClass="entr" fill="hold" nodeType="clickEffect">
                                  <p:stCondLst>
                                    <p:cond delay="0"/>
                                  </p:stCondLst>
                                  <p:childTnLst>
                                    <p:set>
                                      <p:cBhvr additive="repl">
                                        <p:cTn id="65" dur="1" fill="hold">
                                          <p:stCondLst>
                                            <p:cond delay="0"/>
                                          </p:stCondLst>
                                        </p:cTn>
                                        <p:tgtEl>
                                          <p:spTgt spid="20492"/>
                                        </p:tgtEl>
                                        <p:attrNameLst>
                                          <p:attrName>style.visibility</p:attrName>
                                        </p:attrNameLst>
                                      </p:cBhvr>
                                      <p:to>
                                        <p:strVal val="visible"/>
                                      </p:to>
                                    </p:set>
                                    <p:anim calcmode="lin" valueType="num">
                                      <p:cBhvr additive="repl">
                                        <p:cTn id="66" dur="1000" fill="hold"/>
                                        <p:tgtEl>
                                          <p:spTgt spid="20492"/>
                                        </p:tgtEl>
                                        <p:attrNameLst>
                                          <p:attrName>ppt_x</p:attrName>
                                        </p:attrNameLst>
                                      </p:cBhvr>
                                      <p:tavLst>
                                        <p:tav tm="100000">
                                          <p:val>
                                            <p:strVal val="#ppt_x-.2"/>
                                          </p:val>
                                        </p:tav>
                                        <p:tav>
                                          <p:val>
                                            <p:strVal val="#ppt_x"/>
                                          </p:val>
                                        </p:tav>
                                      </p:tavLst>
                                    </p:anim>
                                    <p:anim calcmode="lin" valueType="num">
                                      <p:cBhvr additive="repl">
                                        <p:cTn id="67" dur="1000" fill="hold"/>
                                        <p:tgtEl>
                                          <p:spTgt spid="20492"/>
                                        </p:tgtEl>
                                        <p:attrNameLst>
                                          <p:attrName>ppt_y</p:attrName>
                                        </p:attrNameLst>
                                      </p:cBhvr>
                                      <p:tavLst>
                                        <p:tav tm="100000">
                                          <p:val>
                                            <p:strVal val="#ppt_y"/>
                                          </p:val>
                                        </p:tav>
                                        <p:tav>
                                          <p:val>
                                            <p:strVal val="#ppt_y"/>
                                          </p:val>
                                        </p:tav>
                                      </p:tavLst>
                                    </p:anim>
                                    <p:animEffect transition="in" filter="wipe(right)">
                                      <p:cBhvr additive="repl">
                                        <p:cTn id="68" dur="1000"/>
                                        <p:tgtEl>
                                          <p:spTgt spid="20492"/>
                                        </p:tgtEl>
                                      </p:cBhvr>
                                    </p:animEffect>
                                  </p:childTnLst>
                                </p:cTn>
                              </p:par>
                              <p:par>
                                <p:cTn id="69" presetID="29" presetClass="entr" fill="hold" nodeType="withEffect">
                                  <p:stCondLst>
                                    <p:cond delay="0"/>
                                  </p:stCondLst>
                                  <p:childTnLst>
                                    <p:set>
                                      <p:cBhvr additive="repl">
                                        <p:cTn id="70" dur="1" fill="hold">
                                          <p:stCondLst>
                                            <p:cond delay="0"/>
                                          </p:stCondLst>
                                        </p:cTn>
                                        <p:tgtEl>
                                          <p:spTgt spid="20490"/>
                                        </p:tgtEl>
                                        <p:attrNameLst>
                                          <p:attrName>style.visibility</p:attrName>
                                        </p:attrNameLst>
                                      </p:cBhvr>
                                      <p:to>
                                        <p:strVal val="visible"/>
                                      </p:to>
                                    </p:set>
                                    <p:anim calcmode="lin" valueType="num">
                                      <p:cBhvr additive="repl">
                                        <p:cTn id="71" dur="1000" fill="hold"/>
                                        <p:tgtEl>
                                          <p:spTgt spid="20490"/>
                                        </p:tgtEl>
                                        <p:attrNameLst>
                                          <p:attrName>ppt_x</p:attrName>
                                        </p:attrNameLst>
                                      </p:cBhvr>
                                      <p:tavLst>
                                        <p:tav tm="100000">
                                          <p:val>
                                            <p:strVal val="#ppt_x-.2"/>
                                          </p:val>
                                        </p:tav>
                                        <p:tav>
                                          <p:val>
                                            <p:strVal val="#ppt_x"/>
                                          </p:val>
                                        </p:tav>
                                      </p:tavLst>
                                    </p:anim>
                                    <p:anim calcmode="lin" valueType="num">
                                      <p:cBhvr additive="repl">
                                        <p:cTn id="72" dur="1000" fill="hold"/>
                                        <p:tgtEl>
                                          <p:spTgt spid="20490"/>
                                        </p:tgtEl>
                                        <p:attrNameLst>
                                          <p:attrName>ppt_y</p:attrName>
                                        </p:attrNameLst>
                                      </p:cBhvr>
                                      <p:tavLst>
                                        <p:tav tm="100000">
                                          <p:val>
                                            <p:strVal val="#ppt_y"/>
                                          </p:val>
                                        </p:tav>
                                        <p:tav>
                                          <p:val>
                                            <p:strVal val="#ppt_y"/>
                                          </p:val>
                                        </p:tav>
                                      </p:tavLst>
                                    </p:anim>
                                    <p:animEffect transition="in" filter="wipe(right)">
                                      <p:cBhvr additive="repl">
                                        <p:cTn id="73" dur="1000"/>
                                        <p:tgtEl>
                                          <p:spTgt spid="2049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2" fill="hold" nodeType="clickEffect">
                                  <p:stCondLst>
                                    <p:cond delay="0"/>
                                  </p:stCondLst>
                                  <p:childTnLst>
                                    <p:set>
                                      <p:cBhvr additive="repl">
                                        <p:cTn id="77" dur="1" fill="hold">
                                          <p:stCondLst>
                                            <p:cond delay="0"/>
                                          </p:stCondLst>
                                        </p:cTn>
                                        <p:tgtEl>
                                          <p:spTgt spid="20495"/>
                                        </p:tgtEl>
                                        <p:attrNameLst>
                                          <p:attrName>style.visibility</p:attrName>
                                        </p:attrNameLst>
                                      </p:cBhvr>
                                      <p:to>
                                        <p:strVal val="visible"/>
                                      </p:to>
                                    </p:set>
                                    <p:anim calcmode="lin" valueType="num">
                                      <p:cBhvr additive="repl">
                                        <p:cTn id="78" dur="500" fill="hold"/>
                                        <p:tgtEl>
                                          <p:spTgt spid="20495"/>
                                        </p:tgtEl>
                                        <p:attrNameLst>
                                          <p:attrName>ppt_x</p:attrName>
                                        </p:attrNameLst>
                                      </p:cBhvr>
                                      <p:tavLst>
                                        <p:tav tm="100000">
                                          <p:val>
                                            <p:strVal val="1+#ppt_w/2"/>
                                          </p:val>
                                        </p:tav>
                                        <p:tav>
                                          <p:val>
                                            <p:strVal val="#ppt_x"/>
                                          </p:val>
                                        </p:tav>
                                      </p:tavLst>
                                    </p:anim>
                                    <p:anim calcmode="lin" valueType="num">
                                      <p:cBhvr additive="repl">
                                        <p:cTn id="79" dur="500" fill="hold"/>
                                        <p:tgtEl>
                                          <p:spTgt spid="20495"/>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9A4BA8DA-0B93-6FD8-331A-2CB51161728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Έμβολο</a:t>
            </a:r>
          </a:p>
        </p:txBody>
      </p:sp>
      <p:sp>
        <p:nvSpPr>
          <p:cNvPr id="21506" name="Rectangle 2">
            <a:extLst>
              <a:ext uri="{FF2B5EF4-FFF2-40B4-BE49-F238E27FC236}">
                <a16:creationId xmlns:a16="http://schemas.microsoft.com/office/drawing/2014/main" id="{00D968BD-1ED1-FF02-BCC3-50D6E8574C87}"/>
              </a:ext>
            </a:extLst>
          </p:cNvPr>
          <p:cNvSpPr>
            <a:spLocks noChangeArrowheads="1"/>
          </p:cNvSpPr>
          <p:nvPr/>
        </p:nvSpPr>
        <p:spPr bwMode="auto">
          <a:xfrm>
            <a:off x="395288" y="987425"/>
            <a:ext cx="8424862"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sz="1900">
                <a:latin typeface="Calibri" panose="020F0502020204030204" pitchFamily="34" charset="0"/>
              </a:rPr>
              <a:t>Στις κεφαλές των εμβόλων υπάρχουν διάφορα σημάδια που δίνουν σχετικές πληροφορίες στο μηχανικό για τη σωστή τοποθέτηση του εμβόλου στον κύλινδρο.</a:t>
            </a:r>
          </a:p>
        </p:txBody>
      </p:sp>
      <p:sp>
        <p:nvSpPr>
          <p:cNvPr id="21507" name="Rectangle 3">
            <a:extLst>
              <a:ext uri="{FF2B5EF4-FFF2-40B4-BE49-F238E27FC236}">
                <a16:creationId xmlns:a16="http://schemas.microsoft.com/office/drawing/2014/main" id="{A0F1DB5B-1A53-F8E5-830D-505A7D493032}"/>
              </a:ext>
            </a:extLst>
          </p:cNvPr>
          <p:cNvSpPr>
            <a:spLocks noChangeArrowheads="1"/>
          </p:cNvSpPr>
          <p:nvPr/>
        </p:nvSpPr>
        <p:spPr bwMode="auto">
          <a:xfrm>
            <a:off x="539750" y="484188"/>
            <a:ext cx="5184775"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900">
                <a:latin typeface="Calibri" panose="020F0502020204030204" pitchFamily="34" charset="0"/>
              </a:rPr>
              <a:t>Χαρακτηριστικά σημάδια εμβόλων.</a:t>
            </a:r>
          </a:p>
        </p:txBody>
      </p:sp>
      <p:pic>
        <p:nvPicPr>
          <p:cNvPr id="21508" name="Picture 4">
            <a:extLst>
              <a:ext uri="{FF2B5EF4-FFF2-40B4-BE49-F238E27FC236}">
                <a16:creationId xmlns:a16="http://schemas.microsoft.com/office/drawing/2014/main" id="{B4B2D2FE-D833-153C-2C9F-74FED2488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852613"/>
            <a:ext cx="2592388" cy="2865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Rectangle 5">
            <a:extLst>
              <a:ext uri="{FF2B5EF4-FFF2-40B4-BE49-F238E27FC236}">
                <a16:creationId xmlns:a16="http://schemas.microsoft.com/office/drawing/2014/main" id="{9FF4EA50-AB1F-4BA1-48C0-69848C0C7728}"/>
              </a:ext>
            </a:extLst>
          </p:cNvPr>
          <p:cNvSpPr>
            <a:spLocks noChangeArrowheads="1"/>
          </p:cNvSpPr>
          <p:nvPr/>
        </p:nvSpPr>
        <p:spPr bwMode="auto">
          <a:xfrm>
            <a:off x="4140200" y="1779588"/>
            <a:ext cx="4535488" cy="286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a:latin typeface="Calibri" panose="020F0502020204030204" pitchFamily="34" charset="0"/>
              </a:rPr>
              <a:t>1. Διάμετρος περιφέρειας του εμβόλου σε χιλιοστά μετρούμενη κάτω από τη ζώνη των ελατηρίων στο ύψος του πείρου, ανάλογα με την κατασκευή του εμβόλου (π.χ. 84,00mm),</a:t>
            </a:r>
          </a:p>
          <a:p>
            <a:pPr hangingPunct="1">
              <a:lnSpc>
                <a:spcPct val="100000"/>
              </a:lnSpc>
              <a:spcAft>
                <a:spcPts val="613"/>
              </a:spcAft>
            </a:pPr>
            <a:r>
              <a:rPr lang="el-GR" altLang="el-GR">
                <a:latin typeface="Calibri" panose="020F0502020204030204" pitchFamily="34" charset="0"/>
              </a:rPr>
              <a:t>2. Ανοχή τοποθέτησης του εμβόλου σε χιλιοστά (π.χ. 0,04mm),</a:t>
            </a:r>
          </a:p>
          <a:p>
            <a:pPr hangingPunct="1">
              <a:lnSpc>
                <a:spcPct val="100000"/>
              </a:lnSpc>
              <a:spcAft>
                <a:spcPts val="613"/>
              </a:spcAft>
            </a:pPr>
            <a:r>
              <a:rPr lang="el-GR" altLang="el-GR">
                <a:latin typeface="Calibri" panose="020F0502020204030204" pitchFamily="34" charset="0"/>
              </a:rPr>
              <a:t>3. Κατεύθυνση μονταρίσματος του εμβόλου,</a:t>
            </a:r>
          </a:p>
          <a:p>
            <a:pPr hangingPunct="1">
              <a:lnSpc>
                <a:spcPct val="100000"/>
              </a:lnSpc>
              <a:spcAft>
                <a:spcPts val="613"/>
              </a:spcAft>
            </a:pPr>
            <a:r>
              <a:rPr lang="el-GR" altLang="el-GR">
                <a:latin typeface="Calibri" panose="020F0502020204030204" pitchFamily="34" charset="0"/>
              </a:rPr>
              <a:t>4. Στοιχεία - σήμα κατασκευαστή,</a:t>
            </a:r>
          </a:p>
          <a:p>
            <a:pPr hangingPunct="1">
              <a:lnSpc>
                <a:spcPct val="100000"/>
              </a:lnSpc>
              <a:spcAft>
                <a:spcPts val="613"/>
              </a:spcAft>
            </a:pPr>
            <a:r>
              <a:rPr lang="el-GR" altLang="el-GR">
                <a:latin typeface="Calibri" panose="020F0502020204030204" pitchFamily="34" charset="0"/>
              </a:rPr>
              <a:t>5. Ημερομηνία κατασκευής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1508"/>
                                        </p:tgtEl>
                                        <p:attrNameLst>
                                          <p:attrName>style.visibility</p:attrName>
                                        </p:attrNameLst>
                                      </p:cBhvr>
                                      <p:to>
                                        <p:strVal val="visible"/>
                                      </p:to>
                                    </p:set>
                                    <p:animEffect transition="in" filter="checkerboard(across)">
                                      <p:cBhvr additive="repl">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21509"/>
                                        </p:tgtEl>
                                        <p:attrNameLst>
                                          <p:attrName>style.visibility</p:attrName>
                                        </p:attrNameLst>
                                      </p:cBhvr>
                                      <p:to>
                                        <p:strVal val="visible"/>
                                      </p:to>
                                    </p:set>
                                    <p:anim calcmode="lin" valueType="num">
                                      <p:cBhvr additive="repl">
                                        <p:cTn id="12" dur="500" fill="hold"/>
                                        <p:tgtEl>
                                          <p:spTgt spid="21509"/>
                                        </p:tgtEl>
                                        <p:attrNameLst>
                                          <p:attrName>ppt_x</p:attrName>
                                        </p:attrNameLst>
                                      </p:cBhvr>
                                      <p:tavLst>
                                        <p:tav tm="100000">
                                          <p:val>
                                            <p:strVal val="#ppt_x"/>
                                          </p:val>
                                        </p:tav>
                                        <p:tav>
                                          <p:val>
                                            <p:strVal val="#ppt_x"/>
                                          </p:val>
                                        </p:tav>
                                      </p:tavLst>
                                    </p:anim>
                                    <p:anim calcmode="lin" valueType="num">
                                      <p:cBhvr additive="repl">
                                        <p:cTn id="13" dur="500" fill="hold"/>
                                        <p:tgtEl>
                                          <p:spTgt spid="21509"/>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1">
            <a:extLst>
              <a:ext uri="{FF2B5EF4-FFF2-40B4-BE49-F238E27FC236}">
                <a16:creationId xmlns:a16="http://schemas.microsoft.com/office/drawing/2014/main" id="{884BEA56-F8F6-4AE1-2C23-E8CC3DE86F82}"/>
              </a:ext>
            </a:extLst>
          </p:cNvPr>
          <p:cNvSpPr>
            <a:spLocks noChangeArrowheads="1"/>
          </p:cNvSpPr>
          <p:nvPr/>
        </p:nvSpPr>
        <p:spPr bwMode="auto">
          <a:xfrm>
            <a:off x="2124075" y="2068513"/>
            <a:ext cx="4319588" cy="792162"/>
          </a:xfrm>
          <a:custGeom>
            <a:avLst/>
            <a:gdLst>
              <a:gd name="G0" fmla="+- 0 0 12500"/>
              <a:gd name="G1" fmla="+- 25000 0 12500"/>
              <a:gd name="G2" fmla="?: G1 12500 25000"/>
              <a:gd name="G3" fmla="?: G0 0 G1"/>
              <a:gd name="G4" fmla="min 12001 2200"/>
              <a:gd name="G5" fmla="*/ G4 G3 1"/>
              <a:gd name="G6" fmla="*/ G5 1 32767"/>
              <a:gd name="G7" fmla="*/ G6 1 2"/>
              <a:gd name="G8" fmla="*/ G6 1 4"/>
              <a:gd name="G9" fmla="+- G6 G7 0"/>
              <a:gd name="G10" fmla="+- G9 0 0"/>
              <a:gd name="G11" fmla="+- G6 G6 0"/>
              <a:gd name="G12" fmla="+- G11 0 0"/>
              <a:gd name="G13" fmla="+- 2200 0 G6"/>
              <a:gd name="G14" fmla="+- 2200 0 G7"/>
              <a:gd name="G15" fmla="+- G13 0 G7"/>
              <a:gd name="G16" fmla="+- 12001 0 G6"/>
              <a:gd name="G17" fmla="+- 12001 0 G7"/>
              <a:gd name="G18" fmla="*/ 12001 1 2"/>
              <a:gd name="G19" fmla="*/ 2200 1 2"/>
              <a:gd name="G20" fmla="+- 12001 0 0"/>
              <a:gd name="G21" fmla="+- 0 0 0"/>
              <a:gd name="G22" fmla="+- 90 0 0"/>
              <a:gd name="G23" fmla="+- 0 0 0"/>
              <a:gd name="G24" fmla="+- 180 0 0"/>
              <a:gd name="G25" fmla="+- 270 0 0"/>
              <a:gd name="G26" fmla="+- 65446 0 0"/>
              <a:gd name="G27" fmla="+- 180 0 0"/>
              <a:gd name="G28" fmla="+- 65356 0 0"/>
              <a:gd name="G29" fmla="+- 90 0 0"/>
              <a:gd name="G30" fmla="+- 65446 0 0"/>
              <a:gd name="G31" fmla="+- 90 0 0"/>
              <a:gd name="G32" fmla="+- 65446 0 0"/>
              <a:gd name="G33" fmla="+- 0 0 0"/>
              <a:gd name="G34" fmla="+- 65356 0 0"/>
              <a:gd name="G35" fmla="+- 90 0 0"/>
              <a:gd name="G36" fmla="+- 65446 0 0"/>
              <a:gd name="G37" fmla="+- 0 0 0"/>
              <a:gd name="G38" fmla="+- 65356 0 0"/>
              <a:gd name="G39" fmla="+- 90 0 0"/>
              <a:gd name="G40" fmla="+- 65266 0 0"/>
              <a:gd name="G41" fmla="+- 180 0 0"/>
              <a:gd name="G42" fmla="+- 65356 0 0"/>
              <a:gd name="G43" fmla="+- 180 0 0"/>
              <a:gd name="G44" fmla="+- 90 0 0"/>
              <a:gd name="G45" fmla="+- 180 0 0"/>
              <a:gd name="G46" fmla="+- 180 0 0"/>
              <a:gd name="G47" fmla="+- 0 0 0"/>
              <a:gd name="G48" fmla="+- 90 0 0"/>
              <a:gd name="G49" fmla="+- 0 0 0"/>
              <a:gd name="G50" fmla="+- 180 0 0"/>
              <a:gd name="G51" fmla="+- 90 0 0"/>
              <a:gd name="G52" fmla="+- 65446 0 0"/>
              <a:gd name="G53" fmla="+- 0 0 0"/>
              <a:gd name="G54" fmla="+- 180 0 0"/>
              <a:gd name="G55" fmla="+- 180 0 0"/>
              <a:gd name="G56" fmla="+- 180 0 0"/>
              <a:gd name="G57" fmla="+- 0 0 0"/>
              <a:gd name="G58" fmla="+- 180 0 0"/>
            </a:gdLst>
            <a:ahLst/>
            <a:cxnLst>
              <a:cxn ang="0">
                <a:pos x="r" y="vc"/>
              </a:cxn>
              <a:cxn ang="5400000">
                <a:pos x="hc" y="b"/>
              </a:cxn>
              <a:cxn ang="10800000">
                <a:pos x="l" y="vc"/>
              </a:cxn>
              <a:cxn ang="16200000">
                <a:pos x="hc" y="t"/>
              </a:cxn>
            </a:cxnLst>
            <a:rect l="0" t="0" r="0" b="0"/>
            <a:pathLst>
              <a:path stroke="0">
                <a:moveTo>
                  <a:pt x="12001" y="420"/>
                </a:moveTo>
                <a:lnTo>
                  <a:pt x="420" y="420"/>
                </a:lnTo>
                <a:lnTo>
                  <a:pt x="0" y="90"/>
                </a:lnTo>
                <a:lnTo>
                  <a:pt x="11581" y="420"/>
                </a:lnTo>
                <a:lnTo>
                  <a:pt x="210" y="210"/>
                </a:lnTo>
                <a:lnTo>
                  <a:pt x="0" y="180"/>
                </a:lnTo>
                <a:lnTo>
                  <a:pt x="11162" y="839"/>
                </a:lnTo>
                <a:lnTo>
                  <a:pt x="420" y="839"/>
                </a:lnTo>
                <a:lnTo>
                  <a:pt x="420" y="420"/>
                </a:lnTo>
                <a:lnTo>
                  <a:pt x="270" y="65446"/>
                </a:lnTo>
                <a:lnTo>
                  <a:pt x="0" y="1780"/>
                </a:lnTo>
                <a:lnTo>
                  <a:pt x="420" y="420"/>
                </a:lnTo>
                <a:close/>
                <a:moveTo>
                  <a:pt x="180" y="65356"/>
                </a:moveTo>
                <a:lnTo>
                  <a:pt x="839" y="1361"/>
                </a:lnTo>
                <a:lnTo>
                  <a:pt x="11581" y="1361"/>
                </a:lnTo>
                <a:close/>
              </a:path>
            </a:pathLst>
          </a:custGeom>
          <a:gradFill rotWithShape="0">
            <a:gsLst>
              <a:gs pos="0">
                <a:srgbClr val="8CE9C2"/>
              </a:gs>
              <a:gs pos="100000">
                <a:srgbClr val="F7FEFC"/>
              </a:gs>
            </a:gsLst>
            <a:path path="shape">
              <a:fillToRect l="50000" t="100000" r="50000"/>
            </a:path>
          </a:gradFill>
          <a:ln w="9360" cap="flat">
            <a:solidFill>
              <a:srgbClr val="099B73"/>
            </a:solidFill>
            <a:round/>
            <a:headEnd/>
            <a:tailEnd/>
          </a:ln>
          <a:effectLst>
            <a:outerShdw dist="38160" dir="5400000" algn="ctr" rotWithShape="0">
              <a:srgbClr val="FFFFFF">
                <a:alpha val="48029"/>
              </a:srgbClr>
            </a:outerShdw>
          </a:effectLst>
        </p:spPr>
        <p:txBody>
          <a:bodyPr wrap="none" anchor="ctr"/>
          <a:lstStyle/>
          <a:p>
            <a:endParaRPr lang="el-GR"/>
          </a:p>
        </p:txBody>
      </p:sp>
      <p:sp>
        <p:nvSpPr>
          <p:cNvPr id="22530" name="Rectangle 2">
            <a:extLst>
              <a:ext uri="{FF2B5EF4-FFF2-40B4-BE49-F238E27FC236}">
                <a16:creationId xmlns:a16="http://schemas.microsoft.com/office/drawing/2014/main" id="{65FD0716-31F9-E634-48E1-D3B32FE83256}"/>
              </a:ext>
            </a:extLst>
          </p:cNvPr>
          <p:cNvSpPr>
            <a:spLocks noChangeArrowheads="1"/>
          </p:cNvSpPr>
          <p:nvPr/>
        </p:nvSpPr>
        <p:spPr bwMode="auto">
          <a:xfrm>
            <a:off x="2195513" y="2211388"/>
            <a:ext cx="4176712"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200" b="1">
                <a:latin typeface="Constantia" panose="02030602050306030303" pitchFamily="18" charset="0"/>
              </a:rPr>
              <a:t>Ελατήρια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withEffect">
                                  <p:stCondLst>
                                    <p:cond delay="0"/>
                                  </p:stCondLst>
                                  <p:childTnLst>
                                    <p:set>
                                      <p:cBhvr additive="repl">
                                        <p:cTn id="6" dur="1" fill="hold">
                                          <p:stCondLst>
                                            <p:cond delay="0"/>
                                          </p:stCondLst>
                                        </p:cTn>
                                        <p:tgtEl>
                                          <p:spTgt spid="22530"/>
                                        </p:tgtEl>
                                        <p:attrNameLst>
                                          <p:attrName>style.visibility</p:attrName>
                                        </p:attrNameLst>
                                      </p:cBhvr>
                                      <p:to>
                                        <p:strVal val="visible"/>
                                      </p:to>
                                    </p:set>
                                    <p:anim calcmode="lin" valueType="num">
                                      <p:cBhvr additive="repl">
                                        <p:cTn id="7" dur="1000" fill="hold"/>
                                        <p:tgtEl>
                                          <p:spTgt spid="22530"/>
                                        </p:tgtEl>
                                        <p:attrNameLst>
                                          <p:attrName>ppt_x</p:attrName>
                                        </p:attrNameLst>
                                      </p:cBhvr>
                                      <p:tavLst>
                                        <p:tav tm="100000">
                                          <p:val>
                                            <p:strVal val="#ppt_x-.2"/>
                                          </p:val>
                                        </p:tav>
                                        <p:tav>
                                          <p:val>
                                            <p:strVal val="#ppt_x"/>
                                          </p:val>
                                        </p:tav>
                                      </p:tavLst>
                                    </p:anim>
                                    <p:anim calcmode="lin" valueType="num">
                                      <p:cBhvr additive="repl">
                                        <p:cTn id="8" dur="1000" fill="hold"/>
                                        <p:tgtEl>
                                          <p:spTgt spid="22530"/>
                                        </p:tgtEl>
                                        <p:attrNameLst>
                                          <p:attrName>ppt_y</p:attrName>
                                        </p:attrNameLst>
                                      </p:cBhvr>
                                      <p:tavLst>
                                        <p:tav tm="100000">
                                          <p:val>
                                            <p:strVal val="#ppt_y"/>
                                          </p:val>
                                        </p:tav>
                                        <p:tav>
                                          <p:val>
                                            <p:strVal val="#ppt_y"/>
                                          </p:val>
                                        </p:tav>
                                      </p:tavLst>
                                    </p:anim>
                                    <p:animEffect transition="in" filter="wipe(right)">
                                      <p:cBhvr additive="repl">
                                        <p:cTn id="9"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78A1DCA0-46CA-2252-6F99-7FF446334619}"/>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Ελατήρια</a:t>
            </a:r>
          </a:p>
        </p:txBody>
      </p:sp>
      <p:sp>
        <p:nvSpPr>
          <p:cNvPr id="23554" name="Rectangle 2">
            <a:extLst>
              <a:ext uri="{FF2B5EF4-FFF2-40B4-BE49-F238E27FC236}">
                <a16:creationId xmlns:a16="http://schemas.microsoft.com/office/drawing/2014/main" id="{A98255D6-2557-C5E8-2962-8F2AA741EACF}"/>
              </a:ext>
            </a:extLst>
          </p:cNvPr>
          <p:cNvSpPr>
            <a:spLocks noChangeArrowheads="1"/>
          </p:cNvSpPr>
          <p:nvPr/>
        </p:nvSpPr>
        <p:spPr bwMode="auto">
          <a:xfrm>
            <a:off x="611188" y="987425"/>
            <a:ext cx="4464050" cy="315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813"/>
              </a:spcAft>
            </a:pPr>
            <a:r>
              <a:rPr lang="el-GR" altLang="el-GR" sz="1900">
                <a:latin typeface="Calibri" panose="020F0502020204030204" pitchFamily="34" charset="0"/>
              </a:rPr>
              <a:t>Τα έμβολα πρέπει να εφαρμόζουν στεγανά στο εσωτερικό του κυλίνδρου, ώστε να μην υπάρχει περίπτωση να διαφύγουν τα αέρια της καύσης προς τον στροφαλο-θάλαμο ή, αντίστροφα, το λάδι λίπανσης να περάσει στο θάλαμο καύσης. </a:t>
            </a:r>
          </a:p>
          <a:p>
            <a:pPr algn="ctr" hangingPunct="1">
              <a:lnSpc>
                <a:spcPct val="100000"/>
              </a:lnSpc>
              <a:spcAft>
                <a:spcPts val="1813"/>
              </a:spcAft>
            </a:pPr>
            <a:endParaRPr lang="el-GR" altLang="el-GR" sz="1900">
              <a:latin typeface="Calibri" panose="020F0502020204030204" pitchFamily="34" charset="0"/>
            </a:endParaRPr>
          </a:p>
          <a:p>
            <a:pPr algn="ctr" hangingPunct="1">
              <a:lnSpc>
                <a:spcPct val="100000"/>
              </a:lnSpc>
              <a:spcAft>
                <a:spcPts val="1813"/>
              </a:spcAft>
            </a:pPr>
            <a:r>
              <a:rPr lang="el-GR" altLang="el-GR" sz="1900">
                <a:latin typeface="Calibri" panose="020F0502020204030204" pitchFamily="34" charset="0"/>
              </a:rPr>
              <a:t>Τη στεγανότητα αυτή την εξασφαλίζουν τα ελατήρια του εμβόλου.</a:t>
            </a:r>
          </a:p>
        </p:txBody>
      </p:sp>
      <p:pic>
        <p:nvPicPr>
          <p:cNvPr id="23555" name="Picture 3">
            <a:extLst>
              <a:ext uri="{FF2B5EF4-FFF2-40B4-BE49-F238E27FC236}">
                <a16:creationId xmlns:a16="http://schemas.microsoft.com/office/drawing/2014/main" id="{CC998630-ACCB-B4CF-F307-89F096A11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627063"/>
            <a:ext cx="2447925" cy="4100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3554">
                                            <p:txEl>
                                              <p:pRg st="0" end="0"/>
                                            </p:txEl>
                                          </p:spTgt>
                                        </p:tgtEl>
                                        <p:attrNameLst>
                                          <p:attrName>style.visibility</p:attrName>
                                        </p:attrNameLst>
                                      </p:cBhvr>
                                      <p:to>
                                        <p:strVal val="visible"/>
                                      </p:to>
                                    </p:set>
                                    <p:anim calcmode="lin" valueType="num">
                                      <p:cBhvr additive="repl">
                                        <p:cTn id="7" dur="500" fill="hold"/>
                                        <p:tgtEl>
                                          <p:spTgt spid="23554">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23554">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23554">
                                            <p:txEl>
                                              <p:pRg st="2" end="2"/>
                                            </p:txEl>
                                          </p:spTgt>
                                        </p:tgtEl>
                                        <p:attrNameLst>
                                          <p:attrName>style.visibility</p:attrName>
                                        </p:attrNameLst>
                                      </p:cBhvr>
                                      <p:to>
                                        <p:strVal val="visible"/>
                                      </p:to>
                                    </p:set>
                                    <p:anim calcmode="lin" valueType="num">
                                      <p:cBhvr additive="repl">
                                        <p:cTn id="13" dur="500" fill="hold"/>
                                        <p:tgtEl>
                                          <p:spTgt spid="23554">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23554">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a:extLst>
              <a:ext uri="{FF2B5EF4-FFF2-40B4-BE49-F238E27FC236}">
                <a16:creationId xmlns:a16="http://schemas.microsoft.com/office/drawing/2014/main" id="{B981B127-32CF-E6C3-DCC5-8A8D13E9F029}"/>
              </a:ext>
            </a:extLst>
          </p:cNvPr>
          <p:cNvSpPr>
            <a:spLocks noChangeArrowheads="1"/>
          </p:cNvSpPr>
          <p:nvPr/>
        </p:nvSpPr>
        <p:spPr bwMode="auto">
          <a:xfrm>
            <a:off x="2124075" y="2068513"/>
            <a:ext cx="4319588" cy="792162"/>
          </a:xfrm>
          <a:custGeom>
            <a:avLst/>
            <a:gdLst>
              <a:gd name="G0" fmla="+- 0 0 12500"/>
              <a:gd name="G1" fmla="+- 25000 0 12500"/>
              <a:gd name="G2" fmla="?: G1 12500 25000"/>
              <a:gd name="G3" fmla="?: G0 0 G1"/>
              <a:gd name="G4" fmla="min 12001 2200"/>
              <a:gd name="G5" fmla="*/ G4 G3 1"/>
              <a:gd name="G6" fmla="*/ G5 1 32767"/>
              <a:gd name="G7" fmla="*/ G6 1 2"/>
              <a:gd name="G8" fmla="*/ G6 1 4"/>
              <a:gd name="G9" fmla="+- G6 G7 0"/>
              <a:gd name="G10" fmla="+- G9 0 0"/>
              <a:gd name="G11" fmla="+- G6 G6 0"/>
              <a:gd name="G12" fmla="+- G11 0 0"/>
              <a:gd name="G13" fmla="+- 2200 0 G6"/>
              <a:gd name="G14" fmla="+- 2200 0 G7"/>
              <a:gd name="G15" fmla="+- G13 0 G7"/>
              <a:gd name="G16" fmla="+- 12001 0 G6"/>
              <a:gd name="G17" fmla="+- 12001 0 G7"/>
              <a:gd name="G18" fmla="*/ 12001 1 2"/>
              <a:gd name="G19" fmla="*/ 2200 1 2"/>
              <a:gd name="G20" fmla="+- 12001 0 0"/>
              <a:gd name="G21" fmla="+- 0 0 0"/>
              <a:gd name="G22" fmla="+- 90 0 0"/>
              <a:gd name="G23" fmla="+- 0 0 0"/>
              <a:gd name="G24" fmla="+- 180 0 0"/>
              <a:gd name="G25" fmla="+- 270 0 0"/>
              <a:gd name="G26" fmla="+- 65446 0 0"/>
              <a:gd name="G27" fmla="+- 180 0 0"/>
              <a:gd name="G28" fmla="+- 65356 0 0"/>
              <a:gd name="G29" fmla="+- 90 0 0"/>
              <a:gd name="G30" fmla="+- 65446 0 0"/>
              <a:gd name="G31" fmla="+- 90 0 0"/>
              <a:gd name="G32" fmla="+- 65446 0 0"/>
              <a:gd name="G33" fmla="+- 0 0 0"/>
              <a:gd name="G34" fmla="+- 65356 0 0"/>
              <a:gd name="G35" fmla="+- 90 0 0"/>
              <a:gd name="G36" fmla="+- 65446 0 0"/>
              <a:gd name="G37" fmla="+- 0 0 0"/>
              <a:gd name="G38" fmla="+- 65356 0 0"/>
              <a:gd name="G39" fmla="+- 90 0 0"/>
              <a:gd name="G40" fmla="+- 65266 0 0"/>
              <a:gd name="G41" fmla="+- 180 0 0"/>
              <a:gd name="G42" fmla="+- 65356 0 0"/>
              <a:gd name="G43" fmla="+- 180 0 0"/>
              <a:gd name="G44" fmla="+- 90 0 0"/>
              <a:gd name="G45" fmla="+- 180 0 0"/>
              <a:gd name="G46" fmla="+- 180 0 0"/>
              <a:gd name="G47" fmla="+- 0 0 0"/>
              <a:gd name="G48" fmla="+- 90 0 0"/>
              <a:gd name="G49" fmla="+- 0 0 0"/>
              <a:gd name="G50" fmla="+- 180 0 0"/>
              <a:gd name="G51" fmla="+- 90 0 0"/>
              <a:gd name="G52" fmla="+- 65446 0 0"/>
              <a:gd name="G53" fmla="+- 0 0 0"/>
              <a:gd name="G54" fmla="+- 180 0 0"/>
              <a:gd name="G55" fmla="+- 180 0 0"/>
              <a:gd name="G56" fmla="+- 180 0 0"/>
              <a:gd name="G57" fmla="+- 0 0 0"/>
              <a:gd name="G58" fmla="+- 180 0 0"/>
            </a:gdLst>
            <a:ahLst/>
            <a:cxnLst>
              <a:cxn ang="0">
                <a:pos x="r" y="vc"/>
              </a:cxn>
              <a:cxn ang="5400000">
                <a:pos x="hc" y="b"/>
              </a:cxn>
              <a:cxn ang="10800000">
                <a:pos x="l" y="vc"/>
              </a:cxn>
              <a:cxn ang="16200000">
                <a:pos x="hc" y="t"/>
              </a:cxn>
            </a:cxnLst>
            <a:rect l="0" t="0" r="0" b="0"/>
            <a:pathLst>
              <a:path stroke="0">
                <a:moveTo>
                  <a:pt x="12001" y="420"/>
                </a:moveTo>
                <a:lnTo>
                  <a:pt x="420" y="420"/>
                </a:lnTo>
                <a:lnTo>
                  <a:pt x="0" y="90"/>
                </a:lnTo>
                <a:lnTo>
                  <a:pt x="11581" y="420"/>
                </a:lnTo>
                <a:lnTo>
                  <a:pt x="210" y="210"/>
                </a:lnTo>
                <a:lnTo>
                  <a:pt x="0" y="180"/>
                </a:lnTo>
                <a:lnTo>
                  <a:pt x="11162" y="839"/>
                </a:lnTo>
                <a:lnTo>
                  <a:pt x="420" y="839"/>
                </a:lnTo>
                <a:lnTo>
                  <a:pt x="420" y="420"/>
                </a:lnTo>
                <a:lnTo>
                  <a:pt x="270" y="65446"/>
                </a:lnTo>
                <a:lnTo>
                  <a:pt x="0" y="1780"/>
                </a:lnTo>
                <a:lnTo>
                  <a:pt x="420" y="420"/>
                </a:lnTo>
                <a:close/>
                <a:moveTo>
                  <a:pt x="180" y="65356"/>
                </a:moveTo>
                <a:lnTo>
                  <a:pt x="839" y="1361"/>
                </a:lnTo>
                <a:lnTo>
                  <a:pt x="11581" y="1361"/>
                </a:lnTo>
                <a:close/>
              </a:path>
            </a:pathLst>
          </a:custGeom>
          <a:gradFill rotWithShape="0">
            <a:gsLst>
              <a:gs pos="0">
                <a:srgbClr val="8CE9C2"/>
              </a:gs>
              <a:gs pos="100000">
                <a:srgbClr val="F7FEFC"/>
              </a:gs>
            </a:gsLst>
            <a:path path="shape">
              <a:fillToRect l="50000" t="100000" r="50000"/>
            </a:path>
          </a:gradFill>
          <a:ln w="9360" cap="flat">
            <a:solidFill>
              <a:srgbClr val="099B73"/>
            </a:solidFill>
            <a:round/>
            <a:headEnd/>
            <a:tailEnd/>
          </a:ln>
          <a:effectLst>
            <a:outerShdw dist="38160" dir="5400000" algn="ctr" rotWithShape="0">
              <a:srgbClr val="FFFFFF">
                <a:alpha val="48029"/>
              </a:srgbClr>
            </a:outerShdw>
          </a:effectLst>
        </p:spPr>
        <p:txBody>
          <a:bodyPr wrap="none" anchor="ctr"/>
          <a:lstStyle/>
          <a:p>
            <a:endParaRPr lang="el-GR"/>
          </a:p>
        </p:txBody>
      </p:sp>
      <p:sp>
        <p:nvSpPr>
          <p:cNvPr id="5122" name="Rectangle 2">
            <a:extLst>
              <a:ext uri="{FF2B5EF4-FFF2-40B4-BE49-F238E27FC236}">
                <a16:creationId xmlns:a16="http://schemas.microsoft.com/office/drawing/2014/main" id="{40A2B409-49FB-B713-F7C4-52A292AFEFD2}"/>
              </a:ext>
            </a:extLst>
          </p:cNvPr>
          <p:cNvSpPr>
            <a:spLocks noChangeArrowheads="1"/>
          </p:cNvSpPr>
          <p:nvPr/>
        </p:nvSpPr>
        <p:spPr bwMode="auto">
          <a:xfrm>
            <a:off x="2195513" y="2211388"/>
            <a:ext cx="4176712"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200" b="1">
                <a:latin typeface="Constantia" panose="02030602050306030303" pitchFamily="18" charset="0"/>
              </a:rPr>
              <a:t>Κύλινδρος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withEffect">
                                  <p:stCondLst>
                                    <p:cond delay="0"/>
                                  </p:stCondLst>
                                  <p:childTnLst>
                                    <p:set>
                                      <p:cBhvr additive="repl">
                                        <p:cTn id="6" dur="1" fill="hold">
                                          <p:stCondLst>
                                            <p:cond delay="0"/>
                                          </p:stCondLst>
                                        </p:cTn>
                                        <p:tgtEl>
                                          <p:spTgt spid="5122"/>
                                        </p:tgtEl>
                                        <p:attrNameLst>
                                          <p:attrName>style.visibility</p:attrName>
                                        </p:attrNameLst>
                                      </p:cBhvr>
                                      <p:to>
                                        <p:strVal val="visible"/>
                                      </p:to>
                                    </p:set>
                                    <p:anim calcmode="lin" valueType="num">
                                      <p:cBhvr additive="repl">
                                        <p:cTn id="7" dur="1000" fill="hold"/>
                                        <p:tgtEl>
                                          <p:spTgt spid="5122"/>
                                        </p:tgtEl>
                                        <p:attrNameLst>
                                          <p:attrName>ppt_x</p:attrName>
                                        </p:attrNameLst>
                                      </p:cBhvr>
                                      <p:tavLst>
                                        <p:tav tm="100000">
                                          <p:val>
                                            <p:strVal val="#ppt_x-.2"/>
                                          </p:val>
                                        </p:tav>
                                        <p:tav>
                                          <p:val>
                                            <p:strVal val="#ppt_x"/>
                                          </p:val>
                                        </p:tav>
                                      </p:tavLst>
                                    </p:anim>
                                    <p:anim calcmode="lin" valueType="num">
                                      <p:cBhvr additive="repl">
                                        <p:cTn id="8" dur="1000" fill="hold"/>
                                        <p:tgtEl>
                                          <p:spTgt spid="5122"/>
                                        </p:tgtEl>
                                        <p:attrNameLst>
                                          <p:attrName>ppt_y</p:attrName>
                                        </p:attrNameLst>
                                      </p:cBhvr>
                                      <p:tavLst>
                                        <p:tav tm="100000">
                                          <p:val>
                                            <p:strVal val="#ppt_y"/>
                                          </p:val>
                                        </p:tav>
                                        <p:tav>
                                          <p:val>
                                            <p:strVal val="#ppt_y"/>
                                          </p:val>
                                        </p:tav>
                                      </p:tavLst>
                                    </p:anim>
                                    <p:animEffect transition="in" filter="wipe(right)">
                                      <p:cBhvr additive="repl">
                                        <p:cTn id="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835AFFA8-9EBA-63EF-0E03-BE70E88DCA90}"/>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Ελατήρια</a:t>
            </a:r>
          </a:p>
        </p:txBody>
      </p:sp>
      <p:sp>
        <p:nvSpPr>
          <p:cNvPr id="24578" name="Rectangle 2">
            <a:extLst>
              <a:ext uri="{FF2B5EF4-FFF2-40B4-BE49-F238E27FC236}">
                <a16:creationId xmlns:a16="http://schemas.microsoft.com/office/drawing/2014/main" id="{754B7325-19C2-A0C0-5EF0-8EE1D98D4C06}"/>
              </a:ext>
            </a:extLst>
          </p:cNvPr>
          <p:cNvSpPr>
            <a:spLocks noChangeArrowheads="1"/>
          </p:cNvSpPr>
          <p:nvPr/>
        </p:nvSpPr>
        <p:spPr bwMode="auto">
          <a:xfrm>
            <a:off x="3995738" y="987425"/>
            <a:ext cx="4464050" cy="316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55600" indent="269875">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813"/>
              </a:spcAft>
            </a:pPr>
            <a:r>
              <a:rPr lang="el-GR" altLang="el-GR" sz="1900">
                <a:latin typeface="Calibri" panose="020F0502020204030204" pitchFamily="34" charset="0"/>
              </a:rPr>
              <a:t>Τα ελατήρια έχουν σχήμα δακτυλιδιού, με εσωτερική διάμετρο λίγο μεγαλύτερη από τη διάμετρο του εμβόλου και είναι κομμένα σε κάποιο σημείο. </a:t>
            </a:r>
          </a:p>
          <a:p>
            <a:pPr algn="ctr" hangingPunct="1">
              <a:lnSpc>
                <a:spcPct val="100000"/>
              </a:lnSpc>
              <a:spcAft>
                <a:spcPts val="1813"/>
              </a:spcAft>
            </a:pPr>
            <a:r>
              <a:rPr lang="el-GR" altLang="el-GR" sz="1900">
                <a:latin typeface="Calibri" panose="020F0502020204030204" pitchFamily="34" charset="0"/>
              </a:rPr>
              <a:t>Η τομή τους γίνεται: </a:t>
            </a:r>
          </a:p>
          <a:p>
            <a:pPr hangingPunct="1">
              <a:lnSpc>
                <a:spcPct val="100000"/>
              </a:lnSpc>
              <a:spcAft>
                <a:spcPts val="1213"/>
              </a:spcAft>
              <a:buSzPct val="90000"/>
              <a:buFont typeface="Wingdings" pitchFamily="2" charset="0"/>
              <a:buChar char=""/>
            </a:pPr>
            <a:r>
              <a:rPr lang="el-GR" altLang="el-GR" sz="1900">
                <a:latin typeface="Calibri" panose="020F0502020204030204" pitchFamily="34" charset="0"/>
              </a:rPr>
              <a:t>κάθετα, </a:t>
            </a:r>
          </a:p>
          <a:p>
            <a:pPr hangingPunct="1">
              <a:lnSpc>
                <a:spcPct val="100000"/>
              </a:lnSpc>
              <a:spcAft>
                <a:spcPts val="1213"/>
              </a:spcAft>
              <a:buSzPct val="90000"/>
              <a:buFont typeface="Wingdings" pitchFamily="2" charset="0"/>
              <a:buChar char=""/>
            </a:pPr>
            <a:r>
              <a:rPr lang="el-GR" altLang="el-GR" sz="1900">
                <a:latin typeface="Calibri" panose="020F0502020204030204" pitchFamily="34" charset="0"/>
              </a:rPr>
              <a:t>διαγώνια ή </a:t>
            </a:r>
          </a:p>
          <a:p>
            <a:pPr hangingPunct="1">
              <a:lnSpc>
                <a:spcPct val="100000"/>
              </a:lnSpc>
              <a:spcAft>
                <a:spcPts val="1213"/>
              </a:spcAft>
              <a:buSzPct val="90000"/>
              <a:buFont typeface="Wingdings" pitchFamily="2" charset="0"/>
              <a:buChar char=""/>
            </a:pPr>
            <a:r>
              <a:rPr lang="el-GR" altLang="el-GR" sz="1900">
                <a:latin typeface="Calibri" panose="020F0502020204030204" pitchFamily="34" charset="0"/>
              </a:rPr>
              <a:t>τεθλασμένα (ραμποτέ)</a:t>
            </a:r>
          </a:p>
        </p:txBody>
      </p:sp>
      <p:pic>
        <p:nvPicPr>
          <p:cNvPr id="24579" name="Picture 3">
            <a:extLst>
              <a:ext uri="{FF2B5EF4-FFF2-40B4-BE49-F238E27FC236}">
                <a16:creationId xmlns:a16="http://schemas.microsoft.com/office/drawing/2014/main" id="{7F79E174-2AC2-88C5-D26B-8101538C0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771525"/>
            <a:ext cx="2730500" cy="3671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4578">
                                            <p:txEl>
                                              <p:pRg st="0" end="0"/>
                                            </p:txEl>
                                          </p:spTgt>
                                        </p:tgtEl>
                                        <p:attrNameLst>
                                          <p:attrName>style.visibility</p:attrName>
                                        </p:attrNameLst>
                                      </p:cBhvr>
                                      <p:to>
                                        <p:strVal val="visible"/>
                                      </p:to>
                                    </p:set>
                                    <p:anim calcmode="lin" valueType="num">
                                      <p:cBhvr additive="repl">
                                        <p:cTn id="7" dur="500" fill="hold"/>
                                        <p:tgtEl>
                                          <p:spTgt spid="24578">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24578">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24578">
                                            <p:txEl>
                                              <p:pRg st="1" end="1"/>
                                            </p:txEl>
                                          </p:spTgt>
                                        </p:tgtEl>
                                        <p:attrNameLst>
                                          <p:attrName>style.visibility</p:attrName>
                                        </p:attrNameLst>
                                      </p:cBhvr>
                                      <p:to>
                                        <p:strVal val="visible"/>
                                      </p:to>
                                    </p:set>
                                    <p:anim calcmode="lin" valueType="num">
                                      <p:cBhvr additive="repl">
                                        <p:cTn id="13" dur="500" fill="hold"/>
                                        <p:tgtEl>
                                          <p:spTgt spid="24578">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24578">
                                            <p:txEl>
                                              <p:pRg st="1" end="1"/>
                                            </p:txEl>
                                          </p:spTgt>
                                        </p:tgtEl>
                                        <p:attrNameLst>
                                          <p:attrName>ppt_y</p:attrName>
                                        </p:attrNameLst>
                                      </p:cBhvr>
                                      <p:tavLst>
                                        <p:tav tm="100000">
                                          <p:val>
                                            <p:strVal val="1+#ppt_h/2"/>
                                          </p:val>
                                        </p:tav>
                                        <p:tav>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additive="repl">
                                        <p:cTn id="17" dur="1" fill="hold">
                                          <p:stCondLst>
                                            <p:cond delay="0"/>
                                          </p:stCondLst>
                                        </p:cTn>
                                        <p:tgtEl>
                                          <p:spTgt spid="24578">
                                            <p:txEl>
                                              <p:pRg st="2" end="2"/>
                                            </p:txEl>
                                          </p:spTgt>
                                        </p:tgtEl>
                                        <p:attrNameLst>
                                          <p:attrName>style.visibility</p:attrName>
                                        </p:attrNameLst>
                                      </p:cBhvr>
                                      <p:to>
                                        <p:strVal val="visible"/>
                                      </p:to>
                                    </p:set>
                                    <p:anim calcmode="lin" valueType="num">
                                      <p:cBhvr additive="repl">
                                        <p:cTn id="18" dur="500" fill="hold"/>
                                        <p:tgtEl>
                                          <p:spTgt spid="24578">
                                            <p:txEl>
                                              <p:pRg st="2" end="2"/>
                                            </p:txEl>
                                          </p:spTgt>
                                        </p:tgtEl>
                                        <p:attrNameLst>
                                          <p:attrName>ppt_x</p:attrName>
                                        </p:attrNameLst>
                                      </p:cBhvr>
                                      <p:tavLst>
                                        <p:tav tm="100000">
                                          <p:val>
                                            <p:strVal val="#ppt_x"/>
                                          </p:val>
                                        </p:tav>
                                        <p:tav>
                                          <p:val>
                                            <p:strVal val="#ppt_x"/>
                                          </p:val>
                                        </p:tav>
                                      </p:tavLst>
                                    </p:anim>
                                    <p:anim calcmode="lin" valueType="num">
                                      <p:cBhvr additive="repl">
                                        <p:cTn id="19" dur="500" fill="hold"/>
                                        <p:tgtEl>
                                          <p:spTgt spid="24578">
                                            <p:txEl>
                                              <p:pRg st="2" end="2"/>
                                            </p:txEl>
                                          </p:spTgt>
                                        </p:tgtEl>
                                        <p:attrNameLst>
                                          <p:attrName>ppt_y</p:attrName>
                                        </p:attrNameLst>
                                      </p:cBhvr>
                                      <p:tavLst>
                                        <p:tav tm="100000">
                                          <p:val>
                                            <p:strVal val="1+#ppt_h/2"/>
                                          </p:val>
                                        </p:tav>
                                        <p:tav>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additive="repl">
                                        <p:cTn id="22" dur="1" fill="hold">
                                          <p:stCondLst>
                                            <p:cond delay="0"/>
                                          </p:stCondLst>
                                        </p:cTn>
                                        <p:tgtEl>
                                          <p:spTgt spid="24578">
                                            <p:txEl>
                                              <p:pRg st="3" end="3"/>
                                            </p:txEl>
                                          </p:spTgt>
                                        </p:tgtEl>
                                        <p:attrNameLst>
                                          <p:attrName>style.visibility</p:attrName>
                                        </p:attrNameLst>
                                      </p:cBhvr>
                                      <p:to>
                                        <p:strVal val="visible"/>
                                      </p:to>
                                    </p:set>
                                    <p:anim calcmode="lin" valueType="num">
                                      <p:cBhvr additive="repl">
                                        <p:cTn id="23" dur="500" fill="hold"/>
                                        <p:tgtEl>
                                          <p:spTgt spid="24578">
                                            <p:txEl>
                                              <p:pRg st="3" end="3"/>
                                            </p:txEl>
                                          </p:spTgt>
                                        </p:tgtEl>
                                        <p:attrNameLst>
                                          <p:attrName>ppt_x</p:attrName>
                                        </p:attrNameLst>
                                      </p:cBhvr>
                                      <p:tavLst>
                                        <p:tav tm="100000">
                                          <p:val>
                                            <p:strVal val="#ppt_x"/>
                                          </p:val>
                                        </p:tav>
                                        <p:tav>
                                          <p:val>
                                            <p:strVal val="#ppt_x"/>
                                          </p:val>
                                        </p:tav>
                                      </p:tavLst>
                                    </p:anim>
                                    <p:anim calcmode="lin" valueType="num">
                                      <p:cBhvr additive="repl">
                                        <p:cTn id="24" dur="500" fill="hold"/>
                                        <p:tgtEl>
                                          <p:spTgt spid="24578">
                                            <p:txEl>
                                              <p:pRg st="3" end="3"/>
                                            </p:txEl>
                                          </p:spTgt>
                                        </p:tgtEl>
                                        <p:attrNameLst>
                                          <p:attrName>ppt_y</p:attrName>
                                        </p:attrNameLst>
                                      </p:cBhvr>
                                      <p:tavLst>
                                        <p:tav tm="100000">
                                          <p:val>
                                            <p:strVal val="1+#ppt_h/2"/>
                                          </p:val>
                                        </p:tav>
                                        <p:tav>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additive="repl">
                                        <p:cTn id="27" dur="1" fill="hold">
                                          <p:stCondLst>
                                            <p:cond delay="0"/>
                                          </p:stCondLst>
                                        </p:cTn>
                                        <p:tgtEl>
                                          <p:spTgt spid="24578">
                                            <p:txEl>
                                              <p:pRg st="4" end="4"/>
                                            </p:txEl>
                                          </p:spTgt>
                                        </p:tgtEl>
                                        <p:attrNameLst>
                                          <p:attrName>style.visibility</p:attrName>
                                        </p:attrNameLst>
                                      </p:cBhvr>
                                      <p:to>
                                        <p:strVal val="visible"/>
                                      </p:to>
                                    </p:set>
                                    <p:anim calcmode="lin" valueType="num">
                                      <p:cBhvr additive="repl">
                                        <p:cTn id="28" dur="500" fill="hold"/>
                                        <p:tgtEl>
                                          <p:spTgt spid="24578">
                                            <p:txEl>
                                              <p:pRg st="4" end="4"/>
                                            </p:txEl>
                                          </p:spTgt>
                                        </p:tgtEl>
                                        <p:attrNameLst>
                                          <p:attrName>ppt_x</p:attrName>
                                        </p:attrNameLst>
                                      </p:cBhvr>
                                      <p:tavLst>
                                        <p:tav tm="100000">
                                          <p:val>
                                            <p:strVal val="#ppt_x"/>
                                          </p:val>
                                        </p:tav>
                                        <p:tav>
                                          <p:val>
                                            <p:strVal val="#ppt_x"/>
                                          </p:val>
                                        </p:tav>
                                      </p:tavLst>
                                    </p:anim>
                                    <p:anim calcmode="lin" valueType="num">
                                      <p:cBhvr additive="repl">
                                        <p:cTn id="29" dur="500" fill="hold"/>
                                        <p:tgtEl>
                                          <p:spTgt spid="24578">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8851476F-C0DA-B350-DEAB-7C0B343657D0}"/>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Ελατήρια</a:t>
            </a:r>
          </a:p>
        </p:txBody>
      </p:sp>
      <p:sp>
        <p:nvSpPr>
          <p:cNvPr id="25602" name="Rectangle 2">
            <a:extLst>
              <a:ext uri="{FF2B5EF4-FFF2-40B4-BE49-F238E27FC236}">
                <a16:creationId xmlns:a16="http://schemas.microsoft.com/office/drawing/2014/main" id="{58107084-ABC7-15B2-9823-D9D20AB07756}"/>
              </a:ext>
            </a:extLst>
          </p:cNvPr>
          <p:cNvSpPr>
            <a:spLocks noChangeArrowheads="1"/>
          </p:cNvSpPr>
          <p:nvPr/>
        </p:nvSpPr>
        <p:spPr bwMode="auto">
          <a:xfrm>
            <a:off x="611188" y="700088"/>
            <a:ext cx="7848600" cy="337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813"/>
              </a:spcAft>
            </a:pPr>
            <a:r>
              <a:rPr lang="el-GR" altLang="el-GR" sz="1900">
                <a:latin typeface="Calibri" panose="020F0502020204030204" pitchFamily="34" charset="0"/>
              </a:rPr>
              <a:t>Κατασκευάζονται από χυτοσίδηρο υψηλής ποιότητας, με καλές ιδιότητες αντοχής και ελαστικότητας, για να μπορούν να ανοίγουν και να τοποθετούνται στο αυλάκι του εμβόλου χωρίς να σπάζουν.</a:t>
            </a:r>
          </a:p>
          <a:p>
            <a:pPr hangingPunct="1">
              <a:lnSpc>
                <a:spcPct val="100000"/>
              </a:lnSpc>
              <a:spcAft>
                <a:spcPts val="1813"/>
              </a:spcAft>
            </a:pPr>
            <a:r>
              <a:rPr lang="el-GR" altLang="el-GR" sz="1900">
                <a:latin typeface="Calibri" panose="020F0502020204030204" pitchFamily="34" charset="0"/>
              </a:rPr>
              <a:t>Διακρίνονται στα:</a:t>
            </a:r>
          </a:p>
          <a:p>
            <a:pPr algn="ctr" hangingPunct="1">
              <a:lnSpc>
                <a:spcPct val="100000"/>
              </a:lnSpc>
              <a:spcAft>
                <a:spcPts val="1813"/>
              </a:spcAft>
            </a:pPr>
            <a:r>
              <a:rPr lang="el-GR" altLang="el-GR" sz="1900">
                <a:latin typeface="Calibri" panose="020F0502020204030204" pitchFamily="34" charset="0"/>
              </a:rPr>
              <a:t> ελατήρια συμπίεσης, που έχουν προορισμό να μην αφήνουν να διαφεύγουν τα αέρια της καύσης προς τον στροφαλοθάλαμο και τα </a:t>
            </a:r>
          </a:p>
          <a:p>
            <a:pPr algn="ctr" hangingPunct="1">
              <a:lnSpc>
                <a:spcPct val="100000"/>
              </a:lnSpc>
              <a:spcAft>
                <a:spcPts val="1813"/>
              </a:spcAft>
            </a:pPr>
            <a:r>
              <a:rPr lang="el-GR" altLang="el-GR" sz="1900">
                <a:latin typeface="Calibri" panose="020F0502020204030204" pitchFamily="34" charset="0"/>
              </a:rPr>
              <a:t>ελατήρια του λαδιού, που έχουν προορισμό τη στεγανότητα του θαλάμου καύσης από το λάδι λίπανσης, ενώ ταυτόχρονα αφήνουν την απαραίτητη ποσότητα λαδιού για τη λίπανση των σημείων τριβής με τον κύλινδρο.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5602">
                                            <p:txEl>
                                              <p:pRg st="0" end="0"/>
                                            </p:txEl>
                                          </p:spTgt>
                                        </p:tgtEl>
                                        <p:attrNameLst>
                                          <p:attrName>style.visibility</p:attrName>
                                        </p:attrNameLst>
                                      </p:cBhvr>
                                      <p:to>
                                        <p:strVal val="visible"/>
                                      </p:to>
                                    </p:set>
                                    <p:anim calcmode="lin" valueType="num">
                                      <p:cBhvr additive="repl">
                                        <p:cTn id="7" dur="500" fill="hold"/>
                                        <p:tgtEl>
                                          <p:spTgt spid="2560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2560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25602">
                                            <p:txEl>
                                              <p:pRg st="1" end="1"/>
                                            </p:txEl>
                                          </p:spTgt>
                                        </p:tgtEl>
                                        <p:attrNameLst>
                                          <p:attrName>style.visibility</p:attrName>
                                        </p:attrNameLst>
                                      </p:cBhvr>
                                      <p:to>
                                        <p:strVal val="visible"/>
                                      </p:to>
                                    </p:set>
                                    <p:anim calcmode="lin" valueType="num">
                                      <p:cBhvr additive="repl">
                                        <p:cTn id="13" dur="500" fill="hold"/>
                                        <p:tgtEl>
                                          <p:spTgt spid="2560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25602">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25602">
                                            <p:txEl>
                                              <p:pRg st="2" end="2"/>
                                            </p:txEl>
                                          </p:spTgt>
                                        </p:tgtEl>
                                        <p:attrNameLst>
                                          <p:attrName>style.visibility</p:attrName>
                                        </p:attrNameLst>
                                      </p:cBhvr>
                                      <p:to>
                                        <p:strVal val="visible"/>
                                      </p:to>
                                    </p:set>
                                    <p:anim calcmode="lin" valueType="num">
                                      <p:cBhvr additive="repl">
                                        <p:cTn id="19" dur="500" fill="hold"/>
                                        <p:tgtEl>
                                          <p:spTgt spid="25602">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2560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25602">
                                            <p:txEl>
                                              <p:pRg st="3" end="3"/>
                                            </p:txEl>
                                          </p:spTgt>
                                        </p:tgtEl>
                                        <p:attrNameLst>
                                          <p:attrName>style.visibility</p:attrName>
                                        </p:attrNameLst>
                                      </p:cBhvr>
                                      <p:to>
                                        <p:strVal val="visible"/>
                                      </p:to>
                                    </p:set>
                                    <p:anim calcmode="lin" valueType="num">
                                      <p:cBhvr additive="repl">
                                        <p:cTn id="25" dur="500" fill="hold"/>
                                        <p:tgtEl>
                                          <p:spTgt spid="25602">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25602">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8D85D65E-38C7-CA59-51CF-00B4BF7BFC8E}"/>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Ελατήρια</a:t>
            </a:r>
          </a:p>
        </p:txBody>
      </p:sp>
      <p:sp>
        <p:nvSpPr>
          <p:cNvPr id="26626" name="Rectangle 2">
            <a:extLst>
              <a:ext uri="{FF2B5EF4-FFF2-40B4-BE49-F238E27FC236}">
                <a16:creationId xmlns:a16="http://schemas.microsoft.com/office/drawing/2014/main" id="{6C93E46C-628B-1EF4-4505-06885D7079CF}"/>
              </a:ext>
            </a:extLst>
          </p:cNvPr>
          <p:cNvSpPr>
            <a:spLocks noChangeArrowheads="1"/>
          </p:cNvSpPr>
          <p:nvPr/>
        </p:nvSpPr>
        <p:spPr bwMode="auto">
          <a:xfrm>
            <a:off x="539750" y="661988"/>
            <a:ext cx="5545138"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1813"/>
              </a:spcAft>
            </a:pPr>
            <a:r>
              <a:rPr lang="el-GR" altLang="el-GR" sz="1900">
                <a:latin typeface="Calibri" panose="020F0502020204030204" pitchFamily="34" charset="0"/>
              </a:rPr>
              <a:t>Τα ελατήρια συμπίεσης έχουν διατομή ορθογωνικού σχήματος με ύψος 2 μέχρι </a:t>
            </a:r>
            <a:r>
              <a:rPr lang="en-US" altLang="el-GR" sz="1900">
                <a:latin typeface="Calibri" panose="020F0502020204030204" pitchFamily="34" charset="0"/>
              </a:rPr>
              <a:t>4mm, </a:t>
            </a:r>
            <a:r>
              <a:rPr lang="el-GR" altLang="el-GR" sz="1900">
                <a:latin typeface="Calibri" panose="020F0502020204030204" pitchFamily="34" charset="0"/>
              </a:rPr>
              <a:t>ακτινικό πάχος ίσο με το 1/30 της διαμέτρου του εμβόλου και μια ανοχή προς τα επάνω περίπου </a:t>
            </a:r>
            <a:r>
              <a:rPr lang="en-US" altLang="el-GR" sz="1900">
                <a:latin typeface="Calibri" panose="020F0502020204030204" pitchFamily="34" charset="0"/>
              </a:rPr>
              <a:t>0,2mm </a:t>
            </a:r>
          </a:p>
        </p:txBody>
      </p:sp>
      <p:pic>
        <p:nvPicPr>
          <p:cNvPr id="26627" name="Picture 3">
            <a:extLst>
              <a:ext uri="{FF2B5EF4-FFF2-40B4-BE49-F238E27FC236}">
                <a16:creationId xmlns:a16="http://schemas.microsoft.com/office/drawing/2014/main" id="{6E4C0697-AA52-29E4-CA04-F301BCC3E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600075"/>
            <a:ext cx="1733550" cy="1323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4">
            <a:extLst>
              <a:ext uri="{FF2B5EF4-FFF2-40B4-BE49-F238E27FC236}">
                <a16:creationId xmlns:a16="http://schemas.microsoft.com/office/drawing/2014/main" id="{3EA7EFF6-2028-0641-6313-C8E7F0F34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259013"/>
            <a:ext cx="1905000" cy="2400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Rectangle 5">
            <a:extLst>
              <a:ext uri="{FF2B5EF4-FFF2-40B4-BE49-F238E27FC236}">
                <a16:creationId xmlns:a16="http://schemas.microsoft.com/office/drawing/2014/main" id="{4312021A-371E-E517-7E3F-33D246E905B1}"/>
              </a:ext>
            </a:extLst>
          </p:cNvPr>
          <p:cNvSpPr>
            <a:spLocks noChangeArrowheads="1"/>
          </p:cNvSpPr>
          <p:nvPr/>
        </p:nvSpPr>
        <p:spPr bwMode="auto">
          <a:xfrm>
            <a:off x="3060700" y="2749550"/>
            <a:ext cx="5400675"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900">
                <a:latin typeface="Calibri" panose="020F0502020204030204" pitchFamily="34" charset="0"/>
              </a:rPr>
              <a:t>Τα ελατήρια λαδιού έχουν διάφορα σχήματα. Τα περισσότερα, όμως, έχουν ορθογωνική διατομή και περιφερειακά έχουν μια σειρά από εγκοπές ή τρύπες για να διέρχεται το λάδι λίπανσης.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26626">
                                            <p:txEl>
                                              <p:pRg st="0" end="0"/>
                                            </p:txEl>
                                          </p:spTgt>
                                        </p:tgtEl>
                                        <p:attrNameLst>
                                          <p:attrName>style.visibility</p:attrName>
                                        </p:attrNameLst>
                                      </p:cBhvr>
                                      <p:to>
                                        <p:strVal val="visible"/>
                                      </p:to>
                                    </p:set>
                                    <p:animEffect transition="in" filter="checkerboard(across)">
                                      <p:cBhvr additive="repl">
                                        <p:cTn id="7" dur="500"/>
                                        <p:tgtEl>
                                          <p:spTgt spid="26626">
                                            <p:txEl>
                                              <p:pRg st="0" end="0"/>
                                            </p:txEl>
                                          </p:spTgt>
                                        </p:tgtEl>
                                      </p:cBhvr>
                                    </p:animEffect>
                                  </p:childTnLst>
                                </p:cTn>
                              </p:par>
                              <p:par>
                                <p:cTn id="8" presetID="5" presetClass="entr" presetSubtype="10" fill="hold" nodeType="withEffect">
                                  <p:stCondLst>
                                    <p:cond delay="0"/>
                                  </p:stCondLst>
                                  <p:childTnLst>
                                    <p:set>
                                      <p:cBhvr additive="repl">
                                        <p:cTn id="9" dur="1" fill="hold">
                                          <p:stCondLst>
                                            <p:cond delay="0"/>
                                          </p:stCondLst>
                                        </p:cTn>
                                        <p:tgtEl>
                                          <p:spTgt spid="26627"/>
                                        </p:tgtEl>
                                        <p:attrNameLst>
                                          <p:attrName>style.visibility</p:attrName>
                                        </p:attrNameLst>
                                      </p:cBhvr>
                                      <p:to>
                                        <p:strVal val="visible"/>
                                      </p:to>
                                    </p:set>
                                    <p:animEffect transition="in" filter="checkerboard(across)">
                                      <p:cBhvr additive="repl">
                                        <p:cTn id="10" dur="500"/>
                                        <p:tgtEl>
                                          <p:spTgt spid="266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additive="repl">
                                        <p:cTn id="14" dur="1" fill="hold">
                                          <p:stCondLst>
                                            <p:cond delay="0"/>
                                          </p:stCondLst>
                                        </p:cTn>
                                        <p:tgtEl>
                                          <p:spTgt spid="26629"/>
                                        </p:tgtEl>
                                        <p:attrNameLst>
                                          <p:attrName>style.visibility</p:attrName>
                                        </p:attrNameLst>
                                      </p:cBhvr>
                                      <p:to>
                                        <p:strVal val="visible"/>
                                      </p:to>
                                    </p:set>
                                    <p:anim calcmode="lin" valueType="num">
                                      <p:cBhvr additive="repl">
                                        <p:cTn id="15" dur="500" fill="hold"/>
                                        <p:tgtEl>
                                          <p:spTgt spid="26629"/>
                                        </p:tgtEl>
                                        <p:attrNameLst>
                                          <p:attrName>ppt_x</p:attrName>
                                        </p:attrNameLst>
                                      </p:cBhvr>
                                      <p:tavLst>
                                        <p:tav tm="100000">
                                          <p:val>
                                            <p:strVal val="#ppt_x"/>
                                          </p:val>
                                        </p:tav>
                                        <p:tav>
                                          <p:val>
                                            <p:strVal val="#ppt_x"/>
                                          </p:val>
                                        </p:tav>
                                      </p:tavLst>
                                    </p:anim>
                                    <p:anim calcmode="lin" valueType="num">
                                      <p:cBhvr additive="repl">
                                        <p:cTn id="16" dur="500" fill="hold"/>
                                        <p:tgtEl>
                                          <p:spTgt spid="26629"/>
                                        </p:tgtEl>
                                        <p:attrNameLst>
                                          <p:attrName>ppt_y</p:attrName>
                                        </p:attrNameLst>
                                      </p:cBhvr>
                                      <p:tavLst>
                                        <p:tav tm="100000">
                                          <p:val>
                                            <p:strVal val="1+#ppt_h/2"/>
                                          </p:val>
                                        </p:tav>
                                        <p:tav>
                                          <p:val>
                                            <p:strVal val="#ppt_y"/>
                                          </p:val>
                                        </p:tav>
                                      </p:tavLst>
                                    </p:anim>
                                  </p:childTnLst>
                                </p:cTn>
                              </p:par>
                              <p:par>
                                <p:cTn id="17" presetID="5" presetClass="entr" presetSubtype="10" fill="hold" nodeType="withEffect">
                                  <p:stCondLst>
                                    <p:cond delay="0"/>
                                  </p:stCondLst>
                                  <p:childTnLst>
                                    <p:set>
                                      <p:cBhvr additive="repl">
                                        <p:cTn id="18" dur="1" fill="hold">
                                          <p:stCondLst>
                                            <p:cond delay="0"/>
                                          </p:stCondLst>
                                        </p:cTn>
                                        <p:tgtEl>
                                          <p:spTgt spid="26628"/>
                                        </p:tgtEl>
                                        <p:attrNameLst>
                                          <p:attrName>style.visibility</p:attrName>
                                        </p:attrNameLst>
                                      </p:cBhvr>
                                      <p:to>
                                        <p:strVal val="visible"/>
                                      </p:to>
                                    </p:set>
                                    <p:animEffect transition="in" filter="checkerboard(across)">
                                      <p:cBhvr additive="repl">
                                        <p:cTn id="19"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116D7B12-EDE6-24EF-6C9F-53777E152B24}"/>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Είδη Ελατηρίων</a:t>
            </a:r>
          </a:p>
        </p:txBody>
      </p:sp>
      <p:sp>
        <p:nvSpPr>
          <p:cNvPr id="27650" name="Rectangle 2">
            <a:extLst>
              <a:ext uri="{FF2B5EF4-FFF2-40B4-BE49-F238E27FC236}">
                <a16:creationId xmlns:a16="http://schemas.microsoft.com/office/drawing/2014/main" id="{28A9E173-044E-8B0B-1193-6F0C5D34AECF}"/>
              </a:ext>
            </a:extLst>
          </p:cNvPr>
          <p:cNvSpPr>
            <a:spLocks noChangeArrowheads="1"/>
          </p:cNvSpPr>
          <p:nvPr/>
        </p:nvSpPr>
        <p:spPr bwMode="auto">
          <a:xfrm>
            <a:off x="323850" y="771525"/>
            <a:ext cx="8496300"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sz="1900" i="1">
                <a:latin typeface="Calibri" panose="020F0502020204030204" pitchFamily="34" charset="0"/>
              </a:rPr>
              <a:t>Ελατήρια για φθαρμένους κυλίνδρους (εξπάντερ). </a:t>
            </a:r>
          </a:p>
          <a:p>
            <a:pPr algn="ctr" hangingPunct="1">
              <a:lnSpc>
                <a:spcPct val="100000"/>
              </a:lnSpc>
              <a:spcAft>
                <a:spcPts val="1213"/>
              </a:spcAft>
            </a:pPr>
            <a:r>
              <a:rPr lang="el-GR" altLang="el-GR" sz="1900">
                <a:latin typeface="Calibri" panose="020F0502020204030204" pitchFamily="34" charset="0"/>
              </a:rPr>
              <a:t>Τα ελατήρια αυτά έχουν στο εσωτερικό τους ένα πολυγωνικό έλασμα για να προσαρμόζονται καλύτερα στην επιφάνεια του κυλίνδρου. Χρησιμοποιούνται όταν ο κύλινδρος έχει μικρές σχετικά φθορές και δεν είναι απαραίτητο το ρεκτιφιέ. </a:t>
            </a:r>
          </a:p>
        </p:txBody>
      </p:sp>
      <p:sp>
        <p:nvSpPr>
          <p:cNvPr id="27651" name="Rectangle 3">
            <a:extLst>
              <a:ext uri="{FF2B5EF4-FFF2-40B4-BE49-F238E27FC236}">
                <a16:creationId xmlns:a16="http://schemas.microsoft.com/office/drawing/2014/main" id="{370A0C3B-10B9-B409-F82D-8F03688B82FF}"/>
              </a:ext>
            </a:extLst>
          </p:cNvPr>
          <p:cNvSpPr>
            <a:spLocks noChangeArrowheads="1"/>
          </p:cNvSpPr>
          <p:nvPr/>
        </p:nvSpPr>
        <p:spPr bwMode="auto">
          <a:xfrm>
            <a:off x="323850" y="2520950"/>
            <a:ext cx="5832475"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sz="1900" i="1">
                <a:latin typeface="Calibri" panose="020F0502020204030204" pitchFamily="34" charset="0"/>
              </a:rPr>
              <a:t>Ελατήρια με τραπεζοειδή διατομή. </a:t>
            </a:r>
          </a:p>
          <a:p>
            <a:pPr algn="ctr" hangingPunct="1">
              <a:lnSpc>
                <a:spcPct val="100000"/>
              </a:lnSpc>
              <a:spcAft>
                <a:spcPts val="1213"/>
              </a:spcAft>
            </a:pPr>
            <a:r>
              <a:rPr lang="el-GR" altLang="el-GR" sz="1900">
                <a:latin typeface="Calibri" panose="020F0502020204030204" pitchFamily="34" charset="0"/>
              </a:rPr>
              <a:t>Τα ελατήρια με τραπεζοειδή διατομή χρησιμοποιούνται ως δεύτερα ελατήρια συμπίεσης. Η μορφή αυτή δίνει μεγαλύτερη πίεση επαφής στο κάτω άκρο και το ελατήριο λειτουργεί σαν ελατήριο απόξεσης για την αποκομιδή του λαδιού.</a:t>
            </a:r>
          </a:p>
        </p:txBody>
      </p:sp>
      <p:pic>
        <p:nvPicPr>
          <p:cNvPr id="27652" name="Picture 4">
            <a:extLst>
              <a:ext uri="{FF2B5EF4-FFF2-40B4-BE49-F238E27FC236}">
                <a16:creationId xmlns:a16="http://schemas.microsoft.com/office/drawing/2014/main" id="{25DD162D-E5E7-D928-11DB-07D2F59E8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284413"/>
            <a:ext cx="1871662" cy="2398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7650"/>
                                        </p:tgtEl>
                                        <p:attrNameLst>
                                          <p:attrName>style.visibility</p:attrName>
                                        </p:attrNameLst>
                                      </p:cBhvr>
                                      <p:to>
                                        <p:strVal val="visible"/>
                                      </p:to>
                                    </p:set>
                                    <p:anim calcmode="lin" valueType="num">
                                      <p:cBhvr additive="repl">
                                        <p:cTn id="7" dur="500" fill="hold"/>
                                        <p:tgtEl>
                                          <p:spTgt spid="27650"/>
                                        </p:tgtEl>
                                        <p:attrNameLst>
                                          <p:attrName>ppt_x</p:attrName>
                                        </p:attrNameLst>
                                      </p:cBhvr>
                                      <p:tavLst>
                                        <p:tav tm="100000">
                                          <p:val>
                                            <p:strVal val="#ppt_x"/>
                                          </p:val>
                                        </p:tav>
                                        <p:tav>
                                          <p:val>
                                            <p:strVal val="#ppt_x"/>
                                          </p:val>
                                        </p:tav>
                                      </p:tavLst>
                                    </p:anim>
                                    <p:anim calcmode="lin" valueType="num">
                                      <p:cBhvr additive="repl">
                                        <p:cTn id="8" dur="500" fill="hold"/>
                                        <p:tgtEl>
                                          <p:spTgt spid="27650"/>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27651"/>
                                        </p:tgtEl>
                                        <p:attrNameLst>
                                          <p:attrName>style.visibility</p:attrName>
                                        </p:attrNameLst>
                                      </p:cBhvr>
                                      <p:to>
                                        <p:strVal val="visible"/>
                                      </p:to>
                                    </p:set>
                                    <p:anim calcmode="lin" valueType="num">
                                      <p:cBhvr additive="repl">
                                        <p:cTn id="13" dur="500" fill="hold"/>
                                        <p:tgtEl>
                                          <p:spTgt spid="27651"/>
                                        </p:tgtEl>
                                        <p:attrNameLst>
                                          <p:attrName>ppt_x</p:attrName>
                                        </p:attrNameLst>
                                      </p:cBhvr>
                                      <p:tavLst>
                                        <p:tav tm="100000">
                                          <p:val>
                                            <p:strVal val="#ppt_x"/>
                                          </p:val>
                                        </p:tav>
                                        <p:tav>
                                          <p:val>
                                            <p:strVal val="#ppt_x"/>
                                          </p:val>
                                        </p:tav>
                                      </p:tavLst>
                                    </p:anim>
                                    <p:anim calcmode="lin" valueType="num">
                                      <p:cBhvr additive="repl">
                                        <p:cTn id="14" dur="500" fill="hold"/>
                                        <p:tgtEl>
                                          <p:spTgt spid="27651"/>
                                        </p:tgtEl>
                                        <p:attrNameLst>
                                          <p:attrName>ppt_y</p:attrName>
                                        </p:attrNameLst>
                                      </p:cBhvr>
                                      <p:tavLst>
                                        <p:tav tm="100000">
                                          <p:val>
                                            <p:strVal val="1+#ppt_h/2"/>
                                          </p:val>
                                        </p:tav>
                                        <p:tav>
                                          <p:val>
                                            <p:strVal val="#ppt_y"/>
                                          </p:val>
                                        </p:tav>
                                      </p:tavLst>
                                    </p:anim>
                                  </p:childTnLst>
                                </p:cTn>
                              </p:par>
                              <p:par>
                                <p:cTn id="15" presetID="5" presetClass="entr" presetSubtype="10" fill="hold" nodeType="withEffect">
                                  <p:stCondLst>
                                    <p:cond delay="0"/>
                                  </p:stCondLst>
                                  <p:childTnLst>
                                    <p:set>
                                      <p:cBhvr additive="repl">
                                        <p:cTn id="16" dur="1" fill="hold">
                                          <p:stCondLst>
                                            <p:cond delay="0"/>
                                          </p:stCondLst>
                                        </p:cTn>
                                        <p:tgtEl>
                                          <p:spTgt spid="27652"/>
                                        </p:tgtEl>
                                        <p:attrNameLst>
                                          <p:attrName>style.visibility</p:attrName>
                                        </p:attrNameLst>
                                      </p:cBhvr>
                                      <p:to>
                                        <p:strVal val="visible"/>
                                      </p:to>
                                    </p:set>
                                    <p:animEffect transition="in" filter="checkerboard(across)">
                                      <p:cBhvr additive="repl">
                                        <p:cTn id="1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16601EDC-BEBD-3235-2697-4440571F97B3}"/>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Είδη Ελατηρίων</a:t>
            </a:r>
          </a:p>
        </p:txBody>
      </p:sp>
      <p:sp>
        <p:nvSpPr>
          <p:cNvPr id="28674" name="Rectangle 2">
            <a:extLst>
              <a:ext uri="{FF2B5EF4-FFF2-40B4-BE49-F238E27FC236}">
                <a16:creationId xmlns:a16="http://schemas.microsoft.com/office/drawing/2014/main" id="{EB16D6CA-00E9-671E-4819-DB5C5DFBD71A}"/>
              </a:ext>
            </a:extLst>
          </p:cNvPr>
          <p:cNvSpPr>
            <a:spLocks noChangeArrowheads="1"/>
          </p:cNvSpPr>
          <p:nvPr/>
        </p:nvSpPr>
        <p:spPr bwMode="auto">
          <a:xfrm>
            <a:off x="323850" y="771525"/>
            <a:ext cx="6119813" cy="219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sz="1900" i="1">
                <a:latin typeface="Calibri" panose="020F0502020204030204" pitchFamily="34" charset="0"/>
              </a:rPr>
              <a:t>Ελατήρια με δόντι (πατούρα). </a:t>
            </a:r>
          </a:p>
          <a:p>
            <a:pPr hangingPunct="1">
              <a:lnSpc>
                <a:spcPct val="100000"/>
              </a:lnSpc>
              <a:spcAft>
                <a:spcPts val="613"/>
              </a:spcAft>
            </a:pPr>
            <a:r>
              <a:rPr lang="el-GR" altLang="el-GR" sz="1900">
                <a:latin typeface="Calibri" panose="020F0502020204030204" pitchFamily="34" charset="0"/>
              </a:rPr>
              <a:t>Τα ελατήρια αυτά χρησιμοποιούνται ως πρώτο και δεύτερο ελατήριο συμπίεσης. Πολλές φορές χρησιμοποιείται ελατήριο με "σκαλάκι" ως πρώτο ελατήριο πίεσης, έτσι ώστε όταν γίνεται αλλαγή ελατηρίων, να μην υπάρχει περίπτωση να συναντήσει αντίσταση στο «νύχι» που σχηματίζεται στην κορυφή του κυλίνδρου και να σπάσει.</a:t>
            </a:r>
          </a:p>
        </p:txBody>
      </p:sp>
      <p:sp>
        <p:nvSpPr>
          <p:cNvPr id="28675" name="Rectangle 3">
            <a:extLst>
              <a:ext uri="{FF2B5EF4-FFF2-40B4-BE49-F238E27FC236}">
                <a16:creationId xmlns:a16="http://schemas.microsoft.com/office/drawing/2014/main" id="{E9A3E35F-4199-64BA-2131-94C4BA2161E5}"/>
              </a:ext>
            </a:extLst>
          </p:cNvPr>
          <p:cNvSpPr>
            <a:spLocks noChangeArrowheads="1"/>
          </p:cNvSpPr>
          <p:nvPr/>
        </p:nvSpPr>
        <p:spPr bwMode="auto">
          <a:xfrm>
            <a:off x="323850" y="3095625"/>
            <a:ext cx="5832475" cy="161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sz="1900" i="1">
                <a:latin typeface="Calibri" panose="020F0502020204030204" pitchFamily="34" charset="0"/>
              </a:rPr>
              <a:t>Σφηνοειδή ελατήρια. </a:t>
            </a:r>
          </a:p>
          <a:p>
            <a:pPr hangingPunct="1">
              <a:lnSpc>
                <a:spcPct val="100000"/>
              </a:lnSpc>
              <a:spcAft>
                <a:spcPts val="613"/>
              </a:spcAft>
            </a:pPr>
            <a:r>
              <a:rPr lang="el-GR" altLang="el-GR" sz="1900">
                <a:latin typeface="Calibri" panose="020F0502020204030204" pitchFamily="34" charset="0"/>
              </a:rPr>
              <a:t>Η διατομή των ελατηρίων αυτών σχηματίζει ένα ισοσκελές τραπέζιο. Είναι κατάλληλα για κινητήρες που λειτουργούν με υψηλή συμπίεση και τοποθετούνται ως δεύτερα ελατήρια.</a:t>
            </a:r>
          </a:p>
        </p:txBody>
      </p:sp>
      <p:pic>
        <p:nvPicPr>
          <p:cNvPr id="28676" name="Picture 4">
            <a:extLst>
              <a:ext uri="{FF2B5EF4-FFF2-40B4-BE49-F238E27FC236}">
                <a16:creationId xmlns:a16="http://schemas.microsoft.com/office/drawing/2014/main" id="{A5B2F974-DF24-64B3-8973-14BC9C699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771525"/>
            <a:ext cx="1871662" cy="222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5">
            <a:extLst>
              <a:ext uri="{FF2B5EF4-FFF2-40B4-BE49-F238E27FC236}">
                <a16:creationId xmlns:a16="http://schemas.microsoft.com/office/drawing/2014/main" id="{F5F8437E-109D-AA9B-C7EB-4FB1D423E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3292475"/>
            <a:ext cx="1409700" cy="91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8" name="Rectangle 6">
            <a:extLst>
              <a:ext uri="{FF2B5EF4-FFF2-40B4-BE49-F238E27FC236}">
                <a16:creationId xmlns:a16="http://schemas.microsoft.com/office/drawing/2014/main" id="{6DB961F7-666F-E7C9-2BD5-24E209BAFE14}"/>
              </a:ext>
            </a:extLst>
          </p:cNvPr>
          <p:cNvSpPr>
            <a:spLocks noChangeArrowheads="1"/>
          </p:cNvSpPr>
          <p:nvPr/>
        </p:nvSpPr>
        <p:spPr bwMode="auto">
          <a:xfrm>
            <a:off x="7235825" y="3621088"/>
            <a:ext cx="50323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hangingPunct="1">
              <a:lnSpc>
                <a:spcPct val="100000"/>
              </a:lnSpc>
            </a:pPr>
            <a:r>
              <a:rPr lang="el-GR" altLang="el-GR" sz="1000">
                <a:solidFill>
                  <a:srgbClr val="000000"/>
                </a:solidFill>
                <a:latin typeface="Calibri" panose="020F0502020204030204" pitchFamily="34" charset="0"/>
                <a:ea typeface="AR PL SungtiL GB" charset="0"/>
                <a:cs typeface="AR PL SungtiL GB" charset="0"/>
              </a:rPr>
              <a:t>15</a:t>
            </a:r>
            <a:r>
              <a:rPr lang="el-GR" altLang="el-GR" sz="1000" baseline="30000">
                <a:solidFill>
                  <a:srgbClr val="000000"/>
                </a:solidFill>
                <a:latin typeface="Calibri" panose="020F0502020204030204" pitchFamily="34" charset="0"/>
                <a:ea typeface="AR PL SungtiL GB" charset="0"/>
                <a:cs typeface="AR PL SungtiL GB" charset="0"/>
              </a:rPr>
              <a:t>ο</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8674"/>
                                        </p:tgtEl>
                                        <p:attrNameLst>
                                          <p:attrName>style.visibility</p:attrName>
                                        </p:attrNameLst>
                                      </p:cBhvr>
                                      <p:to>
                                        <p:strVal val="visible"/>
                                      </p:to>
                                    </p:set>
                                    <p:anim calcmode="lin" valueType="num">
                                      <p:cBhvr additive="repl">
                                        <p:cTn id="7" dur="500" fill="hold"/>
                                        <p:tgtEl>
                                          <p:spTgt spid="28674"/>
                                        </p:tgtEl>
                                        <p:attrNameLst>
                                          <p:attrName>ppt_x</p:attrName>
                                        </p:attrNameLst>
                                      </p:cBhvr>
                                      <p:tavLst>
                                        <p:tav tm="100000">
                                          <p:val>
                                            <p:strVal val="#ppt_x"/>
                                          </p:val>
                                        </p:tav>
                                        <p:tav>
                                          <p:val>
                                            <p:strVal val="#ppt_x"/>
                                          </p:val>
                                        </p:tav>
                                      </p:tavLst>
                                    </p:anim>
                                    <p:anim calcmode="lin" valueType="num">
                                      <p:cBhvr additive="repl">
                                        <p:cTn id="8" dur="500" fill="hold"/>
                                        <p:tgtEl>
                                          <p:spTgt spid="28674"/>
                                        </p:tgtEl>
                                        <p:attrNameLst>
                                          <p:attrName>ppt_y</p:attrName>
                                        </p:attrNameLst>
                                      </p:cBhvr>
                                      <p:tavLst>
                                        <p:tav tm="100000">
                                          <p:val>
                                            <p:strVal val="1+#ppt_h/2"/>
                                          </p:val>
                                        </p:tav>
                                        <p:tav>
                                          <p:val>
                                            <p:strVal val="#ppt_y"/>
                                          </p:val>
                                        </p:tav>
                                      </p:tavLst>
                                    </p:anim>
                                  </p:childTnLst>
                                </p:cTn>
                              </p:par>
                              <p:par>
                                <p:cTn id="9" presetID="5" presetClass="entr" presetSubtype="10" fill="hold" nodeType="withEffect">
                                  <p:stCondLst>
                                    <p:cond delay="0"/>
                                  </p:stCondLst>
                                  <p:childTnLst>
                                    <p:set>
                                      <p:cBhvr additive="repl">
                                        <p:cTn id="10" dur="1" fill="hold">
                                          <p:stCondLst>
                                            <p:cond delay="0"/>
                                          </p:stCondLst>
                                        </p:cTn>
                                        <p:tgtEl>
                                          <p:spTgt spid="28676"/>
                                        </p:tgtEl>
                                        <p:attrNameLst>
                                          <p:attrName>style.visibility</p:attrName>
                                        </p:attrNameLst>
                                      </p:cBhvr>
                                      <p:to>
                                        <p:strVal val="visible"/>
                                      </p:to>
                                    </p:set>
                                    <p:animEffect transition="in" filter="checkerboard(across)">
                                      <p:cBhvr additive="repl">
                                        <p:cTn id="11" dur="500"/>
                                        <p:tgtEl>
                                          <p:spTgt spid="2867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additive="repl">
                                        <p:cTn id="15" dur="1" fill="hold">
                                          <p:stCondLst>
                                            <p:cond delay="0"/>
                                          </p:stCondLst>
                                        </p:cTn>
                                        <p:tgtEl>
                                          <p:spTgt spid="28675"/>
                                        </p:tgtEl>
                                        <p:attrNameLst>
                                          <p:attrName>style.visibility</p:attrName>
                                        </p:attrNameLst>
                                      </p:cBhvr>
                                      <p:to>
                                        <p:strVal val="visible"/>
                                      </p:to>
                                    </p:set>
                                    <p:anim calcmode="lin" valueType="num">
                                      <p:cBhvr additive="repl">
                                        <p:cTn id="16" dur="500" fill="hold"/>
                                        <p:tgtEl>
                                          <p:spTgt spid="28675"/>
                                        </p:tgtEl>
                                        <p:attrNameLst>
                                          <p:attrName>ppt_x</p:attrName>
                                        </p:attrNameLst>
                                      </p:cBhvr>
                                      <p:tavLst>
                                        <p:tav tm="100000">
                                          <p:val>
                                            <p:strVal val="#ppt_x"/>
                                          </p:val>
                                        </p:tav>
                                        <p:tav>
                                          <p:val>
                                            <p:strVal val="#ppt_x"/>
                                          </p:val>
                                        </p:tav>
                                      </p:tavLst>
                                    </p:anim>
                                    <p:anim calcmode="lin" valueType="num">
                                      <p:cBhvr additive="repl">
                                        <p:cTn id="17" dur="500" fill="hold"/>
                                        <p:tgtEl>
                                          <p:spTgt spid="28675"/>
                                        </p:tgtEl>
                                        <p:attrNameLst>
                                          <p:attrName>ppt_y</p:attrName>
                                        </p:attrNameLst>
                                      </p:cBhvr>
                                      <p:tavLst>
                                        <p:tav tm="100000">
                                          <p:val>
                                            <p:strVal val="1+#ppt_h/2"/>
                                          </p:val>
                                        </p:tav>
                                        <p:tav>
                                          <p:val>
                                            <p:strVal val="#ppt_y"/>
                                          </p:val>
                                        </p:tav>
                                      </p:tavLst>
                                    </p:anim>
                                  </p:childTnLst>
                                </p:cTn>
                              </p:par>
                              <p:par>
                                <p:cTn id="18" presetID="5" presetClass="entr" presetSubtype="10" fill="hold" nodeType="withEffect">
                                  <p:stCondLst>
                                    <p:cond delay="0"/>
                                  </p:stCondLst>
                                  <p:childTnLst>
                                    <p:set>
                                      <p:cBhvr additive="repl">
                                        <p:cTn id="19" dur="1" fill="hold">
                                          <p:stCondLst>
                                            <p:cond delay="0"/>
                                          </p:stCondLst>
                                        </p:cTn>
                                        <p:tgtEl>
                                          <p:spTgt spid="28677"/>
                                        </p:tgtEl>
                                        <p:attrNameLst>
                                          <p:attrName>style.visibility</p:attrName>
                                        </p:attrNameLst>
                                      </p:cBhvr>
                                      <p:to>
                                        <p:strVal val="visible"/>
                                      </p:to>
                                    </p:set>
                                    <p:animEffect transition="in" filter="checkerboard(across)">
                                      <p:cBhvr additive="repl">
                                        <p:cTn id="20"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1D4FE82A-C4DF-F05A-F8F2-37FAF272411D}"/>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Είδη Ελατηρίων</a:t>
            </a:r>
          </a:p>
        </p:txBody>
      </p:sp>
      <p:sp>
        <p:nvSpPr>
          <p:cNvPr id="29698" name="Rectangle 2">
            <a:extLst>
              <a:ext uri="{FF2B5EF4-FFF2-40B4-BE49-F238E27FC236}">
                <a16:creationId xmlns:a16="http://schemas.microsoft.com/office/drawing/2014/main" id="{0EDB7FBF-5CEF-4B94-BB70-8F26482EB06E}"/>
              </a:ext>
            </a:extLst>
          </p:cNvPr>
          <p:cNvSpPr>
            <a:spLocks noChangeArrowheads="1"/>
          </p:cNvSpPr>
          <p:nvPr/>
        </p:nvSpPr>
        <p:spPr bwMode="auto">
          <a:xfrm>
            <a:off x="323850" y="771525"/>
            <a:ext cx="5256213" cy="219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613"/>
              </a:spcAft>
            </a:pPr>
            <a:r>
              <a:rPr lang="el-GR" altLang="el-GR" sz="1900" i="1">
                <a:latin typeface="Calibri" panose="020F0502020204030204" pitchFamily="34" charset="0"/>
              </a:rPr>
              <a:t>Επιχρωμιωμένα ελατήρια. </a:t>
            </a:r>
          </a:p>
          <a:p>
            <a:pPr hangingPunct="1">
              <a:lnSpc>
                <a:spcPct val="100000"/>
              </a:lnSpc>
              <a:spcAft>
                <a:spcPts val="613"/>
              </a:spcAft>
            </a:pPr>
            <a:r>
              <a:rPr lang="el-GR" altLang="el-GR" sz="1900">
                <a:latin typeface="Calibri" panose="020F0502020204030204" pitchFamily="34" charset="0"/>
              </a:rPr>
              <a:t>Η επιχρωμίωση είναι μια σύγχρονη τεχνική κατασκευής ελατηρίων. Συγκεκριμένα, στην επιφάνεια επαφής ενός τέτοιου ελατηρίου με τον κύλινδρο, υπάρχει ένα λεπτό στρώμα χρωμίου πάχους από 0,10 μέχρι 0,15mm, με στρογγυλεμένα τα άκρα του.</a:t>
            </a:r>
          </a:p>
        </p:txBody>
      </p:sp>
      <p:sp>
        <p:nvSpPr>
          <p:cNvPr id="29699" name="Rectangle 3">
            <a:extLst>
              <a:ext uri="{FF2B5EF4-FFF2-40B4-BE49-F238E27FC236}">
                <a16:creationId xmlns:a16="http://schemas.microsoft.com/office/drawing/2014/main" id="{80E4A596-74FE-AFD0-3CE9-65B4D1AEF265}"/>
              </a:ext>
            </a:extLst>
          </p:cNvPr>
          <p:cNvSpPr>
            <a:spLocks noChangeArrowheads="1"/>
          </p:cNvSpPr>
          <p:nvPr/>
        </p:nvSpPr>
        <p:spPr bwMode="auto">
          <a:xfrm>
            <a:off x="323850" y="3219450"/>
            <a:ext cx="8496300"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900">
                <a:latin typeface="Calibri" panose="020F0502020204030204" pitchFamily="34" charset="0"/>
              </a:rPr>
              <a:t>Τα ελατήρια αυτά έχουν μεγάλη αντοχή, μικρότερες τριβές και δίνουν περισσότερη διάρκεια ζωής στον κύλινδρο. Χρησιμοποιούνται, κυρίως, ως ελατήρια συμπίεσης, αλλά και ως λαδιού.</a:t>
            </a:r>
          </a:p>
        </p:txBody>
      </p:sp>
      <p:pic>
        <p:nvPicPr>
          <p:cNvPr id="29700" name="Picture 4">
            <a:extLst>
              <a:ext uri="{FF2B5EF4-FFF2-40B4-BE49-F238E27FC236}">
                <a16:creationId xmlns:a16="http://schemas.microsoft.com/office/drawing/2014/main" id="{E5085B04-B777-4B6E-143C-89F71116E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131888"/>
            <a:ext cx="2201863" cy="1389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9698"/>
                                        </p:tgtEl>
                                        <p:attrNameLst>
                                          <p:attrName>style.visibility</p:attrName>
                                        </p:attrNameLst>
                                      </p:cBhvr>
                                      <p:to>
                                        <p:strVal val="visible"/>
                                      </p:to>
                                    </p:set>
                                    <p:anim calcmode="lin" valueType="num">
                                      <p:cBhvr additive="repl">
                                        <p:cTn id="7" dur="500" fill="hold"/>
                                        <p:tgtEl>
                                          <p:spTgt spid="29698"/>
                                        </p:tgtEl>
                                        <p:attrNameLst>
                                          <p:attrName>ppt_x</p:attrName>
                                        </p:attrNameLst>
                                      </p:cBhvr>
                                      <p:tavLst>
                                        <p:tav tm="100000">
                                          <p:val>
                                            <p:strVal val="#ppt_x"/>
                                          </p:val>
                                        </p:tav>
                                        <p:tav>
                                          <p:val>
                                            <p:strVal val="#ppt_x"/>
                                          </p:val>
                                        </p:tav>
                                      </p:tavLst>
                                    </p:anim>
                                    <p:anim calcmode="lin" valueType="num">
                                      <p:cBhvr additive="repl">
                                        <p:cTn id="8" dur="500" fill="hold"/>
                                        <p:tgtEl>
                                          <p:spTgt spid="29698"/>
                                        </p:tgtEl>
                                        <p:attrNameLst>
                                          <p:attrName>ppt_y</p:attrName>
                                        </p:attrNameLst>
                                      </p:cBhvr>
                                      <p:tavLst>
                                        <p:tav tm="100000">
                                          <p:val>
                                            <p:strVal val="1+#ppt_h/2"/>
                                          </p:val>
                                        </p:tav>
                                        <p:tav>
                                          <p:val>
                                            <p:strVal val="#ppt_y"/>
                                          </p:val>
                                        </p:tav>
                                      </p:tavLst>
                                    </p:anim>
                                  </p:childTnLst>
                                </p:cTn>
                              </p:par>
                              <p:par>
                                <p:cTn id="9" presetID="5" presetClass="entr" presetSubtype="10" fill="hold" nodeType="withEffect">
                                  <p:stCondLst>
                                    <p:cond delay="0"/>
                                  </p:stCondLst>
                                  <p:childTnLst>
                                    <p:set>
                                      <p:cBhvr additive="repl">
                                        <p:cTn id="10" dur="1" fill="hold">
                                          <p:stCondLst>
                                            <p:cond delay="0"/>
                                          </p:stCondLst>
                                        </p:cTn>
                                        <p:tgtEl>
                                          <p:spTgt spid="29700"/>
                                        </p:tgtEl>
                                        <p:attrNameLst>
                                          <p:attrName>style.visibility</p:attrName>
                                        </p:attrNameLst>
                                      </p:cBhvr>
                                      <p:to>
                                        <p:strVal val="visible"/>
                                      </p:to>
                                    </p:set>
                                    <p:animEffect transition="in" filter="checkerboard(across)">
                                      <p:cBhvr additive="repl">
                                        <p:cTn id="11" dur="500"/>
                                        <p:tgtEl>
                                          <p:spTgt spid="297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additive="repl">
                                        <p:cTn id="15" dur="1" fill="hold">
                                          <p:stCondLst>
                                            <p:cond delay="0"/>
                                          </p:stCondLst>
                                        </p:cTn>
                                        <p:tgtEl>
                                          <p:spTgt spid="29699"/>
                                        </p:tgtEl>
                                        <p:attrNameLst>
                                          <p:attrName>style.visibility</p:attrName>
                                        </p:attrNameLst>
                                      </p:cBhvr>
                                      <p:to>
                                        <p:strVal val="visible"/>
                                      </p:to>
                                    </p:set>
                                    <p:anim calcmode="lin" valueType="num">
                                      <p:cBhvr additive="repl">
                                        <p:cTn id="16" dur="500" fill="hold"/>
                                        <p:tgtEl>
                                          <p:spTgt spid="29699"/>
                                        </p:tgtEl>
                                        <p:attrNameLst>
                                          <p:attrName>ppt_x</p:attrName>
                                        </p:attrNameLst>
                                      </p:cBhvr>
                                      <p:tavLst>
                                        <p:tav tm="100000">
                                          <p:val>
                                            <p:strVal val="#ppt_x"/>
                                          </p:val>
                                        </p:tav>
                                        <p:tav>
                                          <p:val>
                                            <p:strVal val="#ppt_x"/>
                                          </p:val>
                                        </p:tav>
                                      </p:tavLst>
                                    </p:anim>
                                    <p:anim calcmode="lin" valueType="num">
                                      <p:cBhvr additive="repl">
                                        <p:cTn id="17" dur="500" fill="hold"/>
                                        <p:tgtEl>
                                          <p:spTgt spid="29699"/>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a:extLst>
              <a:ext uri="{FF2B5EF4-FFF2-40B4-BE49-F238E27FC236}">
                <a16:creationId xmlns:a16="http://schemas.microsoft.com/office/drawing/2014/main" id="{1E13E0C1-7B27-A895-73E3-CD5C32A4161A}"/>
              </a:ext>
            </a:extLst>
          </p:cNvPr>
          <p:cNvSpPr>
            <a:spLocks noChangeArrowheads="1"/>
          </p:cNvSpPr>
          <p:nvPr/>
        </p:nvSpPr>
        <p:spPr bwMode="auto">
          <a:xfrm>
            <a:off x="2124075" y="2068513"/>
            <a:ext cx="4319588" cy="792162"/>
          </a:xfrm>
          <a:custGeom>
            <a:avLst/>
            <a:gdLst>
              <a:gd name="G0" fmla="+- 0 0 12500"/>
              <a:gd name="G1" fmla="+- 25000 0 12500"/>
              <a:gd name="G2" fmla="?: G1 12500 25000"/>
              <a:gd name="G3" fmla="?: G0 0 G1"/>
              <a:gd name="G4" fmla="min 12001 2200"/>
              <a:gd name="G5" fmla="*/ G4 G3 1"/>
              <a:gd name="G6" fmla="*/ G5 1 32767"/>
              <a:gd name="G7" fmla="*/ G6 1 2"/>
              <a:gd name="G8" fmla="*/ G6 1 4"/>
              <a:gd name="G9" fmla="+- G6 G7 0"/>
              <a:gd name="G10" fmla="+- G9 0 0"/>
              <a:gd name="G11" fmla="+- G6 G6 0"/>
              <a:gd name="G12" fmla="+- G11 0 0"/>
              <a:gd name="G13" fmla="+- 2200 0 G6"/>
              <a:gd name="G14" fmla="+- 2200 0 G7"/>
              <a:gd name="G15" fmla="+- G13 0 G7"/>
              <a:gd name="G16" fmla="+- 12001 0 G6"/>
              <a:gd name="G17" fmla="+- 12001 0 G7"/>
              <a:gd name="G18" fmla="*/ 12001 1 2"/>
              <a:gd name="G19" fmla="*/ 2200 1 2"/>
              <a:gd name="G20" fmla="+- 12001 0 0"/>
              <a:gd name="G21" fmla="+- 0 0 0"/>
              <a:gd name="G22" fmla="+- 90 0 0"/>
              <a:gd name="G23" fmla="+- 0 0 0"/>
              <a:gd name="G24" fmla="+- 180 0 0"/>
              <a:gd name="G25" fmla="+- 270 0 0"/>
              <a:gd name="G26" fmla="+- 65446 0 0"/>
              <a:gd name="G27" fmla="+- 180 0 0"/>
              <a:gd name="G28" fmla="+- 65356 0 0"/>
              <a:gd name="G29" fmla="+- 90 0 0"/>
              <a:gd name="G30" fmla="+- 65446 0 0"/>
              <a:gd name="G31" fmla="+- 90 0 0"/>
              <a:gd name="G32" fmla="+- 65446 0 0"/>
              <a:gd name="G33" fmla="+- 0 0 0"/>
              <a:gd name="G34" fmla="+- 65356 0 0"/>
              <a:gd name="G35" fmla="+- 90 0 0"/>
              <a:gd name="G36" fmla="+- 65446 0 0"/>
              <a:gd name="G37" fmla="+- 0 0 0"/>
              <a:gd name="G38" fmla="+- 65356 0 0"/>
              <a:gd name="G39" fmla="+- 90 0 0"/>
              <a:gd name="G40" fmla="+- 65266 0 0"/>
              <a:gd name="G41" fmla="+- 180 0 0"/>
              <a:gd name="G42" fmla="+- 65356 0 0"/>
              <a:gd name="G43" fmla="+- 180 0 0"/>
              <a:gd name="G44" fmla="+- 90 0 0"/>
              <a:gd name="G45" fmla="+- 180 0 0"/>
              <a:gd name="G46" fmla="+- 180 0 0"/>
              <a:gd name="G47" fmla="+- 0 0 0"/>
              <a:gd name="G48" fmla="+- 90 0 0"/>
              <a:gd name="G49" fmla="+- 0 0 0"/>
              <a:gd name="G50" fmla="+- 180 0 0"/>
              <a:gd name="G51" fmla="+- 90 0 0"/>
              <a:gd name="G52" fmla="+- 65446 0 0"/>
              <a:gd name="G53" fmla="+- 0 0 0"/>
              <a:gd name="G54" fmla="+- 180 0 0"/>
              <a:gd name="G55" fmla="+- 180 0 0"/>
              <a:gd name="G56" fmla="+- 180 0 0"/>
              <a:gd name="G57" fmla="+- 0 0 0"/>
              <a:gd name="G58" fmla="+- 180 0 0"/>
            </a:gdLst>
            <a:ahLst/>
            <a:cxnLst>
              <a:cxn ang="0">
                <a:pos x="r" y="vc"/>
              </a:cxn>
              <a:cxn ang="5400000">
                <a:pos x="hc" y="b"/>
              </a:cxn>
              <a:cxn ang="10800000">
                <a:pos x="l" y="vc"/>
              </a:cxn>
              <a:cxn ang="16200000">
                <a:pos x="hc" y="t"/>
              </a:cxn>
            </a:cxnLst>
            <a:rect l="0" t="0" r="0" b="0"/>
            <a:pathLst>
              <a:path stroke="0">
                <a:moveTo>
                  <a:pt x="12001" y="420"/>
                </a:moveTo>
                <a:lnTo>
                  <a:pt x="420" y="420"/>
                </a:lnTo>
                <a:lnTo>
                  <a:pt x="0" y="90"/>
                </a:lnTo>
                <a:lnTo>
                  <a:pt x="11581" y="420"/>
                </a:lnTo>
                <a:lnTo>
                  <a:pt x="210" y="210"/>
                </a:lnTo>
                <a:lnTo>
                  <a:pt x="0" y="180"/>
                </a:lnTo>
                <a:lnTo>
                  <a:pt x="11162" y="839"/>
                </a:lnTo>
                <a:lnTo>
                  <a:pt x="420" y="839"/>
                </a:lnTo>
                <a:lnTo>
                  <a:pt x="420" y="420"/>
                </a:lnTo>
                <a:lnTo>
                  <a:pt x="270" y="65446"/>
                </a:lnTo>
                <a:lnTo>
                  <a:pt x="0" y="1780"/>
                </a:lnTo>
                <a:lnTo>
                  <a:pt x="420" y="420"/>
                </a:lnTo>
                <a:close/>
                <a:moveTo>
                  <a:pt x="180" y="65356"/>
                </a:moveTo>
                <a:lnTo>
                  <a:pt x="839" y="1361"/>
                </a:lnTo>
                <a:lnTo>
                  <a:pt x="11581" y="1361"/>
                </a:lnTo>
                <a:close/>
              </a:path>
            </a:pathLst>
          </a:custGeom>
          <a:gradFill rotWithShape="0">
            <a:gsLst>
              <a:gs pos="0">
                <a:srgbClr val="8CE9C2"/>
              </a:gs>
              <a:gs pos="100000">
                <a:srgbClr val="F7FEFC"/>
              </a:gs>
            </a:gsLst>
            <a:path path="shape">
              <a:fillToRect l="50000" t="100000" r="50000"/>
            </a:path>
          </a:gradFill>
          <a:ln w="9360" cap="flat">
            <a:solidFill>
              <a:srgbClr val="099B73"/>
            </a:solidFill>
            <a:round/>
            <a:headEnd/>
            <a:tailEnd/>
          </a:ln>
          <a:effectLst>
            <a:outerShdw dist="38160" dir="5400000" algn="ctr" rotWithShape="0">
              <a:srgbClr val="FFFFFF">
                <a:alpha val="48029"/>
              </a:srgbClr>
            </a:outerShdw>
          </a:effectLst>
        </p:spPr>
        <p:txBody>
          <a:bodyPr wrap="none" anchor="ctr"/>
          <a:lstStyle/>
          <a:p>
            <a:endParaRPr lang="el-GR"/>
          </a:p>
        </p:txBody>
      </p:sp>
      <p:sp>
        <p:nvSpPr>
          <p:cNvPr id="30722" name="Rectangle 2">
            <a:extLst>
              <a:ext uri="{FF2B5EF4-FFF2-40B4-BE49-F238E27FC236}">
                <a16:creationId xmlns:a16="http://schemas.microsoft.com/office/drawing/2014/main" id="{F8D99D8C-76BB-AC80-FB9D-D9271808D5F0}"/>
              </a:ext>
            </a:extLst>
          </p:cNvPr>
          <p:cNvSpPr>
            <a:spLocks noChangeArrowheads="1"/>
          </p:cNvSpPr>
          <p:nvPr/>
        </p:nvSpPr>
        <p:spPr bwMode="auto">
          <a:xfrm>
            <a:off x="2195513" y="2211388"/>
            <a:ext cx="4176712"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200" b="1">
                <a:latin typeface="Constantia" panose="02030602050306030303" pitchFamily="18" charset="0"/>
              </a:rPr>
              <a:t>Πείρος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withEffect">
                                  <p:stCondLst>
                                    <p:cond delay="0"/>
                                  </p:stCondLst>
                                  <p:childTnLst>
                                    <p:set>
                                      <p:cBhvr additive="repl">
                                        <p:cTn id="6" dur="1" fill="hold">
                                          <p:stCondLst>
                                            <p:cond delay="0"/>
                                          </p:stCondLst>
                                        </p:cTn>
                                        <p:tgtEl>
                                          <p:spTgt spid="30722"/>
                                        </p:tgtEl>
                                        <p:attrNameLst>
                                          <p:attrName>style.visibility</p:attrName>
                                        </p:attrNameLst>
                                      </p:cBhvr>
                                      <p:to>
                                        <p:strVal val="visible"/>
                                      </p:to>
                                    </p:set>
                                    <p:anim calcmode="lin" valueType="num">
                                      <p:cBhvr additive="repl">
                                        <p:cTn id="7" dur="1000" fill="hold"/>
                                        <p:tgtEl>
                                          <p:spTgt spid="30722"/>
                                        </p:tgtEl>
                                        <p:attrNameLst>
                                          <p:attrName>ppt_x</p:attrName>
                                        </p:attrNameLst>
                                      </p:cBhvr>
                                      <p:tavLst>
                                        <p:tav tm="100000">
                                          <p:val>
                                            <p:strVal val="#ppt_x-.2"/>
                                          </p:val>
                                        </p:tav>
                                        <p:tav>
                                          <p:val>
                                            <p:strVal val="#ppt_x"/>
                                          </p:val>
                                        </p:tav>
                                      </p:tavLst>
                                    </p:anim>
                                    <p:anim calcmode="lin" valueType="num">
                                      <p:cBhvr additive="repl">
                                        <p:cTn id="8" dur="1000" fill="hold"/>
                                        <p:tgtEl>
                                          <p:spTgt spid="30722"/>
                                        </p:tgtEl>
                                        <p:attrNameLst>
                                          <p:attrName>ppt_y</p:attrName>
                                        </p:attrNameLst>
                                      </p:cBhvr>
                                      <p:tavLst>
                                        <p:tav tm="100000">
                                          <p:val>
                                            <p:strVal val="#ppt_y"/>
                                          </p:val>
                                        </p:tav>
                                        <p:tav>
                                          <p:val>
                                            <p:strVal val="#ppt_y"/>
                                          </p:val>
                                        </p:tav>
                                      </p:tavLst>
                                    </p:anim>
                                    <p:animEffect transition="in" filter="wipe(right)">
                                      <p:cBhvr additive="repl">
                                        <p:cTn id="9"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96B73384-D20E-C681-DE61-35E37DF69095}"/>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Πείρος</a:t>
            </a:r>
          </a:p>
        </p:txBody>
      </p:sp>
      <p:sp>
        <p:nvSpPr>
          <p:cNvPr id="31746" name="Rectangle 2">
            <a:extLst>
              <a:ext uri="{FF2B5EF4-FFF2-40B4-BE49-F238E27FC236}">
                <a16:creationId xmlns:a16="http://schemas.microsoft.com/office/drawing/2014/main" id="{A3273ABF-9A72-F4E9-958D-F4BCB1CBA576}"/>
              </a:ext>
            </a:extLst>
          </p:cNvPr>
          <p:cNvSpPr>
            <a:spLocks noChangeArrowheads="1"/>
          </p:cNvSpPr>
          <p:nvPr/>
        </p:nvSpPr>
        <p:spPr bwMode="auto">
          <a:xfrm>
            <a:off x="611188" y="700088"/>
            <a:ext cx="7848600" cy="3319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2413"/>
              </a:spcAft>
            </a:pPr>
            <a:r>
              <a:rPr lang="el-GR" altLang="el-GR" sz="1900">
                <a:latin typeface="Calibri" panose="020F0502020204030204" pitchFamily="34" charset="0"/>
              </a:rPr>
              <a:t>Ο πείρος του εμβόλου έχει προορισμό να συνδέει το έμβολο με το διωστήρα.</a:t>
            </a:r>
          </a:p>
          <a:p>
            <a:pPr algn="ctr" hangingPunct="1">
              <a:lnSpc>
                <a:spcPct val="100000"/>
              </a:lnSpc>
              <a:spcAft>
                <a:spcPts val="2413"/>
              </a:spcAft>
            </a:pPr>
            <a:r>
              <a:rPr lang="el-GR" altLang="el-GR" sz="1900">
                <a:latin typeface="Calibri" panose="020F0502020204030204" pitchFamily="34" charset="0"/>
              </a:rPr>
              <a:t>Είναι ένα σωληνωτό εξάρτημα με κυλινδρικό σχήμα, για να έχει τη μεγαλύτερη αντοχή με το μικρότερο δυνατό βάρος. </a:t>
            </a:r>
          </a:p>
          <a:p>
            <a:pPr algn="ctr" hangingPunct="1">
              <a:lnSpc>
                <a:spcPct val="100000"/>
              </a:lnSpc>
              <a:spcAft>
                <a:spcPts val="2413"/>
              </a:spcAft>
            </a:pPr>
            <a:r>
              <a:rPr lang="el-GR" altLang="el-GR" sz="1900">
                <a:latin typeface="Calibri" panose="020F0502020204030204" pitchFamily="34" charset="0"/>
              </a:rPr>
              <a:t>Ο πείρος καταπονείται πολύ, αφού μεταφέρει όλες τις δυνάμεις από το έμβολο στο διωστήρα, ιδιαίτερα στη φάση της εκτόνωσης και της συμπίεσης.</a:t>
            </a:r>
          </a:p>
          <a:p>
            <a:pPr algn="ctr" hangingPunct="1">
              <a:lnSpc>
                <a:spcPct val="100000"/>
              </a:lnSpc>
              <a:spcAft>
                <a:spcPts val="2413"/>
              </a:spcAft>
            </a:pPr>
            <a:r>
              <a:rPr lang="el-GR" altLang="el-GR" sz="1900">
                <a:latin typeface="Calibri" panose="020F0502020204030204" pitchFamily="34" charset="0"/>
              </a:rPr>
              <a:t>Το υλικό κατασκευής του είναι συνήθως νικελιοχρωμιούχος χάλυβας υψηλής αντοχής. Πολλές φορές για μεγαλύτερη αντοχή, γίνεται στην εξωτερική επιφάνεια του πείρου επικάλυψη με ένα λεπτό στρώμα χρωμίου.</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1746">
                                            <p:txEl>
                                              <p:pRg st="1" end="1"/>
                                            </p:txEl>
                                          </p:spTgt>
                                        </p:tgtEl>
                                        <p:attrNameLst>
                                          <p:attrName>style.visibility</p:attrName>
                                        </p:attrNameLst>
                                      </p:cBhvr>
                                      <p:to>
                                        <p:strVal val="visible"/>
                                      </p:to>
                                    </p:set>
                                    <p:anim calcmode="lin" valueType="num">
                                      <p:cBhvr additive="repl">
                                        <p:cTn id="7" dur="500" fill="hold"/>
                                        <p:tgtEl>
                                          <p:spTgt spid="31746">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31746">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31746">
                                            <p:txEl>
                                              <p:pRg st="2" end="2"/>
                                            </p:txEl>
                                          </p:spTgt>
                                        </p:tgtEl>
                                        <p:attrNameLst>
                                          <p:attrName>style.visibility</p:attrName>
                                        </p:attrNameLst>
                                      </p:cBhvr>
                                      <p:to>
                                        <p:strVal val="visible"/>
                                      </p:to>
                                    </p:set>
                                    <p:anim calcmode="lin" valueType="num">
                                      <p:cBhvr additive="repl">
                                        <p:cTn id="13" dur="500" fill="hold"/>
                                        <p:tgtEl>
                                          <p:spTgt spid="31746">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31746">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31746">
                                            <p:txEl>
                                              <p:pRg st="3" end="3"/>
                                            </p:txEl>
                                          </p:spTgt>
                                        </p:tgtEl>
                                        <p:attrNameLst>
                                          <p:attrName>style.visibility</p:attrName>
                                        </p:attrNameLst>
                                      </p:cBhvr>
                                      <p:to>
                                        <p:strVal val="visible"/>
                                      </p:to>
                                    </p:set>
                                    <p:anim calcmode="lin" valueType="num">
                                      <p:cBhvr additive="repl">
                                        <p:cTn id="19" dur="500" fill="hold"/>
                                        <p:tgtEl>
                                          <p:spTgt spid="31746">
                                            <p:txEl>
                                              <p:pRg st="3" end="3"/>
                                            </p:txEl>
                                          </p:spTgt>
                                        </p:tgtEl>
                                        <p:attrNameLst>
                                          <p:attrName>ppt_x</p:attrName>
                                        </p:attrNameLst>
                                      </p:cBhvr>
                                      <p:tavLst>
                                        <p:tav tm="100000">
                                          <p:val>
                                            <p:strVal val="#ppt_x"/>
                                          </p:val>
                                        </p:tav>
                                        <p:tav>
                                          <p:val>
                                            <p:strVal val="#ppt_x"/>
                                          </p:val>
                                        </p:tav>
                                      </p:tavLst>
                                    </p:anim>
                                    <p:anim calcmode="lin" valueType="num">
                                      <p:cBhvr additive="repl">
                                        <p:cTn id="20" dur="500" fill="hold"/>
                                        <p:tgtEl>
                                          <p:spTgt spid="31746">
                                            <p:txEl>
                                              <p:pRg st="3" end="3"/>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E36B2166-8F0D-70D7-8B81-FD983BA892A3}"/>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Πείρος</a:t>
            </a:r>
          </a:p>
        </p:txBody>
      </p:sp>
      <p:sp>
        <p:nvSpPr>
          <p:cNvPr id="32770" name="Rectangle 2">
            <a:extLst>
              <a:ext uri="{FF2B5EF4-FFF2-40B4-BE49-F238E27FC236}">
                <a16:creationId xmlns:a16="http://schemas.microsoft.com/office/drawing/2014/main" id="{ABE2F7B4-5A42-D24B-ECFA-D28EB971B7B4}"/>
              </a:ext>
            </a:extLst>
          </p:cNvPr>
          <p:cNvSpPr>
            <a:spLocks noChangeArrowheads="1"/>
          </p:cNvSpPr>
          <p:nvPr/>
        </p:nvSpPr>
        <p:spPr bwMode="auto">
          <a:xfrm>
            <a:off x="611188" y="700088"/>
            <a:ext cx="7848600" cy="3624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2413"/>
              </a:spcAft>
            </a:pPr>
            <a:r>
              <a:rPr lang="el-GR" altLang="el-GR" sz="1900">
                <a:latin typeface="Calibri" panose="020F0502020204030204" pitchFamily="34" charset="0"/>
              </a:rPr>
              <a:t>Τρόποι στερέωσης πείρου-εμβόλου-διωστήρα.</a:t>
            </a:r>
          </a:p>
          <a:p>
            <a:pPr algn="ctr" hangingPunct="1">
              <a:lnSpc>
                <a:spcPct val="100000"/>
              </a:lnSpc>
              <a:spcAft>
                <a:spcPts val="2413"/>
              </a:spcAft>
            </a:pPr>
            <a:r>
              <a:rPr lang="el-GR" altLang="el-GR" sz="1900">
                <a:latin typeface="Calibri" panose="020F0502020204030204" pitchFamily="34" charset="0"/>
              </a:rPr>
              <a:t>Οι τρόποι στερέωσης του πείρου με το έμβολο και το διωστήρα είναι: </a:t>
            </a:r>
          </a:p>
          <a:p>
            <a:pPr hangingPunct="1">
              <a:lnSpc>
                <a:spcPct val="100000"/>
              </a:lnSpc>
              <a:spcAft>
                <a:spcPts val="2413"/>
              </a:spcAft>
            </a:pPr>
            <a:r>
              <a:rPr lang="el-GR" altLang="el-GR" sz="1900">
                <a:latin typeface="Calibri" panose="020F0502020204030204" pitchFamily="34" charset="0"/>
              </a:rPr>
              <a:t>α. Σταθερά προσαρμοσμένος πάνω στους ομφαλούς του εμβόλου, ελεύθερα συνδεδεμένος στο έδρανο του.</a:t>
            </a:r>
          </a:p>
          <a:p>
            <a:pPr hangingPunct="1">
              <a:lnSpc>
                <a:spcPct val="100000"/>
              </a:lnSpc>
              <a:spcAft>
                <a:spcPts val="2413"/>
              </a:spcAft>
            </a:pPr>
            <a:r>
              <a:rPr lang="el-GR" altLang="el-GR" sz="1900">
                <a:latin typeface="Calibri" panose="020F0502020204030204" pitchFamily="34" charset="0"/>
              </a:rPr>
              <a:t>β. Σταθερά προσαρμοσμένος στο διωστήρα και ελεύθερος στους ομφαλούς του εμβόλου. </a:t>
            </a:r>
          </a:p>
          <a:p>
            <a:pPr hangingPunct="1">
              <a:lnSpc>
                <a:spcPct val="100000"/>
              </a:lnSpc>
              <a:spcAft>
                <a:spcPts val="2413"/>
              </a:spcAft>
            </a:pPr>
            <a:r>
              <a:rPr lang="el-GR" altLang="el-GR" sz="1900">
                <a:latin typeface="Calibri" panose="020F0502020204030204" pitchFamily="34" charset="0"/>
              </a:rPr>
              <a:t>γ. Ο πείρος να είναι ελεύθερος και στα έδρανα του εμβόλου και στο έδρανο του διωστήρα.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2770">
                                            <p:txEl>
                                              <p:pRg st="2" end="2"/>
                                            </p:txEl>
                                          </p:spTgt>
                                        </p:tgtEl>
                                        <p:attrNameLst>
                                          <p:attrName>style.visibility</p:attrName>
                                        </p:attrNameLst>
                                      </p:cBhvr>
                                      <p:to>
                                        <p:strVal val="visible"/>
                                      </p:to>
                                    </p:set>
                                    <p:anim calcmode="lin" valueType="num">
                                      <p:cBhvr additive="repl">
                                        <p:cTn id="7" dur="500" fill="hold"/>
                                        <p:tgtEl>
                                          <p:spTgt spid="32770">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32770">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32770">
                                            <p:txEl>
                                              <p:pRg st="3" end="3"/>
                                            </p:txEl>
                                          </p:spTgt>
                                        </p:tgtEl>
                                        <p:attrNameLst>
                                          <p:attrName>style.visibility</p:attrName>
                                        </p:attrNameLst>
                                      </p:cBhvr>
                                      <p:to>
                                        <p:strVal val="visible"/>
                                      </p:to>
                                    </p:set>
                                    <p:anim calcmode="lin" valueType="num">
                                      <p:cBhvr additive="repl">
                                        <p:cTn id="13" dur="500" fill="hold"/>
                                        <p:tgtEl>
                                          <p:spTgt spid="32770">
                                            <p:txEl>
                                              <p:pRg st="3" end="3"/>
                                            </p:txEl>
                                          </p:spTgt>
                                        </p:tgtEl>
                                        <p:attrNameLst>
                                          <p:attrName>ppt_x</p:attrName>
                                        </p:attrNameLst>
                                      </p:cBhvr>
                                      <p:tavLst>
                                        <p:tav tm="100000">
                                          <p:val>
                                            <p:strVal val="#ppt_x"/>
                                          </p:val>
                                        </p:tav>
                                        <p:tav>
                                          <p:val>
                                            <p:strVal val="#ppt_x"/>
                                          </p:val>
                                        </p:tav>
                                      </p:tavLst>
                                    </p:anim>
                                    <p:anim calcmode="lin" valueType="num">
                                      <p:cBhvr additive="repl">
                                        <p:cTn id="14" dur="500" fill="hold"/>
                                        <p:tgtEl>
                                          <p:spTgt spid="32770">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32770">
                                            <p:txEl>
                                              <p:pRg st="4" end="4"/>
                                            </p:txEl>
                                          </p:spTgt>
                                        </p:tgtEl>
                                        <p:attrNameLst>
                                          <p:attrName>style.visibility</p:attrName>
                                        </p:attrNameLst>
                                      </p:cBhvr>
                                      <p:to>
                                        <p:strVal val="visible"/>
                                      </p:to>
                                    </p:set>
                                    <p:anim calcmode="lin" valueType="num">
                                      <p:cBhvr additive="repl">
                                        <p:cTn id="19" dur="500" fill="hold"/>
                                        <p:tgtEl>
                                          <p:spTgt spid="32770">
                                            <p:txEl>
                                              <p:pRg st="4" end="4"/>
                                            </p:txEl>
                                          </p:spTgt>
                                        </p:tgtEl>
                                        <p:attrNameLst>
                                          <p:attrName>ppt_x</p:attrName>
                                        </p:attrNameLst>
                                      </p:cBhvr>
                                      <p:tavLst>
                                        <p:tav tm="100000">
                                          <p:val>
                                            <p:strVal val="#ppt_x"/>
                                          </p:val>
                                        </p:tav>
                                        <p:tav>
                                          <p:val>
                                            <p:strVal val="#ppt_x"/>
                                          </p:val>
                                        </p:tav>
                                      </p:tavLst>
                                    </p:anim>
                                    <p:anim calcmode="lin" valueType="num">
                                      <p:cBhvr additive="repl">
                                        <p:cTn id="20" dur="500" fill="hold"/>
                                        <p:tgtEl>
                                          <p:spTgt spid="32770">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FACAD20D-09E1-9A57-74A8-8A0284153626}"/>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Πείρος</a:t>
            </a:r>
          </a:p>
        </p:txBody>
      </p:sp>
      <p:sp>
        <p:nvSpPr>
          <p:cNvPr id="33794" name="Rectangle 2">
            <a:extLst>
              <a:ext uri="{FF2B5EF4-FFF2-40B4-BE49-F238E27FC236}">
                <a16:creationId xmlns:a16="http://schemas.microsoft.com/office/drawing/2014/main" id="{B3FD7A63-DC70-4831-7DBC-EE1514DC440C}"/>
              </a:ext>
            </a:extLst>
          </p:cNvPr>
          <p:cNvSpPr>
            <a:spLocks noChangeArrowheads="1"/>
          </p:cNvSpPr>
          <p:nvPr/>
        </p:nvSpPr>
        <p:spPr bwMode="auto">
          <a:xfrm>
            <a:off x="611188" y="700088"/>
            <a:ext cx="4968875" cy="2649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pPr>
            <a:r>
              <a:rPr lang="el-GR" altLang="el-GR" sz="1900">
                <a:latin typeface="Calibri" panose="020F0502020204030204" pitchFamily="34" charset="0"/>
              </a:rPr>
              <a:t>Τρόποι στερέωσης πείρου-εμβόλου-διωστήρα.</a:t>
            </a:r>
          </a:p>
          <a:p>
            <a:pPr hangingPunct="1">
              <a:lnSpc>
                <a:spcPct val="100000"/>
              </a:lnSpc>
              <a:spcAft>
                <a:spcPts val="2413"/>
              </a:spcAft>
            </a:pPr>
            <a:r>
              <a:rPr lang="el-GR" altLang="el-GR" sz="1900">
                <a:latin typeface="Calibri" panose="020F0502020204030204" pitchFamily="34" charset="0"/>
              </a:rPr>
              <a:t>α. Σταθερά προσαρμοσμένος πάνω στους ομφαλούς του εμβόλου, είτε πρεσαριστά, είτε με βίδες και ελεύθερα συνδεδεμένος στο έδρανο του διωστήρα.</a:t>
            </a:r>
          </a:p>
          <a:p>
            <a:pPr hangingPunct="1">
              <a:lnSpc>
                <a:spcPct val="100000"/>
              </a:lnSpc>
              <a:spcAft>
                <a:spcPts val="2413"/>
              </a:spcAft>
            </a:pPr>
            <a:r>
              <a:rPr lang="el-GR" altLang="el-GR" sz="1900">
                <a:latin typeface="Calibri" panose="020F0502020204030204" pitchFamily="34" charset="0"/>
              </a:rPr>
              <a:t>Η στερέωση αυτή γίνεται σε έμβολα κατασκευασμένα από κράμα χυτοσιδήρου.</a:t>
            </a:r>
          </a:p>
        </p:txBody>
      </p:sp>
      <p:pic>
        <p:nvPicPr>
          <p:cNvPr id="33795" name="Picture 3">
            <a:extLst>
              <a:ext uri="{FF2B5EF4-FFF2-40B4-BE49-F238E27FC236}">
                <a16:creationId xmlns:a16="http://schemas.microsoft.com/office/drawing/2014/main" id="{B044D1E3-236E-5901-843E-14FA06553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131888"/>
            <a:ext cx="2616200" cy="273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Rectangle 4">
            <a:extLst>
              <a:ext uri="{FF2B5EF4-FFF2-40B4-BE49-F238E27FC236}">
                <a16:creationId xmlns:a16="http://schemas.microsoft.com/office/drawing/2014/main" id="{5DDE6087-997A-33D1-695B-6D0A54373D84}"/>
              </a:ext>
            </a:extLst>
          </p:cNvPr>
          <p:cNvSpPr>
            <a:spLocks noChangeArrowheads="1"/>
          </p:cNvSpPr>
          <p:nvPr/>
        </p:nvSpPr>
        <p:spPr bwMode="auto">
          <a:xfrm>
            <a:off x="5292725" y="3867150"/>
            <a:ext cx="3527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200" i="1">
                <a:latin typeface="Calibri" panose="020F0502020204030204" pitchFamily="34" charset="0"/>
              </a:rPr>
              <a:t>Ο πείρος είναι σταθερά προσαρμοσμένος με βίδες στους ομφαλούς του εμβόλου.</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3794"/>
                                        </p:tgtEl>
                                        <p:attrNameLst>
                                          <p:attrName>style.visibility</p:attrName>
                                        </p:attrNameLst>
                                      </p:cBhvr>
                                      <p:to>
                                        <p:strVal val="visible"/>
                                      </p:to>
                                    </p:set>
                                    <p:anim calcmode="lin" valueType="num">
                                      <p:cBhvr additive="repl">
                                        <p:cTn id="7" dur="500" fill="hold"/>
                                        <p:tgtEl>
                                          <p:spTgt spid="33794"/>
                                        </p:tgtEl>
                                        <p:attrNameLst>
                                          <p:attrName>ppt_x</p:attrName>
                                        </p:attrNameLst>
                                      </p:cBhvr>
                                      <p:tavLst>
                                        <p:tav tm="100000">
                                          <p:val>
                                            <p:strVal val="#ppt_x"/>
                                          </p:val>
                                        </p:tav>
                                        <p:tav>
                                          <p:val>
                                            <p:strVal val="#ppt_x"/>
                                          </p:val>
                                        </p:tav>
                                      </p:tavLst>
                                    </p:anim>
                                    <p:anim calcmode="lin" valueType="num">
                                      <p:cBhvr additive="repl">
                                        <p:cTn id="8" dur="500" fill="hold"/>
                                        <p:tgtEl>
                                          <p:spTgt spid="33794"/>
                                        </p:tgtEl>
                                        <p:attrNameLst>
                                          <p:attrName>ppt_y</p:attrName>
                                        </p:attrNameLst>
                                      </p:cBhvr>
                                      <p:tavLst>
                                        <p:tav tm="100000">
                                          <p:val>
                                            <p:strVal val="1+#ppt_h/2"/>
                                          </p:val>
                                        </p:tav>
                                        <p:tav>
                                          <p:val>
                                            <p:strVal val="#ppt_y"/>
                                          </p:val>
                                        </p:tav>
                                      </p:tavLst>
                                    </p:anim>
                                  </p:childTnLst>
                                </p:cTn>
                              </p:par>
                              <p:par>
                                <p:cTn id="9" presetID="5" presetClass="entr" presetSubtype="10" fill="hold" nodeType="withEffect">
                                  <p:stCondLst>
                                    <p:cond delay="0"/>
                                  </p:stCondLst>
                                  <p:childTnLst>
                                    <p:set>
                                      <p:cBhvr additive="repl">
                                        <p:cTn id="10" dur="1" fill="hold">
                                          <p:stCondLst>
                                            <p:cond delay="0"/>
                                          </p:stCondLst>
                                        </p:cTn>
                                        <p:tgtEl>
                                          <p:spTgt spid="33795"/>
                                        </p:tgtEl>
                                        <p:attrNameLst>
                                          <p:attrName>style.visibility</p:attrName>
                                        </p:attrNameLst>
                                      </p:cBhvr>
                                      <p:to>
                                        <p:strVal val="visible"/>
                                      </p:to>
                                    </p:set>
                                    <p:animEffect transition="in" filter="checkerboard(across)">
                                      <p:cBhvr additive="repl">
                                        <p:cTn id="11" dur="500"/>
                                        <p:tgtEl>
                                          <p:spTgt spid="33795"/>
                                        </p:tgtEl>
                                      </p:cBhvr>
                                    </p:animEffect>
                                  </p:childTnLst>
                                </p:cTn>
                              </p:par>
                            </p:childTnLst>
                          </p:cTn>
                        </p:par>
                        <p:par>
                          <p:cTn id="12" fill="hold" nodeType="afterGroup">
                            <p:stCondLst>
                              <p:cond delay="500"/>
                            </p:stCondLst>
                            <p:childTnLst>
                              <p:par>
                                <p:cTn id="13" presetID="5" presetClass="entr" presetSubtype="10" fill="hold" nodeType="afterEffect">
                                  <p:stCondLst>
                                    <p:cond delay="0"/>
                                  </p:stCondLst>
                                  <p:childTnLst>
                                    <p:set>
                                      <p:cBhvr additive="repl">
                                        <p:cTn id="14" dur="1" fill="hold">
                                          <p:stCondLst>
                                            <p:cond delay="0"/>
                                          </p:stCondLst>
                                        </p:cTn>
                                        <p:tgtEl>
                                          <p:spTgt spid="33796"/>
                                        </p:tgtEl>
                                        <p:attrNameLst>
                                          <p:attrName>style.visibility</p:attrName>
                                        </p:attrNameLst>
                                      </p:cBhvr>
                                      <p:to>
                                        <p:strVal val="visible"/>
                                      </p:to>
                                    </p:set>
                                    <p:animEffect transition="in" filter="checkerboard(across)">
                                      <p:cBhvr additive="repl">
                                        <p:cTn id="15"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BFCF7874-0751-8B8F-A8B6-53D3A7321BA0}"/>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Κύλινδρος</a:t>
            </a:r>
          </a:p>
        </p:txBody>
      </p:sp>
      <p:sp>
        <p:nvSpPr>
          <p:cNvPr id="7170" name="Rectangle 2">
            <a:extLst>
              <a:ext uri="{FF2B5EF4-FFF2-40B4-BE49-F238E27FC236}">
                <a16:creationId xmlns:a16="http://schemas.microsoft.com/office/drawing/2014/main" id="{4BA2F9E8-D2FB-972A-2187-5FBEC2074A8E}"/>
              </a:ext>
            </a:extLst>
          </p:cNvPr>
          <p:cNvSpPr>
            <a:spLocks noChangeArrowheads="1"/>
          </p:cNvSpPr>
          <p:nvPr/>
        </p:nvSpPr>
        <p:spPr bwMode="auto">
          <a:xfrm>
            <a:off x="395288" y="700088"/>
            <a:ext cx="6335712" cy="95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900">
                <a:latin typeface="Calibri" panose="020F0502020204030204" pitchFamily="34" charset="0"/>
              </a:rPr>
              <a:t>Ο κύλινδρος είναι το μεγαλύτερο τμήμα του κινητήρα και μπορεί να χαρακτηρισθεί ως το τμήμα εκείνο, επάνω στο οποίο συναρμολογείται ολόκληρος ο κινητήρας. </a:t>
            </a:r>
          </a:p>
        </p:txBody>
      </p:sp>
      <p:sp>
        <p:nvSpPr>
          <p:cNvPr id="7171" name="Rectangle 3">
            <a:extLst>
              <a:ext uri="{FF2B5EF4-FFF2-40B4-BE49-F238E27FC236}">
                <a16:creationId xmlns:a16="http://schemas.microsoft.com/office/drawing/2014/main" id="{78721185-1075-7CF5-E5E4-F346EC030F9A}"/>
              </a:ext>
            </a:extLst>
          </p:cNvPr>
          <p:cNvSpPr>
            <a:spLocks noChangeArrowheads="1"/>
          </p:cNvSpPr>
          <p:nvPr/>
        </p:nvSpPr>
        <p:spPr bwMode="auto">
          <a:xfrm>
            <a:off x="4572000" y="2401888"/>
            <a:ext cx="4103688" cy="211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900">
                <a:latin typeface="Calibri" panose="020F0502020204030204" pitchFamily="34" charset="0"/>
              </a:rPr>
              <a:t>Συνήθως, ο κινητήρας περιλαμβάνει περισσότερους από έναν κυλίνδρους, οι οποίοι διαμορφώνονται σε ένα ενιαίο κομμάτι μετάλλου και αποτελούν το σώμα των κυλίνδρων (τον κορμό ή το μπλοκ του κινητήρα - μονομπλόκ) </a:t>
            </a:r>
          </a:p>
        </p:txBody>
      </p:sp>
      <p:pic>
        <p:nvPicPr>
          <p:cNvPr id="7172" name="Picture 4">
            <a:extLst>
              <a:ext uri="{FF2B5EF4-FFF2-40B4-BE49-F238E27FC236}">
                <a16:creationId xmlns:a16="http://schemas.microsoft.com/office/drawing/2014/main" id="{72FDC0B1-9C14-FB38-B587-29D71BC18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636" r="36998" b="19362"/>
          <a:stretch>
            <a:fillRect/>
          </a:stretch>
        </p:blipFill>
        <p:spPr bwMode="auto">
          <a:xfrm>
            <a:off x="6661150" y="627063"/>
            <a:ext cx="1368425" cy="1368425"/>
          </a:xfrm>
          <a:prstGeom prst="rect">
            <a:avLst/>
          </a:prstGeom>
          <a:noFill/>
          <a:ln>
            <a:noFill/>
          </a:ln>
          <a:effectLst/>
          <a:extLst>
            <a:ext uri="{909E8E84-426E-40DD-AFC4-6F175D3DCCD1}">
              <a14:hiddenFill xmlns:a14="http://schemas.microsoft.com/office/drawing/2010/main">
                <a:blipFill dpi="0" rotWithShape="0">
                  <a:blip/>
                  <a:srcRect t="17636" r="36998" b="19362"/>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3" name="Picture 5">
            <a:extLst>
              <a:ext uri="{FF2B5EF4-FFF2-40B4-BE49-F238E27FC236}">
                <a16:creationId xmlns:a16="http://schemas.microsoft.com/office/drawing/2014/main" id="{B4A3DE52-B246-55D2-D5F1-EC6B9BFDCB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898" b="4332"/>
          <a:stretch>
            <a:fillRect/>
          </a:stretch>
        </p:blipFill>
        <p:spPr bwMode="auto">
          <a:xfrm>
            <a:off x="947738" y="2068513"/>
            <a:ext cx="3408362" cy="2303462"/>
          </a:xfrm>
          <a:prstGeom prst="rect">
            <a:avLst/>
          </a:prstGeom>
          <a:noFill/>
          <a:ln>
            <a:noFill/>
          </a:ln>
          <a:effectLst/>
          <a:extLst>
            <a:ext uri="{909E8E84-426E-40DD-AFC4-6F175D3DCCD1}">
              <a14:hiddenFill xmlns:a14="http://schemas.microsoft.com/office/drawing/2010/main">
                <a:blipFill dpi="0" rotWithShape="0">
                  <a:blip/>
                  <a:srcRect t="2898" b="4332"/>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7171"/>
                                        </p:tgtEl>
                                        <p:attrNameLst>
                                          <p:attrName>style.visibility</p:attrName>
                                        </p:attrNameLst>
                                      </p:cBhvr>
                                      <p:to>
                                        <p:strVal val="visible"/>
                                      </p:to>
                                    </p:set>
                                    <p:anim calcmode="lin" valueType="num">
                                      <p:cBhvr additive="repl">
                                        <p:cTn id="7" dur="500" fill="hold"/>
                                        <p:tgtEl>
                                          <p:spTgt spid="7171"/>
                                        </p:tgtEl>
                                        <p:attrNameLst>
                                          <p:attrName>ppt_x</p:attrName>
                                        </p:attrNameLst>
                                      </p:cBhvr>
                                      <p:tavLst>
                                        <p:tav tm="100000">
                                          <p:val>
                                            <p:strVal val="#ppt_x"/>
                                          </p:val>
                                        </p:tav>
                                        <p:tav>
                                          <p:val>
                                            <p:strVal val="#ppt_x"/>
                                          </p:val>
                                        </p:tav>
                                      </p:tavLst>
                                    </p:anim>
                                    <p:anim calcmode="lin" valueType="num">
                                      <p:cBhvr additive="repl">
                                        <p:cTn id="8" dur="500" fill="hold"/>
                                        <p:tgtEl>
                                          <p:spTgt spid="7171"/>
                                        </p:tgtEl>
                                        <p:attrNameLst>
                                          <p:attrName>ppt_y</p:attrName>
                                        </p:attrNameLst>
                                      </p:cBhvr>
                                      <p:tavLst>
                                        <p:tav tm="100000">
                                          <p:val>
                                            <p:strVal val="1+#ppt_h/2"/>
                                          </p:val>
                                        </p:tav>
                                        <p:tav>
                                          <p:val>
                                            <p:strVal val="#ppt_y"/>
                                          </p:val>
                                        </p:tav>
                                      </p:tavLst>
                                    </p:anim>
                                  </p:childTnLst>
                                </p:cTn>
                              </p:par>
                              <p:par>
                                <p:cTn id="9" presetID="5" presetClass="entr" presetSubtype="10" fill="hold" nodeType="withEffect">
                                  <p:stCondLst>
                                    <p:cond delay="0"/>
                                  </p:stCondLst>
                                  <p:childTnLst>
                                    <p:set>
                                      <p:cBhvr additive="repl">
                                        <p:cTn id="10" dur="1" fill="hold">
                                          <p:stCondLst>
                                            <p:cond delay="0"/>
                                          </p:stCondLst>
                                        </p:cTn>
                                        <p:tgtEl>
                                          <p:spTgt spid="7172"/>
                                        </p:tgtEl>
                                        <p:attrNameLst>
                                          <p:attrName>style.visibility</p:attrName>
                                        </p:attrNameLst>
                                      </p:cBhvr>
                                      <p:to>
                                        <p:strVal val="visible"/>
                                      </p:to>
                                    </p:set>
                                    <p:animEffect transition="in" filter="checkerboard(across)">
                                      <p:cBhvr additive="repl">
                                        <p:cTn id="11" dur="500"/>
                                        <p:tgtEl>
                                          <p:spTgt spid="7172"/>
                                        </p:tgtEl>
                                      </p:cBhvr>
                                    </p:animEffect>
                                  </p:childTnLst>
                                </p:cTn>
                              </p:par>
                              <p:par>
                                <p:cTn id="12" presetID="5" presetClass="entr" presetSubtype="10" fill="hold" nodeType="withEffect">
                                  <p:stCondLst>
                                    <p:cond delay="0"/>
                                  </p:stCondLst>
                                  <p:childTnLst>
                                    <p:set>
                                      <p:cBhvr additive="repl">
                                        <p:cTn id="13" dur="1" fill="hold">
                                          <p:stCondLst>
                                            <p:cond delay="0"/>
                                          </p:stCondLst>
                                        </p:cTn>
                                        <p:tgtEl>
                                          <p:spTgt spid="7173"/>
                                        </p:tgtEl>
                                        <p:attrNameLst>
                                          <p:attrName>style.visibility</p:attrName>
                                        </p:attrNameLst>
                                      </p:cBhvr>
                                      <p:to>
                                        <p:strVal val="visible"/>
                                      </p:to>
                                    </p:set>
                                    <p:animEffect transition="in" filter="checkerboard(across)">
                                      <p:cBhvr additive="repl">
                                        <p:cTn id="14"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6A6B0C69-02BB-B89E-B207-CC18B888F65D}"/>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Πείρος</a:t>
            </a:r>
          </a:p>
        </p:txBody>
      </p:sp>
      <p:sp>
        <p:nvSpPr>
          <p:cNvPr id="34818" name="Rectangle 2">
            <a:extLst>
              <a:ext uri="{FF2B5EF4-FFF2-40B4-BE49-F238E27FC236}">
                <a16:creationId xmlns:a16="http://schemas.microsoft.com/office/drawing/2014/main" id="{65335283-2E18-0A4A-A103-F5A399A2295B}"/>
              </a:ext>
            </a:extLst>
          </p:cNvPr>
          <p:cNvSpPr>
            <a:spLocks noChangeArrowheads="1"/>
          </p:cNvSpPr>
          <p:nvPr/>
        </p:nvSpPr>
        <p:spPr bwMode="auto">
          <a:xfrm>
            <a:off x="611188" y="700088"/>
            <a:ext cx="8064500"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pPr>
            <a:r>
              <a:rPr lang="el-GR" altLang="el-GR" sz="1900">
                <a:latin typeface="Calibri" panose="020F0502020204030204" pitchFamily="34" charset="0"/>
              </a:rPr>
              <a:t>Τρόποι στερέωσης πείρου-εμβόλου-διωστήρα.</a:t>
            </a:r>
          </a:p>
          <a:p>
            <a:pPr hangingPunct="1">
              <a:lnSpc>
                <a:spcPct val="100000"/>
              </a:lnSpc>
              <a:spcAft>
                <a:spcPts val="613"/>
              </a:spcAft>
            </a:pPr>
            <a:r>
              <a:rPr lang="el-GR" altLang="el-GR" sz="1900">
                <a:latin typeface="Calibri" panose="020F0502020204030204" pitchFamily="34" charset="0"/>
              </a:rPr>
              <a:t>β. Σταθερά προσαρμοσμένος στο διωστήρα και ελεύθερος στους ομφαλούς του εμβόλου. </a:t>
            </a:r>
          </a:p>
          <a:p>
            <a:pPr hangingPunct="1">
              <a:lnSpc>
                <a:spcPct val="100000"/>
              </a:lnSpc>
              <a:spcAft>
                <a:spcPts val="2413"/>
              </a:spcAft>
            </a:pPr>
            <a:r>
              <a:rPr lang="el-GR" altLang="el-GR" sz="1900">
                <a:latin typeface="Calibri" panose="020F0502020204030204" pitchFamily="34" charset="0"/>
              </a:rPr>
              <a:t>Χρησιμοποιείται σε έμβολα από χυτοσίδηρο ή από αλουμίνιο.</a:t>
            </a:r>
          </a:p>
        </p:txBody>
      </p:sp>
      <p:pic>
        <p:nvPicPr>
          <p:cNvPr id="34819" name="Picture 3">
            <a:extLst>
              <a:ext uri="{FF2B5EF4-FFF2-40B4-BE49-F238E27FC236}">
                <a16:creationId xmlns:a16="http://schemas.microsoft.com/office/drawing/2014/main" id="{1C770E6A-3865-BD99-2F6D-AD9F4058A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300288"/>
            <a:ext cx="2016125" cy="210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4">
            <a:extLst>
              <a:ext uri="{FF2B5EF4-FFF2-40B4-BE49-F238E27FC236}">
                <a16:creationId xmlns:a16="http://schemas.microsoft.com/office/drawing/2014/main" id="{3621767F-CDFC-D9CD-C9CF-4C0E810DC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738" y="2284413"/>
            <a:ext cx="2025650" cy="2125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1" name="Rectangle 5">
            <a:extLst>
              <a:ext uri="{FF2B5EF4-FFF2-40B4-BE49-F238E27FC236}">
                <a16:creationId xmlns:a16="http://schemas.microsoft.com/office/drawing/2014/main" id="{A2AD4E42-D852-9F65-E7A4-7DCD3F44365A}"/>
              </a:ext>
            </a:extLst>
          </p:cNvPr>
          <p:cNvSpPr>
            <a:spLocks noChangeArrowheads="1"/>
          </p:cNvSpPr>
          <p:nvPr/>
        </p:nvSpPr>
        <p:spPr bwMode="auto">
          <a:xfrm>
            <a:off x="900113" y="4443413"/>
            <a:ext cx="3527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200" i="1">
                <a:latin typeface="Calibri" panose="020F0502020204030204" pitchFamily="34" charset="0"/>
              </a:rPr>
              <a:t>Ο πείρος είναι σταθερά προσαρμοσμένος με βίδες στον ομφαλό του διωστήρα.</a:t>
            </a:r>
          </a:p>
        </p:txBody>
      </p:sp>
      <p:sp>
        <p:nvSpPr>
          <p:cNvPr id="34822" name="Rectangle 6">
            <a:extLst>
              <a:ext uri="{FF2B5EF4-FFF2-40B4-BE49-F238E27FC236}">
                <a16:creationId xmlns:a16="http://schemas.microsoft.com/office/drawing/2014/main" id="{7F7E0509-B58F-EA4B-F536-CCD1B2CF5864}"/>
              </a:ext>
            </a:extLst>
          </p:cNvPr>
          <p:cNvSpPr>
            <a:spLocks noChangeArrowheads="1"/>
          </p:cNvSpPr>
          <p:nvPr/>
        </p:nvSpPr>
        <p:spPr bwMode="auto">
          <a:xfrm>
            <a:off x="4427538" y="4443413"/>
            <a:ext cx="3527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200" i="1">
                <a:latin typeface="Calibri" panose="020F0502020204030204" pitchFamily="34" charset="0"/>
              </a:rPr>
              <a:t>Ο πείρος είναι πρεσαριστά τοποθετημένος στο διωστήρα.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4818"/>
                                        </p:tgtEl>
                                        <p:attrNameLst>
                                          <p:attrName>style.visibility</p:attrName>
                                        </p:attrNameLst>
                                      </p:cBhvr>
                                      <p:to>
                                        <p:strVal val="visible"/>
                                      </p:to>
                                    </p:set>
                                    <p:anim calcmode="lin" valueType="num">
                                      <p:cBhvr additive="repl">
                                        <p:cTn id="7" dur="500" fill="hold"/>
                                        <p:tgtEl>
                                          <p:spTgt spid="34818"/>
                                        </p:tgtEl>
                                        <p:attrNameLst>
                                          <p:attrName>ppt_x</p:attrName>
                                        </p:attrNameLst>
                                      </p:cBhvr>
                                      <p:tavLst>
                                        <p:tav tm="100000">
                                          <p:val>
                                            <p:strVal val="#ppt_x"/>
                                          </p:val>
                                        </p:tav>
                                        <p:tav>
                                          <p:val>
                                            <p:strVal val="#ppt_x"/>
                                          </p:val>
                                        </p:tav>
                                      </p:tavLst>
                                    </p:anim>
                                    <p:anim calcmode="lin" valueType="num">
                                      <p:cBhvr additive="repl">
                                        <p:cTn id="8" dur="500" fill="hold"/>
                                        <p:tgtEl>
                                          <p:spTgt spid="34818"/>
                                        </p:tgtEl>
                                        <p:attrNameLst>
                                          <p:attrName>ppt_y</p:attrName>
                                        </p:attrNameLst>
                                      </p:cBhvr>
                                      <p:tavLst>
                                        <p:tav tm="100000">
                                          <p:val>
                                            <p:strVal val="1+#ppt_h/2"/>
                                          </p:val>
                                        </p:tav>
                                        <p:tav>
                                          <p:val>
                                            <p:strVal val="#ppt_y"/>
                                          </p:val>
                                        </p:tav>
                                      </p:tavLst>
                                    </p:anim>
                                  </p:childTnLst>
                                </p:cTn>
                              </p:par>
                              <p:par>
                                <p:cTn id="9" presetID="3" presetClass="entr" presetSubtype="10" fill="hold" nodeType="withEffect">
                                  <p:stCondLst>
                                    <p:cond delay="0"/>
                                  </p:stCondLst>
                                  <p:childTnLst>
                                    <p:set>
                                      <p:cBhvr additive="repl">
                                        <p:cTn id="10" dur="1" fill="hold">
                                          <p:stCondLst>
                                            <p:cond delay="0"/>
                                          </p:stCondLst>
                                        </p:cTn>
                                        <p:tgtEl>
                                          <p:spTgt spid="34819"/>
                                        </p:tgtEl>
                                        <p:attrNameLst>
                                          <p:attrName>style.visibility</p:attrName>
                                        </p:attrNameLst>
                                      </p:cBhvr>
                                      <p:to>
                                        <p:strVal val="visible"/>
                                      </p:to>
                                    </p:set>
                                    <p:animEffect transition="in" filter="blinds(horizontal)">
                                      <p:cBhvr additive="repl">
                                        <p:cTn id="11" dur="500"/>
                                        <p:tgtEl>
                                          <p:spTgt spid="34819"/>
                                        </p:tgtEl>
                                      </p:cBhvr>
                                    </p:animEffect>
                                  </p:childTnLst>
                                </p:cTn>
                              </p:par>
                              <p:par>
                                <p:cTn id="12" presetID="3" presetClass="entr" presetSubtype="10" fill="hold" nodeType="withEffect">
                                  <p:stCondLst>
                                    <p:cond delay="0"/>
                                  </p:stCondLst>
                                  <p:childTnLst>
                                    <p:set>
                                      <p:cBhvr additive="repl">
                                        <p:cTn id="13" dur="1" fill="hold">
                                          <p:stCondLst>
                                            <p:cond delay="0"/>
                                          </p:stCondLst>
                                        </p:cTn>
                                        <p:tgtEl>
                                          <p:spTgt spid="34821"/>
                                        </p:tgtEl>
                                        <p:attrNameLst>
                                          <p:attrName>style.visibility</p:attrName>
                                        </p:attrNameLst>
                                      </p:cBhvr>
                                      <p:to>
                                        <p:strVal val="visible"/>
                                      </p:to>
                                    </p:set>
                                    <p:animEffect transition="in" filter="blinds(horizontal)">
                                      <p:cBhvr additive="repl">
                                        <p:cTn id="14" dur="500"/>
                                        <p:tgtEl>
                                          <p:spTgt spid="34821"/>
                                        </p:tgtEl>
                                      </p:cBhvr>
                                    </p:animEffect>
                                  </p:childTnLst>
                                </p:cTn>
                              </p:par>
                              <p:par>
                                <p:cTn id="15" presetID="3" presetClass="entr" presetSubtype="10" fill="hold" nodeType="withEffect">
                                  <p:stCondLst>
                                    <p:cond delay="0"/>
                                  </p:stCondLst>
                                  <p:childTnLst>
                                    <p:set>
                                      <p:cBhvr additive="repl">
                                        <p:cTn id="16" dur="1" fill="hold">
                                          <p:stCondLst>
                                            <p:cond delay="0"/>
                                          </p:stCondLst>
                                        </p:cTn>
                                        <p:tgtEl>
                                          <p:spTgt spid="34820"/>
                                        </p:tgtEl>
                                        <p:attrNameLst>
                                          <p:attrName>style.visibility</p:attrName>
                                        </p:attrNameLst>
                                      </p:cBhvr>
                                      <p:to>
                                        <p:strVal val="visible"/>
                                      </p:to>
                                    </p:set>
                                    <p:animEffect transition="in" filter="blinds(horizontal)">
                                      <p:cBhvr additive="repl">
                                        <p:cTn id="17" dur="500"/>
                                        <p:tgtEl>
                                          <p:spTgt spid="34820"/>
                                        </p:tgtEl>
                                      </p:cBhvr>
                                    </p:animEffect>
                                  </p:childTnLst>
                                </p:cTn>
                              </p:par>
                              <p:par>
                                <p:cTn id="18" presetID="3" presetClass="entr" presetSubtype="10" fill="hold" nodeType="withEffect">
                                  <p:stCondLst>
                                    <p:cond delay="0"/>
                                  </p:stCondLst>
                                  <p:childTnLst>
                                    <p:set>
                                      <p:cBhvr additive="repl">
                                        <p:cTn id="19" dur="1" fill="hold">
                                          <p:stCondLst>
                                            <p:cond delay="0"/>
                                          </p:stCondLst>
                                        </p:cTn>
                                        <p:tgtEl>
                                          <p:spTgt spid="34822"/>
                                        </p:tgtEl>
                                        <p:attrNameLst>
                                          <p:attrName>style.visibility</p:attrName>
                                        </p:attrNameLst>
                                      </p:cBhvr>
                                      <p:to>
                                        <p:strVal val="visible"/>
                                      </p:to>
                                    </p:set>
                                    <p:animEffect transition="in" filter="blinds(horizontal)">
                                      <p:cBhvr additive="repl">
                                        <p:cTn id="20"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474FE458-BA3D-A54C-0451-86A7991A8249}"/>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Πείρος</a:t>
            </a:r>
          </a:p>
        </p:txBody>
      </p:sp>
      <p:sp>
        <p:nvSpPr>
          <p:cNvPr id="35842" name="Rectangle 2">
            <a:extLst>
              <a:ext uri="{FF2B5EF4-FFF2-40B4-BE49-F238E27FC236}">
                <a16:creationId xmlns:a16="http://schemas.microsoft.com/office/drawing/2014/main" id="{F8877A71-3AC2-480C-19F4-AF61871EA7E9}"/>
              </a:ext>
            </a:extLst>
          </p:cNvPr>
          <p:cNvSpPr>
            <a:spLocks noChangeArrowheads="1"/>
          </p:cNvSpPr>
          <p:nvPr/>
        </p:nvSpPr>
        <p:spPr bwMode="auto">
          <a:xfrm>
            <a:off x="611188" y="700088"/>
            <a:ext cx="4968875" cy="207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pPr>
            <a:r>
              <a:rPr lang="el-GR" altLang="el-GR" sz="1900">
                <a:latin typeface="Calibri" panose="020F0502020204030204" pitchFamily="34" charset="0"/>
              </a:rPr>
              <a:t>Τρόποι στερέωσης πείρου-εμβόλου-διωστήρα.</a:t>
            </a:r>
          </a:p>
          <a:p>
            <a:pPr hangingPunct="1">
              <a:lnSpc>
                <a:spcPct val="100000"/>
              </a:lnSpc>
              <a:spcAft>
                <a:spcPts val="2413"/>
              </a:spcAft>
            </a:pPr>
            <a:r>
              <a:rPr lang="el-GR" altLang="el-GR" sz="1900">
                <a:latin typeface="Calibri" panose="020F0502020204030204" pitchFamily="34" charset="0"/>
              </a:rPr>
              <a:t>γ. Ο πείρος να είναι ελεύθερος και στα έδρανα του εμβόλου και στο έδρανο του διωστήρα.</a:t>
            </a:r>
          </a:p>
          <a:p>
            <a:pPr hangingPunct="1">
              <a:lnSpc>
                <a:spcPct val="100000"/>
              </a:lnSpc>
              <a:spcAft>
                <a:spcPts val="2413"/>
              </a:spcAft>
            </a:pPr>
            <a:r>
              <a:rPr lang="el-GR" altLang="el-GR" sz="1900">
                <a:latin typeface="Calibri" panose="020F0502020204030204" pitchFamily="34" charset="0"/>
              </a:rPr>
              <a:t>Χρησιμοποιείται, κυρίως, σε έμβολα από αλουμίνιο.</a:t>
            </a:r>
          </a:p>
        </p:txBody>
      </p:sp>
      <p:sp>
        <p:nvSpPr>
          <p:cNvPr id="35843" name="Rectangle 3">
            <a:extLst>
              <a:ext uri="{FF2B5EF4-FFF2-40B4-BE49-F238E27FC236}">
                <a16:creationId xmlns:a16="http://schemas.microsoft.com/office/drawing/2014/main" id="{CECB7078-0F79-6F7C-C942-5EACFA426E06}"/>
              </a:ext>
            </a:extLst>
          </p:cNvPr>
          <p:cNvSpPr>
            <a:spLocks noChangeArrowheads="1"/>
          </p:cNvSpPr>
          <p:nvPr/>
        </p:nvSpPr>
        <p:spPr bwMode="auto">
          <a:xfrm>
            <a:off x="5292725" y="3867150"/>
            <a:ext cx="3527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200" i="1">
                <a:latin typeface="Calibri" panose="020F0502020204030204" pitchFamily="34" charset="0"/>
              </a:rPr>
              <a:t>Ο πείρος είναι ελεύθερος και ως προς το διωστήρα και ως προς το έμβολο (πλήρους πλεύσης).</a:t>
            </a:r>
          </a:p>
        </p:txBody>
      </p:sp>
      <p:pic>
        <p:nvPicPr>
          <p:cNvPr id="35844" name="Picture 4">
            <a:extLst>
              <a:ext uri="{FF2B5EF4-FFF2-40B4-BE49-F238E27FC236}">
                <a16:creationId xmlns:a16="http://schemas.microsoft.com/office/drawing/2014/main" id="{E9C5D452-15AF-9FBD-7B09-8BC0C643E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1131888"/>
            <a:ext cx="2635250" cy="2735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5842"/>
                                        </p:tgtEl>
                                        <p:attrNameLst>
                                          <p:attrName>style.visibility</p:attrName>
                                        </p:attrNameLst>
                                      </p:cBhvr>
                                      <p:to>
                                        <p:strVal val="visible"/>
                                      </p:to>
                                    </p:set>
                                    <p:anim calcmode="lin" valueType="num">
                                      <p:cBhvr additive="repl">
                                        <p:cTn id="7" dur="500" fill="hold"/>
                                        <p:tgtEl>
                                          <p:spTgt spid="35842"/>
                                        </p:tgtEl>
                                        <p:attrNameLst>
                                          <p:attrName>ppt_x</p:attrName>
                                        </p:attrNameLst>
                                      </p:cBhvr>
                                      <p:tavLst>
                                        <p:tav tm="100000">
                                          <p:val>
                                            <p:strVal val="#ppt_x"/>
                                          </p:val>
                                        </p:tav>
                                        <p:tav>
                                          <p:val>
                                            <p:strVal val="#ppt_x"/>
                                          </p:val>
                                        </p:tav>
                                      </p:tavLst>
                                    </p:anim>
                                    <p:anim calcmode="lin" valueType="num">
                                      <p:cBhvr additive="repl">
                                        <p:cTn id="8" dur="500" fill="hold"/>
                                        <p:tgtEl>
                                          <p:spTgt spid="35842"/>
                                        </p:tgtEl>
                                        <p:attrNameLst>
                                          <p:attrName>ppt_y</p:attrName>
                                        </p:attrNameLst>
                                      </p:cBhvr>
                                      <p:tavLst>
                                        <p:tav tm="100000">
                                          <p:val>
                                            <p:strVal val="1+#ppt_h/2"/>
                                          </p:val>
                                        </p:tav>
                                        <p:tav>
                                          <p:val>
                                            <p:strVal val="#ppt_y"/>
                                          </p:val>
                                        </p:tav>
                                      </p:tavLst>
                                    </p:anim>
                                  </p:childTnLst>
                                </p:cTn>
                              </p:par>
                              <p:par>
                                <p:cTn id="9" presetID="5" presetClass="entr" presetSubtype="10" fill="hold" nodeType="withEffect">
                                  <p:stCondLst>
                                    <p:cond delay="0"/>
                                  </p:stCondLst>
                                  <p:childTnLst>
                                    <p:set>
                                      <p:cBhvr additive="repl">
                                        <p:cTn id="10" dur="1" fill="hold">
                                          <p:stCondLst>
                                            <p:cond delay="0"/>
                                          </p:stCondLst>
                                        </p:cTn>
                                        <p:tgtEl>
                                          <p:spTgt spid="35844"/>
                                        </p:tgtEl>
                                        <p:attrNameLst>
                                          <p:attrName>style.visibility</p:attrName>
                                        </p:attrNameLst>
                                      </p:cBhvr>
                                      <p:to>
                                        <p:strVal val="visible"/>
                                      </p:to>
                                    </p:set>
                                    <p:animEffect transition="in" filter="checkerboard(across)">
                                      <p:cBhvr additive="repl">
                                        <p:cTn id="11" dur="500"/>
                                        <p:tgtEl>
                                          <p:spTgt spid="35844"/>
                                        </p:tgtEl>
                                      </p:cBhvr>
                                    </p:animEffect>
                                  </p:childTnLst>
                                </p:cTn>
                              </p:par>
                              <p:par>
                                <p:cTn id="12" presetID="5" presetClass="entr" presetSubtype="10" fill="hold" nodeType="withEffect">
                                  <p:stCondLst>
                                    <p:cond delay="0"/>
                                  </p:stCondLst>
                                  <p:childTnLst>
                                    <p:set>
                                      <p:cBhvr additive="repl">
                                        <p:cTn id="13" dur="1" fill="hold">
                                          <p:stCondLst>
                                            <p:cond delay="0"/>
                                          </p:stCondLst>
                                        </p:cTn>
                                        <p:tgtEl>
                                          <p:spTgt spid="35843"/>
                                        </p:tgtEl>
                                        <p:attrNameLst>
                                          <p:attrName>style.visibility</p:attrName>
                                        </p:attrNameLst>
                                      </p:cBhvr>
                                      <p:to>
                                        <p:strVal val="visible"/>
                                      </p:to>
                                    </p:set>
                                    <p:animEffect transition="in" filter="checkerboard(across)">
                                      <p:cBhvr additive="repl">
                                        <p:cTn id="14"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AutoShape 1">
            <a:extLst>
              <a:ext uri="{FF2B5EF4-FFF2-40B4-BE49-F238E27FC236}">
                <a16:creationId xmlns:a16="http://schemas.microsoft.com/office/drawing/2014/main" id="{8D4F9977-77BB-389D-5CDD-CB56216D28E6}"/>
              </a:ext>
            </a:extLst>
          </p:cNvPr>
          <p:cNvSpPr>
            <a:spLocks noChangeArrowheads="1"/>
          </p:cNvSpPr>
          <p:nvPr/>
        </p:nvSpPr>
        <p:spPr bwMode="auto">
          <a:xfrm>
            <a:off x="2124075" y="2068513"/>
            <a:ext cx="4319588" cy="792162"/>
          </a:xfrm>
          <a:custGeom>
            <a:avLst/>
            <a:gdLst>
              <a:gd name="G0" fmla="+- 0 0 12500"/>
              <a:gd name="G1" fmla="+- 25000 0 12500"/>
              <a:gd name="G2" fmla="?: G1 12500 25000"/>
              <a:gd name="G3" fmla="?: G0 0 G1"/>
              <a:gd name="G4" fmla="min 12001 2200"/>
              <a:gd name="G5" fmla="*/ G4 G3 1"/>
              <a:gd name="G6" fmla="*/ G5 1 32767"/>
              <a:gd name="G7" fmla="*/ G6 1 2"/>
              <a:gd name="G8" fmla="*/ G6 1 4"/>
              <a:gd name="G9" fmla="+- G6 G7 0"/>
              <a:gd name="G10" fmla="+- G9 0 0"/>
              <a:gd name="G11" fmla="+- G6 G6 0"/>
              <a:gd name="G12" fmla="+- G11 0 0"/>
              <a:gd name="G13" fmla="+- 2200 0 G6"/>
              <a:gd name="G14" fmla="+- 2200 0 G7"/>
              <a:gd name="G15" fmla="+- G13 0 G7"/>
              <a:gd name="G16" fmla="+- 12001 0 G6"/>
              <a:gd name="G17" fmla="+- 12001 0 G7"/>
              <a:gd name="G18" fmla="*/ 12001 1 2"/>
              <a:gd name="G19" fmla="*/ 2200 1 2"/>
              <a:gd name="G20" fmla="+- 12001 0 0"/>
              <a:gd name="G21" fmla="+- 0 0 0"/>
              <a:gd name="G22" fmla="+- 90 0 0"/>
              <a:gd name="G23" fmla="+- 0 0 0"/>
              <a:gd name="G24" fmla="+- 180 0 0"/>
              <a:gd name="G25" fmla="+- 270 0 0"/>
              <a:gd name="G26" fmla="+- 65446 0 0"/>
              <a:gd name="G27" fmla="+- 180 0 0"/>
              <a:gd name="G28" fmla="+- 65356 0 0"/>
              <a:gd name="G29" fmla="+- 90 0 0"/>
              <a:gd name="G30" fmla="+- 65446 0 0"/>
              <a:gd name="G31" fmla="+- 90 0 0"/>
              <a:gd name="G32" fmla="+- 65446 0 0"/>
              <a:gd name="G33" fmla="+- 0 0 0"/>
              <a:gd name="G34" fmla="+- 65356 0 0"/>
              <a:gd name="G35" fmla="+- 90 0 0"/>
              <a:gd name="G36" fmla="+- 65446 0 0"/>
              <a:gd name="G37" fmla="+- 0 0 0"/>
              <a:gd name="G38" fmla="+- 65356 0 0"/>
              <a:gd name="G39" fmla="+- 90 0 0"/>
              <a:gd name="G40" fmla="+- 65266 0 0"/>
              <a:gd name="G41" fmla="+- 180 0 0"/>
              <a:gd name="G42" fmla="+- 65356 0 0"/>
              <a:gd name="G43" fmla="+- 180 0 0"/>
              <a:gd name="G44" fmla="+- 90 0 0"/>
              <a:gd name="G45" fmla="+- 180 0 0"/>
              <a:gd name="G46" fmla="+- 180 0 0"/>
              <a:gd name="G47" fmla="+- 0 0 0"/>
              <a:gd name="G48" fmla="+- 90 0 0"/>
              <a:gd name="G49" fmla="+- 0 0 0"/>
              <a:gd name="G50" fmla="+- 180 0 0"/>
              <a:gd name="G51" fmla="+- 90 0 0"/>
              <a:gd name="G52" fmla="+- 65446 0 0"/>
              <a:gd name="G53" fmla="+- 0 0 0"/>
              <a:gd name="G54" fmla="+- 180 0 0"/>
              <a:gd name="G55" fmla="+- 180 0 0"/>
              <a:gd name="G56" fmla="+- 180 0 0"/>
              <a:gd name="G57" fmla="+- 0 0 0"/>
              <a:gd name="G58" fmla="+- 180 0 0"/>
            </a:gdLst>
            <a:ahLst/>
            <a:cxnLst>
              <a:cxn ang="0">
                <a:pos x="r" y="vc"/>
              </a:cxn>
              <a:cxn ang="5400000">
                <a:pos x="hc" y="b"/>
              </a:cxn>
              <a:cxn ang="10800000">
                <a:pos x="l" y="vc"/>
              </a:cxn>
              <a:cxn ang="16200000">
                <a:pos x="hc" y="t"/>
              </a:cxn>
            </a:cxnLst>
            <a:rect l="0" t="0" r="0" b="0"/>
            <a:pathLst>
              <a:path stroke="0">
                <a:moveTo>
                  <a:pt x="12001" y="420"/>
                </a:moveTo>
                <a:lnTo>
                  <a:pt x="420" y="420"/>
                </a:lnTo>
                <a:lnTo>
                  <a:pt x="0" y="90"/>
                </a:lnTo>
                <a:lnTo>
                  <a:pt x="11581" y="420"/>
                </a:lnTo>
                <a:lnTo>
                  <a:pt x="210" y="210"/>
                </a:lnTo>
                <a:lnTo>
                  <a:pt x="0" y="180"/>
                </a:lnTo>
                <a:lnTo>
                  <a:pt x="11162" y="839"/>
                </a:lnTo>
                <a:lnTo>
                  <a:pt x="420" y="839"/>
                </a:lnTo>
                <a:lnTo>
                  <a:pt x="420" y="420"/>
                </a:lnTo>
                <a:lnTo>
                  <a:pt x="270" y="65446"/>
                </a:lnTo>
                <a:lnTo>
                  <a:pt x="0" y="1780"/>
                </a:lnTo>
                <a:lnTo>
                  <a:pt x="420" y="420"/>
                </a:lnTo>
                <a:close/>
                <a:moveTo>
                  <a:pt x="180" y="65356"/>
                </a:moveTo>
                <a:lnTo>
                  <a:pt x="839" y="1361"/>
                </a:lnTo>
                <a:lnTo>
                  <a:pt x="11581" y="1361"/>
                </a:lnTo>
                <a:close/>
              </a:path>
            </a:pathLst>
          </a:custGeom>
          <a:gradFill rotWithShape="0">
            <a:gsLst>
              <a:gs pos="0">
                <a:srgbClr val="8CE9C2"/>
              </a:gs>
              <a:gs pos="100000">
                <a:srgbClr val="F7FEFC"/>
              </a:gs>
            </a:gsLst>
            <a:path path="shape">
              <a:fillToRect l="50000" t="100000" r="50000"/>
            </a:path>
          </a:gradFill>
          <a:ln w="9360" cap="flat">
            <a:solidFill>
              <a:srgbClr val="099B73"/>
            </a:solidFill>
            <a:round/>
            <a:headEnd/>
            <a:tailEnd/>
          </a:ln>
          <a:effectLst>
            <a:outerShdw dist="38160" dir="5400000" algn="ctr" rotWithShape="0">
              <a:srgbClr val="FFFFFF">
                <a:alpha val="48029"/>
              </a:srgbClr>
            </a:outerShdw>
          </a:effectLst>
        </p:spPr>
        <p:txBody>
          <a:bodyPr wrap="none" anchor="ctr"/>
          <a:lstStyle/>
          <a:p>
            <a:endParaRPr lang="el-GR"/>
          </a:p>
        </p:txBody>
      </p:sp>
      <p:sp>
        <p:nvSpPr>
          <p:cNvPr id="36866" name="Rectangle 2">
            <a:extLst>
              <a:ext uri="{FF2B5EF4-FFF2-40B4-BE49-F238E27FC236}">
                <a16:creationId xmlns:a16="http://schemas.microsoft.com/office/drawing/2014/main" id="{6AF1DBDC-0AD5-E12B-C19F-86754932311E}"/>
              </a:ext>
            </a:extLst>
          </p:cNvPr>
          <p:cNvSpPr>
            <a:spLocks noChangeArrowheads="1"/>
          </p:cNvSpPr>
          <p:nvPr/>
        </p:nvSpPr>
        <p:spPr bwMode="auto">
          <a:xfrm>
            <a:off x="2195513" y="2211388"/>
            <a:ext cx="4176712"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200" b="1">
                <a:latin typeface="Constantia" panose="02030602050306030303" pitchFamily="18" charset="0"/>
              </a:rPr>
              <a:t>Διωστήρας - Μπιέλα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withEffect">
                                  <p:stCondLst>
                                    <p:cond delay="0"/>
                                  </p:stCondLst>
                                  <p:childTnLst>
                                    <p:set>
                                      <p:cBhvr additive="repl">
                                        <p:cTn id="6" dur="1" fill="hold">
                                          <p:stCondLst>
                                            <p:cond delay="0"/>
                                          </p:stCondLst>
                                        </p:cTn>
                                        <p:tgtEl>
                                          <p:spTgt spid="36866"/>
                                        </p:tgtEl>
                                        <p:attrNameLst>
                                          <p:attrName>style.visibility</p:attrName>
                                        </p:attrNameLst>
                                      </p:cBhvr>
                                      <p:to>
                                        <p:strVal val="visible"/>
                                      </p:to>
                                    </p:set>
                                    <p:anim calcmode="lin" valueType="num">
                                      <p:cBhvr additive="repl">
                                        <p:cTn id="7" dur="1000" fill="hold"/>
                                        <p:tgtEl>
                                          <p:spTgt spid="36866"/>
                                        </p:tgtEl>
                                        <p:attrNameLst>
                                          <p:attrName>ppt_x</p:attrName>
                                        </p:attrNameLst>
                                      </p:cBhvr>
                                      <p:tavLst>
                                        <p:tav tm="100000">
                                          <p:val>
                                            <p:strVal val="#ppt_x-.2"/>
                                          </p:val>
                                        </p:tav>
                                        <p:tav>
                                          <p:val>
                                            <p:strVal val="#ppt_x"/>
                                          </p:val>
                                        </p:tav>
                                      </p:tavLst>
                                    </p:anim>
                                    <p:anim calcmode="lin" valueType="num">
                                      <p:cBhvr additive="repl">
                                        <p:cTn id="8" dur="1000" fill="hold"/>
                                        <p:tgtEl>
                                          <p:spTgt spid="36866"/>
                                        </p:tgtEl>
                                        <p:attrNameLst>
                                          <p:attrName>ppt_y</p:attrName>
                                        </p:attrNameLst>
                                      </p:cBhvr>
                                      <p:tavLst>
                                        <p:tav tm="100000">
                                          <p:val>
                                            <p:strVal val="#ppt_y"/>
                                          </p:val>
                                        </p:tav>
                                        <p:tav>
                                          <p:val>
                                            <p:strVal val="#ppt_y"/>
                                          </p:val>
                                        </p:tav>
                                      </p:tavLst>
                                    </p:anim>
                                    <p:animEffect transition="in" filter="wipe(right)">
                                      <p:cBhvr additive="repl">
                                        <p:cTn id="9" dur="1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CD422F54-EB87-04B6-D6BC-59C66DECEB23}"/>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Διωστήρας (Μπιέλα)</a:t>
            </a:r>
          </a:p>
        </p:txBody>
      </p:sp>
      <p:sp>
        <p:nvSpPr>
          <p:cNvPr id="37890" name="Rectangle 2">
            <a:extLst>
              <a:ext uri="{FF2B5EF4-FFF2-40B4-BE49-F238E27FC236}">
                <a16:creationId xmlns:a16="http://schemas.microsoft.com/office/drawing/2014/main" id="{0C2AA1C9-D1BB-0015-FE69-03607994468A}"/>
              </a:ext>
            </a:extLst>
          </p:cNvPr>
          <p:cNvSpPr>
            <a:spLocks noChangeArrowheads="1"/>
          </p:cNvSpPr>
          <p:nvPr/>
        </p:nvSpPr>
        <p:spPr bwMode="auto">
          <a:xfrm>
            <a:off x="4211638" y="693738"/>
            <a:ext cx="4679950" cy="391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just" hangingPunct="1">
              <a:lnSpc>
                <a:spcPct val="100000"/>
              </a:lnSpc>
              <a:spcAft>
                <a:spcPts val="1213"/>
              </a:spcAft>
            </a:pPr>
            <a:r>
              <a:rPr lang="el-GR" altLang="el-GR" sz="1900"/>
              <a:t>Μέρη διωστήρα (μπιέλα)</a:t>
            </a:r>
          </a:p>
          <a:p>
            <a:pPr algn="just" hangingPunct="1">
              <a:lnSpc>
                <a:spcPct val="100000"/>
              </a:lnSpc>
              <a:spcAft>
                <a:spcPts val="1213"/>
              </a:spcAft>
            </a:pPr>
            <a:r>
              <a:rPr lang="el-GR" altLang="el-GR" sz="1900"/>
              <a:t>1) Το «πόδι»</a:t>
            </a:r>
          </a:p>
          <a:p>
            <a:pPr algn="just" hangingPunct="1">
              <a:lnSpc>
                <a:spcPct val="100000"/>
              </a:lnSpc>
              <a:spcAft>
                <a:spcPts val="1213"/>
              </a:spcAft>
            </a:pPr>
            <a:r>
              <a:rPr lang="el-GR" altLang="el-GR" sz="1900"/>
              <a:t>2) Ο τριβέας του πείρου</a:t>
            </a:r>
          </a:p>
          <a:p>
            <a:pPr algn="just" hangingPunct="1">
              <a:lnSpc>
                <a:spcPct val="100000"/>
              </a:lnSpc>
              <a:spcAft>
                <a:spcPts val="1213"/>
              </a:spcAft>
            </a:pPr>
            <a:r>
              <a:rPr lang="el-GR" altLang="el-GR" sz="1900"/>
              <a:t>3) Ο κορμός</a:t>
            </a:r>
          </a:p>
          <a:p>
            <a:pPr algn="just" hangingPunct="1">
              <a:lnSpc>
                <a:spcPct val="100000"/>
              </a:lnSpc>
              <a:spcAft>
                <a:spcPts val="1213"/>
              </a:spcAft>
            </a:pPr>
            <a:r>
              <a:rPr lang="el-GR" altLang="el-GR" sz="1900"/>
              <a:t>4) Ο αγωγός του λαδιού</a:t>
            </a:r>
          </a:p>
          <a:p>
            <a:pPr algn="just" hangingPunct="1">
              <a:lnSpc>
                <a:spcPct val="100000"/>
              </a:lnSpc>
              <a:spcAft>
                <a:spcPts val="1213"/>
              </a:spcAft>
            </a:pPr>
            <a:r>
              <a:rPr lang="el-GR" altLang="el-GR" sz="1900"/>
              <a:t>5) Η κεφαλή</a:t>
            </a:r>
          </a:p>
          <a:p>
            <a:pPr algn="just" hangingPunct="1">
              <a:lnSpc>
                <a:spcPct val="100000"/>
              </a:lnSpc>
              <a:spcAft>
                <a:spcPts val="1213"/>
              </a:spcAft>
            </a:pPr>
            <a:r>
              <a:rPr lang="el-GR" altLang="el-GR" sz="1900"/>
              <a:t>6) Ο τριβέας του στροφαλοφόρου</a:t>
            </a:r>
          </a:p>
          <a:p>
            <a:pPr algn="just" hangingPunct="1">
              <a:lnSpc>
                <a:spcPct val="100000"/>
              </a:lnSpc>
              <a:spcAft>
                <a:spcPts val="1213"/>
              </a:spcAft>
            </a:pPr>
            <a:r>
              <a:rPr lang="el-GR" altLang="el-GR" sz="1900"/>
              <a:t>7) Το κάλυμμα του εδράνου (καβαλέτο)</a:t>
            </a:r>
          </a:p>
          <a:p>
            <a:pPr algn="just" hangingPunct="1">
              <a:lnSpc>
                <a:spcPct val="100000"/>
              </a:lnSpc>
              <a:spcAft>
                <a:spcPts val="1213"/>
              </a:spcAft>
            </a:pPr>
            <a:r>
              <a:rPr lang="el-GR" altLang="el-GR" sz="1900"/>
              <a:t>8) 0ι βίδες στερέωσης του καλύμματος</a:t>
            </a:r>
          </a:p>
        </p:txBody>
      </p:sp>
      <p:pic>
        <p:nvPicPr>
          <p:cNvPr id="37891" name="Picture 3">
            <a:extLst>
              <a:ext uri="{FF2B5EF4-FFF2-40B4-BE49-F238E27FC236}">
                <a16:creationId xmlns:a16="http://schemas.microsoft.com/office/drawing/2014/main" id="{5A24139E-C207-1FCF-BF0A-0D71B1129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03325"/>
            <a:ext cx="3140075" cy="2376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7890">
                                            <p:txEl>
                                              <p:pRg st="1" end="1"/>
                                            </p:txEl>
                                          </p:spTgt>
                                        </p:tgtEl>
                                        <p:attrNameLst>
                                          <p:attrName>style.visibility</p:attrName>
                                        </p:attrNameLst>
                                      </p:cBhvr>
                                      <p:to>
                                        <p:strVal val="visible"/>
                                      </p:to>
                                    </p:set>
                                    <p:anim calcmode="lin" valueType="num">
                                      <p:cBhvr additive="repl">
                                        <p:cTn id="7" dur="500" fill="hold"/>
                                        <p:tgtEl>
                                          <p:spTgt spid="37890">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37890">
                                            <p:txEl>
                                              <p:pRg st="1" end="1"/>
                                            </p:txEl>
                                          </p:spTgt>
                                        </p:tgtEl>
                                        <p:attrNameLst>
                                          <p:attrName>ppt_y</p:attrName>
                                        </p:attrNameLst>
                                      </p:cBhvr>
                                      <p:tavLst>
                                        <p:tav tm="100000">
                                          <p:val>
                                            <p:strVal val="1+#ppt_h/2"/>
                                          </p:val>
                                        </p:tav>
                                        <p:tav>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additive="repl">
                                        <p:cTn id="11" dur="1" fill="hold">
                                          <p:stCondLst>
                                            <p:cond delay="0"/>
                                          </p:stCondLst>
                                        </p:cTn>
                                        <p:tgtEl>
                                          <p:spTgt spid="37890">
                                            <p:txEl>
                                              <p:pRg st="2" end="2"/>
                                            </p:txEl>
                                          </p:spTgt>
                                        </p:tgtEl>
                                        <p:attrNameLst>
                                          <p:attrName>style.visibility</p:attrName>
                                        </p:attrNameLst>
                                      </p:cBhvr>
                                      <p:to>
                                        <p:strVal val="visible"/>
                                      </p:to>
                                    </p:set>
                                    <p:anim calcmode="lin" valueType="num">
                                      <p:cBhvr additive="repl">
                                        <p:cTn id="12" dur="500" fill="hold"/>
                                        <p:tgtEl>
                                          <p:spTgt spid="37890">
                                            <p:txEl>
                                              <p:pRg st="2" end="2"/>
                                            </p:txEl>
                                          </p:spTgt>
                                        </p:tgtEl>
                                        <p:attrNameLst>
                                          <p:attrName>ppt_x</p:attrName>
                                        </p:attrNameLst>
                                      </p:cBhvr>
                                      <p:tavLst>
                                        <p:tav tm="100000">
                                          <p:val>
                                            <p:strVal val="#ppt_x"/>
                                          </p:val>
                                        </p:tav>
                                        <p:tav>
                                          <p:val>
                                            <p:strVal val="#ppt_x"/>
                                          </p:val>
                                        </p:tav>
                                      </p:tavLst>
                                    </p:anim>
                                    <p:anim calcmode="lin" valueType="num">
                                      <p:cBhvr additive="repl">
                                        <p:cTn id="13" dur="500" fill="hold"/>
                                        <p:tgtEl>
                                          <p:spTgt spid="37890">
                                            <p:txEl>
                                              <p:pRg st="2" end="2"/>
                                            </p:txEl>
                                          </p:spTgt>
                                        </p:tgtEl>
                                        <p:attrNameLst>
                                          <p:attrName>ppt_y</p:attrName>
                                        </p:attrNameLst>
                                      </p:cBhvr>
                                      <p:tavLst>
                                        <p:tav tm="100000">
                                          <p:val>
                                            <p:strVal val="1+#ppt_h/2"/>
                                          </p:val>
                                        </p:tav>
                                        <p:tav>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additive="repl">
                                        <p:cTn id="16" dur="1" fill="hold">
                                          <p:stCondLst>
                                            <p:cond delay="0"/>
                                          </p:stCondLst>
                                        </p:cTn>
                                        <p:tgtEl>
                                          <p:spTgt spid="37890">
                                            <p:txEl>
                                              <p:pRg st="3" end="3"/>
                                            </p:txEl>
                                          </p:spTgt>
                                        </p:tgtEl>
                                        <p:attrNameLst>
                                          <p:attrName>style.visibility</p:attrName>
                                        </p:attrNameLst>
                                      </p:cBhvr>
                                      <p:to>
                                        <p:strVal val="visible"/>
                                      </p:to>
                                    </p:set>
                                    <p:anim calcmode="lin" valueType="num">
                                      <p:cBhvr additive="repl">
                                        <p:cTn id="17" dur="500" fill="hold"/>
                                        <p:tgtEl>
                                          <p:spTgt spid="37890">
                                            <p:txEl>
                                              <p:pRg st="3" end="3"/>
                                            </p:txEl>
                                          </p:spTgt>
                                        </p:tgtEl>
                                        <p:attrNameLst>
                                          <p:attrName>ppt_x</p:attrName>
                                        </p:attrNameLst>
                                      </p:cBhvr>
                                      <p:tavLst>
                                        <p:tav tm="100000">
                                          <p:val>
                                            <p:strVal val="#ppt_x"/>
                                          </p:val>
                                        </p:tav>
                                        <p:tav>
                                          <p:val>
                                            <p:strVal val="#ppt_x"/>
                                          </p:val>
                                        </p:tav>
                                      </p:tavLst>
                                    </p:anim>
                                    <p:anim calcmode="lin" valueType="num">
                                      <p:cBhvr additive="repl">
                                        <p:cTn id="18" dur="500" fill="hold"/>
                                        <p:tgtEl>
                                          <p:spTgt spid="37890">
                                            <p:txEl>
                                              <p:pRg st="3" end="3"/>
                                            </p:txEl>
                                          </p:spTgt>
                                        </p:tgtEl>
                                        <p:attrNameLst>
                                          <p:attrName>ppt_y</p:attrName>
                                        </p:attrNameLst>
                                      </p:cBhvr>
                                      <p:tavLst>
                                        <p:tav tm="100000">
                                          <p:val>
                                            <p:strVal val="1+#ppt_h/2"/>
                                          </p:val>
                                        </p:tav>
                                        <p:tav>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additive="repl">
                                        <p:cTn id="21" dur="1" fill="hold">
                                          <p:stCondLst>
                                            <p:cond delay="0"/>
                                          </p:stCondLst>
                                        </p:cTn>
                                        <p:tgtEl>
                                          <p:spTgt spid="37890">
                                            <p:txEl>
                                              <p:pRg st="4" end="4"/>
                                            </p:txEl>
                                          </p:spTgt>
                                        </p:tgtEl>
                                        <p:attrNameLst>
                                          <p:attrName>style.visibility</p:attrName>
                                        </p:attrNameLst>
                                      </p:cBhvr>
                                      <p:to>
                                        <p:strVal val="visible"/>
                                      </p:to>
                                    </p:set>
                                    <p:anim calcmode="lin" valueType="num">
                                      <p:cBhvr additive="repl">
                                        <p:cTn id="22" dur="500" fill="hold"/>
                                        <p:tgtEl>
                                          <p:spTgt spid="37890">
                                            <p:txEl>
                                              <p:pRg st="4" end="4"/>
                                            </p:txEl>
                                          </p:spTgt>
                                        </p:tgtEl>
                                        <p:attrNameLst>
                                          <p:attrName>ppt_x</p:attrName>
                                        </p:attrNameLst>
                                      </p:cBhvr>
                                      <p:tavLst>
                                        <p:tav tm="100000">
                                          <p:val>
                                            <p:strVal val="#ppt_x"/>
                                          </p:val>
                                        </p:tav>
                                        <p:tav>
                                          <p:val>
                                            <p:strVal val="#ppt_x"/>
                                          </p:val>
                                        </p:tav>
                                      </p:tavLst>
                                    </p:anim>
                                    <p:anim calcmode="lin" valueType="num">
                                      <p:cBhvr additive="repl">
                                        <p:cTn id="23" dur="500" fill="hold"/>
                                        <p:tgtEl>
                                          <p:spTgt spid="37890">
                                            <p:txEl>
                                              <p:pRg st="4" end="4"/>
                                            </p:txEl>
                                          </p:spTgt>
                                        </p:tgtEl>
                                        <p:attrNameLst>
                                          <p:attrName>ppt_y</p:attrName>
                                        </p:attrNameLst>
                                      </p:cBhvr>
                                      <p:tavLst>
                                        <p:tav tm="100000">
                                          <p:val>
                                            <p:strVal val="1+#ppt_h/2"/>
                                          </p:val>
                                        </p:tav>
                                        <p:tav>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additive="repl">
                                        <p:cTn id="26" dur="1" fill="hold">
                                          <p:stCondLst>
                                            <p:cond delay="0"/>
                                          </p:stCondLst>
                                        </p:cTn>
                                        <p:tgtEl>
                                          <p:spTgt spid="37890">
                                            <p:txEl>
                                              <p:pRg st="5" end="5"/>
                                            </p:txEl>
                                          </p:spTgt>
                                        </p:tgtEl>
                                        <p:attrNameLst>
                                          <p:attrName>style.visibility</p:attrName>
                                        </p:attrNameLst>
                                      </p:cBhvr>
                                      <p:to>
                                        <p:strVal val="visible"/>
                                      </p:to>
                                    </p:set>
                                    <p:anim calcmode="lin" valueType="num">
                                      <p:cBhvr additive="repl">
                                        <p:cTn id="27" dur="500" fill="hold"/>
                                        <p:tgtEl>
                                          <p:spTgt spid="37890">
                                            <p:txEl>
                                              <p:pRg st="5" end="5"/>
                                            </p:txEl>
                                          </p:spTgt>
                                        </p:tgtEl>
                                        <p:attrNameLst>
                                          <p:attrName>ppt_x</p:attrName>
                                        </p:attrNameLst>
                                      </p:cBhvr>
                                      <p:tavLst>
                                        <p:tav tm="100000">
                                          <p:val>
                                            <p:strVal val="#ppt_x"/>
                                          </p:val>
                                        </p:tav>
                                        <p:tav>
                                          <p:val>
                                            <p:strVal val="#ppt_x"/>
                                          </p:val>
                                        </p:tav>
                                      </p:tavLst>
                                    </p:anim>
                                    <p:anim calcmode="lin" valueType="num">
                                      <p:cBhvr additive="repl">
                                        <p:cTn id="28" dur="500" fill="hold"/>
                                        <p:tgtEl>
                                          <p:spTgt spid="37890">
                                            <p:txEl>
                                              <p:pRg st="5" end="5"/>
                                            </p:txEl>
                                          </p:spTgt>
                                        </p:tgtEl>
                                        <p:attrNameLst>
                                          <p:attrName>ppt_y</p:attrName>
                                        </p:attrNameLst>
                                      </p:cBhvr>
                                      <p:tavLst>
                                        <p:tav tm="100000">
                                          <p:val>
                                            <p:strVal val="1+#ppt_h/2"/>
                                          </p:val>
                                        </p:tav>
                                        <p:tav>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additive="repl">
                                        <p:cTn id="31" dur="1" fill="hold">
                                          <p:stCondLst>
                                            <p:cond delay="0"/>
                                          </p:stCondLst>
                                        </p:cTn>
                                        <p:tgtEl>
                                          <p:spTgt spid="37890">
                                            <p:txEl>
                                              <p:pRg st="6" end="6"/>
                                            </p:txEl>
                                          </p:spTgt>
                                        </p:tgtEl>
                                        <p:attrNameLst>
                                          <p:attrName>style.visibility</p:attrName>
                                        </p:attrNameLst>
                                      </p:cBhvr>
                                      <p:to>
                                        <p:strVal val="visible"/>
                                      </p:to>
                                    </p:set>
                                    <p:anim calcmode="lin" valueType="num">
                                      <p:cBhvr additive="repl">
                                        <p:cTn id="32" dur="500" fill="hold"/>
                                        <p:tgtEl>
                                          <p:spTgt spid="37890">
                                            <p:txEl>
                                              <p:pRg st="6" end="6"/>
                                            </p:txEl>
                                          </p:spTgt>
                                        </p:tgtEl>
                                        <p:attrNameLst>
                                          <p:attrName>ppt_x</p:attrName>
                                        </p:attrNameLst>
                                      </p:cBhvr>
                                      <p:tavLst>
                                        <p:tav tm="100000">
                                          <p:val>
                                            <p:strVal val="#ppt_x"/>
                                          </p:val>
                                        </p:tav>
                                        <p:tav>
                                          <p:val>
                                            <p:strVal val="#ppt_x"/>
                                          </p:val>
                                        </p:tav>
                                      </p:tavLst>
                                    </p:anim>
                                    <p:anim calcmode="lin" valueType="num">
                                      <p:cBhvr additive="repl">
                                        <p:cTn id="33" dur="500" fill="hold"/>
                                        <p:tgtEl>
                                          <p:spTgt spid="37890">
                                            <p:txEl>
                                              <p:pRg st="6" end="6"/>
                                            </p:txEl>
                                          </p:spTgt>
                                        </p:tgtEl>
                                        <p:attrNameLst>
                                          <p:attrName>ppt_y</p:attrName>
                                        </p:attrNameLst>
                                      </p:cBhvr>
                                      <p:tavLst>
                                        <p:tav tm="100000">
                                          <p:val>
                                            <p:strVal val="1+#ppt_h/2"/>
                                          </p:val>
                                        </p:tav>
                                        <p:tav>
                                          <p:val>
                                            <p:strVal val="#ppt_y"/>
                                          </p:val>
                                        </p:tav>
                                      </p:tavLst>
                                    </p:anim>
                                  </p:childTnLst>
                                </p:cTn>
                              </p:par>
                            </p:childTnLst>
                          </p:cTn>
                        </p:par>
                        <p:par>
                          <p:cTn id="34" fill="hold" nodeType="afterGroup">
                            <p:stCondLst>
                              <p:cond delay="3000"/>
                            </p:stCondLst>
                            <p:childTnLst>
                              <p:par>
                                <p:cTn id="35" presetID="2" presetClass="entr" presetSubtype="4" fill="hold" nodeType="afterEffect">
                                  <p:stCondLst>
                                    <p:cond delay="0"/>
                                  </p:stCondLst>
                                  <p:childTnLst>
                                    <p:set>
                                      <p:cBhvr additive="repl">
                                        <p:cTn id="36" dur="1" fill="hold">
                                          <p:stCondLst>
                                            <p:cond delay="0"/>
                                          </p:stCondLst>
                                        </p:cTn>
                                        <p:tgtEl>
                                          <p:spTgt spid="37890">
                                            <p:txEl>
                                              <p:pRg st="7" end="7"/>
                                            </p:txEl>
                                          </p:spTgt>
                                        </p:tgtEl>
                                        <p:attrNameLst>
                                          <p:attrName>style.visibility</p:attrName>
                                        </p:attrNameLst>
                                      </p:cBhvr>
                                      <p:to>
                                        <p:strVal val="visible"/>
                                      </p:to>
                                    </p:set>
                                    <p:anim calcmode="lin" valueType="num">
                                      <p:cBhvr additive="repl">
                                        <p:cTn id="37" dur="500" fill="hold"/>
                                        <p:tgtEl>
                                          <p:spTgt spid="37890">
                                            <p:txEl>
                                              <p:pRg st="7" end="7"/>
                                            </p:txEl>
                                          </p:spTgt>
                                        </p:tgtEl>
                                        <p:attrNameLst>
                                          <p:attrName>ppt_x</p:attrName>
                                        </p:attrNameLst>
                                      </p:cBhvr>
                                      <p:tavLst>
                                        <p:tav tm="100000">
                                          <p:val>
                                            <p:strVal val="#ppt_x"/>
                                          </p:val>
                                        </p:tav>
                                        <p:tav>
                                          <p:val>
                                            <p:strVal val="#ppt_x"/>
                                          </p:val>
                                        </p:tav>
                                      </p:tavLst>
                                    </p:anim>
                                    <p:anim calcmode="lin" valueType="num">
                                      <p:cBhvr additive="repl">
                                        <p:cTn id="38" dur="500" fill="hold"/>
                                        <p:tgtEl>
                                          <p:spTgt spid="37890">
                                            <p:txEl>
                                              <p:pRg st="7" end="7"/>
                                            </p:txEl>
                                          </p:spTgt>
                                        </p:tgtEl>
                                        <p:attrNameLst>
                                          <p:attrName>ppt_y</p:attrName>
                                        </p:attrNameLst>
                                      </p:cBhvr>
                                      <p:tavLst>
                                        <p:tav tm="100000">
                                          <p:val>
                                            <p:strVal val="1+#ppt_h/2"/>
                                          </p:val>
                                        </p:tav>
                                        <p:tav>
                                          <p:val>
                                            <p:strVal val="#ppt_y"/>
                                          </p:val>
                                        </p:tav>
                                      </p:tavLst>
                                    </p:anim>
                                  </p:childTnLst>
                                </p:cTn>
                              </p:par>
                            </p:childTnLst>
                          </p:cTn>
                        </p:par>
                        <p:par>
                          <p:cTn id="39" fill="hold" nodeType="afterGroup">
                            <p:stCondLst>
                              <p:cond delay="3500"/>
                            </p:stCondLst>
                            <p:childTnLst>
                              <p:par>
                                <p:cTn id="40" presetID="2" presetClass="entr" presetSubtype="4" fill="hold" nodeType="afterEffect">
                                  <p:stCondLst>
                                    <p:cond delay="0"/>
                                  </p:stCondLst>
                                  <p:childTnLst>
                                    <p:set>
                                      <p:cBhvr additive="repl">
                                        <p:cTn id="41" dur="1" fill="hold">
                                          <p:stCondLst>
                                            <p:cond delay="0"/>
                                          </p:stCondLst>
                                        </p:cTn>
                                        <p:tgtEl>
                                          <p:spTgt spid="37890">
                                            <p:txEl>
                                              <p:pRg st="8" end="8"/>
                                            </p:txEl>
                                          </p:spTgt>
                                        </p:tgtEl>
                                        <p:attrNameLst>
                                          <p:attrName>style.visibility</p:attrName>
                                        </p:attrNameLst>
                                      </p:cBhvr>
                                      <p:to>
                                        <p:strVal val="visible"/>
                                      </p:to>
                                    </p:set>
                                    <p:anim calcmode="lin" valueType="num">
                                      <p:cBhvr additive="repl">
                                        <p:cTn id="42" dur="500" fill="hold"/>
                                        <p:tgtEl>
                                          <p:spTgt spid="37890">
                                            <p:txEl>
                                              <p:pRg st="8" end="8"/>
                                            </p:txEl>
                                          </p:spTgt>
                                        </p:tgtEl>
                                        <p:attrNameLst>
                                          <p:attrName>ppt_x</p:attrName>
                                        </p:attrNameLst>
                                      </p:cBhvr>
                                      <p:tavLst>
                                        <p:tav tm="100000">
                                          <p:val>
                                            <p:strVal val="#ppt_x"/>
                                          </p:val>
                                        </p:tav>
                                        <p:tav>
                                          <p:val>
                                            <p:strVal val="#ppt_x"/>
                                          </p:val>
                                        </p:tav>
                                      </p:tavLst>
                                    </p:anim>
                                    <p:anim calcmode="lin" valueType="num">
                                      <p:cBhvr additive="repl">
                                        <p:cTn id="43" dur="500" fill="hold"/>
                                        <p:tgtEl>
                                          <p:spTgt spid="37890">
                                            <p:txEl>
                                              <p:pRg st="8" end="8"/>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F7EE407A-EDE8-BAA0-4057-C24ABA59F0B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Διωστήρας (Μπιέλα)</a:t>
            </a:r>
          </a:p>
        </p:txBody>
      </p:sp>
      <p:sp>
        <p:nvSpPr>
          <p:cNvPr id="38914" name="Rectangle 2">
            <a:extLst>
              <a:ext uri="{FF2B5EF4-FFF2-40B4-BE49-F238E27FC236}">
                <a16:creationId xmlns:a16="http://schemas.microsoft.com/office/drawing/2014/main" id="{A2597A82-430C-EF0D-2CE5-FFF04176673C}"/>
              </a:ext>
            </a:extLst>
          </p:cNvPr>
          <p:cNvSpPr>
            <a:spLocks noChangeArrowheads="1"/>
          </p:cNvSpPr>
          <p:nvPr/>
        </p:nvSpPr>
        <p:spPr bwMode="auto">
          <a:xfrm>
            <a:off x="611188" y="700088"/>
            <a:ext cx="7848600" cy="301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2413"/>
              </a:spcAft>
            </a:pPr>
            <a:r>
              <a:rPr lang="el-GR" altLang="el-GR" sz="1900">
                <a:latin typeface="Calibri" panose="020F0502020204030204" pitchFamily="34" charset="0"/>
              </a:rPr>
              <a:t>Προορισμός του διωστήρα είναι να μεταφέρει την κινητική ενέργεια του εμβόλου στο στροφαλοφόρο άξονα, αλλά και αντίστροφα, να μεταφέρει δηλαδή τη δύναμη που χρειάζεται το έμβολο, από το στροφαλοφόρο άξονα, κατά τη φάση της συμπίεσης, κατά κύριο λόγο, και λιγότερο κατά τη φάση της εξαγωγής.</a:t>
            </a:r>
          </a:p>
          <a:p>
            <a:pPr algn="ctr" hangingPunct="1">
              <a:lnSpc>
                <a:spcPct val="100000"/>
              </a:lnSpc>
              <a:spcAft>
                <a:spcPts val="2413"/>
              </a:spcAft>
            </a:pPr>
            <a:r>
              <a:rPr lang="el-GR" altLang="el-GR" sz="1900">
                <a:latin typeface="Calibri" panose="020F0502020204030204" pitchFamily="34" charset="0"/>
              </a:rPr>
              <a:t>Κατά τις φάσεις της εκτόνωσης, της συμπίεσης και της εξαγωγής, ο διωστήρας καταπονείται σε θλίψη και λυγισμό, </a:t>
            </a:r>
          </a:p>
          <a:p>
            <a:pPr algn="ctr" hangingPunct="1">
              <a:lnSpc>
                <a:spcPct val="100000"/>
              </a:lnSpc>
              <a:spcAft>
                <a:spcPts val="2413"/>
              </a:spcAft>
            </a:pPr>
            <a:r>
              <a:rPr lang="el-GR" altLang="el-GR" sz="1900">
                <a:latin typeface="Calibri" panose="020F0502020204030204" pitchFamily="34" charset="0"/>
              </a:rPr>
              <a:t>ενώ κατά τη φάση της εισαγωγής καταπονείται σε εφελκυσμό.</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8914">
                                            <p:txEl>
                                              <p:pRg st="1" end="1"/>
                                            </p:txEl>
                                          </p:spTgt>
                                        </p:tgtEl>
                                        <p:attrNameLst>
                                          <p:attrName>style.visibility</p:attrName>
                                        </p:attrNameLst>
                                      </p:cBhvr>
                                      <p:to>
                                        <p:strVal val="visible"/>
                                      </p:to>
                                    </p:set>
                                    <p:anim calcmode="lin" valueType="num">
                                      <p:cBhvr additive="repl">
                                        <p:cTn id="7" dur="500" fill="hold"/>
                                        <p:tgtEl>
                                          <p:spTgt spid="38914">
                                            <p:txEl>
                                              <p:pRg st="1" end="1"/>
                                            </p:txEl>
                                          </p:spTgt>
                                        </p:tgtEl>
                                        <p:attrNameLst>
                                          <p:attrName>ppt_x</p:attrName>
                                        </p:attrNameLst>
                                      </p:cBhvr>
                                      <p:tavLst>
                                        <p:tav tm="100000">
                                          <p:val>
                                            <p:strVal val="#ppt_x"/>
                                          </p:val>
                                        </p:tav>
                                        <p:tav>
                                          <p:val>
                                            <p:strVal val="#ppt_x"/>
                                          </p:val>
                                        </p:tav>
                                      </p:tavLst>
                                    </p:anim>
                                    <p:anim calcmode="lin" valueType="num">
                                      <p:cBhvr additive="repl">
                                        <p:cTn id="8" dur="500" fill="hold"/>
                                        <p:tgtEl>
                                          <p:spTgt spid="38914">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38914">
                                            <p:txEl>
                                              <p:pRg st="2" end="2"/>
                                            </p:txEl>
                                          </p:spTgt>
                                        </p:tgtEl>
                                        <p:attrNameLst>
                                          <p:attrName>style.visibility</p:attrName>
                                        </p:attrNameLst>
                                      </p:cBhvr>
                                      <p:to>
                                        <p:strVal val="visible"/>
                                      </p:to>
                                    </p:set>
                                    <p:anim calcmode="lin" valueType="num">
                                      <p:cBhvr additive="repl">
                                        <p:cTn id="13" dur="500" fill="hold"/>
                                        <p:tgtEl>
                                          <p:spTgt spid="38914">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38914">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3CB18E9E-E4C2-5DA3-9E43-A4C087E4129F}"/>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Διωστήρας (Μπιέλα)</a:t>
            </a:r>
          </a:p>
        </p:txBody>
      </p:sp>
      <p:sp>
        <p:nvSpPr>
          <p:cNvPr id="39938" name="Rectangle 2">
            <a:extLst>
              <a:ext uri="{FF2B5EF4-FFF2-40B4-BE49-F238E27FC236}">
                <a16:creationId xmlns:a16="http://schemas.microsoft.com/office/drawing/2014/main" id="{30BBF656-7AEC-C8D3-0F34-26004E80A987}"/>
              </a:ext>
            </a:extLst>
          </p:cNvPr>
          <p:cNvSpPr>
            <a:spLocks noChangeArrowheads="1"/>
          </p:cNvSpPr>
          <p:nvPr/>
        </p:nvSpPr>
        <p:spPr bwMode="auto">
          <a:xfrm>
            <a:off x="611188" y="700088"/>
            <a:ext cx="4248150" cy="357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2413"/>
              </a:spcAft>
            </a:pPr>
            <a:r>
              <a:rPr lang="el-GR" altLang="el-GR" sz="1900">
                <a:latin typeface="Calibri" panose="020F0502020204030204" pitchFamily="34" charset="0"/>
              </a:rPr>
              <a:t>Το υλικό κατασκευής του διωστήρα είναι ο σφυρήλατος χάλυβας και, κατά γενικό κανόνα, το σχήμα της διατομής του είναι διπλό ταυ. </a:t>
            </a:r>
          </a:p>
          <a:p>
            <a:pPr algn="ctr" hangingPunct="1">
              <a:lnSpc>
                <a:spcPct val="100000"/>
              </a:lnSpc>
              <a:spcAft>
                <a:spcPts val="2413"/>
              </a:spcAft>
            </a:pPr>
            <a:r>
              <a:rPr lang="el-GR" altLang="el-GR" sz="1900">
                <a:latin typeface="Calibri" panose="020F0502020204030204" pitchFamily="34" charset="0"/>
              </a:rPr>
              <a:t>Η σύνδεση του διωστήρα με το στροφαλοφόρο άξονα γίνεται μέσω διαιρούμενων εδράνων (κουζινέτων) και με την παρεμβολή τριβέων, που συνήθως είναι διαιρούμενοι τριβείς ολίσθησης και λιγότερο ένσφαιροι τριβείς (ρουλμάν).</a:t>
            </a:r>
          </a:p>
        </p:txBody>
      </p:sp>
      <p:pic>
        <p:nvPicPr>
          <p:cNvPr id="39939" name="Picture 3">
            <a:extLst>
              <a:ext uri="{FF2B5EF4-FFF2-40B4-BE49-F238E27FC236}">
                <a16:creationId xmlns:a16="http://schemas.microsoft.com/office/drawing/2014/main" id="{144858ED-33C8-D44D-510B-BE64728E2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511" b="14362"/>
          <a:stretch>
            <a:fillRect/>
          </a:stretch>
        </p:blipFill>
        <p:spPr bwMode="auto">
          <a:xfrm>
            <a:off x="6280150" y="2284413"/>
            <a:ext cx="1892300" cy="1150937"/>
          </a:xfrm>
          <a:prstGeom prst="rect">
            <a:avLst/>
          </a:prstGeom>
          <a:noFill/>
          <a:ln>
            <a:noFill/>
          </a:ln>
          <a:effectLst/>
          <a:extLst>
            <a:ext uri="{909E8E84-426E-40DD-AFC4-6F175D3DCCD1}">
              <a14:hiddenFill xmlns:a14="http://schemas.microsoft.com/office/drawing/2010/main">
                <a:blipFill dpi="0" rotWithShape="0">
                  <a:blip/>
                  <a:srcRect t="9511" b="14362"/>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0" name="Picture 4">
            <a:extLst>
              <a:ext uri="{FF2B5EF4-FFF2-40B4-BE49-F238E27FC236}">
                <a16:creationId xmlns:a16="http://schemas.microsoft.com/office/drawing/2014/main" id="{C0F042A5-C106-27D2-02F1-C2F8EC167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7724" b="11801"/>
          <a:stretch>
            <a:fillRect/>
          </a:stretch>
        </p:blipFill>
        <p:spPr bwMode="auto">
          <a:xfrm>
            <a:off x="6094413" y="3508375"/>
            <a:ext cx="2222500" cy="1008063"/>
          </a:xfrm>
          <a:prstGeom prst="rect">
            <a:avLst/>
          </a:prstGeom>
          <a:noFill/>
          <a:ln>
            <a:noFill/>
          </a:ln>
          <a:effectLst/>
          <a:extLst>
            <a:ext uri="{909E8E84-426E-40DD-AFC4-6F175D3DCCD1}">
              <a14:hiddenFill xmlns:a14="http://schemas.microsoft.com/office/drawing/2010/main">
                <a:blipFill dpi="0" rotWithShape="0">
                  <a:blip/>
                  <a:srcRect t="27724" b="11801"/>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1" name="Picture 5">
            <a:extLst>
              <a:ext uri="{FF2B5EF4-FFF2-40B4-BE49-F238E27FC236}">
                <a16:creationId xmlns:a16="http://schemas.microsoft.com/office/drawing/2014/main" id="{BBEE1FA8-BCB3-2F22-D21F-D0617C3EC6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555625"/>
            <a:ext cx="1920875" cy="1312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39938">
                                            <p:txEl>
                                              <p:pRg st="0" end="0"/>
                                            </p:txEl>
                                          </p:spTgt>
                                        </p:tgtEl>
                                        <p:attrNameLst>
                                          <p:attrName>style.visibility</p:attrName>
                                        </p:attrNameLst>
                                      </p:cBhvr>
                                      <p:to>
                                        <p:strVal val="visible"/>
                                      </p:to>
                                    </p:set>
                                    <p:anim calcmode="lin" valueType="num">
                                      <p:cBhvr additive="repl">
                                        <p:cTn id="7" dur="500" fill="hold"/>
                                        <p:tgtEl>
                                          <p:spTgt spid="39938">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39938">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39938">
                                            <p:txEl>
                                              <p:pRg st="1" end="1"/>
                                            </p:txEl>
                                          </p:spTgt>
                                        </p:tgtEl>
                                        <p:attrNameLst>
                                          <p:attrName>style.visibility</p:attrName>
                                        </p:attrNameLst>
                                      </p:cBhvr>
                                      <p:to>
                                        <p:strVal val="visible"/>
                                      </p:to>
                                    </p:set>
                                    <p:anim calcmode="lin" valueType="num">
                                      <p:cBhvr additive="repl">
                                        <p:cTn id="13" dur="500" fill="hold"/>
                                        <p:tgtEl>
                                          <p:spTgt spid="39938">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39938">
                                            <p:txEl>
                                              <p:pRg st="1" end="1"/>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A64652B8-A751-ACAD-5523-551793441573}"/>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Διωστήρας (Μπιέλα)</a:t>
            </a:r>
          </a:p>
        </p:txBody>
      </p:sp>
      <p:sp>
        <p:nvSpPr>
          <p:cNvPr id="40962" name="Rectangle 2">
            <a:extLst>
              <a:ext uri="{FF2B5EF4-FFF2-40B4-BE49-F238E27FC236}">
                <a16:creationId xmlns:a16="http://schemas.microsoft.com/office/drawing/2014/main" id="{DF2AC50C-CEED-F120-AFD9-E06EA0CF8914}"/>
              </a:ext>
            </a:extLst>
          </p:cNvPr>
          <p:cNvSpPr>
            <a:spLocks noChangeArrowheads="1"/>
          </p:cNvSpPr>
          <p:nvPr/>
        </p:nvSpPr>
        <p:spPr bwMode="auto">
          <a:xfrm>
            <a:off x="684213" y="984250"/>
            <a:ext cx="4176712" cy="249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3013"/>
              </a:spcAft>
            </a:pPr>
            <a:r>
              <a:rPr lang="el-GR" altLang="el-GR" sz="1900">
                <a:latin typeface="Calibri" panose="020F0502020204030204" pitchFamily="34" charset="0"/>
              </a:rPr>
              <a:t>Οι τριβείς ολίσθησης είναι κατασκευασμένοι από χάλυβα και στην εσωτερική πλευρά τους επικαλύπτονται με ειδικό υλικό κατά της τριβής. </a:t>
            </a:r>
          </a:p>
          <a:p>
            <a:pPr algn="ctr" hangingPunct="1">
              <a:lnSpc>
                <a:spcPct val="100000"/>
              </a:lnSpc>
              <a:spcAft>
                <a:spcPts val="2413"/>
              </a:spcAft>
            </a:pPr>
            <a:r>
              <a:rPr lang="el-GR" altLang="el-GR" sz="1900">
                <a:latin typeface="Calibri" panose="020F0502020204030204" pitchFamily="34" charset="0"/>
              </a:rPr>
              <a:t>Κάθε ημικύλινδρος έχει μια προεξοχή που κάθεται σε αντίστοιχη εσοχή των δύο κομματιών του εδράνου. </a:t>
            </a:r>
          </a:p>
        </p:txBody>
      </p:sp>
      <p:sp>
        <p:nvSpPr>
          <p:cNvPr id="40963" name="Rectangle 3">
            <a:extLst>
              <a:ext uri="{FF2B5EF4-FFF2-40B4-BE49-F238E27FC236}">
                <a16:creationId xmlns:a16="http://schemas.microsoft.com/office/drawing/2014/main" id="{A599BC2C-6C3C-9FA1-D16A-C8F0362C1972}"/>
              </a:ext>
            </a:extLst>
          </p:cNvPr>
          <p:cNvSpPr>
            <a:spLocks noChangeArrowheads="1"/>
          </p:cNvSpPr>
          <p:nvPr/>
        </p:nvSpPr>
        <p:spPr bwMode="auto">
          <a:xfrm>
            <a:off x="63500" y="-136525"/>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pic>
        <p:nvPicPr>
          <p:cNvPr id="40964" name="Picture 4">
            <a:extLst>
              <a:ext uri="{FF2B5EF4-FFF2-40B4-BE49-F238E27FC236}">
                <a16:creationId xmlns:a16="http://schemas.microsoft.com/office/drawing/2014/main" id="{FB633EB0-0A96-BC2B-7033-F10210B15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347788"/>
            <a:ext cx="3887788" cy="2025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0962">
                                            <p:txEl>
                                              <p:pRg st="0" end="0"/>
                                            </p:txEl>
                                          </p:spTgt>
                                        </p:tgtEl>
                                        <p:attrNameLst>
                                          <p:attrName>style.visibility</p:attrName>
                                        </p:attrNameLst>
                                      </p:cBhvr>
                                      <p:to>
                                        <p:strVal val="visible"/>
                                      </p:to>
                                    </p:set>
                                    <p:anim calcmode="lin" valueType="num">
                                      <p:cBhvr additive="repl">
                                        <p:cTn id="7" dur="500" fill="hold"/>
                                        <p:tgtEl>
                                          <p:spTgt spid="4096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4096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40962">
                                            <p:txEl>
                                              <p:pRg st="1" end="1"/>
                                            </p:txEl>
                                          </p:spTgt>
                                        </p:tgtEl>
                                        <p:attrNameLst>
                                          <p:attrName>style.visibility</p:attrName>
                                        </p:attrNameLst>
                                      </p:cBhvr>
                                      <p:to>
                                        <p:strVal val="visible"/>
                                      </p:to>
                                    </p:set>
                                    <p:anim calcmode="lin" valueType="num">
                                      <p:cBhvr additive="repl">
                                        <p:cTn id="13" dur="500" fill="hold"/>
                                        <p:tgtEl>
                                          <p:spTgt spid="40962">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40962">
                                            <p:txEl>
                                              <p:pRg st="1" end="1"/>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8B9612A2-2863-7C3F-662C-2C4D0EDC8EA9}"/>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Διωστήρας (Μπιέλα)</a:t>
            </a:r>
          </a:p>
        </p:txBody>
      </p:sp>
      <p:sp>
        <p:nvSpPr>
          <p:cNvPr id="41986" name="Rectangle 2">
            <a:extLst>
              <a:ext uri="{FF2B5EF4-FFF2-40B4-BE49-F238E27FC236}">
                <a16:creationId xmlns:a16="http://schemas.microsoft.com/office/drawing/2014/main" id="{6F828432-59A7-712C-D57D-B5EC2CBEF968}"/>
              </a:ext>
            </a:extLst>
          </p:cNvPr>
          <p:cNvSpPr>
            <a:spLocks noChangeArrowheads="1"/>
          </p:cNvSpPr>
          <p:nvPr/>
        </p:nvSpPr>
        <p:spPr bwMode="auto">
          <a:xfrm>
            <a:off x="468313" y="984250"/>
            <a:ext cx="4392612" cy="307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Aft>
                <a:spcPts val="3013"/>
              </a:spcAft>
            </a:pPr>
            <a:r>
              <a:rPr lang="el-GR" altLang="el-GR" sz="1900">
                <a:latin typeface="Calibri" panose="020F0502020204030204" pitchFamily="34" charset="0"/>
              </a:rPr>
              <a:t>Οι προεξοχές και οι εσοχές χρειάζονται, για να μη μπορούν τα δύο τμήματα του τριβέα να γυρίζουν μέσα στο έδρανο παρασυρόμενα από τον στροφέα του στροφάλου. </a:t>
            </a:r>
          </a:p>
          <a:p>
            <a:pPr algn="ctr" hangingPunct="1">
              <a:lnSpc>
                <a:spcPct val="100000"/>
              </a:lnSpc>
              <a:spcAft>
                <a:spcPts val="3013"/>
              </a:spcAft>
            </a:pPr>
            <a:r>
              <a:rPr lang="el-GR" altLang="el-GR" sz="1900">
                <a:latin typeface="Calibri" panose="020F0502020204030204" pitchFamily="34" charset="0"/>
              </a:rPr>
              <a:t>Η λίπανση των επιφανειών των τριβέων γίνεται με λάδι που φθάνει στα κομβία των διωστήρων μέσω οπών από τα κομβία βάσης του στροφαλοφόρου άξονα.</a:t>
            </a:r>
          </a:p>
        </p:txBody>
      </p:sp>
      <p:sp>
        <p:nvSpPr>
          <p:cNvPr id="41987" name="Rectangle 3">
            <a:extLst>
              <a:ext uri="{FF2B5EF4-FFF2-40B4-BE49-F238E27FC236}">
                <a16:creationId xmlns:a16="http://schemas.microsoft.com/office/drawing/2014/main" id="{702A4924-6792-6EF1-23E8-697428BB150B}"/>
              </a:ext>
            </a:extLst>
          </p:cNvPr>
          <p:cNvSpPr>
            <a:spLocks noChangeArrowheads="1"/>
          </p:cNvSpPr>
          <p:nvPr/>
        </p:nvSpPr>
        <p:spPr bwMode="auto">
          <a:xfrm>
            <a:off x="63500" y="-136525"/>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pic>
        <p:nvPicPr>
          <p:cNvPr id="41988" name="Picture 4">
            <a:extLst>
              <a:ext uri="{FF2B5EF4-FFF2-40B4-BE49-F238E27FC236}">
                <a16:creationId xmlns:a16="http://schemas.microsoft.com/office/drawing/2014/main" id="{F30FBA1C-DDFC-E7FA-40F5-7D1C92E28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74" t="10614" r="13017" b="9514"/>
          <a:stretch>
            <a:fillRect/>
          </a:stretch>
        </p:blipFill>
        <p:spPr bwMode="auto">
          <a:xfrm>
            <a:off x="4932363" y="1349375"/>
            <a:ext cx="3527425" cy="2446338"/>
          </a:xfrm>
          <a:prstGeom prst="rect">
            <a:avLst/>
          </a:prstGeom>
          <a:noFill/>
          <a:ln>
            <a:noFill/>
          </a:ln>
          <a:effectLst/>
          <a:extLst>
            <a:ext uri="{909E8E84-426E-40DD-AFC4-6F175D3DCCD1}">
              <a14:hiddenFill xmlns:a14="http://schemas.microsoft.com/office/drawing/2010/main">
                <a:blipFill dpi="0" rotWithShape="0">
                  <a:blip/>
                  <a:srcRect l="7674" t="10614" r="13017" b="9514"/>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1986">
                                            <p:txEl>
                                              <p:pRg st="0" end="0"/>
                                            </p:txEl>
                                          </p:spTgt>
                                        </p:tgtEl>
                                        <p:attrNameLst>
                                          <p:attrName>style.visibility</p:attrName>
                                        </p:attrNameLst>
                                      </p:cBhvr>
                                      <p:to>
                                        <p:strVal val="visible"/>
                                      </p:to>
                                    </p:set>
                                    <p:anim calcmode="lin" valueType="num">
                                      <p:cBhvr additive="repl">
                                        <p:cTn id="7" dur="500" fill="hold"/>
                                        <p:tgtEl>
                                          <p:spTgt spid="41986">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41986">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41986">
                                            <p:txEl>
                                              <p:pRg st="1" end="1"/>
                                            </p:txEl>
                                          </p:spTgt>
                                        </p:tgtEl>
                                        <p:attrNameLst>
                                          <p:attrName>style.visibility</p:attrName>
                                        </p:attrNameLst>
                                      </p:cBhvr>
                                      <p:to>
                                        <p:strVal val="visible"/>
                                      </p:to>
                                    </p:set>
                                    <p:anim calcmode="lin" valueType="num">
                                      <p:cBhvr additive="repl">
                                        <p:cTn id="13" dur="500" fill="hold"/>
                                        <p:tgtEl>
                                          <p:spTgt spid="41986">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41986">
                                            <p:txEl>
                                              <p:pRg st="1" end="1"/>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utoShape 1">
            <a:extLst>
              <a:ext uri="{FF2B5EF4-FFF2-40B4-BE49-F238E27FC236}">
                <a16:creationId xmlns:a16="http://schemas.microsoft.com/office/drawing/2014/main" id="{6C485A6B-CFB3-5D32-0484-1A7E5493B07B}"/>
              </a:ext>
            </a:extLst>
          </p:cNvPr>
          <p:cNvSpPr>
            <a:spLocks noChangeArrowheads="1"/>
          </p:cNvSpPr>
          <p:nvPr/>
        </p:nvSpPr>
        <p:spPr bwMode="auto">
          <a:xfrm>
            <a:off x="2124075" y="2068513"/>
            <a:ext cx="4319588" cy="792162"/>
          </a:xfrm>
          <a:custGeom>
            <a:avLst/>
            <a:gdLst>
              <a:gd name="G0" fmla="+- 0 0 12500"/>
              <a:gd name="G1" fmla="+- 25000 0 12500"/>
              <a:gd name="G2" fmla="?: G1 12500 25000"/>
              <a:gd name="G3" fmla="?: G0 0 G1"/>
              <a:gd name="G4" fmla="min 12001 2200"/>
              <a:gd name="G5" fmla="*/ G4 G3 1"/>
              <a:gd name="G6" fmla="*/ G5 1 32767"/>
              <a:gd name="G7" fmla="*/ G6 1 2"/>
              <a:gd name="G8" fmla="*/ G6 1 4"/>
              <a:gd name="G9" fmla="+- G6 G7 0"/>
              <a:gd name="G10" fmla="+- G9 0 0"/>
              <a:gd name="G11" fmla="+- G6 G6 0"/>
              <a:gd name="G12" fmla="+- G11 0 0"/>
              <a:gd name="G13" fmla="+- 2200 0 G6"/>
              <a:gd name="G14" fmla="+- 2200 0 G7"/>
              <a:gd name="G15" fmla="+- G13 0 G7"/>
              <a:gd name="G16" fmla="+- 12001 0 G6"/>
              <a:gd name="G17" fmla="+- 12001 0 G7"/>
              <a:gd name="G18" fmla="*/ 12001 1 2"/>
              <a:gd name="G19" fmla="*/ 2200 1 2"/>
              <a:gd name="G20" fmla="+- 12001 0 0"/>
              <a:gd name="G21" fmla="+- 0 0 0"/>
              <a:gd name="G22" fmla="+- 90 0 0"/>
              <a:gd name="G23" fmla="+- 0 0 0"/>
              <a:gd name="G24" fmla="+- 180 0 0"/>
              <a:gd name="G25" fmla="+- 270 0 0"/>
              <a:gd name="G26" fmla="+- 65446 0 0"/>
              <a:gd name="G27" fmla="+- 180 0 0"/>
              <a:gd name="G28" fmla="+- 65356 0 0"/>
              <a:gd name="G29" fmla="+- 90 0 0"/>
              <a:gd name="G30" fmla="+- 65446 0 0"/>
              <a:gd name="G31" fmla="+- 90 0 0"/>
              <a:gd name="G32" fmla="+- 65446 0 0"/>
              <a:gd name="G33" fmla="+- 0 0 0"/>
              <a:gd name="G34" fmla="+- 65356 0 0"/>
              <a:gd name="G35" fmla="+- 90 0 0"/>
              <a:gd name="G36" fmla="+- 65446 0 0"/>
              <a:gd name="G37" fmla="+- 0 0 0"/>
              <a:gd name="G38" fmla="+- 65356 0 0"/>
              <a:gd name="G39" fmla="+- 90 0 0"/>
              <a:gd name="G40" fmla="+- 65266 0 0"/>
              <a:gd name="G41" fmla="+- 180 0 0"/>
              <a:gd name="G42" fmla="+- 65356 0 0"/>
              <a:gd name="G43" fmla="+- 180 0 0"/>
              <a:gd name="G44" fmla="+- 90 0 0"/>
              <a:gd name="G45" fmla="+- 180 0 0"/>
              <a:gd name="G46" fmla="+- 180 0 0"/>
              <a:gd name="G47" fmla="+- 0 0 0"/>
              <a:gd name="G48" fmla="+- 90 0 0"/>
              <a:gd name="G49" fmla="+- 0 0 0"/>
              <a:gd name="G50" fmla="+- 180 0 0"/>
              <a:gd name="G51" fmla="+- 90 0 0"/>
              <a:gd name="G52" fmla="+- 65446 0 0"/>
              <a:gd name="G53" fmla="+- 0 0 0"/>
              <a:gd name="G54" fmla="+- 180 0 0"/>
              <a:gd name="G55" fmla="+- 180 0 0"/>
              <a:gd name="G56" fmla="+- 180 0 0"/>
              <a:gd name="G57" fmla="+- 0 0 0"/>
              <a:gd name="G58" fmla="+- 180 0 0"/>
            </a:gdLst>
            <a:ahLst/>
            <a:cxnLst>
              <a:cxn ang="0">
                <a:pos x="r" y="vc"/>
              </a:cxn>
              <a:cxn ang="5400000">
                <a:pos x="hc" y="b"/>
              </a:cxn>
              <a:cxn ang="10800000">
                <a:pos x="l" y="vc"/>
              </a:cxn>
              <a:cxn ang="16200000">
                <a:pos x="hc" y="t"/>
              </a:cxn>
            </a:cxnLst>
            <a:rect l="0" t="0" r="0" b="0"/>
            <a:pathLst>
              <a:path stroke="0">
                <a:moveTo>
                  <a:pt x="12001" y="420"/>
                </a:moveTo>
                <a:lnTo>
                  <a:pt x="420" y="420"/>
                </a:lnTo>
                <a:lnTo>
                  <a:pt x="0" y="90"/>
                </a:lnTo>
                <a:lnTo>
                  <a:pt x="11581" y="420"/>
                </a:lnTo>
                <a:lnTo>
                  <a:pt x="210" y="210"/>
                </a:lnTo>
                <a:lnTo>
                  <a:pt x="0" y="180"/>
                </a:lnTo>
                <a:lnTo>
                  <a:pt x="11162" y="839"/>
                </a:lnTo>
                <a:lnTo>
                  <a:pt x="420" y="839"/>
                </a:lnTo>
                <a:lnTo>
                  <a:pt x="420" y="420"/>
                </a:lnTo>
                <a:lnTo>
                  <a:pt x="270" y="65446"/>
                </a:lnTo>
                <a:lnTo>
                  <a:pt x="0" y="1780"/>
                </a:lnTo>
                <a:lnTo>
                  <a:pt x="420" y="420"/>
                </a:lnTo>
                <a:close/>
                <a:moveTo>
                  <a:pt x="180" y="65356"/>
                </a:moveTo>
                <a:lnTo>
                  <a:pt x="839" y="1361"/>
                </a:lnTo>
                <a:lnTo>
                  <a:pt x="11581" y="1361"/>
                </a:lnTo>
                <a:close/>
              </a:path>
            </a:pathLst>
          </a:custGeom>
          <a:gradFill rotWithShape="0">
            <a:gsLst>
              <a:gs pos="0">
                <a:srgbClr val="8CE9C2"/>
              </a:gs>
              <a:gs pos="100000">
                <a:srgbClr val="F7FEFC"/>
              </a:gs>
            </a:gsLst>
            <a:path path="shape">
              <a:fillToRect l="50000" t="100000" r="50000"/>
            </a:path>
          </a:gradFill>
          <a:ln w="9360" cap="flat">
            <a:solidFill>
              <a:srgbClr val="099B73"/>
            </a:solidFill>
            <a:round/>
            <a:headEnd/>
            <a:tailEnd/>
          </a:ln>
          <a:effectLst>
            <a:outerShdw dist="38160" dir="5400000" algn="ctr" rotWithShape="0">
              <a:srgbClr val="FFFFFF">
                <a:alpha val="48029"/>
              </a:srgbClr>
            </a:outerShdw>
          </a:effectLst>
        </p:spPr>
        <p:txBody>
          <a:bodyPr wrap="none" anchor="ctr"/>
          <a:lstStyle/>
          <a:p>
            <a:endParaRPr lang="el-GR"/>
          </a:p>
        </p:txBody>
      </p:sp>
      <p:sp>
        <p:nvSpPr>
          <p:cNvPr id="43010" name="Rectangle 2">
            <a:extLst>
              <a:ext uri="{FF2B5EF4-FFF2-40B4-BE49-F238E27FC236}">
                <a16:creationId xmlns:a16="http://schemas.microsoft.com/office/drawing/2014/main" id="{A7D85CD3-13F4-95C4-FF87-794E0C9ED321}"/>
              </a:ext>
            </a:extLst>
          </p:cNvPr>
          <p:cNvSpPr>
            <a:spLocks noChangeArrowheads="1"/>
          </p:cNvSpPr>
          <p:nvPr/>
        </p:nvSpPr>
        <p:spPr bwMode="auto">
          <a:xfrm>
            <a:off x="2195513" y="2211388"/>
            <a:ext cx="4176712"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200" b="1">
                <a:latin typeface="Constantia" panose="02030602050306030303" pitchFamily="18" charset="0"/>
              </a:rPr>
              <a:t>Στροφαλοφόρος Άξονας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withEffect">
                                  <p:stCondLst>
                                    <p:cond delay="0"/>
                                  </p:stCondLst>
                                  <p:childTnLst>
                                    <p:set>
                                      <p:cBhvr additive="repl">
                                        <p:cTn id="6" dur="1" fill="hold">
                                          <p:stCondLst>
                                            <p:cond delay="0"/>
                                          </p:stCondLst>
                                        </p:cTn>
                                        <p:tgtEl>
                                          <p:spTgt spid="43010"/>
                                        </p:tgtEl>
                                        <p:attrNameLst>
                                          <p:attrName>style.visibility</p:attrName>
                                        </p:attrNameLst>
                                      </p:cBhvr>
                                      <p:to>
                                        <p:strVal val="visible"/>
                                      </p:to>
                                    </p:set>
                                    <p:anim calcmode="lin" valueType="num">
                                      <p:cBhvr additive="repl">
                                        <p:cTn id="7" dur="1000" fill="hold"/>
                                        <p:tgtEl>
                                          <p:spTgt spid="43010"/>
                                        </p:tgtEl>
                                        <p:attrNameLst>
                                          <p:attrName>ppt_x</p:attrName>
                                        </p:attrNameLst>
                                      </p:cBhvr>
                                      <p:tavLst>
                                        <p:tav tm="100000">
                                          <p:val>
                                            <p:strVal val="#ppt_x-.2"/>
                                          </p:val>
                                        </p:tav>
                                        <p:tav>
                                          <p:val>
                                            <p:strVal val="#ppt_x"/>
                                          </p:val>
                                        </p:tav>
                                      </p:tavLst>
                                    </p:anim>
                                    <p:anim calcmode="lin" valueType="num">
                                      <p:cBhvr additive="repl">
                                        <p:cTn id="8" dur="1000" fill="hold"/>
                                        <p:tgtEl>
                                          <p:spTgt spid="43010"/>
                                        </p:tgtEl>
                                        <p:attrNameLst>
                                          <p:attrName>ppt_y</p:attrName>
                                        </p:attrNameLst>
                                      </p:cBhvr>
                                      <p:tavLst>
                                        <p:tav tm="100000">
                                          <p:val>
                                            <p:strVal val="#ppt_y"/>
                                          </p:val>
                                        </p:tav>
                                        <p:tav>
                                          <p:val>
                                            <p:strVal val="#ppt_y"/>
                                          </p:val>
                                        </p:tav>
                                      </p:tavLst>
                                    </p:anim>
                                    <p:animEffect transition="in" filter="wipe(right)">
                                      <p:cBhvr additive="repl">
                                        <p:cTn id="9" dur="1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77AEB0FE-DC3A-9522-7ED9-33CB8194FB88}"/>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Στροφαλοφόρος άξονας</a:t>
            </a:r>
          </a:p>
        </p:txBody>
      </p:sp>
      <p:sp>
        <p:nvSpPr>
          <p:cNvPr id="44034" name="Rectangle 2">
            <a:extLst>
              <a:ext uri="{FF2B5EF4-FFF2-40B4-BE49-F238E27FC236}">
                <a16:creationId xmlns:a16="http://schemas.microsoft.com/office/drawing/2014/main" id="{C75086D3-57E1-FDF5-F025-5DE22C6F034F}"/>
              </a:ext>
            </a:extLst>
          </p:cNvPr>
          <p:cNvSpPr>
            <a:spLocks noChangeArrowheads="1"/>
          </p:cNvSpPr>
          <p:nvPr/>
        </p:nvSpPr>
        <p:spPr bwMode="auto">
          <a:xfrm>
            <a:off x="539750" y="2716213"/>
            <a:ext cx="7848600" cy="182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900"/>
              <a:t>Ο προορισμός του στροφαλοφόρου άξονα είναι να μετατρέπει, με τη βοήθεια των στροφάλων, την παλινδρομική κίνηση του εμβόλου σε περιστροφική.</a:t>
            </a:r>
          </a:p>
          <a:p>
            <a:pPr algn="ctr" hangingPunct="1">
              <a:lnSpc>
                <a:spcPct val="100000"/>
              </a:lnSpc>
            </a:pPr>
            <a:endParaRPr lang="el-GR" altLang="el-GR" sz="1900"/>
          </a:p>
          <a:p>
            <a:pPr algn="ctr" hangingPunct="1">
              <a:lnSpc>
                <a:spcPct val="100000"/>
              </a:lnSpc>
            </a:pPr>
            <a:r>
              <a:rPr lang="el-GR" altLang="el-GR" sz="1900"/>
              <a:t>Ο στροφαλοφόρος άξονας στους περισσότερους κινητήρες είναι ενιαίος και κατασκευάζεται από σφυρήλατο χάλυβα για μεγαλύτερη αντοχή.</a:t>
            </a:r>
          </a:p>
        </p:txBody>
      </p:sp>
      <p:sp>
        <p:nvSpPr>
          <p:cNvPr id="44035" name="Rectangle 3">
            <a:extLst>
              <a:ext uri="{FF2B5EF4-FFF2-40B4-BE49-F238E27FC236}">
                <a16:creationId xmlns:a16="http://schemas.microsoft.com/office/drawing/2014/main" id="{2463BADC-C392-327B-9664-382E0CACA870}"/>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44036" name="Rectangle 4">
            <a:extLst>
              <a:ext uri="{FF2B5EF4-FFF2-40B4-BE49-F238E27FC236}">
                <a16:creationId xmlns:a16="http://schemas.microsoft.com/office/drawing/2014/main" id="{3C693F7E-233C-32C9-5C73-9082DF7D1B0E}"/>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pic>
        <p:nvPicPr>
          <p:cNvPr id="44037" name="Picture 5">
            <a:extLst>
              <a:ext uri="{FF2B5EF4-FFF2-40B4-BE49-F238E27FC236}">
                <a16:creationId xmlns:a16="http://schemas.microsoft.com/office/drawing/2014/main" id="{1DE0F913-51E0-55BB-0E69-E113C8978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550" b="26123"/>
          <a:stretch>
            <a:fillRect/>
          </a:stretch>
        </p:blipFill>
        <p:spPr bwMode="auto">
          <a:xfrm>
            <a:off x="1403350" y="700088"/>
            <a:ext cx="6350000" cy="1728787"/>
          </a:xfrm>
          <a:prstGeom prst="rect">
            <a:avLst/>
          </a:prstGeom>
          <a:solidFill>
            <a:srgbClr val="EDEDED"/>
          </a:solidFill>
          <a:ln w="88920" cap="sq">
            <a:solidFill>
              <a:srgbClr val="FFFFFF"/>
            </a:solidFill>
            <a:miter lim="800000"/>
            <a:headEnd/>
            <a:tailEnd/>
          </a:ln>
          <a:effectLst>
            <a:outerShdw dist="18000" dir="5400000" algn="ctr" rotWithShape="0">
              <a:srgbClr val="000000">
                <a:alpha val="40033"/>
              </a:srgbClr>
            </a:outerShdw>
          </a:effec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4034">
                                            <p:txEl>
                                              <p:pRg st="0" end="0"/>
                                            </p:txEl>
                                          </p:spTgt>
                                        </p:tgtEl>
                                        <p:attrNameLst>
                                          <p:attrName>style.visibility</p:attrName>
                                        </p:attrNameLst>
                                      </p:cBhvr>
                                      <p:to>
                                        <p:strVal val="visible"/>
                                      </p:to>
                                    </p:set>
                                    <p:anim calcmode="lin" valueType="num">
                                      <p:cBhvr additive="repl">
                                        <p:cTn id="7" dur="500" fill="hold"/>
                                        <p:tgtEl>
                                          <p:spTgt spid="44034">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44034">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44034">
                                            <p:txEl>
                                              <p:pRg st="2" end="2"/>
                                            </p:txEl>
                                          </p:spTgt>
                                        </p:tgtEl>
                                        <p:attrNameLst>
                                          <p:attrName>style.visibility</p:attrName>
                                        </p:attrNameLst>
                                      </p:cBhvr>
                                      <p:to>
                                        <p:strVal val="visible"/>
                                      </p:to>
                                    </p:set>
                                    <p:anim calcmode="lin" valueType="num">
                                      <p:cBhvr additive="repl">
                                        <p:cTn id="13" dur="500" fill="hold"/>
                                        <p:tgtEl>
                                          <p:spTgt spid="44034">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44034">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E6241D1A-8D10-83B6-BA48-B3E1FF270367}"/>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Κύλινδρος</a:t>
            </a:r>
          </a:p>
        </p:txBody>
      </p:sp>
      <p:sp>
        <p:nvSpPr>
          <p:cNvPr id="8194" name="Rectangle 2">
            <a:extLst>
              <a:ext uri="{FF2B5EF4-FFF2-40B4-BE49-F238E27FC236}">
                <a16:creationId xmlns:a16="http://schemas.microsoft.com/office/drawing/2014/main" id="{F1E9AC7F-CA1D-975D-9404-A3850555625F}"/>
              </a:ext>
            </a:extLst>
          </p:cNvPr>
          <p:cNvSpPr>
            <a:spLocks noChangeArrowheads="1"/>
          </p:cNvSpPr>
          <p:nvPr/>
        </p:nvSpPr>
        <p:spPr bwMode="auto">
          <a:xfrm>
            <a:off x="395288" y="788988"/>
            <a:ext cx="5832475" cy="356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900">
                <a:latin typeface="Calibri" panose="020F0502020204030204" pitchFamily="34" charset="0"/>
              </a:rPr>
              <a:t>Το σώμα των κυλίνδρων είναι μια πολύπλοκη κατασκευή, που περιλαμβάνει εκτός από τους κυλίνδρους, την επιφάνεια στήριξης της κυλινδροκεφαλής, τη θέση υποδοχής του συμπλέκτη ή του κιβωτίου ταχυτήτων, τους θαλάμους κυκλοφορίας του υγρού ψύξης (υδροχιτώνια), τις βάσεις για τη στήριξη του στροφαλοφόρου -και μερικές φορές και του εκκεντροφόρου άξονα- ένα μέρος των αγωγών κυκλοφορίας του λαδιού λίπανσης, το χώρο για τα γρανάζια χρονισμού των βαλβίδων, τις βάσεις για τη στήριξη του καπακιού της ελαιολεκάνης (κάρτερ), της αντλίας λαδιού, κ.λπ.</a:t>
            </a:r>
          </a:p>
        </p:txBody>
      </p:sp>
      <p:pic>
        <p:nvPicPr>
          <p:cNvPr id="8195" name="Picture 3">
            <a:extLst>
              <a:ext uri="{FF2B5EF4-FFF2-40B4-BE49-F238E27FC236}">
                <a16:creationId xmlns:a16="http://schemas.microsoft.com/office/drawing/2014/main" id="{62E55F31-2AE1-CA58-B96E-B1CA24365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477963"/>
            <a:ext cx="2617787" cy="19573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8194"/>
                                        </p:tgtEl>
                                        <p:attrNameLst>
                                          <p:attrName>style.visibility</p:attrName>
                                        </p:attrNameLst>
                                      </p:cBhvr>
                                      <p:to>
                                        <p:strVal val="visible"/>
                                      </p:to>
                                    </p:set>
                                    <p:anim calcmode="lin" valueType="num">
                                      <p:cBhvr additive="repl">
                                        <p:cTn id="7" dur="500" fill="hold"/>
                                        <p:tgtEl>
                                          <p:spTgt spid="8194"/>
                                        </p:tgtEl>
                                        <p:attrNameLst>
                                          <p:attrName>ppt_x</p:attrName>
                                        </p:attrNameLst>
                                      </p:cBhvr>
                                      <p:tavLst>
                                        <p:tav tm="100000">
                                          <p:val>
                                            <p:strVal val="#ppt_x"/>
                                          </p:val>
                                        </p:tav>
                                        <p:tav>
                                          <p:val>
                                            <p:strVal val="#ppt_x"/>
                                          </p:val>
                                        </p:tav>
                                      </p:tavLst>
                                    </p:anim>
                                    <p:anim calcmode="lin" valueType="num">
                                      <p:cBhvr additive="repl">
                                        <p:cTn id="8" dur="500" fill="hold"/>
                                        <p:tgtEl>
                                          <p:spTgt spid="8194"/>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113088A7-A0E5-E0BA-E99A-91F6B29E713B}"/>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Στροφαλοφόρος άξονας</a:t>
            </a:r>
          </a:p>
        </p:txBody>
      </p:sp>
      <p:sp>
        <p:nvSpPr>
          <p:cNvPr id="45058" name="Rectangle 2">
            <a:extLst>
              <a:ext uri="{FF2B5EF4-FFF2-40B4-BE49-F238E27FC236}">
                <a16:creationId xmlns:a16="http://schemas.microsoft.com/office/drawing/2014/main" id="{53CE7CBA-3826-0391-CFDE-854D99E7D154}"/>
              </a:ext>
            </a:extLst>
          </p:cNvPr>
          <p:cNvSpPr>
            <a:spLocks noChangeArrowheads="1"/>
          </p:cNvSpPr>
          <p:nvPr/>
        </p:nvSpPr>
        <p:spPr bwMode="auto">
          <a:xfrm>
            <a:off x="4068763" y="700088"/>
            <a:ext cx="4464050" cy="360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900"/>
              <a:t>Τα κυριότερα μέρη ενός στροφαλοφόρου άξονα, όπως φαίνονται και στο αντίστοιχο σχήμα είναι τα εξής:</a:t>
            </a:r>
          </a:p>
          <a:p>
            <a:pPr algn="ctr" hangingPunct="1">
              <a:lnSpc>
                <a:spcPct val="100000"/>
              </a:lnSpc>
            </a:pPr>
            <a:endParaRPr lang="el-GR" altLang="el-GR" sz="1900"/>
          </a:p>
          <a:p>
            <a:pPr hangingPunct="1">
              <a:lnSpc>
                <a:spcPct val="100000"/>
              </a:lnSpc>
              <a:spcAft>
                <a:spcPts val="1813"/>
              </a:spcAft>
            </a:pPr>
            <a:r>
              <a:rPr lang="el-GR" altLang="el-GR" sz="1900"/>
              <a:t>1) Τα κομβία βάσης </a:t>
            </a:r>
          </a:p>
          <a:p>
            <a:pPr hangingPunct="1">
              <a:lnSpc>
                <a:spcPct val="100000"/>
              </a:lnSpc>
              <a:spcAft>
                <a:spcPts val="1813"/>
              </a:spcAft>
            </a:pPr>
            <a:r>
              <a:rPr lang="el-GR" altLang="el-GR" sz="1900"/>
              <a:t>2) Τα κομβία μπιελών</a:t>
            </a:r>
          </a:p>
          <a:p>
            <a:pPr hangingPunct="1">
              <a:lnSpc>
                <a:spcPct val="100000"/>
              </a:lnSpc>
              <a:spcAft>
                <a:spcPts val="1813"/>
              </a:spcAft>
            </a:pPr>
            <a:r>
              <a:rPr lang="el-GR" altLang="el-GR" sz="1900"/>
              <a:t>3) Οι βραχίονες ή κιθάρες</a:t>
            </a:r>
          </a:p>
          <a:p>
            <a:pPr hangingPunct="1">
              <a:lnSpc>
                <a:spcPct val="100000"/>
              </a:lnSpc>
              <a:spcAft>
                <a:spcPts val="1813"/>
              </a:spcAft>
            </a:pPr>
            <a:r>
              <a:rPr lang="el-GR" altLang="el-GR" sz="1900"/>
              <a:t>4) Οι αγωγοί λαδιού </a:t>
            </a:r>
          </a:p>
          <a:p>
            <a:pPr hangingPunct="1">
              <a:lnSpc>
                <a:spcPct val="100000"/>
              </a:lnSpc>
              <a:spcAft>
                <a:spcPts val="1813"/>
              </a:spcAft>
            </a:pPr>
            <a:r>
              <a:rPr lang="el-GR" altLang="el-GR" sz="1900"/>
              <a:t>5) Τα αντίβαρα</a:t>
            </a:r>
          </a:p>
        </p:txBody>
      </p:sp>
      <p:sp>
        <p:nvSpPr>
          <p:cNvPr id="45059" name="Rectangle 3">
            <a:extLst>
              <a:ext uri="{FF2B5EF4-FFF2-40B4-BE49-F238E27FC236}">
                <a16:creationId xmlns:a16="http://schemas.microsoft.com/office/drawing/2014/main" id="{CE1C38AC-9302-B293-62F3-2ED5D26F4C52}"/>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45060" name="Rectangle 4">
            <a:extLst>
              <a:ext uri="{FF2B5EF4-FFF2-40B4-BE49-F238E27FC236}">
                <a16:creationId xmlns:a16="http://schemas.microsoft.com/office/drawing/2014/main" id="{C4D7C02E-9ED9-4964-1E09-AF9EA09BC7F7}"/>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pic>
        <p:nvPicPr>
          <p:cNvPr id="45061" name="Picture 5">
            <a:extLst>
              <a:ext uri="{FF2B5EF4-FFF2-40B4-BE49-F238E27FC236}">
                <a16:creationId xmlns:a16="http://schemas.microsoft.com/office/drawing/2014/main" id="{BF6F16C3-2E23-BFF7-8665-5A7C2E8A8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765175"/>
            <a:ext cx="2692400" cy="360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45058">
                                            <p:txEl>
                                              <p:pRg st="2" end="2"/>
                                            </p:txEl>
                                          </p:spTgt>
                                        </p:tgtEl>
                                        <p:attrNameLst>
                                          <p:attrName>style.visibility</p:attrName>
                                        </p:attrNameLst>
                                      </p:cBhvr>
                                      <p:to>
                                        <p:strVal val="visible"/>
                                      </p:to>
                                    </p:set>
                                    <p:anim calcmode="lin" valueType="num">
                                      <p:cBhvr additive="repl">
                                        <p:cTn id="7" dur="500" fill="hold"/>
                                        <p:tgtEl>
                                          <p:spTgt spid="45058">
                                            <p:txEl>
                                              <p:pRg st="2" end="2"/>
                                            </p:txEl>
                                          </p:spTgt>
                                        </p:tgtEl>
                                        <p:attrNameLst>
                                          <p:attrName>ppt_x</p:attrName>
                                        </p:attrNameLst>
                                      </p:cBhvr>
                                      <p:tavLst>
                                        <p:tav tm="100000">
                                          <p:val>
                                            <p:strVal val="1+#ppt_w/2"/>
                                          </p:val>
                                        </p:tav>
                                        <p:tav>
                                          <p:val>
                                            <p:strVal val="#ppt_x"/>
                                          </p:val>
                                        </p:tav>
                                      </p:tavLst>
                                    </p:anim>
                                    <p:anim calcmode="lin" valueType="num">
                                      <p:cBhvr additive="repl">
                                        <p:cTn id="8" dur="500" fill="hold"/>
                                        <p:tgtEl>
                                          <p:spTgt spid="45058">
                                            <p:txEl>
                                              <p:pRg st="2" end="2"/>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additive="repl">
                                        <p:cTn id="12" dur="1" fill="hold">
                                          <p:stCondLst>
                                            <p:cond delay="0"/>
                                          </p:stCondLst>
                                        </p:cTn>
                                        <p:tgtEl>
                                          <p:spTgt spid="45058">
                                            <p:txEl>
                                              <p:pRg st="3" end="3"/>
                                            </p:txEl>
                                          </p:spTgt>
                                        </p:tgtEl>
                                        <p:attrNameLst>
                                          <p:attrName>style.visibility</p:attrName>
                                        </p:attrNameLst>
                                      </p:cBhvr>
                                      <p:to>
                                        <p:strVal val="visible"/>
                                      </p:to>
                                    </p:set>
                                    <p:anim calcmode="lin" valueType="num">
                                      <p:cBhvr additive="repl">
                                        <p:cTn id="13" dur="500" fill="hold"/>
                                        <p:tgtEl>
                                          <p:spTgt spid="45058">
                                            <p:txEl>
                                              <p:pRg st="3" end="3"/>
                                            </p:txEl>
                                          </p:spTgt>
                                        </p:tgtEl>
                                        <p:attrNameLst>
                                          <p:attrName>ppt_x</p:attrName>
                                        </p:attrNameLst>
                                      </p:cBhvr>
                                      <p:tavLst>
                                        <p:tav tm="100000">
                                          <p:val>
                                            <p:strVal val="1+#ppt_w/2"/>
                                          </p:val>
                                        </p:tav>
                                        <p:tav>
                                          <p:val>
                                            <p:strVal val="#ppt_x"/>
                                          </p:val>
                                        </p:tav>
                                      </p:tavLst>
                                    </p:anim>
                                    <p:anim calcmode="lin" valueType="num">
                                      <p:cBhvr additive="repl">
                                        <p:cTn id="14" dur="500" fill="hold"/>
                                        <p:tgtEl>
                                          <p:spTgt spid="45058">
                                            <p:txEl>
                                              <p:pRg st="3" end="3"/>
                                            </p:txEl>
                                          </p:spTgt>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additive="repl">
                                        <p:cTn id="18" dur="1" fill="hold">
                                          <p:stCondLst>
                                            <p:cond delay="0"/>
                                          </p:stCondLst>
                                        </p:cTn>
                                        <p:tgtEl>
                                          <p:spTgt spid="45058">
                                            <p:txEl>
                                              <p:pRg st="4" end="4"/>
                                            </p:txEl>
                                          </p:spTgt>
                                        </p:tgtEl>
                                        <p:attrNameLst>
                                          <p:attrName>style.visibility</p:attrName>
                                        </p:attrNameLst>
                                      </p:cBhvr>
                                      <p:to>
                                        <p:strVal val="visible"/>
                                      </p:to>
                                    </p:set>
                                    <p:anim calcmode="lin" valueType="num">
                                      <p:cBhvr additive="repl">
                                        <p:cTn id="19" dur="500" fill="hold"/>
                                        <p:tgtEl>
                                          <p:spTgt spid="45058">
                                            <p:txEl>
                                              <p:pRg st="4" end="4"/>
                                            </p:txEl>
                                          </p:spTgt>
                                        </p:tgtEl>
                                        <p:attrNameLst>
                                          <p:attrName>ppt_x</p:attrName>
                                        </p:attrNameLst>
                                      </p:cBhvr>
                                      <p:tavLst>
                                        <p:tav tm="100000">
                                          <p:val>
                                            <p:strVal val="1+#ppt_w/2"/>
                                          </p:val>
                                        </p:tav>
                                        <p:tav>
                                          <p:val>
                                            <p:strVal val="#ppt_x"/>
                                          </p:val>
                                        </p:tav>
                                      </p:tavLst>
                                    </p:anim>
                                    <p:anim calcmode="lin" valueType="num">
                                      <p:cBhvr additive="repl">
                                        <p:cTn id="20" dur="500" fill="hold"/>
                                        <p:tgtEl>
                                          <p:spTgt spid="45058">
                                            <p:txEl>
                                              <p:pRg st="4" end="4"/>
                                            </p:txEl>
                                          </p:spTgt>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additive="repl">
                                        <p:cTn id="24" dur="1" fill="hold">
                                          <p:stCondLst>
                                            <p:cond delay="0"/>
                                          </p:stCondLst>
                                        </p:cTn>
                                        <p:tgtEl>
                                          <p:spTgt spid="45058">
                                            <p:txEl>
                                              <p:pRg st="5" end="5"/>
                                            </p:txEl>
                                          </p:spTgt>
                                        </p:tgtEl>
                                        <p:attrNameLst>
                                          <p:attrName>style.visibility</p:attrName>
                                        </p:attrNameLst>
                                      </p:cBhvr>
                                      <p:to>
                                        <p:strVal val="visible"/>
                                      </p:to>
                                    </p:set>
                                    <p:anim calcmode="lin" valueType="num">
                                      <p:cBhvr additive="repl">
                                        <p:cTn id="25" dur="500" fill="hold"/>
                                        <p:tgtEl>
                                          <p:spTgt spid="45058">
                                            <p:txEl>
                                              <p:pRg st="5" end="5"/>
                                            </p:txEl>
                                          </p:spTgt>
                                        </p:tgtEl>
                                        <p:attrNameLst>
                                          <p:attrName>ppt_x</p:attrName>
                                        </p:attrNameLst>
                                      </p:cBhvr>
                                      <p:tavLst>
                                        <p:tav tm="100000">
                                          <p:val>
                                            <p:strVal val="1+#ppt_w/2"/>
                                          </p:val>
                                        </p:tav>
                                        <p:tav>
                                          <p:val>
                                            <p:strVal val="#ppt_x"/>
                                          </p:val>
                                        </p:tav>
                                      </p:tavLst>
                                    </p:anim>
                                    <p:anim calcmode="lin" valueType="num">
                                      <p:cBhvr additive="repl">
                                        <p:cTn id="26" dur="500" fill="hold"/>
                                        <p:tgtEl>
                                          <p:spTgt spid="45058">
                                            <p:txEl>
                                              <p:pRg st="5" end="5"/>
                                            </p:txEl>
                                          </p:spTgt>
                                        </p:tgtEl>
                                        <p:attrNameLst>
                                          <p:attrName>ppt_y</p:attrName>
                                        </p:attrNameLst>
                                      </p:cBhvr>
                                      <p:tavLst>
                                        <p:tav tm="100000">
                                          <p:val>
                                            <p:strVal val="#ppt_y"/>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additive="repl">
                                        <p:cTn id="30" dur="1" fill="hold">
                                          <p:stCondLst>
                                            <p:cond delay="0"/>
                                          </p:stCondLst>
                                        </p:cTn>
                                        <p:tgtEl>
                                          <p:spTgt spid="45058">
                                            <p:txEl>
                                              <p:pRg st="6" end="6"/>
                                            </p:txEl>
                                          </p:spTgt>
                                        </p:tgtEl>
                                        <p:attrNameLst>
                                          <p:attrName>style.visibility</p:attrName>
                                        </p:attrNameLst>
                                      </p:cBhvr>
                                      <p:to>
                                        <p:strVal val="visible"/>
                                      </p:to>
                                    </p:set>
                                    <p:anim calcmode="lin" valueType="num">
                                      <p:cBhvr additive="repl">
                                        <p:cTn id="31" dur="500" fill="hold"/>
                                        <p:tgtEl>
                                          <p:spTgt spid="45058">
                                            <p:txEl>
                                              <p:pRg st="6" end="6"/>
                                            </p:txEl>
                                          </p:spTgt>
                                        </p:tgtEl>
                                        <p:attrNameLst>
                                          <p:attrName>ppt_x</p:attrName>
                                        </p:attrNameLst>
                                      </p:cBhvr>
                                      <p:tavLst>
                                        <p:tav tm="100000">
                                          <p:val>
                                            <p:strVal val="1+#ppt_w/2"/>
                                          </p:val>
                                        </p:tav>
                                        <p:tav>
                                          <p:val>
                                            <p:strVal val="#ppt_x"/>
                                          </p:val>
                                        </p:tav>
                                      </p:tavLst>
                                    </p:anim>
                                    <p:anim calcmode="lin" valueType="num">
                                      <p:cBhvr additive="repl">
                                        <p:cTn id="32" dur="500" fill="hold"/>
                                        <p:tgtEl>
                                          <p:spTgt spid="45058">
                                            <p:txEl>
                                              <p:pRg st="6" end="6"/>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0EE3D6B7-E08E-BA5D-A462-BF68E9CED78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Στροφαλοφόρος άξονας</a:t>
            </a:r>
          </a:p>
        </p:txBody>
      </p:sp>
      <p:sp>
        <p:nvSpPr>
          <p:cNvPr id="46082" name="Rectangle 2">
            <a:extLst>
              <a:ext uri="{FF2B5EF4-FFF2-40B4-BE49-F238E27FC236}">
                <a16:creationId xmlns:a16="http://schemas.microsoft.com/office/drawing/2014/main" id="{50A83397-16A9-3119-7DA8-6CB6FE8259CD}"/>
              </a:ext>
            </a:extLst>
          </p:cNvPr>
          <p:cNvSpPr>
            <a:spLocks noChangeArrowheads="1"/>
          </p:cNvSpPr>
          <p:nvPr/>
        </p:nvSpPr>
        <p:spPr bwMode="auto">
          <a:xfrm>
            <a:off x="323850" y="700088"/>
            <a:ext cx="4464050" cy="269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900"/>
              <a:t>α. Τα κομβία ή στροφείς βάσης. </a:t>
            </a:r>
          </a:p>
          <a:p>
            <a:pPr algn="ctr" hangingPunct="1">
              <a:lnSpc>
                <a:spcPct val="100000"/>
              </a:lnSpc>
            </a:pPr>
            <a:endParaRPr lang="el-GR" altLang="el-GR" sz="1900"/>
          </a:p>
          <a:p>
            <a:pPr algn="ctr" hangingPunct="1">
              <a:lnSpc>
                <a:spcPct val="100000"/>
              </a:lnSpc>
            </a:pPr>
            <a:r>
              <a:rPr lang="el-GR" altLang="el-GR" sz="1900"/>
              <a:t>Είναι οι στροφείς που αντιστοιχούν στα έδρανα βάσης που βρίσκονται επάνω στο σώμα των κυλίνδρων. </a:t>
            </a:r>
          </a:p>
          <a:p>
            <a:pPr algn="ctr" hangingPunct="1">
              <a:lnSpc>
                <a:spcPct val="100000"/>
              </a:lnSpc>
            </a:pPr>
            <a:endParaRPr lang="el-GR" altLang="el-GR" sz="1900"/>
          </a:p>
          <a:p>
            <a:pPr algn="ctr" hangingPunct="1">
              <a:lnSpc>
                <a:spcPct val="100000"/>
              </a:lnSpc>
            </a:pPr>
            <a:r>
              <a:rPr lang="el-GR" altLang="el-GR" sz="1900"/>
              <a:t>Ο άξονας περιστροφής του στροφαλοφόρου συμπίπτει με τον άξονα των στροφέων βάσης.</a:t>
            </a:r>
          </a:p>
        </p:txBody>
      </p:sp>
      <p:sp>
        <p:nvSpPr>
          <p:cNvPr id="46083" name="Rectangle 3">
            <a:extLst>
              <a:ext uri="{FF2B5EF4-FFF2-40B4-BE49-F238E27FC236}">
                <a16:creationId xmlns:a16="http://schemas.microsoft.com/office/drawing/2014/main" id="{5B5CD16E-D6BF-E863-94FC-E0034B565F21}"/>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46084" name="Rectangle 4">
            <a:extLst>
              <a:ext uri="{FF2B5EF4-FFF2-40B4-BE49-F238E27FC236}">
                <a16:creationId xmlns:a16="http://schemas.microsoft.com/office/drawing/2014/main" id="{3D6BCC54-078E-7418-ABCF-5C84DF43F32C}"/>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pic>
        <p:nvPicPr>
          <p:cNvPr id="46085" name="Picture 5">
            <a:extLst>
              <a:ext uri="{FF2B5EF4-FFF2-40B4-BE49-F238E27FC236}">
                <a16:creationId xmlns:a16="http://schemas.microsoft.com/office/drawing/2014/main" id="{28B5D80D-9211-AA54-8772-8DB51E22A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274763"/>
            <a:ext cx="3240088" cy="2249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46086" name="AutoShape 6">
            <a:extLst>
              <a:ext uri="{FF2B5EF4-FFF2-40B4-BE49-F238E27FC236}">
                <a16:creationId xmlns:a16="http://schemas.microsoft.com/office/drawing/2014/main" id="{DD6618C5-BB3F-CFCA-33F0-D070A81B1EBF}"/>
              </a:ext>
            </a:extLst>
          </p:cNvPr>
          <p:cNvCxnSpPr>
            <a:cxnSpLocks noChangeShapeType="1"/>
          </p:cNvCxnSpPr>
          <p:nvPr/>
        </p:nvCxnSpPr>
        <p:spPr bwMode="auto">
          <a:xfrm>
            <a:off x="4859338" y="2498725"/>
            <a:ext cx="3600450" cy="1588"/>
          </a:xfrm>
          <a:prstGeom prst="straightConnector1">
            <a:avLst/>
          </a:prstGeom>
          <a:noFill/>
          <a:ln w="28440" cap="flat">
            <a:solidFill>
              <a:srgbClr val="7030A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6082"/>
                                        </p:tgtEl>
                                        <p:attrNameLst>
                                          <p:attrName>style.visibility</p:attrName>
                                        </p:attrNameLst>
                                      </p:cBhvr>
                                      <p:to>
                                        <p:strVal val="visible"/>
                                      </p:to>
                                    </p:set>
                                    <p:anim calcmode="lin" valueType="num">
                                      <p:cBhvr additive="repl">
                                        <p:cTn id="7" dur="500" fill="hold"/>
                                        <p:tgtEl>
                                          <p:spTgt spid="46082"/>
                                        </p:tgtEl>
                                        <p:attrNameLst>
                                          <p:attrName>ppt_x</p:attrName>
                                        </p:attrNameLst>
                                      </p:cBhvr>
                                      <p:tavLst>
                                        <p:tav tm="100000">
                                          <p:val>
                                            <p:strVal val="#ppt_x"/>
                                          </p:val>
                                        </p:tav>
                                        <p:tav>
                                          <p:val>
                                            <p:strVal val="#ppt_x"/>
                                          </p:val>
                                        </p:tav>
                                      </p:tavLst>
                                    </p:anim>
                                    <p:anim calcmode="lin" valueType="num">
                                      <p:cBhvr additive="repl">
                                        <p:cTn id="8" dur="500" fill="hold"/>
                                        <p:tgtEl>
                                          <p:spTgt spid="46082"/>
                                        </p:tgtEl>
                                        <p:attrNameLst>
                                          <p:attrName>ppt_y</p:attrName>
                                        </p:attrNameLst>
                                      </p:cBhvr>
                                      <p:tavLst>
                                        <p:tav tm="100000">
                                          <p:val>
                                            <p:strVal val="1+#ppt_h/2"/>
                                          </p:val>
                                        </p:tav>
                                        <p:tav>
                                          <p:val>
                                            <p:strVal val="#ppt_y"/>
                                          </p:val>
                                        </p:tav>
                                      </p:tavLst>
                                    </p:anim>
                                  </p:childTnLst>
                                </p:cTn>
                              </p:par>
                              <p:par>
                                <p:cTn id="9" presetID="5" presetClass="entr" presetSubtype="10" fill="hold" nodeType="withEffect">
                                  <p:stCondLst>
                                    <p:cond delay="0"/>
                                  </p:stCondLst>
                                  <p:childTnLst>
                                    <p:set>
                                      <p:cBhvr additive="repl">
                                        <p:cTn id="10" dur="1" fill="hold">
                                          <p:stCondLst>
                                            <p:cond delay="0"/>
                                          </p:stCondLst>
                                        </p:cTn>
                                        <p:tgtEl>
                                          <p:spTgt spid="46085"/>
                                        </p:tgtEl>
                                        <p:attrNameLst>
                                          <p:attrName>style.visibility</p:attrName>
                                        </p:attrNameLst>
                                      </p:cBhvr>
                                      <p:to>
                                        <p:strVal val="visible"/>
                                      </p:to>
                                    </p:set>
                                    <p:animEffect transition="in" filter="checkerboard(across)">
                                      <p:cBhvr additive="repl">
                                        <p:cTn id="11"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F8F5833D-86A3-AB75-8122-D870998D1A84}"/>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Στροφαλοφόρος άξονας</a:t>
            </a:r>
          </a:p>
        </p:txBody>
      </p:sp>
      <p:sp>
        <p:nvSpPr>
          <p:cNvPr id="47106" name="Rectangle 2">
            <a:extLst>
              <a:ext uri="{FF2B5EF4-FFF2-40B4-BE49-F238E27FC236}">
                <a16:creationId xmlns:a16="http://schemas.microsoft.com/office/drawing/2014/main" id="{AF48B027-F1FF-2DD4-5907-6A4782C41286}"/>
              </a:ext>
            </a:extLst>
          </p:cNvPr>
          <p:cNvSpPr>
            <a:spLocks noChangeArrowheads="1"/>
          </p:cNvSpPr>
          <p:nvPr/>
        </p:nvSpPr>
        <p:spPr bwMode="auto">
          <a:xfrm>
            <a:off x="323850" y="700088"/>
            <a:ext cx="5184775" cy="356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900"/>
              <a:t>Για τους μονοκύλινδρους και δικύλινδρους κινητήρες, οι στροφαλοφόροι έχουν, γενικά, δύο μόνο στροφείς βάσης, με τους οποίους στηρίζονται στους τριβείς των εδράνων της βάσης του στροφαλοφόρου άξονα. Ακόμη και σε μικρούς τετρακύλινδρους κινητήρες (κάτω των 900 cm</a:t>
            </a:r>
            <a:r>
              <a:rPr lang="el-GR" altLang="el-GR" sz="1900" baseline="30000"/>
              <a:t>3</a:t>
            </a:r>
            <a:r>
              <a:rPr lang="el-GR" altLang="el-GR" sz="1900"/>
              <a:t>), χρησιμοποιούνται στροφαλοφόροι με δύο στροφείς.</a:t>
            </a:r>
          </a:p>
          <a:p>
            <a:pPr algn="ctr" hangingPunct="1">
              <a:lnSpc>
                <a:spcPct val="100000"/>
              </a:lnSpc>
            </a:pPr>
            <a:endParaRPr lang="el-GR" altLang="el-GR" sz="1900"/>
          </a:p>
          <a:p>
            <a:pPr algn="ctr" hangingPunct="1">
              <a:lnSpc>
                <a:spcPct val="100000"/>
              </a:lnSpc>
            </a:pPr>
            <a:r>
              <a:rPr lang="el-GR" altLang="el-GR" sz="1900"/>
              <a:t>Στους μεγαλύτερους τετρακύλινδρους κινητήρες, παλαιότερα, οι στροφείς βάσης ήταν τρεις, ενώ τώρα πλέον είναι πέντε. </a:t>
            </a:r>
          </a:p>
        </p:txBody>
      </p:sp>
      <p:sp>
        <p:nvSpPr>
          <p:cNvPr id="47107" name="Rectangle 3">
            <a:extLst>
              <a:ext uri="{FF2B5EF4-FFF2-40B4-BE49-F238E27FC236}">
                <a16:creationId xmlns:a16="http://schemas.microsoft.com/office/drawing/2014/main" id="{7F8E8E39-B3EF-2CBB-01DC-871B432DE70E}"/>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47108" name="Rectangle 4">
            <a:extLst>
              <a:ext uri="{FF2B5EF4-FFF2-40B4-BE49-F238E27FC236}">
                <a16:creationId xmlns:a16="http://schemas.microsoft.com/office/drawing/2014/main" id="{3F710316-F0E2-95C5-B07D-DB0B2ACF3053}"/>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pic>
        <p:nvPicPr>
          <p:cNvPr id="47109" name="Picture 5">
            <a:extLst>
              <a:ext uri="{FF2B5EF4-FFF2-40B4-BE49-F238E27FC236}">
                <a16:creationId xmlns:a16="http://schemas.microsoft.com/office/drawing/2014/main" id="{724964B4-4E81-0747-10F3-BC7CAC9BB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013" y="1779588"/>
            <a:ext cx="2614612" cy="1227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7106"/>
                                        </p:tgtEl>
                                        <p:attrNameLst>
                                          <p:attrName>style.visibility</p:attrName>
                                        </p:attrNameLst>
                                      </p:cBhvr>
                                      <p:to>
                                        <p:strVal val="visible"/>
                                      </p:to>
                                    </p:set>
                                    <p:anim calcmode="lin" valueType="num">
                                      <p:cBhvr additive="repl">
                                        <p:cTn id="7" dur="500" fill="hold"/>
                                        <p:tgtEl>
                                          <p:spTgt spid="47106"/>
                                        </p:tgtEl>
                                        <p:attrNameLst>
                                          <p:attrName>ppt_x</p:attrName>
                                        </p:attrNameLst>
                                      </p:cBhvr>
                                      <p:tavLst>
                                        <p:tav tm="100000">
                                          <p:val>
                                            <p:strVal val="#ppt_x"/>
                                          </p:val>
                                        </p:tav>
                                        <p:tav>
                                          <p:val>
                                            <p:strVal val="#ppt_x"/>
                                          </p:val>
                                        </p:tav>
                                      </p:tavLst>
                                    </p:anim>
                                    <p:anim calcmode="lin" valueType="num">
                                      <p:cBhvr additive="repl">
                                        <p:cTn id="8" dur="500" fill="hold"/>
                                        <p:tgtEl>
                                          <p:spTgt spid="47106"/>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C2475ECD-C2E6-2B35-A12B-D13EDCCB18B8}"/>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Στροφαλοφόρος άξονας</a:t>
            </a:r>
          </a:p>
        </p:txBody>
      </p:sp>
      <p:sp>
        <p:nvSpPr>
          <p:cNvPr id="48130" name="Rectangle 2">
            <a:extLst>
              <a:ext uri="{FF2B5EF4-FFF2-40B4-BE49-F238E27FC236}">
                <a16:creationId xmlns:a16="http://schemas.microsoft.com/office/drawing/2014/main" id="{3E4AE02C-8BC0-DC1F-2E52-EC2D7F0D9492}"/>
              </a:ext>
            </a:extLst>
          </p:cNvPr>
          <p:cNvSpPr>
            <a:spLocks noChangeArrowheads="1"/>
          </p:cNvSpPr>
          <p:nvPr/>
        </p:nvSpPr>
        <p:spPr bwMode="auto">
          <a:xfrm>
            <a:off x="323850" y="700088"/>
            <a:ext cx="5976938"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900"/>
              <a:t>Έτσι, με ένα στροφέα βάσης, δεξιά και αριστερά από κάθε στρόφαλο, η λειτουργία του κινητήρα είναι πολύ πιο ομαλή, ενώ είναι μεγαλύτερη και η αντοχή του στροφαλοφόρου άξονα στις καταπονήσεις.</a:t>
            </a:r>
          </a:p>
        </p:txBody>
      </p:sp>
      <p:sp>
        <p:nvSpPr>
          <p:cNvPr id="48131" name="Rectangle 3">
            <a:extLst>
              <a:ext uri="{FF2B5EF4-FFF2-40B4-BE49-F238E27FC236}">
                <a16:creationId xmlns:a16="http://schemas.microsoft.com/office/drawing/2014/main" id="{2695AC1E-79AC-C9D2-2FFF-202A3D0D568E}"/>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48132" name="Rectangle 4">
            <a:extLst>
              <a:ext uri="{FF2B5EF4-FFF2-40B4-BE49-F238E27FC236}">
                <a16:creationId xmlns:a16="http://schemas.microsoft.com/office/drawing/2014/main" id="{7FF9EE18-AD72-9523-91E1-6595BAC4E310}"/>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pic>
        <p:nvPicPr>
          <p:cNvPr id="48133" name="Picture 5">
            <a:extLst>
              <a:ext uri="{FF2B5EF4-FFF2-40B4-BE49-F238E27FC236}">
                <a16:creationId xmlns:a16="http://schemas.microsoft.com/office/drawing/2014/main" id="{033A06B5-D66B-3B27-9641-EEA429340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842963"/>
            <a:ext cx="2300288" cy="107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4" name="Rectangle 6">
            <a:extLst>
              <a:ext uri="{FF2B5EF4-FFF2-40B4-BE49-F238E27FC236}">
                <a16:creationId xmlns:a16="http://schemas.microsoft.com/office/drawing/2014/main" id="{F42D2402-9E81-96A1-5DB8-BBC9D3CC01A4}"/>
              </a:ext>
            </a:extLst>
          </p:cNvPr>
          <p:cNvSpPr>
            <a:spLocks noChangeArrowheads="1"/>
          </p:cNvSpPr>
          <p:nvPr/>
        </p:nvSpPr>
        <p:spPr bwMode="auto">
          <a:xfrm>
            <a:off x="395288" y="2617788"/>
            <a:ext cx="8353425" cy="173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Στους κινητήρες με περισσότερους κυλίνδρους, τα κομβία βάσης ποικίλουν σε αριθμό, ανάλογα με τη διάταξη των κυλίνδρων και τις απαιτήσεις απόδοσης και αντοχής του κινητήρα. </a:t>
            </a:r>
          </a:p>
          <a:p>
            <a:pPr algn="ctr" hangingPunct="1">
              <a:lnSpc>
                <a:spcPct val="100000"/>
              </a:lnSpc>
            </a:pPr>
            <a:endParaRPr lang="el-GR" altLang="el-GR"/>
          </a:p>
          <a:p>
            <a:pPr algn="ctr" hangingPunct="1">
              <a:lnSpc>
                <a:spcPct val="100000"/>
              </a:lnSpc>
            </a:pPr>
            <a:r>
              <a:rPr lang="el-GR" altLang="el-GR"/>
              <a:t>Γενικά, πάντως, η καλύτερη κατασκευή για εν σειρά κυλίνδρους, είναι εκείνη όπου τα κομβία των μπιελών εναλλάσσονται με τα κομβία βάσης.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8134">
                                            <p:txEl>
                                              <p:pRg st="0" end="0"/>
                                            </p:txEl>
                                          </p:spTgt>
                                        </p:tgtEl>
                                        <p:attrNameLst>
                                          <p:attrName>style.visibility</p:attrName>
                                        </p:attrNameLst>
                                      </p:cBhvr>
                                      <p:to>
                                        <p:strVal val="visible"/>
                                      </p:to>
                                    </p:set>
                                    <p:anim calcmode="lin" valueType="num">
                                      <p:cBhvr additive="repl">
                                        <p:cTn id="7" dur="500" fill="hold"/>
                                        <p:tgtEl>
                                          <p:spTgt spid="48134">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48134">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48134">
                                            <p:txEl>
                                              <p:pRg st="2" end="2"/>
                                            </p:txEl>
                                          </p:spTgt>
                                        </p:tgtEl>
                                        <p:attrNameLst>
                                          <p:attrName>style.visibility</p:attrName>
                                        </p:attrNameLst>
                                      </p:cBhvr>
                                      <p:to>
                                        <p:strVal val="visible"/>
                                      </p:to>
                                    </p:set>
                                    <p:anim calcmode="lin" valueType="num">
                                      <p:cBhvr additive="repl">
                                        <p:cTn id="13" dur="500" fill="hold"/>
                                        <p:tgtEl>
                                          <p:spTgt spid="48134">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48134">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49E5DF12-30A5-E4B7-BF52-B1CC6D508537}"/>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Στροφαλοφόρος άξονας</a:t>
            </a:r>
          </a:p>
        </p:txBody>
      </p:sp>
      <p:sp>
        <p:nvSpPr>
          <p:cNvPr id="49154" name="Rectangle 2">
            <a:extLst>
              <a:ext uri="{FF2B5EF4-FFF2-40B4-BE49-F238E27FC236}">
                <a16:creationId xmlns:a16="http://schemas.microsoft.com/office/drawing/2014/main" id="{5E126438-941A-5B13-88CE-D34DDD6DB90B}"/>
              </a:ext>
            </a:extLst>
          </p:cNvPr>
          <p:cNvSpPr>
            <a:spLocks noChangeArrowheads="1"/>
          </p:cNvSpPr>
          <p:nvPr/>
        </p:nvSpPr>
        <p:spPr bwMode="auto">
          <a:xfrm>
            <a:off x="323850" y="700088"/>
            <a:ext cx="8496300" cy="240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900"/>
              <a:t>β. Κομβία διωστήρων. Είναι οι στροφείς του στροφαλοφόρου, επάνω στους οποίους στερεώνονται οι διωστήρες</a:t>
            </a:r>
          </a:p>
          <a:p>
            <a:pPr hangingPunct="1">
              <a:lnSpc>
                <a:spcPct val="100000"/>
              </a:lnSpc>
            </a:pPr>
            <a:endParaRPr lang="el-GR" altLang="el-GR" sz="1900"/>
          </a:p>
          <a:p>
            <a:pPr hangingPunct="1">
              <a:lnSpc>
                <a:spcPct val="100000"/>
              </a:lnSpc>
            </a:pPr>
            <a:r>
              <a:rPr lang="el-GR" altLang="el-GR" sz="1900"/>
              <a:t>γ. Βραχίονες ή κιθάρες. Είναι τα τμήματα που συνδέουν τους στροφείς βάσης με τα κομβία των διωστήρων.</a:t>
            </a:r>
          </a:p>
          <a:p>
            <a:pPr hangingPunct="1">
              <a:lnSpc>
                <a:spcPct val="100000"/>
              </a:lnSpc>
            </a:pPr>
            <a:endParaRPr lang="el-GR" altLang="el-GR" sz="1900"/>
          </a:p>
          <a:p>
            <a:pPr hangingPunct="1">
              <a:lnSpc>
                <a:spcPct val="100000"/>
              </a:lnSpc>
            </a:pPr>
            <a:r>
              <a:rPr lang="el-GR" altLang="el-GR" sz="1900"/>
              <a:t>δ. Αγωγοί λαδιού. Είναι οι αγωγοί που υπάρχουν εσωτερικά στο στροφαλοφόρο άξονα για τη λίπανση των τριβέων.</a:t>
            </a:r>
          </a:p>
        </p:txBody>
      </p:sp>
      <p:sp>
        <p:nvSpPr>
          <p:cNvPr id="49155" name="Rectangle 3">
            <a:extLst>
              <a:ext uri="{FF2B5EF4-FFF2-40B4-BE49-F238E27FC236}">
                <a16:creationId xmlns:a16="http://schemas.microsoft.com/office/drawing/2014/main" id="{E110CAD4-5D73-2223-CE13-30F172EBCB11}"/>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49156" name="Rectangle 4">
            <a:extLst>
              <a:ext uri="{FF2B5EF4-FFF2-40B4-BE49-F238E27FC236}">
                <a16:creationId xmlns:a16="http://schemas.microsoft.com/office/drawing/2014/main" id="{2C75D184-119B-4B78-95BB-408757ACD8EC}"/>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pic>
        <p:nvPicPr>
          <p:cNvPr id="49157" name="Picture 5">
            <a:extLst>
              <a:ext uri="{FF2B5EF4-FFF2-40B4-BE49-F238E27FC236}">
                <a16:creationId xmlns:a16="http://schemas.microsoft.com/office/drawing/2014/main" id="{10577613-584B-AB0A-6724-493210B87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788" y="3003550"/>
            <a:ext cx="1651000" cy="1425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8" name="Rectangle 6">
            <a:extLst>
              <a:ext uri="{FF2B5EF4-FFF2-40B4-BE49-F238E27FC236}">
                <a16:creationId xmlns:a16="http://schemas.microsoft.com/office/drawing/2014/main" id="{7B2D0E8B-000E-1364-FBA8-F7988E6E1630}"/>
              </a:ext>
            </a:extLst>
          </p:cNvPr>
          <p:cNvSpPr>
            <a:spLocks noChangeArrowheads="1"/>
          </p:cNvSpPr>
          <p:nvPr/>
        </p:nvSpPr>
        <p:spPr bwMode="auto">
          <a:xfrm>
            <a:off x="323850" y="3232150"/>
            <a:ext cx="6048375"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t>ε. Αντίβαρα. Είναι πρόσθετα βάρη που έχουν προορισμό τη ζυγοστάθμιση του στροφαλοφόρου άξονα.</a:t>
            </a:r>
          </a:p>
          <a:p>
            <a:pPr hangingPunct="1">
              <a:lnSpc>
                <a:spcPct val="100000"/>
              </a:lnSpc>
            </a:pPr>
            <a:endParaRPr lang="el-GR" altLang="el-GR">
              <a:latin typeface="Constantia" panose="02030602050306030303" pitchFamily="18"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49154">
                                            <p:txEl>
                                              <p:pRg st="0" end="0"/>
                                            </p:txEl>
                                          </p:spTgt>
                                        </p:tgtEl>
                                        <p:attrNameLst>
                                          <p:attrName>style.visibility</p:attrName>
                                        </p:attrNameLst>
                                      </p:cBhvr>
                                      <p:to>
                                        <p:strVal val="visible"/>
                                      </p:to>
                                    </p:set>
                                    <p:anim calcmode="lin" valueType="num">
                                      <p:cBhvr additive="repl">
                                        <p:cTn id="7" dur="500" fill="hold"/>
                                        <p:tgtEl>
                                          <p:spTgt spid="49154">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49154">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49154">
                                            <p:txEl>
                                              <p:pRg st="2" end="2"/>
                                            </p:txEl>
                                          </p:spTgt>
                                        </p:tgtEl>
                                        <p:attrNameLst>
                                          <p:attrName>style.visibility</p:attrName>
                                        </p:attrNameLst>
                                      </p:cBhvr>
                                      <p:to>
                                        <p:strVal val="visible"/>
                                      </p:to>
                                    </p:set>
                                    <p:anim calcmode="lin" valueType="num">
                                      <p:cBhvr additive="repl">
                                        <p:cTn id="13" dur="500" fill="hold"/>
                                        <p:tgtEl>
                                          <p:spTgt spid="49154">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49154">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49154">
                                            <p:txEl>
                                              <p:pRg st="4" end="4"/>
                                            </p:txEl>
                                          </p:spTgt>
                                        </p:tgtEl>
                                        <p:attrNameLst>
                                          <p:attrName>style.visibility</p:attrName>
                                        </p:attrNameLst>
                                      </p:cBhvr>
                                      <p:to>
                                        <p:strVal val="visible"/>
                                      </p:to>
                                    </p:set>
                                    <p:anim calcmode="lin" valueType="num">
                                      <p:cBhvr additive="repl">
                                        <p:cTn id="19" dur="500" fill="hold"/>
                                        <p:tgtEl>
                                          <p:spTgt spid="49154">
                                            <p:txEl>
                                              <p:pRg st="4" end="4"/>
                                            </p:txEl>
                                          </p:spTgt>
                                        </p:tgtEl>
                                        <p:attrNameLst>
                                          <p:attrName>ppt_x</p:attrName>
                                        </p:attrNameLst>
                                      </p:cBhvr>
                                      <p:tavLst>
                                        <p:tav tm="100000">
                                          <p:val>
                                            <p:strVal val="#ppt_x"/>
                                          </p:val>
                                        </p:tav>
                                        <p:tav>
                                          <p:val>
                                            <p:strVal val="#ppt_x"/>
                                          </p:val>
                                        </p:tav>
                                      </p:tavLst>
                                    </p:anim>
                                    <p:anim calcmode="lin" valueType="num">
                                      <p:cBhvr additive="repl">
                                        <p:cTn id="20" dur="500" fill="hold"/>
                                        <p:tgtEl>
                                          <p:spTgt spid="49154">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49158"/>
                                        </p:tgtEl>
                                        <p:attrNameLst>
                                          <p:attrName>style.visibility</p:attrName>
                                        </p:attrNameLst>
                                      </p:cBhvr>
                                      <p:to>
                                        <p:strVal val="visible"/>
                                      </p:to>
                                    </p:set>
                                    <p:anim calcmode="lin" valueType="num">
                                      <p:cBhvr additive="repl">
                                        <p:cTn id="25" dur="500" fill="hold"/>
                                        <p:tgtEl>
                                          <p:spTgt spid="49158"/>
                                        </p:tgtEl>
                                        <p:attrNameLst>
                                          <p:attrName>ppt_x</p:attrName>
                                        </p:attrNameLst>
                                      </p:cBhvr>
                                      <p:tavLst>
                                        <p:tav tm="100000">
                                          <p:val>
                                            <p:strVal val="#ppt_x"/>
                                          </p:val>
                                        </p:tav>
                                        <p:tav>
                                          <p:val>
                                            <p:strVal val="#ppt_x"/>
                                          </p:val>
                                        </p:tav>
                                      </p:tavLst>
                                    </p:anim>
                                    <p:anim calcmode="lin" valueType="num">
                                      <p:cBhvr additive="repl">
                                        <p:cTn id="26" dur="500" fill="hold"/>
                                        <p:tgtEl>
                                          <p:spTgt spid="49158"/>
                                        </p:tgtEl>
                                        <p:attrNameLst>
                                          <p:attrName>ppt_y</p:attrName>
                                        </p:attrNameLst>
                                      </p:cBhvr>
                                      <p:tavLst>
                                        <p:tav tm="100000">
                                          <p:val>
                                            <p:strVal val="1+#ppt_h/2"/>
                                          </p:val>
                                        </p:tav>
                                        <p:tav>
                                          <p:val>
                                            <p:strVal val="#ppt_y"/>
                                          </p:val>
                                        </p:tav>
                                      </p:tavLst>
                                    </p:anim>
                                  </p:childTnLst>
                                </p:cTn>
                              </p:par>
                              <p:par>
                                <p:cTn id="27" presetID="5" presetClass="entr" presetSubtype="10" fill="hold" nodeType="withEffect">
                                  <p:stCondLst>
                                    <p:cond delay="0"/>
                                  </p:stCondLst>
                                  <p:childTnLst>
                                    <p:set>
                                      <p:cBhvr additive="repl">
                                        <p:cTn id="28" dur="1" fill="hold">
                                          <p:stCondLst>
                                            <p:cond delay="0"/>
                                          </p:stCondLst>
                                        </p:cTn>
                                        <p:tgtEl>
                                          <p:spTgt spid="49157"/>
                                        </p:tgtEl>
                                        <p:attrNameLst>
                                          <p:attrName>style.visibility</p:attrName>
                                        </p:attrNameLst>
                                      </p:cBhvr>
                                      <p:to>
                                        <p:strVal val="visible"/>
                                      </p:to>
                                    </p:set>
                                    <p:animEffect transition="in" filter="checkerboard(across)">
                                      <p:cBhvr additive="repl">
                                        <p:cTn id="29"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a:extLst>
              <a:ext uri="{FF2B5EF4-FFF2-40B4-BE49-F238E27FC236}">
                <a16:creationId xmlns:a16="http://schemas.microsoft.com/office/drawing/2014/main" id="{A769C711-D037-2A62-C8F0-6777157988C3}"/>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Στροφαλοφόρος άξονας</a:t>
            </a:r>
          </a:p>
        </p:txBody>
      </p:sp>
      <p:sp>
        <p:nvSpPr>
          <p:cNvPr id="50178" name="Rectangle 2">
            <a:extLst>
              <a:ext uri="{FF2B5EF4-FFF2-40B4-BE49-F238E27FC236}">
                <a16:creationId xmlns:a16="http://schemas.microsoft.com/office/drawing/2014/main" id="{C17D144E-973B-B389-9940-3BF4652E2D5B}"/>
              </a:ext>
            </a:extLst>
          </p:cNvPr>
          <p:cNvSpPr>
            <a:spLocks noChangeArrowheads="1"/>
          </p:cNvSpPr>
          <p:nvPr/>
        </p:nvSpPr>
        <p:spPr bwMode="auto">
          <a:xfrm>
            <a:off x="323850" y="700088"/>
            <a:ext cx="8496300" cy="403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900"/>
              <a:t>Στήριξη του στροφαλοφόρου άξονα στο σώμα των κυλίνδρων.</a:t>
            </a:r>
          </a:p>
          <a:p>
            <a:pPr hangingPunct="1">
              <a:lnSpc>
                <a:spcPct val="100000"/>
              </a:lnSpc>
            </a:pPr>
            <a:endParaRPr lang="el-GR" altLang="el-GR" sz="1200"/>
          </a:p>
          <a:p>
            <a:pPr algn="ctr" hangingPunct="1">
              <a:lnSpc>
                <a:spcPct val="100000"/>
              </a:lnSpc>
            </a:pPr>
            <a:r>
              <a:rPr lang="el-GR" altLang="el-GR" sz="1900"/>
              <a:t>Υπάρχουν, διαιρούμενα έδρανα, με το ένα τμήμα τους να σχηματίζεται στο σώμα των κυλίνδρων και το άλλο να είναι κινητό (καβαλέτο), επίσης υπάρχουν παρεμβαλλόμενοι τριβείς, που είναι διαιρούμενοι τριβείς ολίσθησης και λιγότερο ένσφαιροι τριβείς (ρουλμάν).</a:t>
            </a:r>
          </a:p>
          <a:p>
            <a:pPr algn="ctr" hangingPunct="1">
              <a:lnSpc>
                <a:spcPct val="100000"/>
              </a:lnSpc>
            </a:pPr>
            <a:endParaRPr lang="el-GR" altLang="el-GR" sz="1900"/>
          </a:p>
          <a:p>
            <a:pPr algn="ctr" hangingPunct="1">
              <a:lnSpc>
                <a:spcPct val="100000"/>
              </a:lnSpc>
            </a:pPr>
            <a:r>
              <a:rPr lang="el-GR" altLang="el-GR" sz="1900"/>
              <a:t>Οι τριβείς ολίσθησης των κομβίων βάσης κατασκευάζονται και τοποθετούνται, όπως και οι τριβείς των κομβίων των διωστήρων. </a:t>
            </a:r>
          </a:p>
          <a:p>
            <a:pPr algn="ctr" hangingPunct="1">
              <a:lnSpc>
                <a:spcPct val="100000"/>
              </a:lnSpc>
            </a:pPr>
            <a:endParaRPr lang="el-GR" altLang="el-GR" sz="1900"/>
          </a:p>
          <a:p>
            <a:pPr algn="ctr" hangingPunct="1">
              <a:lnSpc>
                <a:spcPct val="100000"/>
              </a:lnSpc>
            </a:pPr>
            <a:r>
              <a:rPr lang="el-GR" altLang="el-GR" sz="1900"/>
              <a:t>Η λίπανση των επιφανειών των τριβέων γίνεται με λάδι που φθάνει στα κομβία βάσης από το κύκλωμα λίπανσης του κινητήρα, ενώ μέσω οπών στο σώμα του στροφαλοφόρου άξονα (στους βραχίονες), διοχετεύεται λιπαντικό και στους τριβείς των κομβίων των διωστήρων.</a:t>
            </a:r>
          </a:p>
        </p:txBody>
      </p:sp>
      <p:sp>
        <p:nvSpPr>
          <p:cNvPr id="50179" name="Rectangle 3">
            <a:extLst>
              <a:ext uri="{FF2B5EF4-FFF2-40B4-BE49-F238E27FC236}">
                <a16:creationId xmlns:a16="http://schemas.microsoft.com/office/drawing/2014/main" id="{443C9D07-0A38-51F5-7E42-188DBCD81B77}"/>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50180" name="Rectangle 4">
            <a:extLst>
              <a:ext uri="{FF2B5EF4-FFF2-40B4-BE49-F238E27FC236}">
                <a16:creationId xmlns:a16="http://schemas.microsoft.com/office/drawing/2014/main" id="{F867776A-5BB6-8A12-354E-D5A707AB8AB5}"/>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50178">
                                            <p:txEl>
                                              <p:pRg st="2" end="2"/>
                                            </p:txEl>
                                          </p:spTgt>
                                        </p:tgtEl>
                                        <p:attrNameLst>
                                          <p:attrName>style.visibility</p:attrName>
                                        </p:attrNameLst>
                                      </p:cBhvr>
                                      <p:to>
                                        <p:strVal val="visible"/>
                                      </p:to>
                                    </p:set>
                                    <p:anim calcmode="lin" valueType="num">
                                      <p:cBhvr additive="repl">
                                        <p:cTn id="7" dur="500" fill="hold"/>
                                        <p:tgtEl>
                                          <p:spTgt spid="50178">
                                            <p:txEl>
                                              <p:pRg st="2" end="2"/>
                                            </p:txEl>
                                          </p:spTgt>
                                        </p:tgtEl>
                                        <p:attrNameLst>
                                          <p:attrName>ppt_x</p:attrName>
                                        </p:attrNameLst>
                                      </p:cBhvr>
                                      <p:tavLst>
                                        <p:tav tm="100000">
                                          <p:val>
                                            <p:strVal val="#ppt_x"/>
                                          </p:val>
                                        </p:tav>
                                        <p:tav>
                                          <p:val>
                                            <p:strVal val="#ppt_x"/>
                                          </p:val>
                                        </p:tav>
                                      </p:tavLst>
                                    </p:anim>
                                    <p:anim calcmode="lin" valueType="num">
                                      <p:cBhvr additive="repl">
                                        <p:cTn id="8" dur="500" fill="hold"/>
                                        <p:tgtEl>
                                          <p:spTgt spid="50178">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50178">
                                            <p:txEl>
                                              <p:pRg st="4" end="4"/>
                                            </p:txEl>
                                          </p:spTgt>
                                        </p:tgtEl>
                                        <p:attrNameLst>
                                          <p:attrName>style.visibility</p:attrName>
                                        </p:attrNameLst>
                                      </p:cBhvr>
                                      <p:to>
                                        <p:strVal val="visible"/>
                                      </p:to>
                                    </p:set>
                                    <p:anim calcmode="lin" valueType="num">
                                      <p:cBhvr additive="repl">
                                        <p:cTn id="13" dur="500" fill="hold"/>
                                        <p:tgtEl>
                                          <p:spTgt spid="50178">
                                            <p:txEl>
                                              <p:pRg st="4" end="4"/>
                                            </p:txEl>
                                          </p:spTgt>
                                        </p:tgtEl>
                                        <p:attrNameLst>
                                          <p:attrName>ppt_x</p:attrName>
                                        </p:attrNameLst>
                                      </p:cBhvr>
                                      <p:tavLst>
                                        <p:tav tm="100000">
                                          <p:val>
                                            <p:strVal val="#ppt_x"/>
                                          </p:val>
                                        </p:tav>
                                        <p:tav>
                                          <p:val>
                                            <p:strVal val="#ppt_x"/>
                                          </p:val>
                                        </p:tav>
                                      </p:tavLst>
                                    </p:anim>
                                    <p:anim calcmode="lin" valueType="num">
                                      <p:cBhvr additive="repl">
                                        <p:cTn id="14" dur="500" fill="hold"/>
                                        <p:tgtEl>
                                          <p:spTgt spid="50178">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50178">
                                            <p:txEl>
                                              <p:pRg st="6" end="6"/>
                                            </p:txEl>
                                          </p:spTgt>
                                        </p:tgtEl>
                                        <p:attrNameLst>
                                          <p:attrName>style.visibility</p:attrName>
                                        </p:attrNameLst>
                                      </p:cBhvr>
                                      <p:to>
                                        <p:strVal val="visible"/>
                                      </p:to>
                                    </p:set>
                                    <p:anim calcmode="lin" valueType="num">
                                      <p:cBhvr additive="repl">
                                        <p:cTn id="19" dur="500" fill="hold"/>
                                        <p:tgtEl>
                                          <p:spTgt spid="50178">
                                            <p:txEl>
                                              <p:pRg st="6" end="6"/>
                                            </p:txEl>
                                          </p:spTgt>
                                        </p:tgtEl>
                                        <p:attrNameLst>
                                          <p:attrName>ppt_x</p:attrName>
                                        </p:attrNameLst>
                                      </p:cBhvr>
                                      <p:tavLst>
                                        <p:tav tm="100000">
                                          <p:val>
                                            <p:strVal val="#ppt_x"/>
                                          </p:val>
                                        </p:tav>
                                        <p:tav>
                                          <p:val>
                                            <p:strVal val="#ppt_x"/>
                                          </p:val>
                                        </p:tav>
                                      </p:tavLst>
                                    </p:anim>
                                    <p:anim calcmode="lin" valueType="num">
                                      <p:cBhvr additive="repl">
                                        <p:cTn id="20" dur="500" fill="hold"/>
                                        <p:tgtEl>
                                          <p:spTgt spid="50178">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BA418619-9EC0-6425-7B96-A60D9D31EF4E}"/>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Στροφαλοφόρος άξονας</a:t>
            </a:r>
          </a:p>
        </p:txBody>
      </p:sp>
      <p:sp>
        <p:nvSpPr>
          <p:cNvPr id="51202" name="Rectangle 2">
            <a:extLst>
              <a:ext uri="{FF2B5EF4-FFF2-40B4-BE49-F238E27FC236}">
                <a16:creationId xmlns:a16="http://schemas.microsoft.com/office/drawing/2014/main" id="{118835BA-AB99-DD4F-5784-07875284CF22}"/>
              </a:ext>
            </a:extLst>
          </p:cNvPr>
          <p:cNvSpPr>
            <a:spLocks noChangeArrowheads="1"/>
          </p:cNvSpPr>
          <p:nvPr/>
        </p:nvSpPr>
        <p:spPr bwMode="auto">
          <a:xfrm>
            <a:off x="323850" y="700088"/>
            <a:ext cx="8496300" cy="298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900"/>
              <a:t>Η διάταξη των κομβίων του στροφαλοφόρου άξονα εξαρτάται τόσο από τον αριθμό των κυλίνδρων του κινητήρα, όσο και από τη σειρά ανάφλεξης τους. </a:t>
            </a:r>
          </a:p>
          <a:p>
            <a:pPr algn="ctr" hangingPunct="1">
              <a:lnSpc>
                <a:spcPct val="100000"/>
              </a:lnSpc>
            </a:pPr>
            <a:endParaRPr lang="el-GR" altLang="el-GR" sz="1900"/>
          </a:p>
          <a:p>
            <a:pPr algn="ctr" hangingPunct="1">
              <a:lnSpc>
                <a:spcPct val="100000"/>
              </a:lnSpc>
            </a:pPr>
            <a:r>
              <a:rPr lang="el-GR" altLang="el-GR" sz="1900"/>
              <a:t>Η διάταξη γίνεται με τέτοιο τρόπο, ώστε ο κινητήρας να δίνει μια ομοιόμορφη και συνεχή ροπή.</a:t>
            </a:r>
          </a:p>
          <a:p>
            <a:pPr algn="ctr" hangingPunct="1">
              <a:lnSpc>
                <a:spcPct val="100000"/>
              </a:lnSpc>
            </a:pPr>
            <a:endParaRPr lang="el-GR" altLang="el-GR" sz="1900"/>
          </a:p>
          <a:p>
            <a:pPr algn="ctr" hangingPunct="1">
              <a:lnSpc>
                <a:spcPct val="100000"/>
              </a:lnSpc>
            </a:pPr>
            <a:endParaRPr lang="el-GR" altLang="el-GR" sz="1900"/>
          </a:p>
          <a:p>
            <a:pPr algn="ctr" hangingPunct="1">
              <a:lnSpc>
                <a:spcPct val="100000"/>
              </a:lnSpc>
            </a:pPr>
            <a:r>
              <a:rPr lang="el-GR" altLang="el-GR" sz="1900"/>
              <a:t>Η γωνία που σχηματίζουν μεταξύ τους δύο κομβία διωστήρων με διαδοχική σειρά ανάφλεξης, λέγεται </a:t>
            </a:r>
          </a:p>
          <a:p>
            <a:pPr algn="ctr" hangingPunct="1">
              <a:lnSpc>
                <a:spcPct val="100000"/>
              </a:lnSpc>
            </a:pPr>
            <a:r>
              <a:rPr lang="el-GR" altLang="el-GR" sz="1900"/>
              <a:t>γωνία σφήνωσης κομβίων στροφαλοφόρου άξονα. </a:t>
            </a:r>
          </a:p>
        </p:txBody>
      </p:sp>
      <p:sp>
        <p:nvSpPr>
          <p:cNvPr id="51203" name="Rectangle 3">
            <a:extLst>
              <a:ext uri="{FF2B5EF4-FFF2-40B4-BE49-F238E27FC236}">
                <a16:creationId xmlns:a16="http://schemas.microsoft.com/office/drawing/2014/main" id="{A081E104-3A03-C5F3-1311-8DB22EA5DF5A}"/>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51204" name="Rectangle 4">
            <a:extLst>
              <a:ext uri="{FF2B5EF4-FFF2-40B4-BE49-F238E27FC236}">
                <a16:creationId xmlns:a16="http://schemas.microsoft.com/office/drawing/2014/main" id="{B463B108-610B-7F83-E4E2-F75EAC2353F4}"/>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51202">
                                            <p:txEl>
                                              <p:pRg st="0" end="0"/>
                                            </p:txEl>
                                          </p:spTgt>
                                        </p:tgtEl>
                                        <p:attrNameLst>
                                          <p:attrName>style.visibility</p:attrName>
                                        </p:attrNameLst>
                                      </p:cBhvr>
                                      <p:to>
                                        <p:strVal val="visible"/>
                                      </p:to>
                                    </p:set>
                                    <p:anim calcmode="lin" valueType="num">
                                      <p:cBhvr additive="repl">
                                        <p:cTn id="7" dur="500" fill="hold"/>
                                        <p:tgtEl>
                                          <p:spTgt spid="5120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5120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51202">
                                            <p:txEl>
                                              <p:pRg st="2" end="2"/>
                                            </p:txEl>
                                          </p:spTgt>
                                        </p:tgtEl>
                                        <p:attrNameLst>
                                          <p:attrName>style.visibility</p:attrName>
                                        </p:attrNameLst>
                                      </p:cBhvr>
                                      <p:to>
                                        <p:strVal val="visible"/>
                                      </p:to>
                                    </p:set>
                                    <p:anim calcmode="lin" valueType="num">
                                      <p:cBhvr additive="repl">
                                        <p:cTn id="13" dur="500" fill="hold"/>
                                        <p:tgtEl>
                                          <p:spTgt spid="51202">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51202">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51202">
                                            <p:txEl>
                                              <p:pRg st="5" end="5"/>
                                            </p:txEl>
                                          </p:spTgt>
                                        </p:tgtEl>
                                        <p:attrNameLst>
                                          <p:attrName>style.visibility</p:attrName>
                                        </p:attrNameLst>
                                      </p:cBhvr>
                                      <p:to>
                                        <p:strVal val="visible"/>
                                      </p:to>
                                    </p:set>
                                    <p:anim calcmode="lin" valueType="num">
                                      <p:cBhvr additive="repl">
                                        <p:cTn id="19" dur="500" fill="hold"/>
                                        <p:tgtEl>
                                          <p:spTgt spid="51202">
                                            <p:txEl>
                                              <p:pRg st="5" end="5"/>
                                            </p:txEl>
                                          </p:spTgt>
                                        </p:tgtEl>
                                        <p:attrNameLst>
                                          <p:attrName>ppt_x</p:attrName>
                                        </p:attrNameLst>
                                      </p:cBhvr>
                                      <p:tavLst>
                                        <p:tav tm="100000">
                                          <p:val>
                                            <p:strVal val="#ppt_x"/>
                                          </p:val>
                                        </p:tav>
                                        <p:tav>
                                          <p:val>
                                            <p:strVal val="#ppt_x"/>
                                          </p:val>
                                        </p:tav>
                                      </p:tavLst>
                                    </p:anim>
                                    <p:anim calcmode="lin" valueType="num">
                                      <p:cBhvr additive="repl">
                                        <p:cTn id="20" dur="500" fill="hold"/>
                                        <p:tgtEl>
                                          <p:spTgt spid="51202">
                                            <p:txEl>
                                              <p:pRg st="5" end="5"/>
                                            </p:txEl>
                                          </p:spTgt>
                                        </p:tgtEl>
                                        <p:attrNameLst>
                                          <p:attrName>ppt_y</p:attrName>
                                        </p:attrNameLst>
                                      </p:cBhvr>
                                      <p:tavLst>
                                        <p:tav tm="100000">
                                          <p:val>
                                            <p:strVal val="1+#ppt_h/2"/>
                                          </p:val>
                                        </p:tav>
                                        <p:tav>
                                          <p:val>
                                            <p:strVal val="#ppt_y"/>
                                          </p:val>
                                        </p:tav>
                                      </p:tavLst>
                                    </p:anim>
                                  </p:childTnLst>
                                </p:cTn>
                              </p:par>
                            </p:childTnLst>
                          </p:cTn>
                        </p:par>
                        <p:par>
                          <p:cTn id="21" fill="hold" nodeType="afterGroup">
                            <p:stCondLst>
                              <p:cond delay="500"/>
                            </p:stCondLst>
                            <p:childTnLst>
                              <p:par>
                                <p:cTn id="22" presetID="2" presetClass="entr" presetSubtype="4" fill="hold" nodeType="afterEffect">
                                  <p:stCondLst>
                                    <p:cond delay="0"/>
                                  </p:stCondLst>
                                  <p:childTnLst>
                                    <p:set>
                                      <p:cBhvr additive="repl">
                                        <p:cTn id="23" dur="1" fill="hold">
                                          <p:stCondLst>
                                            <p:cond delay="0"/>
                                          </p:stCondLst>
                                        </p:cTn>
                                        <p:tgtEl>
                                          <p:spTgt spid="51202">
                                            <p:txEl>
                                              <p:pRg st="6" end="6"/>
                                            </p:txEl>
                                          </p:spTgt>
                                        </p:tgtEl>
                                        <p:attrNameLst>
                                          <p:attrName>style.visibility</p:attrName>
                                        </p:attrNameLst>
                                      </p:cBhvr>
                                      <p:to>
                                        <p:strVal val="visible"/>
                                      </p:to>
                                    </p:set>
                                    <p:anim calcmode="lin" valueType="num">
                                      <p:cBhvr additive="repl">
                                        <p:cTn id="24" dur="500" fill="hold"/>
                                        <p:tgtEl>
                                          <p:spTgt spid="51202">
                                            <p:txEl>
                                              <p:pRg st="6" end="6"/>
                                            </p:txEl>
                                          </p:spTgt>
                                        </p:tgtEl>
                                        <p:attrNameLst>
                                          <p:attrName>ppt_x</p:attrName>
                                        </p:attrNameLst>
                                      </p:cBhvr>
                                      <p:tavLst>
                                        <p:tav tm="100000">
                                          <p:val>
                                            <p:strVal val="#ppt_x"/>
                                          </p:val>
                                        </p:tav>
                                        <p:tav>
                                          <p:val>
                                            <p:strVal val="#ppt_x"/>
                                          </p:val>
                                        </p:tav>
                                      </p:tavLst>
                                    </p:anim>
                                    <p:anim calcmode="lin" valueType="num">
                                      <p:cBhvr additive="repl">
                                        <p:cTn id="25" dur="500" fill="hold"/>
                                        <p:tgtEl>
                                          <p:spTgt spid="51202">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D0558BDC-7095-0474-EA30-9ECE722FAB64}"/>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Στροφαλοφόρος άξονας</a:t>
            </a:r>
          </a:p>
        </p:txBody>
      </p:sp>
      <p:sp>
        <p:nvSpPr>
          <p:cNvPr id="52226" name="Rectangle 2">
            <a:extLst>
              <a:ext uri="{FF2B5EF4-FFF2-40B4-BE49-F238E27FC236}">
                <a16:creationId xmlns:a16="http://schemas.microsoft.com/office/drawing/2014/main" id="{293780C3-18D2-16A4-A9A1-E6B95B874577}"/>
              </a:ext>
            </a:extLst>
          </p:cNvPr>
          <p:cNvSpPr>
            <a:spLocks noChangeArrowheads="1"/>
          </p:cNvSpPr>
          <p:nvPr/>
        </p:nvSpPr>
        <p:spPr bwMode="auto">
          <a:xfrm>
            <a:off x="323850" y="700088"/>
            <a:ext cx="8496300" cy="95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900"/>
              <a:t>Η γωνία αυτή, για τους </a:t>
            </a:r>
            <a:r>
              <a:rPr lang="el-GR" altLang="el-GR" sz="1900" i="1"/>
              <a:t>τετράχρονους</a:t>
            </a:r>
            <a:r>
              <a:rPr lang="el-GR" altLang="el-GR" sz="1900"/>
              <a:t> κινητήρες, επειδή ο κύκλος λειτουργίας τους πραγματοποιείται σε δύο περιστροφές του στροφαλοφόρου άξονα, δηλαδή σε 720° (360° + 360°), είναι ίση με:</a:t>
            </a:r>
          </a:p>
        </p:txBody>
      </p:sp>
      <p:sp>
        <p:nvSpPr>
          <p:cNvPr id="52227" name="Rectangle 3">
            <a:extLst>
              <a:ext uri="{FF2B5EF4-FFF2-40B4-BE49-F238E27FC236}">
                <a16:creationId xmlns:a16="http://schemas.microsoft.com/office/drawing/2014/main" id="{EBDB4387-575D-85C5-FB90-A641C939240B}"/>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52228" name="Rectangle 4">
            <a:extLst>
              <a:ext uri="{FF2B5EF4-FFF2-40B4-BE49-F238E27FC236}">
                <a16:creationId xmlns:a16="http://schemas.microsoft.com/office/drawing/2014/main" id="{DB0DD7CE-D98D-7379-2152-E6E563416DAE}"/>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pic>
        <p:nvPicPr>
          <p:cNvPr id="52229" name="Picture 5">
            <a:extLst>
              <a:ext uri="{FF2B5EF4-FFF2-40B4-BE49-F238E27FC236}">
                <a16:creationId xmlns:a16="http://schemas.microsoft.com/office/drawing/2014/main" id="{10F982BC-E185-2267-C07D-3C48F3BBB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1708150"/>
            <a:ext cx="2600325" cy="935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0" name="Rectangle 6">
            <a:extLst>
              <a:ext uri="{FF2B5EF4-FFF2-40B4-BE49-F238E27FC236}">
                <a16:creationId xmlns:a16="http://schemas.microsoft.com/office/drawing/2014/main" id="{2D231ED6-3BCC-39D7-3A42-6BE9D93E1C9C}"/>
              </a:ext>
            </a:extLst>
          </p:cNvPr>
          <p:cNvSpPr>
            <a:spLocks noChangeArrowheads="1"/>
          </p:cNvSpPr>
          <p:nvPr/>
        </p:nvSpPr>
        <p:spPr bwMode="auto">
          <a:xfrm>
            <a:off x="323850" y="2825750"/>
            <a:ext cx="8496300"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900"/>
              <a:t>Αν ο κινητήρας είναι </a:t>
            </a:r>
            <a:r>
              <a:rPr lang="el-GR" altLang="el-GR" sz="1900" i="1"/>
              <a:t>δίχρονος</a:t>
            </a:r>
            <a:r>
              <a:rPr lang="el-GR" altLang="el-GR" sz="1900"/>
              <a:t>, τότε ο κύκλος λειτουργίας του κινητήρα γίνεται σε μια στροφή του στροφαλοφόρου άξονα, δηλαδή σε 360°, οπότε η γωνία σφήνωσης είναι:</a:t>
            </a:r>
          </a:p>
        </p:txBody>
      </p:sp>
      <p:pic>
        <p:nvPicPr>
          <p:cNvPr id="52231" name="Picture 7">
            <a:extLst>
              <a:ext uri="{FF2B5EF4-FFF2-40B4-BE49-F238E27FC236}">
                <a16:creationId xmlns:a16="http://schemas.microsoft.com/office/drawing/2014/main" id="{B16D669B-D824-52C5-156A-7A2EF76BDA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3768725"/>
            <a:ext cx="3024188" cy="898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52226"/>
                                        </p:tgtEl>
                                        <p:attrNameLst>
                                          <p:attrName>style.visibility</p:attrName>
                                        </p:attrNameLst>
                                      </p:cBhvr>
                                      <p:to>
                                        <p:strVal val="visible"/>
                                      </p:to>
                                    </p:set>
                                    <p:anim calcmode="lin" valueType="num">
                                      <p:cBhvr additive="repl">
                                        <p:cTn id="7" dur="500" fill="hold"/>
                                        <p:tgtEl>
                                          <p:spTgt spid="52226"/>
                                        </p:tgtEl>
                                        <p:attrNameLst>
                                          <p:attrName>ppt_x</p:attrName>
                                        </p:attrNameLst>
                                      </p:cBhvr>
                                      <p:tavLst>
                                        <p:tav tm="100000">
                                          <p:val>
                                            <p:strVal val="#ppt_x"/>
                                          </p:val>
                                        </p:tav>
                                        <p:tav>
                                          <p:val>
                                            <p:strVal val="#ppt_x"/>
                                          </p:val>
                                        </p:tav>
                                      </p:tavLst>
                                    </p:anim>
                                    <p:anim calcmode="lin" valueType="num">
                                      <p:cBhvr additive="repl">
                                        <p:cTn id="8" dur="500" fill="hold"/>
                                        <p:tgtEl>
                                          <p:spTgt spid="52226"/>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52229"/>
                                        </p:tgtEl>
                                        <p:attrNameLst>
                                          <p:attrName>style.visibility</p:attrName>
                                        </p:attrNameLst>
                                      </p:cBhvr>
                                      <p:to>
                                        <p:strVal val="visible"/>
                                      </p:to>
                                    </p:set>
                                    <p:anim calcmode="lin" valueType="num">
                                      <p:cBhvr additive="repl">
                                        <p:cTn id="13" dur="500" fill="hold"/>
                                        <p:tgtEl>
                                          <p:spTgt spid="52229"/>
                                        </p:tgtEl>
                                        <p:attrNameLst>
                                          <p:attrName>ppt_x</p:attrName>
                                        </p:attrNameLst>
                                      </p:cBhvr>
                                      <p:tavLst>
                                        <p:tav tm="100000">
                                          <p:val>
                                            <p:strVal val="#ppt_x"/>
                                          </p:val>
                                        </p:tav>
                                        <p:tav>
                                          <p:val>
                                            <p:strVal val="#ppt_x"/>
                                          </p:val>
                                        </p:tav>
                                      </p:tavLst>
                                    </p:anim>
                                    <p:anim calcmode="lin" valueType="num">
                                      <p:cBhvr additive="repl">
                                        <p:cTn id="14" dur="500" fill="hold"/>
                                        <p:tgtEl>
                                          <p:spTgt spid="52229"/>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52230"/>
                                        </p:tgtEl>
                                        <p:attrNameLst>
                                          <p:attrName>style.visibility</p:attrName>
                                        </p:attrNameLst>
                                      </p:cBhvr>
                                      <p:to>
                                        <p:strVal val="visible"/>
                                      </p:to>
                                    </p:set>
                                    <p:anim calcmode="lin" valueType="num">
                                      <p:cBhvr additive="repl">
                                        <p:cTn id="19" dur="500" fill="hold"/>
                                        <p:tgtEl>
                                          <p:spTgt spid="52230"/>
                                        </p:tgtEl>
                                        <p:attrNameLst>
                                          <p:attrName>ppt_x</p:attrName>
                                        </p:attrNameLst>
                                      </p:cBhvr>
                                      <p:tavLst>
                                        <p:tav tm="100000">
                                          <p:val>
                                            <p:strVal val="#ppt_x"/>
                                          </p:val>
                                        </p:tav>
                                        <p:tav>
                                          <p:val>
                                            <p:strVal val="#ppt_x"/>
                                          </p:val>
                                        </p:tav>
                                      </p:tavLst>
                                    </p:anim>
                                    <p:anim calcmode="lin" valueType="num">
                                      <p:cBhvr additive="repl">
                                        <p:cTn id="20" dur="500" fill="hold"/>
                                        <p:tgtEl>
                                          <p:spTgt spid="52230"/>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52231"/>
                                        </p:tgtEl>
                                        <p:attrNameLst>
                                          <p:attrName>style.visibility</p:attrName>
                                        </p:attrNameLst>
                                      </p:cBhvr>
                                      <p:to>
                                        <p:strVal val="visible"/>
                                      </p:to>
                                    </p:set>
                                    <p:anim calcmode="lin" valueType="num">
                                      <p:cBhvr additive="repl">
                                        <p:cTn id="25" dur="500" fill="hold"/>
                                        <p:tgtEl>
                                          <p:spTgt spid="52231"/>
                                        </p:tgtEl>
                                        <p:attrNameLst>
                                          <p:attrName>ppt_x</p:attrName>
                                        </p:attrNameLst>
                                      </p:cBhvr>
                                      <p:tavLst>
                                        <p:tav tm="100000">
                                          <p:val>
                                            <p:strVal val="#ppt_x"/>
                                          </p:val>
                                        </p:tav>
                                        <p:tav>
                                          <p:val>
                                            <p:strVal val="#ppt_x"/>
                                          </p:val>
                                        </p:tav>
                                      </p:tavLst>
                                    </p:anim>
                                    <p:anim calcmode="lin" valueType="num">
                                      <p:cBhvr additive="repl">
                                        <p:cTn id="26" dur="500" fill="hold"/>
                                        <p:tgtEl>
                                          <p:spTgt spid="5223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1">
            <a:extLst>
              <a:ext uri="{FF2B5EF4-FFF2-40B4-BE49-F238E27FC236}">
                <a16:creationId xmlns:a16="http://schemas.microsoft.com/office/drawing/2014/main" id="{61C2AC8D-8F3A-0980-DEF4-DEF95E0B23A0}"/>
              </a:ext>
            </a:extLst>
          </p:cNvPr>
          <p:cNvSpPr>
            <a:spLocks noChangeArrowheads="1"/>
          </p:cNvSpPr>
          <p:nvPr/>
        </p:nvSpPr>
        <p:spPr bwMode="auto">
          <a:xfrm>
            <a:off x="2124075" y="2068513"/>
            <a:ext cx="4319588" cy="792162"/>
          </a:xfrm>
          <a:custGeom>
            <a:avLst/>
            <a:gdLst>
              <a:gd name="G0" fmla="+- 0 0 12500"/>
              <a:gd name="G1" fmla="+- 25000 0 12500"/>
              <a:gd name="G2" fmla="?: G1 12500 25000"/>
              <a:gd name="G3" fmla="?: G0 0 G1"/>
              <a:gd name="G4" fmla="min 12001 2200"/>
              <a:gd name="G5" fmla="*/ G4 G3 1"/>
              <a:gd name="G6" fmla="*/ G5 1 32767"/>
              <a:gd name="G7" fmla="*/ G6 1 2"/>
              <a:gd name="G8" fmla="*/ G6 1 4"/>
              <a:gd name="G9" fmla="+- G6 G7 0"/>
              <a:gd name="G10" fmla="+- G9 0 0"/>
              <a:gd name="G11" fmla="+- G6 G6 0"/>
              <a:gd name="G12" fmla="+- G11 0 0"/>
              <a:gd name="G13" fmla="+- 2200 0 G6"/>
              <a:gd name="G14" fmla="+- 2200 0 G7"/>
              <a:gd name="G15" fmla="+- G13 0 G7"/>
              <a:gd name="G16" fmla="+- 12001 0 G6"/>
              <a:gd name="G17" fmla="+- 12001 0 G7"/>
              <a:gd name="G18" fmla="*/ 12001 1 2"/>
              <a:gd name="G19" fmla="*/ 2200 1 2"/>
              <a:gd name="G20" fmla="+- 12001 0 0"/>
              <a:gd name="G21" fmla="+- 0 0 0"/>
              <a:gd name="G22" fmla="+- 90 0 0"/>
              <a:gd name="G23" fmla="+- 0 0 0"/>
              <a:gd name="G24" fmla="+- 180 0 0"/>
              <a:gd name="G25" fmla="+- 270 0 0"/>
              <a:gd name="G26" fmla="+- 65446 0 0"/>
              <a:gd name="G27" fmla="+- 180 0 0"/>
              <a:gd name="G28" fmla="+- 65356 0 0"/>
              <a:gd name="G29" fmla="+- 90 0 0"/>
              <a:gd name="G30" fmla="+- 65446 0 0"/>
              <a:gd name="G31" fmla="+- 90 0 0"/>
              <a:gd name="G32" fmla="+- 65446 0 0"/>
              <a:gd name="G33" fmla="+- 0 0 0"/>
              <a:gd name="G34" fmla="+- 65356 0 0"/>
              <a:gd name="G35" fmla="+- 90 0 0"/>
              <a:gd name="G36" fmla="+- 65446 0 0"/>
              <a:gd name="G37" fmla="+- 0 0 0"/>
              <a:gd name="G38" fmla="+- 65356 0 0"/>
              <a:gd name="G39" fmla="+- 90 0 0"/>
              <a:gd name="G40" fmla="+- 65266 0 0"/>
              <a:gd name="G41" fmla="+- 180 0 0"/>
              <a:gd name="G42" fmla="+- 65356 0 0"/>
              <a:gd name="G43" fmla="+- 180 0 0"/>
              <a:gd name="G44" fmla="+- 90 0 0"/>
              <a:gd name="G45" fmla="+- 180 0 0"/>
              <a:gd name="G46" fmla="+- 180 0 0"/>
              <a:gd name="G47" fmla="+- 0 0 0"/>
              <a:gd name="G48" fmla="+- 90 0 0"/>
              <a:gd name="G49" fmla="+- 0 0 0"/>
              <a:gd name="G50" fmla="+- 180 0 0"/>
              <a:gd name="G51" fmla="+- 90 0 0"/>
              <a:gd name="G52" fmla="+- 65446 0 0"/>
              <a:gd name="G53" fmla="+- 0 0 0"/>
              <a:gd name="G54" fmla="+- 180 0 0"/>
              <a:gd name="G55" fmla="+- 180 0 0"/>
              <a:gd name="G56" fmla="+- 180 0 0"/>
              <a:gd name="G57" fmla="+- 0 0 0"/>
              <a:gd name="G58" fmla="+- 180 0 0"/>
            </a:gdLst>
            <a:ahLst/>
            <a:cxnLst>
              <a:cxn ang="0">
                <a:pos x="r" y="vc"/>
              </a:cxn>
              <a:cxn ang="5400000">
                <a:pos x="hc" y="b"/>
              </a:cxn>
              <a:cxn ang="10800000">
                <a:pos x="l" y="vc"/>
              </a:cxn>
              <a:cxn ang="16200000">
                <a:pos x="hc" y="t"/>
              </a:cxn>
            </a:cxnLst>
            <a:rect l="0" t="0" r="0" b="0"/>
            <a:pathLst>
              <a:path stroke="0">
                <a:moveTo>
                  <a:pt x="12001" y="420"/>
                </a:moveTo>
                <a:lnTo>
                  <a:pt x="420" y="420"/>
                </a:lnTo>
                <a:lnTo>
                  <a:pt x="0" y="90"/>
                </a:lnTo>
                <a:lnTo>
                  <a:pt x="11581" y="420"/>
                </a:lnTo>
                <a:lnTo>
                  <a:pt x="210" y="210"/>
                </a:lnTo>
                <a:lnTo>
                  <a:pt x="0" y="180"/>
                </a:lnTo>
                <a:lnTo>
                  <a:pt x="11162" y="839"/>
                </a:lnTo>
                <a:lnTo>
                  <a:pt x="420" y="839"/>
                </a:lnTo>
                <a:lnTo>
                  <a:pt x="420" y="420"/>
                </a:lnTo>
                <a:lnTo>
                  <a:pt x="270" y="65446"/>
                </a:lnTo>
                <a:lnTo>
                  <a:pt x="0" y="1780"/>
                </a:lnTo>
                <a:lnTo>
                  <a:pt x="420" y="420"/>
                </a:lnTo>
                <a:close/>
                <a:moveTo>
                  <a:pt x="180" y="65356"/>
                </a:moveTo>
                <a:lnTo>
                  <a:pt x="839" y="1361"/>
                </a:lnTo>
                <a:lnTo>
                  <a:pt x="11581" y="1361"/>
                </a:lnTo>
                <a:close/>
              </a:path>
            </a:pathLst>
          </a:custGeom>
          <a:gradFill rotWithShape="0">
            <a:gsLst>
              <a:gs pos="0">
                <a:srgbClr val="8CE9C2"/>
              </a:gs>
              <a:gs pos="100000">
                <a:srgbClr val="F7FEFC"/>
              </a:gs>
            </a:gsLst>
            <a:path path="shape">
              <a:fillToRect l="50000" t="100000" r="50000"/>
            </a:path>
          </a:gradFill>
          <a:ln w="9360" cap="flat">
            <a:solidFill>
              <a:srgbClr val="099B73"/>
            </a:solidFill>
            <a:round/>
            <a:headEnd/>
            <a:tailEnd/>
          </a:ln>
          <a:effectLst>
            <a:outerShdw dist="38160" dir="5400000" algn="ctr" rotWithShape="0">
              <a:srgbClr val="FFFFFF">
                <a:alpha val="48029"/>
              </a:srgbClr>
            </a:outerShdw>
          </a:effectLst>
        </p:spPr>
        <p:txBody>
          <a:bodyPr wrap="none" anchor="ctr"/>
          <a:lstStyle/>
          <a:p>
            <a:endParaRPr lang="el-GR"/>
          </a:p>
        </p:txBody>
      </p:sp>
      <p:sp>
        <p:nvSpPr>
          <p:cNvPr id="53250" name="Rectangle 2">
            <a:extLst>
              <a:ext uri="{FF2B5EF4-FFF2-40B4-BE49-F238E27FC236}">
                <a16:creationId xmlns:a16="http://schemas.microsoft.com/office/drawing/2014/main" id="{3F4B165E-774D-D32F-C9F6-D7762467FA42}"/>
              </a:ext>
            </a:extLst>
          </p:cNvPr>
          <p:cNvSpPr>
            <a:spLocks noChangeArrowheads="1"/>
          </p:cNvSpPr>
          <p:nvPr/>
        </p:nvSpPr>
        <p:spPr bwMode="auto">
          <a:xfrm>
            <a:off x="2195513" y="2211388"/>
            <a:ext cx="4176712"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200" b="1">
                <a:latin typeface="Constantia" panose="02030602050306030303" pitchFamily="18" charset="0"/>
              </a:rPr>
              <a:t>Σφόνδυλος ή Βολάν</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withEffect">
                                  <p:stCondLst>
                                    <p:cond delay="0"/>
                                  </p:stCondLst>
                                  <p:childTnLst>
                                    <p:set>
                                      <p:cBhvr additive="repl">
                                        <p:cTn id="6" dur="1" fill="hold">
                                          <p:stCondLst>
                                            <p:cond delay="0"/>
                                          </p:stCondLst>
                                        </p:cTn>
                                        <p:tgtEl>
                                          <p:spTgt spid="53250"/>
                                        </p:tgtEl>
                                        <p:attrNameLst>
                                          <p:attrName>style.visibility</p:attrName>
                                        </p:attrNameLst>
                                      </p:cBhvr>
                                      <p:to>
                                        <p:strVal val="visible"/>
                                      </p:to>
                                    </p:set>
                                    <p:anim calcmode="lin" valueType="num">
                                      <p:cBhvr additive="repl">
                                        <p:cTn id="7" dur="1000" fill="hold"/>
                                        <p:tgtEl>
                                          <p:spTgt spid="53250"/>
                                        </p:tgtEl>
                                        <p:attrNameLst>
                                          <p:attrName>ppt_x</p:attrName>
                                        </p:attrNameLst>
                                      </p:cBhvr>
                                      <p:tavLst>
                                        <p:tav tm="100000">
                                          <p:val>
                                            <p:strVal val="#ppt_x-.2"/>
                                          </p:val>
                                        </p:tav>
                                        <p:tav>
                                          <p:val>
                                            <p:strVal val="#ppt_x"/>
                                          </p:val>
                                        </p:tav>
                                      </p:tavLst>
                                    </p:anim>
                                    <p:anim calcmode="lin" valueType="num">
                                      <p:cBhvr additive="repl">
                                        <p:cTn id="8" dur="1000" fill="hold"/>
                                        <p:tgtEl>
                                          <p:spTgt spid="53250"/>
                                        </p:tgtEl>
                                        <p:attrNameLst>
                                          <p:attrName>ppt_y</p:attrName>
                                        </p:attrNameLst>
                                      </p:cBhvr>
                                      <p:tavLst>
                                        <p:tav tm="100000">
                                          <p:val>
                                            <p:strVal val="#ppt_y"/>
                                          </p:val>
                                        </p:tav>
                                        <p:tav>
                                          <p:val>
                                            <p:strVal val="#ppt_y"/>
                                          </p:val>
                                        </p:tav>
                                      </p:tavLst>
                                    </p:anim>
                                    <p:animEffect transition="in" filter="wipe(right)">
                                      <p:cBhvr additive="repl">
                                        <p:cTn id="9" dur="1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9000342C-87D0-ED1B-1C76-08AD3F369DE6}"/>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Σφόνδυλος ή βολάν</a:t>
            </a:r>
          </a:p>
        </p:txBody>
      </p:sp>
      <p:sp>
        <p:nvSpPr>
          <p:cNvPr id="54274" name="Rectangle 2">
            <a:extLst>
              <a:ext uri="{FF2B5EF4-FFF2-40B4-BE49-F238E27FC236}">
                <a16:creationId xmlns:a16="http://schemas.microsoft.com/office/drawing/2014/main" id="{0001B534-FFD3-E8FA-563E-DC9B2B089051}"/>
              </a:ext>
            </a:extLst>
          </p:cNvPr>
          <p:cNvSpPr>
            <a:spLocks noChangeArrowheads="1"/>
          </p:cNvSpPr>
          <p:nvPr/>
        </p:nvSpPr>
        <p:spPr bwMode="auto">
          <a:xfrm>
            <a:off x="611188" y="915988"/>
            <a:ext cx="5111750" cy="211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900"/>
              <a:t>Ο σφόνδυλος ή το βολάν είναι ένας αρκετά βαρύς μεταλλικός δίσκος, που αποθηκεύει ενέργεια από τον ωφέλιμο χρόνο της εκτόνωσης και στη συνέχεια την αποδεσμεύει για να πραγματοποιηθούν οι υπόλοιποι τρεις παθητικοί χρόνοι, (η εισαγωγή, η συμπίεση και η εξαγωγή).</a:t>
            </a:r>
          </a:p>
        </p:txBody>
      </p:sp>
      <p:sp>
        <p:nvSpPr>
          <p:cNvPr id="54275" name="Rectangle 3">
            <a:extLst>
              <a:ext uri="{FF2B5EF4-FFF2-40B4-BE49-F238E27FC236}">
                <a16:creationId xmlns:a16="http://schemas.microsoft.com/office/drawing/2014/main" id="{38CA8EEB-DE7D-E2E0-CFC4-6BCD2250CD35}"/>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54276" name="Rectangle 4">
            <a:extLst>
              <a:ext uri="{FF2B5EF4-FFF2-40B4-BE49-F238E27FC236}">
                <a16:creationId xmlns:a16="http://schemas.microsoft.com/office/drawing/2014/main" id="{8463B45D-363B-0959-7FEC-C77CF8A583EB}"/>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pic>
        <p:nvPicPr>
          <p:cNvPr id="54277" name="Picture 5">
            <a:extLst>
              <a:ext uri="{FF2B5EF4-FFF2-40B4-BE49-F238E27FC236}">
                <a16:creationId xmlns:a16="http://schemas.microsoft.com/office/drawing/2014/main" id="{2016A21E-896A-1C9A-15FD-6DBD872F8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382" b="10254"/>
          <a:stretch>
            <a:fillRect/>
          </a:stretch>
        </p:blipFill>
        <p:spPr bwMode="auto">
          <a:xfrm>
            <a:off x="5867400" y="842963"/>
            <a:ext cx="2808288" cy="2087562"/>
          </a:xfrm>
          <a:prstGeom prst="rect">
            <a:avLst/>
          </a:prstGeom>
          <a:solidFill>
            <a:srgbClr val="EDEDED"/>
          </a:solidFill>
          <a:ln w="88920" cap="sq">
            <a:solidFill>
              <a:srgbClr val="FFFFFF"/>
            </a:solidFill>
            <a:miter lim="800000"/>
            <a:headEnd/>
            <a:tailEnd/>
          </a:ln>
          <a:effectLst>
            <a:outerShdw dist="18000" dir="5400000" algn="ctr" rotWithShape="0">
              <a:srgbClr val="000000">
                <a:alpha val="40033"/>
              </a:srgbClr>
            </a:outerShdw>
          </a:effectLst>
        </p:spPr>
      </p:pic>
      <p:sp>
        <p:nvSpPr>
          <p:cNvPr id="54278" name="Rectangle 6">
            <a:extLst>
              <a:ext uri="{FF2B5EF4-FFF2-40B4-BE49-F238E27FC236}">
                <a16:creationId xmlns:a16="http://schemas.microsoft.com/office/drawing/2014/main" id="{19086E77-F435-9029-488D-C5220FBF421B}"/>
              </a:ext>
            </a:extLst>
          </p:cNvPr>
          <p:cNvSpPr>
            <a:spLocks noChangeArrowheads="1"/>
          </p:cNvSpPr>
          <p:nvPr/>
        </p:nvSpPr>
        <p:spPr bwMode="auto">
          <a:xfrm>
            <a:off x="611188" y="3325813"/>
            <a:ext cx="7920037"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900"/>
              <a:t>Το βολάν, εξαιτίας της σχετικά μεγάλης μάζας του, όταν αρχίζει να περιστρέφεται, απορροφά ένα μέρος από την ενέργεια που παράγει ο χρόνος της εκτόνωσης και «παρασύρει» με την περιστροφή του το έμβολο, για να εκτελέσει και τους υπόλοιπους τρεις χρόνους.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54274"/>
                                        </p:tgtEl>
                                        <p:attrNameLst>
                                          <p:attrName>style.visibility</p:attrName>
                                        </p:attrNameLst>
                                      </p:cBhvr>
                                      <p:to>
                                        <p:strVal val="visible"/>
                                      </p:to>
                                    </p:set>
                                    <p:anim calcmode="lin" valueType="num">
                                      <p:cBhvr additive="repl">
                                        <p:cTn id="7" dur="500" fill="hold"/>
                                        <p:tgtEl>
                                          <p:spTgt spid="54274"/>
                                        </p:tgtEl>
                                        <p:attrNameLst>
                                          <p:attrName>ppt_x</p:attrName>
                                        </p:attrNameLst>
                                      </p:cBhvr>
                                      <p:tavLst>
                                        <p:tav tm="100000">
                                          <p:val>
                                            <p:strVal val="#ppt_x"/>
                                          </p:val>
                                        </p:tav>
                                        <p:tav>
                                          <p:val>
                                            <p:strVal val="#ppt_x"/>
                                          </p:val>
                                        </p:tav>
                                      </p:tavLst>
                                    </p:anim>
                                    <p:anim calcmode="lin" valueType="num">
                                      <p:cBhvr additive="repl">
                                        <p:cTn id="8" dur="500" fill="hold"/>
                                        <p:tgtEl>
                                          <p:spTgt spid="54274"/>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54278"/>
                                        </p:tgtEl>
                                        <p:attrNameLst>
                                          <p:attrName>style.visibility</p:attrName>
                                        </p:attrNameLst>
                                      </p:cBhvr>
                                      <p:to>
                                        <p:strVal val="visible"/>
                                      </p:to>
                                    </p:set>
                                    <p:anim calcmode="lin" valueType="num">
                                      <p:cBhvr additive="repl">
                                        <p:cTn id="13" dur="500" fill="hold"/>
                                        <p:tgtEl>
                                          <p:spTgt spid="54278"/>
                                        </p:tgtEl>
                                        <p:attrNameLst>
                                          <p:attrName>ppt_x</p:attrName>
                                        </p:attrNameLst>
                                      </p:cBhvr>
                                      <p:tavLst>
                                        <p:tav tm="100000">
                                          <p:val>
                                            <p:strVal val="#ppt_x"/>
                                          </p:val>
                                        </p:tav>
                                        <p:tav>
                                          <p:val>
                                            <p:strVal val="#ppt_x"/>
                                          </p:val>
                                        </p:tav>
                                      </p:tavLst>
                                    </p:anim>
                                    <p:anim calcmode="lin" valueType="num">
                                      <p:cBhvr additive="repl">
                                        <p:cTn id="14" dur="500" fill="hold"/>
                                        <p:tgtEl>
                                          <p:spTgt spid="54278"/>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3EA95BA3-268C-8460-2F85-412AFC4BFA5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Κύλινδρος</a:t>
            </a:r>
          </a:p>
        </p:txBody>
      </p:sp>
      <p:sp>
        <p:nvSpPr>
          <p:cNvPr id="9218" name="Rectangle 2">
            <a:extLst>
              <a:ext uri="{FF2B5EF4-FFF2-40B4-BE49-F238E27FC236}">
                <a16:creationId xmlns:a16="http://schemas.microsoft.com/office/drawing/2014/main" id="{35DAD114-B9BF-0714-65B9-CEAF27C5DD93}"/>
              </a:ext>
            </a:extLst>
          </p:cNvPr>
          <p:cNvSpPr>
            <a:spLocks noChangeArrowheads="1"/>
          </p:cNvSpPr>
          <p:nvPr/>
        </p:nvSpPr>
        <p:spPr bwMode="auto">
          <a:xfrm>
            <a:off x="323850" y="928688"/>
            <a:ext cx="5832475" cy="269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900">
                <a:latin typeface="Calibri" panose="020F0502020204030204" pitchFamily="34" charset="0"/>
              </a:rPr>
              <a:t>Το υλικό κατασκευής του σώματος των κυλίνδρων είναι, κατά κανόνα, ο χυτοσίδηρος, </a:t>
            </a:r>
          </a:p>
          <a:p>
            <a:pPr algn="ctr" hangingPunct="1">
              <a:lnSpc>
                <a:spcPct val="100000"/>
              </a:lnSpc>
            </a:pPr>
            <a:endParaRPr lang="el-GR" altLang="el-GR" sz="1900">
              <a:latin typeface="Calibri" panose="020F0502020204030204" pitchFamily="34" charset="0"/>
            </a:endParaRPr>
          </a:p>
          <a:p>
            <a:pPr algn="ctr" hangingPunct="1">
              <a:lnSpc>
                <a:spcPct val="100000"/>
              </a:lnSpc>
            </a:pPr>
            <a:r>
              <a:rPr lang="el-GR" altLang="el-GR" sz="1900">
                <a:latin typeface="Calibri" panose="020F0502020204030204" pitchFamily="34" charset="0"/>
              </a:rPr>
              <a:t>χρησιμοποιούνται, όμως, σε βελτιωμένες κατασκευές,</a:t>
            </a:r>
          </a:p>
          <a:p>
            <a:pPr algn="ctr" hangingPunct="1">
              <a:lnSpc>
                <a:spcPct val="100000"/>
              </a:lnSpc>
            </a:pPr>
            <a:endParaRPr lang="el-GR" altLang="el-GR" sz="1900">
              <a:latin typeface="Calibri" panose="020F0502020204030204" pitchFamily="34" charset="0"/>
            </a:endParaRPr>
          </a:p>
          <a:p>
            <a:pPr algn="ctr" hangingPunct="1">
              <a:lnSpc>
                <a:spcPct val="100000"/>
              </a:lnSpc>
            </a:pPr>
            <a:r>
              <a:rPr lang="el-GR" altLang="el-GR" sz="1900">
                <a:latin typeface="Calibri" panose="020F0502020204030204" pitchFamily="34" charset="0"/>
              </a:rPr>
              <a:t>και κράματα αλουμινίου, </a:t>
            </a:r>
          </a:p>
          <a:p>
            <a:pPr algn="ctr" hangingPunct="1">
              <a:lnSpc>
                <a:spcPct val="100000"/>
              </a:lnSpc>
            </a:pPr>
            <a:endParaRPr lang="el-GR" altLang="el-GR" sz="1900">
              <a:latin typeface="Calibri" panose="020F0502020204030204" pitchFamily="34" charset="0"/>
            </a:endParaRPr>
          </a:p>
          <a:p>
            <a:pPr algn="ctr" hangingPunct="1">
              <a:lnSpc>
                <a:spcPct val="100000"/>
              </a:lnSpc>
            </a:pPr>
            <a:r>
              <a:rPr lang="el-GR" altLang="el-GR" sz="1900">
                <a:latin typeface="Calibri" panose="020F0502020204030204" pitchFamily="34" charset="0"/>
              </a:rPr>
              <a:t>τα οποία παρουσιάζουν σημαντικά πλεονεκτήματα, όπως είδαμε και για την κυλινδροκεφαλή.</a:t>
            </a:r>
          </a:p>
        </p:txBody>
      </p:sp>
      <p:pic>
        <p:nvPicPr>
          <p:cNvPr id="9219" name="Picture 3">
            <a:extLst>
              <a:ext uri="{FF2B5EF4-FFF2-40B4-BE49-F238E27FC236}">
                <a16:creationId xmlns:a16="http://schemas.microsoft.com/office/drawing/2014/main" id="{494AE21E-77CE-0F7A-A836-360DE8E13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328738"/>
            <a:ext cx="2808287" cy="2106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9218">
                                            <p:txEl>
                                              <p:pRg st="0" end="0"/>
                                            </p:txEl>
                                          </p:spTgt>
                                        </p:tgtEl>
                                        <p:attrNameLst>
                                          <p:attrName>style.visibility</p:attrName>
                                        </p:attrNameLst>
                                      </p:cBhvr>
                                      <p:to>
                                        <p:strVal val="visible"/>
                                      </p:to>
                                    </p:set>
                                    <p:anim calcmode="lin" valueType="num">
                                      <p:cBhvr additive="repl">
                                        <p:cTn id="7" dur="500" fill="hold"/>
                                        <p:tgtEl>
                                          <p:spTgt spid="9218">
                                            <p:txEl>
                                              <p:pRg st="0" end="0"/>
                                            </p:txEl>
                                          </p:spTgt>
                                        </p:tgtEl>
                                        <p:attrNameLst>
                                          <p:attrName>ppt_x</p:attrName>
                                        </p:attrNameLst>
                                      </p:cBhvr>
                                      <p:tavLst>
                                        <p:tav tm="100000">
                                          <p:val>
                                            <p:strVal val="#ppt_x-.2"/>
                                          </p:val>
                                        </p:tav>
                                        <p:tav>
                                          <p:val>
                                            <p:strVal val="#ppt_x"/>
                                          </p:val>
                                        </p:tav>
                                      </p:tavLst>
                                    </p:anim>
                                    <p:anim calcmode="lin" valueType="num">
                                      <p:cBhvr additive="repl">
                                        <p:cTn id="8" dur="500" fill="hold"/>
                                        <p:tgtEl>
                                          <p:spTgt spid="9218">
                                            <p:txEl>
                                              <p:pRg st="0" end="0"/>
                                            </p:txEl>
                                          </p:spTgt>
                                        </p:tgtEl>
                                        <p:attrNameLst>
                                          <p:attrName>ppt_y</p:attrName>
                                        </p:attrNameLst>
                                      </p:cBhvr>
                                      <p:tavLst>
                                        <p:tav tm="100000">
                                          <p:val>
                                            <p:strVal val="#ppt_y"/>
                                          </p:val>
                                        </p:tav>
                                        <p:tav>
                                          <p:val>
                                            <p:strVal val="#ppt_y"/>
                                          </p:val>
                                        </p:tav>
                                      </p:tavLst>
                                    </p:anim>
                                    <p:animEffect transition="in" filter="wipe(right)">
                                      <p:cBhvr additive="repl">
                                        <p:cTn id="9" dur="500"/>
                                        <p:tgtEl>
                                          <p:spTgt spid="921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fill="hold" nodeType="clickEffect">
                                  <p:stCondLst>
                                    <p:cond delay="0"/>
                                  </p:stCondLst>
                                  <p:childTnLst>
                                    <p:set>
                                      <p:cBhvr additive="repl">
                                        <p:cTn id="13" dur="1" fill="hold">
                                          <p:stCondLst>
                                            <p:cond delay="0"/>
                                          </p:stCondLst>
                                        </p:cTn>
                                        <p:tgtEl>
                                          <p:spTgt spid="9218">
                                            <p:txEl>
                                              <p:pRg st="2" end="2"/>
                                            </p:txEl>
                                          </p:spTgt>
                                        </p:tgtEl>
                                        <p:attrNameLst>
                                          <p:attrName>style.visibility</p:attrName>
                                        </p:attrNameLst>
                                      </p:cBhvr>
                                      <p:to>
                                        <p:strVal val="visible"/>
                                      </p:to>
                                    </p:set>
                                    <p:anim calcmode="lin" valueType="num">
                                      <p:cBhvr additive="repl">
                                        <p:cTn id="14" dur="500" fill="hold"/>
                                        <p:tgtEl>
                                          <p:spTgt spid="9218">
                                            <p:txEl>
                                              <p:pRg st="2" end="2"/>
                                            </p:txEl>
                                          </p:spTgt>
                                        </p:tgtEl>
                                        <p:attrNameLst>
                                          <p:attrName>ppt_x</p:attrName>
                                        </p:attrNameLst>
                                      </p:cBhvr>
                                      <p:tavLst>
                                        <p:tav tm="100000">
                                          <p:val>
                                            <p:strVal val="#ppt_x-.2"/>
                                          </p:val>
                                        </p:tav>
                                        <p:tav>
                                          <p:val>
                                            <p:strVal val="#ppt_x"/>
                                          </p:val>
                                        </p:tav>
                                      </p:tavLst>
                                    </p:anim>
                                    <p:anim calcmode="lin" valueType="num">
                                      <p:cBhvr additive="repl">
                                        <p:cTn id="15" dur="500" fill="hold"/>
                                        <p:tgtEl>
                                          <p:spTgt spid="9218">
                                            <p:txEl>
                                              <p:pRg st="2" end="2"/>
                                            </p:txEl>
                                          </p:spTgt>
                                        </p:tgtEl>
                                        <p:attrNameLst>
                                          <p:attrName>ppt_y</p:attrName>
                                        </p:attrNameLst>
                                      </p:cBhvr>
                                      <p:tavLst>
                                        <p:tav tm="100000">
                                          <p:val>
                                            <p:strVal val="#ppt_y"/>
                                          </p:val>
                                        </p:tav>
                                        <p:tav>
                                          <p:val>
                                            <p:strVal val="#ppt_y"/>
                                          </p:val>
                                        </p:tav>
                                      </p:tavLst>
                                    </p:anim>
                                    <p:animEffect transition="in" filter="wipe(right)">
                                      <p:cBhvr additive="repl">
                                        <p:cTn id="16" dur="500"/>
                                        <p:tgtEl>
                                          <p:spTgt spid="9218">
                                            <p:txEl>
                                              <p:pRg st="2" end="2"/>
                                            </p:txEl>
                                          </p:spTgt>
                                        </p:tgtEl>
                                      </p:cBhvr>
                                    </p:animEffect>
                                  </p:childTnLst>
                                </p:cTn>
                              </p:par>
                              <p:par>
                                <p:cTn id="17" presetID="29" presetClass="entr" fill="hold" nodeType="withEffect">
                                  <p:stCondLst>
                                    <p:cond delay="0"/>
                                  </p:stCondLst>
                                  <p:childTnLst>
                                    <p:set>
                                      <p:cBhvr additive="repl">
                                        <p:cTn id="18" dur="1" fill="hold">
                                          <p:stCondLst>
                                            <p:cond delay="0"/>
                                          </p:stCondLst>
                                        </p:cTn>
                                        <p:tgtEl>
                                          <p:spTgt spid="9218">
                                            <p:txEl>
                                              <p:pRg st="4" end="4"/>
                                            </p:txEl>
                                          </p:spTgt>
                                        </p:tgtEl>
                                        <p:attrNameLst>
                                          <p:attrName>style.visibility</p:attrName>
                                        </p:attrNameLst>
                                      </p:cBhvr>
                                      <p:to>
                                        <p:strVal val="visible"/>
                                      </p:to>
                                    </p:set>
                                    <p:anim calcmode="lin" valueType="num">
                                      <p:cBhvr additive="repl">
                                        <p:cTn id="19" dur="500" fill="hold"/>
                                        <p:tgtEl>
                                          <p:spTgt spid="9218">
                                            <p:txEl>
                                              <p:pRg st="4" end="4"/>
                                            </p:txEl>
                                          </p:spTgt>
                                        </p:tgtEl>
                                        <p:attrNameLst>
                                          <p:attrName>ppt_x</p:attrName>
                                        </p:attrNameLst>
                                      </p:cBhvr>
                                      <p:tavLst>
                                        <p:tav tm="100000">
                                          <p:val>
                                            <p:strVal val="#ppt_x-.2"/>
                                          </p:val>
                                        </p:tav>
                                        <p:tav>
                                          <p:val>
                                            <p:strVal val="#ppt_x"/>
                                          </p:val>
                                        </p:tav>
                                      </p:tavLst>
                                    </p:anim>
                                    <p:anim calcmode="lin" valueType="num">
                                      <p:cBhvr additive="repl">
                                        <p:cTn id="20" dur="500" fill="hold"/>
                                        <p:tgtEl>
                                          <p:spTgt spid="9218">
                                            <p:txEl>
                                              <p:pRg st="4" end="4"/>
                                            </p:txEl>
                                          </p:spTgt>
                                        </p:tgtEl>
                                        <p:attrNameLst>
                                          <p:attrName>ppt_y</p:attrName>
                                        </p:attrNameLst>
                                      </p:cBhvr>
                                      <p:tavLst>
                                        <p:tav tm="100000">
                                          <p:val>
                                            <p:strVal val="#ppt_y"/>
                                          </p:val>
                                        </p:tav>
                                        <p:tav>
                                          <p:val>
                                            <p:strVal val="#ppt_y"/>
                                          </p:val>
                                        </p:tav>
                                      </p:tavLst>
                                    </p:anim>
                                    <p:animEffect transition="in" filter="wipe(right)">
                                      <p:cBhvr additive="repl">
                                        <p:cTn id="21" dur="500"/>
                                        <p:tgtEl>
                                          <p:spTgt spid="9218">
                                            <p:txEl>
                                              <p:pRg st="4" end="4"/>
                                            </p:txEl>
                                          </p:spTgt>
                                        </p:tgtEl>
                                      </p:cBhvr>
                                    </p:animEffect>
                                  </p:childTnLst>
                                </p:cTn>
                              </p:par>
                            </p:childTnLst>
                          </p:cTn>
                        </p:par>
                        <p:par>
                          <p:cTn id="22" fill="hold" nodeType="afterGroup">
                            <p:stCondLst>
                              <p:cond delay="500"/>
                            </p:stCondLst>
                            <p:childTnLst>
                              <p:par>
                                <p:cTn id="23" presetID="2" presetClass="entr" presetSubtype="4" fill="hold" nodeType="afterEffect">
                                  <p:stCondLst>
                                    <p:cond delay="1000"/>
                                  </p:stCondLst>
                                  <p:childTnLst>
                                    <p:set>
                                      <p:cBhvr additive="repl">
                                        <p:cTn id="24" dur="1" fill="hold">
                                          <p:stCondLst>
                                            <p:cond delay="0"/>
                                          </p:stCondLst>
                                        </p:cTn>
                                        <p:tgtEl>
                                          <p:spTgt spid="9218">
                                            <p:txEl>
                                              <p:pRg st="6" end="6"/>
                                            </p:txEl>
                                          </p:spTgt>
                                        </p:tgtEl>
                                        <p:attrNameLst>
                                          <p:attrName>style.visibility</p:attrName>
                                        </p:attrNameLst>
                                      </p:cBhvr>
                                      <p:to>
                                        <p:strVal val="visible"/>
                                      </p:to>
                                    </p:set>
                                    <p:anim calcmode="lin" valueType="num">
                                      <p:cBhvr additive="repl">
                                        <p:cTn id="25" dur="500" fill="hold"/>
                                        <p:tgtEl>
                                          <p:spTgt spid="9218">
                                            <p:txEl>
                                              <p:pRg st="6" end="6"/>
                                            </p:txEl>
                                          </p:spTgt>
                                        </p:tgtEl>
                                        <p:attrNameLst>
                                          <p:attrName>ppt_x</p:attrName>
                                        </p:attrNameLst>
                                      </p:cBhvr>
                                      <p:tavLst>
                                        <p:tav tm="100000">
                                          <p:val>
                                            <p:strVal val="#ppt_x"/>
                                          </p:val>
                                        </p:tav>
                                        <p:tav>
                                          <p:val>
                                            <p:strVal val="#ppt_x"/>
                                          </p:val>
                                        </p:tav>
                                      </p:tavLst>
                                    </p:anim>
                                    <p:anim calcmode="lin" valueType="num">
                                      <p:cBhvr additive="repl">
                                        <p:cTn id="26" dur="500" fill="hold"/>
                                        <p:tgtEl>
                                          <p:spTgt spid="9218">
                                            <p:txEl>
                                              <p:pRg st="6" end="6"/>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0D3497E2-9887-AE5B-F573-D330CB65CD9D}"/>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Σφόνδυλος ή βολάν</a:t>
            </a:r>
          </a:p>
        </p:txBody>
      </p:sp>
      <p:sp>
        <p:nvSpPr>
          <p:cNvPr id="55298" name="Rectangle 2">
            <a:extLst>
              <a:ext uri="{FF2B5EF4-FFF2-40B4-BE49-F238E27FC236}">
                <a16:creationId xmlns:a16="http://schemas.microsoft.com/office/drawing/2014/main" id="{BF8F3474-37DC-8B0D-3482-558D06308C28}"/>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55299" name="Rectangle 3">
            <a:extLst>
              <a:ext uri="{FF2B5EF4-FFF2-40B4-BE49-F238E27FC236}">
                <a16:creationId xmlns:a16="http://schemas.microsoft.com/office/drawing/2014/main" id="{316B6025-4D26-9A40-6F7F-772B961B83D3}"/>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55300" name="Rectangle 4">
            <a:extLst>
              <a:ext uri="{FF2B5EF4-FFF2-40B4-BE49-F238E27FC236}">
                <a16:creationId xmlns:a16="http://schemas.microsoft.com/office/drawing/2014/main" id="{F80E9FDA-D4EB-568F-1390-B34873A5C7D9}"/>
              </a:ext>
            </a:extLst>
          </p:cNvPr>
          <p:cNvSpPr>
            <a:spLocks noChangeArrowheads="1"/>
          </p:cNvSpPr>
          <p:nvPr/>
        </p:nvSpPr>
        <p:spPr bwMode="auto">
          <a:xfrm>
            <a:off x="611188" y="1131888"/>
            <a:ext cx="7920037" cy="1520825"/>
          </a:xfrm>
          <a:prstGeom prst="rect">
            <a:avLst/>
          </a:prstGeom>
          <a:gradFill rotWithShape="0">
            <a:gsLst>
              <a:gs pos="0">
                <a:srgbClr val="008890"/>
              </a:gs>
              <a:gs pos="100000">
                <a:srgbClr val="B0F3F8"/>
              </a:gs>
            </a:gsLst>
            <a:path path="shape">
              <a:fillToRect l="50000" t="100000" r="50000"/>
            </a:path>
          </a:gradFill>
          <a:ln w="9360" cap="flat">
            <a:solidFill>
              <a:srgbClr val="069BA2"/>
            </a:solidFill>
            <a:round/>
            <a:headEnd/>
            <a:tailEnd/>
          </a:ln>
          <a:effectLst>
            <a:outerShdw dist="38160" dir="5400000" algn="ctr" rotWithShape="0">
              <a:srgbClr val="FFFFFF">
                <a:alpha val="48029"/>
              </a:srgbClr>
            </a:outerShdw>
          </a:effec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endParaRPr lang="el-GR" altLang="el-GR" sz="800">
              <a:solidFill>
                <a:srgbClr val="FFFFFF"/>
              </a:solidFill>
            </a:endParaRPr>
          </a:p>
          <a:p>
            <a:pPr algn="ctr" hangingPunct="1">
              <a:lnSpc>
                <a:spcPct val="100000"/>
              </a:lnSpc>
            </a:pPr>
            <a:r>
              <a:rPr lang="el-GR" altLang="el-GR" sz="1900"/>
              <a:t>Συμπεραίνεται λοιπόν, ότι όσους περισσότερους κυλίνδρους έχει ένας κινητήρας, τόσο μικρότερο βάρος έχει το βολάν. </a:t>
            </a:r>
          </a:p>
          <a:p>
            <a:pPr algn="ctr" hangingPunct="1">
              <a:lnSpc>
                <a:spcPct val="100000"/>
              </a:lnSpc>
            </a:pPr>
            <a:r>
              <a:rPr lang="el-GR" altLang="el-GR" sz="1900"/>
              <a:t>Κι αυτό, γιατί οι νεκροί χρόνοι του ενός κυλίνδρου καλύπτονται από την εκτόνωση που τυχαίνει να κάνει κάποιος άλλος κύλινδρος.</a:t>
            </a:r>
          </a:p>
          <a:p>
            <a:pPr algn="ctr" hangingPunct="1">
              <a:lnSpc>
                <a:spcPct val="100000"/>
              </a:lnSpc>
            </a:pPr>
            <a:endParaRPr lang="el-GR" altLang="el-GR" sz="1000">
              <a:solidFill>
                <a:srgbClr val="FFFFFF"/>
              </a:solidFill>
            </a:endParaRPr>
          </a:p>
        </p:txBody>
      </p:sp>
      <p:sp>
        <p:nvSpPr>
          <p:cNvPr id="55301" name="Rectangle 5">
            <a:extLst>
              <a:ext uri="{FF2B5EF4-FFF2-40B4-BE49-F238E27FC236}">
                <a16:creationId xmlns:a16="http://schemas.microsoft.com/office/drawing/2014/main" id="{E6D00BFC-1F6A-F959-A0F0-3D0FAC5E10BF}"/>
              </a:ext>
            </a:extLst>
          </p:cNvPr>
          <p:cNvSpPr>
            <a:spLocks noChangeArrowheads="1"/>
          </p:cNvSpPr>
          <p:nvPr/>
        </p:nvSpPr>
        <p:spPr bwMode="auto">
          <a:xfrm>
            <a:off x="684213" y="3363913"/>
            <a:ext cx="7848600" cy="363537"/>
          </a:xfrm>
          <a:prstGeom prst="rect">
            <a:avLst/>
          </a:prstGeom>
          <a:solidFill>
            <a:srgbClr val="FFFFFF"/>
          </a:solidFill>
          <a:ln w="25560" cap="flat">
            <a:solidFill>
              <a:srgbClr val="7CCA6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b="1">
                <a:latin typeface="Constantia" panose="02030602050306030303" pitchFamily="18" charset="0"/>
              </a:rPr>
              <a:t>Ο σφόνδυλος κατασκευάζεται από χυτοσίδηρο ή χάλυβα.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55300"/>
                                        </p:tgtEl>
                                        <p:attrNameLst>
                                          <p:attrName>style.visibility</p:attrName>
                                        </p:attrNameLst>
                                      </p:cBhvr>
                                      <p:to>
                                        <p:strVal val="visible"/>
                                      </p:to>
                                    </p:set>
                                    <p:animEffect transition="in" filter="box(in)">
                                      <p:cBhvr additive="repl">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55301"/>
                                        </p:tgtEl>
                                        <p:attrNameLst>
                                          <p:attrName>style.visibility</p:attrName>
                                        </p:attrNameLst>
                                      </p:cBhvr>
                                      <p:to>
                                        <p:strVal val="visible"/>
                                      </p:to>
                                    </p:set>
                                    <p:animEffect transition="in" filter="box(in)">
                                      <p:cBhvr additive="repl">
                                        <p:cTn id="12"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80C46B16-AA92-6222-D0E4-E9C75D429784}"/>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Σφόνδυλος ή βολάν</a:t>
            </a:r>
          </a:p>
        </p:txBody>
      </p:sp>
      <p:sp>
        <p:nvSpPr>
          <p:cNvPr id="56322" name="Rectangle 2">
            <a:extLst>
              <a:ext uri="{FF2B5EF4-FFF2-40B4-BE49-F238E27FC236}">
                <a16:creationId xmlns:a16="http://schemas.microsoft.com/office/drawing/2014/main" id="{C535DD62-60CF-6BB2-D957-8AF0B405841E}"/>
              </a:ext>
            </a:extLst>
          </p:cNvPr>
          <p:cNvSpPr>
            <a:spLocks noChangeArrowheads="1"/>
          </p:cNvSpPr>
          <p:nvPr/>
        </p:nvSpPr>
        <p:spPr bwMode="auto">
          <a:xfrm>
            <a:off x="611188" y="1004888"/>
            <a:ext cx="4535487" cy="240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900"/>
              <a:t>Πάνω στο βολάν και συγκεκριμένα στην περιφέρειά του, βρίσκεται η οδοντωτή στεφάνη στην οποία εμπλέκεται το γρανάζι της μίζας. Η εξωτερική επιφάνεια του σφονδύλου είναι λεία, γιατί σ' αυτή στηρίζεται ο συμπλέκτης (δίσκος-πλατό) και μεταφέρεται η κίνηση στο κιβώτιο ταχυτήτων.</a:t>
            </a:r>
          </a:p>
        </p:txBody>
      </p:sp>
      <p:sp>
        <p:nvSpPr>
          <p:cNvPr id="56323" name="Rectangle 3">
            <a:extLst>
              <a:ext uri="{FF2B5EF4-FFF2-40B4-BE49-F238E27FC236}">
                <a16:creationId xmlns:a16="http://schemas.microsoft.com/office/drawing/2014/main" id="{290BE71C-66BA-9BFF-2073-7F9185E6D255}"/>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56324" name="Rectangle 4">
            <a:extLst>
              <a:ext uri="{FF2B5EF4-FFF2-40B4-BE49-F238E27FC236}">
                <a16:creationId xmlns:a16="http://schemas.microsoft.com/office/drawing/2014/main" id="{AE022A1E-0F13-C2D2-4F76-EC6798068540}"/>
              </a:ext>
            </a:extLst>
          </p:cNvPr>
          <p:cNvSpPr>
            <a:spLocks noChangeArrowheads="1"/>
          </p:cNvSpPr>
          <p:nvPr/>
        </p:nvSpPr>
        <p:spPr bwMode="auto">
          <a:xfrm>
            <a:off x="155575" y="-144463"/>
            <a:ext cx="304800" cy="304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pic>
        <p:nvPicPr>
          <p:cNvPr id="56325" name="Picture 5">
            <a:extLst>
              <a:ext uri="{FF2B5EF4-FFF2-40B4-BE49-F238E27FC236}">
                <a16:creationId xmlns:a16="http://schemas.microsoft.com/office/drawing/2014/main" id="{0D9D22A0-452B-02FD-DE54-261D54C69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131888"/>
            <a:ext cx="2867025" cy="2274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56322"/>
                                        </p:tgtEl>
                                        <p:attrNameLst>
                                          <p:attrName>style.visibility</p:attrName>
                                        </p:attrNameLst>
                                      </p:cBhvr>
                                      <p:to>
                                        <p:strVal val="visible"/>
                                      </p:to>
                                    </p:set>
                                    <p:animEffect transition="in" filter="box(in)">
                                      <p:cBhvr additive="repl">
                                        <p:cTn id="7"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a:extLst>
              <a:ext uri="{FF2B5EF4-FFF2-40B4-BE49-F238E27FC236}">
                <a16:creationId xmlns:a16="http://schemas.microsoft.com/office/drawing/2014/main" id="{79F52343-F112-FCFD-D61C-3E56E20E7E9D}"/>
              </a:ext>
            </a:extLst>
          </p:cNvPr>
          <p:cNvSpPr>
            <a:spLocks noChangeArrowheads="1"/>
          </p:cNvSpPr>
          <p:nvPr/>
        </p:nvSpPr>
        <p:spPr bwMode="auto">
          <a:xfrm>
            <a:off x="179388" y="0"/>
            <a:ext cx="8785225"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Κύλινδρος - έμβολο - ελατήρια - πείρος -διωστήρας - στροφαλοφόρος άξονας - σφόνδυλος (βολάν)</a:t>
            </a:r>
          </a:p>
        </p:txBody>
      </p:sp>
      <p:sp>
        <p:nvSpPr>
          <p:cNvPr id="57346" name="Rectangle 2">
            <a:extLst>
              <a:ext uri="{FF2B5EF4-FFF2-40B4-BE49-F238E27FC236}">
                <a16:creationId xmlns:a16="http://schemas.microsoft.com/office/drawing/2014/main" id="{A040448A-E50C-C5D6-4792-B257E3D43A46}"/>
              </a:ext>
            </a:extLst>
          </p:cNvPr>
          <p:cNvSpPr>
            <a:spLocks noChangeArrowheads="1"/>
          </p:cNvSpPr>
          <p:nvPr/>
        </p:nvSpPr>
        <p:spPr bwMode="auto">
          <a:xfrm>
            <a:off x="1547813" y="1563688"/>
            <a:ext cx="581342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000" b="1"/>
              <a:t>Τ Ε Λ Ο Σ</a:t>
            </a:r>
          </a:p>
        </p:txBody>
      </p:sp>
      <p:sp>
        <p:nvSpPr>
          <p:cNvPr id="57347" name="AutoShape 3">
            <a:extLst>
              <a:ext uri="{FF2B5EF4-FFF2-40B4-BE49-F238E27FC236}">
                <a16:creationId xmlns:a16="http://schemas.microsoft.com/office/drawing/2014/main" id="{99058FB0-2617-045B-E240-3C160EF7C0EA}"/>
              </a:ext>
            </a:extLst>
          </p:cNvPr>
          <p:cNvSpPr>
            <a:spLocks noChangeArrowheads="1"/>
          </p:cNvSpPr>
          <p:nvPr/>
        </p:nvSpPr>
        <p:spPr bwMode="auto">
          <a:xfrm>
            <a:off x="2916238" y="1995488"/>
            <a:ext cx="2376487" cy="360362"/>
          </a:xfrm>
          <a:custGeom>
            <a:avLst/>
            <a:gdLst>
              <a:gd name="G0" fmla="+- 0 0 12076736"/>
              <a:gd name="G1" fmla="+- 32767 0 12076736"/>
              <a:gd name="G2" fmla="?: G1 12076736 32767"/>
              <a:gd name="G3" fmla="?: G0 0 G1"/>
              <a:gd name="G4" fmla="+- 0 0 0"/>
              <a:gd name="G5" fmla="+- 32767 0 0"/>
              <a:gd name="G6" fmla="?: G5 0 32767"/>
              <a:gd name="G7" fmla="?: G4 0 G5"/>
              <a:gd name="G8" fmla="+- G7 0 G3"/>
              <a:gd name="G9" fmla="+- G8 32767 0"/>
              <a:gd name="G10" fmla="+- G9 0 0"/>
              <a:gd name="G11" fmla="?: G8 G8 G10"/>
              <a:gd name="G12" fmla="*/ 6601 1 2"/>
              <a:gd name="G13" fmla="*/ 1 48365 11520"/>
              <a:gd name="G14" fmla="*/ G13 G3 1"/>
              <a:gd name="G15" fmla="*/ G14 1 32767"/>
              <a:gd name="G16" fmla="sin G12 G15"/>
              <a:gd name="G17" fmla="*/ 1000 1 2"/>
              <a:gd name="G18" fmla="*/ 1 48365 11520"/>
              <a:gd name="G19" fmla="*/ G18 G3 1"/>
              <a:gd name="G20" fmla="*/ G19 1 32767"/>
              <a:gd name="G21" fmla="cos G17 G20"/>
              <a:gd name="G22" fmla="at2 G21 G16"/>
              <a:gd name="G23" fmla="cos G12 G22"/>
              <a:gd name="G24" fmla="at2 G21 G16"/>
              <a:gd name="G25" fmla="sin G17 G24"/>
              <a:gd name="G26" fmla="*/ 1 48365 11520"/>
              <a:gd name="G27" fmla="*/ G26 G7 1"/>
              <a:gd name="G28" fmla="*/ G27 1 32767"/>
              <a:gd name="G29" fmla="sin G12 G28"/>
              <a:gd name="G30" fmla="*/ 1 48365 11520"/>
              <a:gd name="G31" fmla="*/ G30 G7 1"/>
              <a:gd name="G32" fmla="*/ G31 1 32767"/>
              <a:gd name="G33" fmla="cos G17 G32"/>
              <a:gd name="G34" fmla="at2 G33 G29"/>
              <a:gd name="G35" fmla="cos G12 G34"/>
              <a:gd name="G36" fmla="at2 G33 G29"/>
              <a:gd name="G37" fmla="sin G17 G36"/>
              <a:gd name="G38" fmla="*/ 6601 1 2"/>
              <a:gd name="G39" fmla="+- G38 G23 0"/>
              <a:gd name="G40" fmla="+- G39 0 0"/>
              <a:gd name="G41" fmla="*/ 1000 1 2"/>
              <a:gd name="G42" fmla="+- G41 G25 0"/>
              <a:gd name="G43" fmla="+- G42 0 0"/>
              <a:gd name="G44" fmla="+- G38 G35 0"/>
              <a:gd name="G45" fmla="+- G44 0 0"/>
              <a:gd name="G46" fmla="+- G41 G37 0"/>
              <a:gd name="G47" fmla="+- G46 0 0"/>
              <a:gd name="G48" fmla="+- 32767 0 G3"/>
              <a:gd name="G49" fmla="+- G11 0 G48"/>
              <a:gd name="G50" fmla="max G40 G45"/>
              <a:gd name="G51" fmla="?: G49 6601 G50"/>
              <a:gd name="G52" fmla="+- 32767 0 G3"/>
              <a:gd name="G53" fmla="+- 32767 0 G3"/>
              <a:gd name="G54" fmla="?: G52 G52 G53"/>
              <a:gd name="G55" fmla="+- G11 0 G54"/>
              <a:gd name="G56" fmla="max G43 G47"/>
              <a:gd name="G57" fmla="?: G55 1000 G56"/>
              <a:gd name="G58" fmla="+- 32767 0 G3"/>
              <a:gd name="G59" fmla="+- 32767 0 G3"/>
              <a:gd name="G60" fmla="?: G58 G58 G59"/>
              <a:gd name="G61" fmla="+- G11 0 G60"/>
              <a:gd name="G62" fmla="min G40 G45"/>
              <a:gd name="G63" fmla="?: G61 0 G62"/>
              <a:gd name="G64" fmla="+- 32767 0 G3"/>
              <a:gd name="G65" fmla="+- 32767 0 G3"/>
              <a:gd name="G66" fmla="?: G64 G64 G65"/>
              <a:gd name="G67" fmla="+- G11 0 G66"/>
              <a:gd name="G68" fmla="min G43 G47"/>
              <a:gd name="G69" fmla="?: G67 0 G68"/>
              <a:gd name="G70" fmla="+- G3 0 32767"/>
              <a:gd name="G71" fmla="+- G7 32767 0"/>
              <a:gd name="G72" fmla="+- G71 0 0"/>
              <a:gd name="G73" fmla="+- G70 G72 0"/>
              <a:gd name="G74" fmla="*/ G73 1 2"/>
              <a:gd name="G75" fmla="*/ G3 1 32767"/>
              <a:gd name="G76" fmla="*/ G11 1 32767"/>
              <a:gd name="G77" fmla="*/ G3 1 32767"/>
              <a:gd name="G78" fmla="*/ G11 1 32767"/>
            </a:gdLst>
            <a:ahLst/>
            <a:cxnLst>
              <a:cxn ang="0">
                <a:pos x="r" y="vc"/>
              </a:cxn>
              <a:cxn ang="5400000">
                <a:pos x="hc" y="b"/>
              </a:cxn>
              <a:cxn ang="10800000">
                <a:pos x="l" y="vc"/>
              </a:cxn>
              <a:cxn ang="16200000">
                <a:pos x="hc" y="t"/>
              </a:cxn>
            </a:cxnLst>
            <a:rect l="0" t="0" r="0" b="0"/>
            <a:pathLst>
              <a:path stroke="0">
                <a:moveTo>
                  <a:pt x="6601" y="497"/>
                </a:moveTo>
                <a:lnTo>
                  <a:pt x="3301" y="500"/>
                </a:lnTo>
                <a:lnTo>
                  <a:pt x="-368" y="369"/>
                </a:lnTo>
                <a:close/>
              </a:path>
              <a:path fill="none">
                <a:moveTo>
                  <a:pt x="3301" y="500"/>
                </a:moveTo>
                <a:lnTo>
                  <a:pt x="6601" y="497"/>
                </a:lnTo>
              </a:path>
            </a:pathLst>
          </a:custGeom>
          <a:noFill/>
          <a:ln w="12600" cap="flat">
            <a:solidFill>
              <a:srgbClr val="09529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withEffect">
                                  <p:stCondLst>
                                    <p:cond delay="0"/>
                                  </p:stCondLst>
                                  <p:childTnLst>
                                    <p:set>
                                      <p:cBhvr additive="repl">
                                        <p:cTn id="6" dur="1" fill="hold">
                                          <p:stCondLst>
                                            <p:cond delay="0"/>
                                          </p:stCondLst>
                                        </p:cTn>
                                        <p:tgtEl>
                                          <p:spTgt spid="57346"/>
                                        </p:tgtEl>
                                        <p:attrNameLst>
                                          <p:attrName>style.visibility</p:attrName>
                                        </p:attrNameLst>
                                      </p:cBhvr>
                                      <p:to>
                                        <p:strVal val="visible"/>
                                      </p:to>
                                    </p:set>
                                    <p:anim calcmode="lin" valueType="num">
                                      <p:cBhvr additive="repl">
                                        <p:cTn id="7" dur="1000" fill="hold"/>
                                        <p:tgtEl>
                                          <p:spTgt spid="57346"/>
                                        </p:tgtEl>
                                        <p:attrNameLst>
                                          <p:attrName>ppt_x</p:attrName>
                                        </p:attrNameLst>
                                      </p:cBhvr>
                                      <p:tavLst>
                                        <p:tav tm="100000">
                                          <p:val>
                                            <p:strVal val="#ppt_x-.2"/>
                                          </p:val>
                                        </p:tav>
                                        <p:tav>
                                          <p:val>
                                            <p:strVal val="#ppt_x"/>
                                          </p:val>
                                        </p:tav>
                                      </p:tavLst>
                                    </p:anim>
                                    <p:anim calcmode="lin" valueType="num">
                                      <p:cBhvr additive="repl">
                                        <p:cTn id="8" dur="1000" fill="hold"/>
                                        <p:tgtEl>
                                          <p:spTgt spid="57346"/>
                                        </p:tgtEl>
                                        <p:attrNameLst>
                                          <p:attrName>ppt_y</p:attrName>
                                        </p:attrNameLst>
                                      </p:cBhvr>
                                      <p:tavLst>
                                        <p:tav tm="100000">
                                          <p:val>
                                            <p:strVal val="#ppt_y"/>
                                          </p:val>
                                        </p:tav>
                                        <p:tav>
                                          <p:val>
                                            <p:strVal val="#ppt_y"/>
                                          </p:val>
                                        </p:tav>
                                      </p:tavLst>
                                    </p:anim>
                                    <p:animEffect transition="in" filter="wipe(right)">
                                      <p:cBhvr additive="repl">
                                        <p:cTn id="9" dur="1000"/>
                                        <p:tgtEl>
                                          <p:spTgt spid="57346"/>
                                        </p:tgtEl>
                                      </p:cBhvr>
                                    </p:animEffect>
                                  </p:childTnLst>
                                </p:cTn>
                              </p:par>
                              <p:par>
                                <p:cTn id="10" presetID="26" presetClass="entr" fill="hold" nodeType="withEffect">
                                  <p:stCondLst>
                                    <p:cond delay="0"/>
                                  </p:stCondLst>
                                  <p:childTnLst>
                                    <p:set>
                                      <p:cBhvr additive="repl">
                                        <p:cTn id="11" dur="1" fill="hold">
                                          <p:stCondLst>
                                            <p:cond delay="0"/>
                                          </p:stCondLst>
                                        </p:cTn>
                                        <p:tgtEl>
                                          <p:spTgt spid="57347"/>
                                        </p:tgtEl>
                                        <p:attrNameLst>
                                          <p:attrName>style.visibility</p:attrName>
                                        </p:attrNameLst>
                                      </p:cBhvr>
                                      <p:to>
                                        <p:strVal val="visible"/>
                                      </p:to>
                                    </p:set>
                                    <p:animEffect transition="in" filter="wipe(down)">
                                      <p:cBhvr additive="repl">
                                        <p:cTn id="12" dur="580">
                                          <p:stCondLst>
                                            <p:cond delay="0"/>
                                          </p:stCondLst>
                                        </p:cTn>
                                        <p:tgtEl>
                                          <p:spTgt spid="57347"/>
                                        </p:tgtEl>
                                      </p:cBhvr>
                                    </p:animEffect>
                                    <p:anim calcmode="lin" valueType="num">
                                      <p:cBhvr additive="repl">
                                        <p:cTn id="13" dur="1822">
                                          <p:stCondLst>
                                            <p:cond delay="0"/>
                                          </p:stCondLst>
                                        </p:cTn>
                                        <p:tgtEl>
                                          <p:spTgt spid="57347"/>
                                        </p:tgtEl>
                                        <p:attrNameLst>
                                          <p:attrName>ppt_x</p:attrName>
                                        </p:attrNameLst>
                                      </p:cBhvr>
                                      <p:tavLst>
                                        <p:tav tm="100000">
                                          <p:val>
                                            <p:strVal val="#ppt_x-0.25"/>
                                          </p:val>
                                        </p:tav>
                                        <p:tav>
                                          <p:val>
                                            <p:strVal val="#ppt_x"/>
                                          </p:val>
                                        </p:tav>
                                      </p:tavLst>
                                    </p:anim>
                                    <p:anim calcmode="lin" valueType="num">
                                      <p:cBhvr additive="repl">
                                        <p:cTn id="14" dur="664">
                                          <p:stCondLst>
                                            <p:cond delay="0"/>
                                          </p:stCondLst>
                                        </p:cTn>
                                        <p:tgtEl>
                                          <p:spTgt spid="57347"/>
                                        </p:tgtEl>
                                        <p:attrNameLst>
                                          <p:attrName>ppt_y</p:attrName>
                                        </p:attrNameLst>
                                      </p:cBhvr>
                                      <p:tavLst>
                                        <p:tav tm="0" fmla="#ppt_y-sin(pi*$)/3">
                                          <p:val>
                                            <p:fltVal val="0.5"/>
                                          </p:val>
                                        </p:tav>
                                        <p:tav tm="100000">
                                          <p:val>
                                            <p:fltVal val="1"/>
                                          </p:val>
                                        </p:tav>
                                      </p:tavLst>
                                    </p:anim>
                                    <p:anim calcmode="lin" valueType="num">
                                      <p:cBhvr additive="repl">
                                        <p:cTn id="15" dur="664">
                                          <p:stCondLst>
                                            <p:cond delay="664"/>
                                          </p:stCondLst>
                                        </p:cTn>
                                        <p:tgtEl>
                                          <p:spTgt spid="57347"/>
                                        </p:tgtEl>
                                        <p:attrNameLst>
                                          <p:attrName>ppt_y</p:attrName>
                                        </p:attrNameLst>
                                      </p:cBhvr>
                                      <p:tavLst>
                                        <p:tav tm="0" fmla="#ppt_y-sin(pi*$)/9">
                                          <p:val>
                                            <p:fltVal val="0"/>
                                          </p:val>
                                        </p:tav>
                                        <p:tav tm="100000">
                                          <p:val>
                                            <p:fltVal val="1"/>
                                          </p:val>
                                        </p:tav>
                                      </p:tavLst>
                                    </p:anim>
                                    <p:anim calcmode="lin" valueType="num">
                                      <p:cBhvr additive="repl">
                                        <p:cTn id="16" dur="332">
                                          <p:stCondLst>
                                            <p:cond delay="1324"/>
                                          </p:stCondLst>
                                        </p:cTn>
                                        <p:tgtEl>
                                          <p:spTgt spid="57347"/>
                                        </p:tgtEl>
                                        <p:attrNameLst>
                                          <p:attrName>ppt_y</p:attrName>
                                        </p:attrNameLst>
                                      </p:cBhvr>
                                      <p:tavLst>
                                        <p:tav tm="0" fmla="#ppt_y-sin(pi*$)/27">
                                          <p:val>
                                            <p:fltVal val="0"/>
                                          </p:val>
                                        </p:tav>
                                        <p:tav tm="100000">
                                          <p:val>
                                            <p:fltVal val="1"/>
                                          </p:val>
                                        </p:tav>
                                      </p:tavLst>
                                    </p:anim>
                                    <p:anim calcmode="lin" valueType="num">
                                      <p:cBhvr additive="repl">
                                        <p:cTn id="17" dur="164">
                                          <p:stCondLst>
                                            <p:cond delay="1656"/>
                                          </p:stCondLst>
                                        </p:cTn>
                                        <p:tgtEl>
                                          <p:spTgt spid="57347"/>
                                        </p:tgtEl>
                                        <p:attrNameLst>
                                          <p:attrName>ppt_y</p:attrName>
                                        </p:attrNameLst>
                                      </p:cBhvr>
                                      <p:tavLst>
                                        <p:tav tm="0" fmla="#ppt_y-sin(pi*$)/81">
                                          <p:val>
                                            <p:fltVal val="0"/>
                                          </p:val>
                                        </p:tav>
                                        <p:tav tm="100000">
                                          <p:val>
                                            <p:fltVal val="1"/>
                                          </p:val>
                                        </p:tav>
                                      </p:tavLst>
                                    </p:anim>
                                    <p:animScale>
                                      <p:cBhvr additive="repl">
                                        <p:cTn id="18" dur="26" fill="hold">
                                          <p:stCondLst>
                                            <p:cond delay="650"/>
                                          </p:stCondLst>
                                        </p:cTn>
                                        <p:tgtEl>
                                          <p:spTgt spid="57347"/>
                                        </p:tgtEl>
                                      </p:cBhvr>
                                      <p:to x="100000" y="60000"/>
                                    </p:animScale>
                                    <p:animScale>
                                      <p:cBhvr additive="repl">
                                        <p:cTn id="19" dur="166" decel="50000" fill="hold">
                                          <p:stCondLst>
                                            <p:cond delay="676"/>
                                          </p:stCondLst>
                                        </p:cTn>
                                        <p:tgtEl>
                                          <p:spTgt spid="57347"/>
                                        </p:tgtEl>
                                      </p:cBhvr>
                                      <p:to x="100000" y="100000"/>
                                    </p:animScale>
                                    <p:animScale>
                                      <p:cBhvr additive="repl">
                                        <p:cTn id="20" dur="26" fill="hold">
                                          <p:stCondLst>
                                            <p:cond delay="1312"/>
                                          </p:stCondLst>
                                        </p:cTn>
                                        <p:tgtEl>
                                          <p:spTgt spid="57347"/>
                                        </p:tgtEl>
                                      </p:cBhvr>
                                      <p:to x="100000" y="80000"/>
                                    </p:animScale>
                                    <p:animScale>
                                      <p:cBhvr additive="repl">
                                        <p:cTn id="21" dur="166" decel="50000" fill="hold">
                                          <p:stCondLst>
                                            <p:cond delay="1338"/>
                                          </p:stCondLst>
                                        </p:cTn>
                                        <p:tgtEl>
                                          <p:spTgt spid="57347"/>
                                        </p:tgtEl>
                                      </p:cBhvr>
                                      <p:to x="100000" y="100000"/>
                                    </p:animScale>
                                    <p:animScale>
                                      <p:cBhvr additive="repl">
                                        <p:cTn id="22" dur="26" fill="hold">
                                          <p:stCondLst>
                                            <p:cond delay="1642"/>
                                          </p:stCondLst>
                                        </p:cTn>
                                        <p:tgtEl>
                                          <p:spTgt spid="57347"/>
                                        </p:tgtEl>
                                      </p:cBhvr>
                                      <p:to x="100000" y="90000"/>
                                    </p:animScale>
                                    <p:animScale>
                                      <p:cBhvr additive="repl">
                                        <p:cTn id="23" dur="166" decel="50000" fill="hold">
                                          <p:stCondLst>
                                            <p:cond delay="1668"/>
                                          </p:stCondLst>
                                        </p:cTn>
                                        <p:tgtEl>
                                          <p:spTgt spid="57347"/>
                                        </p:tgtEl>
                                      </p:cBhvr>
                                      <p:to x="100000" y="100000"/>
                                    </p:animScale>
                                    <p:animScale>
                                      <p:cBhvr additive="repl">
                                        <p:cTn id="24" dur="26" fill="hold">
                                          <p:stCondLst>
                                            <p:cond delay="1808"/>
                                          </p:stCondLst>
                                        </p:cTn>
                                        <p:tgtEl>
                                          <p:spTgt spid="57347"/>
                                        </p:tgtEl>
                                      </p:cBhvr>
                                      <p:to x="100000" y="95000"/>
                                    </p:animScale>
                                    <p:animScale>
                                      <p:cBhvr additive="repl">
                                        <p:cTn id="25" dur="166" decel="50000" fill="hold">
                                          <p:stCondLst>
                                            <p:cond delay="1834"/>
                                          </p:stCondLst>
                                        </p:cTn>
                                        <p:tgtEl>
                                          <p:spTgt spid="573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F27523E4-013B-9879-7488-C3144BAAB923}"/>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Κύλινδρος</a:t>
            </a:r>
          </a:p>
        </p:txBody>
      </p:sp>
      <p:sp>
        <p:nvSpPr>
          <p:cNvPr id="10242" name="Rectangle 2">
            <a:extLst>
              <a:ext uri="{FF2B5EF4-FFF2-40B4-BE49-F238E27FC236}">
                <a16:creationId xmlns:a16="http://schemas.microsoft.com/office/drawing/2014/main" id="{DA4B8793-1422-5CF5-06AB-FD4CA78A0AF9}"/>
              </a:ext>
            </a:extLst>
          </p:cNvPr>
          <p:cNvSpPr>
            <a:spLocks noChangeArrowheads="1"/>
          </p:cNvSpPr>
          <p:nvPr/>
        </p:nvSpPr>
        <p:spPr bwMode="auto">
          <a:xfrm>
            <a:off x="395288" y="1076325"/>
            <a:ext cx="8353425" cy="325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625475" indent="-188913">
              <a:tabLst>
                <a:tab pos="0" algn="l"/>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0" algn="l"/>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0" algn="l"/>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0" algn="l"/>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0" algn="l"/>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marL="457200" indent="-20638" hangingPunct="1">
              <a:lnSpc>
                <a:spcPct val="100000"/>
              </a:lnSpc>
              <a:spcAft>
                <a:spcPts val="1013"/>
              </a:spcAft>
            </a:pPr>
            <a:r>
              <a:rPr lang="el-GR" altLang="el-GR" sz="1900">
                <a:latin typeface="Calibri" panose="020F0502020204030204" pitchFamily="34" charset="0"/>
              </a:rPr>
              <a:t>1. </a:t>
            </a:r>
            <a:r>
              <a:rPr lang="el-GR" altLang="el-GR" sz="1900" u="sng">
                <a:latin typeface="Calibri" panose="020F0502020204030204" pitchFamily="34" charset="0"/>
              </a:rPr>
              <a:t>Από τη διάταξη των κυλίνδρων </a:t>
            </a:r>
            <a:r>
              <a:rPr lang="el-GR" altLang="el-GR" sz="1900">
                <a:latin typeface="Calibri" panose="020F0502020204030204" pitchFamily="34" charset="0"/>
              </a:rPr>
              <a:t>που μπορεί να είναι:</a:t>
            </a:r>
          </a:p>
          <a:p>
            <a:pPr hangingPunct="1">
              <a:lnSpc>
                <a:spcPct val="100000"/>
              </a:lnSpc>
              <a:spcAft>
                <a:spcPts val="613"/>
              </a:spcAft>
              <a:buSzPct val="90000"/>
              <a:buFont typeface="Wingdings" pitchFamily="2" charset="0"/>
              <a:buChar char=""/>
            </a:pPr>
            <a:r>
              <a:rPr lang="el-GR" altLang="el-GR" sz="1900">
                <a:latin typeface="Calibri" panose="020F0502020204030204" pitchFamily="34" charset="0"/>
              </a:rPr>
              <a:t>Σε σειρά, που είναι ο πιο συνηθισμένος τύπος κινητήρα.</a:t>
            </a:r>
          </a:p>
          <a:p>
            <a:pPr hangingPunct="1">
              <a:lnSpc>
                <a:spcPct val="100000"/>
              </a:lnSpc>
              <a:spcAft>
                <a:spcPts val="613"/>
              </a:spcAft>
              <a:buSzPct val="90000"/>
              <a:buFont typeface="Wingdings" pitchFamily="2" charset="0"/>
              <a:buChar char=""/>
            </a:pPr>
            <a:r>
              <a:rPr lang="el-GR" altLang="el-GR" sz="1900">
                <a:latin typeface="Calibri" panose="020F0502020204030204" pitchFamily="34" charset="0"/>
              </a:rPr>
              <a:t>Σε δύο σειρές (διάταξη σε σχήμα V) η μία δίπλα στην άλλη, υπό γωνία π.χ. 45°, 60°, ή άλλη γωνία.</a:t>
            </a:r>
          </a:p>
          <a:p>
            <a:pPr hangingPunct="1">
              <a:lnSpc>
                <a:spcPct val="100000"/>
              </a:lnSpc>
              <a:spcAft>
                <a:spcPts val="613"/>
              </a:spcAft>
              <a:buSzPct val="90000"/>
              <a:buFont typeface="Wingdings" pitchFamily="2" charset="0"/>
              <a:buChar char=""/>
            </a:pPr>
            <a:r>
              <a:rPr lang="el-GR" altLang="el-GR" sz="1900">
                <a:latin typeface="Calibri" panose="020F0502020204030204" pitchFamily="34" charset="0"/>
              </a:rPr>
              <a:t>Σε δύο σειρές, η μία αντίθετα από την άλλη (διάταξη κινητήρα boxer).</a:t>
            </a:r>
          </a:p>
          <a:p>
            <a:pPr hangingPunct="1">
              <a:lnSpc>
                <a:spcPct val="100000"/>
              </a:lnSpc>
              <a:buClrTx/>
              <a:buSzTx/>
              <a:buFontTx/>
              <a:buNone/>
            </a:pPr>
            <a:endParaRPr lang="el-GR" altLang="el-GR" sz="1900">
              <a:latin typeface="Calibri" panose="020F0502020204030204" pitchFamily="34" charset="0"/>
            </a:endParaRPr>
          </a:p>
          <a:p>
            <a:pPr marL="457200" indent="-20638" hangingPunct="1">
              <a:lnSpc>
                <a:spcPct val="100000"/>
              </a:lnSpc>
              <a:spcAft>
                <a:spcPts val="1013"/>
              </a:spcAft>
              <a:buClrTx/>
              <a:buSzTx/>
              <a:buFontTx/>
              <a:buNone/>
            </a:pPr>
            <a:r>
              <a:rPr lang="el-GR" altLang="el-GR" sz="1900">
                <a:latin typeface="Calibri" panose="020F0502020204030204" pitchFamily="34" charset="0"/>
              </a:rPr>
              <a:t>2. </a:t>
            </a:r>
            <a:r>
              <a:rPr lang="el-GR" altLang="el-GR" sz="1900" u="sng">
                <a:latin typeface="Calibri" panose="020F0502020204030204" pitchFamily="34" charset="0"/>
              </a:rPr>
              <a:t>Από το σύστημα ψύξης</a:t>
            </a:r>
            <a:r>
              <a:rPr lang="el-GR" altLang="el-GR" sz="1900">
                <a:latin typeface="Calibri" panose="020F0502020204030204" pitchFamily="34" charset="0"/>
              </a:rPr>
              <a:t>:</a:t>
            </a:r>
          </a:p>
          <a:p>
            <a:pPr indent="-174625" hangingPunct="1">
              <a:lnSpc>
                <a:spcPct val="100000"/>
              </a:lnSpc>
              <a:spcAft>
                <a:spcPts val="613"/>
              </a:spcAft>
              <a:buSzPct val="90000"/>
              <a:buFont typeface="Wingdings" pitchFamily="2" charset="0"/>
              <a:buChar char=""/>
            </a:pPr>
            <a:r>
              <a:rPr lang="el-GR" altLang="el-GR" sz="1900">
                <a:latin typeface="Calibri" panose="020F0502020204030204" pitchFamily="34" charset="0"/>
              </a:rPr>
              <a:t>Κινητήρες υδρόψυκτοι</a:t>
            </a:r>
          </a:p>
          <a:p>
            <a:pPr indent="-174625" hangingPunct="1">
              <a:lnSpc>
                <a:spcPct val="100000"/>
              </a:lnSpc>
              <a:spcAft>
                <a:spcPts val="613"/>
              </a:spcAft>
              <a:buSzPct val="90000"/>
              <a:buFont typeface="Wingdings" pitchFamily="2" charset="0"/>
              <a:buChar char=""/>
            </a:pPr>
            <a:r>
              <a:rPr lang="el-GR" altLang="el-GR" sz="1900">
                <a:latin typeface="Calibri" panose="020F0502020204030204" pitchFamily="34" charset="0"/>
              </a:rPr>
              <a:t>Κινητήρες αερόψυκτοι</a:t>
            </a:r>
          </a:p>
        </p:txBody>
      </p:sp>
      <p:sp>
        <p:nvSpPr>
          <p:cNvPr id="10243" name="Rectangle 3">
            <a:extLst>
              <a:ext uri="{FF2B5EF4-FFF2-40B4-BE49-F238E27FC236}">
                <a16:creationId xmlns:a16="http://schemas.microsoft.com/office/drawing/2014/main" id="{BC0E2F65-C2F4-CAF2-39FE-E92330483E72}"/>
              </a:ext>
            </a:extLst>
          </p:cNvPr>
          <p:cNvSpPr>
            <a:spLocks noChangeArrowheads="1"/>
          </p:cNvSpPr>
          <p:nvPr/>
        </p:nvSpPr>
        <p:spPr bwMode="auto">
          <a:xfrm>
            <a:off x="539750" y="484188"/>
            <a:ext cx="5184775"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900">
                <a:latin typeface="Calibri" panose="020F0502020204030204" pitchFamily="34" charset="0"/>
              </a:rPr>
              <a:t>Το σχήμα του σώματος των κυλίνδρων εξαρτάται:</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anim calcmode="lin" valueType="num">
                                      <p:cBhvr additive="repl">
                                        <p:cTn id="7" dur="500" fill="hold"/>
                                        <p:tgtEl>
                                          <p:spTgt spid="10242">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0242">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fill="hold" nodeType="clickEffect">
                                  <p:stCondLst>
                                    <p:cond delay="0"/>
                                  </p:stCondLst>
                                  <p:childTnLst>
                                    <p:set>
                                      <p:cBhvr additive="repl">
                                        <p:cTn id="12" dur="1" fill="hold">
                                          <p:stCondLst>
                                            <p:cond delay="0"/>
                                          </p:stCondLst>
                                        </p:cTn>
                                        <p:tgtEl>
                                          <p:spTgt spid="10242">
                                            <p:txEl>
                                              <p:pRg st="1" end="1"/>
                                            </p:txEl>
                                          </p:spTgt>
                                        </p:tgtEl>
                                        <p:attrNameLst>
                                          <p:attrName>style.visibility</p:attrName>
                                        </p:attrNameLst>
                                      </p:cBhvr>
                                      <p:to>
                                        <p:strVal val="visible"/>
                                      </p:to>
                                    </p:set>
                                    <p:anim calcmode="lin" valueType="num">
                                      <p:cBhvr additive="repl">
                                        <p:cTn id="13" dur="500" fill="hold"/>
                                        <p:tgtEl>
                                          <p:spTgt spid="10242">
                                            <p:txEl>
                                              <p:pRg st="1" end="1"/>
                                            </p:txEl>
                                          </p:spTgt>
                                        </p:tgtEl>
                                        <p:attrNameLst>
                                          <p:attrName>ppt_x</p:attrName>
                                        </p:attrNameLst>
                                      </p:cBhvr>
                                      <p:tavLst>
                                        <p:tav tm="100000">
                                          <p:val>
                                            <p:strVal val="#ppt_x-.2"/>
                                          </p:val>
                                        </p:tav>
                                        <p:tav>
                                          <p:val>
                                            <p:strVal val="#ppt_x"/>
                                          </p:val>
                                        </p:tav>
                                      </p:tavLst>
                                    </p:anim>
                                    <p:anim calcmode="lin" valueType="num">
                                      <p:cBhvr additive="repl">
                                        <p:cTn id="14" dur="500" fill="hold"/>
                                        <p:tgtEl>
                                          <p:spTgt spid="10242">
                                            <p:txEl>
                                              <p:pRg st="1" end="1"/>
                                            </p:txEl>
                                          </p:spTgt>
                                        </p:tgtEl>
                                        <p:attrNameLst>
                                          <p:attrName>ppt_y</p:attrName>
                                        </p:attrNameLst>
                                      </p:cBhvr>
                                      <p:tavLst>
                                        <p:tav tm="100000">
                                          <p:val>
                                            <p:strVal val="#ppt_y"/>
                                          </p:val>
                                        </p:tav>
                                        <p:tav>
                                          <p:val>
                                            <p:strVal val="#ppt_y"/>
                                          </p:val>
                                        </p:tav>
                                      </p:tavLst>
                                    </p:anim>
                                    <p:animEffect transition="in" filter="wipe(right)">
                                      <p:cBhvr additive="repl">
                                        <p:cTn id="15" dur="500"/>
                                        <p:tgtEl>
                                          <p:spTgt spid="10242">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fill="hold" nodeType="clickEffect">
                                  <p:stCondLst>
                                    <p:cond delay="0"/>
                                  </p:stCondLst>
                                  <p:childTnLst>
                                    <p:set>
                                      <p:cBhvr additive="repl">
                                        <p:cTn id="19" dur="1" fill="hold">
                                          <p:stCondLst>
                                            <p:cond delay="0"/>
                                          </p:stCondLst>
                                        </p:cTn>
                                        <p:tgtEl>
                                          <p:spTgt spid="10242">
                                            <p:txEl>
                                              <p:pRg st="2" end="2"/>
                                            </p:txEl>
                                          </p:spTgt>
                                        </p:tgtEl>
                                        <p:attrNameLst>
                                          <p:attrName>style.visibility</p:attrName>
                                        </p:attrNameLst>
                                      </p:cBhvr>
                                      <p:to>
                                        <p:strVal val="visible"/>
                                      </p:to>
                                    </p:set>
                                    <p:anim calcmode="lin" valueType="num">
                                      <p:cBhvr additive="repl">
                                        <p:cTn id="20" dur="500" fill="hold"/>
                                        <p:tgtEl>
                                          <p:spTgt spid="10242">
                                            <p:txEl>
                                              <p:pRg st="2" end="2"/>
                                            </p:txEl>
                                          </p:spTgt>
                                        </p:tgtEl>
                                        <p:attrNameLst>
                                          <p:attrName>ppt_x</p:attrName>
                                        </p:attrNameLst>
                                      </p:cBhvr>
                                      <p:tavLst>
                                        <p:tav tm="100000">
                                          <p:val>
                                            <p:strVal val="#ppt_x-.2"/>
                                          </p:val>
                                        </p:tav>
                                        <p:tav>
                                          <p:val>
                                            <p:strVal val="#ppt_x"/>
                                          </p:val>
                                        </p:tav>
                                      </p:tavLst>
                                    </p:anim>
                                    <p:anim calcmode="lin" valueType="num">
                                      <p:cBhvr additive="repl">
                                        <p:cTn id="21" dur="500" fill="hold"/>
                                        <p:tgtEl>
                                          <p:spTgt spid="10242">
                                            <p:txEl>
                                              <p:pRg st="2" end="2"/>
                                            </p:txEl>
                                          </p:spTgt>
                                        </p:tgtEl>
                                        <p:attrNameLst>
                                          <p:attrName>ppt_y</p:attrName>
                                        </p:attrNameLst>
                                      </p:cBhvr>
                                      <p:tavLst>
                                        <p:tav tm="100000">
                                          <p:val>
                                            <p:strVal val="#ppt_y"/>
                                          </p:val>
                                        </p:tav>
                                        <p:tav>
                                          <p:val>
                                            <p:strVal val="#ppt_y"/>
                                          </p:val>
                                        </p:tav>
                                      </p:tavLst>
                                    </p:anim>
                                    <p:animEffect transition="in" filter="wipe(right)">
                                      <p:cBhvr additive="repl">
                                        <p:cTn id="22" dur="500"/>
                                        <p:tgtEl>
                                          <p:spTgt spid="1024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fill="hold" nodeType="clickEffect">
                                  <p:stCondLst>
                                    <p:cond delay="0"/>
                                  </p:stCondLst>
                                  <p:childTnLst>
                                    <p:set>
                                      <p:cBhvr additive="repl">
                                        <p:cTn id="26" dur="1" fill="hold">
                                          <p:stCondLst>
                                            <p:cond delay="0"/>
                                          </p:stCondLst>
                                        </p:cTn>
                                        <p:tgtEl>
                                          <p:spTgt spid="10242">
                                            <p:txEl>
                                              <p:pRg st="3" end="3"/>
                                            </p:txEl>
                                          </p:spTgt>
                                        </p:tgtEl>
                                        <p:attrNameLst>
                                          <p:attrName>style.visibility</p:attrName>
                                        </p:attrNameLst>
                                      </p:cBhvr>
                                      <p:to>
                                        <p:strVal val="visible"/>
                                      </p:to>
                                    </p:set>
                                    <p:anim calcmode="lin" valueType="num">
                                      <p:cBhvr additive="repl">
                                        <p:cTn id="27" dur="500" fill="hold"/>
                                        <p:tgtEl>
                                          <p:spTgt spid="10242">
                                            <p:txEl>
                                              <p:pRg st="3" end="3"/>
                                            </p:txEl>
                                          </p:spTgt>
                                        </p:tgtEl>
                                        <p:attrNameLst>
                                          <p:attrName>ppt_x</p:attrName>
                                        </p:attrNameLst>
                                      </p:cBhvr>
                                      <p:tavLst>
                                        <p:tav tm="100000">
                                          <p:val>
                                            <p:strVal val="#ppt_x-.2"/>
                                          </p:val>
                                        </p:tav>
                                        <p:tav>
                                          <p:val>
                                            <p:strVal val="#ppt_x"/>
                                          </p:val>
                                        </p:tav>
                                      </p:tavLst>
                                    </p:anim>
                                    <p:anim calcmode="lin" valueType="num">
                                      <p:cBhvr additive="repl">
                                        <p:cTn id="28" dur="500" fill="hold"/>
                                        <p:tgtEl>
                                          <p:spTgt spid="10242">
                                            <p:txEl>
                                              <p:pRg st="3" end="3"/>
                                            </p:txEl>
                                          </p:spTgt>
                                        </p:tgtEl>
                                        <p:attrNameLst>
                                          <p:attrName>ppt_y</p:attrName>
                                        </p:attrNameLst>
                                      </p:cBhvr>
                                      <p:tavLst>
                                        <p:tav tm="100000">
                                          <p:val>
                                            <p:strVal val="#ppt_y"/>
                                          </p:val>
                                        </p:tav>
                                        <p:tav>
                                          <p:val>
                                            <p:strVal val="#ppt_y"/>
                                          </p:val>
                                        </p:tav>
                                      </p:tavLst>
                                    </p:anim>
                                    <p:animEffect transition="in" filter="wipe(right)">
                                      <p:cBhvr additive="repl">
                                        <p:cTn id="29" dur="500"/>
                                        <p:tgtEl>
                                          <p:spTgt spid="10242">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additive="repl">
                                        <p:cTn id="33" dur="1" fill="hold">
                                          <p:stCondLst>
                                            <p:cond delay="0"/>
                                          </p:stCondLst>
                                        </p:cTn>
                                        <p:tgtEl>
                                          <p:spTgt spid="10242">
                                            <p:txEl>
                                              <p:pRg st="5" end="5"/>
                                            </p:txEl>
                                          </p:spTgt>
                                        </p:tgtEl>
                                        <p:attrNameLst>
                                          <p:attrName>style.visibility</p:attrName>
                                        </p:attrNameLst>
                                      </p:cBhvr>
                                      <p:to>
                                        <p:strVal val="visible"/>
                                      </p:to>
                                    </p:set>
                                    <p:anim calcmode="lin" valueType="num">
                                      <p:cBhvr additive="repl">
                                        <p:cTn id="34" dur="500" fill="hold"/>
                                        <p:tgtEl>
                                          <p:spTgt spid="10242">
                                            <p:txEl>
                                              <p:pRg st="5" end="5"/>
                                            </p:txEl>
                                          </p:spTgt>
                                        </p:tgtEl>
                                        <p:attrNameLst>
                                          <p:attrName>ppt_x</p:attrName>
                                        </p:attrNameLst>
                                      </p:cBhvr>
                                      <p:tavLst>
                                        <p:tav tm="100000">
                                          <p:val>
                                            <p:strVal val="#ppt_x"/>
                                          </p:val>
                                        </p:tav>
                                        <p:tav>
                                          <p:val>
                                            <p:strVal val="#ppt_x"/>
                                          </p:val>
                                        </p:tav>
                                      </p:tavLst>
                                    </p:anim>
                                    <p:anim calcmode="lin" valueType="num">
                                      <p:cBhvr additive="repl">
                                        <p:cTn id="35" dur="500" fill="hold"/>
                                        <p:tgtEl>
                                          <p:spTgt spid="10242">
                                            <p:txEl>
                                              <p:pRg st="5" end="5"/>
                                            </p:txEl>
                                          </p:spTgt>
                                        </p:tgtEl>
                                        <p:attrNameLst>
                                          <p:attrName>ppt_y</p:attrName>
                                        </p:attrNameLst>
                                      </p:cBhvr>
                                      <p:tavLst>
                                        <p:tav tm="100000">
                                          <p:val>
                                            <p:strVal val="1+#ppt_h/2"/>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fill="hold" nodeType="clickEffect">
                                  <p:stCondLst>
                                    <p:cond delay="0"/>
                                  </p:stCondLst>
                                  <p:childTnLst>
                                    <p:set>
                                      <p:cBhvr additive="repl">
                                        <p:cTn id="39" dur="1" fill="hold">
                                          <p:stCondLst>
                                            <p:cond delay="0"/>
                                          </p:stCondLst>
                                        </p:cTn>
                                        <p:tgtEl>
                                          <p:spTgt spid="10242">
                                            <p:txEl>
                                              <p:pRg st="6" end="6"/>
                                            </p:txEl>
                                          </p:spTgt>
                                        </p:tgtEl>
                                        <p:attrNameLst>
                                          <p:attrName>style.visibility</p:attrName>
                                        </p:attrNameLst>
                                      </p:cBhvr>
                                      <p:to>
                                        <p:strVal val="visible"/>
                                      </p:to>
                                    </p:set>
                                    <p:anim calcmode="lin" valueType="num">
                                      <p:cBhvr additive="repl">
                                        <p:cTn id="40" dur="500" fill="hold"/>
                                        <p:tgtEl>
                                          <p:spTgt spid="10242">
                                            <p:txEl>
                                              <p:pRg st="6" end="6"/>
                                            </p:txEl>
                                          </p:spTgt>
                                        </p:tgtEl>
                                        <p:attrNameLst>
                                          <p:attrName>ppt_x</p:attrName>
                                        </p:attrNameLst>
                                      </p:cBhvr>
                                      <p:tavLst>
                                        <p:tav tm="100000">
                                          <p:val>
                                            <p:strVal val="#ppt_x-.2"/>
                                          </p:val>
                                        </p:tav>
                                        <p:tav>
                                          <p:val>
                                            <p:strVal val="#ppt_x"/>
                                          </p:val>
                                        </p:tav>
                                      </p:tavLst>
                                    </p:anim>
                                    <p:anim calcmode="lin" valueType="num">
                                      <p:cBhvr additive="repl">
                                        <p:cTn id="41" dur="500" fill="hold"/>
                                        <p:tgtEl>
                                          <p:spTgt spid="10242">
                                            <p:txEl>
                                              <p:pRg st="6" end="6"/>
                                            </p:txEl>
                                          </p:spTgt>
                                        </p:tgtEl>
                                        <p:attrNameLst>
                                          <p:attrName>ppt_y</p:attrName>
                                        </p:attrNameLst>
                                      </p:cBhvr>
                                      <p:tavLst>
                                        <p:tav tm="100000">
                                          <p:val>
                                            <p:strVal val="#ppt_y"/>
                                          </p:val>
                                        </p:tav>
                                        <p:tav>
                                          <p:val>
                                            <p:strVal val="#ppt_y"/>
                                          </p:val>
                                        </p:tav>
                                      </p:tavLst>
                                    </p:anim>
                                    <p:animEffect transition="in" filter="wipe(right)">
                                      <p:cBhvr additive="repl">
                                        <p:cTn id="42" dur="500"/>
                                        <p:tgtEl>
                                          <p:spTgt spid="10242">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fill="hold" nodeType="clickEffect">
                                  <p:stCondLst>
                                    <p:cond delay="0"/>
                                  </p:stCondLst>
                                  <p:childTnLst>
                                    <p:set>
                                      <p:cBhvr additive="repl">
                                        <p:cTn id="46" dur="1" fill="hold">
                                          <p:stCondLst>
                                            <p:cond delay="0"/>
                                          </p:stCondLst>
                                        </p:cTn>
                                        <p:tgtEl>
                                          <p:spTgt spid="10242">
                                            <p:txEl>
                                              <p:pRg st="7" end="7"/>
                                            </p:txEl>
                                          </p:spTgt>
                                        </p:tgtEl>
                                        <p:attrNameLst>
                                          <p:attrName>style.visibility</p:attrName>
                                        </p:attrNameLst>
                                      </p:cBhvr>
                                      <p:to>
                                        <p:strVal val="visible"/>
                                      </p:to>
                                    </p:set>
                                    <p:anim calcmode="lin" valueType="num">
                                      <p:cBhvr additive="repl">
                                        <p:cTn id="47" dur="500" fill="hold"/>
                                        <p:tgtEl>
                                          <p:spTgt spid="10242">
                                            <p:txEl>
                                              <p:pRg st="7" end="7"/>
                                            </p:txEl>
                                          </p:spTgt>
                                        </p:tgtEl>
                                        <p:attrNameLst>
                                          <p:attrName>ppt_x</p:attrName>
                                        </p:attrNameLst>
                                      </p:cBhvr>
                                      <p:tavLst>
                                        <p:tav tm="100000">
                                          <p:val>
                                            <p:strVal val="#ppt_x-.2"/>
                                          </p:val>
                                        </p:tav>
                                        <p:tav>
                                          <p:val>
                                            <p:strVal val="#ppt_x"/>
                                          </p:val>
                                        </p:tav>
                                      </p:tavLst>
                                    </p:anim>
                                    <p:anim calcmode="lin" valueType="num">
                                      <p:cBhvr additive="repl">
                                        <p:cTn id="48" dur="500" fill="hold"/>
                                        <p:tgtEl>
                                          <p:spTgt spid="10242">
                                            <p:txEl>
                                              <p:pRg st="7" end="7"/>
                                            </p:txEl>
                                          </p:spTgt>
                                        </p:tgtEl>
                                        <p:attrNameLst>
                                          <p:attrName>ppt_y</p:attrName>
                                        </p:attrNameLst>
                                      </p:cBhvr>
                                      <p:tavLst>
                                        <p:tav tm="100000">
                                          <p:val>
                                            <p:strVal val="#ppt_y"/>
                                          </p:val>
                                        </p:tav>
                                        <p:tav>
                                          <p:val>
                                            <p:strVal val="#ppt_y"/>
                                          </p:val>
                                        </p:tav>
                                      </p:tavLst>
                                    </p:anim>
                                    <p:animEffect transition="in" filter="wipe(right)">
                                      <p:cBhvr additive="repl">
                                        <p:cTn id="49" dur="500"/>
                                        <p:tgtEl>
                                          <p:spTgt spid="102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C296920A-E8EC-C3D7-222E-2FE2A98D662E}"/>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Κύλινδρος</a:t>
            </a:r>
          </a:p>
        </p:txBody>
      </p:sp>
      <p:sp>
        <p:nvSpPr>
          <p:cNvPr id="11266" name="Rectangle 2">
            <a:extLst>
              <a:ext uri="{FF2B5EF4-FFF2-40B4-BE49-F238E27FC236}">
                <a16:creationId xmlns:a16="http://schemas.microsoft.com/office/drawing/2014/main" id="{070C982C-6EFC-82D1-57C9-A55F996EEB05}"/>
              </a:ext>
            </a:extLst>
          </p:cNvPr>
          <p:cNvSpPr>
            <a:spLocks noChangeArrowheads="1"/>
          </p:cNvSpPr>
          <p:nvPr/>
        </p:nvSpPr>
        <p:spPr bwMode="auto">
          <a:xfrm>
            <a:off x="3348038" y="1027113"/>
            <a:ext cx="5040312" cy="957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0" algn="l"/>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0" algn="l"/>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0" algn="l"/>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0" algn="l"/>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marL="457200" indent="-457200" hangingPunct="1">
              <a:lnSpc>
                <a:spcPct val="100000"/>
              </a:lnSpc>
              <a:spcAft>
                <a:spcPts val="1013"/>
              </a:spcAft>
            </a:pPr>
            <a:r>
              <a:rPr lang="el-GR" altLang="el-GR" sz="1900">
                <a:latin typeface="Calibri" panose="020F0502020204030204" pitchFamily="34" charset="0"/>
              </a:rPr>
              <a:t>Αν ο κινητήρας είναι υδρόψυκτος, σχηματίζονται στο εσωτερικό του σώματος οι αγωγοί κυκλοφορίας του υγρού ψύξης. </a:t>
            </a:r>
          </a:p>
        </p:txBody>
      </p:sp>
      <p:pic>
        <p:nvPicPr>
          <p:cNvPr id="11267" name="Picture 3">
            <a:extLst>
              <a:ext uri="{FF2B5EF4-FFF2-40B4-BE49-F238E27FC236}">
                <a16:creationId xmlns:a16="http://schemas.microsoft.com/office/drawing/2014/main" id="{2FE08BB8-B51A-5820-134C-8E5591C9F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82" t="6047" r="16841" b="7266"/>
          <a:stretch>
            <a:fillRect/>
          </a:stretch>
        </p:blipFill>
        <p:spPr bwMode="auto">
          <a:xfrm>
            <a:off x="6811963" y="3076575"/>
            <a:ext cx="1687512" cy="1511300"/>
          </a:xfrm>
          <a:prstGeom prst="rect">
            <a:avLst/>
          </a:prstGeom>
          <a:noFill/>
          <a:ln>
            <a:noFill/>
          </a:ln>
          <a:effectLst/>
          <a:extLst>
            <a:ext uri="{909E8E84-426E-40DD-AFC4-6F175D3DCCD1}">
              <a14:hiddenFill xmlns:a14="http://schemas.microsoft.com/office/drawing/2010/main">
                <a:blipFill dpi="0" rotWithShape="0">
                  <a:blip/>
                  <a:srcRect l="10582" t="6047" r="16841" b="7266"/>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Rectangle 4">
            <a:extLst>
              <a:ext uri="{FF2B5EF4-FFF2-40B4-BE49-F238E27FC236}">
                <a16:creationId xmlns:a16="http://schemas.microsoft.com/office/drawing/2014/main" id="{BFE99282-1A57-8728-AECF-7D62DCB1F750}"/>
              </a:ext>
            </a:extLst>
          </p:cNvPr>
          <p:cNvSpPr>
            <a:spLocks noChangeArrowheads="1"/>
          </p:cNvSpPr>
          <p:nvPr/>
        </p:nvSpPr>
        <p:spPr bwMode="auto">
          <a:xfrm>
            <a:off x="395288" y="3181350"/>
            <a:ext cx="6119812"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0" algn="l"/>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0" algn="l"/>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0" algn="l"/>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0" algn="l"/>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0" algn="l"/>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marL="457200" indent="-457200" hangingPunct="1">
              <a:lnSpc>
                <a:spcPct val="100000"/>
              </a:lnSpc>
              <a:spcAft>
                <a:spcPts val="1013"/>
              </a:spcAft>
            </a:pPr>
            <a:r>
              <a:rPr lang="el-GR" altLang="el-GR" sz="1900">
                <a:latin typeface="Calibri" panose="020F0502020204030204" pitchFamily="34" charset="0"/>
              </a:rPr>
              <a:t>Αν είναι αερόψυκτος, τότε, εξωτερικά, οι κύλινδροι έχουν πολλές σειρές από πτερύγια, που αυξάνουν την επιφάνειά τους και τα οποία συντελούν στην καλύτερη ψύξη του κινητήρα.</a:t>
            </a:r>
          </a:p>
        </p:txBody>
      </p:sp>
      <p:pic>
        <p:nvPicPr>
          <p:cNvPr id="11269" name="Picture 5">
            <a:extLst>
              <a:ext uri="{FF2B5EF4-FFF2-40B4-BE49-F238E27FC236}">
                <a16:creationId xmlns:a16="http://schemas.microsoft.com/office/drawing/2014/main" id="{35123434-2362-3E72-4F72-0D147DD09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700088"/>
            <a:ext cx="2465387" cy="1816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1266"/>
                                        </p:tgtEl>
                                        <p:attrNameLst>
                                          <p:attrName>style.visibility</p:attrName>
                                        </p:attrNameLst>
                                      </p:cBhvr>
                                      <p:to>
                                        <p:strVal val="visible"/>
                                      </p:to>
                                    </p:set>
                                    <p:anim calcmode="lin" valueType="num">
                                      <p:cBhvr additive="repl">
                                        <p:cTn id="7" dur="500" fill="hold"/>
                                        <p:tgtEl>
                                          <p:spTgt spid="11266"/>
                                        </p:tgtEl>
                                        <p:attrNameLst>
                                          <p:attrName>ppt_x</p:attrName>
                                        </p:attrNameLst>
                                      </p:cBhvr>
                                      <p:tavLst>
                                        <p:tav tm="100000">
                                          <p:val>
                                            <p:strVal val="#ppt_x"/>
                                          </p:val>
                                        </p:tav>
                                        <p:tav>
                                          <p:val>
                                            <p:strVal val="#ppt_x"/>
                                          </p:val>
                                        </p:tav>
                                      </p:tavLst>
                                    </p:anim>
                                    <p:anim calcmode="lin" valueType="num">
                                      <p:cBhvr additive="repl">
                                        <p:cTn id="8" dur="500" fill="hold"/>
                                        <p:tgtEl>
                                          <p:spTgt spid="11266"/>
                                        </p:tgtEl>
                                        <p:attrNameLst>
                                          <p:attrName>ppt_y</p:attrName>
                                        </p:attrNameLst>
                                      </p:cBhvr>
                                      <p:tavLst>
                                        <p:tav tm="100000">
                                          <p:val>
                                            <p:strVal val="1+#ppt_h/2"/>
                                          </p:val>
                                        </p:tav>
                                        <p:tav>
                                          <p:val>
                                            <p:strVal val="#ppt_y"/>
                                          </p:val>
                                        </p:tav>
                                      </p:tavLst>
                                    </p:anim>
                                  </p:childTnLst>
                                </p:cTn>
                              </p:par>
                              <p:par>
                                <p:cTn id="9" presetID="5" presetClass="entr" presetSubtype="10" fill="hold" nodeType="withEffect">
                                  <p:stCondLst>
                                    <p:cond delay="0"/>
                                  </p:stCondLst>
                                  <p:childTnLst>
                                    <p:set>
                                      <p:cBhvr additive="repl">
                                        <p:cTn id="10" dur="1" fill="hold">
                                          <p:stCondLst>
                                            <p:cond delay="0"/>
                                          </p:stCondLst>
                                        </p:cTn>
                                        <p:tgtEl>
                                          <p:spTgt spid="11269"/>
                                        </p:tgtEl>
                                        <p:attrNameLst>
                                          <p:attrName>style.visibility</p:attrName>
                                        </p:attrNameLst>
                                      </p:cBhvr>
                                      <p:to>
                                        <p:strVal val="visible"/>
                                      </p:to>
                                    </p:set>
                                    <p:animEffect transition="in" filter="checkerboard(across)">
                                      <p:cBhvr additive="repl">
                                        <p:cTn id="11" dur="500"/>
                                        <p:tgtEl>
                                          <p:spTgt spid="112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additive="repl">
                                        <p:cTn id="15" dur="1" fill="hold">
                                          <p:stCondLst>
                                            <p:cond delay="0"/>
                                          </p:stCondLst>
                                        </p:cTn>
                                        <p:tgtEl>
                                          <p:spTgt spid="11268"/>
                                        </p:tgtEl>
                                        <p:attrNameLst>
                                          <p:attrName>style.visibility</p:attrName>
                                        </p:attrNameLst>
                                      </p:cBhvr>
                                      <p:to>
                                        <p:strVal val="visible"/>
                                      </p:to>
                                    </p:set>
                                    <p:anim calcmode="lin" valueType="num">
                                      <p:cBhvr additive="repl">
                                        <p:cTn id="16" dur="500" fill="hold"/>
                                        <p:tgtEl>
                                          <p:spTgt spid="11268"/>
                                        </p:tgtEl>
                                        <p:attrNameLst>
                                          <p:attrName>ppt_x</p:attrName>
                                        </p:attrNameLst>
                                      </p:cBhvr>
                                      <p:tavLst>
                                        <p:tav tm="100000">
                                          <p:val>
                                            <p:strVal val="#ppt_x"/>
                                          </p:val>
                                        </p:tav>
                                        <p:tav>
                                          <p:val>
                                            <p:strVal val="#ppt_x"/>
                                          </p:val>
                                        </p:tav>
                                      </p:tavLst>
                                    </p:anim>
                                    <p:anim calcmode="lin" valueType="num">
                                      <p:cBhvr additive="repl">
                                        <p:cTn id="17" dur="500" fill="hold"/>
                                        <p:tgtEl>
                                          <p:spTgt spid="11268"/>
                                        </p:tgtEl>
                                        <p:attrNameLst>
                                          <p:attrName>ppt_y</p:attrName>
                                        </p:attrNameLst>
                                      </p:cBhvr>
                                      <p:tavLst>
                                        <p:tav tm="100000">
                                          <p:val>
                                            <p:strVal val="1+#ppt_h/2"/>
                                          </p:val>
                                        </p:tav>
                                        <p:tav>
                                          <p:val>
                                            <p:strVal val="#ppt_y"/>
                                          </p:val>
                                        </p:tav>
                                      </p:tavLst>
                                    </p:anim>
                                  </p:childTnLst>
                                </p:cTn>
                              </p:par>
                              <p:par>
                                <p:cTn id="18" presetID="5" presetClass="entr" presetSubtype="10" fill="hold" nodeType="withEffect">
                                  <p:stCondLst>
                                    <p:cond delay="0"/>
                                  </p:stCondLst>
                                  <p:childTnLst>
                                    <p:set>
                                      <p:cBhvr additive="repl">
                                        <p:cTn id="19" dur="1" fill="hold">
                                          <p:stCondLst>
                                            <p:cond delay="0"/>
                                          </p:stCondLst>
                                        </p:cTn>
                                        <p:tgtEl>
                                          <p:spTgt spid="11267"/>
                                        </p:tgtEl>
                                        <p:attrNameLst>
                                          <p:attrName>style.visibility</p:attrName>
                                        </p:attrNameLst>
                                      </p:cBhvr>
                                      <p:to>
                                        <p:strVal val="visible"/>
                                      </p:to>
                                    </p:set>
                                    <p:animEffect transition="in" filter="checkerboard(across)">
                                      <p:cBhvr additive="repl">
                                        <p:cTn id="20"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B4036867-FE89-01BB-947B-57B51A8E83E3}"/>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Κύλινδρος</a:t>
            </a:r>
          </a:p>
        </p:txBody>
      </p:sp>
      <p:sp>
        <p:nvSpPr>
          <p:cNvPr id="12290" name="Rectangle 2">
            <a:extLst>
              <a:ext uri="{FF2B5EF4-FFF2-40B4-BE49-F238E27FC236}">
                <a16:creationId xmlns:a16="http://schemas.microsoft.com/office/drawing/2014/main" id="{F2831608-FE1C-074F-C862-687DB3C9857E}"/>
              </a:ext>
            </a:extLst>
          </p:cNvPr>
          <p:cNvSpPr>
            <a:spLocks noChangeArrowheads="1"/>
          </p:cNvSpPr>
          <p:nvPr/>
        </p:nvSpPr>
        <p:spPr bwMode="auto">
          <a:xfrm>
            <a:off x="395288" y="987425"/>
            <a:ext cx="5111750" cy="153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sz="1900">
                <a:latin typeface="Calibri" panose="020F0502020204030204" pitchFamily="34" charset="0"/>
              </a:rPr>
              <a:t>Σε πολλούς κινητήρες, οι κύλινδροι δεν αποτελούν ένα τμήμα με το σώμα, αλλά τοποθετούνται σε αυτούς πρόσθετα χιτώνια («πουκάμισα»), που έχουν το πλεονέκτημα της εύκολης αντικατάστασης, όταν φθαρούν.</a:t>
            </a:r>
          </a:p>
        </p:txBody>
      </p:sp>
      <p:sp>
        <p:nvSpPr>
          <p:cNvPr id="12291" name="Rectangle 3">
            <a:extLst>
              <a:ext uri="{FF2B5EF4-FFF2-40B4-BE49-F238E27FC236}">
                <a16:creationId xmlns:a16="http://schemas.microsoft.com/office/drawing/2014/main" id="{AF577D78-F99C-A192-D8AF-FEDABECE5E32}"/>
              </a:ext>
            </a:extLst>
          </p:cNvPr>
          <p:cNvSpPr>
            <a:spLocks noChangeArrowheads="1"/>
          </p:cNvSpPr>
          <p:nvPr/>
        </p:nvSpPr>
        <p:spPr bwMode="auto">
          <a:xfrm>
            <a:off x="539750" y="484188"/>
            <a:ext cx="5184775"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900">
                <a:latin typeface="Calibri" panose="020F0502020204030204" pitchFamily="34" charset="0"/>
              </a:rPr>
              <a:t>Χιτώνια κυλίνδρων</a:t>
            </a:r>
          </a:p>
        </p:txBody>
      </p:sp>
      <p:pic>
        <p:nvPicPr>
          <p:cNvPr id="12292" name="Picture 4">
            <a:extLst>
              <a:ext uri="{FF2B5EF4-FFF2-40B4-BE49-F238E27FC236}">
                <a16:creationId xmlns:a16="http://schemas.microsoft.com/office/drawing/2014/main" id="{7DDEE4FC-C8EB-A8CA-12FF-DB399E766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138" y="2681288"/>
            <a:ext cx="1038225" cy="1762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5">
            <a:extLst>
              <a:ext uri="{FF2B5EF4-FFF2-40B4-BE49-F238E27FC236}">
                <a16:creationId xmlns:a16="http://schemas.microsoft.com/office/drawing/2014/main" id="{3B2BA7C6-0478-0493-0FC8-191589E18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199" t="12811" r="3401" b="7738"/>
          <a:stretch>
            <a:fillRect/>
          </a:stretch>
        </p:blipFill>
        <p:spPr bwMode="auto">
          <a:xfrm>
            <a:off x="5580063" y="842963"/>
            <a:ext cx="2452687" cy="1728787"/>
          </a:xfrm>
          <a:prstGeom prst="rect">
            <a:avLst/>
          </a:prstGeom>
          <a:noFill/>
          <a:ln>
            <a:noFill/>
          </a:ln>
          <a:effectLst/>
          <a:extLst>
            <a:ext uri="{909E8E84-426E-40DD-AFC4-6F175D3DCCD1}">
              <a14:hiddenFill xmlns:a14="http://schemas.microsoft.com/office/drawing/2010/main">
                <a:blipFill dpi="0" rotWithShape="0">
                  <a:blip/>
                  <a:srcRect l="4199" t="12811" r="3401" b="7738"/>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6">
            <a:extLst>
              <a:ext uri="{FF2B5EF4-FFF2-40B4-BE49-F238E27FC236}">
                <a16:creationId xmlns:a16="http://schemas.microsoft.com/office/drawing/2014/main" id="{A2F4E069-9026-3621-EF6D-855B08ED0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7538" y="2716213"/>
            <a:ext cx="2619375" cy="1743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5" name="Picture 7">
            <a:extLst>
              <a:ext uri="{FF2B5EF4-FFF2-40B4-BE49-F238E27FC236}">
                <a16:creationId xmlns:a16="http://schemas.microsoft.com/office/drawing/2014/main" id="{0ED80A7E-34E7-2CDD-AE3B-E9E19A17E7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3" y="2716213"/>
            <a:ext cx="2400300"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DD7B120E-3109-C85B-4C44-DE1A2EF0528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Κύλινδρος</a:t>
            </a:r>
          </a:p>
        </p:txBody>
      </p:sp>
      <p:sp>
        <p:nvSpPr>
          <p:cNvPr id="13314" name="Rectangle 2">
            <a:extLst>
              <a:ext uri="{FF2B5EF4-FFF2-40B4-BE49-F238E27FC236}">
                <a16:creationId xmlns:a16="http://schemas.microsoft.com/office/drawing/2014/main" id="{24D24996-BCD9-406E-979F-0667EF457246}"/>
              </a:ext>
            </a:extLst>
          </p:cNvPr>
          <p:cNvSpPr>
            <a:spLocks noChangeArrowheads="1"/>
          </p:cNvSpPr>
          <p:nvPr/>
        </p:nvSpPr>
        <p:spPr bwMode="auto">
          <a:xfrm>
            <a:off x="395288" y="987425"/>
            <a:ext cx="5616575"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sz="1900">
                <a:latin typeface="Calibri" panose="020F0502020204030204" pitchFamily="34" charset="0"/>
              </a:rPr>
              <a:t>α. Ξηρά χιτώνια. Αυτά τοποθετούνται μέσα σε κύλινδρο που σχηματίζει το σώμα του κινητήρα. Δεν έρχονται σε άμεση επαφή με το ψυκτικό υγρό και γι' αυτό λέγονται και ξηρά χιτώνια</a:t>
            </a:r>
          </a:p>
        </p:txBody>
      </p:sp>
      <p:sp>
        <p:nvSpPr>
          <p:cNvPr id="13315" name="Rectangle 3">
            <a:extLst>
              <a:ext uri="{FF2B5EF4-FFF2-40B4-BE49-F238E27FC236}">
                <a16:creationId xmlns:a16="http://schemas.microsoft.com/office/drawing/2014/main" id="{4EF7A9A5-1CB3-A65F-32D0-392B42880C07}"/>
              </a:ext>
            </a:extLst>
          </p:cNvPr>
          <p:cNvSpPr>
            <a:spLocks noChangeArrowheads="1"/>
          </p:cNvSpPr>
          <p:nvPr/>
        </p:nvSpPr>
        <p:spPr bwMode="auto">
          <a:xfrm>
            <a:off x="539750" y="484188"/>
            <a:ext cx="5184775"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sz="1900">
                <a:latin typeface="Calibri" panose="020F0502020204030204" pitchFamily="34" charset="0"/>
              </a:rPr>
              <a:t>Τα χιτώνια χωρίζονται σε δύο τύπους:</a:t>
            </a:r>
          </a:p>
        </p:txBody>
      </p:sp>
      <p:sp>
        <p:nvSpPr>
          <p:cNvPr id="13316" name="Rectangle 4">
            <a:extLst>
              <a:ext uri="{FF2B5EF4-FFF2-40B4-BE49-F238E27FC236}">
                <a16:creationId xmlns:a16="http://schemas.microsoft.com/office/drawing/2014/main" id="{B00B1989-4C09-7CD2-D5A1-D68BEF402CE3}"/>
              </a:ext>
            </a:extLst>
          </p:cNvPr>
          <p:cNvSpPr>
            <a:spLocks noChangeArrowheads="1"/>
          </p:cNvSpPr>
          <p:nvPr/>
        </p:nvSpPr>
        <p:spPr bwMode="auto">
          <a:xfrm>
            <a:off x="395288" y="3335338"/>
            <a:ext cx="5472112"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013"/>
              </a:spcAft>
            </a:pPr>
            <a:r>
              <a:rPr lang="el-GR" altLang="el-GR" sz="1900">
                <a:latin typeface="Calibri" panose="020F0502020204030204" pitchFamily="34" charset="0"/>
              </a:rPr>
              <a:t>β. Υγρά χιτώνια. Σε αυτά το ψυκτικό υγρό έρχεται σε άμεση επαφή με το χιτώνιο</a:t>
            </a:r>
          </a:p>
        </p:txBody>
      </p:sp>
      <p:pic>
        <p:nvPicPr>
          <p:cNvPr id="13317" name="Picture 5">
            <a:extLst>
              <a:ext uri="{FF2B5EF4-FFF2-40B4-BE49-F238E27FC236}">
                <a16:creationId xmlns:a16="http://schemas.microsoft.com/office/drawing/2014/main" id="{05F49185-BB68-3F46-6E7F-05557F268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592138"/>
            <a:ext cx="1655763" cy="1841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6">
            <a:extLst>
              <a:ext uri="{FF2B5EF4-FFF2-40B4-BE49-F238E27FC236}">
                <a16:creationId xmlns:a16="http://schemas.microsoft.com/office/drawing/2014/main" id="{D4788409-23A7-F799-4D04-F1C1CED47F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643188"/>
            <a:ext cx="1655763" cy="1884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3314"/>
                                        </p:tgtEl>
                                        <p:attrNameLst>
                                          <p:attrName>style.visibility</p:attrName>
                                        </p:attrNameLst>
                                      </p:cBhvr>
                                      <p:to>
                                        <p:strVal val="visible"/>
                                      </p:to>
                                    </p:set>
                                    <p:anim calcmode="lin" valueType="num">
                                      <p:cBhvr additive="repl">
                                        <p:cTn id="7" dur="500" fill="hold"/>
                                        <p:tgtEl>
                                          <p:spTgt spid="13314"/>
                                        </p:tgtEl>
                                        <p:attrNameLst>
                                          <p:attrName>ppt_x</p:attrName>
                                        </p:attrNameLst>
                                      </p:cBhvr>
                                      <p:tavLst>
                                        <p:tav tm="100000">
                                          <p:val>
                                            <p:strVal val="#ppt_x"/>
                                          </p:val>
                                        </p:tav>
                                        <p:tav>
                                          <p:val>
                                            <p:strVal val="#ppt_x"/>
                                          </p:val>
                                        </p:tav>
                                      </p:tavLst>
                                    </p:anim>
                                    <p:anim calcmode="lin" valueType="num">
                                      <p:cBhvr additive="repl">
                                        <p:cTn id="8" dur="500" fill="hold"/>
                                        <p:tgtEl>
                                          <p:spTgt spid="13314"/>
                                        </p:tgtEl>
                                        <p:attrNameLst>
                                          <p:attrName>ppt_y</p:attrName>
                                        </p:attrNameLst>
                                      </p:cBhvr>
                                      <p:tavLst>
                                        <p:tav tm="100000">
                                          <p:val>
                                            <p:strVal val="1+#ppt_h/2"/>
                                          </p:val>
                                        </p:tav>
                                        <p:tav>
                                          <p:val>
                                            <p:strVal val="#ppt_y"/>
                                          </p:val>
                                        </p:tav>
                                      </p:tavLst>
                                    </p:anim>
                                  </p:childTnLst>
                                </p:cTn>
                              </p:par>
                              <p:par>
                                <p:cTn id="9" presetID="5" presetClass="entr" presetSubtype="10" fill="hold" nodeType="withEffect">
                                  <p:stCondLst>
                                    <p:cond delay="0"/>
                                  </p:stCondLst>
                                  <p:childTnLst>
                                    <p:set>
                                      <p:cBhvr additive="repl">
                                        <p:cTn id="10" dur="1" fill="hold">
                                          <p:stCondLst>
                                            <p:cond delay="0"/>
                                          </p:stCondLst>
                                        </p:cTn>
                                        <p:tgtEl>
                                          <p:spTgt spid="13317"/>
                                        </p:tgtEl>
                                        <p:attrNameLst>
                                          <p:attrName>style.visibility</p:attrName>
                                        </p:attrNameLst>
                                      </p:cBhvr>
                                      <p:to>
                                        <p:strVal val="visible"/>
                                      </p:to>
                                    </p:set>
                                    <p:animEffect transition="in" filter="checkerboard(across)">
                                      <p:cBhvr additive="repl">
                                        <p:cTn id="11" dur="500"/>
                                        <p:tgtEl>
                                          <p:spTgt spid="133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additive="repl">
                                        <p:cTn id="15" dur="1" fill="hold">
                                          <p:stCondLst>
                                            <p:cond delay="0"/>
                                          </p:stCondLst>
                                        </p:cTn>
                                        <p:tgtEl>
                                          <p:spTgt spid="13316"/>
                                        </p:tgtEl>
                                        <p:attrNameLst>
                                          <p:attrName>style.visibility</p:attrName>
                                        </p:attrNameLst>
                                      </p:cBhvr>
                                      <p:to>
                                        <p:strVal val="visible"/>
                                      </p:to>
                                    </p:set>
                                    <p:anim calcmode="lin" valueType="num">
                                      <p:cBhvr additive="repl">
                                        <p:cTn id="16" dur="500" fill="hold"/>
                                        <p:tgtEl>
                                          <p:spTgt spid="13316"/>
                                        </p:tgtEl>
                                        <p:attrNameLst>
                                          <p:attrName>ppt_x</p:attrName>
                                        </p:attrNameLst>
                                      </p:cBhvr>
                                      <p:tavLst>
                                        <p:tav tm="100000">
                                          <p:val>
                                            <p:strVal val="#ppt_x"/>
                                          </p:val>
                                        </p:tav>
                                        <p:tav>
                                          <p:val>
                                            <p:strVal val="#ppt_x"/>
                                          </p:val>
                                        </p:tav>
                                      </p:tavLst>
                                    </p:anim>
                                    <p:anim calcmode="lin" valueType="num">
                                      <p:cBhvr additive="repl">
                                        <p:cTn id="17" dur="500" fill="hold"/>
                                        <p:tgtEl>
                                          <p:spTgt spid="13316"/>
                                        </p:tgtEl>
                                        <p:attrNameLst>
                                          <p:attrName>ppt_y</p:attrName>
                                        </p:attrNameLst>
                                      </p:cBhvr>
                                      <p:tavLst>
                                        <p:tav tm="100000">
                                          <p:val>
                                            <p:strVal val="1+#ppt_h/2"/>
                                          </p:val>
                                        </p:tav>
                                        <p:tav>
                                          <p:val>
                                            <p:strVal val="#ppt_y"/>
                                          </p:val>
                                        </p:tav>
                                      </p:tavLst>
                                    </p:anim>
                                  </p:childTnLst>
                                </p:cTn>
                              </p:par>
                              <p:par>
                                <p:cTn id="18" presetID="5" presetClass="entr" presetSubtype="10" fill="hold" nodeType="withEffect">
                                  <p:stCondLst>
                                    <p:cond delay="0"/>
                                  </p:stCondLst>
                                  <p:childTnLst>
                                    <p:set>
                                      <p:cBhvr additive="repl">
                                        <p:cTn id="19" dur="1" fill="hold">
                                          <p:stCondLst>
                                            <p:cond delay="0"/>
                                          </p:stCondLst>
                                        </p:cTn>
                                        <p:tgtEl>
                                          <p:spTgt spid="13318"/>
                                        </p:tgtEl>
                                        <p:attrNameLst>
                                          <p:attrName>style.visibility</p:attrName>
                                        </p:attrNameLst>
                                      </p:cBhvr>
                                      <p:to>
                                        <p:strVal val="visible"/>
                                      </p:to>
                                    </p:set>
                                    <p:animEffect transition="in" filter="checkerboard(across)">
                                      <p:cBhvr additive="repl">
                                        <p:cTn id="20"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onstantia"/>
        <a:ea typeface="AR PL SungtiL GB"/>
        <a:cs typeface="AR PL SungtiL GB"/>
      </a:majorFont>
      <a:minorFont>
        <a:latin typeface="Calibri"/>
        <a:ea typeface="AR PL SungtiL GB"/>
        <a:cs typeface="AR PL SungtiL GB"/>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effectLst/>
            <a:latin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Flow</Template>
  <TotalTime>797</TotalTime>
  <Words>3028</Words>
  <Application>Microsoft Macintosh PowerPoint</Application>
  <PresentationFormat>Προβολή στην οθόνη (16:9)</PresentationFormat>
  <Paragraphs>297</Paragraphs>
  <Slides>52</Slides>
  <Notes>52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52</vt:i4>
      </vt:variant>
    </vt:vector>
  </HeadingPairs>
  <TitlesOfParts>
    <vt:vector size="61" baseType="lpstr">
      <vt:lpstr>Times New Roman</vt:lpstr>
      <vt:lpstr>Constantia</vt:lpstr>
      <vt:lpstr>AR PL SungtiL GB</vt:lpstr>
      <vt:lpstr>Calibri</vt:lpstr>
      <vt:lpstr>Arial</vt:lpstr>
      <vt:lpstr>DejaVu Sans</vt:lpstr>
      <vt:lpstr>Wingdings</vt:lpstr>
      <vt:lpstr>Θέμα του Office</vt:lpstr>
      <vt:lpstr>1_Θέμα του Office</vt:lpstr>
      <vt:lpstr>Μ.Ε.Κ.  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Μ.Ε.Κ.  Ι</dc:title>
  <dc:creator>xps</dc:creator>
  <cp:lastModifiedBy>GEORGIA GEORGATZOGLOU</cp:lastModifiedBy>
  <cp:revision>123</cp:revision>
  <cp:lastPrinted>1601-01-01T00:00:00Z</cp:lastPrinted>
  <dcterms:created xsi:type="dcterms:W3CDTF">2015-09-27T16:42:25Z</dcterms:created>
  <dcterms:modified xsi:type="dcterms:W3CDTF">2024-03-17T11:48:32Z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PresentationFormat">
    <vt:lpwstr>Προβολή στην οθόνη (16:9)</vt:lpwstr>
  </property>
  <property fmtid="{D5CDD505-2E9C-101B-9397-08002B2CF9AE}" pid="4" name="Slides">
    <vt:r8>53</vt:r8>
  </property>
</Properties>
</file>