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  <p:sldMasterId id="2147483673" r:id="rId2"/>
  </p:sldMasterIdLst>
  <p:notesMasterIdLst>
    <p:notesMasterId r:id="rId1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7559675" cy="10691813"/>
  <p:defaultTextStyle>
    <a:defPPr>
      <a:defRPr lang="en-GB"/>
    </a:defPPr>
    <a:lvl1pPr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3"/>
  </p:normalViewPr>
  <p:slideViewPr>
    <p:cSldViewPr>
      <p:cViewPr varScale="1">
        <p:scale>
          <a:sx n="114" d="100"/>
          <a:sy n="114" d="100"/>
        </p:scale>
        <p:origin x="102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C87A8355-3FA7-2AC4-085C-1AAB96F31CEB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C054BFE-AA61-63AF-95C3-CC27D9BBCE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altLang="el-G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92103F-9249-C2F6-A7FD-CD1527ED094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1C99AFD-387E-0222-A671-31B6CC473F6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590E568-44B9-7FD4-EB51-8478EEA2FB6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66E1445-8E91-2F70-3903-43C9767736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fld id="{E6D7BF1F-96F7-2646-88FD-D544DBF04C8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9C1D4ACE-7E05-BB47-D4B9-53FA023F237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F802B1-5A37-4C4F-A52B-1C35199E2D2E}" type="slidenum">
              <a:rPr lang="en-US" altLang="el-GR"/>
              <a:pPr/>
              <a:t>1</a:t>
            </a:fld>
            <a:endParaRPr lang="en-US" altLang="el-GR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3488EBDE-A850-83BC-F771-47673FE804B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7AFF6DE7-D072-2783-AB9C-9E729EEEC1E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99D073F0-BF9B-7A61-64F1-C31DA31C06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3DE147-2700-A24A-ACF2-85CA1615117E}" type="slidenum">
              <a:rPr lang="en-US" altLang="el-GR"/>
              <a:pPr/>
              <a:t>2</a:t>
            </a:fld>
            <a:endParaRPr lang="en-US" altLang="el-GR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6815FC05-DDDF-D2FB-86D8-ECB71C40338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4D1602C2-167F-79C1-6DD6-7BEA69A43A4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03CD4E8-2D89-7ED1-A67E-F526D62CAB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62B3-6F1E-AC4E-976A-25F9823339F1}" type="slidenum">
              <a:rPr lang="en-US" altLang="el-GR"/>
              <a:pPr/>
              <a:t>3</a:t>
            </a:fld>
            <a:endParaRPr lang="en-US" altLang="el-GR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CE3601D7-B936-1759-0EB2-757C9E7562B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584671BF-3984-E77D-F265-936F1DE9D85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4607DBF8-9804-8363-968B-D01414724C5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D81B80-E8E9-9846-80B0-32966303D7EF}" type="slidenum">
              <a:rPr lang="en-US" altLang="el-GR"/>
              <a:pPr/>
              <a:t>4</a:t>
            </a:fld>
            <a:endParaRPr lang="en-US" altLang="el-GR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E72E172B-B406-0A16-CF55-27F25F44926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DC053D28-FE4A-3D0E-6CF2-3C0E89F191A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27965D42-2F02-BF2F-9776-BC761C18507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850557-5AEF-0F40-8533-3F66D4E76CDD}" type="slidenum">
              <a:rPr lang="en-US" altLang="el-GR"/>
              <a:pPr/>
              <a:t>5</a:t>
            </a:fld>
            <a:endParaRPr lang="en-US" altLang="el-GR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002DAAF2-DD76-A558-9EBF-7332101E3D4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6A77C495-13F8-F0D2-3765-5A4215F0ECC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275EE35A-A683-16CE-6DE6-F5EB88E82D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FBD40C-55D6-1D4C-A80B-5B6979785310}" type="slidenum">
              <a:rPr lang="en-US" altLang="el-GR"/>
              <a:pPr/>
              <a:t>6</a:t>
            </a:fld>
            <a:endParaRPr lang="en-US" altLang="el-GR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B7FF1AC9-263D-6882-0960-EF824ABF788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F73FBD7-50BA-97CF-F727-1AD6EDF301A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BAC039DD-1A1B-1E49-F8C2-AF51E0AF59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C4DAE0-EF1E-FA40-A53F-CE79584B7269}" type="slidenum">
              <a:rPr lang="en-US" altLang="el-GR"/>
              <a:pPr/>
              <a:t>7</a:t>
            </a:fld>
            <a:endParaRPr lang="en-US" altLang="el-GR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2239081B-C1C7-28EF-6336-652615C99F6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3C36C43-769F-631F-7EAC-571CBFC14BF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8865DE73-4FB1-79C5-DF17-3E9FB4187E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72BB9-455B-8941-80DB-F7867CF87D40}" type="slidenum">
              <a:rPr lang="en-US" altLang="el-GR"/>
              <a:pPr/>
              <a:t>8</a:t>
            </a:fld>
            <a:endParaRPr lang="en-US" altLang="el-GR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2BCC61C3-4E13-6530-B821-A38ED926C23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19F610F1-7537-37C1-907B-86E4996EC3E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FB2F85FC-1274-7C24-4618-A132D6247D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3A1818-7092-AB42-87F3-245C5A6DD0FF}" type="slidenum">
              <a:rPr lang="en-US" altLang="el-GR"/>
              <a:pPr/>
              <a:t>9</a:t>
            </a:fld>
            <a:endParaRPr lang="en-US" altLang="el-GR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6CB34103-B548-A4C3-1BAC-9B82BC2E7D7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BE2F80E6-C676-450D-F379-F248D3B3653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57D927-5BF1-3B57-4A51-B9CD5C20D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0C4229B-F449-7377-E848-04A39EDC7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814EFB-94D2-520D-7D74-524D32BC34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676BC8-9178-9326-E7B0-9C4E4B26A3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31B763-ADCF-F14D-FC14-B073A47706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4E8658-703D-724F-8854-4A3DE9E7653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8108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9239C8-F332-2209-4182-B0FEB286B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2B5474E-AE3F-C3F3-A686-F243E83BE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1862FA6-A2D4-897E-23C0-826FEE4D06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3234C45-6606-4321-1439-B40CFC73F8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CBD820E-4DBA-FC7E-872F-4D948FFE5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50194D-E7D8-7846-83B3-E68CC6D3A2B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9396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BA3C574-D21D-2C99-4AE9-EA5AD3F39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028700"/>
            <a:ext cx="2055813" cy="315595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F9E9B18-5E31-345A-8B9C-31A340ED2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028700"/>
            <a:ext cx="6019800" cy="31559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28F1E2-6FD5-0616-D448-93DB3FBA15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A56D8A-E8E0-E38B-70F0-04E9DB34FD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D11490-4D8F-13A2-F8C1-FEB4559BEC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FB6D5A6-3AC9-E048-AACA-FFEBEC7C092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2768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C701AB-8B5B-D0B2-EFFF-51E5E7A1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28700"/>
            <a:ext cx="7850188" cy="137001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97A9573-C766-1DC3-7A53-780E7B28B9F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4767263"/>
            <a:ext cx="2132013" cy="271462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1FB0439-C3C6-F868-F0AA-BCBEED01C27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67000" y="4767263"/>
            <a:ext cx="3351213" cy="271462"/>
          </a:xfr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73CB56D-B8A3-08F7-337A-FB078859927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924800" y="4767263"/>
            <a:ext cx="760413" cy="271462"/>
          </a:xfrm>
        </p:spPr>
        <p:txBody>
          <a:bodyPr/>
          <a:lstStyle>
            <a:lvl1pPr>
              <a:defRPr/>
            </a:lvl1pPr>
          </a:lstStyle>
          <a:p>
            <a:fld id="{0A515575-682F-C24D-8A62-165B51FBDD2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93292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96F0B2-495F-6323-9338-50C2E7C27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0158D7C-8DE4-141C-5EC4-0CC7ADB3D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D17A61-3370-03DA-DF20-47F9248D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BA23D99-A07E-1C19-0828-694C5385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A937FF-68F4-9A66-4A25-CA2865EE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729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546076-A923-8381-B78C-E3C9312D0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564449-68A7-E423-B5B0-20F875064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5CA7CC-4609-1985-4A52-D0DD1157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347D34-9447-5377-8E9F-D6C41A71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6D44EB-0F38-C61D-4A76-CC76E132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425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D87CF2-227A-7CB4-EEFA-D6AC2CED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313AEEF-4E30-15BD-E8A5-B9D15DF16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58AAAA8-21B3-5C41-D2FA-DBE52206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05403A-098A-8BBF-8FDC-D0FAEACFB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BEB76AF-AC93-D08C-F582-23B9788F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4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700E62-2926-02EB-8A32-384DE8A7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549E04-BDB6-CA22-0E4F-4287F1897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990B9A1-BBBD-9F32-6C5B-61B5E9D4E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6F2F35B-92FF-7CE0-C17B-2F5541F3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64904E-9470-60F3-74E3-687FDA11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1A8EDF-6AF4-D471-C279-0E89F5EF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0195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1722DF-7609-0557-FD04-451F50E7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0AE13A8-91E3-8DFE-F045-FD7833AD1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BA599A5-D2FA-C1BD-1946-C8D179B37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C747A63-0768-E5AC-6A14-CCB8CBE8BB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2CD8D32-B1D1-A279-E0D2-247AB5C0F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A6A539E-B51F-9DC7-5786-E977F2B4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BDBCFC1-EB1A-CE15-A522-2DE88D68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3C8703E-0EDB-ABC0-1ADD-1A00EFBB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151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6B8730-C082-3B1B-AF9C-75EF83CB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57AC1C2-9C8A-2DA9-1708-93CEE603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6A3A4E3-0C8C-4A25-C066-B816ED65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4EC9EDA-80FF-76A5-CE04-1C86619D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2904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DB47CE0-994D-67A2-FCBF-3A14EB42E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5F01DBD-7D49-23EC-E2D4-AE79CB0D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57EA911-D531-38D1-2819-6FAC52D7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25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42FB6C-F596-ED70-E08C-EE8FE309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D7CBC1-9C36-F570-29E3-CBBEA71A5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75EDEA-794F-7681-8036-7B9718339B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859693B-797C-1110-2AAF-B746A1EE33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783BD47-2B81-FC93-A069-220D925E95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7B736D-EB34-C64D-A58B-33059372B5A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16407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9D0487-C306-328F-3696-91933769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737EB5-7447-EB0D-6EAE-633EE4991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E8A2799-9D79-40AD-B3E7-2AD4015B4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A2032C-76A3-AF81-B005-39C325B25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BB9267D-EAC8-5338-FC18-47C12B9CA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3DCF6EA-72DF-0793-591E-B278D59D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9611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5C8C94-1229-35E0-27CF-244DDB25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F1A8D97-2120-6D2D-AA90-A241D05B9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990E33F-8F2E-DCC2-8600-E3CAC251D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A39BFE-B926-603D-9DEB-4CA51051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8874708-DF85-3058-3755-3BE595EC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A99CB92-BE2F-5A2B-6415-54D2866C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4387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8F7DB2-7950-3587-B613-D2F1C7B5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FC2E174-A119-9CAF-9B08-DD11E343B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046894D-DD94-F981-3EAD-ACBBC485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CA86474-DC29-1AE3-7031-5FC94AF4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120664-023D-4801-1AA4-11C04E40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826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EFB5890-7174-92F3-B3C4-BAE85E92A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8BDD106-EE6A-3BF0-31B2-ACBB2A006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C770437-C425-154D-FBF2-E8A0B1935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1953-3D2F-4D4D-AACF-61C67EA6F2C7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7E6562-B3C8-2999-3241-376EA0F5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1A4D80-E521-B514-9574-67B93824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A3C5-8262-BB4C-9B60-7C9D5B9441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156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2538CC-3E52-2A9A-14D2-9C457365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9470A5-CD42-3150-00EC-E2615E557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247109-BF1A-3DAB-C9EC-CA91659545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B8F06E-FBF0-E108-5C1F-E74A039B4D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6C3732-3611-48E8-2DB4-319DFE1D5C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035DA1-66DD-E54E-9A29-EF1FA5C3937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5394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329943-43F2-8D92-1E5A-34823B5B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8F535C-3FAA-4A82-8775-963402869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3325"/>
            <a:ext cx="4037013" cy="29813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A7FEC1C-CB2D-8EBD-1FD9-748A9300F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203325"/>
            <a:ext cx="4038600" cy="29813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333ED8-28F0-E8AD-B9FB-F8EECB98B9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E6DBF8D-49F6-EBC3-F022-D48F84888B3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41CF63C-6E0A-FF83-420C-FFDB434630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055C5E-A4FA-6941-AE5E-0F4138E7597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8532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F3FACE-7472-C699-9A23-0B2D0915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FDDCF5-ED62-A8A4-9DE0-D952F4EA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B8EA7B6-1B9D-CCF0-A0A7-ADD0B0CF1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BE39164-67D5-41B7-3498-A1F363279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786FBEB-601F-02D4-9A32-2DAFFA509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310A6E1-A271-FB1E-86B7-0AB5757E2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819F1EA-D361-EB9D-75BB-393F76E6D0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2E7B965-240D-DF91-6052-ABE6FB4FCC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97577F-7411-C14C-9DFD-0EB95C8BEFE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978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EA4CB3-B95F-394E-CB80-179A6C9C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4611757-F823-7041-6E46-1CF8B74398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1AE9EC-A4C9-004F-0881-F81724CFE6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42953CE-1BBB-94FD-7213-7CD8C78EE5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7CE174-6FA6-724E-AB1D-84D9321BF87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5302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1C10E2E-B9F3-AD8B-616C-335A5CF113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9B919B-C022-6ED2-6EB2-A45382A6A7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A531C6F-4E67-92C8-8F1F-A3D7C2DF2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4A0F92-B4E3-C24F-AE16-B65903B0375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2617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340B67-54D6-2781-257C-59815B96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A8AFD4-1852-73FE-EA07-1DF355DD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3E808D3-D8EF-6328-B3F5-1C1279A24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EDCCC74-793E-0AAA-6DF7-9255BDC116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3A17AE0-6E44-BC9D-F584-42E1C41B8B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4080152-F91B-41FC-CCCC-58F8C7B7F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0636F0A-E1C7-2448-8B55-19092617A59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8570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C870C3-B18F-2C7D-D616-872D75AE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93C0CAE-6060-671D-0D71-CC4CBC393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6A7044F-9FC9-04D6-F2B3-0B4BC4F45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50F55B4-983E-AD7C-5D08-FEB7BF5BDB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80DAD2-C5C9-0AF4-1765-DEEBBF19ED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23C0AA1-C7E7-D27B-768F-78AF6D1038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EEEDC8-F60D-7C48-AA37-C48C37ABA8F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3635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shape">
            <a:fillToRect l="50000" t="54999" r="50000" b="45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>
            <a:extLst>
              <a:ext uri="{FF2B5EF4-FFF2-40B4-BE49-F238E27FC236}">
                <a16:creationId xmlns:a16="http://schemas.microsoft.com/office/drawing/2014/main" id="{209B0A5F-7547-FF02-13B5-9A881D542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-4763"/>
            <a:ext cx="9163050" cy="781051"/>
          </a:xfrm>
          <a:custGeom>
            <a:avLst/>
            <a:gdLst>
              <a:gd name="T0" fmla="*/ 0 w 9163050"/>
              <a:gd name="T1" fmla="*/ 0 h 781050"/>
              <a:gd name="T2" fmla="*/ 0 w 9163050"/>
              <a:gd name="T3" fmla="*/ 0 h 78105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9163050" h="78105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999"/>
                </a:srgbClr>
              </a:gs>
              <a:gs pos="100000">
                <a:srgbClr val="00C4CD">
                  <a:alpha val="56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6" name="AutoShape 2">
            <a:extLst>
              <a:ext uri="{FF2B5EF4-FFF2-40B4-BE49-F238E27FC236}">
                <a16:creationId xmlns:a16="http://schemas.microsoft.com/office/drawing/2014/main" id="{5D0AA7DC-6817-F9F8-85A5-7AF1D135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0" y="-4763"/>
            <a:ext cx="4762500" cy="477838"/>
          </a:xfrm>
          <a:custGeom>
            <a:avLst/>
            <a:gdLst>
              <a:gd name="T0" fmla="*/ 0 w 4762500"/>
              <a:gd name="T1" fmla="*/ 0 h 478631"/>
              <a:gd name="T2" fmla="*/ 0 w 4762500"/>
              <a:gd name="T3" fmla="*/ 0 h 478631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4762500" h="478631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0A8">
                  <a:alpha val="31000"/>
                </a:srgbClr>
              </a:gs>
              <a:gs pos="100000">
                <a:srgbClr val="008ABF">
                  <a:alpha val="45999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3AF20E-FC7F-9602-D427-5C511AD6A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28700"/>
            <a:ext cx="7850188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0" rIns="1836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Kλικ για επεξεργασία του τίτλου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E63998-A641-9183-683E-52C9EBEB3FB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4767263"/>
            <a:ext cx="21320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914400" algn="l"/>
                <a:tab pos="1828800" algn="l"/>
              </a:tabLst>
              <a:defRPr sz="1200">
                <a:solidFill>
                  <a:srgbClr val="D1EAED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endParaRPr lang="el-GR" alt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BE1B51-3309-3174-3EF1-C11FA63D2FE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667000" y="4767263"/>
            <a:ext cx="33512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D81B74A-BF6C-6BAF-71E7-6FDEA63D6B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4767263"/>
            <a:ext cx="7604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defRPr sz="1200">
                <a:solidFill>
                  <a:srgbClr val="D1EAED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9C6FF188-1DC3-C546-990F-D7A76A233F62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44DBDCF2-C42D-622E-B3D1-92994EF44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3325"/>
            <a:ext cx="8228013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613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Click to edit the outline text format</a:t>
            </a:r>
          </a:p>
          <a:p>
            <a:pPr lvl="1"/>
            <a:r>
              <a:rPr lang="en-GB" altLang="el-GR"/>
              <a:t>Second Outline Level</a:t>
            </a:r>
          </a:p>
          <a:p>
            <a:pPr lvl="2"/>
            <a:r>
              <a:rPr lang="en-GB" altLang="el-GR"/>
              <a:t>Third Outline Level</a:t>
            </a:r>
          </a:p>
          <a:p>
            <a:pPr lvl="3"/>
            <a:r>
              <a:rPr lang="en-GB" altLang="el-GR"/>
              <a:t>Fourth Outline Level</a:t>
            </a:r>
          </a:p>
          <a:p>
            <a:pPr lvl="4"/>
            <a:r>
              <a:rPr lang="en-GB" altLang="el-GR"/>
              <a:t>Fifth Outline Level</a:t>
            </a:r>
          </a:p>
          <a:p>
            <a:pPr lvl="4"/>
            <a:r>
              <a:rPr lang="en-GB" altLang="el-GR"/>
              <a:t>Sixth Outline Level</a:t>
            </a:r>
          </a:p>
          <a:p>
            <a:pPr lvl="4"/>
            <a:r>
              <a:rPr lang="en-GB" altLang="el-GR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2pPr>
      <a:lvl3pPr marL="11430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3pPr>
      <a:lvl4pPr marL="16002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4pPr>
      <a:lvl5pPr marL="20574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5pPr>
      <a:lvl6pPr marL="25146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6pPr>
      <a:lvl7pPr marL="29718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7pPr>
      <a:lvl8pPr marL="34290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8pPr>
      <a:lvl9pPr marL="38862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9pPr>
    </p:titleStyle>
    <p:bodyStyle>
      <a:lvl1pPr marL="342900" indent="-342900" algn="l" rtl="0" fontAlgn="base">
        <a:lnSpc>
          <a:spcPct val="8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8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8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8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8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9E090BE-CD7F-B563-03BA-BE80E81A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0380D3-6588-81B1-A9C7-B2BCD115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7AEBD7-2951-4522-AAD8-7FA687425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8CCF0F-DD7B-A840-0202-0105D2B5B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0628B6-93C6-C37E-40F4-13C6AE697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6FF188-1DC3-C546-990F-D7A76A233F62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5597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7C31548-2577-851F-0295-469421253C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39725"/>
            <a:ext cx="7851775" cy="935038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l-GR" altLang="el-GR" sz="5600" b="1">
                <a:solidFill>
                  <a:srgbClr val="50E0EA"/>
                </a:solidFill>
                <a:latin typeface="Calibri" panose="020F0502020204030204" pitchFamily="34" charset="0"/>
              </a:rPr>
              <a:t>Μ.Ε.Κ.  Ι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A14CA36-80A5-67E2-0B65-34432E17DC4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131888"/>
            <a:ext cx="7854950" cy="2376487"/>
          </a:xfrm>
          <a:ln/>
        </p:spPr>
        <p:txBody>
          <a:bodyPr tIns="45000" rIns="18360" bIns="45000"/>
          <a:lstStyle/>
          <a:p>
            <a:pPr marL="0" indent="0" algn="r">
              <a:lnSpc>
                <a:spcPct val="150000"/>
              </a:lnSpc>
              <a:spcBef>
                <a:spcPts val="8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l-GR" altLang="el-GR" sz="4000"/>
              <a:t>Κεφάλαιο  4</a:t>
            </a:r>
          </a:p>
          <a:p>
            <a:pPr marL="0" indent="0" algn="ctr">
              <a:lnSpc>
                <a:spcPct val="100000"/>
              </a:lnSpc>
              <a:spcBef>
                <a:spcPts val="8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l-GR" altLang="el-GR" sz="4000" b="1">
                <a:solidFill>
                  <a:srgbClr val="E5F4E0"/>
                </a:solidFill>
              </a:rPr>
              <a:t>Πολυκύλινδροι κινητήρες</a:t>
            </a:r>
          </a:p>
          <a:p>
            <a:pPr marL="0" indent="0" algn="ctr"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l-GR" altLang="el-GR" sz="3100" b="1">
                <a:solidFill>
                  <a:srgbClr val="CBEAC0"/>
                </a:solidFill>
              </a:rPr>
              <a:t>Συνήθεις διατάξεις κυλίνδρων - Σειρά ανάφλεξης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8591E9B-F773-0EF7-9C59-D58FBC7B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45B44D32-CE6F-3AAF-EEE0-2BC48282B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627063"/>
            <a:ext cx="7069138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4E8F4449-3135-6BDB-53E3-B51CFAFA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994150"/>
            <a:ext cx="8569325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1400">
                <a:latin typeface="Calibri" panose="020F0502020204030204" pitchFamily="34" charset="0"/>
              </a:rPr>
              <a:t>1. Κύλινδροι εν σειρά. </a:t>
            </a:r>
            <a:r>
              <a:rPr lang="en-US" altLang="el-GR" sz="1400">
                <a:latin typeface="Calibri" panose="020F0502020204030204" pitchFamily="34" charset="0"/>
              </a:rPr>
              <a:t> -  </a:t>
            </a:r>
            <a:r>
              <a:rPr lang="el-GR" altLang="el-GR" sz="1400">
                <a:latin typeface="Calibri" panose="020F0502020204030204" pitchFamily="34" charset="0"/>
              </a:rPr>
              <a:t>2. Κινητήρας V. </a:t>
            </a:r>
            <a:r>
              <a:rPr lang="en-US" altLang="el-GR" sz="1400">
                <a:latin typeface="Calibri" panose="020F0502020204030204" pitchFamily="34" charset="0"/>
              </a:rPr>
              <a:t>   -    </a:t>
            </a:r>
            <a:r>
              <a:rPr lang="el-GR" altLang="el-GR" sz="1400">
                <a:latin typeface="Calibri" panose="020F0502020204030204" pitchFamily="34" charset="0"/>
              </a:rPr>
              <a:t>3. Κινητήρας W. </a:t>
            </a:r>
            <a:r>
              <a:rPr lang="en-US" altLang="el-GR" sz="1400">
                <a:latin typeface="Calibri" panose="020F0502020204030204" pitchFamily="34" charset="0"/>
              </a:rPr>
              <a:t>  -    </a:t>
            </a:r>
            <a:r>
              <a:rPr lang="el-GR" altLang="el-GR" sz="1400">
                <a:latin typeface="Calibri" panose="020F0502020204030204" pitchFamily="34" charset="0"/>
              </a:rPr>
              <a:t>4. Κινητήρας Η. </a:t>
            </a:r>
            <a:r>
              <a:rPr lang="en-US" altLang="el-GR" sz="1400">
                <a:latin typeface="Calibri" panose="020F0502020204030204" pitchFamily="34" charset="0"/>
              </a:rPr>
              <a:t>   -    </a:t>
            </a:r>
            <a:r>
              <a:rPr lang="el-GR" altLang="el-GR" sz="1400">
                <a:latin typeface="Calibri" panose="020F0502020204030204" pitchFamily="34" charset="0"/>
              </a:rPr>
              <a:t>5. Κινητήρας «boxer»</a:t>
            </a:r>
            <a:r>
              <a:rPr lang="en-US" altLang="el-GR" sz="1400">
                <a:latin typeface="Calibri" panose="020F0502020204030204" pitchFamily="34" charset="0"/>
              </a:rPr>
              <a:t>  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 sz="1400">
                <a:latin typeface="Calibri" panose="020F0502020204030204" pitchFamily="34" charset="0"/>
              </a:rPr>
              <a:t>6. Αστεροειδής κινητήρας (απλού αστέρα). </a:t>
            </a:r>
            <a:r>
              <a:rPr lang="en-US" altLang="el-GR" sz="1400">
                <a:latin typeface="Calibri" panose="020F0502020204030204" pitchFamily="34" charset="0"/>
              </a:rPr>
              <a:t>   -   </a:t>
            </a:r>
            <a:r>
              <a:rPr lang="el-GR" altLang="el-GR" sz="1400">
                <a:latin typeface="Calibri" panose="020F0502020204030204" pitchFamily="34" charset="0"/>
              </a:rPr>
              <a:t>7. Αστεροειδής κινητήρας (διπλού αστέρα)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 sz="1400">
                <a:latin typeface="Calibri" panose="020F0502020204030204" pitchFamily="34" charset="0"/>
              </a:rPr>
              <a:t>8. Κινητήρας με αντίθετα έμβολα. </a:t>
            </a:r>
            <a:r>
              <a:rPr lang="en-US" altLang="el-GR" sz="1400">
                <a:latin typeface="Calibri" panose="020F0502020204030204" pitchFamily="34" charset="0"/>
              </a:rPr>
              <a:t>   -   </a:t>
            </a:r>
            <a:r>
              <a:rPr lang="el-GR" altLang="el-GR" sz="1400">
                <a:latin typeface="Calibri" panose="020F0502020204030204" pitchFamily="34" charset="0"/>
              </a:rPr>
              <a:t>9. Κινητήρας αντίθετων εμβόλων (τετραγωνικής διάταξης)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9EDF21A7-E89A-DCCF-9C8C-393C8BAF7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9DC65E69-D3AD-739F-1028-D8DC1FA8B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962025"/>
            <a:ext cx="82804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/>
              <a:t>Βασική προϋπόθεση ομαλής λειτουργίας των πολυκύλινδρων κινητήρων είναι η κατά το δυνατόν ομοιόμορφη ακολουθία ανάφλεξης των διαφόρων κυλίνδρων, οι οποίοι πρέπει να περάσουν όλοι από την ίδια φάση, </a:t>
            </a:r>
          </a:p>
          <a:p>
            <a:pPr algn="ctr" hangingPunct="1">
              <a:lnSpc>
                <a:spcPct val="100000"/>
              </a:lnSpc>
            </a:pPr>
            <a:endParaRPr lang="en-US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για παράδειγμα της ανάφλεξης, μέσα σε έναν πλήρη κύκλο λειτουργίας (πραγματοποίηση δύο περιστροφών του στροφαλοφόρου άξονα ή 720° για τους 4χρονους κινητήρες και μιας περιστροφής ή 360° για τους 2χρονους).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542DAC1B-D04D-8EE8-E5B5-9F691058C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BD615C4-FA26-1D0B-D186-0CA3C3C33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57213"/>
            <a:ext cx="8135937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l-GR" altLang="el-GR" sz="1700"/>
              <a:t>Με τους πολλούς κυλίνδρους επιδιώκεται:</a:t>
            </a:r>
          </a:p>
          <a:p>
            <a:pPr hangingPunct="1">
              <a:lnSpc>
                <a:spcPct val="100000"/>
              </a:lnSpc>
            </a:pPr>
            <a:endParaRPr lang="en-US" altLang="el-GR" sz="1700"/>
          </a:p>
          <a:p>
            <a:pPr hangingPunct="1">
              <a:lnSpc>
                <a:spcPts val="2300"/>
              </a:lnSpc>
            </a:pPr>
            <a:r>
              <a:rPr lang="el-GR" altLang="el-GR" sz="1700"/>
              <a:t>α. Η επίτευξη της απαιτούμενης ισχύος με κυλίνδρους μικρότερων διαστάσεων, οπότε έχουμε καλύτερη συγκέντρωση ισχύος, δηλαδή περισσότερη ισχύ ανά μονάδα όγκου εμβολισμού και μικρότερη μάζα κινητήρα ανά μονάδα ισχύος.</a:t>
            </a:r>
          </a:p>
          <a:p>
            <a:pPr hangingPunct="1">
              <a:lnSpc>
                <a:spcPts val="2300"/>
              </a:lnSpc>
            </a:pPr>
            <a:endParaRPr lang="el-GR" altLang="el-GR" sz="1700"/>
          </a:p>
          <a:p>
            <a:pPr hangingPunct="1">
              <a:lnSpc>
                <a:spcPts val="2300"/>
              </a:lnSpc>
            </a:pPr>
            <a:r>
              <a:rPr lang="el-GR" altLang="el-GR" sz="1700"/>
              <a:t>β. Η ευκολότερη ζυγοστάθμιση αδρανειακών δυνάμεων και ροπών.</a:t>
            </a:r>
          </a:p>
          <a:p>
            <a:pPr hangingPunct="1">
              <a:lnSpc>
                <a:spcPts val="2300"/>
              </a:lnSpc>
            </a:pPr>
            <a:endParaRPr lang="el-GR" altLang="el-GR" sz="1700"/>
          </a:p>
          <a:p>
            <a:pPr hangingPunct="1">
              <a:lnSpc>
                <a:spcPts val="2300"/>
              </a:lnSpc>
            </a:pPr>
            <a:r>
              <a:rPr lang="el-GR" altLang="el-GR" sz="1700"/>
              <a:t>γ. Η καλύτερη ομοιομορφία</a:t>
            </a:r>
            <a:r>
              <a:rPr lang="en-US" altLang="el-GR" sz="1700"/>
              <a:t> </a:t>
            </a:r>
            <a:r>
              <a:rPr lang="el-GR" altLang="el-GR" sz="1700"/>
              <a:t>περιστροφής, δηλαδή μικρότερες μεταβολές της γωνιακής ταχύτητας περιστροφής του στροφαλοφόρου άξονα μέσα σε ένα κύκλο λειτουργίας.</a:t>
            </a:r>
          </a:p>
          <a:p>
            <a:pPr hangingPunct="1">
              <a:lnSpc>
                <a:spcPts val="2300"/>
              </a:lnSpc>
            </a:pPr>
            <a:endParaRPr lang="el-GR" altLang="el-GR" sz="1700"/>
          </a:p>
          <a:p>
            <a:pPr hangingPunct="1">
              <a:lnSpc>
                <a:spcPts val="2300"/>
              </a:lnSpc>
            </a:pPr>
            <a:r>
              <a:rPr lang="el-GR" altLang="el-GR" sz="1700"/>
              <a:t>δ. Γενικά, η ευκολότερη εκκίνηση του κινητήρα.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B32F904-1032-5429-2F89-B00E6FBA7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63308D3-4C2A-F088-F554-71865288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950913"/>
            <a:ext cx="8353425" cy="2559050"/>
          </a:xfrm>
          <a:prstGeom prst="rect">
            <a:avLst/>
          </a:prstGeom>
          <a:solidFill>
            <a:srgbClr val="FFFFFF"/>
          </a:solidFill>
          <a:ln w="25560" cap="flat">
            <a:solidFill>
              <a:srgbClr val="0BD0D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endParaRPr lang="en-US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Επιπλέον, με τη χρησιμοποίηση περισσοτέρων σειρών κυλίνδρων 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(διατάξεις V, W, H, αστέρος, κ.λπ.), 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επιτυγχάνεται ακόμη μεγαλύτερη μείωση της μάζας του κινητήρα, αφού ορισμένα, ιδιαίτερα βαριά τμήματα του κινητήρα, όπως είναι ο στροφαλοφόρος άξονας και ο στροφαλοθάλαμος, </a:t>
            </a:r>
          </a:p>
          <a:p>
            <a:pPr algn="ctr" hangingPunct="1">
              <a:lnSpc>
                <a:spcPct val="100000"/>
              </a:lnSpc>
            </a:pPr>
            <a:endParaRPr lang="en-US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εξυπηρετούν περισσότερους κυλίνδρους και, κατά συνέπεια, μεγαλύτερη ισχύ.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ED4CBD96-D290-E1E3-0BCF-850F2E694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2FAB3405-CE09-C67F-5FD7-0EBE8D01D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71525"/>
            <a:ext cx="81359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/>
              <a:t>Μερικοί χρήσιμοι κανόνες για τη διάταξη ή/και τη ρύθμιση των πολυκύλινδρων κινητήρων.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Η απαίτηση για ομοιόμορφη ακολουθία ανάφλεξης των κυλίνδρων, επιβάλλει τη συμμετρική διάταξη των στροφάλων σε ένα κινητήρα «εν σειρά» ή των κυλίνδρων σε έναν αστεροειδή κινητήρα.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… σε έναν 4χρο-νο κινητήρα «εν σειρά» με άρτιο αριθμό κυλίνδρων, επιβάλλει τη σύμπτωση των στροφάλων ανά δύο, ως προς τη γωνία σφήνωσής τους,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… σε έναν αστεροειδή 4χρονο κινητήρα, αναγκαστικά περιττό αριθμό κυλίνδρων.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6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3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A7C11A6-A122-75BA-022D-B010CF063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FD972596-C642-3FFD-FBCF-1C045F5C2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71525"/>
            <a:ext cx="8135937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/>
              <a:t>Σειρά ανάφλεξης στους πολυκύλινδρους κινητήρες είναι η σειρά των κυλίνδρων στους οποίους γίνεται η ανάφλεξη του καυσίμου, με σκοπό την καλύτερη δυνατή ζυγοστάθμιση του κινητήρα κατά τη λειτουργία του.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Η σειρά ανάφλεξης συνδέεται με το σύστημα ανάφλεξης …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Η συνήθης σειρά ανάφλεξης σε «εν σειρά» κινητήρες είναι: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1, 3, 4, 2    ή     1, 2, 4, 3 για τέσσερις κυλίνδρους,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1, 5, 3, 6, 2 (για κινητήρες αμερικάνικων αυτοκινήτων) ή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1, 4, 2, 6, 3, 5 για έξι κυλίνδρους «εν σειρά» και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1, 6, 5, 4, 3, 2 για V-6 κινητήρες.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6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3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0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7" dur="5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44" dur="500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52DDC381-F6C1-94C0-4E02-637904831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D6033C4-7152-8FF7-E70D-A2E69E12D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71525"/>
            <a:ext cx="8135937" cy="356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/>
              <a:t>Μία συνήθης διαδικασία για V-8 κινητήρες είναι να αριθμούνται οι κύλινδροι από μπροστά προς τα πίσω, με τους περιττούς αριθμούς στην αριστερή πλευρά, όπως φαίνονται από τη θέση οδήγησης. </a:t>
            </a:r>
          </a:p>
          <a:p>
            <a:pPr algn="ctr" hangingPunct="1">
              <a:lnSpc>
                <a:spcPct val="100000"/>
              </a:lnSpc>
            </a:pPr>
            <a:endParaRPr lang="el-GR" altLang="el-GR"/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Σε μια τέτοια διάταξη, μια τυπική σειρά ανάφλεξης είναι: 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/>
              <a:t>1, 8, 4, 3, 6, 5, 7, 2.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endParaRPr lang="el-GR" altLang="el-GR"/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Στους αστεροειδείς κινητήρες η ανάφλεξη ακολουθεί τη σειρά του ενός παρά ένα κύλινδρο. Έτσι, σε έναν 9-κύλινδρο μονής σειράς κινητήρα, η σειρά ανάφλεξης θα ήταν: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/>
              <a:t>1, 3, 5, 7, 9, 2, 4, 6, 8.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6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3" dur="5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0" dur="5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53332FFB-2C89-920D-9CF1-0D6DE02FB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Πολυκύλινδροι κινητήρες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4A77063-6453-52B8-C669-0E8617873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563688"/>
            <a:ext cx="58134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b="1"/>
              <a:t>Τ Ε Λ Ο Σ</a:t>
            </a:r>
          </a:p>
        </p:txBody>
      </p:sp>
      <p:sp>
        <p:nvSpPr>
          <p:cNvPr id="13315" name="AutoShape 3">
            <a:extLst>
              <a:ext uri="{FF2B5EF4-FFF2-40B4-BE49-F238E27FC236}">
                <a16:creationId xmlns:a16="http://schemas.microsoft.com/office/drawing/2014/main" id="{15E5F1E4-EE68-CB1F-D920-E42B353B3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1995488"/>
            <a:ext cx="2376487" cy="360362"/>
          </a:xfrm>
          <a:custGeom>
            <a:avLst/>
            <a:gdLst>
              <a:gd name="G0" fmla="+- 0 0 12076736"/>
              <a:gd name="G1" fmla="+- 32767 0 12076736"/>
              <a:gd name="G2" fmla="?: G1 12076736 32767"/>
              <a:gd name="G3" fmla="?: G0 0 G1"/>
              <a:gd name="G4" fmla="+- 0 0 0"/>
              <a:gd name="G5" fmla="+- 32767 0 0"/>
              <a:gd name="G6" fmla="?: G5 0 32767"/>
              <a:gd name="G7" fmla="?: G4 0 G5"/>
              <a:gd name="G8" fmla="+- G7 0 G3"/>
              <a:gd name="G9" fmla="+- G8 32767 0"/>
              <a:gd name="G10" fmla="+- G9 0 0"/>
              <a:gd name="G11" fmla="?: G8 G8 G10"/>
              <a:gd name="G12" fmla="*/ 6601 1 2"/>
              <a:gd name="G13" fmla="*/ 1 48365 11520"/>
              <a:gd name="G14" fmla="*/ G13 G3 1"/>
              <a:gd name="G15" fmla="*/ G14 1 32767"/>
              <a:gd name="G16" fmla="sin G12 G15"/>
              <a:gd name="G17" fmla="*/ 1000 1 2"/>
              <a:gd name="G18" fmla="*/ 1 48365 11520"/>
              <a:gd name="G19" fmla="*/ G18 G3 1"/>
              <a:gd name="G20" fmla="*/ G19 1 32767"/>
              <a:gd name="G21" fmla="cos G17 G20"/>
              <a:gd name="G22" fmla="at2 G21 G16"/>
              <a:gd name="G23" fmla="cos G12 G22"/>
              <a:gd name="G24" fmla="at2 G21 G16"/>
              <a:gd name="G25" fmla="sin G17 G24"/>
              <a:gd name="G26" fmla="*/ 1 48365 11520"/>
              <a:gd name="G27" fmla="*/ G26 G7 1"/>
              <a:gd name="G28" fmla="*/ G27 1 32767"/>
              <a:gd name="G29" fmla="sin G12 G28"/>
              <a:gd name="G30" fmla="*/ 1 48365 11520"/>
              <a:gd name="G31" fmla="*/ G30 G7 1"/>
              <a:gd name="G32" fmla="*/ G31 1 32767"/>
              <a:gd name="G33" fmla="cos G17 G32"/>
              <a:gd name="G34" fmla="at2 G33 G29"/>
              <a:gd name="G35" fmla="cos G12 G34"/>
              <a:gd name="G36" fmla="at2 G33 G29"/>
              <a:gd name="G37" fmla="sin G17 G36"/>
              <a:gd name="G38" fmla="*/ 6601 1 2"/>
              <a:gd name="G39" fmla="+- G38 G23 0"/>
              <a:gd name="G40" fmla="+- G39 0 0"/>
              <a:gd name="G41" fmla="*/ 1000 1 2"/>
              <a:gd name="G42" fmla="+- G41 G25 0"/>
              <a:gd name="G43" fmla="+- G42 0 0"/>
              <a:gd name="G44" fmla="+- G38 G35 0"/>
              <a:gd name="G45" fmla="+- G44 0 0"/>
              <a:gd name="G46" fmla="+- G41 G37 0"/>
              <a:gd name="G47" fmla="+- G46 0 0"/>
              <a:gd name="G48" fmla="+- 32767 0 G3"/>
              <a:gd name="G49" fmla="+- G11 0 G48"/>
              <a:gd name="G50" fmla="max G40 G45"/>
              <a:gd name="G51" fmla="?: G49 6601 G50"/>
              <a:gd name="G52" fmla="+- 32767 0 G3"/>
              <a:gd name="G53" fmla="+- 32767 0 G3"/>
              <a:gd name="G54" fmla="?: G52 G52 G53"/>
              <a:gd name="G55" fmla="+- G11 0 G54"/>
              <a:gd name="G56" fmla="max G43 G47"/>
              <a:gd name="G57" fmla="?: G55 1000 G56"/>
              <a:gd name="G58" fmla="+- 32767 0 G3"/>
              <a:gd name="G59" fmla="+- 32767 0 G3"/>
              <a:gd name="G60" fmla="?: G58 G58 G59"/>
              <a:gd name="G61" fmla="+- G11 0 G60"/>
              <a:gd name="G62" fmla="min G40 G45"/>
              <a:gd name="G63" fmla="?: G61 0 G62"/>
              <a:gd name="G64" fmla="+- 32767 0 G3"/>
              <a:gd name="G65" fmla="+- 32767 0 G3"/>
              <a:gd name="G66" fmla="?: G64 G64 G65"/>
              <a:gd name="G67" fmla="+- G11 0 G66"/>
              <a:gd name="G68" fmla="min G43 G47"/>
              <a:gd name="G69" fmla="?: G67 0 G68"/>
              <a:gd name="G70" fmla="+- G3 0 32767"/>
              <a:gd name="G71" fmla="+- G7 32767 0"/>
              <a:gd name="G72" fmla="+- G71 0 0"/>
              <a:gd name="G73" fmla="+- G70 G72 0"/>
              <a:gd name="G74" fmla="*/ G73 1 2"/>
              <a:gd name="G75" fmla="*/ G3 1 32767"/>
              <a:gd name="G76" fmla="*/ G11 1 32767"/>
              <a:gd name="G77" fmla="*/ G3 1 32767"/>
              <a:gd name="G78" fmla="*/ G11 1 32767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6601" y="497"/>
                </a:moveTo>
                <a:lnTo>
                  <a:pt x="3301" y="500"/>
                </a:lnTo>
                <a:lnTo>
                  <a:pt x="-368" y="369"/>
                </a:lnTo>
                <a:close/>
              </a:path>
              <a:path fill="none">
                <a:moveTo>
                  <a:pt x="3301" y="500"/>
                </a:moveTo>
                <a:lnTo>
                  <a:pt x="6601" y="497"/>
                </a:lnTo>
              </a:path>
            </a:pathLst>
          </a:custGeom>
          <a:noFill/>
          <a:ln w="12600" cap="flat">
            <a:solidFill>
              <a:srgbClr val="09529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8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9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0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21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2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23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4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5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onstantia"/>
        <a:ea typeface="AR PL SungtiL GB"/>
        <a:cs typeface="AR PL SungtiL GB"/>
      </a:majorFont>
      <a:minorFont>
        <a:latin typeface="Calibri"/>
        <a:ea typeface="AR PL SungtiL GB"/>
        <a:cs typeface="AR PL SungtiL GB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</TotalTime>
  <Words>632</Words>
  <Application>Microsoft Macintosh PowerPoint</Application>
  <PresentationFormat>Προβολή στην οθόνη (16:9)</PresentationFormat>
  <Paragraphs>66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8" baseType="lpstr">
      <vt:lpstr>Times New Roman</vt:lpstr>
      <vt:lpstr>Constantia</vt:lpstr>
      <vt:lpstr>AR PL SungtiL GB</vt:lpstr>
      <vt:lpstr>Calibri</vt:lpstr>
      <vt:lpstr>Arial</vt:lpstr>
      <vt:lpstr>DejaVu Sans</vt:lpstr>
      <vt:lpstr>Wingdings</vt:lpstr>
      <vt:lpstr>Θέμα του Office</vt:lpstr>
      <vt:lpstr>1_Θέμα του Office</vt:lpstr>
      <vt:lpstr>Μ.Ε.Κ.  Ι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Μ.Ε.Κ.  Ι</dc:title>
  <dc:creator>xps</dc:creator>
  <cp:lastModifiedBy>GEORGIA GEORGATZOGLOU</cp:lastModifiedBy>
  <cp:revision>84</cp:revision>
  <cp:lastPrinted>1601-01-01T00:00:00Z</cp:lastPrinted>
  <dcterms:created xsi:type="dcterms:W3CDTF">2015-09-27T16:42:25Z</dcterms:created>
  <dcterms:modified xsi:type="dcterms:W3CDTF">2024-03-17T11:49:55Z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PresentationFormat">
    <vt:lpwstr>Προβολή στην οθόνη (16:9)</vt:lpwstr>
  </property>
  <property fmtid="{D5CDD505-2E9C-101B-9397-08002B2CF9AE}" pid="4" name="Slides">
    <vt:r8>10</vt:r8>
  </property>
</Properties>
</file>