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 id="2147483673" r:id="rId2"/>
  </p:sldMasterIdLst>
  <p:notesMasterIdLst>
    <p:notesMasterId r:id="rId16"/>
  </p:notes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7559675" cy="10691813"/>
  <p:defaultTextStyle>
    <a:defPPr>
      <a:defRPr lang="en-GB"/>
    </a:defPPr>
    <a:lvl1pPr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1pPr>
    <a:lvl2pPr marL="742950" indent="-28575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2pPr>
    <a:lvl3pPr marL="11430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3pPr>
    <a:lvl4pPr marL="16002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4pPr>
    <a:lvl5pPr marL="2057400" indent="-228600" algn="l" rtl="0" fontAlgn="base" hangingPunct="0">
      <a:lnSpc>
        <a:spcPct val="93000"/>
      </a:lnSpc>
      <a:spcBef>
        <a:spcPts val="13"/>
      </a:spcBef>
      <a:spcAft>
        <a:spcPts val="13"/>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3"/>
  </p:normalViewPr>
  <p:slideViewPr>
    <p:cSldViewPr>
      <p:cViewPr varScale="1">
        <p:scale>
          <a:sx n="114" d="100"/>
          <a:sy n="114" d="100"/>
        </p:scale>
        <p:origin x="1024" y="17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45167315-DF64-A101-C397-8E228941354C}"/>
              </a:ext>
            </a:extLst>
          </p:cNvPr>
          <p:cNvSpPr>
            <a:spLocks noGrp="1" noChangeArrowheads="1"/>
          </p:cNvSpPr>
          <p:nvPr>
            <p:ph type="sldImg"/>
          </p:nvPr>
        </p:nvSpPr>
        <p:spPr bwMode="auto">
          <a:xfrm>
            <a:off x="215900" y="812800"/>
            <a:ext cx="7126288"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4" name="Rectangle 2">
            <a:extLst>
              <a:ext uri="{FF2B5EF4-FFF2-40B4-BE49-F238E27FC236}">
                <a16:creationId xmlns:a16="http://schemas.microsoft.com/office/drawing/2014/main" id="{50B1D417-FCBE-D188-8039-5D8C2F0FE7CD}"/>
              </a:ext>
            </a:extLst>
          </p:cNvPr>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l-GR" altLang="el-GR"/>
          </a:p>
        </p:txBody>
      </p:sp>
      <p:sp>
        <p:nvSpPr>
          <p:cNvPr id="3075" name="Rectangle 3">
            <a:extLst>
              <a:ext uri="{FF2B5EF4-FFF2-40B4-BE49-F238E27FC236}">
                <a16:creationId xmlns:a16="http://schemas.microsoft.com/office/drawing/2014/main" id="{1806AD5F-8921-3F05-559E-5395ABBE0669}"/>
              </a:ext>
            </a:extLst>
          </p:cNvPr>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6" name="Rectangle 4">
            <a:extLst>
              <a:ext uri="{FF2B5EF4-FFF2-40B4-BE49-F238E27FC236}">
                <a16:creationId xmlns:a16="http://schemas.microsoft.com/office/drawing/2014/main" id="{51352B02-70F4-4D99-B43B-02200D7994E2}"/>
              </a:ext>
            </a:extLst>
          </p:cNvPr>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7" name="Rectangle 5">
            <a:extLst>
              <a:ext uri="{FF2B5EF4-FFF2-40B4-BE49-F238E27FC236}">
                <a16:creationId xmlns:a16="http://schemas.microsoft.com/office/drawing/2014/main" id="{0617659C-A51B-21D7-8034-5EEEEFE11E32}"/>
              </a:ext>
            </a:extLst>
          </p:cNvPr>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3078" name="Rectangle 6">
            <a:extLst>
              <a:ext uri="{FF2B5EF4-FFF2-40B4-BE49-F238E27FC236}">
                <a16:creationId xmlns:a16="http://schemas.microsoft.com/office/drawing/2014/main" id="{5334C004-E481-404D-CA86-A944BF044B05}"/>
              </a:ext>
            </a:extLst>
          </p:cNvPr>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fld id="{85429FD5-482F-3E44-8240-E1DBFB3C71CC}" type="slidenum">
              <a:rPr lang="en-US" altLang="el-GR"/>
              <a:pPr/>
              <a:t>‹#›</a:t>
            </a:fld>
            <a:endParaRPr lang="en-US"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8F20054-C017-9470-6058-285ADD56DDFA}"/>
              </a:ext>
            </a:extLst>
          </p:cNvPr>
          <p:cNvSpPr>
            <a:spLocks noGrp="1" noChangeArrowheads="1"/>
          </p:cNvSpPr>
          <p:nvPr>
            <p:ph type="sldNum"/>
          </p:nvPr>
        </p:nvSpPr>
        <p:spPr>
          <a:ln/>
        </p:spPr>
        <p:txBody>
          <a:bodyPr/>
          <a:lstStyle/>
          <a:p>
            <a:fld id="{5B610729-F55C-F04E-978E-92DFE42ABB74}" type="slidenum">
              <a:rPr lang="en-US" altLang="el-GR"/>
              <a:pPr/>
              <a:t>1</a:t>
            </a:fld>
            <a:endParaRPr lang="en-US" altLang="el-GR"/>
          </a:p>
        </p:txBody>
      </p:sp>
      <p:sp>
        <p:nvSpPr>
          <p:cNvPr id="18433" name="Text Box 1">
            <a:extLst>
              <a:ext uri="{FF2B5EF4-FFF2-40B4-BE49-F238E27FC236}">
                <a16:creationId xmlns:a16="http://schemas.microsoft.com/office/drawing/2014/main" id="{E5BE0AB0-4C2D-25A9-847B-E51FF9D9CC30}"/>
              </a:ext>
            </a:extLst>
          </p:cNvPr>
          <p:cNvSpPr txBox="1">
            <a:spLocks noChangeArrowheads="1"/>
          </p:cNvSpPr>
          <p:nvPr>
            <p:ph type="sldImg"/>
          </p:nvPr>
        </p:nvSpPr>
        <p:spPr bwMode="auto">
          <a:xfrm>
            <a:off x="215900" y="812800"/>
            <a:ext cx="7127875"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Text Box 2">
            <a:extLst>
              <a:ext uri="{FF2B5EF4-FFF2-40B4-BE49-F238E27FC236}">
                <a16:creationId xmlns:a16="http://schemas.microsoft.com/office/drawing/2014/main" id="{FB7B427F-43CD-2677-8CF0-E81E370EF7B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24BB4188-0ED6-A53E-C103-7C67941F5E8C}"/>
              </a:ext>
            </a:extLst>
          </p:cNvPr>
          <p:cNvSpPr>
            <a:spLocks noGrp="1" noChangeArrowheads="1"/>
          </p:cNvSpPr>
          <p:nvPr>
            <p:ph type="sldNum"/>
          </p:nvPr>
        </p:nvSpPr>
        <p:spPr>
          <a:ln/>
        </p:spPr>
        <p:txBody>
          <a:bodyPr/>
          <a:lstStyle/>
          <a:p>
            <a:fld id="{A803F237-014E-EB44-AB0F-DA72335FCD8A}" type="slidenum">
              <a:rPr lang="en-US" altLang="el-GR"/>
              <a:pPr/>
              <a:t>10</a:t>
            </a:fld>
            <a:endParaRPr lang="en-US" altLang="el-GR"/>
          </a:p>
        </p:txBody>
      </p:sp>
      <p:sp>
        <p:nvSpPr>
          <p:cNvPr id="28673" name="Text Box 1">
            <a:extLst>
              <a:ext uri="{FF2B5EF4-FFF2-40B4-BE49-F238E27FC236}">
                <a16:creationId xmlns:a16="http://schemas.microsoft.com/office/drawing/2014/main" id="{53A8B058-33FD-6033-89D1-003860770A94}"/>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Text Box 2">
            <a:extLst>
              <a:ext uri="{FF2B5EF4-FFF2-40B4-BE49-F238E27FC236}">
                <a16:creationId xmlns:a16="http://schemas.microsoft.com/office/drawing/2014/main" id="{2E720054-F74A-ECB6-80DA-329B01E60D15}"/>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14B904F9-DE45-7157-CF77-8C5B98F04DE0}"/>
              </a:ext>
            </a:extLst>
          </p:cNvPr>
          <p:cNvSpPr>
            <a:spLocks noGrp="1" noChangeArrowheads="1"/>
          </p:cNvSpPr>
          <p:nvPr>
            <p:ph type="sldNum"/>
          </p:nvPr>
        </p:nvSpPr>
        <p:spPr>
          <a:ln/>
        </p:spPr>
        <p:txBody>
          <a:bodyPr/>
          <a:lstStyle/>
          <a:p>
            <a:fld id="{B95FC328-16EA-D148-82B1-20A819FD9B83}" type="slidenum">
              <a:rPr lang="en-US" altLang="el-GR"/>
              <a:pPr/>
              <a:t>11</a:t>
            </a:fld>
            <a:endParaRPr lang="en-US" altLang="el-GR"/>
          </a:p>
        </p:txBody>
      </p:sp>
      <p:sp>
        <p:nvSpPr>
          <p:cNvPr id="29697" name="Text Box 1">
            <a:extLst>
              <a:ext uri="{FF2B5EF4-FFF2-40B4-BE49-F238E27FC236}">
                <a16:creationId xmlns:a16="http://schemas.microsoft.com/office/drawing/2014/main" id="{04F65783-294F-C212-6919-80E5D4AA5E4A}"/>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Text Box 2">
            <a:extLst>
              <a:ext uri="{FF2B5EF4-FFF2-40B4-BE49-F238E27FC236}">
                <a16:creationId xmlns:a16="http://schemas.microsoft.com/office/drawing/2014/main" id="{609CBE7C-B801-B59A-98B4-EF33DFF83009}"/>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9A5655DE-C303-5773-CF23-BF2DD92B9901}"/>
              </a:ext>
            </a:extLst>
          </p:cNvPr>
          <p:cNvSpPr>
            <a:spLocks noGrp="1" noChangeArrowheads="1"/>
          </p:cNvSpPr>
          <p:nvPr>
            <p:ph type="sldNum"/>
          </p:nvPr>
        </p:nvSpPr>
        <p:spPr>
          <a:ln/>
        </p:spPr>
        <p:txBody>
          <a:bodyPr/>
          <a:lstStyle/>
          <a:p>
            <a:fld id="{FCD8EF78-4873-0E4F-B895-9FDD9F4B2120}" type="slidenum">
              <a:rPr lang="en-US" altLang="el-GR"/>
              <a:pPr/>
              <a:t>12</a:t>
            </a:fld>
            <a:endParaRPr lang="en-US" altLang="el-GR"/>
          </a:p>
        </p:txBody>
      </p:sp>
      <p:sp>
        <p:nvSpPr>
          <p:cNvPr id="30721" name="Text Box 1">
            <a:extLst>
              <a:ext uri="{FF2B5EF4-FFF2-40B4-BE49-F238E27FC236}">
                <a16:creationId xmlns:a16="http://schemas.microsoft.com/office/drawing/2014/main" id="{E8F21D66-2BD3-E45F-F745-6D5E01F921EE}"/>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Text Box 2">
            <a:extLst>
              <a:ext uri="{FF2B5EF4-FFF2-40B4-BE49-F238E27FC236}">
                <a16:creationId xmlns:a16="http://schemas.microsoft.com/office/drawing/2014/main" id="{D24C2B60-E538-0E4A-3B90-016175626F90}"/>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8076FCE0-0E2C-813E-C372-2648C3A59804}"/>
              </a:ext>
            </a:extLst>
          </p:cNvPr>
          <p:cNvSpPr>
            <a:spLocks noGrp="1" noChangeArrowheads="1"/>
          </p:cNvSpPr>
          <p:nvPr>
            <p:ph type="sldNum"/>
          </p:nvPr>
        </p:nvSpPr>
        <p:spPr>
          <a:ln/>
        </p:spPr>
        <p:txBody>
          <a:bodyPr/>
          <a:lstStyle/>
          <a:p>
            <a:fld id="{D3149F5F-7B9F-A945-B11A-9E39DAABC313}" type="slidenum">
              <a:rPr lang="en-US" altLang="el-GR"/>
              <a:pPr/>
              <a:t>13</a:t>
            </a:fld>
            <a:endParaRPr lang="en-US" altLang="el-GR"/>
          </a:p>
        </p:txBody>
      </p:sp>
      <p:sp>
        <p:nvSpPr>
          <p:cNvPr id="31745" name="Text Box 1">
            <a:extLst>
              <a:ext uri="{FF2B5EF4-FFF2-40B4-BE49-F238E27FC236}">
                <a16:creationId xmlns:a16="http://schemas.microsoft.com/office/drawing/2014/main" id="{75688D4E-9274-B3BF-40FC-A845F623E52B}"/>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Text Box 2">
            <a:extLst>
              <a:ext uri="{FF2B5EF4-FFF2-40B4-BE49-F238E27FC236}">
                <a16:creationId xmlns:a16="http://schemas.microsoft.com/office/drawing/2014/main" id="{D88D8369-2E51-9FDB-7A2A-E1C5F9A85608}"/>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92B4853A-398D-69F4-711D-FA1A71CE4BB5}"/>
              </a:ext>
            </a:extLst>
          </p:cNvPr>
          <p:cNvSpPr>
            <a:spLocks noGrp="1" noChangeArrowheads="1"/>
          </p:cNvSpPr>
          <p:nvPr>
            <p:ph type="sldNum"/>
          </p:nvPr>
        </p:nvSpPr>
        <p:spPr>
          <a:ln/>
        </p:spPr>
        <p:txBody>
          <a:bodyPr/>
          <a:lstStyle/>
          <a:p>
            <a:fld id="{4B633CED-3D9A-7448-AA6A-2B31DA3DD75D}" type="slidenum">
              <a:rPr lang="en-US" altLang="el-GR"/>
              <a:pPr/>
              <a:t>2</a:t>
            </a:fld>
            <a:endParaRPr lang="en-US" altLang="el-GR"/>
          </a:p>
        </p:txBody>
      </p:sp>
      <p:sp>
        <p:nvSpPr>
          <p:cNvPr id="20481" name="Text Box 1">
            <a:extLst>
              <a:ext uri="{FF2B5EF4-FFF2-40B4-BE49-F238E27FC236}">
                <a16:creationId xmlns:a16="http://schemas.microsoft.com/office/drawing/2014/main" id="{90423D94-FF3F-016B-9DE4-BA0CD909BD44}"/>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Text Box 2">
            <a:extLst>
              <a:ext uri="{FF2B5EF4-FFF2-40B4-BE49-F238E27FC236}">
                <a16:creationId xmlns:a16="http://schemas.microsoft.com/office/drawing/2014/main" id="{24FA7326-C665-2515-2EA3-A9C13B50350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FF4CB0E8-A729-8AC5-17EF-327583C209B3}"/>
              </a:ext>
            </a:extLst>
          </p:cNvPr>
          <p:cNvSpPr>
            <a:spLocks noGrp="1" noChangeArrowheads="1"/>
          </p:cNvSpPr>
          <p:nvPr>
            <p:ph type="sldNum"/>
          </p:nvPr>
        </p:nvSpPr>
        <p:spPr>
          <a:ln/>
        </p:spPr>
        <p:txBody>
          <a:bodyPr/>
          <a:lstStyle/>
          <a:p>
            <a:fld id="{7A384FA5-FA61-4844-ACFB-9E68A10FD781}" type="slidenum">
              <a:rPr lang="en-US" altLang="el-GR"/>
              <a:pPr/>
              <a:t>3</a:t>
            </a:fld>
            <a:endParaRPr lang="en-US" altLang="el-GR"/>
          </a:p>
        </p:txBody>
      </p:sp>
      <p:sp>
        <p:nvSpPr>
          <p:cNvPr id="21505" name="Text Box 1">
            <a:extLst>
              <a:ext uri="{FF2B5EF4-FFF2-40B4-BE49-F238E27FC236}">
                <a16:creationId xmlns:a16="http://schemas.microsoft.com/office/drawing/2014/main" id="{6C7EAB2F-13E6-80E7-F469-B669BE344F46}"/>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Text Box 2">
            <a:extLst>
              <a:ext uri="{FF2B5EF4-FFF2-40B4-BE49-F238E27FC236}">
                <a16:creationId xmlns:a16="http://schemas.microsoft.com/office/drawing/2014/main" id="{0AC75866-6F0C-E2DF-696D-9D462BB81432}"/>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AEF36F13-6866-0ABA-0DDF-292DB836FB3A}"/>
              </a:ext>
            </a:extLst>
          </p:cNvPr>
          <p:cNvSpPr>
            <a:spLocks noGrp="1" noChangeArrowheads="1"/>
          </p:cNvSpPr>
          <p:nvPr>
            <p:ph type="sldNum"/>
          </p:nvPr>
        </p:nvSpPr>
        <p:spPr>
          <a:ln/>
        </p:spPr>
        <p:txBody>
          <a:bodyPr/>
          <a:lstStyle/>
          <a:p>
            <a:fld id="{3B0B262B-8EC0-1F4C-A218-18A893E8F21E}" type="slidenum">
              <a:rPr lang="en-US" altLang="el-GR"/>
              <a:pPr/>
              <a:t>4</a:t>
            </a:fld>
            <a:endParaRPr lang="en-US" altLang="el-GR"/>
          </a:p>
        </p:txBody>
      </p:sp>
      <p:sp>
        <p:nvSpPr>
          <p:cNvPr id="22529" name="Text Box 1">
            <a:extLst>
              <a:ext uri="{FF2B5EF4-FFF2-40B4-BE49-F238E27FC236}">
                <a16:creationId xmlns:a16="http://schemas.microsoft.com/office/drawing/2014/main" id="{FA9DF55F-E0CE-AD44-3BB3-24B3EDB63272}"/>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Text Box 2">
            <a:extLst>
              <a:ext uri="{FF2B5EF4-FFF2-40B4-BE49-F238E27FC236}">
                <a16:creationId xmlns:a16="http://schemas.microsoft.com/office/drawing/2014/main" id="{3DFAAB6B-5C07-9A6D-0197-07B660DF2E87}"/>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EC4E4E41-E83B-4735-E50C-E81B39E104B1}"/>
              </a:ext>
            </a:extLst>
          </p:cNvPr>
          <p:cNvSpPr>
            <a:spLocks noGrp="1" noChangeArrowheads="1"/>
          </p:cNvSpPr>
          <p:nvPr>
            <p:ph type="sldNum"/>
          </p:nvPr>
        </p:nvSpPr>
        <p:spPr>
          <a:ln/>
        </p:spPr>
        <p:txBody>
          <a:bodyPr/>
          <a:lstStyle/>
          <a:p>
            <a:fld id="{0C04C55B-EF7E-1C43-AD47-C651DA3A2540}" type="slidenum">
              <a:rPr lang="en-US" altLang="el-GR"/>
              <a:pPr/>
              <a:t>5</a:t>
            </a:fld>
            <a:endParaRPr lang="en-US" altLang="el-GR"/>
          </a:p>
        </p:txBody>
      </p:sp>
      <p:sp>
        <p:nvSpPr>
          <p:cNvPr id="23553" name="Text Box 1">
            <a:extLst>
              <a:ext uri="{FF2B5EF4-FFF2-40B4-BE49-F238E27FC236}">
                <a16:creationId xmlns:a16="http://schemas.microsoft.com/office/drawing/2014/main" id="{733038B7-CC31-12AE-9D01-1A8D3C92E82D}"/>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Text Box 2">
            <a:extLst>
              <a:ext uri="{FF2B5EF4-FFF2-40B4-BE49-F238E27FC236}">
                <a16:creationId xmlns:a16="http://schemas.microsoft.com/office/drawing/2014/main" id="{556BEF01-B3BF-F049-EBDE-D7D9984DED21}"/>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B9C032E9-16F9-EC1A-837D-07DA62E600A8}"/>
              </a:ext>
            </a:extLst>
          </p:cNvPr>
          <p:cNvSpPr>
            <a:spLocks noGrp="1" noChangeArrowheads="1"/>
          </p:cNvSpPr>
          <p:nvPr>
            <p:ph type="sldNum"/>
          </p:nvPr>
        </p:nvSpPr>
        <p:spPr>
          <a:ln/>
        </p:spPr>
        <p:txBody>
          <a:bodyPr/>
          <a:lstStyle/>
          <a:p>
            <a:fld id="{06F2312A-BF2F-D543-B3F6-4C20B08B59A6}" type="slidenum">
              <a:rPr lang="en-US" altLang="el-GR"/>
              <a:pPr/>
              <a:t>6</a:t>
            </a:fld>
            <a:endParaRPr lang="en-US" altLang="el-GR"/>
          </a:p>
        </p:txBody>
      </p:sp>
      <p:sp>
        <p:nvSpPr>
          <p:cNvPr id="24577" name="Text Box 1">
            <a:extLst>
              <a:ext uri="{FF2B5EF4-FFF2-40B4-BE49-F238E27FC236}">
                <a16:creationId xmlns:a16="http://schemas.microsoft.com/office/drawing/2014/main" id="{5960C75E-6F07-FEDA-EB31-F8851FF30EBB}"/>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Text Box 2">
            <a:extLst>
              <a:ext uri="{FF2B5EF4-FFF2-40B4-BE49-F238E27FC236}">
                <a16:creationId xmlns:a16="http://schemas.microsoft.com/office/drawing/2014/main" id="{4BFF0E9A-0D96-4323-4D51-9E5FD0B03744}"/>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A1B18651-8845-CB2C-8DD1-4D225C691F52}"/>
              </a:ext>
            </a:extLst>
          </p:cNvPr>
          <p:cNvSpPr>
            <a:spLocks noGrp="1" noChangeArrowheads="1"/>
          </p:cNvSpPr>
          <p:nvPr>
            <p:ph type="sldNum"/>
          </p:nvPr>
        </p:nvSpPr>
        <p:spPr>
          <a:ln/>
        </p:spPr>
        <p:txBody>
          <a:bodyPr/>
          <a:lstStyle/>
          <a:p>
            <a:fld id="{6FB3AEAE-B754-F743-B9B1-CCDA56F511B8}" type="slidenum">
              <a:rPr lang="en-US" altLang="el-GR"/>
              <a:pPr/>
              <a:t>7</a:t>
            </a:fld>
            <a:endParaRPr lang="en-US" altLang="el-GR"/>
          </a:p>
        </p:txBody>
      </p:sp>
      <p:sp>
        <p:nvSpPr>
          <p:cNvPr id="25601" name="Text Box 1">
            <a:extLst>
              <a:ext uri="{FF2B5EF4-FFF2-40B4-BE49-F238E27FC236}">
                <a16:creationId xmlns:a16="http://schemas.microsoft.com/office/drawing/2014/main" id="{0894D544-0187-C3F5-0E2D-C8C607F72345}"/>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Text Box 2">
            <a:extLst>
              <a:ext uri="{FF2B5EF4-FFF2-40B4-BE49-F238E27FC236}">
                <a16:creationId xmlns:a16="http://schemas.microsoft.com/office/drawing/2014/main" id="{247BB463-F5FC-A7D1-FA20-ABF86950CB43}"/>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2966EE15-FC60-9BED-FBF2-907A85C19AD9}"/>
              </a:ext>
            </a:extLst>
          </p:cNvPr>
          <p:cNvSpPr>
            <a:spLocks noGrp="1" noChangeArrowheads="1"/>
          </p:cNvSpPr>
          <p:nvPr>
            <p:ph type="sldNum"/>
          </p:nvPr>
        </p:nvSpPr>
        <p:spPr>
          <a:ln/>
        </p:spPr>
        <p:txBody>
          <a:bodyPr/>
          <a:lstStyle/>
          <a:p>
            <a:fld id="{DA5719AF-7A93-1A41-AC21-02A7986B2F0D}" type="slidenum">
              <a:rPr lang="en-US" altLang="el-GR"/>
              <a:pPr/>
              <a:t>8</a:t>
            </a:fld>
            <a:endParaRPr lang="en-US" altLang="el-GR"/>
          </a:p>
        </p:txBody>
      </p:sp>
      <p:sp>
        <p:nvSpPr>
          <p:cNvPr id="26625" name="Text Box 1">
            <a:extLst>
              <a:ext uri="{FF2B5EF4-FFF2-40B4-BE49-F238E27FC236}">
                <a16:creationId xmlns:a16="http://schemas.microsoft.com/office/drawing/2014/main" id="{E46D9B6D-9234-F9F5-A7D0-4DD214FF3686}"/>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Text Box 2">
            <a:extLst>
              <a:ext uri="{FF2B5EF4-FFF2-40B4-BE49-F238E27FC236}">
                <a16:creationId xmlns:a16="http://schemas.microsoft.com/office/drawing/2014/main" id="{144728F7-F02E-C1D5-A1C3-6F7573F31D43}"/>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DB9E1B66-98CF-9766-87AF-DA4574FCD60E}"/>
              </a:ext>
            </a:extLst>
          </p:cNvPr>
          <p:cNvSpPr>
            <a:spLocks noGrp="1" noChangeArrowheads="1"/>
          </p:cNvSpPr>
          <p:nvPr>
            <p:ph type="sldNum"/>
          </p:nvPr>
        </p:nvSpPr>
        <p:spPr>
          <a:ln/>
        </p:spPr>
        <p:txBody>
          <a:bodyPr/>
          <a:lstStyle/>
          <a:p>
            <a:fld id="{840A5FE0-221D-BE42-B436-A345EAF4D567}" type="slidenum">
              <a:rPr lang="en-US" altLang="el-GR"/>
              <a:pPr/>
              <a:t>9</a:t>
            </a:fld>
            <a:endParaRPr lang="en-US" altLang="el-GR"/>
          </a:p>
        </p:txBody>
      </p:sp>
      <p:sp>
        <p:nvSpPr>
          <p:cNvPr id="27649" name="Text Box 1">
            <a:extLst>
              <a:ext uri="{FF2B5EF4-FFF2-40B4-BE49-F238E27FC236}">
                <a16:creationId xmlns:a16="http://schemas.microsoft.com/office/drawing/2014/main" id="{053D07BF-228A-6F5C-3467-6DE9F6B5873E}"/>
              </a:ext>
            </a:extLst>
          </p:cNvPr>
          <p:cNvSpPr txBox="1">
            <a:spLocks noChangeArrowheads="1"/>
          </p:cNvSpPr>
          <p:nvPr>
            <p:ph type="sldImg"/>
          </p:nvPr>
        </p:nvSpPr>
        <p:spPr bwMode="auto">
          <a:xfrm>
            <a:off x="215900" y="812800"/>
            <a:ext cx="7126288"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Text Box 2">
            <a:extLst>
              <a:ext uri="{FF2B5EF4-FFF2-40B4-BE49-F238E27FC236}">
                <a16:creationId xmlns:a16="http://schemas.microsoft.com/office/drawing/2014/main" id="{F2A41442-0FF7-DEB6-B0DA-52E159497DB5}"/>
              </a:ext>
            </a:extLst>
          </p:cNvPr>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73D7C5-5033-69E6-9894-B7AF6B92B1CD}"/>
              </a:ext>
            </a:extLst>
          </p:cNvPr>
          <p:cNvSpPr>
            <a:spLocks noGrp="1"/>
          </p:cNvSpPr>
          <p:nvPr>
            <p:ph type="ctrTitle"/>
          </p:nvPr>
        </p:nvSpPr>
        <p:spPr>
          <a:xfrm>
            <a:off x="1143000" y="841375"/>
            <a:ext cx="6858000" cy="1790700"/>
          </a:xfrm>
        </p:spPr>
        <p:txBody>
          <a:bodyPr/>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0F651AB-A14A-A556-A527-5ED9FFBC0E76}"/>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2CE00F7-DD90-E6F7-4C2C-5871AF6A027C}"/>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BEABA457-AAB3-164F-ADEE-4A3320D7E402}"/>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A2780C36-A873-A13B-A7CF-8503623060A8}"/>
              </a:ext>
            </a:extLst>
          </p:cNvPr>
          <p:cNvSpPr>
            <a:spLocks noGrp="1"/>
          </p:cNvSpPr>
          <p:nvPr>
            <p:ph type="sldNum" idx="12"/>
          </p:nvPr>
        </p:nvSpPr>
        <p:spPr/>
        <p:txBody>
          <a:bodyPr/>
          <a:lstStyle>
            <a:lvl1pPr>
              <a:defRPr/>
            </a:lvl1pPr>
          </a:lstStyle>
          <a:p>
            <a:fld id="{0B381714-3F9A-164F-84A6-B5AC65E6C85B}" type="slidenum">
              <a:rPr lang="el-GR" altLang="el-GR"/>
              <a:pPr/>
              <a:t>‹#›</a:t>
            </a:fld>
            <a:endParaRPr lang="el-GR" altLang="el-GR"/>
          </a:p>
        </p:txBody>
      </p:sp>
    </p:spTree>
    <p:extLst>
      <p:ext uri="{BB962C8B-B14F-4D97-AF65-F5344CB8AC3E}">
        <p14:creationId xmlns:p14="http://schemas.microsoft.com/office/powerpoint/2010/main" val="133434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AFFF9F-E9C2-B0F0-A149-DD9F106504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A921213-1ECE-5F40-290E-42E27CC9210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8BFA402-9E8C-746B-F1E2-2D472C987993}"/>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9E3604D8-7917-C1F8-D8ED-2925CABE7907}"/>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EAD788B5-826E-DDA8-7C45-F442D1D318DC}"/>
              </a:ext>
            </a:extLst>
          </p:cNvPr>
          <p:cNvSpPr>
            <a:spLocks noGrp="1"/>
          </p:cNvSpPr>
          <p:nvPr>
            <p:ph type="sldNum" idx="12"/>
          </p:nvPr>
        </p:nvSpPr>
        <p:spPr/>
        <p:txBody>
          <a:bodyPr/>
          <a:lstStyle>
            <a:lvl1pPr>
              <a:defRPr/>
            </a:lvl1pPr>
          </a:lstStyle>
          <a:p>
            <a:fld id="{124D5A70-19D5-B549-8A6C-65C06C9C4D11}" type="slidenum">
              <a:rPr lang="el-GR" altLang="el-GR"/>
              <a:pPr/>
              <a:t>‹#›</a:t>
            </a:fld>
            <a:endParaRPr lang="el-GR" altLang="el-GR"/>
          </a:p>
        </p:txBody>
      </p:sp>
    </p:spTree>
    <p:extLst>
      <p:ext uri="{BB962C8B-B14F-4D97-AF65-F5344CB8AC3E}">
        <p14:creationId xmlns:p14="http://schemas.microsoft.com/office/powerpoint/2010/main" val="788808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DC51163-BF63-110F-316A-8043BB2271DD}"/>
              </a:ext>
            </a:extLst>
          </p:cNvPr>
          <p:cNvSpPr>
            <a:spLocks noGrp="1"/>
          </p:cNvSpPr>
          <p:nvPr>
            <p:ph type="title" orient="vert"/>
          </p:nvPr>
        </p:nvSpPr>
        <p:spPr>
          <a:xfrm>
            <a:off x="6629400" y="1028700"/>
            <a:ext cx="2055813" cy="3155950"/>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D3F39F1-B57C-DF49-6C44-89E2EE3A3E15}"/>
              </a:ext>
            </a:extLst>
          </p:cNvPr>
          <p:cNvSpPr>
            <a:spLocks noGrp="1"/>
          </p:cNvSpPr>
          <p:nvPr>
            <p:ph type="body" orient="vert" idx="1"/>
          </p:nvPr>
        </p:nvSpPr>
        <p:spPr>
          <a:xfrm>
            <a:off x="457200" y="1028700"/>
            <a:ext cx="6019800" cy="31559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123F44D-0140-8F7B-70D2-9626CA65AA72}"/>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D2A49B96-3619-43E4-F46A-DE04058D4419}"/>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8B9C6DA3-2B13-75F7-BCA6-117226CF365A}"/>
              </a:ext>
            </a:extLst>
          </p:cNvPr>
          <p:cNvSpPr>
            <a:spLocks noGrp="1"/>
          </p:cNvSpPr>
          <p:nvPr>
            <p:ph type="sldNum" idx="12"/>
          </p:nvPr>
        </p:nvSpPr>
        <p:spPr/>
        <p:txBody>
          <a:bodyPr/>
          <a:lstStyle>
            <a:lvl1pPr>
              <a:defRPr/>
            </a:lvl1pPr>
          </a:lstStyle>
          <a:p>
            <a:fld id="{1ADE1C59-5198-5C4D-9AAF-228FB64BA138}" type="slidenum">
              <a:rPr lang="el-GR" altLang="el-GR"/>
              <a:pPr/>
              <a:t>‹#›</a:t>
            </a:fld>
            <a:endParaRPr lang="el-GR" altLang="el-GR"/>
          </a:p>
        </p:txBody>
      </p:sp>
    </p:spTree>
    <p:extLst>
      <p:ext uri="{BB962C8B-B14F-4D97-AF65-F5344CB8AC3E}">
        <p14:creationId xmlns:p14="http://schemas.microsoft.com/office/powerpoint/2010/main" val="2266954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A6990A-8DED-EC54-431E-860194DB4654}"/>
              </a:ext>
            </a:extLst>
          </p:cNvPr>
          <p:cNvSpPr>
            <a:spLocks noGrp="1"/>
          </p:cNvSpPr>
          <p:nvPr>
            <p:ph type="title"/>
          </p:nvPr>
        </p:nvSpPr>
        <p:spPr>
          <a:xfrm>
            <a:off x="533400" y="1028700"/>
            <a:ext cx="7850188" cy="1370013"/>
          </a:xfrm>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8B36AE5-2FED-42EF-4802-F65FA5AF3FE0}"/>
              </a:ext>
            </a:extLst>
          </p:cNvPr>
          <p:cNvSpPr>
            <a:spLocks noGrp="1"/>
          </p:cNvSpPr>
          <p:nvPr>
            <p:ph type="dt" idx="10"/>
          </p:nvPr>
        </p:nvSpPr>
        <p:spPr>
          <a:xfrm>
            <a:off x="457200" y="4767263"/>
            <a:ext cx="2132013" cy="271462"/>
          </a:xfrm>
        </p:spPr>
        <p:txBody>
          <a:bodyPr/>
          <a:lstStyle>
            <a:lvl1pPr>
              <a:defRPr/>
            </a:lvl1pPr>
          </a:lstStyle>
          <a:p>
            <a:endParaRPr lang="el-GR" altLang="el-GR"/>
          </a:p>
        </p:txBody>
      </p:sp>
      <p:sp>
        <p:nvSpPr>
          <p:cNvPr id="4" name="Θέση υποσέλιδου 3">
            <a:extLst>
              <a:ext uri="{FF2B5EF4-FFF2-40B4-BE49-F238E27FC236}">
                <a16:creationId xmlns:a16="http://schemas.microsoft.com/office/drawing/2014/main" id="{D6691E17-5352-0631-5DC5-11736BEF7917}"/>
              </a:ext>
            </a:extLst>
          </p:cNvPr>
          <p:cNvSpPr>
            <a:spLocks noGrp="1"/>
          </p:cNvSpPr>
          <p:nvPr>
            <p:ph type="ftr" idx="11"/>
          </p:nvPr>
        </p:nvSpPr>
        <p:spPr>
          <a:xfrm>
            <a:off x="2667000" y="4767263"/>
            <a:ext cx="3351213" cy="271462"/>
          </a:xfrm>
        </p:spPr>
        <p:txBody>
          <a:bodyPr/>
          <a:lstStyle>
            <a:lvl1pPr>
              <a:defRPr/>
            </a:lvl1pPr>
          </a:lstStyle>
          <a:p>
            <a:endParaRPr lang="en-US" altLang="el-GR"/>
          </a:p>
        </p:txBody>
      </p:sp>
      <p:sp>
        <p:nvSpPr>
          <p:cNvPr id="5" name="Θέση αριθμού διαφάνειας 4">
            <a:extLst>
              <a:ext uri="{FF2B5EF4-FFF2-40B4-BE49-F238E27FC236}">
                <a16:creationId xmlns:a16="http://schemas.microsoft.com/office/drawing/2014/main" id="{5CC78EBA-C54A-6FAA-63B0-3FC6BF8470CC}"/>
              </a:ext>
            </a:extLst>
          </p:cNvPr>
          <p:cNvSpPr>
            <a:spLocks noGrp="1"/>
          </p:cNvSpPr>
          <p:nvPr>
            <p:ph type="sldNum" idx="12"/>
          </p:nvPr>
        </p:nvSpPr>
        <p:spPr>
          <a:xfrm>
            <a:off x="7924800" y="4767263"/>
            <a:ext cx="760413" cy="271462"/>
          </a:xfrm>
        </p:spPr>
        <p:txBody>
          <a:bodyPr/>
          <a:lstStyle>
            <a:lvl1pPr>
              <a:defRPr/>
            </a:lvl1pPr>
          </a:lstStyle>
          <a:p>
            <a:fld id="{BE597B8A-F1C2-B945-AB0A-89A2D1C46700}" type="slidenum">
              <a:rPr lang="el-GR" altLang="el-GR"/>
              <a:pPr/>
              <a:t>‹#›</a:t>
            </a:fld>
            <a:endParaRPr lang="el-GR" altLang="el-GR"/>
          </a:p>
        </p:txBody>
      </p:sp>
    </p:spTree>
    <p:extLst>
      <p:ext uri="{BB962C8B-B14F-4D97-AF65-F5344CB8AC3E}">
        <p14:creationId xmlns:p14="http://schemas.microsoft.com/office/powerpoint/2010/main" val="2735061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37DC5A-9009-72CD-DAB2-A39A0E9CF9A6}"/>
              </a:ext>
            </a:extLst>
          </p:cNvPr>
          <p:cNvSpPr>
            <a:spLocks noGrp="1"/>
          </p:cNvSpPr>
          <p:nvPr>
            <p:ph type="ctrTitle"/>
          </p:nvPr>
        </p:nvSpPr>
        <p:spPr>
          <a:xfrm>
            <a:off x="1143000" y="841772"/>
            <a:ext cx="6858000" cy="17907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291B2D5-EF1A-0077-7F04-E4BB6162B69A}"/>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B5C0783-EA60-C24D-190E-19F6488CE28C}"/>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5" name="Θέση υποσέλιδου 4">
            <a:extLst>
              <a:ext uri="{FF2B5EF4-FFF2-40B4-BE49-F238E27FC236}">
                <a16:creationId xmlns:a16="http://schemas.microsoft.com/office/drawing/2014/main" id="{F4B55142-18A1-9EDA-F403-ADFD895DD9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64F507-F80C-141B-088E-580960014008}"/>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2911032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2BAEFF-4F46-FACA-16E5-D97536C105C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DB97E17-4C88-9062-F53F-43FF43D6367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31D35DF-79AB-8D73-0735-8073344408AF}"/>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5" name="Θέση υποσέλιδου 4">
            <a:extLst>
              <a:ext uri="{FF2B5EF4-FFF2-40B4-BE49-F238E27FC236}">
                <a16:creationId xmlns:a16="http://schemas.microsoft.com/office/drawing/2014/main" id="{992E996F-0C4B-9D96-6A45-0A0E3915D54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F525C1B-BB6D-CC17-8F07-C3FB1B11D37A}"/>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2862704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D36878-362E-EC1C-1050-F6434594EDAB}"/>
              </a:ext>
            </a:extLst>
          </p:cNvPr>
          <p:cNvSpPr>
            <a:spLocks noGrp="1"/>
          </p:cNvSpPr>
          <p:nvPr>
            <p:ph type="title"/>
          </p:nvPr>
        </p:nvSpPr>
        <p:spPr>
          <a:xfrm>
            <a:off x="623887" y="1282304"/>
            <a:ext cx="7886700" cy="2139553"/>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F70B245-A415-9EE2-430D-7AEB3E47BBC8}"/>
              </a:ext>
            </a:extLst>
          </p:cNvPr>
          <p:cNvSpPr>
            <a:spLocks noGrp="1"/>
          </p:cNvSpPr>
          <p:nvPr>
            <p:ph type="body" idx="1"/>
          </p:nvPr>
        </p:nvSpPr>
        <p:spPr>
          <a:xfrm>
            <a:off x="623887"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EF51580-F74A-2D18-316A-47174CBE8157}"/>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5" name="Θέση υποσέλιδου 4">
            <a:extLst>
              <a:ext uri="{FF2B5EF4-FFF2-40B4-BE49-F238E27FC236}">
                <a16:creationId xmlns:a16="http://schemas.microsoft.com/office/drawing/2014/main" id="{20C28AB9-AE70-82FF-9D71-E40173324DC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554B5F9-6684-4815-93EF-C8ECB55E6018}"/>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3599909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018953-4203-8730-C08B-CD45CE5631F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C8BB15E-A2DA-97BE-3679-665B44574C9D}"/>
              </a:ext>
            </a:extLst>
          </p:cNvPr>
          <p:cNvSpPr>
            <a:spLocks noGrp="1"/>
          </p:cNvSpPr>
          <p:nvPr>
            <p:ph sz="half" idx="1"/>
          </p:nvPr>
        </p:nvSpPr>
        <p:spPr>
          <a:xfrm>
            <a:off x="6286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DE250C7-B0F7-20BF-32F1-0FEDA42E9A1A}"/>
              </a:ext>
            </a:extLst>
          </p:cNvPr>
          <p:cNvSpPr>
            <a:spLocks noGrp="1"/>
          </p:cNvSpPr>
          <p:nvPr>
            <p:ph sz="half" idx="2"/>
          </p:nvPr>
        </p:nvSpPr>
        <p:spPr>
          <a:xfrm>
            <a:off x="4629150" y="1369218"/>
            <a:ext cx="3886200" cy="326350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B9B4770-FBD5-48C7-A53E-32A59766F3B2}"/>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6" name="Θέση υποσέλιδου 5">
            <a:extLst>
              <a:ext uri="{FF2B5EF4-FFF2-40B4-BE49-F238E27FC236}">
                <a16:creationId xmlns:a16="http://schemas.microsoft.com/office/drawing/2014/main" id="{DE57AED9-7F89-F169-2993-8C0073FDC71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8C3E14C-AA54-DA24-F920-9F2EE4892D8C}"/>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13813769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013650-C1FF-5E0E-33FC-979279208A6F}"/>
              </a:ext>
            </a:extLst>
          </p:cNvPr>
          <p:cNvSpPr>
            <a:spLocks noGrp="1"/>
          </p:cNvSpPr>
          <p:nvPr>
            <p:ph type="title"/>
          </p:nvPr>
        </p:nvSpPr>
        <p:spPr>
          <a:xfrm>
            <a:off x="629841" y="273844"/>
            <a:ext cx="7886700" cy="994172"/>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BA0EE3F-86F4-C18C-758F-EE39862D8B49}"/>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ED27892-4CEE-A0C5-A8FF-11817BCB1920}"/>
              </a:ext>
            </a:extLst>
          </p:cNvPr>
          <p:cNvSpPr>
            <a:spLocks noGrp="1"/>
          </p:cNvSpPr>
          <p:nvPr>
            <p:ph sz="half" idx="2"/>
          </p:nvPr>
        </p:nvSpPr>
        <p:spPr>
          <a:xfrm>
            <a:off x="629842" y="1878806"/>
            <a:ext cx="3868340"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8273C27-B731-49FF-155F-C97DCF5C9017}"/>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BEFDA9C-F5D2-8BA2-FFA9-B2765925977F}"/>
              </a:ext>
            </a:extLst>
          </p:cNvPr>
          <p:cNvSpPr>
            <a:spLocks noGrp="1"/>
          </p:cNvSpPr>
          <p:nvPr>
            <p:ph sz="quarter" idx="4"/>
          </p:nvPr>
        </p:nvSpPr>
        <p:spPr>
          <a:xfrm>
            <a:off x="4629150" y="1878806"/>
            <a:ext cx="3887391" cy="276344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203AB43-0A68-39DF-6146-85861DBAF6C6}"/>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8" name="Θέση υποσέλιδου 7">
            <a:extLst>
              <a:ext uri="{FF2B5EF4-FFF2-40B4-BE49-F238E27FC236}">
                <a16:creationId xmlns:a16="http://schemas.microsoft.com/office/drawing/2014/main" id="{89F7F08B-FC3F-2A3C-F1D9-7CE89EFC8BD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BD7A1E1-F956-F256-E066-FA8E511D0A32}"/>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1574195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4DBFC1-A86B-F86E-93F0-CF713312090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9432D5C-C95C-BD49-1513-CDEB97982F9E}"/>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4" name="Θέση υποσέλιδου 3">
            <a:extLst>
              <a:ext uri="{FF2B5EF4-FFF2-40B4-BE49-F238E27FC236}">
                <a16:creationId xmlns:a16="http://schemas.microsoft.com/office/drawing/2014/main" id="{603F0896-BA1B-D36F-EDBE-467AD67CA35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4F135C6-402F-57D4-DC36-7E379D3BB186}"/>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25511223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6F2FEEB-99B7-F7EC-1666-276EE14AD854}"/>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3" name="Θέση υποσέλιδου 2">
            <a:extLst>
              <a:ext uri="{FF2B5EF4-FFF2-40B4-BE49-F238E27FC236}">
                <a16:creationId xmlns:a16="http://schemas.microsoft.com/office/drawing/2014/main" id="{9F6A6EE7-5C18-ACD3-20EF-D8BC0C3B8E0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6BDAD3FA-FB52-AD96-606F-EF8BF2F8FE1F}"/>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250397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1A92B5-F781-64F3-3200-868B7829F8A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3A9CA31-B99A-7CAB-E67D-4FDA1AF415D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861748E-FFF0-0843-AE2C-4F5BF596266B}"/>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EB311803-929D-3BE5-3411-E23D430337C2}"/>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6D9DB63E-79AA-C682-A218-9B1E301E1AA4}"/>
              </a:ext>
            </a:extLst>
          </p:cNvPr>
          <p:cNvSpPr>
            <a:spLocks noGrp="1"/>
          </p:cNvSpPr>
          <p:nvPr>
            <p:ph type="sldNum" idx="12"/>
          </p:nvPr>
        </p:nvSpPr>
        <p:spPr/>
        <p:txBody>
          <a:bodyPr/>
          <a:lstStyle>
            <a:lvl1pPr>
              <a:defRPr/>
            </a:lvl1pPr>
          </a:lstStyle>
          <a:p>
            <a:fld id="{6DB601DB-B35D-634A-9028-69E33673A3CD}" type="slidenum">
              <a:rPr lang="el-GR" altLang="el-GR"/>
              <a:pPr/>
              <a:t>‹#›</a:t>
            </a:fld>
            <a:endParaRPr lang="el-GR" altLang="el-GR"/>
          </a:p>
        </p:txBody>
      </p:sp>
    </p:spTree>
    <p:extLst>
      <p:ext uri="{BB962C8B-B14F-4D97-AF65-F5344CB8AC3E}">
        <p14:creationId xmlns:p14="http://schemas.microsoft.com/office/powerpoint/2010/main" val="3334306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5B2D8F-249A-F194-C5EC-9FEB1DC8FE5D}"/>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BD17BB2-57D2-215E-8B03-047614E26AC0}"/>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4632FD2-BD68-5013-49E1-34B260C11929}"/>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E8E9FC32-0D6C-045C-8AB0-A9E495AB7C69}"/>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6" name="Θέση υποσέλιδου 5">
            <a:extLst>
              <a:ext uri="{FF2B5EF4-FFF2-40B4-BE49-F238E27FC236}">
                <a16:creationId xmlns:a16="http://schemas.microsoft.com/office/drawing/2014/main" id="{71ED2E7D-5660-2F16-603A-567D683CE45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F494F7C-E453-694B-435E-7611C3472B21}"/>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1506676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FB96CE-0E70-B0DC-105C-9017D3CF3BEC}"/>
              </a:ext>
            </a:extLst>
          </p:cNvPr>
          <p:cNvSpPr>
            <a:spLocks noGrp="1"/>
          </p:cNvSpPr>
          <p:nvPr>
            <p:ph type="title"/>
          </p:nvPr>
        </p:nvSpPr>
        <p:spPr>
          <a:xfrm>
            <a:off x="629841" y="342900"/>
            <a:ext cx="2949178" cy="120015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0B063F82-E3F6-A4E1-E1BA-B064BC73B60D}"/>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63A281A5-EAE2-4741-9B1A-7511E176DA1D}"/>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518B40B-B963-04DA-D020-1B2E2C8FE088}"/>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6" name="Θέση υποσέλιδου 5">
            <a:extLst>
              <a:ext uri="{FF2B5EF4-FFF2-40B4-BE49-F238E27FC236}">
                <a16:creationId xmlns:a16="http://schemas.microsoft.com/office/drawing/2014/main" id="{286A7C95-BF79-9CF6-E387-591B4055E2F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BF67ED3-A950-8FA6-71E3-7D31E909B9D7}"/>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16936350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1FB685-E945-3F93-AFC8-55EFA3376BB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5DAFB8E-47E5-0118-652A-516B75D608F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2315EB3-9F61-4D37-D172-466AC5B03471}"/>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5" name="Θέση υποσέλιδου 4">
            <a:extLst>
              <a:ext uri="{FF2B5EF4-FFF2-40B4-BE49-F238E27FC236}">
                <a16:creationId xmlns:a16="http://schemas.microsoft.com/office/drawing/2014/main" id="{00254788-5E15-0BAC-C55A-DDD3F47B17E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76046F6-DE4A-D713-76D1-EAB8A323B79D}"/>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2863394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9D9F0D1-8FE1-258D-6638-DF7F64FD35ED}"/>
              </a:ext>
            </a:extLst>
          </p:cNvPr>
          <p:cNvSpPr>
            <a:spLocks noGrp="1"/>
          </p:cNvSpPr>
          <p:nvPr>
            <p:ph type="title" orient="vert"/>
          </p:nvPr>
        </p:nvSpPr>
        <p:spPr>
          <a:xfrm>
            <a:off x="6543675" y="273843"/>
            <a:ext cx="1971675" cy="4358879"/>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773DFBA-0089-E452-06E6-D6B4E8C9F443}"/>
              </a:ext>
            </a:extLst>
          </p:cNvPr>
          <p:cNvSpPr>
            <a:spLocks noGrp="1"/>
          </p:cNvSpPr>
          <p:nvPr>
            <p:ph type="body" orient="vert" idx="1"/>
          </p:nvPr>
        </p:nvSpPr>
        <p:spPr>
          <a:xfrm>
            <a:off x="628650" y="273843"/>
            <a:ext cx="5800725" cy="435887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532181A-FF58-7136-C0B0-EC36E8D8BBEA}"/>
              </a:ext>
            </a:extLst>
          </p:cNvPr>
          <p:cNvSpPr>
            <a:spLocks noGrp="1"/>
          </p:cNvSpPr>
          <p:nvPr>
            <p:ph type="dt" sz="half" idx="10"/>
          </p:nvPr>
        </p:nvSpPr>
        <p:spPr/>
        <p:txBody>
          <a:bodyPr/>
          <a:lstStyle/>
          <a:p>
            <a:fld id="{8B8997BB-8117-8A4E-8B9F-B46995B869D5}" type="datetimeFigureOut">
              <a:rPr lang="el-GR" smtClean="0"/>
              <a:t>17/3/24</a:t>
            </a:fld>
            <a:endParaRPr lang="el-GR"/>
          </a:p>
        </p:txBody>
      </p:sp>
      <p:sp>
        <p:nvSpPr>
          <p:cNvPr id="5" name="Θέση υποσέλιδου 4">
            <a:extLst>
              <a:ext uri="{FF2B5EF4-FFF2-40B4-BE49-F238E27FC236}">
                <a16:creationId xmlns:a16="http://schemas.microsoft.com/office/drawing/2014/main" id="{8000A28A-588E-7997-9B51-CF07B6431BF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83ED391-DEDB-4BD2-21BE-6840043D8872}"/>
              </a:ext>
            </a:extLst>
          </p:cNvPr>
          <p:cNvSpPr>
            <a:spLocks noGrp="1"/>
          </p:cNvSpPr>
          <p:nvPr>
            <p:ph type="sldNum" sz="quarter" idx="12"/>
          </p:nvPr>
        </p:nvSpPr>
        <p:spPr/>
        <p:txBody>
          <a:bodyPr/>
          <a:lstStyle/>
          <a:p>
            <a:fld id="{C96BE6BC-FF72-C94D-AA6B-835BF87730FD}" type="slidenum">
              <a:rPr lang="el-GR" smtClean="0"/>
              <a:t>‹#›</a:t>
            </a:fld>
            <a:endParaRPr lang="el-GR"/>
          </a:p>
        </p:txBody>
      </p:sp>
    </p:spTree>
    <p:extLst>
      <p:ext uri="{BB962C8B-B14F-4D97-AF65-F5344CB8AC3E}">
        <p14:creationId xmlns:p14="http://schemas.microsoft.com/office/powerpoint/2010/main" val="112495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021D14-9E4C-7F0B-2797-2743A65BF85A}"/>
              </a:ext>
            </a:extLst>
          </p:cNvPr>
          <p:cNvSpPr>
            <a:spLocks noGrp="1"/>
          </p:cNvSpPr>
          <p:nvPr>
            <p:ph type="title"/>
          </p:nvPr>
        </p:nvSpPr>
        <p:spPr>
          <a:xfrm>
            <a:off x="623888" y="1282700"/>
            <a:ext cx="7886700" cy="2139950"/>
          </a:xfrm>
        </p:spPr>
        <p:txBody>
          <a:bodyPr/>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1B8AD1C-7F44-A224-692E-BD38863FF355}"/>
              </a:ext>
            </a:extLst>
          </p:cNvPr>
          <p:cNvSpPr>
            <a:spLocks noGrp="1"/>
          </p:cNvSpPr>
          <p:nvPr>
            <p:ph type="body" idx="1"/>
          </p:nvPr>
        </p:nvSpPr>
        <p:spPr>
          <a:xfrm>
            <a:off x="623888" y="3441700"/>
            <a:ext cx="7886700" cy="11255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DE3D95D-6971-DA8B-F514-9C5901DAF3B4}"/>
              </a:ext>
            </a:extLst>
          </p:cNvPr>
          <p:cNvSpPr>
            <a:spLocks noGrp="1"/>
          </p:cNvSpPr>
          <p:nvPr>
            <p:ph type="dt" idx="10"/>
          </p:nvPr>
        </p:nvSpPr>
        <p:spPr/>
        <p:txBody>
          <a:bodyPr/>
          <a:lstStyle>
            <a:lvl1pPr>
              <a:defRPr/>
            </a:lvl1pPr>
          </a:lstStyle>
          <a:p>
            <a:endParaRPr lang="el-GR" altLang="el-GR"/>
          </a:p>
        </p:txBody>
      </p:sp>
      <p:sp>
        <p:nvSpPr>
          <p:cNvPr id="5" name="Θέση υποσέλιδου 4">
            <a:extLst>
              <a:ext uri="{FF2B5EF4-FFF2-40B4-BE49-F238E27FC236}">
                <a16:creationId xmlns:a16="http://schemas.microsoft.com/office/drawing/2014/main" id="{119819B2-5653-1574-B3AC-B9D55635B35A}"/>
              </a:ext>
            </a:extLst>
          </p:cNvPr>
          <p:cNvSpPr>
            <a:spLocks noGrp="1"/>
          </p:cNvSpPr>
          <p:nvPr>
            <p:ph type="ftr" idx="11"/>
          </p:nvPr>
        </p:nvSpPr>
        <p:spPr/>
        <p:txBody>
          <a:bodyPr/>
          <a:lstStyle>
            <a:lvl1pPr>
              <a:defRPr/>
            </a:lvl1pPr>
          </a:lstStyle>
          <a:p>
            <a:endParaRPr lang="en-US" altLang="el-GR"/>
          </a:p>
        </p:txBody>
      </p:sp>
      <p:sp>
        <p:nvSpPr>
          <p:cNvPr id="6" name="Θέση αριθμού διαφάνειας 5">
            <a:extLst>
              <a:ext uri="{FF2B5EF4-FFF2-40B4-BE49-F238E27FC236}">
                <a16:creationId xmlns:a16="http://schemas.microsoft.com/office/drawing/2014/main" id="{1864E17D-F7FF-42B4-FA68-A14571B86C2A}"/>
              </a:ext>
            </a:extLst>
          </p:cNvPr>
          <p:cNvSpPr>
            <a:spLocks noGrp="1"/>
          </p:cNvSpPr>
          <p:nvPr>
            <p:ph type="sldNum" idx="12"/>
          </p:nvPr>
        </p:nvSpPr>
        <p:spPr/>
        <p:txBody>
          <a:bodyPr/>
          <a:lstStyle>
            <a:lvl1pPr>
              <a:defRPr/>
            </a:lvl1pPr>
          </a:lstStyle>
          <a:p>
            <a:fld id="{07462454-75EC-624F-89DD-329BCCE56AD6}" type="slidenum">
              <a:rPr lang="el-GR" altLang="el-GR"/>
              <a:pPr/>
              <a:t>‹#›</a:t>
            </a:fld>
            <a:endParaRPr lang="el-GR" altLang="el-GR"/>
          </a:p>
        </p:txBody>
      </p:sp>
    </p:spTree>
    <p:extLst>
      <p:ext uri="{BB962C8B-B14F-4D97-AF65-F5344CB8AC3E}">
        <p14:creationId xmlns:p14="http://schemas.microsoft.com/office/powerpoint/2010/main" val="2840371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BB7DF2-9E56-DD7B-80B5-6D0F6C97349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FABB199-CF83-AA9B-F310-C589B42B8059}"/>
              </a:ext>
            </a:extLst>
          </p:cNvPr>
          <p:cNvSpPr>
            <a:spLocks noGrp="1"/>
          </p:cNvSpPr>
          <p:nvPr>
            <p:ph sz="half" idx="1"/>
          </p:nvPr>
        </p:nvSpPr>
        <p:spPr>
          <a:xfrm>
            <a:off x="457200" y="1203325"/>
            <a:ext cx="4037013" cy="29813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9A626E4-EABB-B818-32CF-95059AA854BA}"/>
              </a:ext>
            </a:extLst>
          </p:cNvPr>
          <p:cNvSpPr>
            <a:spLocks noGrp="1"/>
          </p:cNvSpPr>
          <p:nvPr>
            <p:ph sz="half" idx="2"/>
          </p:nvPr>
        </p:nvSpPr>
        <p:spPr>
          <a:xfrm>
            <a:off x="4646613" y="1203325"/>
            <a:ext cx="4038600" cy="298132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A9F4981-8676-3892-5A93-0A7CC14CC80D}"/>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11A78CCF-F48A-49EB-52CF-1566E5818224}"/>
              </a:ext>
            </a:extLst>
          </p:cNvPr>
          <p:cNvSpPr>
            <a:spLocks noGrp="1"/>
          </p:cNvSpPr>
          <p:nvPr>
            <p:ph type="ftr" idx="11"/>
          </p:nvPr>
        </p:nvSpPr>
        <p:spPr/>
        <p:txBody>
          <a:bodyPr/>
          <a:lstStyle>
            <a:lvl1pPr>
              <a:defRPr/>
            </a:lvl1pPr>
          </a:lstStyle>
          <a:p>
            <a:endParaRPr lang="en-US" altLang="el-GR"/>
          </a:p>
        </p:txBody>
      </p:sp>
      <p:sp>
        <p:nvSpPr>
          <p:cNvPr id="7" name="Θέση αριθμού διαφάνειας 6">
            <a:extLst>
              <a:ext uri="{FF2B5EF4-FFF2-40B4-BE49-F238E27FC236}">
                <a16:creationId xmlns:a16="http://schemas.microsoft.com/office/drawing/2014/main" id="{D3F37479-9A04-2905-137A-A617AFB1250B}"/>
              </a:ext>
            </a:extLst>
          </p:cNvPr>
          <p:cNvSpPr>
            <a:spLocks noGrp="1"/>
          </p:cNvSpPr>
          <p:nvPr>
            <p:ph type="sldNum" idx="12"/>
          </p:nvPr>
        </p:nvSpPr>
        <p:spPr/>
        <p:txBody>
          <a:bodyPr/>
          <a:lstStyle>
            <a:lvl1pPr>
              <a:defRPr/>
            </a:lvl1pPr>
          </a:lstStyle>
          <a:p>
            <a:fld id="{B1A112CB-72F0-E747-AF2E-55EC997482D7}" type="slidenum">
              <a:rPr lang="el-GR" altLang="el-GR"/>
              <a:pPr/>
              <a:t>‹#›</a:t>
            </a:fld>
            <a:endParaRPr lang="el-GR" altLang="el-GR"/>
          </a:p>
        </p:txBody>
      </p:sp>
    </p:spTree>
    <p:extLst>
      <p:ext uri="{BB962C8B-B14F-4D97-AF65-F5344CB8AC3E}">
        <p14:creationId xmlns:p14="http://schemas.microsoft.com/office/powerpoint/2010/main" val="719284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92768E-9F42-A6E8-1595-FF9401427CEC}"/>
              </a:ext>
            </a:extLst>
          </p:cNvPr>
          <p:cNvSpPr>
            <a:spLocks noGrp="1"/>
          </p:cNvSpPr>
          <p:nvPr>
            <p:ph type="title"/>
          </p:nvPr>
        </p:nvSpPr>
        <p:spPr>
          <a:xfrm>
            <a:off x="630238" y="274638"/>
            <a:ext cx="7886700" cy="993775"/>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BB6AB68-5852-EAF4-D422-45A5DCCD53DC}"/>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04019FB-C863-F56B-7DAE-3320D3493B8A}"/>
              </a:ext>
            </a:extLst>
          </p:cNvPr>
          <p:cNvSpPr>
            <a:spLocks noGrp="1"/>
          </p:cNvSpPr>
          <p:nvPr>
            <p:ph sz="half" idx="2"/>
          </p:nvPr>
        </p:nvSpPr>
        <p:spPr>
          <a:xfrm>
            <a:off x="630238" y="1879600"/>
            <a:ext cx="3868737" cy="276225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BD92AE3-F072-A368-4C75-06A7A5E98DC7}"/>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A261D10-E83A-C6E1-5299-003642E4E8D0}"/>
              </a:ext>
            </a:extLst>
          </p:cNvPr>
          <p:cNvSpPr>
            <a:spLocks noGrp="1"/>
          </p:cNvSpPr>
          <p:nvPr>
            <p:ph sz="quarter" idx="4"/>
          </p:nvPr>
        </p:nvSpPr>
        <p:spPr>
          <a:xfrm>
            <a:off x="4629150" y="1879600"/>
            <a:ext cx="3887788" cy="276225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2A2A93E-6E0F-7393-7C70-152E502847A6}"/>
              </a:ext>
            </a:extLst>
          </p:cNvPr>
          <p:cNvSpPr>
            <a:spLocks noGrp="1"/>
          </p:cNvSpPr>
          <p:nvPr>
            <p:ph type="dt" idx="10"/>
          </p:nvPr>
        </p:nvSpPr>
        <p:spPr/>
        <p:txBody>
          <a:bodyPr/>
          <a:lstStyle>
            <a:lvl1pPr>
              <a:defRPr/>
            </a:lvl1pPr>
          </a:lstStyle>
          <a:p>
            <a:endParaRPr lang="el-GR" altLang="el-GR"/>
          </a:p>
        </p:txBody>
      </p:sp>
      <p:sp>
        <p:nvSpPr>
          <p:cNvPr id="8" name="Θέση υποσέλιδου 7">
            <a:extLst>
              <a:ext uri="{FF2B5EF4-FFF2-40B4-BE49-F238E27FC236}">
                <a16:creationId xmlns:a16="http://schemas.microsoft.com/office/drawing/2014/main" id="{6EB56F00-A93B-E11E-E704-342768D70916}"/>
              </a:ext>
            </a:extLst>
          </p:cNvPr>
          <p:cNvSpPr>
            <a:spLocks noGrp="1"/>
          </p:cNvSpPr>
          <p:nvPr>
            <p:ph type="ftr" idx="11"/>
          </p:nvPr>
        </p:nvSpPr>
        <p:spPr/>
        <p:txBody>
          <a:bodyPr/>
          <a:lstStyle>
            <a:lvl1pPr>
              <a:defRPr/>
            </a:lvl1pPr>
          </a:lstStyle>
          <a:p>
            <a:endParaRPr lang="en-US" altLang="el-GR"/>
          </a:p>
        </p:txBody>
      </p:sp>
      <p:sp>
        <p:nvSpPr>
          <p:cNvPr id="9" name="Θέση αριθμού διαφάνειας 8">
            <a:extLst>
              <a:ext uri="{FF2B5EF4-FFF2-40B4-BE49-F238E27FC236}">
                <a16:creationId xmlns:a16="http://schemas.microsoft.com/office/drawing/2014/main" id="{50872C93-84E3-A7FE-C3F9-E63C707EACA1}"/>
              </a:ext>
            </a:extLst>
          </p:cNvPr>
          <p:cNvSpPr>
            <a:spLocks noGrp="1"/>
          </p:cNvSpPr>
          <p:nvPr>
            <p:ph type="sldNum" idx="12"/>
          </p:nvPr>
        </p:nvSpPr>
        <p:spPr/>
        <p:txBody>
          <a:bodyPr/>
          <a:lstStyle>
            <a:lvl1pPr>
              <a:defRPr/>
            </a:lvl1pPr>
          </a:lstStyle>
          <a:p>
            <a:fld id="{7A4754BE-9EC5-F349-9B79-9C23389A8F04}" type="slidenum">
              <a:rPr lang="el-GR" altLang="el-GR"/>
              <a:pPr/>
              <a:t>‹#›</a:t>
            </a:fld>
            <a:endParaRPr lang="el-GR" altLang="el-GR"/>
          </a:p>
        </p:txBody>
      </p:sp>
    </p:spTree>
    <p:extLst>
      <p:ext uri="{BB962C8B-B14F-4D97-AF65-F5344CB8AC3E}">
        <p14:creationId xmlns:p14="http://schemas.microsoft.com/office/powerpoint/2010/main" val="3808587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1A1655-2FAB-BA04-3B45-C8A9146F37F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8BCB13A-04CE-E466-4563-83C33C518B1E}"/>
              </a:ext>
            </a:extLst>
          </p:cNvPr>
          <p:cNvSpPr>
            <a:spLocks noGrp="1"/>
          </p:cNvSpPr>
          <p:nvPr>
            <p:ph type="dt" idx="10"/>
          </p:nvPr>
        </p:nvSpPr>
        <p:spPr/>
        <p:txBody>
          <a:bodyPr/>
          <a:lstStyle>
            <a:lvl1pPr>
              <a:defRPr/>
            </a:lvl1pPr>
          </a:lstStyle>
          <a:p>
            <a:endParaRPr lang="el-GR" altLang="el-GR"/>
          </a:p>
        </p:txBody>
      </p:sp>
      <p:sp>
        <p:nvSpPr>
          <p:cNvPr id="4" name="Θέση υποσέλιδου 3">
            <a:extLst>
              <a:ext uri="{FF2B5EF4-FFF2-40B4-BE49-F238E27FC236}">
                <a16:creationId xmlns:a16="http://schemas.microsoft.com/office/drawing/2014/main" id="{E7379373-405B-F043-4D9D-74FB7135660B}"/>
              </a:ext>
            </a:extLst>
          </p:cNvPr>
          <p:cNvSpPr>
            <a:spLocks noGrp="1"/>
          </p:cNvSpPr>
          <p:nvPr>
            <p:ph type="ftr" idx="11"/>
          </p:nvPr>
        </p:nvSpPr>
        <p:spPr/>
        <p:txBody>
          <a:bodyPr/>
          <a:lstStyle>
            <a:lvl1pPr>
              <a:defRPr/>
            </a:lvl1pPr>
          </a:lstStyle>
          <a:p>
            <a:endParaRPr lang="en-US" altLang="el-GR"/>
          </a:p>
        </p:txBody>
      </p:sp>
      <p:sp>
        <p:nvSpPr>
          <p:cNvPr id="5" name="Θέση αριθμού διαφάνειας 4">
            <a:extLst>
              <a:ext uri="{FF2B5EF4-FFF2-40B4-BE49-F238E27FC236}">
                <a16:creationId xmlns:a16="http://schemas.microsoft.com/office/drawing/2014/main" id="{13C7D01E-DBA6-29A5-FABE-4D832FA68B73}"/>
              </a:ext>
            </a:extLst>
          </p:cNvPr>
          <p:cNvSpPr>
            <a:spLocks noGrp="1"/>
          </p:cNvSpPr>
          <p:nvPr>
            <p:ph type="sldNum" idx="12"/>
          </p:nvPr>
        </p:nvSpPr>
        <p:spPr/>
        <p:txBody>
          <a:bodyPr/>
          <a:lstStyle>
            <a:lvl1pPr>
              <a:defRPr/>
            </a:lvl1pPr>
          </a:lstStyle>
          <a:p>
            <a:fld id="{C49CC250-705E-654E-A09A-3A10A92DAAAC}" type="slidenum">
              <a:rPr lang="el-GR" altLang="el-GR"/>
              <a:pPr/>
              <a:t>‹#›</a:t>
            </a:fld>
            <a:endParaRPr lang="el-GR" altLang="el-GR"/>
          </a:p>
        </p:txBody>
      </p:sp>
    </p:spTree>
    <p:extLst>
      <p:ext uri="{BB962C8B-B14F-4D97-AF65-F5344CB8AC3E}">
        <p14:creationId xmlns:p14="http://schemas.microsoft.com/office/powerpoint/2010/main" val="2237672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1B01C82-60F2-628C-429B-955083447668}"/>
              </a:ext>
            </a:extLst>
          </p:cNvPr>
          <p:cNvSpPr>
            <a:spLocks noGrp="1"/>
          </p:cNvSpPr>
          <p:nvPr>
            <p:ph type="dt" idx="10"/>
          </p:nvPr>
        </p:nvSpPr>
        <p:spPr/>
        <p:txBody>
          <a:bodyPr/>
          <a:lstStyle>
            <a:lvl1pPr>
              <a:defRPr/>
            </a:lvl1pPr>
          </a:lstStyle>
          <a:p>
            <a:endParaRPr lang="el-GR" altLang="el-GR"/>
          </a:p>
        </p:txBody>
      </p:sp>
      <p:sp>
        <p:nvSpPr>
          <p:cNvPr id="3" name="Θέση υποσέλιδου 2">
            <a:extLst>
              <a:ext uri="{FF2B5EF4-FFF2-40B4-BE49-F238E27FC236}">
                <a16:creationId xmlns:a16="http://schemas.microsoft.com/office/drawing/2014/main" id="{4E4BE825-3F04-8692-C2F1-BE0A8BF38B54}"/>
              </a:ext>
            </a:extLst>
          </p:cNvPr>
          <p:cNvSpPr>
            <a:spLocks noGrp="1"/>
          </p:cNvSpPr>
          <p:nvPr>
            <p:ph type="ftr" idx="11"/>
          </p:nvPr>
        </p:nvSpPr>
        <p:spPr/>
        <p:txBody>
          <a:bodyPr/>
          <a:lstStyle>
            <a:lvl1pPr>
              <a:defRPr/>
            </a:lvl1pPr>
          </a:lstStyle>
          <a:p>
            <a:endParaRPr lang="en-US" altLang="el-GR"/>
          </a:p>
        </p:txBody>
      </p:sp>
      <p:sp>
        <p:nvSpPr>
          <p:cNvPr id="4" name="Θέση αριθμού διαφάνειας 3">
            <a:extLst>
              <a:ext uri="{FF2B5EF4-FFF2-40B4-BE49-F238E27FC236}">
                <a16:creationId xmlns:a16="http://schemas.microsoft.com/office/drawing/2014/main" id="{D73F0EC2-37EF-4217-E9C8-B20DBB9ADF41}"/>
              </a:ext>
            </a:extLst>
          </p:cNvPr>
          <p:cNvSpPr>
            <a:spLocks noGrp="1"/>
          </p:cNvSpPr>
          <p:nvPr>
            <p:ph type="sldNum" idx="12"/>
          </p:nvPr>
        </p:nvSpPr>
        <p:spPr/>
        <p:txBody>
          <a:bodyPr/>
          <a:lstStyle>
            <a:lvl1pPr>
              <a:defRPr/>
            </a:lvl1pPr>
          </a:lstStyle>
          <a:p>
            <a:fld id="{1F44FFE7-35BE-C24E-86A4-D29E68C65678}" type="slidenum">
              <a:rPr lang="el-GR" altLang="el-GR"/>
              <a:pPr/>
              <a:t>‹#›</a:t>
            </a:fld>
            <a:endParaRPr lang="el-GR" altLang="el-GR"/>
          </a:p>
        </p:txBody>
      </p:sp>
    </p:spTree>
    <p:extLst>
      <p:ext uri="{BB962C8B-B14F-4D97-AF65-F5344CB8AC3E}">
        <p14:creationId xmlns:p14="http://schemas.microsoft.com/office/powerpoint/2010/main" val="2319459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2EAB3A-7706-710A-62BE-FD4C55A38EBF}"/>
              </a:ext>
            </a:extLst>
          </p:cNvPr>
          <p:cNvSpPr>
            <a:spLocks noGrp="1"/>
          </p:cNvSpPr>
          <p:nvPr>
            <p:ph type="title"/>
          </p:nvPr>
        </p:nvSpPr>
        <p:spPr>
          <a:xfrm>
            <a:off x="630238" y="342900"/>
            <a:ext cx="2949575" cy="1200150"/>
          </a:xfrm>
        </p:spPr>
        <p:txBody>
          <a:bodyPr/>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641B8CA-8A9A-50D2-8A67-49F1DF3AD010}"/>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7E7C941-9759-A4C2-CD9D-8A7BAC168D06}"/>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A46728B-210D-36F2-BF83-F2C8B3059D7B}"/>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6B112402-14F1-3C4C-CFB5-65670F8DEB1D}"/>
              </a:ext>
            </a:extLst>
          </p:cNvPr>
          <p:cNvSpPr>
            <a:spLocks noGrp="1"/>
          </p:cNvSpPr>
          <p:nvPr>
            <p:ph type="ftr" idx="11"/>
          </p:nvPr>
        </p:nvSpPr>
        <p:spPr/>
        <p:txBody>
          <a:bodyPr/>
          <a:lstStyle>
            <a:lvl1pPr>
              <a:defRPr/>
            </a:lvl1pPr>
          </a:lstStyle>
          <a:p>
            <a:endParaRPr lang="en-US" altLang="el-GR"/>
          </a:p>
        </p:txBody>
      </p:sp>
      <p:sp>
        <p:nvSpPr>
          <p:cNvPr id="7" name="Θέση αριθμού διαφάνειας 6">
            <a:extLst>
              <a:ext uri="{FF2B5EF4-FFF2-40B4-BE49-F238E27FC236}">
                <a16:creationId xmlns:a16="http://schemas.microsoft.com/office/drawing/2014/main" id="{834EC0B1-1C67-C216-C48B-47DB4DD458CE}"/>
              </a:ext>
            </a:extLst>
          </p:cNvPr>
          <p:cNvSpPr>
            <a:spLocks noGrp="1"/>
          </p:cNvSpPr>
          <p:nvPr>
            <p:ph type="sldNum" idx="12"/>
          </p:nvPr>
        </p:nvSpPr>
        <p:spPr/>
        <p:txBody>
          <a:bodyPr/>
          <a:lstStyle>
            <a:lvl1pPr>
              <a:defRPr/>
            </a:lvl1pPr>
          </a:lstStyle>
          <a:p>
            <a:fld id="{4BA7EA30-F526-384C-B99B-AB45A527929C}" type="slidenum">
              <a:rPr lang="el-GR" altLang="el-GR"/>
              <a:pPr/>
              <a:t>‹#›</a:t>
            </a:fld>
            <a:endParaRPr lang="el-GR" altLang="el-GR"/>
          </a:p>
        </p:txBody>
      </p:sp>
    </p:spTree>
    <p:extLst>
      <p:ext uri="{BB962C8B-B14F-4D97-AF65-F5344CB8AC3E}">
        <p14:creationId xmlns:p14="http://schemas.microsoft.com/office/powerpoint/2010/main" val="1502140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20DF90-CBA2-C36A-BECF-57DD27D8E5AE}"/>
              </a:ext>
            </a:extLst>
          </p:cNvPr>
          <p:cNvSpPr>
            <a:spLocks noGrp="1"/>
          </p:cNvSpPr>
          <p:nvPr>
            <p:ph type="title"/>
          </p:nvPr>
        </p:nvSpPr>
        <p:spPr>
          <a:xfrm>
            <a:off x="630238" y="342900"/>
            <a:ext cx="2949575" cy="1200150"/>
          </a:xfrm>
        </p:spPr>
        <p:txBody>
          <a:bodyPr/>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67F0EC7-E20F-ACCF-6E04-9502D33EB301}"/>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4E4F0AC-6A83-5854-0264-9844727EB5CD}"/>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45D3A0-4135-1DFD-4F12-3B2EBA9FCC25}"/>
              </a:ext>
            </a:extLst>
          </p:cNvPr>
          <p:cNvSpPr>
            <a:spLocks noGrp="1"/>
          </p:cNvSpPr>
          <p:nvPr>
            <p:ph type="dt" idx="10"/>
          </p:nvPr>
        </p:nvSpPr>
        <p:spPr/>
        <p:txBody>
          <a:bodyPr/>
          <a:lstStyle>
            <a:lvl1pPr>
              <a:defRPr/>
            </a:lvl1pPr>
          </a:lstStyle>
          <a:p>
            <a:endParaRPr lang="el-GR" altLang="el-GR"/>
          </a:p>
        </p:txBody>
      </p:sp>
      <p:sp>
        <p:nvSpPr>
          <p:cNvPr id="6" name="Θέση υποσέλιδου 5">
            <a:extLst>
              <a:ext uri="{FF2B5EF4-FFF2-40B4-BE49-F238E27FC236}">
                <a16:creationId xmlns:a16="http://schemas.microsoft.com/office/drawing/2014/main" id="{639ABB8D-85F0-FEC2-0887-32D78ED029EC}"/>
              </a:ext>
            </a:extLst>
          </p:cNvPr>
          <p:cNvSpPr>
            <a:spLocks noGrp="1"/>
          </p:cNvSpPr>
          <p:nvPr>
            <p:ph type="ftr" idx="11"/>
          </p:nvPr>
        </p:nvSpPr>
        <p:spPr/>
        <p:txBody>
          <a:bodyPr/>
          <a:lstStyle>
            <a:lvl1pPr>
              <a:defRPr/>
            </a:lvl1pPr>
          </a:lstStyle>
          <a:p>
            <a:endParaRPr lang="en-US" altLang="el-GR"/>
          </a:p>
        </p:txBody>
      </p:sp>
      <p:sp>
        <p:nvSpPr>
          <p:cNvPr id="7" name="Θέση αριθμού διαφάνειας 6">
            <a:extLst>
              <a:ext uri="{FF2B5EF4-FFF2-40B4-BE49-F238E27FC236}">
                <a16:creationId xmlns:a16="http://schemas.microsoft.com/office/drawing/2014/main" id="{C112BE60-634B-2C33-2B93-FB2D722AF0F8}"/>
              </a:ext>
            </a:extLst>
          </p:cNvPr>
          <p:cNvSpPr>
            <a:spLocks noGrp="1"/>
          </p:cNvSpPr>
          <p:nvPr>
            <p:ph type="sldNum" idx="12"/>
          </p:nvPr>
        </p:nvSpPr>
        <p:spPr/>
        <p:txBody>
          <a:bodyPr/>
          <a:lstStyle>
            <a:lvl1pPr>
              <a:defRPr/>
            </a:lvl1pPr>
          </a:lstStyle>
          <a:p>
            <a:fld id="{EAF8C74A-BE8C-8348-AC67-B8D7BDA220B1}" type="slidenum">
              <a:rPr lang="el-GR" altLang="el-GR"/>
              <a:pPr/>
              <a:t>‹#›</a:t>
            </a:fld>
            <a:endParaRPr lang="el-GR" altLang="el-GR"/>
          </a:p>
        </p:txBody>
      </p:sp>
    </p:spTree>
    <p:extLst>
      <p:ext uri="{BB962C8B-B14F-4D97-AF65-F5344CB8AC3E}">
        <p14:creationId xmlns:p14="http://schemas.microsoft.com/office/powerpoint/2010/main" val="1619167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4AA2D6"/>
            </a:gs>
            <a:gs pos="100000">
              <a:srgbClr val="002B36"/>
            </a:gs>
          </a:gsLst>
          <a:path path="shape">
            <a:fillToRect l="50000" t="54999" r="50000" b="45001"/>
          </a:path>
        </a:gradFill>
        <a:effectLst/>
      </p:bgPr>
    </p:bg>
    <p:spTree>
      <p:nvGrpSpPr>
        <p:cNvPr id="1" name=""/>
        <p:cNvGrpSpPr/>
        <p:nvPr/>
      </p:nvGrpSpPr>
      <p:grpSpPr>
        <a:xfrm>
          <a:off x="0" y="0"/>
          <a:ext cx="0" cy="0"/>
          <a:chOff x="0" y="0"/>
          <a:chExt cx="0" cy="0"/>
        </a:xfrm>
      </p:grpSpPr>
      <p:sp>
        <p:nvSpPr>
          <p:cNvPr id="1025" name="AutoShape 1">
            <a:extLst>
              <a:ext uri="{FF2B5EF4-FFF2-40B4-BE49-F238E27FC236}">
                <a16:creationId xmlns:a16="http://schemas.microsoft.com/office/drawing/2014/main" id="{D2CA899C-31DE-68EC-C688-649DD362EC44}"/>
              </a:ext>
            </a:extLst>
          </p:cNvPr>
          <p:cNvSpPr>
            <a:spLocks noChangeArrowheads="1"/>
          </p:cNvSpPr>
          <p:nvPr/>
        </p:nvSpPr>
        <p:spPr bwMode="auto">
          <a:xfrm>
            <a:off x="-9525" y="-4763"/>
            <a:ext cx="9163050" cy="781051"/>
          </a:xfrm>
          <a:custGeom>
            <a:avLst/>
            <a:gdLst>
              <a:gd name="T0" fmla="*/ 0 w 9163050"/>
              <a:gd name="T1" fmla="*/ 0 h 781050"/>
              <a:gd name="T2" fmla="*/ 0 w 9163050"/>
              <a:gd name="T3" fmla="*/ 0 h 781050"/>
            </a:gdLst>
            <a:ahLst/>
            <a:cxnLst>
              <a:cxn ang="0">
                <a:pos x="r" y="vc"/>
              </a:cxn>
              <a:cxn ang="5400000">
                <a:pos x="hc" y="b"/>
              </a:cxn>
              <a:cxn ang="10800000">
                <a:pos x="l" y="vc"/>
              </a:cxn>
              <a:cxn ang="16200000">
                <a:pos x="hc" y="t"/>
              </a:cxn>
            </a:cxnLst>
            <a:rect l="T0" t="T1" r="T2" b="T3"/>
            <a:pathLst>
              <a:path w="9163050" h="781050">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0">
            <a:gsLst>
              <a:gs pos="0">
                <a:srgbClr val="0074A0">
                  <a:alpha val="45999"/>
                </a:srgbClr>
              </a:gs>
              <a:gs pos="100000">
                <a:srgbClr val="00C4CD">
                  <a:alpha val="56000"/>
                </a:srgbClr>
              </a:gs>
            </a:gsLst>
            <a:lin ang="5400000" scaled="1"/>
          </a:gradFill>
          <a:ln>
            <a:noFill/>
          </a:ln>
          <a:effectLst/>
          <a:extLst>
            <a:ext uri="{91240B29-F687-4F45-9708-019B960494DF}">
              <a14:hiddenLine xmlns:a14="http://schemas.microsoft.com/office/drawing/2010/main" w="9360"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1026" name="AutoShape 2">
            <a:extLst>
              <a:ext uri="{FF2B5EF4-FFF2-40B4-BE49-F238E27FC236}">
                <a16:creationId xmlns:a16="http://schemas.microsoft.com/office/drawing/2014/main" id="{EFAE8C43-E673-EC3C-7388-072541B70E80}"/>
              </a:ext>
            </a:extLst>
          </p:cNvPr>
          <p:cNvSpPr>
            <a:spLocks noChangeArrowheads="1"/>
          </p:cNvSpPr>
          <p:nvPr/>
        </p:nvSpPr>
        <p:spPr bwMode="auto">
          <a:xfrm>
            <a:off x="4381500" y="-4763"/>
            <a:ext cx="4762500" cy="477838"/>
          </a:xfrm>
          <a:custGeom>
            <a:avLst/>
            <a:gdLst>
              <a:gd name="T0" fmla="*/ 0 w 4762500"/>
              <a:gd name="T1" fmla="*/ 0 h 478631"/>
              <a:gd name="T2" fmla="*/ 0 w 4762500"/>
              <a:gd name="T3" fmla="*/ 0 h 478631"/>
            </a:gdLst>
            <a:ahLst/>
            <a:cxnLst>
              <a:cxn ang="0">
                <a:pos x="r" y="vc"/>
              </a:cxn>
              <a:cxn ang="5400000">
                <a:pos x="hc" y="b"/>
              </a:cxn>
              <a:cxn ang="10800000">
                <a:pos x="l" y="vc"/>
              </a:cxn>
              <a:cxn ang="16200000">
                <a:pos x="hc" y="t"/>
              </a:cxn>
            </a:cxnLst>
            <a:rect l="T0" t="T1" r="T2" b="T3"/>
            <a:pathLst>
              <a:path w="4762500" h="478631">
                <a:moveTo>
                  <a:pt x="0" y="0"/>
                </a:moveTo>
                <a:cubicBezTo>
                  <a:pt x="174" y="102"/>
                  <a:pt x="1168" y="533"/>
                  <a:pt x="1668" y="564"/>
                </a:cubicBezTo>
                <a:cubicBezTo>
                  <a:pt x="2168" y="595"/>
                  <a:pt x="2778" y="279"/>
                  <a:pt x="3000" y="186"/>
                </a:cubicBezTo>
                <a:lnTo>
                  <a:pt x="3000" y="6"/>
                </a:lnTo>
                <a:lnTo>
                  <a:pt x="0" y="0"/>
                </a:lnTo>
                <a:close/>
              </a:path>
            </a:pathLst>
          </a:custGeom>
          <a:gradFill rotWithShape="0">
            <a:gsLst>
              <a:gs pos="0">
                <a:srgbClr val="00A0A8">
                  <a:alpha val="31000"/>
                </a:srgbClr>
              </a:gs>
              <a:gs pos="100000">
                <a:srgbClr val="008ABF">
                  <a:alpha val="45999"/>
                </a:srgbClr>
              </a:gs>
            </a:gsLst>
            <a:lin ang="5400000" scaled="1"/>
          </a:gradFill>
          <a:ln>
            <a:noFill/>
          </a:ln>
          <a:effectLst/>
          <a:extLst>
            <a:ext uri="{91240B29-F687-4F45-9708-019B960494DF}">
              <a14:hiddenLine xmlns:a14="http://schemas.microsoft.com/office/drawing/2010/main" w="9360"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
        <p:nvSpPr>
          <p:cNvPr id="1027" name="Rectangle 3">
            <a:extLst>
              <a:ext uri="{FF2B5EF4-FFF2-40B4-BE49-F238E27FC236}">
                <a16:creationId xmlns:a16="http://schemas.microsoft.com/office/drawing/2014/main" id="{1F03371C-C883-9AC6-9D1B-292FF40CADFA}"/>
              </a:ext>
            </a:extLst>
          </p:cNvPr>
          <p:cNvSpPr>
            <a:spLocks noGrp="1" noChangeArrowheads="1"/>
          </p:cNvSpPr>
          <p:nvPr>
            <p:ph type="title"/>
          </p:nvPr>
        </p:nvSpPr>
        <p:spPr bwMode="auto">
          <a:xfrm>
            <a:off x="533400" y="1028700"/>
            <a:ext cx="7850188" cy="1370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0" rIns="18360" bIns="0" numCol="1" anchor="b" anchorCtr="0" compatLnSpc="1">
            <a:prstTxWarp prst="textNoShape">
              <a:avLst/>
            </a:prstTxWarp>
          </a:bodyPr>
          <a:lstStyle/>
          <a:p>
            <a:pPr lvl="0"/>
            <a:r>
              <a:rPr lang="en-GB" altLang="el-GR"/>
              <a:t>Kλικ για επεξεργασία του τίτλου</a:t>
            </a:r>
          </a:p>
        </p:txBody>
      </p:sp>
      <p:sp>
        <p:nvSpPr>
          <p:cNvPr id="1028" name="Rectangle 4">
            <a:extLst>
              <a:ext uri="{FF2B5EF4-FFF2-40B4-BE49-F238E27FC236}">
                <a16:creationId xmlns:a16="http://schemas.microsoft.com/office/drawing/2014/main" id="{117C7875-BFE3-07C3-E0BE-B88856C6C378}"/>
              </a:ext>
            </a:extLst>
          </p:cNvPr>
          <p:cNvSpPr>
            <a:spLocks noGrp="1" noChangeArrowheads="1"/>
          </p:cNvSpPr>
          <p:nvPr>
            <p:ph type="dt"/>
          </p:nvPr>
        </p:nvSpPr>
        <p:spPr bwMode="auto">
          <a:xfrm>
            <a:off x="457200" y="4767263"/>
            <a:ext cx="2132013"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hangingPunct="1">
              <a:lnSpc>
                <a:spcPct val="100000"/>
              </a:lnSpc>
              <a:tabLst>
                <a:tab pos="914400" algn="l"/>
                <a:tab pos="1828800" algn="l"/>
              </a:tabLst>
              <a:defRPr sz="1200">
                <a:solidFill>
                  <a:srgbClr val="D1EAED"/>
                </a:solidFill>
                <a:latin typeface="+mj-lt"/>
                <a:ea typeface="DejaVu Sans" charset="0"/>
                <a:cs typeface="DejaVu Sans" charset="0"/>
              </a:defRPr>
            </a:lvl1pPr>
          </a:lstStyle>
          <a:p>
            <a:endParaRPr lang="el-GR" altLang="el-GR"/>
          </a:p>
        </p:txBody>
      </p:sp>
      <p:sp>
        <p:nvSpPr>
          <p:cNvPr id="1029" name="Rectangle 5">
            <a:extLst>
              <a:ext uri="{FF2B5EF4-FFF2-40B4-BE49-F238E27FC236}">
                <a16:creationId xmlns:a16="http://schemas.microsoft.com/office/drawing/2014/main" id="{45ED1BA4-EAFB-6127-BD1D-F8C0645F40B4}"/>
              </a:ext>
            </a:extLst>
          </p:cNvPr>
          <p:cNvSpPr>
            <a:spLocks noGrp="1" noChangeArrowheads="1"/>
          </p:cNvSpPr>
          <p:nvPr>
            <p:ph type="ftr"/>
          </p:nvPr>
        </p:nvSpPr>
        <p:spPr bwMode="auto">
          <a:xfrm>
            <a:off x="2667000" y="4767263"/>
            <a:ext cx="3351213"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ctr">
              <a:lnSpc>
                <a:spcPct val="100000"/>
              </a:lnSpc>
              <a:tabLst>
                <a:tab pos="914400" algn="l"/>
                <a:tab pos="18288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l-GR"/>
          </a:p>
        </p:txBody>
      </p:sp>
      <p:sp>
        <p:nvSpPr>
          <p:cNvPr id="1030" name="Rectangle 6">
            <a:extLst>
              <a:ext uri="{FF2B5EF4-FFF2-40B4-BE49-F238E27FC236}">
                <a16:creationId xmlns:a16="http://schemas.microsoft.com/office/drawing/2014/main" id="{F322D425-43C5-127D-9059-5C8856558B6A}"/>
              </a:ext>
            </a:extLst>
          </p:cNvPr>
          <p:cNvSpPr>
            <a:spLocks noGrp="1" noChangeArrowheads="1"/>
          </p:cNvSpPr>
          <p:nvPr>
            <p:ph type="sldNum"/>
          </p:nvPr>
        </p:nvSpPr>
        <p:spPr bwMode="auto">
          <a:xfrm>
            <a:off x="7924800" y="4767263"/>
            <a:ext cx="760413" cy="271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hangingPunct="1">
              <a:lnSpc>
                <a:spcPct val="100000"/>
              </a:lnSpc>
              <a:defRPr sz="1200">
                <a:solidFill>
                  <a:srgbClr val="D1EAED"/>
                </a:solidFill>
                <a:latin typeface="+mj-lt"/>
                <a:ea typeface="DejaVu Sans" charset="0"/>
                <a:cs typeface="DejaVu Sans" charset="0"/>
              </a:defRPr>
            </a:lvl1pPr>
          </a:lstStyle>
          <a:p>
            <a:fld id="{0870E95A-BCF3-E345-9B34-18DB9CDEB698}" type="slidenum">
              <a:rPr lang="el-GR" altLang="el-GR"/>
              <a:pPr/>
              <a:t>‹#›</a:t>
            </a:fld>
            <a:endParaRPr lang="el-GR" altLang="el-GR"/>
          </a:p>
        </p:txBody>
      </p:sp>
      <p:sp>
        <p:nvSpPr>
          <p:cNvPr id="1031" name="Rectangle 7">
            <a:extLst>
              <a:ext uri="{FF2B5EF4-FFF2-40B4-BE49-F238E27FC236}">
                <a16:creationId xmlns:a16="http://schemas.microsoft.com/office/drawing/2014/main" id="{F15FED4E-002F-2187-75C6-8521C8533A6D}"/>
              </a:ext>
            </a:extLst>
          </p:cNvPr>
          <p:cNvSpPr>
            <a:spLocks noGrp="1" noChangeArrowheads="1"/>
          </p:cNvSpPr>
          <p:nvPr>
            <p:ph type="body" idx="1"/>
          </p:nvPr>
        </p:nvSpPr>
        <p:spPr bwMode="auto">
          <a:xfrm>
            <a:off x="457200" y="1203325"/>
            <a:ext cx="8228013" cy="298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6134" rIns="0" bIns="0" numCol="1" anchor="t" anchorCtr="0" compatLnSpc="1">
            <a:prstTxWarp prst="textNoShape">
              <a:avLst/>
            </a:prstTxWarp>
          </a:bodyPr>
          <a:lstStyle/>
          <a:p>
            <a:pPr lvl="0"/>
            <a:r>
              <a:rPr lang="en-GB" altLang="el-GR"/>
              <a:t>Click to edit the outline text format</a:t>
            </a:r>
          </a:p>
          <a:p>
            <a:pPr lvl="1"/>
            <a:r>
              <a:rPr lang="en-GB" altLang="el-GR"/>
              <a:t>Second Outline Level</a:t>
            </a:r>
          </a:p>
          <a:p>
            <a:pPr lvl="2"/>
            <a:r>
              <a:rPr lang="en-GB" altLang="el-GR"/>
              <a:t>Third Outline Level</a:t>
            </a:r>
          </a:p>
          <a:p>
            <a:pPr lvl="3"/>
            <a:r>
              <a:rPr lang="en-GB" altLang="el-GR"/>
              <a:t>Fourth Outline Level</a:t>
            </a:r>
          </a:p>
          <a:p>
            <a:pPr lvl="4"/>
            <a:r>
              <a:rPr lang="en-GB" altLang="el-GR"/>
              <a:t>Fifth Outline Level</a:t>
            </a:r>
          </a:p>
          <a:p>
            <a:pPr lvl="4"/>
            <a:r>
              <a:rPr lang="en-GB" altLang="el-GR"/>
              <a:t>Sixth Outline Level</a:t>
            </a:r>
          </a:p>
          <a:p>
            <a:pPr lvl="4"/>
            <a:r>
              <a:rPr lang="en-GB" altLang="el-GR"/>
              <a:t>Seventh Outline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l" rtl="0" fontAlgn="base">
        <a:lnSpc>
          <a:spcPct val="113000"/>
        </a:lnSpc>
        <a:spcBef>
          <a:spcPts val="13"/>
        </a:spcBef>
        <a:spcAft>
          <a:spcPts val="13"/>
        </a:spcAft>
        <a:buClr>
          <a:srgbClr val="000000"/>
        </a:buClr>
        <a:buSzPct val="100000"/>
        <a:buFont typeface="Times New Roman" panose="02020603050405020304" pitchFamily="18" charset="0"/>
        <a:defRPr kern="1200">
          <a:solidFill>
            <a:srgbClr val="FFFFFF"/>
          </a:solidFill>
          <a:latin typeface="+mj-lt"/>
          <a:ea typeface="+mj-ea"/>
          <a:cs typeface="+mj-cs"/>
        </a:defRPr>
      </a:lvl1pPr>
      <a:lvl2pPr marL="742950" indent="-28575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2pPr>
      <a:lvl3pPr marL="11430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3pPr>
      <a:lvl4pPr marL="16002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4pPr>
      <a:lvl5pPr marL="20574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5pPr>
      <a:lvl6pPr marL="25146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6pPr>
      <a:lvl7pPr marL="29718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7pPr>
      <a:lvl8pPr marL="34290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8pPr>
      <a:lvl9pPr marL="3886200" indent="-228600" algn="l" rtl="0" fontAlgn="base">
        <a:lnSpc>
          <a:spcPct val="113000"/>
        </a:lnSpc>
        <a:spcBef>
          <a:spcPts val="13"/>
        </a:spcBef>
        <a:spcAft>
          <a:spcPts val="13"/>
        </a:spcAft>
        <a:buClr>
          <a:srgbClr val="000000"/>
        </a:buClr>
        <a:buSzPct val="100000"/>
        <a:buFont typeface="Times New Roman" panose="02020603050405020304" pitchFamily="18" charset="0"/>
        <a:defRPr>
          <a:solidFill>
            <a:srgbClr val="FFFFFF"/>
          </a:solidFill>
          <a:latin typeface="Constantia" panose="02030602050306030303" pitchFamily="18" charset="0"/>
          <a:ea typeface="AR PL SungtiL GB" charset="0"/>
          <a:cs typeface="AR PL SungtiL GB" charset="0"/>
        </a:defRPr>
      </a:lvl9pPr>
    </p:titleStyle>
    <p:bodyStyle>
      <a:lvl1pPr marL="342900" indent="-342900" algn="l" rtl="0" fontAlgn="base">
        <a:lnSpc>
          <a:spcPct val="83000"/>
        </a:lnSpc>
        <a:spcBef>
          <a:spcPts val="1425"/>
        </a:spcBef>
        <a:spcAft>
          <a:spcPts val="13"/>
        </a:spcAft>
        <a:buClr>
          <a:srgbClr val="000000"/>
        </a:buClr>
        <a:buSzPct val="100000"/>
        <a:buFont typeface="Times New Roman" panose="02020603050405020304" pitchFamily="18" charset="0"/>
        <a:defRPr sz="2600" kern="1200">
          <a:solidFill>
            <a:srgbClr val="FFFFFF"/>
          </a:solidFill>
          <a:latin typeface="+mn-lt"/>
          <a:ea typeface="+mn-ea"/>
          <a:cs typeface="+mn-cs"/>
        </a:defRPr>
      </a:lvl1pPr>
      <a:lvl2pPr marL="742950" indent="-285750" algn="l" rtl="0" fontAlgn="base">
        <a:lnSpc>
          <a:spcPct val="83000"/>
        </a:lnSpc>
        <a:spcBef>
          <a:spcPts val="1138"/>
        </a:spcBef>
        <a:spcAft>
          <a:spcPts val="13"/>
        </a:spcAft>
        <a:buClr>
          <a:srgbClr val="000000"/>
        </a:buClr>
        <a:buSzPct val="100000"/>
        <a:buFont typeface="Times New Roman" panose="02020603050405020304" pitchFamily="18" charset="0"/>
        <a:defRPr sz="2100" kern="1200">
          <a:solidFill>
            <a:srgbClr val="FFFFFF"/>
          </a:solidFill>
          <a:latin typeface="+mn-lt"/>
          <a:ea typeface="+mn-ea"/>
          <a:cs typeface="+mn-cs"/>
        </a:defRPr>
      </a:lvl2pPr>
      <a:lvl3pPr marL="1143000" indent="-228600" algn="l" rtl="0" fontAlgn="base">
        <a:lnSpc>
          <a:spcPct val="83000"/>
        </a:lnSpc>
        <a:spcBef>
          <a:spcPts val="863"/>
        </a:spcBef>
        <a:spcAft>
          <a:spcPts val="13"/>
        </a:spcAft>
        <a:buClr>
          <a:srgbClr val="000000"/>
        </a:buClr>
        <a:buSzPct val="100000"/>
        <a:buFont typeface="Times New Roman" panose="02020603050405020304" pitchFamily="18" charset="0"/>
        <a:defRPr sz="2000" kern="1200">
          <a:solidFill>
            <a:srgbClr val="FFFFFF"/>
          </a:solidFill>
          <a:latin typeface="+mn-lt"/>
          <a:ea typeface="+mn-ea"/>
          <a:cs typeface="+mn-cs"/>
        </a:defRPr>
      </a:lvl3pPr>
      <a:lvl4pPr marL="1600200" indent="-228600" algn="l" rtl="0" fontAlgn="base">
        <a:lnSpc>
          <a:spcPct val="83000"/>
        </a:lnSpc>
        <a:spcBef>
          <a:spcPts val="575"/>
        </a:spcBef>
        <a:spcAft>
          <a:spcPts val="13"/>
        </a:spcAft>
        <a:buClr>
          <a:srgbClr val="000000"/>
        </a:buClr>
        <a:buSzPct val="100000"/>
        <a:buFont typeface="Times New Roman" panose="02020603050405020304" pitchFamily="18" charset="0"/>
        <a:defRPr sz="2000" kern="1200">
          <a:solidFill>
            <a:srgbClr val="FFFFFF"/>
          </a:solidFill>
          <a:latin typeface="+mn-lt"/>
          <a:ea typeface="+mn-ea"/>
          <a:cs typeface="+mn-cs"/>
        </a:defRPr>
      </a:lvl4pPr>
      <a:lvl5pPr marL="2057400" indent="-228600" algn="l" rtl="0" fontAlgn="base">
        <a:lnSpc>
          <a:spcPct val="83000"/>
        </a:lnSpc>
        <a:spcBef>
          <a:spcPts val="288"/>
        </a:spcBef>
        <a:spcAft>
          <a:spcPts val="13"/>
        </a:spcAft>
        <a:buClr>
          <a:srgbClr val="000000"/>
        </a:buClr>
        <a:buSzPct val="100000"/>
        <a:buFont typeface="Times New Roman" panose="02020603050405020304" pitchFamily="18" charset="0"/>
        <a:defRPr sz="20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5B12D9A-82B3-1113-E81C-EBB721E08BF9}"/>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754DBAE-4DD8-113E-FAC0-080DF502646E}"/>
              </a:ext>
            </a:extLst>
          </p:cNvPr>
          <p:cNvSpPr>
            <a:spLocks noGrp="1"/>
          </p:cNvSpPr>
          <p:nvPr>
            <p:ph type="body" idx="1"/>
          </p:nvPr>
        </p:nvSpPr>
        <p:spPr>
          <a:xfrm>
            <a:off x="628650" y="1369218"/>
            <a:ext cx="7886700" cy="326350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0C68AAB-E118-8003-018D-9C55D6AA77AF}"/>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82000"/>
                  </a:schemeClr>
                </a:solidFill>
              </a:defRPr>
            </a:lvl1pPr>
          </a:lstStyle>
          <a:p>
            <a:endParaRPr lang="el-GR" altLang="el-GR"/>
          </a:p>
        </p:txBody>
      </p:sp>
      <p:sp>
        <p:nvSpPr>
          <p:cNvPr id="5" name="Θέση υποσέλιδου 4">
            <a:extLst>
              <a:ext uri="{FF2B5EF4-FFF2-40B4-BE49-F238E27FC236}">
                <a16:creationId xmlns:a16="http://schemas.microsoft.com/office/drawing/2014/main" id="{348ABB73-E5C3-9A8A-56D6-7B319D63E1C7}"/>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ltLang="el-GR"/>
          </a:p>
        </p:txBody>
      </p:sp>
      <p:sp>
        <p:nvSpPr>
          <p:cNvPr id="6" name="Θέση αριθμού διαφάνειας 5">
            <a:extLst>
              <a:ext uri="{FF2B5EF4-FFF2-40B4-BE49-F238E27FC236}">
                <a16:creationId xmlns:a16="http://schemas.microsoft.com/office/drawing/2014/main" id="{7BFFFD62-1493-53A0-E076-696BA2D63180}"/>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82000"/>
                  </a:schemeClr>
                </a:solidFill>
              </a:defRPr>
            </a:lvl1pPr>
          </a:lstStyle>
          <a:p>
            <a:fld id="{0870E95A-BCF3-E345-9B34-18DB9CDEB698}" type="slidenum">
              <a:rPr lang="el-GR" altLang="el-GR" smtClean="0"/>
              <a:pPr/>
              <a:t>‹#›</a:t>
            </a:fld>
            <a:endParaRPr lang="el-GR" altLang="el-GR"/>
          </a:p>
        </p:txBody>
      </p:sp>
    </p:spTree>
    <p:extLst>
      <p:ext uri="{BB962C8B-B14F-4D97-AF65-F5344CB8AC3E}">
        <p14:creationId xmlns:p14="http://schemas.microsoft.com/office/powerpoint/2010/main" val="24695186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0058D29B-A54C-96B3-D0A2-62A9204F8401}"/>
              </a:ext>
            </a:extLst>
          </p:cNvPr>
          <p:cNvSpPr>
            <a:spLocks noGrp="1" noChangeArrowheads="1"/>
          </p:cNvSpPr>
          <p:nvPr>
            <p:ph type="title" idx="4294967295"/>
          </p:nvPr>
        </p:nvSpPr>
        <p:spPr>
          <a:xfrm>
            <a:off x="533400" y="339725"/>
            <a:ext cx="7851775" cy="935038"/>
          </a:xfrm>
          <a:ln/>
        </p:spPr>
        <p:txBody>
          <a:bodyPr/>
          <a:lstStyle/>
          <a:p>
            <a:pPr algn="ctr">
              <a:lnSpc>
                <a:spcPct val="100000"/>
              </a:lnSpc>
              <a:tabLst>
                <a:tab pos="914400" algn="l"/>
                <a:tab pos="1828800" algn="l"/>
                <a:tab pos="2743200" algn="l"/>
                <a:tab pos="3657600" algn="l"/>
                <a:tab pos="4572000" algn="l"/>
                <a:tab pos="5486400" algn="l"/>
                <a:tab pos="6400800" algn="l"/>
                <a:tab pos="7315200" algn="l"/>
              </a:tabLst>
            </a:pPr>
            <a:r>
              <a:rPr lang="el-GR" altLang="el-GR" sz="5600" b="1">
                <a:solidFill>
                  <a:srgbClr val="50E0EA"/>
                </a:solidFill>
                <a:latin typeface="Calibri" panose="020F0502020204030204" pitchFamily="34" charset="0"/>
              </a:rPr>
              <a:t>Μ.Ε.Κ.  Ι</a:t>
            </a:r>
          </a:p>
        </p:txBody>
      </p:sp>
      <p:sp>
        <p:nvSpPr>
          <p:cNvPr id="4098" name="Rectangle 2">
            <a:extLst>
              <a:ext uri="{FF2B5EF4-FFF2-40B4-BE49-F238E27FC236}">
                <a16:creationId xmlns:a16="http://schemas.microsoft.com/office/drawing/2014/main" id="{576C213D-56AA-D8CB-87DC-323A1C557A00}"/>
              </a:ext>
            </a:extLst>
          </p:cNvPr>
          <p:cNvSpPr>
            <a:spLocks noGrp="1" noChangeArrowheads="1"/>
          </p:cNvSpPr>
          <p:nvPr>
            <p:ph type="subTitle" idx="4294967295"/>
          </p:nvPr>
        </p:nvSpPr>
        <p:spPr>
          <a:xfrm>
            <a:off x="533400" y="1131888"/>
            <a:ext cx="7854950" cy="2376487"/>
          </a:xfrm>
          <a:ln/>
        </p:spPr>
        <p:txBody>
          <a:bodyPr tIns="45000" rIns="18360" bIns="45000"/>
          <a:lstStyle/>
          <a:p>
            <a:pPr marL="0" indent="0" algn="r">
              <a:lnSpc>
                <a:spcPct val="150000"/>
              </a:lnSpc>
              <a:spcBef>
                <a:spcPts val="813"/>
              </a:spcBef>
              <a:tabLst>
                <a:tab pos="0" algn="l"/>
                <a:tab pos="914400" algn="l"/>
                <a:tab pos="1828800" algn="l"/>
                <a:tab pos="2743200" algn="l"/>
                <a:tab pos="3657600" algn="l"/>
                <a:tab pos="4572000" algn="l"/>
                <a:tab pos="5486400" algn="l"/>
                <a:tab pos="6400800" algn="l"/>
                <a:tab pos="7315200" algn="l"/>
              </a:tabLst>
            </a:pPr>
            <a:r>
              <a:rPr lang="el-GR" altLang="el-GR" sz="4000"/>
              <a:t>Κεφάλαιο  4</a:t>
            </a:r>
          </a:p>
          <a:p>
            <a:pPr marL="0" indent="0" algn="ctr">
              <a:lnSpc>
                <a:spcPct val="100000"/>
              </a:lnSpc>
              <a:spcBef>
                <a:spcPts val="813"/>
              </a:spcBef>
              <a:tabLst>
                <a:tab pos="0" algn="l"/>
                <a:tab pos="914400" algn="l"/>
                <a:tab pos="1828800" algn="l"/>
                <a:tab pos="2743200" algn="l"/>
                <a:tab pos="3657600" algn="l"/>
                <a:tab pos="4572000" algn="l"/>
                <a:tab pos="5486400" algn="l"/>
                <a:tab pos="6400800" algn="l"/>
                <a:tab pos="7315200" algn="l"/>
              </a:tabLst>
            </a:pPr>
            <a:r>
              <a:rPr lang="el-GR" altLang="el-GR" sz="4000" b="1">
                <a:solidFill>
                  <a:srgbClr val="E5F4E0"/>
                </a:solidFill>
              </a:rPr>
              <a:t>Κυλινδρισμός</a:t>
            </a:r>
          </a:p>
          <a:p>
            <a:pPr marL="0" indent="0" algn="ctr">
              <a:lnSpc>
                <a:spcPct val="100000"/>
              </a:lnSpc>
              <a:spcBef>
                <a:spcPts val="625"/>
              </a:spcBef>
              <a:tabLst>
                <a:tab pos="0" algn="l"/>
                <a:tab pos="914400" algn="l"/>
                <a:tab pos="1828800" algn="l"/>
                <a:tab pos="2743200" algn="l"/>
                <a:tab pos="3657600" algn="l"/>
                <a:tab pos="4572000" algn="l"/>
                <a:tab pos="5486400" algn="l"/>
                <a:tab pos="6400800" algn="l"/>
                <a:tab pos="7315200" algn="l"/>
              </a:tabLst>
            </a:pPr>
            <a:r>
              <a:rPr lang="el-GR" altLang="el-GR" sz="3100" b="1">
                <a:solidFill>
                  <a:srgbClr val="CBEAC0"/>
                </a:solidFill>
              </a:rPr>
              <a:t>Σχέση συμπίεσης - Πίεση συμπίεσης</a:t>
            </a:r>
          </a:p>
        </p:txBody>
      </p:sp>
    </p:spTree>
  </p:cSld>
  <p:clrMapOvr>
    <a:masterClrMapping/>
  </p:clrMapOvr>
  <p:transition>
    <p:pull dir="rd"/>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4E0D8F99-E2CA-6CD3-F059-BECCF35A5BE9}"/>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Σχέση και πίεση συμπίεσης</a:t>
            </a:r>
          </a:p>
        </p:txBody>
      </p:sp>
      <p:sp>
        <p:nvSpPr>
          <p:cNvPr id="14338" name="Rectangle 2">
            <a:extLst>
              <a:ext uri="{FF2B5EF4-FFF2-40B4-BE49-F238E27FC236}">
                <a16:creationId xmlns:a16="http://schemas.microsoft.com/office/drawing/2014/main" id="{83C5A725-3F11-A968-25A4-50DE4FD2CFCF}"/>
              </a:ext>
            </a:extLst>
          </p:cNvPr>
          <p:cNvSpPr>
            <a:spLocks noChangeArrowheads="1"/>
          </p:cNvSpPr>
          <p:nvPr/>
        </p:nvSpPr>
        <p:spPr bwMode="auto">
          <a:xfrm>
            <a:off x="468313" y="806450"/>
            <a:ext cx="8135937"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700"/>
              <a:t>Πίεση συμπίεσης είναι η μέγιστη πίεση του μίγματος που μπορεί να μετρηθεί μέσα στον κύλινδρο στο Α.Ν.Σ., χωρίς καύση.</a:t>
            </a:r>
          </a:p>
          <a:p>
            <a:pPr algn="ctr" hangingPunct="1">
              <a:lnSpc>
                <a:spcPct val="100000"/>
              </a:lnSpc>
            </a:pPr>
            <a:endParaRPr lang="en-US" altLang="el-GR" sz="1700"/>
          </a:p>
          <a:p>
            <a:pPr algn="ctr" hangingPunct="1">
              <a:lnSpc>
                <a:spcPct val="100000"/>
              </a:lnSpc>
            </a:pPr>
            <a:endParaRPr lang="el-GR" altLang="el-GR" sz="1700"/>
          </a:p>
          <a:p>
            <a:pPr algn="ctr" hangingPunct="1">
              <a:lnSpc>
                <a:spcPct val="100000"/>
              </a:lnSpc>
            </a:pPr>
            <a:r>
              <a:rPr lang="el-GR" altLang="el-GR" sz="1700"/>
              <a:t>Επισημαίνεται, ότι σε ένα κινητήρα η σχέση συμπίεσης είναι σταθερή και δεν μεταβάλλεται, αν δεν γίνουν τεχνικές παρεμβάσεις στο έμβολο, το διωστήρα, τα χιτώνια ή την κυλινδροκεφαλή. </a:t>
            </a:r>
          </a:p>
          <a:p>
            <a:pPr algn="ctr" hangingPunct="1">
              <a:lnSpc>
                <a:spcPct val="100000"/>
              </a:lnSpc>
            </a:pPr>
            <a:endParaRPr lang="en-US" altLang="el-GR" sz="1700"/>
          </a:p>
          <a:p>
            <a:pPr algn="ctr" hangingPunct="1">
              <a:lnSpc>
                <a:spcPct val="100000"/>
              </a:lnSpc>
            </a:pPr>
            <a:endParaRPr lang="en-US" altLang="el-GR" sz="1700"/>
          </a:p>
          <a:p>
            <a:pPr algn="ctr" hangingPunct="1">
              <a:lnSpc>
                <a:spcPct val="100000"/>
              </a:lnSpc>
            </a:pPr>
            <a:r>
              <a:rPr lang="el-GR" altLang="el-GR" sz="1700"/>
              <a:t>Αντίθετα, η πίεση συμπίεσης δεν είναι σταθερή και αρχίζει να μειώνεται, όταν αρχίσουν να φθείρονται τα ελατήρια των εμβόλων και δεν εφαρμόζουν στεγανά στο εσωτερικό των κυλίνδρων.</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4338">
                                            <p:txEl>
                                              <p:pRg st="3" end="3"/>
                                            </p:txEl>
                                          </p:spTgt>
                                        </p:tgtEl>
                                        <p:attrNameLst>
                                          <p:attrName>style.visibility</p:attrName>
                                        </p:attrNameLst>
                                      </p:cBhvr>
                                      <p:to>
                                        <p:strVal val="visible"/>
                                      </p:to>
                                    </p:set>
                                    <p:anim calcmode="lin" valueType="num">
                                      <p:cBhvr additive="repl">
                                        <p:cTn id="7" dur="500" fill="hold"/>
                                        <p:tgtEl>
                                          <p:spTgt spid="14338">
                                            <p:txEl>
                                              <p:pRg st="3" end="3"/>
                                            </p:txEl>
                                          </p:spTgt>
                                        </p:tgtEl>
                                        <p:attrNameLst>
                                          <p:attrName>ppt_x</p:attrName>
                                        </p:attrNameLst>
                                      </p:cBhvr>
                                      <p:tavLst>
                                        <p:tav tm="100000">
                                          <p:val>
                                            <p:strVal val="#ppt_x"/>
                                          </p:val>
                                        </p:tav>
                                        <p:tav>
                                          <p:val>
                                            <p:strVal val="#ppt_x"/>
                                          </p:val>
                                        </p:tav>
                                      </p:tavLst>
                                    </p:anim>
                                    <p:anim calcmode="lin" valueType="num">
                                      <p:cBhvr additive="repl">
                                        <p:cTn id="8" dur="500" fill="hold"/>
                                        <p:tgtEl>
                                          <p:spTgt spid="14338">
                                            <p:txEl>
                                              <p:pRg st="3" end="3"/>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4338">
                                            <p:txEl>
                                              <p:pRg st="6" end="6"/>
                                            </p:txEl>
                                          </p:spTgt>
                                        </p:tgtEl>
                                        <p:attrNameLst>
                                          <p:attrName>style.visibility</p:attrName>
                                        </p:attrNameLst>
                                      </p:cBhvr>
                                      <p:to>
                                        <p:strVal val="visible"/>
                                      </p:to>
                                    </p:set>
                                    <p:anim calcmode="lin" valueType="num">
                                      <p:cBhvr additive="repl">
                                        <p:cTn id="13" dur="500" fill="hold"/>
                                        <p:tgtEl>
                                          <p:spTgt spid="14338">
                                            <p:txEl>
                                              <p:pRg st="6" end="6"/>
                                            </p:txEl>
                                          </p:spTgt>
                                        </p:tgtEl>
                                        <p:attrNameLst>
                                          <p:attrName>ppt_x</p:attrName>
                                        </p:attrNameLst>
                                      </p:cBhvr>
                                      <p:tavLst>
                                        <p:tav tm="100000">
                                          <p:val>
                                            <p:strVal val="#ppt_x"/>
                                          </p:val>
                                        </p:tav>
                                        <p:tav>
                                          <p:val>
                                            <p:strVal val="#ppt_x"/>
                                          </p:val>
                                        </p:tav>
                                      </p:tavLst>
                                    </p:anim>
                                    <p:anim calcmode="lin" valueType="num">
                                      <p:cBhvr additive="repl">
                                        <p:cTn id="14" dur="500" fill="hold"/>
                                        <p:tgtEl>
                                          <p:spTgt spid="14338">
                                            <p:txEl>
                                              <p:pRg st="6" end="6"/>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5BDB0D3E-124C-AA93-CBAF-A553CDB0D155}"/>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Σχέση και πίεση συμπίεσης</a:t>
            </a:r>
          </a:p>
        </p:txBody>
      </p:sp>
      <p:sp>
        <p:nvSpPr>
          <p:cNvPr id="15362" name="Rectangle 2">
            <a:extLst>
              <a:ext uri="{FF2B5EF4-FFF2-40B4-BE49-F238E27FC236}">
                <a16:creationId xmlns:a16="http://schemas.microsoft.com/office/drawing/2014/main" id="{70BA3FB8-0EF8-EA1D-D124-26E72C6059E2}"/>
              </a:ext>
            </a:extLst>
          </p:cNvPr>
          <p:cNvSpPr>
            <a:spLocks noChangeArrowheads="1"/>
          </p:cNvSpPr>
          <p:nvPr/>
        </p:nvSpPr>
        <p:spPr bwMode="auto">
          <a:xfrm>
            <a:off x="468313" y="1177925"/>
            <a:ext cx="8135937" cy="2163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700"/>
              <a:t>Αμέσως μετά την ανάφλεξη του μίγματος του καυσίμου, η πίεση στον κύλινδρο ανεβαίνει 3 με 4 φορές πάνω από την πίεση συμπίεσης. </a:t>
            </a:r>
          </a:p>
          <a:p>
            <a:pPr algn="ctr" hangingPunct="1">
              <a:lnSpc>
                <a:spcPct val="100000"/>
              </a:lnSpc>
            </a:pPr>
            <a:endParaRPr lang="en-US" altLang="el-GR" sz="1700"/>
          </a:p>
          <a:p>
            <a:pPr algn="ctr" hangingPunct="1">
              <a:lnSpc>
                <a:spcPct val="100000"/>
              </a:lnSpc>
            </a:pPr>
            <a:endParaRPr lang="en-US" altLang="el-GR" sz="1700"/>
          </a:p>
          <a:p>
            <a:pPr algn="ctr" hangingPunct="1">
              <a:lnSpc>
                <a:spcPct val="100000"/>
              </a:lnSpc>
            </a:pPr>
            <a:r>
              <a:rPr lang="el-GR" altLang="el-GR" sz="1700"/>
              <a:t>Καθώς, όμως, το έμβολο αρχίζει να κατεβαίνει, η πίεση μειώνεται απότομα και τη στιγμή που αρχίζει να ανοίγει η βαλβίδα εξαγωγής η πίεση είναι 4 με 6 Kg/cm</a:t>
            </a:r>
            <a:r>
              <a:rPr lang="el-GR" altLang="el-GR" sz="1700" baseline="30000"/>
              <a:t>2</a:t>
            </a:r>
            <a:r>
              <a:rPr lang="el-GR" altLang="el-GR" sz="1700"/>
              <a:t> και μειώνεται παραπάνω και από την ατμοσφαιρική (1 Kg/cm</a:t>
            </a:r>
            <a:r>
              <a:rPr lang="el-GR" altLang="el-GR" sz="1700" baseline="30000"/>
              <a:t>2</a:t>
            </a:r>
            <a:r>
              <a:rPr lang="el-GR" altLang="el-GR" sz="1700"/>
              <a:t>), μόλις η βαλβίδα ανοίξει τελείως.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5362">
                                            <p:txEl>
                                              <p:pRg st="3" end="3"/>
                                            </p:txEl>
                                          </p:spTgt>
                                        </p:tgtEl>
                                        <p:attrNameLst>
                                          <p:attrName>style.visibility</p:attrName>
                                        </p:attrNameLst>
                                      </p:cBhvr>
                                      <p:to>
                                        <p:strVal val="visible"/>
                                      </p:to>
                                    </p:set>
                                    <p:anim calcmode="lin" valueType="num">
                                      <p:cBhvr additive="repl">
                                        <p:cTn id="7" dur="500" fill="hold"/>
                                        <p:tgtEl>
                                          <p:spTgt spid="15362">
                                            <p:txEl>
                                              <p:pRg st="3" end="3"/>
                                            </p:txEl>
                                          </p:spTgt>
                                        </p:tgtEl>
                                        <p:attrNameLst>
                                          <p:attrName>ppt_x</p:attrName>
                                        </p:attrNameLst>
                                      </p:cBhvr>
                                      <p:tavLst>
                                        <p:tav tm="100000">
                                          <p:val>
                                            <p:strVal val="#ppt_x"/>
                                          </p:val>
                                        </p:tav>
                                        <p:tav>
                                          <p:val>
                                            <p:strVal val="#ppt_x"/>
                                          </p:val>
                                        </p:tav>
                                      </p:tavLst>
                                    </p:anim>
                                    <p:anim calcmode="lin" valueType="num">
                                      <p:cBhvr additive="repl">
                                        <p:cTn id="8" dur="500" fill="hold"/>
                                        <p:tgtEl>
                                          <p:spTgt spid="15362">
                                            <p:txEl>
                                              <p:pRg st="3" end="3"/>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4829747E-6AC6-6F10-A79E-C3625539AB1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Σχέση και πίεση συμπίεσης</a:t>
            </a:r>
          </a:p>
        </p:txBody>
      </p:sp>
      <p:sp>
        <p:nvSpPr>
          <p:cNvPr id="16386" name="Rectangle 2">
            <a:extLst>
              <a:ext uri="{FF2B5EF4-FFF2-40B4-BE49-F238E27FC236}">
                <a16:creationId xmlns:a16="http://schemas.microsoft.com/office/drawing/2014/main" id="{B29CF1E6-F937-E2BC-2581-A743EE97C165}"/>
              </a:ext>
            </a:extLst>
          </p:cNvPr>
          <p:cNvSpPr>
            <a:spLocks noChangeArrowheads="1"/>
          </p:cNvSpPr>
          <p:nvPr/>
        </p:nvSpPr>
        <p:spPr bwMode="auto">
          <a:xfrm>
            <a:off x="468313" y="660400"/>
            <a:ext cx="8135937" cy="608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700"/>
              <a:t>Στον πίνακα που ακολουθεί, παρουσιάζονται, ενδεικτικά, οι πιέσεις και οι θερμοκρασίες σε 4-χρονους βενζινοκινητήρες σε σχέση με τη σχέση συμπίεσης.</a:t>
            </a:r>
          </a:p>
        </p:txBody>
      </p:sp>
      <p:pic>
        <p:nvPicPr>
          <p:cNvPr id="16387" name="Picture 3">
            <a:extLst>
              <a:ext uri="{FF2B5EF4-FFF2-40B4-BE49-F238E27FC236}">
                <a16:creationId xmlns:a16="http://schemas.microsoft.com/office/drawing/2014/main" id="{9CF090B8-CC90-059F-5C2C-58E4AE7A64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9836"/>
          <a:stretch>
            <a:fillRect/>
          </a:stretch>
        </p:blipFill>
        <p:spPr bwMode="auto">
          <a:xfrm>
            <a:off x="1476375" y="1314450"/>
            <a:ext cx="6119813" cy="3273425"/>
          </a:xfrm>
          <a:prstGeom prst="rect">
            <a:avLst/>
          </a:prstGeom>
          <a:noFill/>
          <a:ln>
            <a:noFill/>
          </a:ln>
          <a:effectLst/>
          <a:extLst>
            <a:ext uri="{909E8E84-426E-40DD-AFC4-6F175D3DCCD1}">
              <a14:hiddenFill xmlns:a14="http://schemas.microsoft.com/office/drawing/2010/main">
                <a:blipFill dpi="0" rotWithShape="0">
                  <a:blip/>
                  <a:srcRect t="9836"/>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6387"/>
                                        </p:tgtEl>
                                        <p:attrNameLst>
                                          <p:attrName>style.visibility</p:attrName>
                                        </p:attrNameLst>
                                      </p:cBhvr>
                                      <p:to>
                                        <p:strVal val="visible"/>
                                      </p:to>
                                    </p:set>
                                    <p:animEffect transition="in" filter="checkerboard(across)">
                                      <p:cBhvr additive="repl">
                                        <p:cTn id="7"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69ED4497-A7F2-67C2-7833-A6201531E95A}"/>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Κυλινδρισμός - Σχέση και Πίεση Συμπίεσης</a:t>
            </a:r>
          </a:p>
        </p:txBody>
      </p:sp>
      <p:sp>
        <p:nvSpPr>
          <p:cNvPr id="17410" name="Rectangle 2">
            <a:extLst>
              <a:ext uri="{FF2B5EF4-FFF2-40B4-BE49-F238E27FC236}">
                <a16:creationId xmlns:a16="http://schemas.microsoft.com/office/drawing/2014/main" id="{3C144DF4-7E64-9FEA-8816-62F04B77A24B}"/>
              </a:ext>
            </a:extLst>
          </p:cNvPr>
          <p:cNvSpPr>
            <a:spLocks noChangeArrowheads="1"/>
          </p:cNvSpPr>
          <p:nvPr/>
        </p:nvSpPr>
        <p:spPr bwMode="auto">
          <a:xfrm>
            <a:off x="1547813" y="1563688"/>
            <a:ext cx="5813425" cy="395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000" b="1"/>
              <a:t>Τ Ε Λ Ο Σ</a:t>
            </a:r>
          </a:p>
        </p:txBody>
      </p:sp>
      <p:sp>
        <p:nvSpPr>
          <p:cNvPr id="17411" name="AutoShape 3">
            <a:extLst>
              <a:ext uri="{FF2B5EF4-FFF2-40B4-BE49-F238E27FC236}">
                <a16:creationId xmlns:a16="http://schemas.microsoft.com/office/drawing/2014/main" id="{72874A4A-6802-F6E6-FB42-994E7F1B191A}"/>
              </a:ext>
            </a:extLst>
          </p:cNvPr>
          <p:cNvSpPr>
            <a:spLocks noChangeArrowheads="1"/>
          </p:cNvSpPr>
          <p:nvPr/>
        </p:nvSpPr>
        <p:spPr bwMode="auto">
          <a:xfrm>
            <a:off x="2916238" y="1995488"/>
            <a:ext cx="2376487" cy="360362"/>
          </a:xfrm>
          <a:custGeom>
            <a:avLst/>
            <a:gdLst>
              <a:gd name="G0" fmla="+- 0 0 12076736"/>
              <a:gd name="G1" fmla="+- 32767 0 12076736"/>
              <a:gd name="G2" fmla="?: G1 12076736 32767"/>
              <a:gd name="G3" fmla="?: G0 0 G1"/>
              <a:gd name="G4" fmla="+- 0 0 0"/>
              <a:gd name="G5" fmla="+- 32767 0 0"/>
              <a:gd name="G6" fmla="?: G5 0 32767"/>
              <a:gd name="G7" fmla="?: G4 0 G5"/>
              <a:gd name="G8" fmla="+- G7 0 G3"/>
              <a:gd name="G9" fmla="+- G8 32767 0"/>
              <a:gd name="G10" fmla="+- G9 0 0"/>
              <a:gd name="G11" fmla="?: G8 G8 G10"/>
              <a:gd name="G12" fmla="*/ 6601 1 2"/>
              <a:gd name="G13" fmla="*/ 1 48365 11520"/>
              <a:gd name="G14" fmla="*/ G13 G3 1"/>
              <a:gd name="G15" fmla="*/ G14 1 32767"/>
              <a:gd name="G16" fmla="sin G12 G15"/>
              <a:gd name="G17" fmla="*/ 1000 1 2"/>
              <a:gd name="G18" fmla="*/ 1 48365 11520"/>
              <a:gd name="G19" fmla="*/ G18 G3 1"/>
              <a:gd name="G20" fmla="*/ G19 1 32767"/>
              <a:gd name="G21" fmla="cos G17 G20"/>
              <a:gd name="G22" fmla="at2 G21 G16"/>
              <a:gd name="G23" fmla="cos G12 G22"/>
              <a:gd name="G24" fmla="at2 G21 G16"/>
              <a:gd name="G25" fmla="sin G17 G24"/>
              <a:gd name="G26" fmla="*/ 1 48365 11520"/>
              <a:gd name="G27" fmla="*/ G26 G7 1"/>
              <a:gd name="G28" fmla="*/ G27 1 32767"/>
              <a:gd name="G29" fmla="sin G12 G28"/>
              <a:gd name="G30" fmla="*/ 1 48365 11520"/>
              <a:gd name="G31" fmla="*/ G30 G7 1"/>
              <a:gd name="G32" fmla="*/ G31 1 32767"/>
              <a:gd name="G33" fmla="cos G17 G32"/>
              <a:gd name="G34" fmla="at2 G33 G29"/>
              <a:gd name="G35" fmla="cos G12 G34"/>
              <a:gd name="G36" fmla="at2 G33 G29"/>
              <a:gd name="G37" fmla="sin G17 G36"/>
              <a:gd name="G38" fmla="*/ 6601 1 2"/>
              <a:gd name="G39" fmla="+- G38 G23 0"/>
              <a:gd name="G40" fmla="+- G39 0 0"/>
              <a:gd name="G41" fmla="*/ 1000 1 2"/>
              <a:gd name="G42" fmla="+- G41 G25 0"/>
              <a:gd name="G43" fmla="+- G42 0 0"/>
              <a:gd name="G44" fmla="+- G38 G35 0"/>
              <a:gd name="G45" fmla="+- G44 0 0"/>
              <a:gd name="G46" fmla="+- G41 G37 0"/>
              <a:gd name="G47" fmla="+- G46 0 0"/>
              <a:gd name="G48" fmla="+- 32767 0 G3"/>
              <a:gd name="G49" fmla="+- G11 0 G48"/>
              <a:gd name="G50" fmla="max G40 G45"/>
              <a:gd name="G51" fmla="?: G49 6601 G50"/>
              <a:gd name="G52" fmla="+- 32767 0 G3"/>
              <a:gd name="G53" fmla="+- 32767 0 G3"/>
              <a:gd name="G54" fmla="?: G52 G52 G53"/>
              <a:gd name="G55" fmla="+- G11 0 G54"/>
              <a:gd name="G56" fmla="max G43 G47"/>
              <a:gd name="G57" fmla="?: G55 1000 G56"/>
              <a:gd name="G58" fmla="+- 32767 0 G3"/>
              <a:gd name="G59" fmla="+- 32767 0 G3"/>
              <a:gd name="G60" fmla="?: G58 G58 G59"/>
              <a:gd name="G61" fmla="+- G11 0 G60"/>
              <a:gd name="G62" fmla="min G40 G45"/>
              <a:gd name="G63" fmla="?: G61 0 G62"/>
              <a:gd name="G64" fmla="+- 32767 0 G3"/>
              <a:gd name="G65" fmla="+- 32767 0 G3"/>
              <a:gd name="G66" fmla="?: G64 G64 G65"/>
              <a:gd name="G67" fmla="+- G11 0 G66"/>
              <a:gd name="G68" fmla="min G43 G47"/>
              <a:gd name="G69" fmla="?: G67 0 G68"/>
              <a:gd name="G70" fmla="+- G3 0 32767"/>
              <a:gd name="G71" fmla="+- G7 32767 0"/>
              <a:gd name="G72" fmla="+- G71 0 0"/>
              <a:gd name="G73" fmla="+- G70 G72 0"/>
              <a:gd name="G74" fmla="*/ G73 1 2"/>
              <a:gd name="G75" fmla="*/ G3 1 32767"/>
              <a:gd name="G76" fmla="*/ G11 1 32767"/>
              <a:gd name="G77" fmla="*/ G3 1 32767"/>
              <a:gd name="G78" fmla="*/ G11 1 32767"/>
            </a:gdLst>
            <a:ahLst/>
            <a:cxnLst>
              <a:cxn ang="0">
                <a:pos x="r" y="vc"/>
              </a:cxn>
              <a:cxn ang="5400000">
                <a:pos x="hc" y="b"/>
              </a:cxn>
              <a:cxn ang="10800000">
                <a:pos x="l" y="vc"/>
              </a:cxn>
              <a:cxn ang="16200000">
                <a:pos x="hc" y="t"/>
              </a:cxn>
            </a:cxnLst>
            <a:rect l="0" t="0" r="0" b="0"/>
            <a:pathLst>
              <a:path stroke="0">
                <a:moveTo>
                  <a:pt x="6601" y="497"/>
                </a:moveTo>
                <a:lnTo>
                  <a:pt x="3301" y="500"/>
                </a:lnTo>
                <a:lnTo>
                  <a:pt x="-368" y="369"/>
                </a:lnTo>
                <a:close/>
              </a:path>
              <a:path fill="none">
                <a:moveTo>
                  <a:pt x="3301" y="500"/>
                </a:moveTo>
                <a:lnTo>
                  <a:pt x="6601" y="497"/>
                </a:lnTo>
              </a:path>
            </a:pathLst>
          </a:custGeom>
          <a:noFill/>
          <a:ln w="12600" cap="flat">
            <a:solidFill>
              <a:srgbClr val="095294"/>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l-G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0"/>
                      </p:stCondLst>
                      <p:childTnLst>
                        <p:par>
                          <p:cTn id="4" fill="hold" nodeType="withGroup">
                            <p:stCondLst>
                              <p:cond delay="0"/>
                            </p:stCondLst>
                            <p:childTnLst>
                              <p:par>
                                <p:cTn id="5" presetID="29" presetClass="entr" fill="hold" nodeType="withEffect">
                                  <p:stCondLst>
                                    <p:cond delay="0"/>
                                  </p:stCondLst>
                                  <p:childTnLst>
                                    <p:set>
                                      <p:cBhvr additive="repl">
                                        <p:cTn id="6" dur="1" fill="hold">
                                          <p:stCondLst>
                                            <p:cond delay="0"/>
                                          </p:stCondLst>
                                        </p:cTn>
                                        <p:tgtEl>
                                          <p:spTgt spid="17410"/>
                                        </p:tgtEl>
                                        <p:attrNameLst>
                                          <p:attrName>style.visibility</p:attrName>
                                        </p:attrNameLst>
                                      </p:cBhvr>
                                      <p:to>
                                        <p:strVal val="visible"/>
                                      </p:to>
                                    </p:set>
                                    <p:anim calcmode="lin" valueType="num">
                                      <p:cBhvr additive="repl">
                                        <p:cTn id="7" dur="1000" fill="hold"/>
                                        <p:tgtEl>
                                          <p:spTgt spid="17410"/>
                                        </p:tgtEl>
                                        <p:attrNameLst>
                                          <p:attrName>ppt_x</p:attrName>
                                        </p:attrNameLst>
                                      </p:cBhvr>
                                      <p:tavLst>
                                        <p:tav tm="100000">
                                          <p:val>
                                            <p:strVal val="#ppt_x-.2"/>
                                          </p:val>
                                        </p:tav>
                                        <p:tav>
                                          <p:val>
                                            <p:strVal val="#ppt_x"/>
                                          </p:val>
                                        </p:tav>
                                      </p:tavLst>
                                    </p:anim>
                                    <p:anim calcmode="lin" valueType="num">
                                      <p:cBhvr additive="repl">
                                        <p:cTn id="8" dur="1000" fill="hold"/>
                                        <p:tgtEl>
                                          <p:spTgt spid="17410"/>
                                        </p:tgtEl>
                                        <p:attrNameLst>
                                          <p:attrName>ppt_y</p:attrName>
                                        </p:attrNameLst>
                                      </p:cBhvr>
                                      <p:tavLst>
                                        <p:tav tm="100000">
                                          <p:val>
                                            <p:strVal val="#ppt_y"/>
                                          </p:val>
                                        </p:tav>
                                        <p:tav>
                                          <p:val>
                                            <p:strVal val="#ppt_y"/>
                                          </p:val>
                                        </p:tav>
                                      </p:tavLst>
                                    </p:anim>
                                    <p:animEffect transition="in" filter="wipe(right)">
                                      <p:cBhvr additive="repl">
                                        <p:cTn id="9" dur="1000"/>
                                        <p:tgtEl>
                                          <p:spTgt spid="17410"/>
                                        </p:tgtEl>
                                      </p:cBhvr>
                                    </p:animEffect>
                                  </p:childTnLst>
                                </p:cTn>
                              </p:par>
                              <p:par>
                                <p:cTn id="10" presetID="26" presetClass="entr" fill="hold" nodeType="withEffect">
                                  <p:stCondLst>
                                    <p:cond delay="0"/>
                                  </p:stCondLst>
                                  <p:childTnLst>
                                    <p:set>
                                      <p:cBhvr additive="repl">
                                        <p:cTn id="11" dur="1" fill="hold">
                                          <p:stCondLst>
                                            <p:cond delay="0"/>
                                          </p:stCondLst>
                                        </p:cTn>
                                        <p:tgtEl>
                                          <p:spTgt spid="17411"/>
                                        </p:tgtEl>
                                        <p:attrNameLst>
                                          <p:attrName>style.visibility</p:attrName>
                                        </p:attrNameLst>
                                      </p:cBhvr>
                                      <p:to>
                                        <p:strVal val="visible"/>
                                      </p:to>
                                    </p:set>
                                    <p:animEffect transition="in" filter="wipe(down)">
                                      <p:cBhvr additive="repl">
                                        <p:cTn id="12" dur="580">
                                          <p:stCondLst>
                                            <p:cond delay="0"/>
                                          </p:stCondLst>
                                        </p:cTn>
                                        <p:tgtEl>
                                          <p:spTgt spid="17411"/>
                                        </p:tgtEl>
                                      </p:cBhvr>
                                    </p:animEffect>
                                    <p:anim calcmode="lin" valueType="num">
                                      <p:cBhvr additive="repl">
                                        <p:cTn id="13" dur="1822">
                                          <p:stCondLst>
                                            <p:cond delay="0"/>
                                          </p:stCondLst>
                                        </p:cTn>
                                        <p:tgtEl>
                                          <p:spTgt spid="17411"/>
                                        </p:tgtEl>
                                        <p:attrNameLst>
                                          <p:attrName>ppt_x</p:attrName>
                                        </p:attrNameLst>
                                      </p:cBhvr>
                                      <p:tavLst>
                                        <p:tav tm="100000">
                                          <p:val>
                                            <p:strVal val="#ppt_x-0.25"/>
                                          </p:val>
                                        </p:tav>
                                        <p:tav>
                                          <p:val>
                                            <p:strVal val="#ppt_x"/>
                                          </p:val>
                                        </p:tav>
                                      </p:tavLst>
                                    </p:anim>
                                    <p:anim calcmode="lin" valueType="num">
                                      <p:cBhvr additive="repl">
                                        <p:cTn id="14" dur="664">
                                          <p:stCondLst>
                                            <p:cond delay="0"/>
                                          </p:stCondLst>
                                        </p:cTn>
                                        <p:tgtEl>
                                          <p:spTgt spid="17411"/>
                                        </p:tgtEl>
                                        <p:attrNameLst>
                                          <p:attrName>ppt_y</p:attrName>
                                        </p:attrNameLst>
                                      </p:cBhvr>
                                      <p:tavLst>
                                        <p:tav tm="0" fmla="#ppt_y-sin(pi*$)/3">
                                          <p:val>
                                            <p:fltVal val="0.5"/>
                                          </p:val>
                                        </p:tav>
                                        <p:tav tm="100000">
                                          <p:val>
                                            <p:fltVal val="1"/>
                                          </p:val>
                                        </p:tav>
                                      </p:tavLst>
                                    </p:anim>
                                    <p:anim calcmode="lin" valueType="num">
                                      <p:cBhvr additive="repl">
                                        <p:cTn id="15" dur="664">
                                          <p:stCondLst>
                                            <p:cond delay="664"/>
                                          </p:stCondLst>
                                        </p:cTn>
                                        <p:tgtEl>
                                          <p:spTgt spid="17411"/>
                                        </p:tgtEl>
                                        <p:attrNameLst>
                                          <p:attrName>ppt_y</p:attrName>
                                        </p:attrNameLst>
                                      </p:cBhvr>
                                      <p:tavLst>
                                        <p:tav tm="0" fmla="#ppt_y-sin(pi*$)/9">
                                          <p:val>
                                            <p:fltVal val="0"/>
                                          </p:val>
                                        </p:tav>
                                        <p:tav tm="100000">
                                          <p:val>
                                            <p:fltVal val="1"/>
                                          </p:val>
                                        </p:tav>
                                      </p:tavLst>
                                    </p:anim>
                                    <p:anim calcmode="lin" valueType="num">
                                      <p:cBhvr additive="repl">
                                        <p:cTn id="16" dur="332">
                                          <p:stCondLst>
                                            <p:cond delay="1324"/>
                                          </p:stCondLst>
                                        </p:cTn>
                                        <p:tgtEl>
                                          <p:spTgt spid="17411"/>
                                        </p:tgtEl>
                                        <p:attrNameLst>
                                          <p:attrName>ppt_y</p:attrName>
                                        </p:attrNameLst>
                                      </p:cBhvr>
                                      <p:tavLst>
                                        <p:tav tm="0" fmla="#ppt_y-sin(pi*$)/27">
                                          <p:val>
                                            <p:fltVal val="0"/>
                                          </p:val>
                                        </p:tav>
                                        <p:tav tm="100000">
                                          <p:val>
                                            <p:fltVal val="1"/>
                                          </p:val>
                                        </p:tav>
                                      </p:tavLst>
                                    </p:anim>
                                    <p:anim calcmode="lin" valueType="num">
                                      <p:cBhvr additive="repl">
                                        <p:cTn id="17" dur="164">
                                          <p:stCondLst>
                                            <p:cond delay="1656"/>
                                          </p:stCondLst>
                                        </p:cTn>
                                        <p:tgtEl>
                                          <p:spTgt spid="17411"/>
                                        </p:tgtEl>
                                        <p:attrNameLst>
                                          <p:attrName>ppt_y</p:attrName>
                                        </p:attrNameLst>
                                      </p:cBhvr>
                                      <p:tavLst>
                                        <p:tav tm="0" fmla="#ppt_y-sin(pi*$)/81">
                                          <p:val>
                                            <p:fltVal val="0"/>
                                          </p:val>
                                        </p:tav>
                                        <p:tav tm="100000">
                                          <p:val>
                                            <p:fltVal val="1"/>
                                          </p:val>
                                        </p:tav>
                                      </p:tavLst>
                                    </p:anim>
                                    <p:animScale>
                                      <p:cBhvr additive="repl">
                                        <p:cTn id="18" dur="26" fill="hold">
                                          <p:stCondLst>
                                            <p:cond delay="650"/>
                                          </p:stCondLst>
                                        </p:cTn>
                                        <p:tgtEl>
                                          <p:spTgt spid="17411"/>
                                        </p:tgtEl>
                                      </p:cBhvr>
                                      <p:to x="100000" y="60000"/>
                                    </p:animScale>
                                    <p:animScale>
                                      <p:cBhvr additive="repl">
                                        <p:cTn id="19" dur="166" decel="50000" fill="hold">
                                          <p:stCondLst>
                                            <p:cond delay="676"/>
                                          </p:stCondLst>
                                        </p:cTn>
                                        <p:tgtEl>
                                          <p:spTgt spid="17411"/>
                                        </p:tgtEl>
                                      </p:cBhvr>
                                      <p:to x="100000" y="100000"/>
                                    </p:animScale>
                                    <p:animScale>
                                      <p:cBhvr additive="repl">
                                        <p:cTn id="20" dur="26" fill="hold">
                                          <p:stCondLst>
                                            <p:cond delay="1312"/>
                                          </p:stCondLst>
                                        </p:cTn>
                                        <p:tgtEl>
                                          <p:spTgt spid="17411"/>
                                        </p:tgtEl>
                                      </p:cBhvr>
                                      <p:to x="100000" y="80000"/>
                                    </p:animScale>
                                    <p:animScale>
                                      <p:cBhvr additive="repl">
                                        <p:cTn id="21" dur="166" decel="50000" fill="hold">
                                          <p:stCondLst>
                                            <p:cond delay="1338"/>
                                          </p:stCondLst>
                                        </p:cTn>
                                        <p:tgtEl>
                                          <p:spTgt spid="17411"/>
                                        </p:tgtEl>
                                      </p:cBhvr>
                                      <p:to x="100000" y="100000"/>
                                    </p:animScale>
                                    <p:animScale>
                                      <p:cBhvr additive="repl">
                                        <p:cTn id="22" dur="26" fill="hold">
                                          <p:stCondLst>
                                            <p:cond delay="1642"/>
                                          </p:stCondLst>
                                        </p:cTn>
                                        <p:tgtEl>
                                          <p:spTgt spid="17411"/>
                                        </p:tgtEl>
                                      </p:cBhvr>
                                      <p:to x="100000" y="90000"/>
                                    </p:animScale>
                                    <p:animScale>
                                      <p:cBhvr additive="repl">
                                        <p:cTn id="23" dur="166" decel="50000" fill="hold">
                                          <p:stCondLst>
                                            <p:cond delay="1668"/>
                                          </p:stCondLst>
                                        </p:cTn>
                                        <p:tgtEl>
                                          <p:spTgt spid="17411"/>
                                        </p:tgtEl>
                                      </p:cBhvr>
                                      <p:to x="100000" y="100000"/>
                                    </p:animScale>
                                    <p:animScale>
                                      <p:cBhvr additive="repl">
                                        <p:cTn id="24" dur="26" fill="hold">
                                          <p:stCondLst>
                                            <p:cond delay="1808"/>
                                          </p:stCondLst>
                                        </p:cTn>
                                        <p:tgtEl>
                                          <p:spTgt spid="17411"/>
                                        </p:tgtEl>
                                      </p:cBhvr>
                                      <p:to x="100000" y="95000"/>
                                    </p:animScale>
                                    <p:animScale>
                                      <p:cBhvr additive="repl">
                                        <p:cTn id="25" dur="166" decel="50000" fill="hold">
                                          <p:stCondLst>
                                            <p:cond delay="1834"/>
                                          </p:stCondLst>
                                        </p:cTn>
                                        <p:tgtEl>
                                          <p:spTgt spid="174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2C2B1038-A60E-43EB-CCFD-814127E7D2EE}"/>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Κυλινδρισμός</a:t>
            </a:r>
          </a:p>
        </p:txBody>
      </p:sp>
      <p:sp>
        <p:nvSpPr>
          <p:cNvPr id="6146" name="Rectangle 2">
            <a:extLst>
              <a:ext uri="{FF2B5EF4-FFF2-40B4-BE49-F238E27FC236}">
                <a16:creationId xmlns:a16="http://schemas.microsoft.com/office/drawing/2014/main" id="{DD12CF9A-1435-8F05-3986-994D18E1A760}"/>
              </a:ext>
            </a:extLst>
          </p:cNvPr>
          <p:cNvSpPr>
            <a:spLocks noChangeArrowheads="1"/>
          </p:cNvSpPr>
          <p:nvPr/>
        </p:nvSpPr>
        <p:spPr bwMode="auto">
          <a:xfrm>
            <a:off x="755650" y="1419225"/>
            <a:ext cx="7559675" cy="1247775"/>
          </a:xfrm>
          <a:prstGeom prst="rect">
            <a:avLst/>
          </a:prstGeom>
          <a:solidFill>
            <a:srgbClr val="FFFFFF"/>
          </a:solidFill>
          <a:ln w="25560" cap="flat">
            <a:solidFill>
              <a:srgbClr val="0BD0D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900">
                <a:latin typeface="Calibri" panose="020F0502020204030204" pitchFamily="34" charset="0"/>
              </a:rPr>
              <a:t>Κυλινδρισμός ονομάζεται ο όγκος που διαγράφεται κατά τη διαδρομή του εμβόλου μέσα στον κύλινδρο από το Κ.Ν.Σ. μέχρι το Α.Ν.Σ.. </a:t>
            </a:r>
          </a:p>
          <a:p>
            <a:pPr algn="ctr" hangingPunct="1">
              <a:lnSpc>
                <a:spcPct val="100000"/>
              </a:lnSpc>
            </a:pPr>
            <a:r>
              <a:rPr lang="el-GR" altLang="el-GR" sz="1900">
                <a:latin typeface="Calibri" panose="020F0502020204030204" pitchFamily="34" charset="0"/>
              </a:rPr>
              <a:t>Κατ' επέκταση, κυλινδρισμός ενός κινητήρα είναι το άθροισμα των κυλινδρισμών των κυλίνδρων του.</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6146"/>
                                        </p:tgtEl>
                                        <p:attrNameLst>
                                          <p:attrName>style.visibility</p:attrName>
                                        </p:attrNameLst>
                                      </p:cBhvr>
                                      <p:to>
                                        <p:strVal val="visible"/>
                                      </p:to>
                                    </p:set>
                                    <p:animEffect transition="in" filter="checkerboard(across)">
                                      <p:cBhvr additive="repl">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2F04004E-DE3C-9C50-6342-7ACCEE607E21}"/>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Κυλινδρισμός</a:t>
            </a:r>
          </a:p>
        </p:txBody>
      </p:sp>
      <p:sp>
        <p:nvSpPr>
          <p:cNvPr id="7170" name="Rectangle 2">
            <a:extLst>
              <a:ext uri="{FF2B5EF4-FFF2-40B4-BE49-F238E27FC236}">
                <a16:creationId xmlns:a16="http://schemas.microsoft.com/office/drawing/2014/main" id="{D1C82407-810B-40BB-5006-CF32B843B79D}"/>
              </a:ext>
            </a:extLst>
          </p:cNvPr>
          <p:cNvSpPr>
            <a:spLocks noChangeArrowheads="1"/>
          </p:cNvSpPr>
          <p:nvPr/>
        </p:nvSpPr>
        <p:spPr bwMode="auto">
          <a:xfrm>
            <a:off x="395288" y="962025"/>
            <a:ext cx="8280400" cy="2284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Τα βασικά στοιχεία για τον υπολογισμό του κυλινδρισμού είναι η εσωτερική διάμετρος του κυλίνδρου και το μήκος της διαδρομής του εμβόλου, η διαδρομή, δηλαδή, του εμβόλου από το Κ.Ν.Σ. μέχρι το Α.Ν.Σ. </a:t>
            </a:r>
          </a:p>
          <a:p>
            <a:pPr algn="ctr" hangingPunct="1">
              <a:lnSpc>
                <a:spcPct val="100000"/>
              </a:lnSpc>
            </a:pPr>
            <a:endParaRPr lang="en-US" altLang="el-GR"/>
          </a:p>
          <a:p>
            <a:pPr algn="ctr" hangingPunct="1">
              <a:lnSpc>
                <a:spcPct val="100000"/>
              </a:lnSpc>
            </a:pPr>
            <a:endParaRPr lang="en-US" altLang="el-GR"/>
          </a:p>
          <a:p>
            <a:pPr algn="ctr" hangingPunct="1">
              <a:lnSpc>
                <a:spcPct val="100000"/>
              </a:lnSpc>
            </a:pPr>
            <a:r>
              <a:rPr lang="el-GR" altLang="el-GR"/>
              <a:t>Τα στοιχεία αυτά επιτρέπουν τον ακριβή υπολογισμό του κυλινδρισμού ως του όγκου ενός κυλίνδρου, ο οποίος έχει βάση με διάμετρο ίση με την εσωτερική διάμετρο και ύψος ίσο με τη διαδρομή του εμβόλου</a:t>
            </a:r>
            <a:r>
              <a:rPr lang="en-US" altLang="el-GR"/>
              <a:t>.</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7170">
                                            <p:txEl>
                                              <p:pRg st="3" end="3"/>
                                            </p:txEl>
                                          </p:spTgt>
                                        </p:tgtEl>
                                        <p:attrNameLst>
                                          <p:attrName>style.visibility</p:attrName>
                                        </p:attrNameLst>
                                      </p:cBhvr>
                                      <p:to>
                                        <p:strVal val="visible"/>
                                      </p:to>
                                    </p:set>
                                    <p:anim calcmode="lin" valueType="num">
                                      <p:cBhvr additive="repl">
                                        <p:cTn id="7" dur="500" fill="hold"/>
                                        <p:tgtEl>
                                          <p:spTgt spid="7170">
                                            <p:txEl>
                                              <p:pRg st="3" end="3"/>
                                            </p:txEl>
                                          </p:spTgt>
                                        </p:tgtEl>
                                        <p:attrNameLst>
                                          <p:attrName>ppt_x</p:attrName>
                                        </p:attrNameLst>
                                      </p:cBhvr>
                                      <p:tavLst>
                                        <p:tav tm="100000">
                                          <p:val>
                                            <p:strVal val="#ppt_x"/>
                                          </p:val>
                                        </p:tav>
                                        <p:tav>
                                          <p:val>
                                            <p:strVal val="#ppt_x"/>
                                          </p:val>
                                        </p:tav>
                                      </p:tavLst>
                                    </p:anim>
                                    <p:anim calcmode="lin" valueType="num">
                                      <p:cBhvr additive="repl">
                                        <p:cTn id="8" dur="500" fill="hold"/>
                                        <p:tgtEl>
                                          <p:spTgt spid="7170">
                                            <p:txEl>
                                              <p:pRg st="3" end="3"/>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EA5921FD-F621-8524-1233-D9097F6E3141}"/>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Κυλινδρισμός</a:t>
            </a:r>
          </a:p>
        </p:txBody>
      </p:sp>
      <p:sp>
        <p:nvSpPr>
          <p:cNvPr id="8194" name="Rectangle 2">
            <a:extLst>
              <a:ext uri="{FF2B5EF4-FFF2-40B4-BE49-F238E27FC236}">
                <a16:creationId xmlns:a16="http://schemas.microsoft.com/office/drawing/2014/main" id="{A39356B3-6640-51D3-CEA8-DF73BA5C375A}"/>
              </a:ext>
            </a:extLst>
          </p:cNvPr>
          <p:cNvSpPr>
            <a:spLocks noChangeArrowheads="1"/>
          </p:cNvSpPr>
          <p:nvPr/>
        </p:nvSpPr>
        <p:spPr bwMode="auto">
          <a:xfrm>
            <a:off x="3851275" y="771525"/>
            <a:ext cx="4751388" cy="3686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n-US" altLang="el-GR" b="1"/>
              <a:t>V= E </a:t>
            </a:r>
            <a:r>
              <a:rPr lang="en-US" altLang="el-GR" b="1">
                <a:latin typeface="Wingdings 2" pitchFamily="2" charset="0"/>
              </a:rPr>
              <a:t></a:t>
            </a:r>
            <a:r>
              <a:rPr lang="en-US" altLang="el-GR" b="1"/>
              <a:t> l</a:t>
            </a:r>
          </a:p>
          <a:p>
            <a:pPr hangingPunct="1">
              <a:lnSpc>
                <a:spcPct val="100000"/>
              </a:lnSpc>
            </a:pPr>
            <a:endParaRPr lang="en-US" altLang="el-GR"/>
          </a:p>
          <a:p>
            <a:pPr hangingPunct="1">
              <a:lnSpc>
                <a:spcPct val="100000"/>
              </a:lnSpc>
            </a:pPr>
            <a:r>
              <a:rPr lang="el-GR" altLang="el-GR"/>
              <a:t>και επειδή E</a:t>
            </a:r>
            <a:r>
              <a:rPr lang="en-US" altLang="el-GR"/>
              <a:t>=</a:t>
            </a:r>
            <a:r>
              <a:rPr lang="el-GR" altLang="el-GR"/>
              <a:t>π</a:t>
            </a:r>
            <a:r>
              <a:rPr lang="en-US" altLang="el-GR">
                <a:latin typeface="Wingdings 2" pitchFamily="2" charset="0"/>
              </a:rPr>
              <a:t></a:t>
            </a:r>
            <a:r>
              <a:rPr lang="el-GR" altLang="el-GR"/>
              <a:t>d</a:t>
            </a:r>
            <a:r>
              <a:rPr lang="el-GR" altLang="el-GR" baseline="30000"/>
              <a:t>2</a:t>
            </a:r>
            <a:r>
              <a:rPr lang="el-GR" altLang="el-GR"/>
              <a:t>/4, θα έχουμε:</a:t>
            </a:r>
          </a:p>
          <a:p>
            <a:pPr hangingPunct="1">
              <a:lnSpc>
                <a:spcPct val="100000"/>
              </a:lnSpc>
            </a:pPr>
            <a:endParaRPr lang="el-GR" altLang="el-GR"/>
          </a:p>
          <a:p>
            <a:pPr algn="ctr" hangingPunct="1">
              <a:lnSpc>
                <a:spcPct val="100000"/>
              </a:lnSpc>
            </a:pPr>
            <a:r>
              <a:rPr lang="el-GR" altLang="el-GR" b="1"/>
              <a:t>V= (π</a:t>
            </a:r>
            <a:r>
              <a:rPr lang="en-US" altLang="el-GR" b="1">
                <a:latin typeface="Wingdings 2" pitchFamily="2" charset="0"/>
              </a:rPr>
              <a:t></a:t>
            </a:r>
            <a:r>
              <a:rPr lang="el-GR" altLang="el-GR" b="1"/>
              <a:t>d</a:t>
            </a:r>
            <a:r>
              <a:rPr lang="el-GR" altLang="el-GR" b="1" baseline="30000"/>
              <a:t>2</a:t>
            </a:r>
            <a:r>
              <a:rPr lang="el-GR" altLang="el-GR" b="1"/>
              <a:t>/4)</a:t>
            </a:r>
            <a:r>
              <a:rPr lang="en-US" altLang="el-GR" b="1"/>
              <a:t> </a:t>
            </a:r>
            <a:r>
              <a:rPr lang="en-US" altLang="el-GR" b="1">
                <a:latin typeface="Wingdings 2" pitchFamily="2" charset="0"/>
              </a:rPr>
              <a:t></a:t>
            </a:r>
            <a:r>
              <a:rPr lang="en-US" altLang="el-GR" b="1"/>
              <a:t> l</a:t>
            </a:r>
          </a:p>
          <a:p>
            <a:pPr hangingPunct="1">
              <a:lnSpc>
                <a:spcPct val="100000"/>
              </a:lnSpc>
            </a:pPr>
            <a:endParaRPr lang="el-GR" altLang="el-GR"/>
          </a:p>
          <a:p>
            <a:pPr hangingPunct="1">
              <a:lnSpc>
                <a:spcPct val="100000"/>
              </a:lnSpc>
            </a:pPr>
            <a:r>
              <a:rPr lang="el-GR" altLang="el-GR">
                <a:latin typeface="Calibri" panose="020F0502020204030204" pitchFamily="34" charset="0"/>
              </a:rPr>
              <a:t>όπου:</a:t>
            </a:r>
          </a:p>
          <a:p>
            <a:pPr hangingPunct="1">
              <a:lnSpc>
                <a:spcPct val="100000"/>
              </a:lnSpc>
              <a:spcAft>
                <a:spcPts val="613"/>
              </a:spcAft>
            </a:pPr>
            <a:r>
              <a:rPr lang="el-GR" altLang="el-GR">
                <a:latin typeface="Calibri" panose="020F0502020204030204" pitchFamily="34" charset="0"/>
              </a:rPr>
              <a:t>V= ο όγκος του κυλίνδρου</a:t>
            </a:r>
          </a:p>
          <a:p>
            <a:pPr hangingPunct="1">
              <a:lnSpc>
                <a:spcPct val="100000"/>
              </a:lnSpc>
              <a:spcAft>
                <a:spcPts val="613"/>
              </a:spcAft>
            </a:pPr>
            <a:r>
              <a:rPr lang="el-GR" altLang="el-GR">
                <a:latin typeface="Calibri" panose="020F0502020204030204" pitchFamily="34" charset="0"/>
              </a:rPr>
              <a:t>d= η εσωτερική διάμετρος του κυλίνδρου</a:t>
            </a:r>
          </a:p>
          <a:p>
            <a:pPr hangingPunct="1">
              <a:lnSpc>
                <a:spcPct val="100000"/>
              </a:lnSpc>
              <a:spcAft>
                <a:spcPts val="613"/>
              </a:spcAft>
            </a:pPr>
            <a:r>
              <a:rPr lang="en-US" altLang="el-GR">
                <a:latin typeface="Calibri" panose="020F0502020204030204" pitchFamily="34" charset="0"/>
              </a:rPr>
              <a:t>l</a:t>
            </a:r>
            <a:r>
              <a:rPr lang="el-GR" altLang="el-GR">
                <a:latin typeface="Calibri" panose="020F0502020204030204" pitchFamily="34" charset="0"/>
              </a:rPr>
              <a:t>= η διαδρομή του εμβόλου από το Κ.Ν.Σ.</a:t>
            </a:r>
          </a:p>
          <a:p>
            <a:pPr hangingPunct="1">
              <a:lnSpc>
                <a:spcPct val="100000"/>
              </a:lnSpc>
              <a:spcAft>
                <a:spcPts val="613"/>
              </a:spcAft>
            </a:pPr>
            <a:r>
              <a:rPr lang="en-US" altLang="el-GR">
                <a:latin typeface="Calibri" panose="020F0502020204030204" pitchFamily="34" charset="0"/>
              </a:rPr>
              <a:t>     </a:t>
            </a:r>
            <a:r>
              <a:rPr lang="el-GR" altLang="el-GR">
                <a:latin typeface="Calibri" panose="020F0502020204030204" pitchFamily="34" charset="0"/>
              </a:rPr>
              <a:t>μέχρι το Α.Ν.Σ. </a:t>
            </a:r>
          </a:p>
          <a:p>
            <a:pPr hangingPunct="1">
              <a:lnSpc>
                <a:spcPct val="100000"/>
              </a:lnSpc>
              <a:spcAft>
                <a:spcPts val="613"/>
              </a:spcAft>
            </a:pPr>
            <a:r>
              <a:rPr lang="el-GR" altLang="el-GR">
                <a:latin typeface="Calibri" panose="020F0502020204030204" pitchFamily="34" charset="0"/>
              </a:rPr>
              <a:t>π= 3,14</a:t>
            </a:r>
          </a:p>
        </p:txBody>
      </p:sp>
      <p:pic>
        <p:nvPicPr>
          <p:cNvPr id="8195" name="Picture 3">
            <a:extLst>
              <a:ext uri="{FF2B5EF4-FFF2-40B4-BE49-F238E27FC236}">
                <a16:creationId xmlns:a16="http://schemas.microsoft.com/office/drawing/2014/main" id="{F5F43683-C0C5-2B8D-2BD3-4A286C18BD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058863"/>
            <a:ext cx="3330575" cy="29527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fill="hold" nodeType="clickEffect">
                                  <p:stCondLst>
                                    <p:cond delay="0"/>
                                  </p:stCondLst>
                                  <p:childTnLst>
                                    <p:set>
                                      <p:cBhvr additive="repl">
                                        <p:cTn id="6" dur="1" fill="hold">
                                          <p:stCondLst>
                                            <p:cond delay="0"/>
                                          </p:stCondLst>
                                        </p:cTn>
                                        <p:tgtEl>
                                          <p:spTgt spid="8194">
                                            <p:txEl>
                                              <p:pRg st="2" end="2"/>
                                            </p:txEl>
                                          </p:spTgt>
                                        </p:tgtEl>
                                        <p:attrNameLst>
                                          <p:attrName>style.visibility</p:attrName>
                                        </p:attrNameLst>
                                      </p:cBhvr>
                                      <p:to>
                                        <p:strVal val="visible"/>
                                      </p:to>
                                    </p:set>
                                    <p:anim calcmode="lin" valueType="num">
                                      <p:cBhvr additive="repl">
                                        <p:cTn id="7" dur="500" fill="hold"/>
                                        <p:tgtEl>
                                          <p:spTgt spid="8194">
                                            <p:txEl>
                                              <p:pRg st="2" end="2"/>
                                            </p:txEl>
                                          </p:spTgt>
                                        </p:tgtEl>
                                        <p:attrNameLst>
                                          <p:attrName>ppt_x</p:attrName>
                                        </p:attrNameLst>
                                      </p:cBhvr>
                                      <p:tavLst>
                                        <p:tav tm="100000">
                                          <p:val>
                                            <p:strVal val="#ppt_x-.2"/>
                                          </p:val>
                                        </p:tav>
                                        <p:tav>
                                          <p:val>
                                            <p:strVal val="#ppt_x"/>
                                          </p:val>
                                        </p:tav>
                                      </p:tavLst>
                                    </p:anim>
                                    <p:anim calcmode="lin" valueType="num">
                                      <p:cBhvr additive="repl">
                                        <p:cTn id="8" dur="500" fill="hold"/>
                                        <p:tgtEl>
                                          <p:spTgt spid="8194">
                                            <p:txEl>
                                              <p:pRg st="2" end="2"/>
                                            </p:txEl>
                                          </p:spTgt>
                                        </p:tgtEl>
                                        <p:attrNameLst>
                                          <p:attrName>ppt_y</p:attrName>
                                        </p:attrNameLst>
                                      </p:cBhvr>
                                      <p:tavLst>
                                        <p:tav tm="100000">
                                          <p:val>
                                            <p:strVal val="#ppt_y"/>
                                          </p:val>
                                        </p:tav>
                                        <p:tav>
                                          <p:val>
                                            <p:strVal val="#ppt_y"/>
                                          </p:val>
                                        </p:tav>
                                      </p:tavLst>
                                    </p:anim>
                                    <p:animEffect transition="in" filter="wipe(right)">
                                      <p:cBhvr additive="repl">
                                        <p:cTn id="9" dur="500"/>
                                        <p:tgtEl>
                                          <p:spTgt spid="8194">
                                            <p:txEl>
                                              <p:pRg st="2" end="2"/>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fill="hold" nodeType="clickEffect">
                                  <p:stCondLst>
                                    <p:cond delay="0"/>
                                  </p:stCondLst>
                                  <p:childTnLst>
                                    <p:set>
                                      <p:cBhvr additive="repl">
                                        <p:cTn id="13" dur="1" fill="hold">
                                          <p:stCondLst>
                                            <p:cond delay="0"/>
                                          </p:stCondLst>
                                        </p:cTn>
                                        <p:tgtEl>
                                          <p:spTgt spid="8194">
                                            <p:txEl>
                                              <p:pRg st="4" end="4"/>
                                            </p:txEl>
                                          </p:spTgt>
                                        </p:tgtEl>
                                        <p:attrNameLst>
                                          <p:attrName>style.visibility</p:attrName>
                                        </p:attrNameLst>
                                      </p:cBhvr>
                                      <p:to>
                                        <p:strVal val="visible"/>
                                      </p:to>
                                    </p:set>
                                    <p:anim calcmode="lin" valueType="num">
                                      <p:cBhvr additive="repl">
                                        <p:cTn id="14" dur="500" fill="hold"/>
                                        <p:tgtEl>
                                          <p:spTgt spid="8194">
                                            <p:txEl>
                                              <p:pRg st="4" end="4"/>
                                            </p:txEl>
                                          </p:spTgt>
                                        </p:tgtEl>
                                        <p:attrNameLst>
                                          <p:attrName>ppt_x</p:attrName>
                                        </p:attrNameLst>
                                      </p:cBhvr>
                                      <p:tavLst>
                                        <p:tav tm="100000">
                                          <p:val>
                                            <p:strVal val="#ppt_x-.2"/>
                                          </p:val>
                                        </p:tav>
                                        <p:tav>
                                          <p:val>
                                            <p:strVal val="#ppt_x"/>
                                          </p:val>
                                        </p:tav>
                                      </p:tavLst>
                                    </p:anim>
                                    <p:anim calcmode="lin" valueType="num">
                                      <p:cBhvr additive="repl">
                                        <p:cTn id="15" dur="500" fill="hold"/>
                                        <p:tgtEl>
                                          <p:spTgt spid="8194">
                                            <p:txEl>
                                              <p:pRg st="4" end="4"/>
                                            </p:txEl>
                                          </p:spTgt>
                                        </p:tgtEl>
                                        <p:attrNameLst>
                                          <p:attrName>ppt_y</p:attrName>
                                        </p:attrNameLst>
                                      </p:cBhvr>
                                      <p:tavLst>
                                        <p:tav tm="100000">
                                          <p:val>
                                            <p:strVal val="#ppt_y"/>
                                          </p:val>
                                        </p:tav>
                                        <p:tav>
                                          <p:val>
                                            <p:strVal val="#ppt_y"/>
                                          </p:val>
                                        </p:tav>
                                      </p:tavLst>
                                    </p:anim>
                                    <p:animEffect transition="in" filter="wipe(right)">
                                      <p:cBhvr additive="repl">
                                        <p:cTn id="16" dur="500"/>
                                        <p:tgtEl>
                                          <p:spTgt spid="8194">
                                            <p:txEl>
                                              <p:pRg st="4" end="4"/>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nodeType="clickEffect">
                                  <p:stCondLst>
                                    <p:cond delay="0"/>
                                  </p:stCondLst>
                                  <p:childTnLst>
                                    <p:set>
                                      <p:cBhvr additive="repl">
                                        <p:cTn id="20" dur="1" fill="hold">
                                          <p:stCondLst>
                                            <p:cond delay="0"/>
                                          </p:stCondLst>
                                        </p:cTn>
                                        <p:tgtEl>
                                          <p:spTgt spid="8194">
                                            <p:txEl>
                                              <p:pRg st="6" end="6"/>
                                            </p:txEl>
                                          </p:spTgt>
                                        </p:tgtEl>
                                        <p:attrNameLst>
                                          <p:attrName>style.visibility</p:attrName>
                                        </p:attrNameLst>
                                      </p:cBhvr>
                                      <p:to>
                                        <p:strVal val="visible"/>
                                      </p:to>
                                    </p:set>
                                    <p:anim calcmode="lin" valueType="num">
                                      <p:cBhvr additive="repl">
                                        <p:cTn id="21" dur="500" fill="hold"/>
                                        <p:tgtEl>
                                          <p:spTgt spid="8194">
                                            <p:txEl>
                                              <p:pRg st="6" end="6"/>
                                            </p:txEl>
                                          </p:spTgt>
                                        </p:tgtEl>
                                        <p:attrNameLst>
                                          <p:attrName>ppt_x</p:attrName>
                                        </p:attrNameLst>
                                      </p:cBhvr>
                                      <p:tavLst>
                                        <p:tav tm="100000">
                                          <p:val>
                                            <p:strVal val="1+#ppt_w/2"/>
                                          </p:val>
                                        </p:tav>
                                        <p:tav>
                                          <p:val>
                                            <p:strVal val="#ppt_x"/>
                                          </p:val>
                                        </p:tav>
                                      </p:tavLst>
                                    </p:anim>
                                    <p:anim calcmode="lin" valueType="num">
                                      <p:cBhvr additive="repl">
                                        <p:cTn id="22" dur="500" fill="hold"/>
                                        <p:tgtEl>
                                          <p:spTgt spid="8194">
                                            <p:txEl>
                                              <p:pRg st="6" end="6"/>
                                            </p:txEl>
                                          </p:spTgt>
                                        </p:tgtEl>
                                        <p:attrNameLst>
                                          <p:attrName>ppt_y</p:attrName>
                                        </p:attrNameLst>
                                      </p:cBhvr>
                                      <p:tavLst>
                                        <p:tav tm="100000">
                                          <p:val>
                                            <p:strVal val="#ppt_y"/>
                                          </p:val>
                                        </p:tav>
                                        <p:tav>
                                          <p:val>
                                            <p:strVal val="#ppt_y"/>
                                          </p:val>
                                        </p:tav>
                                      </p:tavLst>
                                    </p:anim>
                                  </p:childTnLst>
                                </p:cTn>
                              </p:par>
                              <p:par>
                                <p:cTn id="23" presetID="2" presetClass="entr" presetSubtype="2" fill="hold" nodeType="withEffect">
                                  <p:stCondLst>
                                    <p:cond delay="0"/>
                                  </p:stCondLst>
                                  <p:childTnLst>
                                    <p:set>
                                      <p:cBhvr additive="repl">
                                        <p:cTn id="24" dur="1" fill="hold">
                                          <p:stCondLst>
                                            <p:cond delay="0"/>
                                          </p:stCondLst>
                                        </p:cTn>
                                        <p:tgtEl>
                                          <p:spTgt spid="8194">
                                            <p:txEl>
                                              <p:pRg st="7" end="7"/>
                                            </p:txEl>
                                          </p:spTgt>
                                        </p:tgtEl>
                                        <p:attrNameLst>
                                          <p:attrName>style.visibility</p:attrName>
                                        </p:attrNameLst>
                                      </p:cBhvr>
                                      <p:to>
                                        <p:strVal val="visible"/>
                                      </p:to>
                                    </p:set>
                                    <p:anim calcmode="lin" valueType="num">
                                      <p:cBhvr additive="repl">
                                        <p:cTn id="25" dur="500" fill="hold"/>
                                        <p:tgtEl>
                                          <p:spTgt spid="8194">
                                            <p:txEl>
                                              <p:pRg st="7" end="7"/>
                                            </p:txEl>
                                          </p:spTgt>
                                        </p:tgtEl>
                                        <p:attrNameLst>
                                          <p:attrName>ppt_x</p:attrName>
                                        </p:attrNameLst>
                                      </p:cBhvr>
                                      <p:tavLst>
                                        <p:tav tm="100000">
                                          <p:val>
                                            <p:strVal val="1+#ppt_w/2"/>
                                          </p:val>
                                        </p:tav>
                                        <p:tav>
                                          <p:val>
                                            <p:strVal val="#ppt_x"/>
                                          </p:val>
                                        </p:tav>
                                      </p:tavLst>
                                    </p:anim>
                                    <p:anim calcmode="lin" valueType="num">
                                      <p:cBhvr additive="repl">
                                        <p:cTn id="26" dur="500" fill="hold"/>
                                        <p:tgtEl>
                                          <p:spTgt spid="8194">
                                            <p:txEl>
                                              <p:pRg st="7" end="7"/>
                                            </p:txEl>
                                          </p:spTgt>
                                        </p:tgtEl>
                                        <p:attrNameLst>
                                          <p:attrName>ppt_y</p:attrName>
                                        </p:attrNameLst>
                                      </p:cBhvr>
                                      <p:tavLst>
                                        <p:tav tm="100000">
                                          <p:val>
                                            <p:strVal val="#ppt_y"/>
                                          </p:val>
                                        </p:tav>
                                        <p:tav>
                                          <p:val>
                                            <p:strVal val="#ppt_y"/>
                                          </p:val>
                                        </p:tav>
                                      </p:tavLst>
                                    </p:anim>
                                  </p:childTnLst>
                                </p:cTn>
                              </p:par>
                              <p:par>
                                <p:cTn id="27" presetID="2" presetClass="entr" presetSubtype="2" fill="hold" nodeType="withEffect">
                                  <p:stCondLst>
                                    <p:cond delay="0"/>
                                  </p:stCondLst>
                                  <p:childTnLst>
                                    <p:set>
                                      <p:cBhvr additive="repl">
                                        <p:cTn id="28" dur="1" fill="hold">
                                          <p:stCondLst>
                                            <p:cond delay="0"/>
                                          </p:stCondLst>
                                        </p:cTn>
                                        <p:tgtEl>
                                          <p:spTgt spid="8194">
                                            <p:txEl>
                                              <p:pRg st="8" end="8"/>
                                            </p:txEl>
                                          </p:spTgt>
                                        </p:tgtEl>
                                        <p:attrNameLst>
                                          <p:attrName>style.visibility</p:attrName>
                                        </p:attrNameLst>
                                      </p:cBhvr>
                                      <p:to>
                                        <p:strVal val="visible"/>
                                      </p:to>
                                    </p:set>
                                    <p:anim calcmode="lin" valueType="num">
                                      <p:cBhvr additive="repl">
                                        <p:cTn id="29" dur="500" fill="hold"/>
                                        <p:tgtEl>
                                          <p:spTgt spid="8194">
                                            <p:txEl>
                                              <p:pRg st="8" end="8"/>
                                            </p:txEl>
                                          </p:spTgt>
                                        </p:tgtEl>
                                        <p:attrNameLst>
                                          <p:attrName>ppt_x</p:attrName>
                                        </p:attrNameLst>
                                      </p:cBhvr>
                                      <p:tavLst>
                                        <p:tav tm="100000">
                                          <p:val>
                                            <p:strVal val="1+#ppt_w/2"/>
                                          </p:val>
                                        </p:tav>
                                        <p:tav>
                                          <p:val>
                                            <p:strVal val="#ppt_x"/>
                                          </p:val>
                                        </p:tav>
                                      </p:tavLst>
                                    </p:anim>
                                    <p:anim calcmode="lin" valueType="num">
                                      <p:cBhvr additive="repl">
                                        <p:cTn id="30" dur="500" fill="hold"/>
                                        <p:tgtEl>
                                          <p:spTgt spid="8194">
                                            <p:txEl>
                                              <p:pRg st="8" end="8"/>
                                            </p:txEl>
                                          </p:spTgt>
                                        </p:tgtEl>
                                        <p:attrNameLst>
                                          <p:attrName>ppt_y</p:attrName>
                                        </p:attrNameLst>
                                      </p:cBhvr>
                                      <p:tavLst>
                                        <p:tav tm="100000">
                                          <p:val>
                                            <p:strVal val="#ppt_y"/>
                                          </p:val>
                                        </p:tav>
                                        <p:tav>
                                          <p:val>
                                            <p:strVal val="#ppt_y"/>
                                          </p:val>
                                        </p:tav>
                                      </p:tavLst>
                                    </p:anim>
                                  </p:childTnLst>
                                </p:cTn>
                              </p:par>
                              <p:par>
                                <p:cTn id="31" presetID="2" presetClass="entr" presetSubtype="2" fill="hold" nodeType="withEffect">
                                  <p:stCondLst>
                                    <p:cond delay="0"/>
                                  </p:stCondLst>
                                  <p:childTnLst>
                                    <p:set>
                                      <p:cBhvr additive="repl">
                                        <p:cTn id="32" dur="1" fill="hold">
                                          <p:stCondLst>
                                            <p:cond delay="0"/>
                                          </p:stCondLst>
                                        </p:cTn>
                                        <p:tgtEl>
                                          <p:spTgt spid="8194">
                                            <p:txEl>
                                              <p:pRg st="9" end="9"/>
                                            </p:txEl>
                                          </p:spTgt>
                                        </p:tgtEl>
                                        <p:attrNameLst>
                                          <p:attrName>style.visibility</p:attrName>
                                        </p:attrNameLst>
                                      </p:cBhvr>
                                      <p:to>
                                        <p:strVal val="visible"/>
                                      </p:to>
                                    </p:set>
                                    <p:anim calcmode="lin" valueType="num">
                                      <p:cBhvr additive="repl">
                                        <p:cTn id="33" dur="500" fill="hold"/>
                                        <p:tgtEl>
                                          <p:spTgt spid="8194">
                                            <p:txEl>
                                              <p:pRg st="9" end="9"/>
                                            </p:txEl>
                                          </p:spTgt>
                                        </p:tgtEl>
                                        <p:attrNameLst>
                                          <p:attrName>ppt_x</p:attrName>
                                        </p:attrNameLst>
                                      </p:cBhvr>
                                      <p:tavLst>
                                        <p:tav tm="100000">
                                          <p:val>
                                            <p:strVal val="1+#ppt_w/2"/>
                                          </p:val>
                                        </p:tav>
                                        <p:tav>
                                          <p:val>
                                            <p:strVal val="#ppt_x"/>
                                          </p:val>
                                        </p:tav>
                                      </p:tavLst>
                                    </p:anim>
                                    <p:anim calcmode="lin" valueType="num">
                                      <p:cBhvr additive="repl">
                                        <p:cTn id="34" dur="500" fill="hold"/>
                                        <p:tgtEl>
                                          <p:spTgt spid="8194">
                                            <p:txEl>
                                              <p:pRg st="9" end="9"/>
                                            </p:txEl>
                                          </p:spTgt>
                                        </p:tgtEl>
                                        <p:attrNameLst>
                                          <p:attrName>ppt_y</p:attrName>
                                        </p:attrNameLst>
                                      </p:cBhvr>
                                      <p:tavLst>
                                        <p:tav tm="100000">
                                          <p:val>
                                            <p:strVal val="#ppt_y"/>
                                          </p:val>
                                        </p:tav>
                                        <p:tav>
                                          <p:val>
                                            <p:strVal val="#ppt_y"/>
                                          </p:val>
                                        </p:tav>
                                      </p:tavLst>
                                    </p:anim>
                                  </p:childTnLst>
                                </p:cTn>
                              </p:par>
                              <p:par>
                                <p:cTn id="35" presetID="2" presetClass="entr" presetSubtype="2" fill="hold" nodeType="withEffect">
                                  <p:stCondLst>
                                    <p:cond delay="0"/>
                                  </p:stCondLst>
                                  <p:childTnLst>
                                    <p:set>
                                      <p:cBhvr additive="repl">
                                        <p:cTn id="36" dur="1" fill="hold">
                                          <p:stCondLst>
                                            <p:cond delay="0"/>
                                          </p:stCondLst>
                                        </p:cTn>
                                        <p:tgtEl>
                                          <p:spTgt spid="8194">
                                            <p:txEl>
                                              <p:pRg st="10" end="10"/>
                                            </p:txEl>
                                          </p:spTgt>
                                        </p:tgtEl>
                                        <p:attrNameLst>
                                          <p:attrName>style.visibility</p:attrName>
                                        </p:attrNameLst>
                                      </p:cBhvr>
                                      <p:to>
                                        <p:strVal val="visible"/>
                                      </p:to>
                                    </p:set>
                                    <p:anim calcmode="lin" valueType="num">
                                      <p:cBhvr additive="repl">
                                        <p:cTn id="37" dur="500" fill="hold"/>
                                        <p:tgtEl>
                                          <p:spTgt spid="8194">
                                            <p:txEl>
                                              <p:pRg st="10" end="10"/>
                                            </p:txEl>
                                          </p:spTgt>
                                        </p:tgtEl>
                                        <p:attrNameLst>
                                          <p:attrName>ppt_x</p:attrName>
                                        </p:attrNameLst>
                                      </p:cBhvr>
                                      <p:tavLst>
                                        <p:tav tm="100000">
                                          <p:val>
                                            <p:strVal val="1+#ppt_w/2"/>
                                          </p:val>
                                        </p:tav>
                                        <p:tav>
                                          <p:val>
                                            <p:strVal val="#ppt_x"/>
                                          </p:val>
                                        </p:tav>
                                      </p:tavLst>
                                    </p:anim>
                                    <p:anim calcmode="lin" valueType="num">
                                      <p:cBhvr additive="repl">
                                        <p:cTn id="38" dur="500" fill="hold"/>
                                        <p:tgtEl>
                                          <p:spTgt spid="8194">
                                            <p:txEl>
                                              <p:pRg st="10" end="10"/>
                                            </p:txEl>
                                          </p:spTgt>
                                        </p:tgtEl>
                                        <p:attrNameLst>
                                          <p:attrName>ppt_y</p:attrName>
                                        </p:attrNameLst>
                                      </p:cBhvr>
                                      <p:tavLst>
                                        <p:tav tm="100000">
                                          <p:val>
                                            <p:strVal val="#ppt_y"/>
                                          </p:val>
                                        </p:tav>
                                        <p:tav>
                                          <p:val>
                                            <p:strVal val="#ppt_y"/>
                                          </p:val>
                                        </p:tav>
                                      </p:tavLst>
                                    </p:anim>
                                  </p:childTnLst>
                                </p:cTn>
                              </p:par>
                              <p:par>
                                <p:cTn id="39" presetID="2" presetClass="entr" presetSubtype="2" fill="hold" nodeType="withEffect">
                                  <p:stCondLst>
                                    <p:cond delay="0"/>
                                  </p:stCondLst>
                                  <p:childTnLst>
                                    <p:set>
                                      <p:cBhvr additive="repl">
                                        <p:cTn id="40" dur="1" fill="hold">
                                          <p:stCondLst>
                                            <p:cond delay="0"/>
                                          </p:stCondLst>
                                        </p:cTn>
                                        <p:tgtEl>
                                          <p:spTgt spid="8194">
                                            <p:txEl>
                                              <p:pRg st="11" end="11"/>
                                            </p:txEl>
                                          </p:spTgt>
                                        </p:tgtEl>
                                        <p:attrNameLst>
                                          <p:attrName>style.visibility</p:attrName>
                                        </p:attrNameLst>
                                      </p:cBhvr>
                                      <p:to>
                                        <p:strVal val="visible"/>
                                      </p:to>
                                    </p:set>
                                    <p:anim calcmode="lin" valueType="num">
                                      <p:cBhvr additive="repl">
                                        <p:cTn id="41" dur="500" fill="hold"/>
                                        <p:tgtEl>
                                          <p:spTgt spid="8194">
                                            <p:txEl>
                                              <p:pRg st="11" end="11"/>
                                            </p:txEl>
                                          </p:spTgt>
                                        </p:tgtEl>
                                        <p:attrNameLst>
                                          <p:attrName>ppt_x</p:attrName>
                                        </p:attrNameLst>
                                      </p:cBhvr>
                                      <p:tavLst>
                                        <p:tav tm="100000">
                                          <p:val>
                                            <p:strVal val="1+#ppt_w/2"/>
                                          </p:val>
                                        </p:tav>
                                        <p:tav>
                                          <p:val>
                                            <p:strVal val="#ppt_x"/>
                                          </p:val>
                                        </p:tav>
                                      </p:tavLst>
                                    </p:anim>
                                    <p:anim calcmode="lin" valueType="num">
                                      <p:cBhvr additive="repl">
                                        <p:cTn id="42" dur="500" fill="hold"/>
                                        <p:tgtEl>
                                          <p:spTgt spid="8194">
                                            <p:txEl>
                                              <p:pRg st="11" end="11"/>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8548B076-C46C-14EE-437C-B96BDC3B61B1}"/>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Κυλινδρισμός</a:t>
            </a:r>
          </a:p>
        </p:txBody>
      </p:sp>
      <p:sp>
        <p:nvSpPr>
          <p:cNvPr id="9218" name="Rectangle 2">
            <a:extLst>
              <a:ext uri="{FF2B5EF4-FFF2-40B4-BE49-F238E27FC236}">
                <a16:creationId xmlns:a16="http://schemas.microsoft.com/office/drawing/2014/main" id="{336D3F35-5554-D4F9-21B3-4BF20C0688D2}"/>
              </a:ext>
            </a:extLst>
          </p:cNvPr>
          <p:cNvSpPr>
            <a:spLocks noChangeArrowheads="1"/>
          </p:cNvSpPr>
          <p:nvPr/>
        </p:nvSpPr>
        <p:spPr bwMode="auto">
          <a:xfrm>
            <a:off x="468313" y="779463"/>
            <a:ext cx="8135937" cy="3503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a:t>Αν η κινητήρας έχει πολλούς κυλίνδρους, αθροίζονται οι επιμέρους κυλινδρισμοί, και το άθροισμα τους αποτελεί τον κυλινδρισμό του κινητήρα. </a:t>
            </a:r>
          </a:p>
          <a:p>
            <a:pPr hangingPunct="1">
              <a:lnSpc>
                <a:spcPct val="100000"/>
              </a:lnSpc>
            </a:pPr>
            <a:endParaRPr lang="en-US" altLang="el-GR" sz="2000"/>
          </a:p>
          <a:p>
            <a:pPr algn="ctr" hangingPunct="1">
              <a:lnSpc>
                <a:spcPct val="100000"/>
              </a:lnSpc>
            </a:pPr>
            <a:r>
              <a:rPr lang="el-GR" altLang="el-GR"/>
              <a:t>Αν, για παράδειγμα, ένας κινητήρας αυτοκινήτου έχει 4 κυλίνδρους που ο καθένας τους έχει εσωτερική διάμετρο 8cm και διαδρομή εμβόλου 10cm, τότε ο κυλινδρισμός κάθε κυλίνδρου είναι:</a:t>
            </a:r>
          </a:p>
          <a:p>
            <a:pPr hangingPunct="1">
              <a:lnSpc>
                <a:spcPct val="100000"/>
              </a:lnSpc>
            </a:pPr>
            <a:endParaRPr lang="el-GR" altLang="el-GR" sz="2000"/>
          </a:p>
          <a:p>
            <a:pPr algn="ctr" hangingPunct="1">
              <a:lnSpc>
                <a:spcPct val="100000"/>
              </a:lnSpc>
            </a:pPr>
            <a:r>
              <a:rPr lang="el-GR" altLang="el-GR" b="1"/>
              <a:t>V=</a:t>
            </a:r>
            <a:r>
              <a:rPr lang="en-US" altLang="el-GR" b="1"/>
              <a:t>(</a:t>
            </a:r>
            <a:r>
              <a:rPr lang="el-GR" altLang="el-GR" b="1"/>
              <a:t>3,14*8</a:t>
            </a:r>
            <a:r>
              <a:rPr lang="el-GR" altLang="el-GR" b="1" baseline="30000"/>
              <a:t>2</a:t>
            </a:r>
            <a:r>
              <a:rPr lang="el-GR" altLang="el-GR" b="1"/>
              <a:t>/4</a:t>
            </a:r>
            <a:r>
              <a:rPr lang="en-US" altLang="el-GR" b="1"/>
              <a:t>)</a:t>
            </a:r>
            <a:r>
              <a:rPr lang="el-GR" altLang="el-GR" b="1"/>
              <a:t>*10=500cm</a:t>
            </a:r>
            <a:r>
              <a:rPr lang="el-GR" altLang="el-GR" b="1" baseline="30000"/>
              <a:t>3</a:t>
            </a:r>
            <a:r>
              <a:rPr lang="el-GR" altLang="el-GR" b="1"/>
              <a:t> </a:t>
            </a:r>
          </a:p>
          <a:p>
            <a:pPr hangingPunct="1">
              <a:lnSpc>
                <a:spcPct val="100000"/>
              </a:lnSpc>
            </a:pPr>
            <a:endParaRPr lang="en-US" altLang="el-GR" sz="2000"/>
          </a:p>
          <a:p>
            <a:pPr hangingPunct="1">
              <a:lnSpc>
                <a:spcPct val="100000"/>
              </a:lnSpc>
            </a:pPr>
            <a:r>
              <a:rPr lang="el-GR" altLang="el-GR"/>
              <a:t>Κατά συνέπεια ο ολικός κυλινδρισμός του 4κύλινδρου κινητήρα θα είναι:</a:t>
            </a:r>
          </a:p>
          <a:p>
            <a:pPr hangingPunct="1">
              <a:lnSpc>
                <a:spcPct val="100000"/>
              </a:lnSpc>
            </a:pPr>
            <a:endParaRPr lang="el-GR" altLang="el-GR" sz="2000"/>
          </a:p>
          <a:p>
            <a:pPr algn="ctr" hangingPunct="1">
              <a:lnSpc>
                <a:spcPct val="100000"/>
              </a:lnSpc>
            </a:pPr>
            <a:r>
              <a:rPr lang="en-US" altLang="el-GR"/>
              <a:t>V</a:t>
            </a:r>
            <a:r>
              <a:rPr lang="el-GR" altLang="el-GR"/>
              <a:t>ολ.=4*500=2.000</a:t>
            </a:r>
            <a:r>
              <a:rPr lang="en-US" altLang="el-GR"/>
              <a:t>cm</a:t>
            </a:r>
            <a:r>
              <a:rPr lang="el-GR" altLang="el-GR" baseline="30000"/>
              <a:t>3</a:t>
            </a:r>
            <a:r>
              <a:rPr lang="el-GR" altLang="el-GR"/>
              <a:t> </a:t>
            </a:r>
            <a:r>
              <a:rPr lang="en-US" altLang="el-GR"/>
              <a:t>  </a:t>
            </a:r>
            <a:r>
              <a:rPr lang="el-GR" altLang="el-GR"/>
              <a:t>ή</a:t>
            </a:r>
            <a:r>
              <a:rPr lang="en-US" altLang="el-GR"/>
              <a:t>  </a:t>
            </a:r>
            <a:r>
              <a:rPr lang="el-GR" altLang="el-GR"/>
              <a:t> 2 λίτρα</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9218">
                                            <p:txEl>
                                              <p:pRg st="2" end="2"/>
                                            </p:txEl>
                                          </p:spTgt>
                                        </p:tgtEl>
                                        <p:attrNameLst>
                                          <p:attrName>style.visibility</p:attrName>
                                        </p:attrNameLst>
                                      </p:cBhvr>
                                      <p:to>
                                        <p:strVal val="visible"/>
                                      </p:to>
                                    </p:set>
                                    <p:anim calcmode="lin" valueType="num">
                                      <p:cBhvr additive="repl">
                                        <p:cTn id="7" dur="500" fill="hold"/>
                                        <p:tgtEl>
                                          <p:spTgt spid="9218">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9218">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9218">
                                            <p:txEl>
                                              <p:pRg st="4" end="4"/>
                                            </p:txEl>
                                          </p:spTgt>
                                        </p:tgtEl>
                                        <p:attrNameLst>
                                          <p:attrName>style.visibility</p:attrName>
                                        </p:attrNameLst>
                                      </p:cBhvr>
                                      <p:to>
                                        <p:strVal val="visible"/>
                                      </p:to>
                                    </p:set>
                                    <p:anim calcmode="lin" valueType="num">
                                      <p:cBhvr additive="repl">
                                        <p:cTn id="13" dur="500" fill="hold"/>
                                        <p:tgtEl>
                                          <p:spTgt spid="9218">
                                            <p:txEl>
                                              <p:pRg st="4" end="4"/>
                                            </p:txEl>
                                          </p:spTgt>
                                        </p:tgtEl>
                                        <p:attrNameLst>
                                          <p:attrName>ppt_x</p:attrName>
                                        </p:attrNameLst>
                                      </p:cBhvr>
                                      <p:tavLst>
                                        <p:tav tm="100000">
                                          <p:val>
                                            <p:strVal val="#ppt_x"/>
                                          </p:val>
                                        </p:tav>
                                        <p:tav>
                                          <p:val>
                                            <p:strVal val="#ppt_x"/>
                                          </p:val>
                                        </p:tav>
                                      </p:tavLst>
                                    </p:anim>
                                    <p:anim calcmode="lin" valueType="num">
                                      <p:cBhvr additive="repl">
                                        <p:cTn id="14" dur="500" fill="hold"/>
                                        <p:tgtEl>
                                          <p:spTgt spid="9218">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9218">
                                            <p:txEl>
                                              <p:pRg st="6" end="6"/>
                                            </p:txEl>
                                          </p:spTgt>
                                        </p:tgtEl>
                                        <p:attrNameLst>
                                          <p:attrName>style.visibility</p:attrName>
                                        </p:attrNameLst>
                                      </p:cBhvr>
                                      <p:to>
                                        <p:strVal val="visible"/>
                                      </p:to>
                                    </p:set>
                                    <p:anim calcmode="lin" valueType="num">
                                      <p:cBhvr additive="repl">
                                        <p:cTn id="19" dur="500" fill="hold"/>
                                        <p:tgtEl>
                                          <p:spTgt spid="9218">
                                            <p:txEl>
                                              <p:pRg st="6" end="6"/>
                                            </p:txEl>
                                          </p:spTgt>
                                        </p:tgtEl>
                                        <p:attrNameLst>
                                          <p:attrName>ppt_x</p:attrName>
                                        </p:attrNameLst>
                                      </p:cBhvr>
                                      <p:tavLst>
                                        <p:tav tm="100000">
                                          <p:val>
                                            <p:strVal val="#ppt_x"/>
                                          </p:val>
                                        </p:tav>
                                        <p:tav>
                                          <p:val>
                                            <p:strVal val="#ppt_x"/>
                                          </p:val>
                                        </p:tav>
                                      </p:tavLst>
                                    </p:anim>
                                    <p:anim calcmode="lin" valueType="num">
                                      <p:cBhvr additive="repl">
                                        <p:cTn id="20" dur="500" fill="hold"/>
                                        <p:tgtEl>
                                          <p:spTgt spid="9218">
                                            <p:txEl>
                                              <p:pRg st="6" end="6"/>
                                            </p:txEl>
                                          </p:spTgt>
                                        </p:tgtEl>
                                        <p:attrNameLst>
                                          <p:attrName>ppt_y</p:attrName>
                                        </p:attrNameLst>
                                      </p:cBhvr>
                                      <p:tavLst>
                                        <p:tav tm="100000">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additive="repl">
                                        <p:cTn id="24" dur="1" fill="hold">
                                          <p:stCondLst>
                                            <p:cond delay="0"/>
                                          </p:stCondLst>
                                        </p:cTn>
                                        <p:tgtEl>
                                          <p:spTgt spid="9218">
                                            <p:txEl>
                                              <p:pRg st="8" end="8"/>
                                            </p:txEl>
                                          </p:spTgt>
                                        </p:tgtEl>
                                        <p:attrNameLst>
                                          <p:attrName>style.visibility</p:attrName>
                                        </p:attrNameLst>
                                      </p:cBhvr>
                                      <p:to>
                                        <p:strVal val="visible"/>
                                      </p:to>
                                    </p:set>
                                    <p:anim calcmode="lin" valueType="num">
                                      <p:cBhvr additive="repl">
                                        <p:cTn id="25" dur="500" fill="hold"/>
                                        <p:tgtEl>
                                          <p:spTgt spid="9218">
                                            <p:txEl>
                                              <p:pRg st="8" end="8"/>
                                            </p:txEl>
                                          </p:spTgt>
                                        </p:tgtEl>
                                        <p:attrNameLst>
                                          <p:attrName>ppt_x</p:attrName>
                                        </p:attrNameLst>
                                      </p:cBhvr>
                                      <p:tavLst>
                                        <p:tav tm="100000">
                                          <p:val>
                                            <p:strVal val="#ppt_x"/>
                                          </p:val>
                                        </p:tav>
                                        <p:tav>
                                          <p:val>
                                            <p:strVal val="#ppt_x"/>
                                          </p:val>
                                        </p:tav>
                                      </p:tavLst>
                                    </p:anim>
                                    <p:anim calcmode="lin" valueType="num">
                                      <p:cBhvr additive="repl">
                                        <p:cTn id="26" dur="500" fill="hold"/>
                                        <p:tgtEl>
                                          <p:spTgt spid="9218">
                                            <p:txEl>
                                              <p:pRg st="8" end="8"/>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96F53E6D-1113-6844-D839-4BD7FE98167E}"/>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Κυλινδρισμός</a:t>
            </a:r>
          </a:p>
        </p:txBody>
      </p:sp>
      <p:sp>
        <p:nvSpPr>
          <p:cNvPr id="10242" name="Rectangle 2">
            <a:extLst>
              <a:ext uri="{FF2B5EF4-FFF2-40B4-BE49-F238E27FC236}">
                <a16:creationId xmlns:a16="http://schemas.microsoft.com/office/drawing/2014/main" id="{8CA6BFFB-C35C-763D-B340-580FD59C1A30}"/>
              </a:ext>
            </a:extLst>
          </p:cNvPr>
          <p:cNvSpPr>
            <a:spLocks noChangeArrowheads="1"/>
          </p:cNvSpPr>
          <p:nvPr/>
        </p:nvSpPr>
        <p:spPr bwMode="auto">
          <a:xfrm>
            <a:off x="468313" y="1008063"/>
            <a:ext cx="8135937" cy="2163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700"/>
              <a:t>Ο κυλινδρισμός ενός κινητήρα αποτελεί ένα από τα κύρια στοιχεία καθορισμού της ισχύος του. </a:t>
            </a:r>
          </a:p>
          <a:p>
            <a:pPr algn="ctr" hangingPunct="1">
              <a:lnSpc>
                <a:spcPct val="100000"/>
              </a:lnSpc>
            </a:pPr>
            <a:endParaRPr lang="en-US" altLang="el-GR" sz="1700"/>
          </a:p>
          <a:p>
            <a:pPr algn="ctr" hangingPunct="1">
              <a:lnSpc>
                <a:spcPct val="100000"/>
              </a:lnSpc>
            </a:pPr>
            <a:endParaRPr lang="en-US" altLang="el-GR" sz="1700"/>
          </a:p>
          <a:p>
            <a:pPr algn="ctr" hangingPunct="1">
              <a:lnSpc>
                <a:spcPct val="100000"/>
              </a:lnSpc>
            </a:pPr>
            <a:endParaRPr lang="en-US" altLang="el-GR" sz="1700"/>
          </a:p>
          <a:p>
            <a:pPr algn="ctr" hangingPunct="1">
              <a:lnSpc>
                <a:spcPct val="100000"/>
              </a:lnSpc>
            </a:pPr>
            <a:r>
              <a:rPr lang="el-GR" altLang="el-GR" sz="1700"/>
              <a:t>Για το λόγο αυτό, λαμβάνεται καθοριστικά υπ' όψη στον υπολογισμό της φορολογήσιμης ισχύος των αυτοκινήτων και των μοτοσυκλετών, τουλάχιστον στη χώρα μας.</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0242">
                                            <p:txEl>
                                              <p:pRg st="4" end="4"/>
                                            </p:txEl>
                                          </p:spTgt>
                                        </p:tgtEl>
                                        <p:attrNameLst>
                                          <p:attrName>style.visibility</p:attrName>
                                        </p:attrNameLst>
                                      </p:cBhvr>
                                      <p:to>
                                        <p:strVal val="visible"/>
                                      </p:to>
                                    </p:set>
                                    <p:anim calcmode="lin" valueType="num">
                                      <p:cBhvr additive="repl">
                                        <p:cTn id="7" dur="500" fill="hold"/>
                                        <p:tgtEl>
                                          <p:spTgt spid="10242">
                                            <p:txEl>
                                              <p:pRg st="4" end="4"/>
                                            </p:txEl>
                                          </p:spTgt>
                                        </p:tgtEl>
                                        <p:attrNameLst>
                                          <p:attrName>ppt_x</p:attrName>
                                        </p:attrNameLst>
                                      </p:cBhvr>
                                      <p:tavLst>
                                        <p:tav tm="100000">
                                          <p:val>
                                            <p:strVal val="#ppt_x"/>
                                          </p:val>
                                        </p:tav>
                                        <p:tav>
                                          <p:val>
                                            <p:strVal val="#ppt_x"/>
                                          </p:val>
                                        </p:tav>
                                      </p:tavLst>
                                    </p:anim>
                                    <p:anim calcmode="lin" valueType="num">
                                      <p:cBhvr additive="repl">
                                        <p:cTn id="8" dur="500" fill="hold"/>
                                        <p:tgtEl>
                                          <p:spTgt spid="10242">
                                            <p:txEl>
                                              <p:pRg st="4" end="4"/>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BC4C3902-9021-6DFC-DF5B-3017C1DFF186}"/>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Σχέση και πίεση συμπίεσης</a:t>
            </a:r>
          </a:p>
        </p:txBody>
      </p:sp>
      <p:sp>
        <p:nvSpPr>
          <p:cNvPr id="11266" name="Rectangle 2">
            <a:extLst>
              <a:ext uri="{FF2B5EF4-FFF2-40B4-BE49-F238E27FC236}">
                <a16:creationId xmlns:a16="http://schemas.microsoft.com/office/drawing/2014/main" id="{A92E8692-87A3-95CB-DF51-B7E188EACE02}"/>
              </a:ext>
            </a:extLst>
          </p:cNvPr>
          <p:cNvSpPr>
            <a:spLocks noChangeArrowheads="1"/>
          </p:cNvSpPr>
          <p:nvPr/>
        </p:nvSpPr>
        <p:spPr bwMode="auto">
          <a:xfrm>
            <a:off x="468313" y="806450"/>
            <a:ext cx="8135937" cy="3459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700"/>
              <a:t>Η σχέση συμπίεσης ή βαθμός συμπίεσης των κινητήρων, είναι ένα από τα βασικά χαρακτηριστικά τους, γιατί προσδιορίζει την απόδοσή τους και την ποιότητα καυσίμου που μπορούν να χρησιμοποιήσουν. </a:t>
            </a:r>
          </a:p>
          <a:p>
            <a:pPr algn="ctr" hangingPunct="1">
              <a:lnSpc>
                <a:spcPct val="100000"/>
              </a:lnSpc>
            </a:pPr>
            <a:endParaRPr lang="el-GR" altLang="el-GR" sz="1700"/>
          </a:p>
          <a:p>
            <a:pPr algn="ctr" hangingPunct="1">
              <a:lnSpc>
                <a:spcPct val="100000"/>
              </a:lnSpc>
            </a:pPr>
            <a:r>
              <a:rPr lang="el-GR" altLang="el-GR" sz="1700"/>
              <a:t>Η σχέση συμπίεσης είναι ο λόγος του όγκου που καταλαμβάνει το μίγμα του καυσίμου, όταν το έμβολο βρίσκεται στο Κ.Ν.Σ., δια του όγκου στον οποίο συμπιέζεται το ίδιο μίγμα, όταν το έμβολο έρχεται στο Α.Ν.Σ. </a:t>
            </a:r>
          </a:p>
          <a:p>
            <a:pPr algn="ctr" hangingPunct="1">
              <a:lnSpc>
                <a:spcPct val="100000"/>
              </a:lnSpc>
            </a:pPr>
            <a:endParaRPr lang="el-GR" altLang="el-GR" sz="1700"/>
          </a:p>
          <a:p>
            <a:pPr algn="ctr" hangingPunct="1">
              <a:lnSpc>
                <a:spcPct val="100000"/>
              </a:lnSpc>
            </a:pPr>
            <a:r>
              <a:rPr lang="el-GR" altLang="el-GR" sz="1700"/>
              <a:t>Ο χώρος στον οποίο συμπιέζεται τελικά το μίγμα και στον οποίο γίνεται η καύση του, ονομάζεται νεκρός χώρος ή θάλαμος συμπίεσης. </a:t>
            </a:r>
          </a:p>
          <a:p>
            <a:pPr algn="ctr" hangingPunct="1">
              <a:lnSpc>
                <a:spcPct val="100000"/>
              </a:lnSpc>
            </a:pPr>
            <a:endParaRPr lang="el-GR" altLang="el-GR" sz="1700"/>
          </a:p>
          <a:p>
            <a:pPr algn="ctr" hangingPunct="1">
              <a:lnSpc>
                <a:spcPct val="100000"/>
              </a:lnSpc>
            </a:pPr>
            <a:r>
              <a:rPr lang="el-GR" altLang="el-GR" sz="1700"/>
              <a:t>Έτσι, όταν λέμε ότι ένας κινητήρας έχει σχέση συμπίεσης 9,5:1, εννοούμε ότι ο όγκος του θαλάμου καύσης είναι το 1/9,5 του συνολικού όγκου του κυλίνδρου.</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1266">
                                            <p:txEl>
                                              <p:pRg st="2" end="2"/>
                                            </p:txEl>
                                          </p:spTgt>
                                        </p:tgtEl>
                                        <p:attrNameLst>
                                          <p:attrName>style.visibility</p:attrName>
                                        </p:attrNameLst>
                                      </p:cBhvr>
                                      <p:to>
                                        <p:strVal val="visible"/>
                                      </p:to>
                                    </p:set>
                                    <p:anim calcmode="lin" valueType="num">
                                      <p:cBhvr additive="repl">
                                        <p:cTn id="7" dur="500" fill="hold"/>
                                        <p:tgtEl>
                                          <p:spTgt spid="11266">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11266">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1266">
                                            <p:txEl>
                                              <p:pRg st="4" end="4"/>
                                            </p:txEl>
                                          </p:spTgt>
                                        </p:tgtEl>
                                        <p:attrNameLst>
                                          <p:attrName>style.visibility</p:attrName>
                                        </p:attrNameLst>
                                      </p:cBhvr>
                                      <p:to>
                                        <p:strVal val="visible"/>
                                      </p:to>
                                    </p:set>
                                    <p:anim calcmode="lin" valueType="num">
                                      <p:cBhvr additive="repl">
                                        <p:cTn id="13" dur="500" fill="hold"/>
                                        <p:tgtEl>
                                          <p:spTgt spid="11266">
                                            <p:txEl>
                                              <p:pRg st="4" end="4"/>
                                            </p:txEl>
                                          </p:spTgt>
                                        </p:tgtEl>
                                        <p:attrNameLst>
                                          <p:attrName>ppt_x</p:attrName>
                                        </p:attrNameLst>
                                      </p:cBhvr>
                                      <p:tavLst>
                                        <p:tav tm="100000">
                                          <p:val>
                                            <p:strVal val="#ppt_x"/>
                                          </p:val>
                                        </p:tav>
                                        <p:tav>
                                          <p:val>
                                            <p:strVal val="#ppt_x"/>
                                          </p:val>
                                        </p:tav>
                                      </p:tavLst>
                                    </p:anim>
                                    <p:anim calcmode="lin" valueType="num">
                                      <p:cBhvr additive="repl">
                                        <p:cTn id="14" dur="500" fill="hold"/>
                                        <p:tgtEl>
                                          <p:spTgt spid="11266">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1266">
                                            <p:txEl>
                                              <p:pRg st="6" end="6"/>
                                            </p:txEl>
                                          </p:spTgt>
                                        </p:tgtEl>
                                        <p:attrNameLst>
                                          <p:attrName>style.visibility</p:attrName>
                                        </p:attrNameLst>
                                      </p:cBhvr>
                                      <p:to>
                                        <p:strVal val="visible"/>
                                      </p:to>
                                    </p:set>
                                    <p:anim calcmode="lin" valueType="num">
                                      <p:cBhvr additive="repl">
                                        <p:cTn id="19" dur="500" fill="hold"/>
                                        <p:tgtEl>
                                          <p:spTgt spid="11266">
                                            <p:txEl>
                                              <p:pRg st="6" end="6"/>
                                            </p:txEl>
                                          </p:spTgt>
                                        </p:tgtEl>
                                        <p:attrNameLst>
                                          <p:attrName>ppt_x</p:attrName>
                                        </p:attrNameLst>
                                      </p:cBhvr>
                                      <p:tavLst>
                                        <p:tav tm="100000">
                                          <p:val>
                                            <p:strVal val="#ppt_x"/>
                                          </p:val>
                                        </p:tav>
                                        <p:tav>
                                          <p:val>
                                            <p:strVal val="#ppt_x"/>
                                          </p:val>
                                        </p:tav>
                                      </p:tavLst>
                                    </p:anim>
                                    <p:anim calcmode="lin" valueType="num">
                                      <p:cBhvr additive="repl">
                                        <p:cTn id="20" dur="500" fill="hold"/>
                                        <p:tgtEl>
                                          <p:spTgt spid="11266">
                                            <p:txEl>
                                              <p:pRg st="6" end="6"/>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AABF8344-842E-A206-9440-C501C01287B3}"/>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Σχέση και πίεση συμπίεσης</a:t>
            </a:r>
          </a:p>
        </p:txBody>
      </p:sp>
      <p:sp>
        <p:nvSpPr>
          <p:cNvPr id="12290" name="Rectangle 2">
            <a:extLst>
              <a:ext uri="{FF2B5EF4-FFF2-40B4-BE49-F238E27FC236}">
                <a16:creationId xmlns:a16="http://schemas.microsoft.com/office/drawing/2014/main" id="{6231F02A-2E62-6F3D-9FCC-738D33D87402}"/>
              </a:ext>
            </a:extLst>
          </p:cNvPr>
          <p:cNvSpPr>
            <a:spLocks noChangeArrowheads="1"/>
          </p:cNvSpPr>
          <p:nvPr/>
        </p:nvSpPr>
        <p:spPr bwMode="auto">
          <a:xfrm>
            <a:off x="468313" y="771525"/>
            <a:ext cx="8135937" cy="294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700"/>
              <a:t>Αν λοιπόν συμβολίσουμε με </a:t>
            </a:r>
            <a:r>
              <a:rPr lang="en-US" altLang="el-GR" sz="1700"/>
              <a:t>V</a:t>
            </a:r>
            <a:r>
              <a:rPr lang="el-GR" altLang="el-GR" sz="1700"/>
              <a:t>συμπ τον όγκο του θαλάμου καύσης (νεκρό χώρο), με </a:t>
            </a:r>
            <a:r>
              <a:rPr lang="en-US" altLang="el-GR" sz="1700"/>
              <a:t>V</a:t>
            </a:r>
            <a:r>
              <a:rPr lang="el-GR" altLang="el-GR" sz="1700"/>
              <a:t>κυλ τον κυλινδρισμό, δηλαδή τον όγκο τον οποίο σαρώνει το έμβολο, κατά τη διαδρομή του από το Κ.Ν.Σ. μέχρι το Α.Ν.Σ. και με λ τη σχέση συμπίεσης, θα έχουμε:</a:t>
            </a:r>
          </a:p>
          <a:p>
            <a:pPr algn="ctr" hangingPunct="1">
              <a:lnSpc>
                <a:spcPct val="100000"/>
              </a:lnSpc>
            </a:pPr>
            <a:endParaRPr lang="el-GR" altLang="el-GR" sz="1700"/>
          </a:p>
          <a:p>
            <a:pPr algn="ctr" hangingPunct="1">
              <a:lnSpc>
                <a:spcPct val="100000"/>
              </a:lnSpc>
            </a:pPr>
            <a:r>
              <a:rPr lang="el-GR" altLang="el-GR" sz="1700"/>
              <a:t>ο συνολικός όγκος του κυλίνδρου είναι:</a:t>
            </a:r>
          </a:p>
          <a:p>
            <a:pPr algn="ctr" hangingPunct="1">
              <a:lnSpc>
                <a:spcPct val="100000"/>
              </a:lnSpc>
            </a:pPr>
            <a:endParaRPr lang="el-GR" altLang="el-GR" sz="1700"/>
          </a:p>
          <a:p>
            <a:pPr algn="ctr" hangingPunct="1">
              <a:lnSpc>
                <a:spcPct val="100000"/>
              </a:lnSpc>
            </a:pPr>
            <a:r>
              <a:rPr lang="en-US" altLang="el-GR" sz="1700"/>
              <a:t>V</a:t>
            </a:r>
            <a:r>
              <a:rPr lang="el-GR" altLang="el-GR" sz="1700"/>
              <a:t>συμπ + </a:t>
            </a:r>
            <a:r>
              <a:rPr lang="en-US" altLang="el-GR" sz="1700"/>
              <a:t>V</a:t>
            </a:r>
            <a:r>
              <a:rPr lang="el-GR" altLang="el-GR" sz="1700"/>
              <a:t>κυλ = V</a:t>
            </a:r>
          </a:p>
          <a:p>
            <a:pPr algn="ctr" hangingPunct="1">
              <a:lnSpc>
                <a:spcPct val="100000"/>
              </a:lnSpc>
            </a:pPr>
            <a:endParaRPr lang="el-GR" altLang="el-GR" sz="1700"/>
          </a:p>
          <a:p>
            <a:pPr algn="ctr" hangingPunct="1">
              <a:lnSpc>
                <a:spcPct val="100000"/>
              </a:lnSpc>
            </a:pPr>
            <a:r>
              <a:rPr lang="el-GR" altLang="el-GR" sz="1700"/>
              <a:t>και ο λόγος του συνολικού όγκου προς τον όγκο του θαλάμου καύσης, μας δίνει τη σχέση συμπίεσης λ του κυλίνδρου και, κατά συνέπεια, του κινητήρα:</a:t>
            </a:r>
          </a:p>
        </p:txBody>
      </p:sp>
      <p:pic>
        <p:nvPicPr>
          <p:cNvPr id="12291" name="Picture 3">
            <a:extLst>
              <a:ext uri="{FF2B5EF4-FFF2-40B4-BE49-F238E27FC236}">
                <a16:creationId xmlns:a16="http://schemas.microsoft.com/office/drawing/2014/main" id="{5195400C-1A92-FC77-4A90-1B25CCC1DD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4763" y="3859213"/>
            <a:ext cx="4114800" cy="8731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360" cap="flat">
                <a:solidFill>
                  <a:srgbClr val="3465A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2290">
                                            <p:txEl>
                                              <p:pRg st="2" end="2"/>
                                            </p:txEl>
                                          </p:spTgt>
                                        </p:tgtEl>
                                        <p:attrNameLst>
                                          <p:attrName>style.visibility</p:attrName>
                                        </p:attrNameLst>
                                      </p:cBhvr>
                                      <p:to>
                                        <p:strVal val="visible"/>
                                      </p:to>
                                    </p:set>
                                    <p:anim calcmode="lin" valueType="num">
                                      <p:cBhvr additive="repl">
                                        <p:cTn id="7" dur="500" fill="hold"/>
                                        <p:tgtEl>
                                          <p:spTgt spid="12290">
                                            <p:txEl>
                                              <p:pRg st="2" end="2"/>
                                            </p:txEl>
                                          </p:spTgt>
                                        </p:tgtEl>
                                        <p:attrNameLst>
                                          <p:attrName>ppt_x</p:attrName>
                                        </p:attrNameLst>
                                      </p:cBhvr>
                                      <p:tavLst>
                                        <p:tav tm="100000">
                                          <p:val>
                                            <p:strVal val="#ppt_x"/>
                                          </p:val>
                                        </p:tav>
                                        <p:tav>
                                          <p:val>
                                            <p:strVal val="#ppt_x"/>
                                          </p:val>
                                        </p:tav>
                                      </p:tavLst>
                                    </p:anim>
                                    <p:anim calcmode="lin" valueType="num">
                                      <p:cBhvr additive="repl">
                                        <p:cTn id="8" dur="500" fill="hold"/>
                                        <p:tgtEl>
                                          <p:spTgt spid="12290">
                                            <p:txEl>
                                              <p:pRg st="2" end="2"/>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2290">
                                            <p:txEl>
                                              <p:pRg st="4" end="4"/>
                                            </p:txEl>
                                          </p:spTgt>
                                        </p:tgtEl>
                                        <p:attrNameLst>
                                          <p:attrName>style.visibility</p:attrName>
                                        </p:attrNameLst>
                                      </p:cBhvr>
                                      <p:to>
                                        <p:strVal val="visible"/>
                                      </p:to>
                                    </p:set>
                                    <p:anim calcmode="lin" valueType="num">
                                      <p:cBhvr additive="repl">
                                        <p:cTn id="13" dur="500" fill="hold"/>
                                        <p:tgtEl>
                                          <p:spTgt spid="12290">
                                            <p:txEl>
                                              <p:pRg st="4" end="4"/>
                                            </p:txEl>
                                          </p:spTgt>
                                        </p:tgtEl>
                                        <p:attrNameLst>
                                          <p:attrName>ppt_x</p:attrName>
                                        </p:attrNameLst>
                                      </p:cBhvr>
                                      <p:tavLst>
                                        <p:tav tm="100000">
                                          <p:val>
                                            <p:strVal val="#ppt_x"/>
                                          </p:val>
                                        </p:tav>
                                        <p:tav>
                                          <p:val>
                                            <p:strVal val="#ppt_x"/>
                                          </p:val>
                                        </p:tav>
                                      </p:tavLst>
                                    </p:anim>
                                    <p:anim calcmode="lin" valueType="num">
                                      <p:cBhvr additive="repl">
                                        <p:cTn id="14" dur="500" fill="hold"/>
                                        <p:tgtEl>
                                          <p:spTgt spid="12290">
                                            <p:txEl>
                                              <p:pRg st="4" end="4"/>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additive="repl">
                                        <p:cTn id="18" dur="1" fill="hold">
                                          <p:stCondLst>
                                            <p:cond delay="0"/>
                                          </p:stCondLst>
                                        </p:cTn>
                                        <p:tgtEl>
                                          <p:spTgt spid="12290">
                                            <p:txEl>
                                              <p:pRg st="6" end="6"/>
                                            </p:txEl>
                                          </p:spTgt>
                                        </p:tgtEl>
                                        <p:attrNameLst>
                                          <p:attrName>style.visibility</p:attrName>
                                        </p:attrNameLst>
                                      </p:cBhvr>
                                      <p:to>
                                        <p:strVal val="visible"/>
                                      </p:to>
                                    </p:set>
                                    <p:anim calcmode="lin" valueType="num">
                                      <p:cBhvr additive="repl">
                                        <p:cTn id="19" dur="500" fill="hold"/>
                                        <p:tgtEl>
                                          <p:spTgt spid="12290">
                                            <p:txEl>
                                              <p:pRg st="6" end="6"/>
                                            </p:txEl>
                                          </p:spTgt>
                                        </p:tgtEl>
                                        <p:attrNameLst>
                                          <p:attrName>ppt_x</p:attrName>
                                        </p:attrNameLst>
                                      </p:cBhvr>
                                      <p:tavLst>
                                        <p:tav tm="100000">
                                          <p:val>
                                            <p:strVal val="#ppt_x"/>
                                          </p:val>
                                        </p:tav>
                                        <p:tav>
                                          <p:val>
                                            <p:strVal val="#ppt_x"/>
                                          </p:val>
                                        </p:tav>
                                      </p:tavLst>
                                    </p:anim>
                                    <p:anim calcmode="lin" valueType="num">
                                      <p:cBhvr additive="repl">
                                        <p:cTn id="20" dur="500" fill="hold"/>
                                        <p:tgtEl>
                                          <p:spTgt spid="12290">
                                            <p:txEl>
                                              <p:pRg st="6" end="6"/>
                                            </p:txEl>
                                          </p:spTgt>
                                        </p:tgtEl>
                                        <p:attrNameLst>
                                          <p:attrName>ppt_y</p:attrName>
                                        </p:attrNameLst>
                                      </p:cBhvr>
                                      <p:tavLst>
                                        <p:tav tm="100000">
                                          <p:val>
                                            <p:strVal val="1+#ppt_h/2"/>
                                          </p:val>
                                        </p:tav>
                                        <p:tav>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nodeType="clickEffect">
                                  <p:stCondLst>
                                    <p:cond delay="0"/>
                                  </p:stCondLst>
                                  <p:childTnLst>
                                    <p:set>
                                      <p:cBhvr additive="repl">
                                        <p:cTn id="24" dur="1" fill="hold">
                                          <p:stCondLst>
                                            <p:cond delay="0"/>
                                          </p:stCondLst>
                                        </p:cTn>
                                        <p:tgtEl>
                                          <p:spTgt spid="12291"/>
                                        </p:tgtEl>
                                        <p:attrNameLst>
                                          <p:attrName>style.visibility</p:attrName>
                                        </p:attrNameLst>
                                      </p:cBhvr>
                                      <p:to>
                                        <p:strVal val="visible"/>
                                      </p:to>
                                    </p:set>
                                    <p:animEffect transition="in" filter="checkerboard(across)">
                                      <p:cBhvr additive="repl">
                                        <p:cTn id="25" dur="5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E654997B-0E92-2214-6A4B-6E859E1266EF}"/>
              </a:ext>
            </a:extLst>
          </p:cNvPr>
          <p:cNvSpPr>
            <a:spLocks noChangeArrowheads="1"/>
          </p:cNvSpPr>
          <p:nvPr/>
        </p:nvSpPr>
        <p:spPr bwMode="auto">
          <a:xfrm>
            <a:off x="179388" y="0"/>
            <a:ext cx="8785225" cy="439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 pos="82296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2300">
                <a:solidFill>
                  <a:srgbClr val="03495C"/>
                </a:solidFill>
                <a:latin typeface="Calibri" panose="020F0502020204030204" pitchFamily="34" charset="0"/>
              </a:rPr>
              <a:t>Σχέση και πίεση συμπίεσης</a:t>
            </a:r>
          </a:p>
        </p:txBody>
      </p:sp>
      <p:sp>
        <p:nvSpPr>
          <p:cNvPr id="13314" name="Rectangle 2">
            <a:extLst>
              <a:ext uri="{FF2B5EF4-FFF2-40B4-BE49-F238E27FC236}">
                <a16:creationId xmlns:a16="http://schemas.microsoft.com/office/drawing/2014/main" id="{5228C0FA-D40E-4A2A-2333-6EC898B3D7B3}"/>
              </a:ext>
            </a:extLst>
          </p:cNvPr>
          <p:cNvSpPr>
            <a:spLocks noChangeArrowheads="1"/>
          </p:cNvSpPr>
          <p:nvPr/>
        </p:nvSpPr>
        <p:spPr bwMode="auto">
          <a:xfrm>
            <a:off x="468313" y="806450"/>
            <a:ext cx="8135937" cy="371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spAutoFit/>
          </a:bodyPr>
          <a:lstStyle>
            <a:lvl1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1pPr>
            <a:lvl2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2pPr>
            <a:lvl3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3pPr>
            <a:lvl4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4pPr>
            <a:lvl5pPr>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5pPr>
            <a:lvl6pPr marL="25146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6pPr>
            <a:lvl7pPr marL="29718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7pPr>
            <a:lvl8pPr marL="34290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8pPr>
            <a:lvl9pPr marL="3886200" indent="-228600" fontAlgn="base" hangingPunct="0">
              <a:lnSpc>
                <a:spcPct val="93000"/>
              </a:lnSpc>
              <a:spcBef>
                <a:spcPts val="13"/>
              </a:spcBef>
              <a:spcAft>
                <a:spcPts val="13"/>
              </a:spcAft>
              <a:buClr>
                <a:srgbClr val="000000"/>
              </a:buClr>
              <a:buSzPct val="100000"/>
              <a:buFont typeface="Times New Roman" panose="02020603050405020304" pitchFamily="18" charset="0"/>
              <a:tabLst>
                <a:tab pos="914400" algn="l"/>
                <a:tab pos="1828800" algn="l"/>
                <a:tab pos="2743200" algn="l"/>
                <a:tab pos="3657600" algn="l"/>
                <a:tab pos="4572000" algn="l"/>
                <a:tab pos="5486400" algn="l"/>
                <a:tab pos="6400800" algn="l"/>
                <a:tab pos="7315200" algn="l"/>
              </a:tabLst>
              <a:defRPr>
                <a:solidFill>
                  <a:srgbClr val="000000"/>
                </a:solidFill>
                <a:latin typeface="Arial" panose="020B0604020202020204" pitchFamily="34" charset="0"/>
                <a:ea typeface="AR PL SungtiL GB" charset="0"/>
                <a:cs typeface="AR PL SungtiL GB" charset="0"/>
              </a:defRPr>
            </a:lvl9pPr>
          </a:lstStyle>
          <a:p>
            <a:pPr algn="ctr" hangingPunct="1">
              <a:lnSpc>
                <a:spcPct val="100000"/>
              </a:lnSpc>
            </a:pPr>
            <a:r>
              <a:rPr lang="el-GR" altLang="el-GR" sz="1700"/>
              <a:t>Η σχέση συμπίεσης στα αυτοκίνητα με απλή βενζίνη είναι από 6,5 μέχρι 8,7:1, στα αυτοκίνητα με βενζίνη σούπερ φθάνει από 7,8 μέχρι 11,0:1 και στα αυτοκίνητα αγώνων είναι από 10 μέχρι 12:1 ή και υψηλότερη. </a:t>
            </a:r>
          </a:p>
          <a:p>
            <a:pPr algn="ctr" hangingPunct="1">
              <a:lnSpc>
                <a:spcPct val="100000"/>
              </a:lnSpc>
            </a:pPr>
            <a:endParaRPr lang="en-US" altLang="el-GR" sz="1700"/>
          </a:p>
          <a:p>
            <a:pPr algn="ctr" hangingPunct="1">
              <a:lnSpc>
                <a:spcPct val="100000"/>
              </a:lnSpc>
            </a:pPr>
            <a:endParaRPr lang="en-US" altLang="el-GR" sz="1700"/>
          </a:p>
          <a:p>
            <a:pPr algn="ctr" hangingPunct="1">
              <a:lnSpc>
                <a:spcPct val="100000"/>
              </a:lnSpc>
            </a:pPr>
            <a:r>
              <a:rPr lang="el-GR" altLang="el-GR" sz="1700"/>
              <a:t>Παρά τα πλεονεκτήματα που παρουσιάζει η αύξηση του βαθμού συμπίεσης για την απόδοση του κινητήρα, υπάρχουν όρια στις υψηλές τιμές, τα οποία αν παραβιασθούν, προξενούν την αυτανάφλεξη του καυσίμου, λόγω της αυξημένης πίεσης συμπίεσης. </a:t>
            </a:r>
          </a:p>
          <a:p>
            <a:pPr algn="ctr" hangingPunct="1">
              <a:lnSpc>
                <a:spcPct val="100000"/>
              </a:lnSpc>
            </a:pPr>
            <a:endParaRPr lang="en-US" altLang="el-GR" sz="1700"/>
          </a:p>
          <a:p>
            <a:pPr algn="ctr" hangingPunct="1">
              <a:lnSpc>
                <a:spcPct val="100000"/>
              </a:lnSpc>
            </a:pPr>
            <a:endParaRPr lang="en-US" altLang="el-GR" sz="1700"/>
          </a:p>
          <a:p>
            <a:pPr algn="ctr" hangingPunct="1">
              <a:lnSpc>
                <a:spcPct val="100000"/>
              </a:lnSpc>
            </a:pPr>
            <a:r>
              <a:rPr lang="el-GR" altLang="el-GR" sz="1700"/>
              <a:t>Για να αποφευχθεί αυτό το φαινόμενο της αυτανάφλεξης, προστίθενται στο καύσιμο ειδικές ουσίες, που ονομάζονται «αντικροτικά», πολλές από τις οποίες, όμως, μολύνουν την ατμόσφαιρα κατά την έξοδό τους μαζί με τα καυσαέρια.</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13314">
                                            <p:txEl>
                                              <p:pRg st="3" end="3"/>
                                            </p:txEl>
                                          </p:spTgt>
                                        </p:tgtEl>
                                        <p:attrNameLst>
                                          <p:attrName>style.visibility</p:attrName>
                                        </p:attrNameLst>
                                      </p:cBhvr>
                                      <p:to>
                                        <p:strVal val="visible"/>
                                      </p:to>
                                    </p:set>
                                    <p:anim calcmode="lin" valueType="num">
                                      <p:cBhvr additive="repl">
                                        <p:cTn id="7" dur="500" fill="hold"/>
                                        <p:tgtEl>
                                          <p:spTgt spid="13314">
                                            <p:txEl>
                                              <p:pRg st="3" end="3"/>
                                            </p:txEl>
                                          </p:spTgt>
                                        </p:tgtEl>
                                        <p:attrNameLst>
                                          <p:attrName>ppt_x</p:attrName>
                                        </p:attrNameLst>
                                      </p:cBhvr>
                                      <p:tavLst>
                                        <p:tav tm="100000">
                                          <p:val>
                                            <p:strVal val="#ppt_x"/>
                                          </p:val>
                                        </p:tav>
                                        <p:tav>
                                          <p:val>
                                            <p:strVal val="#ppt_x"/>
                                          </p:val>
                                        </p:tav>
                                      </p:tavLst>
                                    </p:anim>
                                    <p:anim calcmode="lin" valueType="num">
                                      <p:cBhvr additive="repl">
                                        <p:cTn id="8" dur="500" fill="hold"/>
                                        <p:tgtEl>
                                          <p:spTgt spid="13314">
                                            <p:txEl>
                                              <p:pRg st="3" end="3"/>
                                            </p:txEl>
                                          </p:spTgt>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additive="repl">
                                        <p:cTn id="12" dur="1" fill="hold">
                                          <p:stCondLst>
                                            <p:cond delay="0"/>
                                          </p:stCondLst>
                                        </p:cTn>
                                        <p:tgtEl>
                                          <p:spTgt spid="13314">
                                            <p:txEl>
                                              <p:pRg st="6" end="6"/>
                                            </p:txEl>
                                          </p:spTgt>
                                        </p:tgtEl>
                                        <p:attrNameLst>
                                          <p:attrName>style.visibility</p:attrName>
                                        </p:attrNameLst>
                                      </p:cBhvr>
                                      <p:to>
                                        <p:strVal val="visible"/>
                                      </p:to>
                                    </p:set>
                                    <p:anim calcmode="lin" valueType="num">
                                      <p:cBhvr additive="repl">
                                        <p:cTn id="13" dur="500" fill="hold"/>
                                        <p:tgtEl>
                                          <p:spTgt spid="13314">
                                            <p:txEl>
                                              <p:pRg st="6" end="6"/>
                                            </p:txEl>
                                          </p:spTgt>
                                        </p:tgtEl>
                                        <p:attrNameLst>
                                          <p:attrName>ppt_x</p:attrName>
                                        </p:attrNameLst>
                                      </p:cBhvr>
                                      <p:tavLst>
                                        <p:tav tm="100000">
                                          <p:val>
                                            <p:strVal val="#ppt_x"/>
                                          </p:val>
                                        </p:tav>
                                        <p:tav>
                                          <p:val>
                                            <p:strVal val="#ppt_x"/>
                                          </p:val>
                                        </p:tav>
                                      </p:tavLst>
                                    </p:anim>
                                    <p:anim calcmode="lin" valueType="num">
                                      <p:cBhvr additive="repl">
                                        <p:cTn id="14" dur="500" fill="hold"/>
                                        <p:tgtEl>
                                          <p:spTgt spid="13314">
                                            <p:txEl>
                                              <p:pRg st="6" end="6"/>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Θέμα του Office">
      <a:majorFont>
        <a:latin typeface="Constantia"/>
        <a:ea typeface="AR PL SungtiL GB"/>
        <a:cs typeface="AR PL SungtiL GB"/>
      </a:majorFont>
      <a:minorFont>
        <a:latin typeface="Calibri"/>
        <a:ea typeface="AR PL SungtiL GB"/>
        <a:cs typeface="AR PL SungtiL GB"/>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0">
          <a:lnSpc>
            <a:spcPct val="93000"/>
          </a:lnSpc>
          <a:spcBef>
            <a:spcPts val="13"/>
          </a:spcBef>
          <a:spcAft>
            <a:spcPts val="13"/>
          </a:spcAft>
          <a:buClr>
            <a:srgbClr val="000000"/>
          </a:buClr>
          <a:buSzPct val="100000"/>
          <a:buFont typeface="Times New Roman" panose="02020603050405020304" pitchFamily="18" charset="0"/>
          <a:buNone/>
          <a:tabLst/>
          <a:defRPr kumimoji="0" lang="en-GB" altLang="el-GR" sz="1800" b="0" i="0" u="none" strike="noStrike" cap="none" normalizeH="0" baseline="0" smtClean="0">
            <a:ln>
              <a:noFill/>
            </a:ln>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0">
          <a:lnSpc>
            <a:spcPct val="93000"/>
          </a:lnSpc>
          <a:spcBef>
            <a:spcPts val="13"/>
          </a:spcBef>
          <a:spcAft>
            <a:spcPts val="13"/>
          </a:spcAft>
          <a:buClr>
            <a:srgbClr val="000000"/>
          </a:buClr>
          <a:buSzPct val="100000"/>
          <a:buFont typeface="Times New Roman" panose="02020603050405020304" pitchFamily="18" charset="0"/>
          <a:buNone/>
          <a:tabLst/>
          <a:defRPr kumimoji="0" lang="en-GB" altLang="el-GR" sz="1800" b="0" i="0" u="none" strike="noStrike" cap="none" normalizeH="0" baseline="0" smtClean="0">
            <a:ln>
              <a:noFill/>
            </a:ln>
            <a:effectLst/>
            <a:latin typeface="Arial" panose="020B0604020202020204" pitchFamily="34" charset="0"/>
          </a:defRPr>
        </a:defPPr>
      </a:lstStyle>
    </a:lnDef>
  </a:objectDefaults>
  <a:extraClrSchemeLst>
    <a:extraClrScheme>
      <a:clrScheme name="Θέμα του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Θέμα του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Θέμα του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Θέμα του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Flow</Template>
  <TotalTime>620</TotalTime>
  <Words>915</Words>
  <Application>Microsoft Macintosh PowerPoint</Application>
  <PresentationFormat>Προβολή στην οθόνη (16:9)</PresentationFormat>
  <Paragraphs>95</Paragraphs>
  <Slides>13</Slides>
  <Notes>13</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2</vt:i4>
      </vt:variant>
      <vt:variant>
        <vt:lpstr>Τίτλοι διαφανειών</vt:lpstr>
      </vt:variant>
      <vt:variant>
        <vt:i4>13</vt:i4>
      </vt:variant>
    </vt:vector>
  </HeadingPairs>
  <TitlesOfParts>
    <vt:vector size="23" baseType="lpstr">
      <vt:lpstr>Times New Roman</vt:lpstr>
      <vt:lpstr>Constantia</vt:lpstr>
      <vt:lpstr>AR PL SungtiL GB</vt:lpstr>
      <vt:lpstr>Calibri</vt:lpstr>
      <vt:lpstr>Arial</vt:lpstr>
      <vt:lpstr>DejaVu Sans</vt:lpstr>
      <vt:lpstr>Wingdings</vt:lpstr>
      <vt:lpstr>Wingdings 2</vt:lpstr>
      <vt:lpstr>Θέμα του Office</vt:lpstr>
      <vt:lpstr>1_Θέμα του Office</vt:lpstr>
      <vt:lpstr>Μ.Ε.Κ.  Ι</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Μ.Ε.Κ.  Ι</dc:title>
  <dc:creator>xps</dc:creator>
  <cp:lastModifiedBy>GEORGIA GEORGATZOGLOU</cp:lastModifiedBy>
  <cp:revision>90</cp:revision>
  <cp:lastPrinted>1601-01-01T00:00:00Z</cp:lastPrinted>
  <dcterms:created xsi:type="dcterms:W3CDTF">2015-09-27T16:42:25Z</dcterms:created>
  <dcterms:modified xsi:type="dcterms:W3CDTF">2024-03-17T11:52:49Z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PresentationFormat">
    <vt:lpwstr>Προβολή στην οθόνη (16:9)</vt:lpwstr>
  </property>
  <property fmtid="{D5CDD505-2E9C-101B-9397-08002B2CF9AE}" pid="4" name="Slides">
    <vt:r8>14</vt:r8>
  </property>
</Properties>
</file>