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73"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7559675" cy="10691813"/>
  <p:defaultTextStyle>
    <a:defPPr>
      <a:defRPr lang="en-GB"/>
    </a:defPPr>
    <a:lvl1pPr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1pPr>
    <a:lvl2pPr marL="742950" indent="-28575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2pPr>
    <a:lvl3pPr marL="11430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3pPr>
    <a:lvl4pPr marL="16002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4pPr>
    <a:lvl5pPr marL="20574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3"/>
  </p:normalViewPr>
  <p:slideViewPr>
    <p:cSldViewPr>
      <p:cViewPr varScale="1">
        <p:scale>
          <a:sx n="114" d="100"/>
          <a:sy n="114" d="100"/>
        </p:scale>
        <p:origin x="1024" y="17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1232BDCD-336F-C482-673D-7506124F4521}"/>
              </a:ext>
            </a:extLst>
          </p:cNvPr>
          <p:cNvSpPr>
            <a:spLocks noGrp="1" noChangeArrowheads="1"/>
          </p:cNvSpPr>
          <p:nvPr>
            <p:ph type="sldImg"/>
          </p:nvPr>
        </p:nvSpPr>
        <p:spPr bwMode="auto">
          <a:xfrm>
            <a:off x="215900" y="812800"/>
            <a:ext cx="7126288"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4" name="Rectangle 2">
            <a:extLst>
              <a:ext uri="{FF2B5EF4-FFF2-40B4-BE49-F238E27FC236}">
                <a16:creationId xmlns:a16="http://schemas.microsoft.com/office/drawing/2014/main" id="{335A5085-108C-A579-0C87-38084B7A9A90}"/>
              </a:ext>
            </a:extLst>
          </p:cNvPr>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l-GR" altLang="el-GR"/>
          </a:p>
        </p:txBody>
      </p:sp>
      <p:sp>
        <p:nvSpPr>
          <p:cNvPr id="3075" name="Rectangle 3">
            <a:extLst>
              <a:ext uri="{FF2B5EF4-FFF2-40B4-BE49-F238E27FC236}">
                <a16:creationId xmlns:a16="http://schemas.microsoft.com/office/drawing/2014/main" id="{B9DA38EC-11D4-2C59-15FB-3589031E2C65}"/>
              </a:ext>
            </a:extLst>
          </p:cNvPr>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6" name="Rectangle 4">
            <a:extLst>
              <a:ext uri="{FF2B5EF4-FFF2-40B4-BE49-F238E27FC236}">
                <a16:creationId xmlns:a16="http://schemas.microsoft.com/office/drawing/2014/main" id="{D682AEA7-5FD7-7127-E1B7-44B34ADE75A2}"/>
              </a:ext>
            </a:extLst>
          </p:cNvPr>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7" name="Rectangle 5">
            <a:extLst>
              <a:ext uri="{FF2B5EF4-FFF2-40B4-BE49-F238E27FC236}">
                <a16:creationId xmlns:a16="http://schemas.microsoft.com/office/drawing/2014/main" id="{F2F214EF-F706-6957-708B-C02F64B77E21}"/>
              </a:ext>
            </a:extLst>
          </p:cNvPr>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8" name="Rectangle 6">
            <a:extLst>
              <a:ext uri="{FF2B5EF4-FFF2-40B4-BE49-F238E27FC236}">
                <a16:creationId xmlns:a16="http://schemas.microsoft.com/office/drawing/2014/main" id="{9E80A884-B185-224C-0D2A-1682486EAFF0}"/>
              </a:ext>
            </a:extLst>
          </p:cNvPr>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fld id="{B1D6E074-8A71-8F48-9AA4-F640663550B6}" type="slidenum">
              <a:rPr lang="en-US" altLang="el-GR"/>
              <a:pPr/>
              <a:t>‹#›</a:t>
            </a:fld>
            <a:endParaRPr lang="en-US"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F0EDCD2-5BFE-45DE-5129-C330BB83DD85}"/>
              </a:ext>
            </a:extLst>
          </p:cNvPr>
          <p:cNvSpPr>
            <a:spLocks noGrp="1" noChangeArrowheads="1"/>
          </p:cNvSpPr>
          <p:nvPr>
            <p:ph type="sldNum"/>
          </p:nvPr>
        </p:nvSpPr>
        <p:spPr>
          <a:ln/>
        </p:spPr>
        <p:txBody>
          <a:bodyPr/>
          <a:lstStyle/>
          <a:p>
            <a:fld id="{34A46934-FE65-204A-A184-204F9C61E7DE}" type="slidenum">
              <a:rPr lang="en-US" altLang="el-GR"/>
              <a:pPr/>
              <a:t>1</a:t>
            </a:fld>
            <a:endParaRPr lang="en-US" altLang="el-GR"/>
          </a:p>
        </p:txBody>
      </p:sp>
      <p:sp>
        <p:nvSpPr>
          <p:cNvPr id="22529" name="Text Box 1">
            <a:extLst>
              <a:ext uri="{FF2B5EF4-FFF2-40B4-BE49-F238E27FC236}">
                <a16:creationId xmlns:a16="http://schemas.microsoft.com/office/drawing/2014/main" id="{5E3325D9-4F6C-FDA7-1594-C4CA85DBADEE}"/>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Text Box 2">
            <a:extLst>
              <a:ext uri="{FF2B5EF4-FFF2-40B4-BE49-F238E27FC236}">
                <a16:creationId xmlns:a16="http://schemas.microsoft.com/office/drawing/2014/main" id="{F334A13D-26BD-CD19-DA5C-26611F80A14F}"/>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5F05FC63-60D4-6204-1C13-DFBE38202356}"/>
              </a:ext>
            </a:extLst>
          </p:cNvPr>
          <p:cNvSpPr>
            <a:spLocks noGrp="1" noChangeArrowheads="1"/>
          </p:cNvSpPr>
          <p:nvPr>
            <p:ph type="sldNum"/>
          </p:nvPr>
        </p:nvSpPr>
        <p:spPr>
          <a:ln/>
        </p:spPr>
        <p:txBody>
          <a:bodyPr/>
          <a:lstStyle/>
          <a:p>
            <a:fld id="{8315C0E9-2711-A845-B185-38AE73CDC642}" type="slidenum">
              <a:rPr lang="en-US" altLang="el-GR"/>
              <a:pPr/>
              <a:t>10</a:t>
            </a:fld>
            <a:endParaRPr lang="en-US" altLang="el-GR"/>
          </a:p>
        </p:txBody>
      </p:sp>
      <p:sp>
        <p:nvSpPr>
          <p:cNvPr id="31745" name="Text Box 1">
            <a:extLst>
              <a:ext uri="{FF2B5EF4-FFF2-40B4-BE49-F238E27FC236}">
                <a16:creationId xmlns:a16="http://schemas.microsoft.com/office/drawing/2014/main" id="{D5AA55FB-12B6-390A-8E19-45FB40DCD154}"/>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Text Box 2">
            <a:extLst>
              <a:ext uri="{FF2B5EF4-FFF2-40B4-BE49-F238E27FC236}">
                <a16:creationId xmlns:a16="http://schemas.microsoft.com/office/drawing/2014/main" id="{59141E65-E1AB-A6CC-0572-9A81EB6D4F45}"/>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EBE5880-5C1B-6E28-0193-EB46E5061BCB}"/>
              </a:ext>
            </a:extLst>
          </p:cNvPr>
          <p:cNvSpPr>
            <a:spLocks noGrp="1" noChangeArrowheads="1"/>
          </p:cNvSpPr>
          <p:nvPr>
            <p:ph type="sldNum"/>
          </p:nvPr>
        </p:nvSpPr>
        <p:spPr>
          <a:ln/>
        </p:spPr>
        <p:txBody>
          <a:bodyPr/>
          <a:lstStyle/>
          <a:p>
            <a:fld id="{4779F360-3D82-4C43-A995-645482957EBB}" type="slidenum">
              <a:rPr lang="en-US" altLang="el-GR"/>
              <a:pPr/>
              <a:t>11</a:t>
            </a:fld>
            <a:endParaRPr lang="en-US" altLang="el-GR"/>
          </a:p>
        </p:txBody>
      </p:sp>
      <p:sp>
        <p:nvSpPr>
          <p:cNvPr id="32769" name="Text Box 1">
            <a:extLst>
              <a:ext uri="{FF2B5EF4-FFF2-40B4-BE49-F238E27FC236}">
                <a16:creationId xmlns:a16="http://schemas.microsoft.com/office/drawing/2014/main" id="{0E5044CD-0BC4-1708-DE24-66F5DF9A2B3F}"/>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Text Box 2">
            <a:extLst>
              <a:ext uri="{FF2B5EF4-FFF2-40B4-BE49-F238E27FC236}">
                <a16:creationId xmlns:a16="http://schemas.microsoft.com/office/drawing/2014/main" id="{A9608665-1A7E-76AE-1D59-08C5FE74458E}"/>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AA180C02-1491-4222-88B6-3449EA4C2008}"/>
              </a:ext>
            </a:extLst>
          </p:cNvPr>
          <p:cNvSpPr>
            <a:spLocks noGrp="1" noChangeArrowheads="1"/>
          </p:cNvSpPr>
          <p:nvPr>
            <p:ph type="sldNum"/>
          </p:nvPr>
        </p:nvSpPr>
        <p:spPr>
          <a:ln/>
        </p:spPr>
        <p:txBody>
          <a:bodyPr/>
          <a:lstStyle/>
          <a:p>
            <a:fld id="{AD049D12-57F4-7C44-9891-F0DA3ACC565C}" type="slidenum">
              <a:rPr lang="en-US" altLang="el-GR"/>
              <a:pPr/>
              <a:t>12</a:t>
            </a:fld>
            <a:endParaRPr lang="en-US" altLang="el-GR"/>
          </a:p>
        </p:txBody>
      </p:sp>
      <p:sp>
        <p:nvSpPr>
          <p:cNvPr id="33793" name="Text Box 1">
            <a:extLst>
              <a:ext uri="{FF2B5EF4-FFF2-40B4-BE49-F238E27FC236}">
                <a16:creationId xmlns:a16="http://schemas.microsoft.com/office/drawing/2014/main" id="{492C630F-6803-8E8B-DF6E-E0B5C57BE118}"/>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Text Box 2">
            <a:extLst>
              <a:ext uri="{FF2B5EF4-FFF2-40B4-BE49-F238E27FC236}">
                <a16:creationId xmlns:a16="http://schemas.microsoft.com/office/drawing/2014/main" id="{B6524555-29FA-FF18-572B-C11BB343E303}"/>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9C483CD-EFB8-5C4F-38CF-3825CE546D67}"/>
              </a:ext>
            </a:extLst>
          </p:cNvPr>
          <p:cNvSpPr>
            <a:spLocks noGrp="1" noChangeArrowheads="1"/>
          </p:cNvSpPr>
          <p:nvPr>
            <p:ph type="sldNum"/>
          </p:nvPr>
        </p:nvSpPr>
        <p:spPr>
          <a:ln/>
        </p:spPr>
        <p:txBody>
          <a:bodyPr/>
          <a:lstStyle/>
          <a:p>
            <a:fld id="{CFCC005A-9427-E441-9C53-9BAA6B081970}" type="slidenum">
              <a:rPr lang="en-US" altLang="el-GR"/>
              <a:pPr/>
              <a:t>13</a:t>
            </a:fld>
            <a:endParaRPr lang="en-US" altLang="el-GR"/>
          </a:p>
        </p:txBody>
      </p:sp>
      <p:sp>
        <p:nvSpPr>
          <p:cNvPr id="34817" name="Text Box 1">
            <a:extLst>
              <a:ext uri="{FF2B5EF4-FFF2-40B4-BE49-F238E27FC236}">
                <a16:creationId xmlns:a16="http://schemas.microsoft.com/office/drawing/2014/main" id="{D3F93F5B-3AA8-C445-1C84-F284891BECAC}"/>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Text Box 2">
            <a:extLst>
              <a:ext uri="{FF2B5EF4-FFF2-40B4-BE49-F238E27FC236}">
                <a16:creationId xmlns:a16="http://schemas.microsoft.com/office/drawing/2014/main" id="{886DB91F-B78D-22DC-3ACF-619EA5731C0B}"/>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18E7040A-7ADD-03D4-5CF4-A184360C1CBB}"/>
              </a:ext>
            </a:extLst>
          </p:cNvPr>
          <p:cNvSpPr>
            <a:spLocks noGrp="1" noChangeArrowheads="1"/>
          </p:cNvSpPr>
          <p:nvPr>
            <p:ph type="sldNum"/>
          </p:nvPr>
        </p:nvSpPr>
        <p:spPr>
          <a:ln/>
        </p:spPr>
        <p:txBody>
          <a:bodyPr/>
          <a:lstStyle/>
          <a:p>
            <a:fld id="{9F9323BD-7DF6-C84B-9573-579D58C07371}" type="slidenum">
              <a:rPr lang="en-US" altLang="el-GR"/>
              <a:pPr/>
              <a:t>14</a:t>
            </a:fld>
            <a:endParaRPr lang="en-US" altLang="el-GR"/>
          </a:p>
        </p:txBody>
      </p:sp>
      <p:sp>
        <p:nvSpPr>
          <p:cNvPr id="35841" name="Text Box 1">
            <a:extLst>
              <a:ext uri="{FF2B5EF4-FFF2-40B4-BE49-F238E27FC236}">
                <a16:creationId xmlns:a16="http://schemas.microsoft.com/office/drawing/2014/main" id="{D4911F55-E9C7-78DC-3B49-A119F05CB7CF}"/>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Text Box 2">
            <a:extLst>
              <a:ext uri="{FF2B5EF4-FFF2-40B4-BE49-F238E27FC236}">
                <a16:creationId xmlns:a16="http://schemas.microsoft.com/office/drawing/2014/main" id="{9C0A06B6-3DFA-60AB-A08B-EDBB735B6B0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674014D6-93EA-A627-26C8-537FEA408F3D}"/>
              </a:ext>
            </a:extLst>
          </p:cNvPr>
          <p:cNvSpPr>
            <a:spLocks noGrp="1" noChangeArrowheads="1"/>
          </p:cNvSpPr>
          <p:nvPr>
            <p:ph type="sldNum"/>
          </p:nvPr>
        </p:nvSpPr>
        <p:spPr>
          <a:ln/>
        </p:spPr>
        <p:txBody>
          <a:bodyPr/>
          <a:lstStyle/>
          <a:p>
            <a:fld id="{68EC54AC-5611-C44F-9D93-50774685A435}" type="slidenum">
              <a:rPr lang="en-US" altLang="el-GR"/>
              <a:pPr/>
              <a:t>15</a:t>
            </a:fld>
            <a:endParaRPr lang="en-US" altLang="el-GR"/>
          </a:p>
        </p:txBody>
      </p:sp>
      <p:sp>
        <p:nvSpPr>
          <p:cNvPr id="36865" name="Text Box 1">
            <a:extLst>
              <a:ext uri="{FF2B5EF4-FFF2-40B4-BE49-F238E27FC236}">
                <a16:creationId xmlns:a16="http://schemas.microsoft.com/office/drawing/2014/main" id="{C9E770D3-11AC-E4C2-DF32-3D48E2813AFE}"/>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Text Box 2">
            <a:extLst>
              <a:ext uri="{FF2B5EF4-FFF2-40B4-BE49-F238E27FC236}">
                <a16:creationId xmlns:a16="http://schemas.microsoft.com/office/drawing/2014/main" id="{56D0B7A4-0EE8-4F56-7670-6CAF22A376B6}"/>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BC10E416-201C-6B90-20FB-FD4499DBEA59}"/>
              </a:ext>
            </a:extLst>
          </p:cNvPr>
          <p:cNvSpPr>
            <a:spLocks noGrp="1" noChangeArrowheads="1"/>
          </p:cNvSpPr>
          <p:nvPr>
            <p:ph type="sldNum"/>
          </p:nvPr>
        </p:nvSpPr>
        <p:spPr>
          <a:ln/>
        </p:spPr>
        <p:txBody>
          <a:bodyPr/>
          <a:lstStyle/>
          <a:p>
            <a:fld id="{FAE11819-651C-2643-BD7B-FECA3F5DC56E}" type="slidenum">
              <a:rPr lang="en-US" altLang="el-GR"/>
              <a:pPr/>
              <a:t>16</a:t>
            </a:fld>
            <a:endParaRPr lang="en-US" altLang="el-GR"/>
          </a:p>
        </p:txBody>
      </p:sp>
      <p:sp>
        <p:nvSpPr>
          <p:cNvPr id="37889" name="Text Box 1">
            <a:extLst>
              <a:ext uri="{FF2B5EF4-FFF2-40B4-BE49-F238E27FC236}">
                <a16:creationId xmlns:a16="http://schemas.microsoft.com/office/drawing/2014/main" id="{00E754A0-5EC7-D63B-FAEC-5ADFF1666C66}"/>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Text Box 2">
            <a:extLst>
              <a:ext uri="{FF2B5EF4-FFF2-40B4-BE49-F238E27FC236}">
                <a16:creationId xmlns:a16="http://schemas.microsoft.com/office/drawing/2014/main" id="{40025BFA-CCDB-0139-DE9E-EA78C888A628}"/>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EB4B7F7A-D0A1-C4C6-17F0-40BEA6C80D2B}"/>
              </a:ext>
            </a:extLst>
          </p:cNvPr>
          <p:cNvSpPr>
            <a:spLocks noGrp="1" noChangeArrowheads="1"/>
          </p:cNvSpPr>
          <p:nvPr>
            <p:ph type="sldNum"/>
          </p:nvPr>
        </p:nvSpPr>
        <p:spPr>
          <a:ln/>
        </p:spPr>
        <p:txBody>
          <a:bodyPr/>
          <a:lstStyle/>
          <a:p>
            <a:fld id="{576072C4-CBE4-914B-9646-23A97DA08B16}" type="slidenum">
              <a:rPr lang="en-US" altLang="el-GR"/>
              <a:pPr/>
              <a:t>17</a:t>
            </a:fld>
            <a:endParaRPr lang="en-US" altLang="el-GR"/>
          </a:p>
        </p:txBody>
      </p:sp>
      <p:sp>
        <p:nvSpPr>
          <p:cNvPr id="38913" name="Text Box 1">
            <a:extLst>
              <a:ext uri="{FF2B5EF4-FFF2-40B4-BE49-F238E27FC236}">
                <a16:creationId xmlns:a16="http://schemas.microsoft.com/office/drawing/2014/main" id="{C756407D-6A8C-7427-1230-7839D4D84976}"/>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Text Box 2">
            <a:extLst>
              <a:ext uri="{FF2B5EF4-FFF2-40B4-BE49-F238E27FC236}">
                <a16:creationId xmlns:a16="http://schemas.microsoft.com/office/drawing/2014/main" id="{CB0FBB6A-F7BC-4BF6-D18D-3D17CA05BBBC}"/>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BADC9F3C-9BE2-9049-FC00-719ED65475BD}"/>
              </a:ext>
            </a:extLst>
          </p:cNvPr>
          <p:cNvSpPr>
            <a:spLocks noGrp="1" noChangeArrowheads="1"/>
          </p:cNvSpPr>
          <p:nvPr>
            <p:ph type="sldNum"/>
          </p:nvPr>
        </p:nvSpPr>
        <p:spPr>
          <a:ln/>
        </p:spPr>
        <p:txBody>
          <a:bodyPr/>
          <a:lstStyle/>
          <a:p>
            <a:fld id="{1536ED89-606A-0F4F-9D21-6F3F93D5ED38}" type="slidenum">
              <a:rPr lang="en-US" altLang="el-GR"/>
              <a:pPr/>
              <a:t>18</a:t>
            </a:fld>
            <a:endParaRPr lang="en-US" altLang="el-GR"/>
          </a:p>
        </p:txBody>
      </p:sp>
      <p:sp>
        <p:nvSpPr>
          <p:cNvPr id="39937" name="Text Box 1">
            <a:extLst>
              <a:ext uri="{FF2B5EF4-FFF2-40B4-BE49-F238E27FC236}">
                <a16:creationId xmlns:a16="http://schemas.microsoft.com/office/drawing/2014/main" id="{655CE96D-D89A-2CA1-061D-5E5E86A44EE6}"/>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Text Box 2">
            <a:extLst>
              <a:ext uri="{FF2B5EF4-FFF2-40B4-BE49-F238E27FC236}">
                <a16:creationId xmlns:a16="http://schemas.microsoft.com/office/drawing/2014/main" id="{033A0B73-8825-05FF-6A88-1D202FDA95D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9DA2CC3-D34B-D4E2-8EA3-367C0B874D0F}"/>
              </a:ext>
            </a:extLst>
          </p:cNvPr>
          <p:cNvSpPr>
            <a:spLocks noGrp="1" noChangeArrowheads="1"/>
          </p:cNvSpPr>
          <p:nvPr>
            <p:ph type="sldNum"/>
          </p:nvPr>
        </p:nvSpPr>
        <p:spPr>
          <a:ln/>
        </p:spPr>
        <p:txBody>
          <a:bodyPr/>
          <a:lstStyle/>
          <a:p>
            <a:fld id="{59088D7E-E5B9-A94A-8045-01E5B14EFAE2}" type="slidenum">
              <a:rPr lang="en-US" altLang="el-GR"/>
              <a:pPr/>
              <a:t>2</a:t>
            </a:fld>
            <a:endParaRPr lang="en-US" altLang="el-GR"/>
          </a:p>
        </p:txBody>
      </p:sp>
      <p:sp>
        <p:nvSpPr>
          <p:cNvPr id="23553" name="Text Box 1">
            <a:extLst>
              <a:ext uri="{FF2B5EF4-FFF2-40B4-BE49-F238E27FC236}">
                <a16:creationId xmlns:a16="http://schemas.microsoft.com/office/drawing/2014/main" id="{639F95E9-4B9E-B2C0-CBD8-1D19DFF9992F}"/>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Text Box 2">
            <a:extLst>
              <a:ext uri="{FF2B5EF4-FFF2-40B4-BE49-F238E27FC236}">
                <a16:creationId xmlns:a16="http://schemas.microsoft.com/office/drawing/2014/main" id="{C679941E-8874-6B20-F294-FF71C1888E98}"/>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BF691197-69AF-497D-305B-DB86FDDA09EB}"/>
              </a:ext>
            </a:extLst>
          </p:cNvPr>
          <p:cNvSpPr>
            <a:spLocks noGrp="1" noChangeArrowheads="1"/>
          </p:cNvSpPr>
          <p:nvPr>
            <p:ph type="sldNum"/>
          </p:nvPr>
        </p:nvSpPr>
        <p:spPr>
          <a:ln/>
        </p:spPr>
        <p:txBody>
          <a:bodyPr/>
          <a:lstStyle/>
          <a:p>
            <a:fld id="{390BA1D8-D8C8-2645-BF6E-99CFA1A7D7FC}" type="slidenum">
              <a:rPr lang="en-US" altLang="el-GR"/>
              <a:pPr/>
              <a:t>3</a:t>
            </a:fld>
            <a:endParaRPr lang="en-US" altLang="el-GR"/>
          </a:p>
        </p:txBody>
      </p:sp>
      <p:sp>
        <p:nvSpPr>
          <p:cNvPr id="24577" name="Text Box 1">
            <a:extLst>
              <a:ext uri="{FF2B5EF4-FFF2-40B4-BE49-F238E27FC236}">
                <a16:creationId xmlns:a16="http://schemas.microsoft.com/office/drawing/2014/main" id="{84E36053-E4FE-D495-6140-2A8867CAE244}"/>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Text Box 2">
            <a:extLst>
              <a:ext uri="{FF2B5EF4-FFF2-40B4-BE49-F238E27FC236}">
                <a16:creationId xmlns:a16="http://schemas.microsoft.com/office/drawing/2014/main" id="{00844950-B97C-583D-EE6C-ADCAFA4EE8CC}"/>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668DAC8-B9DA-079C-35A2-846F6742617A}"/>
              </a:ext>
            </a:extLst>
          </p:cNvPr>
          <p:cNvSpPr>
            <a:spLocks noGrp="1" noChangeArrowheads="1"/>
          </p:cNvSpPr>
          <p:nvPr>
            <p:ph type="sldNum"/>
          </p:nvPr>
        </p:nvSpPr>
        <p:spPr>
          <a:ln/>
        </p:spPr>
        <p:txBody>
          <a:bodyPr/>
          <a:lstStyle/>
          <a:p>
            <a:fld id="{FF695091-8723-7948-9A9B-8AC2B368EF9E}" type="slidenum">
              <a:rPr lang="en-US" altLang="el-GR"/>
              <a:pPr/>
              <a:t>4</a:t>
            </a:fld>
            <a:endParaRPr lang="en-US" altLang="el-GR"/>
          </a:p>
        </p:txBody>
      </p:sp>
      <p:sp>
        <p:nvSpPr>
          <p:cNvPr id="25601" name="Text Box 1">
            <a:extLst>
              <a:ext uri="{FF2B5EF4-FFF2-40B4-BE49-F238E27FC236}">
                <a16:creationId xmlns:a16="http://schemas.microsoft.com/office/drawing/2014/main" id="{4B3E636B-310E-B789-CA22-631BCDD50DDB}"/>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Text Box 2">
            <a:extLst>
              <a:ext uri="{FF2B5EF4-FFF2-40B4-BE49-F238E27FC236}">
                <a16:creationId xmlns:a16="http://schemas.microsoft.com/office/drawing/2014/main" id="{25493F37-9C65-131B-7A2B-275CF5DC25A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E5070A1-BE47-4B8A-6E49-F60198D1D817}"/>
              </a:ext>
            </a:extLst>
          </p:cNvPr>
          <p:cNvSpPr>
            <a:spLocks noGrp="1" noChangeArrowheads="1"/>
          </p:cNvSpPr>
          <p:nvPr>
            <p:ph type="sldNum"/>
          </p:nvPr>
        </p:nvSpPr>
        <p:spPr>
          <a:ln/>
        </p:spPr>
        <p:txBody>
          <a:bodyPr/>
          <a:lstStyle/>
          <a:p>
            <a:fld id="{F51703BB-8A71-AE4B-A98B-5AD27EC0636C}" type="slidenum">
              <a:rPr lang="en-US" altLang="el-GR"/>
              <a:pPr/>
              <a:t>5</a:t>
            </a:fld>
            <a:endParaRPr lang="en-US" altLang="el-GR"/>
          </a:p>
        </p:txBody>
      </p:sp>
      <p:sp>
        <p:nvSpPr>
          <p:cNvPr id="26625" name="Text Box 1">
            <a:extLst>
              <a:ext uri="{FF2B5EF4-FFF2-40B4-BE49-F238E27FC236}">
                <a16:creationId xmlns:a16="http://schemas.microsoft.com/office/drawing/2014/main" id="{D746F452-F06E-BD22-A237-C38B9428DE8F}"/>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Text Box 2">
            <a:extLst>
              <a:ext uri="{FF2B5EF4-FFF2-40B4-BE49-F238E27FC236}">
                <a16:creationId xmlns:a16="http://schemas.microsoft.com/office/drawing/2014/main" id="{590DCC1E-839A-9313-BFB9-389F6D85A66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91BAA21-010A-FC01-20CB-04D6C7A35B5D}"/>
              </a:ext>
            </a:extLst>
          </p:cNvPr>
          <p:cNvSpPr>
            <a:spLocks noGrp="1" noChangeArrowheads="1"/>
          </p:cNvSpPr>
          <p:nvPr>
            <p:ph type="sldNum"/>
          </p:nvPr>
        </p:nvSpPr>
        <p:spPr>
          <a:ln/>
        </p:spPr>
        <p:txBody>
          <a:bodyPr/>
          <a:lstStyle/>
          <a:p>
            <a:fld id="{F5BC0169-B399-F346-AF87-C0E3ADC65AD8}" type="slidenum">
              <a:rPr lang="en-US" altLang="el-GR"/>
              <a:pPr/>
              <a:t>6</a:t>
            </a:fld>
            <a:endParaRPr lang="en-US" altLang="el-GR"/>
          </a:p>
        </p:txBody>
      </p:sp>
      <p:sp>
        <p:nvSpPr>
          <p:cNvPr id="27649" name="Text Box 1">
            <a:extLst>
              <a:ext uri="{FF2B5EF4-FFF2-40B4-BE49-F238E27FC236}">
                <a16:creationId xmlns:a16="http://schemas.microsoft.com/office/drawing/2014/main" id="{D0EDB016-2D64-4A52-2E77-7400253988BA}"/>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Text Box 2">
            <a:extLst>
              <a:ext uri="{FF2B5EF4-FFF2-40B4-BE49-F238E27FC236}">
                <a16:creationId xmlns:a16="http://schemas.microsoft.com/office/drawing/2014/main" id="{11D2F8FD-8A65-45DB-387A-04C66C4D0875}"/>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9699201-7EBD-CEFE-8109-AC4D7DB19A23}"/>
              </a:ext>
            </a:extLst>
          </p:cNvPr>
          <p:cNvSpPr>
            <a:spLocks noGrp="1" noChangeArrowheads="1"/>
          </p:cNvSpPr>
          <p:nvPr>
            <p:ph type="sldNum"/>
          </p:nvPr>
        </p:nvSpPr>
        <p:spPr>
          <a:ln/>
        </p:spPr>
        <p:txBody>
          <a:bodyPr/>
          <a:lstStyle/>
          <a:p>
            <a:fld id="{772BF6E2-AC7E-6242-9F58-B6F228567FE8}" type="slidenum">
              <a:rPr lang="en-US" altLang="el-GR"/>
              <a:pPr/>
              <a:t>7</a:t>
            </a:fld>
            <a:endParaRPr lang="en-US" altLang="el-GR"/>
          </a:p>
        </p:txBody>
      </p:sp>
      <p:sp>
        <p:nvSpPr>
          <p:cNvPr id="28673" name="Text Box 1">
            <a:extLst>
              <a:ext uri="{FF2B5EF4-FFF2-40B4-BE49-F238E27FC236}">
                <a16:creationId xmlns:a16="http://schemas.microsoft.com/office/drawing/2014/main" id="{AF901ED9-4018-C546-5582-35515EDAA323}"/>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Text Box 2">
            <a:extLst>
              <a:ext uri="{FF2B5EF4-FFF2-40B4-BE49-F238E27FC236}">
                <a16:creationId xmlns:a16="http://schemas.microsoft.com/office/drawing/2014/main" id="{ECF1CF3E-1F95-80CD-7794-16540DF9A79C}"/>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A2AEBE7-1A98-C25D-B9A6-D97BE17196F3}"/>
              </a:ext>
            </a:extLst>
          </p:cNvPr>
          <p:cNvSpPr>
            <a:spLocks noGrp="1" noChangeArrowheads="1"/>
          </p:cNvSpPr>
          <p:nvPr>
            <p:ph type="sldNum"/>
          </p:nvPr>
        </p:nvSpPr>
        <p:spPr>
          <a:ln/>
        </p:spPr>
        <p:txBody>
          <a:bodyPr/>
          <a:lstStyle/>
          <a:p>
            <a:fld id="{495CCFC5-FFA0-874B-975F-09A95BCFAF29}" type="slidenum">
              <a:rPr lang="en-US" altLang="el-GR"/>
              <a:pPr/>
              <a:t>8</a:t>
            </a:fld>
            <a:endParaRPr lang="en-US" altLang="el-GR"/>
          </a:p>
        </p:txBody>
      </p:sp>
      <p:sp>
        <p:nvSpPr>
          <p:cNvPr id="29697" name="Text Box 1">
            <a:extLst>
              <a:ext uri="{FF2B5EF4-FFF2-40B4-BE49-F238E27FC236}">
                <a16:creationId xmlns:a16="http://schemas.microsoft.com/office/drawing/2014/main" id="{B8E9D4BD-9DC3-A07C-C85B-16B37773B376}"/>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Text Box 2">
            <a:extLst>
              <a:ext uri="{FF2B5EF4-FFF2-40B4-BE49-F238E27FC236}">
                <a16:creationId xmlns:a16="http://schemas.microsoft.com/office/drawing/2014/main" id="{26B761CC-2FD7-F018-8851-DC73706BB7C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76D98BC8-B597-6409-B56D-7FE2E7BEF876}"/>
              </a:ext>
            </a:extLst>
          </p:cNvPr>
          <p:cNvSpPr>
            <a:spLocks noGrp="1" noChangeArrowheads="1"/>
          </p:cNvSpPr>
          <p:nvPr>
            <p:ph type="sldNum"/>
          </p:nvPr>
        </p:nvSpPr>
        <p:spPr>
          <a:ln/>
        </p:spPr>
        <p:txBody>
          <a:bodyPr/>
          <a:lstStyle/>
          <a:p>
            <a:fld id="{75852D40-2B80-CA45-92FB-ACF772833A08}" type="slidenum">
              <a:rPr lang="en-US" altLang="el-GR"/>
              <a:pPr/>
              <a:t>9</a:t>
            </a:fld>
            <a:endParaRPr lang="en-US" altLang="el-GR"/>
          </a:p>
        </p:txBody>
      </p:sp>
      <p:sp>
        <p:nvSpPr>
          <p:cNvPr id="30721" name="Text Box 1">
            <a:extLst>
              <a:ext uri="{FF2B5EF4-FFF2-40B4-BE49-F238E27FC236}">
                <a16:creationId xmlns:a16="http://schemas.microsoft.com/office/drawing/2014/main" id="{0361F099-E5AF-9B32-5C95-97E0B845A60D}"/>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Text Box 2">
            <a:extLst>
              <a:ext uri="{FF2B5EF4-FFF2-40B4-BE49-F238E27FC236}">
                <a16:creationId xmlns:a16="http://schemas.microsoft.com/office/drawing/2014/main" id="{31500B90-5FBF-C925-86D8-26422761202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A24035-D682-8922-D390-2E2AC4E4FC1C}"/>
              </a:ext>
            </a:extLst>
          </p:cNvPr>
          <p:cNvSpPr>
            <a:spLocks noGrp="1"/>
          </p:cNvSpPr>
          <p:nvPr>
            <p:ph type="ctrTitle"/>
          </p:nvPr>
        </p:nvSpPr>
        <p:spPr>
          <a:xfrm>
            <a:off x="1143000" y="841772"/>
            <a:ext cx="6858000" cy="17907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E922D27-6706-3F08-6A32-210B240A03CF}"/>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5BA79E3-3C34-B313-FFDC-DD137ED02C32}"/>
              </a:ext>
            </a:extLst>
          </p:cNvPr>
          <p:cNvSpPr>
            <a:spLocks noGrp="1"/>
          </p:cNvSpPr>
          <p:nvPr>
            <p:ph type="dt" sz="half" idx="10"/>
          </p:nvPr>
        </p:nvSpPr>
        <p:spPr/>
        <p:txBody>
          <a:bodyPr/>
          <a:lstStyle/>
          <a:p>
            <a:endParaRPr lang="el-GR" altLang="el-GR"/>
          </a:p>
        </p:txBody>
      </p:sp>
      <p:sp>
        <p:nvSpPr>
          <p:cNvPr id="5" name="Θέση υποσέλιδου 4">
            <a:extLst>
              <a:ext uri="{FF2B5EF4-FFF2-40B4-BE49-F238E27FC236}">
                <a16:creationId xmlns:a16="http://schemas.microsoft.com/office/drawing/2014/main" id="{BD14EBAF-C8F2-6598-B0C4-03A5EDE3DE7D}"/>
              </a:ext>
            </a:extLst>
          </p:cNvPr>
          <p:cNvSpPr>
            <a:spLocks noGrp="1"/>
          </p:cNvSpPr>
          <p:nvPr>
            <p:ph type="ftr" sz="quarter" idx="11"/>
          </p:nvPr>
        </p:nvSpPr>
        <p:spPr/>
        <p:txBody>
          <a:bodyPr/>
          <a:lstStyle/>
          <a:p>
            <a:endParaRPr lang="en-US" altLang="el-GR"/>
          </a:p>
        </p:txBody>
      </p:sp>
      <p:sp>
        <p:nvSpPr>
          <p:cNvPr id="6" name="Θέση αριθμού διαφάνειας 5">
            <a:extLst>
              <a:ext uri="{FF2B5EF4-FFF2-40B4-BE49-F238E27FC236}">
                <a16:creationId xmlns:a16="http://schemas.microsoft.com/office/drawing/2014/main" id="{AB70DC7F-CFB7-1CC8-FAA2-C86E209BA603}"/>
              </a:ext>
            </a:extLst>
          </p:cNvPr>
          <p:cNvSpPr>
            <a:spLocks noGrp="1"/>
          </p:cNvSpPr>
          <p:nvPr>
            <p:ph type="sldNum" sz="quarter" idx="12"/>
          </p:nvPr>
        </p:nvSpPr>
        <p:spPr/>
        <p:txBody>
          <a:bodyPr/>
          <a:lstStyle/>
          <a:p>
            <a:fld id="{17632563-D034-CD45-B52A-320412E1607F}" type="slidenum">
              <a:rPr lang="el-GR" altLang="el-GR" smtClean="0"/>
              <a:pPr/>
              <a:t>‹#›</a:t>
            </a:fld>
            <a:endParaRPr lang="el-GR" altLang="el-GR"/>
          </a:p>
        </p:txBody>
      </p:sp>
    </p:spTree>
    <p:extLst>
      <p:ext uri="{BB962C8B-B14F-4D97-AF65-F5344CB8AC3E}">
        <p14:creationId xmlns:p14="http://schemas.microsoft.com/office/powerpoint/2010/main" val="2916380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F499B3-9FAD-7174-2CC5-0EB1827E45A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12C147A-E976-F9F5-D3FC-0C4D3D6A1B0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19C751A-E7CE-FDFC-9921-C3D3784DBDDD}"/>
              </a:ext>
            </a:extLst>
          </p:cNvPr>
          <p:cNvSpPr>
            <a:spLocks noGrp="1"/>
          </p:cNvSpPr>
          <p:nvPr>
            <p:ph type="dt" sz="half" idx="10"/>
          </p:nvPr>
        </p:nvSpPr>
        <p:spPr/>
        <p:txBody>
          <a:bodyPr/>
          <a:lstStyle/>
          <a:p>
            <a:endParaRPr lang="el-GR" altLang="el-GR"/>
          </a:p>
        </p:txBody>
      </p:sp>
      <p:sp>
        <p:nvSpPr>
          <p:cNvPr id="5" name="Θέση υποσέλιδου 4">
            <a:extLst>
              <a:ext uri="{FF2B5EF4-FFF2-40B4-BE49-F238E27FC236}">
                <a16:creationId xmlns:a16="http://schemas.microsoft.com/office/drawing/2014/main" id="{95D6DC58-98DB-2D47-5DD2-E161BA328410}"/>
              </a:ext>
            </a:extLst>
          </p:cNvPr>
          <p:cNvSpPr>
            <a:spLocks noGrp="1"/>
          </p:cNvSpPr>
          <p:nvPr>
            <p:ph type="ftr" sz="quarter" idx="11"/>
          </p:nvPr>
        </p:nvSpPr>
        <p:spPr/>
        <p:txBody>
          <a:bodyPr/>
          <a:lstStyle/>
          <a:p>
            <a:endParaRPr lang="en-US" altLang="el-GR"/>
          </a:p>
        </p:txBody>
      </p:sp>
      <p:sp>
        <p:nvSpPr>
          <p:cNvPr id="6" name="Θέση αριθμού διαφάνειας 5">
            <a:extLst>
              <a:ext uri="{FF2B5EF4-FFF2-40B4-BE49-F238E27FC236}">
                <a16:creationId xmlns:a16="http://schemas.microsoft.com/office/drawing/2014/main" id="{1A161DBF-0AB9-8E5B-7D0C-FD1448F68336}"/>
              </a:ext>
            </a:extLst>
          </p:cNvPr>
          <p:cNvSpPr>
            <a:spLocks noGrp="1"/>
          </p:cNvSpPr>
          <p:nvPr>
            <p:ph type="sldNum" sz="quarter" idx="12"/>
          </p:nvPr>
        </p:nvSpPr>
        <p:spPr/>
        <p:txBody>
          <a:bodyPr/>
          <a:lstStyle/>
          <a:p>
            <a:fld id="{2C6EF8DE-6A63-F54B-9ADF-D31E53F9FBB8}" type="slidenum">
              <a:rPr lang="el-GR" altLang="el-GR" smtClean="0"/>
              <a:pPr/>
              <a:t>‹#›</a:t>
            </a:fld>
            <a:endParaRPr lang="el-GR" altLang="el-GR"/>
          </a:p>
        </p:txBody>
      </p:sp>
    </p:spTree>
    <p:extLst>
      <p:ext uri="{BB962C8B-B14F-4D97-AF65-F5344CB8AC3E}">
        <p14:creationId xmlns:p14="http://schemas.microsoft.com/office/powerpoint/2010/main" val="123720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95410EB-9383-B007-596B-D63CE3ABC1AB}"/>
              </a:ext>
            </a:extLst>
          </p:cNvPr>
          <p:cNvSpPr>
            <a:spLocks noGrp="1"/>
          </p:cNvSpPr>
          <p:nvPr>
            <p:ph type="title" orient="vert"/>
          </p:nvPr>
        </p:nvSpPr>
        <p:spPr>
          <a:xfrm>
            <a:off x="6543675" y="273843"/>
            <a:ext cx="1971675" cy="4358879"/>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7EAB232-31BB-34A6-3403-C5E57BE6D21A}"/>
              </a:ext>
            </a:extLst>
          </p:cNvPr>
          <p:cNvSpPr>
            <a:spLocks noGrp="1"/>
          </p:cNvSpPr>
          <p:nvPr>
            <p:ph type="body" orient="vert" idx="1"/>
          </p:nvPr>
        </p:nvSpPr>
        <p:spPr>
          <a:xfrm>
            <a:off x="628650" y="273843"/>
            <a:ext cx="5800725" cy="435887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F0A794E-BE7B-E7E3-F164-550A725C3675}"/>
              </a:ext>
            </a:extLst>
          </p:cNvPr>
          <p:cNvSpPr>
            <a:spLocks noGrp="1"/>
          </p:cNvSpPr>
          <p:nvPr>
            <p:ph type="dt" sz="half" idx="10"/>
          </p:nvPr>
        </p:nvSpPr>
        <p:spPr/>
        <p:txBody>
          <a:bodyPr/>
          <a:lstStyle/>
          <a:p>
            <a:endParaRPr lang="el-GR" altLang="el-GR"/>
          </a:p>
        </p:txBody>
      </p:sp>
      <p:sp>
        <p:nvSpPr>
          <p:cNvPr id="5" name="Θέση υποσέλιδου 4">
            <a:extLst>
              <a:ext uri="{FF2B5EF4-FFF2-40B4-BE49-F238E27FC236}">
                <a16:creationId xmlns:a16="http://schemas.microsoft.com/office/drawing/2014/main" id="{6556687C-E9C4-7655-1F63-0003C8CBBE00}"/>
              </a:ext>
            </a:extLst>
          </p:cNvPr>
          <p:cNvSpPr>
            <a:spLocks noGrp="1"/>
          </p:cNvSpPr>
          <p:nvPr>
            <p:ph type="ftr" sz="quarter" idx="11"/>
          </p:nvPr>
        </p:nvSpPr>
        <p:spPr/>
        <p:txBody>
          <a:bodyPr/>
          <a:lstStyle/>
          <a:p>
            <a:endParaRPr lang="en-US" altLang="el-GR"/>
          </a:p>
        </p:txBody>
      </p:sp>
      <p:sp>
        <p:nvSpPr>
          <p:cNvPr id="6" name="Θέση αριθμού διαφάνειας 5">
            <a:extLst>
              <a:ext uri="{FF2B5EF4-FFF2-40B4-BE49-F238E27FC236}">
                <a16:creationId xmlns:a16="http://schemas.microsoft.com/office/drawing/2014/main" id="{8A2FC094-7D38-9CC4-BA02-2759E9BF0120}"/>
              </a:ext>
            </a:extLst>
          </p:cNvPr>
          <p:cNvSpPr>
            <a:spLocks noGrp="1"/>
          </p:cNvSpPr>
          <p:nvPr>
            <p:ph type="sldNum" sz="quarter" idx="12"/>
          </p:nvPr>
        </p:nvSpPr>
        <p:spPr/>
        <p:txBody>
          <a:bodyPr/>
          <a:lstStyle/>
          <a:p>
            <a:fld id="{870C2496-C268-DB4D-8ADA-FED4A3EE407A}" type="slidenum">
              <a:rPr lang="el-GR" altLang="el-GR" smtClean="0"/>
              <a:pPr/>
              <a:t>‹#›</a:t>
            </a:fld>
            <a:endParaRPr lang="el-GR" altLang="el-GR"/>
          </a:p>
        </p:txBody>
      </p:sp>
    </p:spTree>
    <p:extLst>
      <p:ext uri="{BB962C8B-B14F-4D97-AF65-F5344CB8AC3E}">
        <p14:creationId xmlns:p14="http://schemas.microsoft.com/office/powerpoint/2010/main" val="4280718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Προσαρμοσμένη διάταξ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BBEB20-73F0-0A29-2A69-E4016B405837}"/>
              </a:ext>
            </a:extLst>
          </p:cNvPr>
          <p:cNvSpPr>
            <a:spLocks noGrp="1"/>
          </p:cNvSpPr>
          <p:nvPr>
            <p:ph type="title"/>
          </p:nvPr>
        </p:nvSpPr>
        <p:spPr>
          <a:xfrm>
            <a:off x="533400" y="1028700"/>
            <a:ext cx="7850188" cy="1370013"/>
          </a:xfrm>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EA92565-FEE9-496B-A46C-B39363DF17C5}"/>
              </a:ext>
            </a:extLst>
          </p:cNvPr>
          <p:cNvSpPr>
            <a:spLocks noGrp="1"/>
          </p:cNvSpPr>
          <p:nvPr>
            <p:ph type="dt" idx="10"/>
          </p:nvPr>
        </p:nvSpPr>
        <p:spPr>
          <a:xfrm>
            <a:off x="457200" y="4767263"/>
            <a:ext cx="2132013" cy="271462"/>
          </a:xfrm>
        </p:spPr>
        <p:txBody>
          <a:bodyPr/>
          <a:lstStyle>
            <a:lvl1pPr>
              <a:defRPr/>
            </a:lvl1pPr>
          </a:lstStyle>
          <a:p>
            <a:endParaRPr lang="el-GR" altLang="el-GR"/>
          </a:p>
        </p:txBody>
      </p:sp>
      <p:sp>
        <p:nvSpPr>
          <p:cNvPr id="4" name="Θέση υποσέλιδου 3">
            <a:extLst>
              <a:ext uri="{FF2B5EF4-FFF2-40B4-BE49-F238E27FC236}">
                <a16:creationId xmlns:a16="http://schemas.microsoft.com/office/drawing/2014/main" id="{69EB7260-DF07-633C-E061-1B6292BE2A2C}"/>
              </a:ext>
            </a:extLst>
          </p:cNvPr>
          <p:cNvSpPr>
            <a:spLocks noGrp="1"/>
          </p:cNvSpPr>
          <p:nvPr>
            <p:ph type="ftr" idx="11"/>
          </p:nvPr>
        </p:nvSpPr>
        <p:spPr>
          <a:xfrm>
            <a:off x="2667000" y="4767263"/>
            <a:ext cx="3351213" cy="271462"/>
          </a:xfrm>
        </p:spPr>
        <p:txBody>
          <a:bodyPr/>
          <a:lstStyle>
            <a:lvl1pPr>
              <a:defRPr/>
            </a:lvl1pPr>
          </a:lstStyle>
          <a:p>
            <a:endParaRPr lang="en-US" altLang="el-GR"/>
          </a:p>
        </p:txBody>
      </p:sp>
      <p:sp>
        <p:nvSpPr>
          <p:cNvPr id="5" name="Θέση αριθμού διαφάνειας 4">
            <a:extLst>
              <a:ext uri="{FF2B5EF4-FFF2-40B4-BE49-F238E27FC236}">
                <a16:creationId xmlns:a16="http://schemas.microsoft.com/office/drawing/2014/main" id="{B9ED8D8E-54B6-A462-5AA3-220A4E883ED6}"/>
              </a:ext>
            </a:extLst>
          </p:cNvPr>
          <p:cNvSpPr>
            <a:spLocks noGrp="1"/>
          </p:cNvSpPr>
          <p:nvPr>
            <p:ph type="sldNum" idx="12"/>
          </p:nvPr>
        </p:nvSpPr>
        <p:spPr>
          <a:xfrm>
            <a:off x="7924800" y="4767263"/>
            <a:ext cx="760413" cy="271462"/>
          </a:xfrm>
        </p:spPr>
        <p:txBody>
          <a:bodyPr/>
          <a:lstStyle>
            <a:lvl1pPr>
              <a:defRPr/>
            </a:lvl1pPr>
          </a:lstStyle>
          <a:p>
            <a:fld id="{C2E46FE3-5FB8-E94E-99E6-8E9AD5369823}" type="slidenum">
              <a:rPr lang="el-GR" altLang="el-GR"/>
              <a:pPr/>
              <a:t>‹#›</a:t>
            </a:fld>
            <a:endParaRPr lang="el-GR" altLang="el-GR"/>
          </a:p>
        </p:txBody>
      </p:sp>
    </p:spTree>
    <p:extLst>
      <p:ext uri="{BB962C8B-B14F-4D97-AF65-F5344CB8AC3E}">
        <p14:creationId xmlns:p14="http://schemas.microsoft.com/office/powerpoint/2010/main" val="4114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9C5833-4994-8E6B-EBEF-22C67F47A34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5AEC9E-FB26-C216-7BDC-882F3481A79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AB0E5F2-A5A9-C4CF-C208-C55B8284B43C}"/>
              </a:ext>
            </a:extLst>
          </p:cNvPr>
          <p:cNvSpPr>
            <a:spLocks noGrp="1"/>
          </p:cNvSpPr>
          <p:nvPr>
            <p:ph type="dt" sz="half" idx="10"/>
          </p:nvPr>
        </p:nvSpPr>
        <p:spPr/>
        <p:txBody>
          <a:bodyPr/>
          <a:lstStyle/>
          <a:p>
            <a:endParaRPr lang="el-GR" altLang="el-GR"/>
          </a:p>
        </p:txBody>
      </p:sp>
      <p:sp>
        <p:nvSpPr>
          <p:cNvPr id="5" name="Θέση υποσέλιδου 4">
            <a:extLst>
              <a:ext uri="{FF2B5EF4-FFF2-40B4-BE49-F238E27FC236}">
                <a16:creationId xmlns:a16="http://schemas.microsoft.com/office/drawing/2014/main" id="{E88768A5-8FEF-157F-59F7-160B717486E6}"/>
              </a:ext>
            </a:extLst>
          </p:cNvPr>
          <p:cNvSpPr>
            <a:spLocks noGrp="1"/>
          </p:cNvSpPr>
          <p:nvPr>
            <p:ph type="ftr" sz="quarter" idx="11"/>
          </p:nvPr>
        </p:nvSpPr>
        <p:spPr/>
        <p:txBody>
          <a:bodyPr/>
          <a:lstStyle/>
          <a:p>
            <a:endParaRPr lang="en-US" altLang="el-GR"/>
          </a:p>
        </p:txBody>
      </p:sp>
      <p:sp>
        <p:nvSpPr>
          <p:cNvPr id="6" name="Θέση αριθμού διαφάνειας 5">
            <a:extLst>
              <a:ext uri="{FF2B5EF4-FFF2-40B4-BE49-F238E27FC236}">
                <a16:creationId xmlns:a16="http://schemas.microsoft.com/office/drawing/2014/main" id="{A69B8904-6B6F-33AA-2247-5ACDD5E3EDD3}"/>
              </a:ext>
            </a:extLst>
          </p:cNvPr>
          <p:cNvSpPr>
            <a:spLocks noGrp="1"/>
          </p:cNvSpPr>
          <p:nvPr>
            <p:ph type="sldNum" sz="quarter" idx="12"/>
          </p:nvPr>
        </p:nvSpPr>
        <p:spPr/>
        <p:txBody>
          <a:bodyPr/>
          <a:lstStyle/>
          <a:p>
            <a:fld id="{DC190E15-2E4E-0140-BF53-E64A47A9D628}" type="slidenum">
              <a:rPr lang="el-GR" altLang="el-GR" smtClean="0"/>
              <a:pPr/>
              <a:t>‹#›</a:t>
            </a:fld>
            <a:endParaRPr lang="el-GR" altLang="el-GR"/>
          </a:p>
        </p:txBody>
      </p:sp>
    </p:spTree>
    <p:extLst>
      <p:ext uri="{BB962C8B-B14F-4D97-AF65-F5344CB8AC3E}">
        <p14:creationId xmlns:p14="http://schemas.microsoft.com/office/powerpoint/2010/main" val="72055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EEBA5C-4668-A3A6-A2A9-3657F040928B}"/>
              </a:ext>
            </a:extLst>
          </p:cNvPr>
          <p:cNvSpPr>
            <a:spLocks noGrp="1"/>
          </p:cNvSpPr>
          <p:nvPr>
            <p:ph type="title"/>
          </p:nvPr>
        </p:nvSpPr>
        <p:spPr>
          <a:xfrm>
            <a:off x="623887" y="1282304"/>
            <a:ext cx="7886700" cy="2139553"/>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0F5E6FB-9CE0-F094-9E27-C70ECCD603BB}"/>
              </a:ext>
            </a:extLst>
          </p:cNvPr>
          <p:cNvSpPr>
            <a:spLocks noGrp="1"/>
          </p:cNvSpPr>
          <p:nvPr>
            <p:ph type="body" idx="1"/>
          </p:nvPr>
        </p:nvSpPr>
        <p:spPr>
          <a:xfrm>
            <a:off x="623887"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7B55F8A-B9CF-E73C-6184-8861198DA817}"/>
              </a:ext>
            </a:extLst>
          </p:cNvPr>
          <p:cNvSpPr>
            <a:spLocks noGrp="1"/>
          </p:cNvSpPr>
          <p:nvPr>
            <p:ph type="dt" sz="half" idx="10"/>
          </p:nvPr>
        </p:nvSpPr>
        <p:spPr/>
        <p:txBody>
          <a:bodyPr/>
          <a:lstStyle/>
          <a:p>
            <a:endParaRPr lang="el-GR" altLang="el-GR"/>
          </a:p>
        </p:txBody>
      </p:sp>
      <p:sp>
        <p:nvSpPr>
          <p:cNvPr id="5" name="Θέση υποσέλιδου 4">
            <a:extLst>
              <a:ext uri="{FF2B5EF4-FFF2-40B4-BE49-F238E27FC236}">
                <a16:creationId xmlns:a16="http://schemas.microsoft.com/office/drawing/2014/main" id="{F8183571-3C9F-BBFF-CDAA-31A9DCAF3FBC}"/>
              </a:ext>
            </a:extLst>
          </p:cNvPr>
          <p:cNvSpPr>
            <a:spLocks noGrp="1"/>
          </p:cNvSpPr>
          <p:nvPr>
            <p:ph type="ftr" sz="quarter" idx="11"/>
          </p:nvPr>
        </p:nvSpPr>
        <p:spPr/>
        <p:txBody>
          <a:bodyPr/>
          <a:lstStyle/>
          <a:p>
            <a:endParaRPr lang="en-US" altLang="el-GR"/>
          </a:p>
        </p:txBody>
      </p:sp>
      <p:sp>
        <p:nvSpPr>
          <p:cNvPr id="6" name="Θέση αριθμού διαφάνειας 5">
            <a:extLst>
              <a:ext uri="{FF2B5EF4-FFF2-40B4-BE49-F238E27FC236}">
                <a16:creationId xmlns:a16="http://schemas.microsoft.com/office/drawing/2014/main" id="{2BD7626C-7D08-36E1-4C58-0BF16C8B5690}"/>
              </a:ext>
            </a:extLst>
          </p:cNvPr>
          <p:cNvSpPr>
            <a:spLocks noGrp="1"/>
          </p:cNvSpPr>
          <p:nvPr>
            <p:ph type="sldNum" sz="quarter" idx="12"/>
          </p:nvPr>
        </p:nvSpPr>
        <p:spPr/>
        <p:txBody>
          <a:bodyPr/>
          <a:lstStyle/>
          <a:p>
            <a:fld id="{A61F1258-9951-DB4D-BDAA-0CA48006B84F}" type="slidenum">
              <a:rPr lang="el-GR" altLang="el-GR" smtClean="0"/>
              <a:pPr/>
              <a:t>‹#›</a:t>
            </a:fld>
            <a:endParaRPr lang="el-GR" altLang="el-GR"/>
          </a:p>
        </p:txBody>
      </p:sp>
    </p:spTree>
    <p:extLst>
      <p:ext uri="{BB962C8B-B14F-4D97-AF65-F5344CB8AC3E}">
        <p14:creationId xmlns:p14="http://schemas.microsoft.com/office/powerpoint/2010/main" val="182198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96A7A1-23BE-6101-8761-02CA1D9A27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F490B55-0C3F-8170-EFA2-FAEF1C552C0B}"/>
              </a:ext>
            </a:extLst>
          </p:cNvPr>
          <p:cNvSpPr>
            <a:spLocks noGrp="1"/>
          </p:cNvSpPr>
          <p:nvPr>
            <p:ph sz="half" idx="1"/>
          </p:nvPr>
        </p:nvSpPr>
        <p:spPr>
          <a:xfrm>
            <a:off x="6286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D15C0FA-7D0E-86CE-186E-1ACBC6625EEA}"/>
              </a:ext>
            </a:extLst>
          </p:cNvPr>
          <p:cNvSpPr>
            <a:spLocks noGrp="1"/>
          </p:cNvSpPr>
          <p:nvPr>
            <p:ph sz="half" idx="2"/>
          </p:nvPr>
        </p:nvSpPr>
        <p:spPr>
          <a:xfrm>
            <a:off x="46291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26A90B6-2FC0-85B2-05B9-168E99A5C76F}"/>
              </a:ext>
            </a:extLst>
          </p:cNvPr>
          <p:cNvSpPr>
            <a:spLocks noGrp="1"/>
          </p:cNvSpPr>
          <p:nvPr>
            <p:ph type="dt" sz="half" idx="10"/>
          </p:nvPr>
        </p:nvSpPr>
        <p:spPr/>
        <p:txBody>
          <a:bodyPr/>
          <a:lstStyle/>
          <a:p>
            <a:endParaRPr lang="el-GR" altLang="el-GR"/>
          </a:p>
        </p:txBody>
      </p:sp>
      <p:sp>
        <p:nvSpPr>
          <p:cNvPr id="6" name="Θέση υποσέλιδου 5">
            <a:extLst>
              <a:ext uri="{FF2B5EF4-FFF2-40B4-BE49-F238E27FC236}">
                <a16:creationId xmlns:a16="http://schemas.microsoft.com/office/drawing/2014/main" id="{7D9AAE99-C139-5C81-1296-8883D09E484F}"/>
              </a:ext>
            </a:extLst>
          </p:cNvPr>
          <p:cNvSpPr>
            <a:spLocks noGrp="1"/>
          </p:cNvSpPr>
          <p:nvPr>
            <p:ph type="ftr" sz="quarter" idx="11"/>
          </p:nvPr>
        </p:nvSpPr>
        <p:spPr/>
        <p:txBody>
          <a:bodyPr/>
          <a:lstStyle/>
          <a:p>
            <a:endParaRPr lang="en-US" altLang="el-GR"/>
          </a:p>
        </p:txBody>
      </p:sp>
      <p:sp>
        <p:nvSpPr>
          <p:cNvPr id="7" name="Θέση αριθμού διαφάνειας 6">
            <a:extLst>
              <a:ext uri="{FF2B5EF4-FFF2-40B4-BE49-F238E27FC236}">
                <a16:creationId xmlns:a16="http://schemas.microsoft.com/office/drawing/2014/main" id="{5D9E517A-30BC-F6ED-654B-7B782C16F7D1}"/>
              </a:ext>
            </a:extLst>
          </p:cNvPr>
          <p:cNvSpPr>
            <a:spLocks noGrp="1"/>
          </p:cNvSpPr>
          <p:nvPr>
            <p:ph type="sldNum" sz="quarter" idx="12"/>
          </p:nvPr>
        </p:nvSpPr>
        <p:spPr/>
        <p:txBody>
          <a:bodyPr/>
          <a:lstStyle/>
          <a:p>
            <a:fld id="{9AF583F9-CDE4-D741-A0BC-1C6BAA7E3054}" type="slidenum">
              <a:rPr lang="el-GR" altLang="el-GR" smtClean="0"/>
              <a:pPr/>
              <a:t>‹#›</a:t>
            </a:fld>
            <a:endParaRPr lang="el-GR" altLang="el-GR"/>
          </a:p>
        </p:txBody>
      </p:sp>
    </p:spTree>
    <p:extLst>
      <p:ext uri="{BB962C8B-B14F-4D97-AF65-F5344CB8AC3E}">
        <p14:creationId xmlns:p14="http://schemas.microsoft.com/office/powerpoint/2010/main" val="2641218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B3CAA2-3F50-F83D-5787-6F3B86F2B615}"/>
              </a:ext>
            </a:extLst>
          </p:cNvPr>
          <p:cNvSpPr>
            <a:spLocks noGrp="1"/>
          </p:cNvSpPr>
          <p:nvPr>
            <p:ph type="title"/>
          </p:nvPr>
        </p:nvSpPr>
        <p:spPr>
          <a:xfrm>
            <a:off x="629841" y="273844"/>
            <a:ext cx="7886700" cy="994172"/>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CD5D260-3459-E9C9-7084-8F2778039CAD}"/>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6A90285-D4D2-2B1A-DEB8-BE91C7210C66}"/>
              </a:ext>
            </a:extLst>
          </p:cNvPr>
          <p:cNvSpPr>
            <a:spLocks noGrp="1"/>
          </p:cNvSpPr>
          <p:nvPr>
            <p:ph sz="half" idx="2"/>
          </p:nvPr>
        </p:nvSpPr>
        <p:spPr>
          <a:xfrm>
            <a:off x="629842" y="1878806"/>
            <a:ext cx="3868340"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0AA3512-113A-73D5-E3B9-9BDF013E900B}"/>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8E29632-2A84-2045-6AEA-99168ED1CFF5}"/>
              </a:ext>
            </a:extLst>
          </p:cNvPr>
          <p:cNvSpPr>
            <a:spLocks noGrp="1"/>
          </p:cNvSpPr>
          <p:nvPr>
            <p:ph sz="quarter" idx="4"/>
          </p:nvPr>
        </p:nvSpPr>
        <p:spPr>
          <a:xfrm>
            <a:off x="4629150" y="1878806"/>
            <a:ext cx="3887391"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D337A3B-420D-1A7E-3A42-2CE29DBFC9E2}"/>
              </a:ext>
            </a:extLst>
          </p:cNvPr>
          <p:cNvSpPr>
            <a:spLocks noGrp="1"/>
          </p:cNvSpPr>
          <p:nvPr>
            <p:ph type="dt" sz="half" idx="10"/>
          </p:nvPr>
        </p:nvSpPr>
        <p:spPr/>
        <p:txBody>
          <a:bodyPr/>
          <a:lstStyle/>
          <a:p>
            <a:endParaRPr lang="el-GR" altLang="el-GR"/>
          </a:p>
        </p:txBody>
      </p:sp>
      <p:sp>
        <p:nvSpPr>
          <p:cNvPr id="8" name="Θέση υποσέλιδου 7">
            <a:extLst>
              <a:ext uri="{FF2B5EF4-FFF2-40B4-BE49-F238E27FC236}">
                <a16:creationId xmlns:a16="http://schemas.microsoft.com/office/drawing/2014/main" id="{09623809-83DA-AE8E-9716-28D92D3A5C6A}"/>
              </a:ext>
            </a:extLst>
          </p:cNvPr>
          <p:cNvSpPr>
            <a:spLocks noGrp="1"/>
          </p:cNvSpPr>
          <p:nvPr>
            <p:ph type="ftr" sz="quarter" idx="11"/>
          </p:nvPr>
        </p:nvSpPr>
        <p:spPr/>
        <p:txBody>
          <a:bodyPr/>
          <a:lstStyle/>
          <a:p>
            <a:endParaRPr lang="en-US" altLang="el-GR"/>
          </a:p>
        </p:txBody>
      </p:sp>
      <p:sp>
        <p:nvSpPr>
          <p:cNvPr id="9" name="Θέση αριθμού διαφάνειας 8">
            <a:extLst>
              <a:ext uri="{FF2B5EF4-FFF2-40B4-BE49-F238E27FC236}">
                <a16:creationId xmlns:a16="http://schemas.microsoft.com/office/drawing/2014/main" id="{91938B7D-261A-D8FA-AF15-900792084AD2}"/>
              </a:ext>
            </a:extLst>
          </p:cNvPr>
          <p:cNvSpPr>
            <a:spLocks noGrp="1"/>
          </p:cNvSpPr>
          <p:nvPr>
            <p:ph type="sldNum" sz="quarter" idx="12"/>
          </p:nvPr>
        </p:nvSpPr>
        <p:spPr/>
        <p:txBody>
          <a:bodyPr/>
          <a:lstStyle/>
          <a:p>
            <a:fld id="{E6DD2DD3-33EB-974A-BA50-37BD76355816}" type="slidenum">
              <a:rPr lang="el-GR" altLang="el-GR" smtClean="0"/>
              <a:pPr/>
              <a:t>‹#›</a:t>
            </a:fld>
            <a:endParaRPr lang="el-GR" altLang="el-GR"/>
          </a:p>
        </p:txBody>
      </p:sp>
    </p:spTree>
    <p:extLst>
      <p:ext uri="{BB962C8B-B14F-4D97-AF65-F5344CB8AC3E}">
        <p14:creationId xmlns:p14="http://schemas.microsoft.com/office/powerpoint/2010/main" val="37738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C5E11D-DE22-6672-D17C-654D18079F5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E101A2E-C9CA-2DA6-DAF7-FB375E3C85D0}"/>
              </a:ext>
            </a:extLst>
          </p:cNvPr>
          <p:cNvSpPr>
            <a:spLocks noGrp="1"/>
          </p:cNvSpPr>
          <p:nvPr>
            <p:ph type="dt" sz="half" idx="10"/>
          </p:nvPr>
        </p:nvSpPr>
        <p:spPr/>
        <p:txBody>
          <a:bodyPr/>
          <a:lstStyle/>
          <a:p>
            <a:endParaRPr lang="el-GR" altLang="el-GR"/>
          </a:p>
        </p:txBody>
      </p:sp>
      <p:sp>
        <p:nvSpPr>
          <p:cNvPr id="4" name="Θέση υποσέλιδου 3">
            <a:extLst>
              <a:ext uri="{FF2B5EF4-FFF2-40B4-BE49-F238E27FC236}">
                <a16:creationId xmlns:a16="http://schemas.microsoft.com/office/drawing/2014/main" id="{10A75B70-8D00-C92E-B44D-E7645207F65D}"/>
              </a:ext>
            </a:extLst>
          </p:cNvPr>
          <p:cNvSpPr>
            <a:spLocks noGrp="1"/>
          </p:cNvSpPr>
          <p:nvPr>
            <p:ph type="ftr" sz="quarter" idx="11"/>
          </p:nvPr>
        </p:nvSpPr>
        <p:spPr/>
        <p:txBody>
          <a:bodyPr/>
          <a:lstStyle/>
          <a:p>
            <a:endParaRPr lang="en-US" altLang="el-GR"/>
          </a:p>
        </p:txBody>
      </p:sp>
      <p:sp>
        <p:nvSpPr>
          <p:cNvPr id="5" name="Θέση αριθμού διαφάνειας 4">
            <a:extLst>
              <a:ext uri="{FF2B5EF4-FFF2-40B4-BE49-F238E27FC236}">
                <a16:creationId xmlns:a16="http://schemas.microsoft.com/office/drawing/2014/main" id="{E1317014-7918-A5A8-860C-CBA6C9AD01D0}"/>
              </a:ext>
            </a:extLst>
          </p:cNvPr>
          <p:cNvSpPr>
            <a:spLocks noGrp="1"/>
          </p:cNvSpPr>
          <p:nvPr>
            <p:ph type="sldNum" sz="quarter" idx="12"/>
          </p:nvPr>
        </p:nvSpPr>
        <p:spPr/>
        <p:txBody>
          <a:bodyPr/>
          <a:lstStyle/>
          <a:p>
            <a:fld id="{7E0C5BC8-A917-874B-BE38-B00D5FBDA069}" type="slidenum">
              <a:rPr lang="el-GR" altLang="el-GR" smtClean="0"/>
              <a:pPr/>
              <a:t>‹#›</a:t>
            </a:fld>
            <a:endParaRPr lang="el-GR" altLang="el-GR"/>
          </a:p>
        </p:txBody>
      </p:sp>
    </p:spTree>
    <p:extLst>
      <p:ext uri="{BB962C8B-B14F-4D97-AF65-F5344CB8AC3E}">
        <p14:creationId xmlns:p14="http://schemas.microsoft.com/office/powerpoint/2010/main" val="307939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5CDFDEA-47FF-7ABC-0772-BFEFA7BD35D3}"/>
              </a:ext>
            </a:extLst>
          </p:cNvPr>
          <p:cNvSpPr>
            <a:spLocks noGrp="1"/>
          </p:cNvSpPr>
          <p:nvPr>
            <p:ph type="dt" sz="half" idx="10"/>
          </p:nvPr>
        </p:nvSpPr>
        <p:spPr/>
        <p:txBody>
          <a:bodyPr/>
          <a:lstStyle/>
          <a:p>
            <a:endParaRPr lang="el-GR" altLang="el-GR"/>
          </a:p>
        </p:txBody>
      </p:sp>
      <p:sp>
        <p:nvSpPr>
          <p:cNvPr id="3" name="Θέση υποσέλιδου 2">
            <a:extLst>
              <a:ext uri="{FF2B5EF4-FFF2-40B4-BE49-F238E27FC236}">
                <a16:creationId xmlns:a16="http://schemas.microsoft.com/office/drawing/2014/main" id="{7F389F37-BCBF-8737-C4F1-CE46F0076076}"/>
              </a:ext>
            </a:extLst>
          </p:cNvPr>
          <p:cNvSpPr>
            <a:spLocks noGrp="1"/>
          </p:cNvSpPr>
          <p:nvPr>
            <p:ph type="ftr" sz="quarter" idx="11"/>
          </p:nvPr>
        </p:nvSpPr>
        <p:spPr/>
        <p:txBody>
          <a:bodyPr/>
          <a:lstStyle/>
          <a:p>
            <a:endParaRPr lang="en-US" altLang="el-GR"/>
          </a:p>
        </p:txBody>
      </p:sp>
      <p:sp>
        <p:nvSpPr>
          <p:cNvPr id="4" name="Θέση αριθμού διαφάνειας 3">
            <a:extLst>
              <a:ext uri="{FF2B5EF4-FFF2-40B4-BE49-F238E27FC236}">
                <a16:creationId xmlns:a16="http://schemas.microsoft.com/office/drawing/2014/main" id="{833B03E5-48A9-0BC0-3019-219F7E73620A}"/>
              </a:ext>
            </a:extLst>
          </p:cNvPr>
          <p:cNvSpPr>
            <a:spLocks noGrp="1"/>
          </p:cNvSpPr>
          <p:nvPr>
            <p:ph type="sldNum" sz="quarter" idx="12"/>
          </p:nvPr>
        </p:nvSpPr>
        <p:spPr/>
        <p:txBody>
          <a:bodyPr/>
          <a:lstStyle/>
          <a:p>
            <a:fld id="{2023FEF3-3D6D-ED43-AD4C-5E4BE59322AA}" type="slidenum">
              <a:rPr lang="el-GR" altLang="el-GR" smtClean="0"/>
              <a:pPr/>
              <a:t>‹#›</a:t>
            </a:fld>
            <a:endParaRPr lang="el-GR" altLang="el-GR"/>
          </a:p>
        </p:txBody>
      </p:sp>
    </p:spTree>
    <p:extLst>
      <p:ext uri="{BB962C8B-B14F-4D97-AF65-F5344CB8AC3E}">
        <p14:creationId xmlns:p14="http://schemas.microsoft.com/office/powerpoint/2010/main" val="3103970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F5161C-755B-B3D0-FB6E-236BF87513D6}"/>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0D31C5-E852-C641-9C22-36F66861F220}"/>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BCB453D-3F92-B0FC-9026-B954DEDF5433}"/>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FB525D4-2C2D-C6BE-189D-FD906EA6A2D9}"/>
              </a:ext>
            </a:extLst>
          </p:cNvPr>
          <p:cNvSpPr>
            <a:spLocks noGrp="1"/>
          </p:cNvSpPr>
          <p:nvPr>
            <p:ph type="dt" sz="half" idx="10"/>
          </p:nvPr>
        </p:nvSpPr>
        <p:spPr/>
        <p:txBody>
          <a:bodyPr/>
          <a:lstStyle/>
          <a:p>
            <a:endParaRPr lang="el-GR" altLang="el-GR"/>
          </a:p>
        </p:txBody>
      </p:sp>
      <p:sp>
        <p:nvSpPr>
          <p:cNvPr id="6" name="Θέση υποσέλιδου 5">
            <a:extLst>
              <a:ext uri="{FF2B5EF4-FFF2-40B4-BE49-F238E27FC236}">
                <a16:creationId xmlns:a16="http://schemas.microsoft.com/office/drawing/2014/main" id="{A976BEEA-5CE0-785E-2211-526D51C69CEC}"/>
              </a:ext>
            </a:extLst>
          </p:cNvPr>
          <p:cNvSpPr>
            <a:spLocks noGrp="1"/>
          </p:cNvSpPr>
          <p:nvPr>
            <p:ph type="ftr" sz="quarter" idx="11"/>
          </p:nvPr>
        </p:nvSpPr>
        <p:spPr/>
        <p:txBody>
          <a:bodyPr/>
          <a:lstStyle/>
          <a:p>
            <a:endParaRPr lang="en-US" altLang="el-GR"/>
          </a:p>
        </p:txBody>
      </p:sp>
      <p:sp>
        <p:nvSpPr>
          <p:cNvPr id="7" name="Θέση αριθμού διαφάνειας 6">
            <a:extLst>
              <a:ext uri="{FF2B5EF4-FFF2-40B4-BE49-F238E27FC236}">
                <a16:creationId xmlns:a16="http://schemas.microsoft.com/office/drawing/2014/main" id="{743AC663-53E3-1EF6-4652-F3204515EBCD}"/>
              </a:ext>
            </a:extLst>
          </p:cNvPr>
          <p:cNvSpPr>
            <a:spLocks noGrp="1"/>
          </p:cNvSpPr>
          <p:nvPr>
            <p:ph type="sldNum" sz="quarter" idx="12"/>
          </p:nvPr>
        </p:nvSpPr>
        <p:spPr/>
        <p:txBody>
          <a:bodyPr/>
          <a:lstStyle/>
          <a:p>
            <a:fld id="{B586F0DD-85EE-7A49-AEC6-9F4526E6DD60}" type="slidenum">
              <a:rPr lang="el-GR" altLang="el-GR" smtClean="0"/>
              <a:pPr/>
              <a:t>‹#›</a:t>
            </a:fld>
            <a:endParaRPr lang="el-GR" altLang="el-GR"/>
          </a:p>
        </p:txBody>
      </p:sp>
    </p:spTree>
    <p:extLst>
      <p:ext uri="{BB962C8B-B14F-4D97-AF65-F5344CB8AC3E}">
        <p14:creationId xmlns:p14="http://schemas.microsoft.com/office/powerpoint/2010/main" val="100492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23DE16-8A6C-E8A7-C76D-4FFF45E85628}"/>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C6076EA-77A8-0EF6-9296-5828AB718975}"/>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B28E6C6D-F51F-CCAB-9D58-C8D5EA22275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7671E7C-E99A-8127-2BC0-071BA8181AF8}"/>
              </a:ext>
            </a:extLst>
          </p:cNvPr>
          <p:cNvSpPr>
            <a:spLocks noGrp="1"/>
          </p:cNvSpPr>
          <p:nvPr>
            <p:ph type="dt" sz="half" idx="10"/>
          </p:nvPr>
        </p:nvSpPr>
        <p:spPr/>
        <p:txBody>
          <a:bodyPr/>
          <a:lstStyle/>
          <a:p>
            <a:endParaRPr lang="el-GR" altLang="el-GR"/>
          </a:p>
        </p:txBody>
      </p:sp>
      <p:sp>
        <p:nvSpPr>
          <p:cNvPr id="6" name="Θέση υποσέλιδου 5">
            <a:extLst>
              <a:ext uri="{FF2B5EF4-FFF2-40B4-BE49-F238E27FC236}">
                <a16:creationId xmlns:a16="http://schemas.microsoft.com/office/drawing/2014/main" id="{714FD8AE-6D19-FFD3-D597-E9FF8646E11B}"/>
              </a:ext>
            </a:extLst>
          </p:cNvPr>
          <p:cNvSpPr>
            <a:spLocks noGrp="1"/>
          </p:cNvSpPr>
          <p:nvPr>
            <p:ph type="ftr" sz="quarter" idx="11"/>
          </p:nvPr>
        </p:nvSpPr>
        <p:spPr/>
        <p:txBody>
          <a:bodyPr/>
          <a:lstStyle/>
          <a:p>
            <a:endParaRPr lang="en-US" altLang="el-GR"/>
          </a:p>
        </p:txBody>
      </p:sp>
      <p:sp>
        <p:nvSpPr>
          <p:cNvPr id="7" name="Θέση αριθμού διαφάνειας 6">
            <a:extLst>
              <a:ext uri="{FF2B5EF4-FFF2-40B4-BE49-F238E27FC236}">
                <a16:creationId xmlns:a16="http://schemas.microsoft.com/office/drawing/2014/main" id="{4B8E0864-7367-9D6A-1685-710FFF54C510}"/>
              </a:ext>
            </a:extLst>
          </p:cNvPr>
          <p:cNvSpPr>
            <a:spLocks noGrp="1"/>
          </p:cNvSpPr>
          <p:nvPr>
            <p:ph type="sldNum" sz="quarter" idx="12"/>
          </p:nvPr>
        </p:nvSpPr>
        <p:spPr/>
        <p:txBody>
          <a:bodyPr/>
          <a:lstStyle/>
          <a:p>
            <a:fld id="{727035E2-1CAD-9A4E-89E2-71D861AA369A}" type="slidenum">
              <a:rPr lang="el-GR" altLang="el-GR" smtClean="0"/>
              <a:pPr/>
              <a:t>‹#›</a:t>
            </a:fld>
            <a:endParaRPr lang="el-GR" altLang="el-GR"/>
          </a:p>
        </p:txBody>
      </p:sp>
    </p:spTree>
    <p:extLst>
      <p:ext uri="{BB962C8B-B14F-4D97-AF65-F5344CB8AC3E}">
        <p14:creationId xmlns:p14="http://schemas.microsoft.com/office/powerpoint/2010/main" val="772945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FAE89E6-67FA-A157-367E-508DAB123D34}"/>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E5E419-090F-9794-D73E-53E7C8835C6A}"/>
              </a:ext>
            </a:extLst>
          </p:cNvPr>
          <p:cNvSpPr>
            <a:spLocks noGrp="1"/>
          </p:cNvSpPr>
          <p:nvPr>
            <p:ph type="body" idx="1"/>
          </p:nvPr>
        </p:nvSpPr>
        <p:spPr>
          <a:xfrm>
            <a:off x="628650" y="1369218"/>
            <a:ext cx="7886700" cy="326350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121E439-11E7-C1F1-6E87-F92FB259D1E0}"/>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82000"/>
                  </a:schemeClr>
                </a:solidFill>
              </a:defRPr>
            </a:lvl1pPr>
          </a:lstStyle>
          <a:p>
            <a:endParaRPr lang="el-GR" altLang="el-GR"/>
          </a:p>
        </p:txBody>
      </p:sp>
      <p:sp>
        <p:nvSpPr>
          <p:cNvPr id="5" name="Θέση υποσέλιδου 4">
            <a:extLst>
              <a:ext uri="{FF2B5EF4-FFF2-40B4-BE49-F238E27FC236}">
                <a16:creationId xmlns:a16="http://schemas.microsoft.com/office/drawing/2014/main" id="{344CA02A-3779-76E5-324D-51025E7FBAB8}"/>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ltLang="el-GR"/>
          </a:p>
        </p:txBody>
      </p:sp>
      <p:sp>
        <p:nvSpPr>
          <p:cNvPr id="6" name="Θέση αριθμού διαφάνειας 5">
            <a:extLst>
              <a:ext uri="{FF2B5EF4-FFF2-40B4-BE49-F238E27FC236}">
                <a16:creationId xmlns:a16="http://schemas.microsoft.com/office/drawing/2014/main" id="{D46E9AE0-12C7-07D5-4674-947662E37A2C}"/>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82000"/>
                  </a:schemeClr>
                </a:solidFill>
              </a:defRPr>
            </a:lvl1pPr>
          </a:lstStyle>
          <a:p>
            <a:fld id="{7B41C4F4-F797-3C42-81E1-2978BC3DE3C4}" type="slidenum">
              <a:rPr lang="el-GR" altLang="el-GR" smtClean="0"/>
              <a:pPr/>
              <a:t>‹#›</a:t>
            </a:fld>
            <a:endParaRPr lang="el-GR" altLang="el-GR"/>
          </a:p>
        </p:txBody>
      </p:sp>
    </p:spTree>
    <p:extLst>
      <p:ext uri="{BB962C8B-B14F-4D97-AF65-F5344CB8AC3E}">
        <p14:creationId xmlns:p14="http://schemas.microsoft.com/office/powerpoint/2010/main" val="19773101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83A96AFA-5067-063A-B631-82DF075AA41F}"/>
              </a:ext>
            </a:extLst>
          </p:cNvPr>
          <p:cNvSpPr>
            <a:spLocks noGrp="1" noChangeArrowheads="1"/>
          </p:cNvSpPr>
          <p:nvPr>
            <p:ph type="title"/>
          </p:nvPr>
        </p:nvSpPr>
        <p:spPr>
          <a:xfrm>
            <a:off x="533400" y="339725"/>
            <a:ext cx="7851775" cy="935038"/>
          </a:xfrm>
          <a:ln/>
        </p:spPr>
        <p:txBody>
          <a:bodyPr>
            <a:normAutofit fontScale="90000"/>
          </a:bodyPr>
          <a:lstStyle/>
          <a:p>
            <a:pPr algn="ctr">
              <a:lnSpc>
                <a:spcPct val="100000"/>
              </a:lnSpc>
              <a:tabLst>
                <a:tab pos="914400" algn="l"/>
                <a:tab pos="1828800" algn="l"/>
                <a:tab pos="2743200" algn="l"/>
                <a:tab pos="3657600" algn="l"/>
                <a:tab pos="4572000" algn="l"/>
                <a:tab pos="5486400" algn="l"/>
                <a:tab pos="6400800" algn="l"/>
                <a:tab pos="7315200" algn="l"/>
              </a:tabLst>
            </a:pPr>
            <a:r>
              <a:rPr lang="el-GR" altLang="el-GR" sz="5600" b="1">
                <a:solidFill>
                  <a:srgbClr val="50E0EA"/>
                </a:solidFill>
                <a:latin typeface="Calibri" panose="020F0502020204030204" pitchFamily="34" charset="0"/>
              </a:rPr>
              <a:t>Μ.Ε.Κ.  Ι</a:t>
            </a:r>
          </a:p>
        </p:txBody>
      </p:sp>
      <p:sp>
        <p:nvSpPr>
          <p:cNvPr id="4098" name="Rectangle 2">
            <a:extLst>
              <a:ext uri="{FF2B5EF4-FFF2-40B4-BE49-F238E27FC236}">
                <a16:creationId xmlns:a16="http://schemas.microsoft.com/office/drawing/2014/main" id="{14C250AF-CF3F-B081-7732-D114912EECC2}"/>
              </a:ext>
            </a:extLst>
          </p:cNvPr>
          <p:cNvSpPr>
            <a:spLocks noGrp="1" noChangeArrowheads="1"/>
          </p:cNvSpPr>
          <p:nvPr>
            <p:ph type="subTitle" idx="4294967295"/>
          </p:nvPr>
        </p:nvSpPr>
        <p:spPr>
          <a:xfrm>
            <a:off x="0" y="1131888"/>
            <a:ext cx="7854950" cy="2376487"/>
          </a:xfrm>
          <a:ln/>
        </p:spPr>
        <p:txBody>
          <a:bodyPr tIns="45000" rIns="18360" bIns="45000"/>
          <a:lstStyle/>
          <a:p>
            <a:pPr marL="0" indent="0" algn="r">
              <a:lnSpc>
                <a:spcPct val="150000"/>
              </a:lnSpc>
              <a:spcBef>
                <a:spcPts val="813"/>
              </a:spcBef>
              <a:tabLst>
                <a:tab pos="0" algn="l"/>
                <a:tab pos="914400" algn="l"/>
                <a:tab pos="1828800" algn="l"/>
                <a:tab pos="2743200" algn="l"/>
                <a:tab pos="3657600" algn="l"/>
                <a:tab pos="4572000" algn="l"/>
                <a:tab pos="5486400" algn="l"/>
                <a:tab pos="6400800" algn="l"/>
                <a:tab pos="7315200" algn="l"/>
              </a:tabLst>
            </a:pPr>
            <a:r>
              <a:rPr lang="el-GR" altLang="el-GR" sz="4000"/>
              <a:t>Κεφάλαιο  4</a:t>
            </a:r>
          </a:p>
          <a:p>
            <a:pPr marL="0" indent="0" algn="ctr">
              <a:lnSpc>
                <a:spcPct val="100000"/>
              </a:lnSpc>
              <a:spcBef>
                <a:spcPts val="813"/>
              </a:spcBef>
              <a:tabLst>
                <a:tab pos="0" algn="l"/>
                <a:tab pos="914400" algn="l"/>
                <a:tab pos="1828800" algn="l"/>
                <a:tab pos="2743200" algn="l"/>
                <a:tab pos="3657600" algn="l"/>
                <a:tab pos="4572000" algn="l"/>
                <a:tab pos="5486400" algn="l"/>
                <a:tab pos="6400800" algn="l"/>
                <a:tab pos="7315200" algn="l"/>
              </a:tabLst>
            </a:pPr>
            <a:r>
              <a:rPr lang="el-GR" altLang="el-GR" sz="4000" b="1">
                <a:solidFill>
                  <a:srgbClr val="E5F4E0"/>
                </a:solidFill>
              </a:rPr>
              <a:t>Καταλύτης</a:t>
            </a:r>
          </a:p>
        </p:txBody>
      </p:sp>
    </p:spTree>
  </p:cSld>
  <p:clrMapOvr>
    <a:masterClrMapping/>
  </p:clrMapOvr>
  <p:transition>
    <p:pull dir="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E094CBB5-F4D4-DC94-0321-C4D45101707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3314" name="Rectangle 2">
            <a:extLst>
              <a:ext uri="{FF2B5EF4-FFF2-40B4-BE49-F238E27FC236}">
                <a16:creationId xmlns:a16="http://schemas.microsoft.com/office/drawing/2014/main" id="{F5E47C25-A19E-09A3-4EC4-617887223610}"/>
              </a:ext>
            </a:extLst>
          </p:cNvPr>
          <p:cNvSpPr>
            <a:spLocks noChangeArrowheads="1"/>
          </p:cNvSpPr>
          <p:nvPr/>
        </p:nvSpPr>
        <p:spPr bwMode="auto">
          <a:xfrm>
            <a:off x="539750" y="666750"/>
            <a:ext cx="8135938" cy="3381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Όλοι οι παράγοντες που σχετίζονται με την αποδοτική λειτουργία του καταλύτη και τη μειωμένη εκπομπή ρυπαντών με τα καυσαέρια, έχουν άμεση σχέση με το σύστημα τροφοδοσίας και την καλή ρύθμιση του κινητήρα. </a:t>
            </a:r>
          </a:p>
          <a:p>
            <a:pPr hangingPunct="1">
              <a:lnSpc>
                <a:spcPct val="100000"/>
              </a:lnSpc>
            </a:pPr>
            <a:r>
              <a:rPr lang="el-GR" altLang="el-GR"/>
              <a:t> </a:t>
            </a:r>
          </a:p>
          <a:p>
            <a:pPr hangingPunct="1">
              <a:lnSpc>
                <a:spcPct val="100000"/>
              </a:lnSpc>
            </a:pPr>
            <a:r>
              <a:rPr lang="el-GR" altLang="el-GR"/>
              <a:t>Είδαμε, όμως, στην περιγραφή των συστημάτων τροφοδοσίας, ότι οι συνθήκες αυτές επιτυγχάνονται καλύτερα με τα συστήματα έγχυσης (ψεκασμού). </a:t>
            </a:r>
          </a:p>
          <a:p>
            <a:pPr hangingPunct="1">
              <a:lnSpc>
                <a:spcPct val="100000"/>
              </a:lnSpc>
            </a:pPr>
            <a:r>
              <a:rPr lang="el-GR" altLang="el-GR"/>
              <a:t> </a:t>
            </a:r>
          </a:p>
          <a:p>
            <a:pPr algn="ctr" hangingPunct="1">
              <a:lnSpc>
                <a:spcPct val="100000"/>
              </a:lnSpc>
            </a:pPr>
            <a:r>
              <a:rPr lang="el-GR" altLang="el-GR"/>
              <a:t>Ως εκ τούτου, οι αυστηροί κανονισμοί για τους εκπεμπόμενους ρυπαντές από τις εξατμίσεις των αυτοκινήτων και η υποχρεωτική χρήση καταλυτικών μετατροπέων, οδήγησαν τις αυτοκινητοβιομηχανίες -μετά τη δεκαετία του '80- στην υιοθέτηση των συστημάτων ψεκασμού, με όλα τα άλλα πλεονεκτήματά τους, παρ' όλο το υψηλό κόστος κατασκευής και συντήρησης που απαιτούν.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3314">
                                            <p:txEl>
                                              <p:pRg st="0" end="0"/>
                                            </p:txEl>
                                          </p:spTgt>
                                        </p:tgtEl>
                                        <p:attrNameLst>
                                          <p:attrName>style.visibility</p:attrName>
                                        </p:attrNameLst>
                                      </p:cBhvr>
                                      <p:to>
                                        <p:strVal val="visible"/>
                                      </p:to>
                                    </p:set>
                                    <p:anim calcmode="lin" valueType="num">
                                      <p:cBhvr additive="repl">
                                        <p:cTn id="7" dur="500" fill="hold"/>
                                        <p:tgtEl>
                                          <p:spTgt spid="13314">
                                            <p:txEl>
                                              <p:pRg st="0" end="0"/>
                                            </p:txEl>
                                          </p:spTgt>
                                        </p:tgtEl>
                                        <p:attrNameLst>
                                          <p:attrName>ppt_x</p:attrName>
                                        </p:attrNameLst>
                                      </p:cBhvr>
                                      <p:tavLst>
                                        <p:tav tm="100000">
                                          <p:val>
                                            <p:strVal val="#ppt_x"/>
                                          </p:val>
                                        </p:tav>
                                        <p:tav>
                                          <p:val>
                                            <p:strVal val="#ppt_x"/>
                                          </p:val>
                                        </p:tav>
                                      </p:tavLst>
                                    </p:anim>
                                    <p:anim calcmode="lin" valueType="num">
                                      <p:cBhvr additive="repl">
                                        <p:cTn id="8" dur="500" fill="hold"/>
                                        <p:tgtEl>
                                          <p:spTgt spid="13314">
                                            <p:txEl>
                                              <p:pRg st="0" end="0"/>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3314">
                                            <p:txEl>
                                              <p:pRg st="2" end="2"/>
                                            </p:txEl>
                                          </p:spTgt>
                                        </p:tgtEl>
                                        <p:attrNameLst>
                                          <p:attrName>style.visibility</p:attrName>
                                        </p:attrNameLst>
                                      </p:cBhvr>
                                      <p:to>
                                        <p:strVal val="visible"/>
                                      </p:to>
                                    </p:set>
                                    <p:anim calcmode="lin" valueType="num">
                                      <p:cBhvr additive="repl">
                                        <p:cTn id="13" dur="500" fill="hold"/>
                                        <p:tgtEl>
                                          <p:spTgt spid="13314">
                                            <p:txEl>
                                              <p:pRg st="2" end="2"/>
                                            </p:txEl>
                                          </p:spTgt>
                                        </p:tgtEl>
                                        <p:attrNameLst>
                                          <p:attrName>ppt_x</p:attrName>
                                        </p:attrNameLst>
                                      </p:cBhvr>
                                      <p:tavLst>
                                        <p:tav tm="100000">
                                          <p:val>
                                            <p:strVal val="#ppt_x"/>
                                          </p:val>
                                        </p:tav>
                                        <p:tav>
                                          <p:val>
                                            <p:strVal val="#ppt_x"/>
                                          </p:val>
                                        </p:tav>
                                      </p:tavLst>
                                    </p:anim>
                                    <p:anim calcmode="lin" valueType="num">
                                      <p:cBhvr additive="repl">
                                        <p:cTn id="14" dur="500" fill="hold"/>
                                        <p:tgtEl>
                                          <p:spTgt spid="13314">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3314">
                                            <p:txEl>
                                              <p:pRg st="4" end="4"/>
                                            </p:txEl>
                                          </p:spTgt>
                                        </p:tgtEl>
                                        <p:attrNameLst>
                                          <p:attrName>style.visibility</p:attrName>
                                        </p:attrNameLst>
                                      </p:cBhvr>
                                      <p:to>
                                        <p:strVal val="visible"/>
                                      </p:to>
                                    </p:set>
                                    <p:anim calcmode="lin" valueType="num">
                                      <p:cBhvr additive="repl">
                                        <p:cTn id="19" dur="500" fill="hold"/>
                                        <p:tgtEl>
                                          <p:spTgt spid="13314">
                                            <p:txEl>
                                              <p:pRg st="4" end="4"/>
                                            </p:txEl>
                                          </p:spTgt>
                                        </p:tgtEl>
                                        <p:attrNameLst>
                                          <p:attrName>ppt_x</p:attrName>
                                        </p:attrNameLst>
                                      </p:cBhvr>
                                      <p:tavLst>
                                        <p:tav tm="100000">
                                          <p:val>
                                            <p:strVal val="#ppt_x"/>
                                          </p:val>
                                        </p:tav>
                                        <p:tav>
                                          <p:val>
                                            <p:strVal val="#ppt_x"/>
                                          </p:val>
                                        </p:tav>
                                      </p:tavLst>
                                    </p:anim>
                                    <p:anim calcmode="lin" valueType="num">
                                      <p:cBhvr additive="repl">
                                        <p:cTn id="20" dur="500" fill="hold"/>
                                        <p:tgtEl>
                                          <p:spTgt spid="13314">
                                            <p:txEl>
                                              <p:pRg st="4" end="4"/>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ADB595CB-2698-230C-9912-74A4215DE492}"/>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4338" name="Rectangle 2">
            <a:extLst>
              <a:ext uri="{FF2B5EF4-FFF2-40B4-BE49-F238E27FC236}">
                <a16:creationId xmlns:a16="http://schemas.microsoft.com/office/drawing/2014/main" id="{1C31D018-7379-553E-3075-9DD5C03C88FD}"/>
              </a:ext>
            </a:extLst>
          </p:cNvPr>
          <p:cNvSpPr>
            <a:spLocks noChangeArrowheads="1"/>
          </p:cNvSpPr>
          <p:nvPr/>
        </p:nvSpPr>
        <p:spPr bwMode="auto">
          <a:xfrm>
            <a:off x="539750" y="666750"/>
            <a:ext cx="8135938" cy="3656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Ο τριοδικός καταλύτης, μάλιστα, είναι σήμερα το επικρατέστερο σύστημα καταλύτη, συνδυαζόμενος άριστα με τον ηλεκτρονικό έλεγχο προετοιμασίας του καύσιμου μίγματος και τη συνεχή διόρθωση της περιεκτικότητας σε αέρα κοντά στη στοιχειομετρική αναλογία του λάμδα (λ=1). </a:t>
            </a:r>
          </a:p>
          <a:p>
            <a:pPr algn="ctr" hangingPunct="1">
              <a:lnSpc>
                <a:spcPct val="100000"/>
              </a:lnSpc>
            </a:pPr>
            <a:endParaRPr lang="el-GR" altLang="el-GR"/>
          </a:p>
          <a:p>
            <a:pPr algn="ctr" hangingPunct="1">
              <a:lnSpc>
                <a:spcPct val="100000"/>
              </a:lnSpc>
            </a:pPr>
            <a:r>
              <a:rPr lang="el-GR" altLang="el-GR"/>
              <a:t>Η διαδικασία αυτή γίνεται με τον αισθητήρα οξυγόνου ή λήπτη λάμδα (λ).</a:t>
            </a:r>
          </a:p>
          <a:p>
            <a:pPr algn="ctr" hangingPunct="1">
              <a:lnSpc>
                <a:spcPct val="100000"/>
              </a:lnSpc>
            </a:pPr>
            <a:endParaRPr lang="el-GR" altLang="el-GR"/>
          </a:p>
          <a:p>
            <a:pPr algn="ctr" hangingPunct="1">
              <a:lnSpc>
                <a:spcPct val="100000"/>
              </a:lnSpc>
            </a:pPr>
            <a:r>
              <a:rPr lang="el-GR" altLang="el-GR"/>
              <a:t>Ο αισθητήρας οξυγόνου ή λήπτης λάμδα (λ) μετρά την ποσότητα οξυγόνου στα καυσαέρια και στέλνει την πληροφορία στη μονάδα ελέγχου του συστήματος τροφοδοσίας. Έτσι, η μονάδα ελέγχου αναγνωρίζει εάν το μίγμα είναι πλούσιο ή φτωχό και κάνει τις απαραίτητες ρυθμίσεις. Εξωτερικά, ο λήπτης λάμδα μοιάζει με ένα μπουζί και τοποθετείται στην πολλαπλή εξαγωγής ή επάνω στον καταλύτη.</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4338">
                                            <p:txEl>
                                              <p:pRg st="0" end="0"/>
                                            </p:txEl>
                                          </p:spTgt>
                                        </p:tgtEl>
                                        <p:attrNameLst>
                                          <p:attrName>style.visibility</p:attrName>
                                        </p:attrNameLst>
                                      </p:cBhvr>
                                      <p:to>
                                        <p:strVal val="visible"/>
                                      </p:to>
                                    </p:set>
                                    <p:anim calcmode="lin" valueType="num">
                                      <p:cBhvr additive="repl">
                                        <p:cTn id="7" dur="500" fill="hold"/>
                                        <p:tgtEl>
                                          <p:spTgt spid="14338">
                                            <p:txEl>
                                              <p:pRg st="0" end="0"/>
                                            </p:txEl>
                                          </p:spTgt>
                                        </p:tgtEl>
                                        <p:attrNameLst>
                                          <p:attrName>ppt_x</p:attrName>
                                        </p:attrNameLst>
                                      </p:cBhvr>
                                      <p:tavLst>
                                        <p:tav tm="100000">
                                          <p:val>
                                            <p:strVal val="#ppt_x"/>
                                          </p:val>
                                        </p:tav>
                                        <p:tav>
                                          <p:val>
                                            <p:strVal val="#ppt_x"/>
                                          </p:val>
                                        </p:tav>
                                      </p:tavLst>
                                    </p:anim>
                                    <p:anim calcmode="lin" valueType="num">
                                      <p:cBhvr additive="repl">
                                        <p:cTn id="8" dur="500" fill="hold"/>
                                        <p:tgtEl>
                                          <p:spTgt spid="14338">
                                            <p:txEl>
                                              <p:pRg st="0" end="0"/>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4338">
                                            <p:txEl>
                                              <p:pRg st="2" end="2"/>
                                            </p:txEl>
                                          </p:spTgt>
                                        </p:tgtEl>
                                        <p:attrNameLst>
                                          <p:attrName>style.visibility</p:attrName>
                                        </p:attrNameLst>
                                      </p:cBhvr>
                                      <p:to>
                                        <p:strVal val="visible"/>
                                      </p:to>
                                    </p:set>
                                    <p:anim calcmode="lin" valueType="num">
                                      <p:cBhvr additive="repl">
                                        <p:cTn id="13" dur="500" fill="hold"/>
                                        <p:tgtEl>
                                          <p:spTgt spid="14338">
                                            <p:txEl>
                                              <p:pRg st="2" end="2"/>
                                            </p:txEl>
                                          </p:spTgt>
                                        </p:tgtEl>
                                        <p:attrNameLst>
                                          <p:attrName>ppt_x</p:attrName>
                                        </p:attrNameLst>
                                      </p:cBhvr>
                                      <p:tavLst>
                                        <p:tav tm="100000">
                                          <p:val>
                                            <p:strVal val="#ppt_x"/>
                                          </p:val>
                                        </p:tav>
                                        <p:tav>
                                          <p:val>
                                            <p:strVal val="#ppt_x"/>
                                          </p:val>
                                        </p:tav>
                                      </p:tavLst>
                                    </p:anim>
                                    <p:anim calcmode="lin" valueType="num">
                                      <p:cBhvr additive="repl">
                                        <p:cTn id="14" dur="500" fill="hold"/>
                                        <p:tgtEl>
                                          <p:spTgt spid="14338">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4338">
                                            <p:txEl>
                                              <p:pRg st="4" end="4"/>
                                            </p:txEl>
                                          </p:spTgt>
                                        </p:tgtEl>
                                        <p:attrNameLst>
                                          <p:attrName>style.visibility</p:attrName>
                                        </p:attrNameLst>
                                      </p:cBhvr>
                                      <p:to>
                                        <p:strVal val="visible"/>
                                      </p:to>
                                    </p:set>
                                    <p:anim calcmode="lin" valueType="num">
                                      <p:cBhvr additive="repl">
                                        <p:cTn id="19" dur="500" fill="hold"/>
                                        <p:tgtEl>
                                          <p:spTgt spid="14338">
                                            <p:txEl>
                                              <p:pRg st="4" end="4"/>
                                            </p:txEl>
                                          </p:spTgt>
                                        </p:tgtEl>
                                        <p:attrNameLst>
                                          <p:attrName>ppt_x</p:attrName>
                                        </p:attrNameLst>
                                      </p:cBhvr>
                                      <p:tavLst>
                                        <p:tav tm="100000">
                                          <p:val>
                                            <p:strVal val="#ppt_x"/>
                                          </p:val>
                                        </p:tav>
                                        <p:tav>
                                          <p:val>
                                            <p:strVal val="#ppt_x"/>
                                          </p:val>
                                        </p:tav>
                                      </p:tavLst>
                                    </p:anim>
                                    <p:anim calcmode="lin" valueType="num">
                                      <p:cBhvr additive="repl">
                                        <p:cTn id="20" dur="500" fill="hold"/>
                                        <p:tgtEl>
                                          <p:spTgt spid="14338">
                                            <p:txEl>
                                              <p:pRg st="4" end="4"/>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F0B64444-A1BC-B874-80AF-F2402B48AEA4}"/>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5362" name="Rectangle 2">
            <a:extLst>
              <a:ext uri="{FF2B5EF4-FFF2-40B4-BE49-F238E27FC236}">
                <a16:creationId xmlns:a16="http://schemas.microsoft.com/office/drawing/2014/main" id="{BF8DA499-B8C8-0FC8-A04F-FA4637E8D6AF}"/>
              </a:ext>
            </a:extLst>
          </p:cNvPr>
          <p:cNvSpPr>
            <a:spLocks noChangeArrowheads="1"/>
          </p:cNvSpPr>
          <p:nvPr/>
        </p:nvSpPr>
        <p:spPr bwMode="auto">
          <a:xfrm>
            <a:off x="539750" y="666750"/>
            <a:ext cx="8135938" cy="2284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Δηλητηρίαση - καταστροφή του καταλύτη. </a:t>
            </a:r>
          </a:p>
          <a:p>
            <a:pPr algn="ctr" hangingPunct="1">
              <a:lnSpc>
                <a:spcPct val="100000"/>
              </a:lnSpc>
            </a:pPr>
            <a:endParaRPr lang="el-GR" altLang="el-GR"/>
          </a:p>
          <a:p>
            <a:pPr algn="ctr" hangingPunct="1">
              <a:lnSpc>
                <a:spcPct val="100000"/>
              </a:lnSpc>
            </a:pPr>
            <a:r>
              <a:rPr lang="el-GR" altLang="el-GR"/>
              <a:t>Δηλητηρίαση του καταλύτη είναι η σταδιακή μείωση της απόδοσής του, όσον αφορά στην ικανότητα μετατροπής των ρυπαντών των καυσαερίων σε αβλαβείς ουσίες. </a:t>
            </a:r>
          </a:p>
          <a:p>
            <a:pPr algn="ctr" hangingPunct="1">
              <a:lnSpc>
                <a:spcPct val="100000"/>
              </a:lnSpc>
            </a:pPr>
            <a:endParaRPr lang="el-GR" altLang="el-GR"/>
          </a:p>
          <a:p>
            <a:pPr algn="ctr" hangingPunct="1">
              <a:lnSpc>
                <a:spcPct val="100000"/>
              </a:lnSpc>
            </a:pPr>
            <a:r>
              <a:rPr lang="el-GR" altLang="el-GR"/>
              <a:t>Η δηλητηρίαση οφείλεται στην εναπόθεση επάνω στην ενεργή επιφάνεια του καταλύτη, ξένων στοιχείων, όπως είναι ο μόλυβδος, το θείο και ο φώσφορος.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5362">
                                            <p:txEl>
                                              <p:pRg st="2" end="2"/>
                                            </p:txEl>
                                          </p:spTgt>
                                        </p:tgtEl>
                                        <p:attrNameLst>
                                          <p:attrName>style.visibility</p:attrName>
                                        </p:attrNameLst>
                                      </p:cBhvr>
                                      <p:to>
                                        <p:strVal val="visible"/>
                                      </p:to>
                                    </p:set>
                                    <p:anim calcmode="lin" valueType="num">
                                      <p:cBhvr additive="repl">
                                        <p:cTn id="7" dur="500" fill="hold"/>
                                        <p:tgtEl>
                                          <p:spTgt spid="15362">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15362">
                                            <p:txEl>
                                              <p:pRg st="2" end="2"/>
                                            </p:txEl>
                                          </p:spTgt>
                                        </p:tgtEl>
                                        <p:attrNameLst>
                                          <p:attrName>ppt_y</p:attrName>
                                        </p:attrNameLst>
                                      </p:cBhvr>
                                      <p:tavLst>
                                        <p:tav tm="100000">
                                          <p:val>
                                            <p:strVal val="1+#ppt_h/2"/>
                                          </p:val>
                                        </p:tav>
                                        <p:tav>
                                          <p:val>
                                            <p:strVal val="#ppt_y"/>
                                          </p:val>
                                        </p:tav>
                                      </p:tavLst>
                                    </p:anim>
                                  </p:childTnLst>
                                </p:cTn>
                              </p:par>
                              <p:par>
                                <p:cTn id="9" presetID="2" presetClass="entr" presetSubtype="4" fill="hold" nodeType="withEffect">
                                  <p:stCondLst>
                                    <p:cond delay="0"/>
                                  </p:stCondLst>
                                  <p:childTnLst>
                                    <p:set>
                                      <p:cBhvr additive="repl">
                                        <p:cTn id="10" dur="1" fill="hold">
                                          <p:stCondLst>
                                            <p:cond delay="0"/>
                                          </p:stCondLst>
                                        </p:cTn>
                                        <p:tgtEl>
                                          <p:spTgt spid="15362">
                                            <p:txEl>
                                              <p:pRg st="4" end="4"/>
                                            </p:txEl>
                                          </p:spTgt>
                                        </p:tgtEl>
                                        <p:attrNameLst>
                                          <p:attrName>style.visibility</p:attrName>
                                        </p:attrNameLst>
                                      </p:cBhvr>
                                      <p:to>
                                        <p:strVal val="visible"/>
                                      </p:to>
                                    </p:set>
                                    <p:anim calcmode="lin" valueType="num">
                                      <p:cBhvr additive="repl">
                                        <p:cTn id="11" dur="500" fill="hold"/>
                                        <p:tgtEl>
                                          <p:spTgt spid="15362">
                                            <p:txEl>
                                              <p:pRg st="4" end="4"/>
                                            </p:txEl>
                                          </p:spTgt>
                                        </p:tgtEl>
                                        <p:attrNameLst>
                                          <p:attrName>ppt_x</p:attrName>
                                        </p:attrNameLst>
                                      </p:cBhvr>
                                      <p:tavLst>
                                        <p:tav tm="100000">
                                          <p:val>
                                            <p:strVal val="#ppt_x"/>
                                          </p:val>
                                        </p:tav>
                                        <p:tav>
                                          <p:val>
                                            <p:strVal val="#ppt_x"/>
                                          </p:val>
                                        </p:tav>
                                      </p:tavLst>
                                    </p:anim>
                                    <p:anim calcmode="lin" valueType="num">
                                      <p:cBhvr additive="repl">
                                        <p:cTn id="12" dur="500" fill="hold"/>
                                        <p:tgtEl>
                                          <p:spTgt spid="15362">
                                            <p:txEl>
                                              <p:pRg st="4" end="4"/>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2A7FCE03-BA41-7FBD-AB9E-9C7C314E5D29}"/>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6386" name="Rectangle 2">
            <a:extLst>
              <a:ext uri="{FF2B5EF4-FFF2-40B4-BE49-F238E27FC236}">
                <a16:creationId xmlns:a16="http://schemas.microsoft.com/office/drawing/2014/main" id="{4FDB2CED-5D3E-F68C-994D-745BE37EA6EE}"/>
              </a:ext>
            </a:extLst>
          </p:cNvPr>
          <p:cNvSpPr>
            <a:spLocks noChangeArrowheads="1"/>
          </p:cNvSpPr>
          <p:nvPr/>
        </p:nvSpPr>
        <p:spPr bwMode="auto">
          <a:xfrm>
            <a:off x="539750" y="666750"/>
            <a:ext cx="8135938" cy="3838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355600" indent="-35560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Δηλητηρίαση - καταστροφή του καταλύτη. </a:t>
            </a:r>
          </a:p>
          <a:p>
            <a:pPr algn="ctr" hangingPunct="1">
              <a:lnSpc>
                <a:spcPct val="100000"/>
              </a:lnSpc>
            </a:pPr>
            <a:endParaRPr lang="el-GR" altLang="el-GR"/>
          </a:p>
          <a:p>
            <a:pPr algn="ctr" hangingPunct="1">
              <a:lnSpc>
                <a:spcPct val="100000"/>
              </a:lnSpc>
            </a:pPr>
            <a:r>
              <a:rPr lang="el-GR" altLang="el-GR"/>
              <a:t>Ο μόλυβδος, το θείο και ο φώσφορος, εμπεριέχονται στα λιπαντικά και σε ορισμένα είδη ή ποιότητες καυσίμων. </a:t>
            </a:r>
          </a:p>
          <a:p>
            <a:pPr hangingPunct="1">
              <a:lnSpc>
                <a:spcPct val="100000"/>
              </a:lnSpc>
              <a:spcAft>
                <a:spcPts val="1813"/>
              </a:spcAft>
            </a:pPr>
            <a:endParaRPr lang="el-GR" altLang="el-GR"/>
          </a:p>
          <a:p>
            <a:pPr hangingPunct="1">
              <a:lnSpc>
                <a:spcPct val="100000"/>
              </a:lnSpc>
              <a:spcAft>
                <a:spcPts val="1813"/>
              </a:spcAft>
              <a:buFont typeface="Wingdings" pitchFamily="2" charset="0"/>
              <a:buChar char=""/>
            </a:pPr>
            <a:r>
              <a:rPr lang="el-GR" altLang="el-GR"/>
              <a:t>Η κατανάλωση λαδιού του κινητήρα προκαλεί «βούλωμα» του καταλύτη. Το λιπαντικό επικάθεται στη μετωπική επιφάνεια του καταλύτη, αυξάνει την αντίθλιψη των καυσαερίων και μειώνει την ενεργή επιφάνειά του.</a:t>
            </a:r>
          </a:p>
          <a:p>
            <a:pPr hangingPunct="1">
              <a:lnSpc>
                <a:spcPct val="100000"/>
              </a:lnSpc>
              <a:spcAft>
                <a:spcPts val="1813"/>
              </a:spcAft>
              <a:buFont typeface="Wingdings" pitchFamily="2" charset="0"/>
              <a:buChar char=""/>
            </a:pPr>
            <a:r>
              <a:rPr lang="el-GR" altLang="el-GR"/>
              <a:t>Η εισαγωγή άκαυστης βενζίνης στον καταλύτη δημιουργεί σοβαρά προβλήματα που οδηγούν στην καταστροφή του. Έχει διαπιστωθεί δε, ότι η λειτουργία του καταλύτη με ένα βραχυκυκλωμένο αναφλεκτήρα (μπουζί) επί 5 λεπτά, είναι αρκετή για να καταστραφεί πλήρως ο καταλύτης.</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6386">
                                            <p:txEl>
                                              <p:pRg st="4" end="4"/>
                                            </p:txEl>
                                          </p:spTgt>
                                        </p:tgtEl>
                                        <p:attrNameLst>
                                          <p:attrName>style.visibility</p:attrName>
                                        </p:attrNameLst>
                                      </p:cBhvr>
                                      <p:to>
                                        <p:strVal val="visible"/>
                                      </p:to>
                                    </p:set>
                                    <p:anim calcmode="lin" valueType="num">
                                      <p:cBhvr additive="repl">
                                        <p:cTn id="7" dur="500" fill="hold"/>
                                        <p:tgtEl>
                                          <p:spTgt spid="16386">
                                            <p:txEl>
                                              <p:pRg st="4" end="4"/>
                                            </p:txEl>
                                          </p:spTgt>
                                        </p:tgtEl>
                                        <p:attrNameLst>
                                          <p:attrName>ppt_x</p:attrName>
                                        </p:attrNameLst>
                                      </p:cBhvr>
                                      <p:tavLst>
                                        <p:tav tm="100000">
                                          <p:val>
                                            <p:strVal val="#ppt_x"/>
                                          </p:val>
                                        </p:tav>
                                        <p:tav>
                                          <p:val>
                                            <p:strVal val="#ppt_x"/>
                                          </p:val>
                                        </p:tav>
                                      </p:tavLst>
                                    </p:anim>
                                    <p:anim calcmode="lin" valueType="num">
                                      <p:cBhvr additive="repl">
                                        <p:cTn id="8" dur="500" fill="hold"/>
                                        <p:tgtEl>
                                          <p:spTgt spid="16386">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6386">
                                            <p:txEl>
                                              <p:pRg st="5" end="5"/>
                                            </p:txEl>
                                          </p:spTgt>
                                        </p:tgtEl>
                                        <p:attrNameLst>
                                          <p:attrName>style.visibility</p:attrName>
                                        </p:attrNameLst>
                                      </p:cBhvr>
                                      <p:to>
                                        <p:strVal val="visible"/>
                                      </p:to>
                                    </p:set>
                                    <p:anim calcmode="lin" valueType="num">
                                      <p:cBhvr additive="repl">
                                        <p:cTn id="13" dur="500" fill="hold"/>
                                        <p:tgtEl>
                                          <p:spTgt spid="16386">
                                            <p:txEl>
                                              <p:pRg st="5" end="5"/>
                                            </p:txEl>
                                          </p:spTgt>
                                        </p:tgtEl>
                                        <p:attrNameLst>
                                          <p:attrName>ppt_x</p:attrName>
                                        </p:attrNameLst>
                                      </p:cBhvr>
                                      <p:tavLst>
                                        <p:tav tm="100000">
                                          <p:val>
                                            <p:strVal val="#ppt_x"/>
                                          </p:val>
                                        </p:tav>
                                        <p:tav>
                                          <p:val>
                                            <p:strVal val="#ppt_x"/>
                                          </p:val>
                                        </p:tav>
                                      </p:tavLst>
                                    </p:anim>
                                    <p:anim calcmode="lin" valueType="num">
                                      <p:cBhvr additive="repl">
                                        <p:cTn id="14" dur="500" fill="hold"/>
                                        <p:tgtEl>
                                          <p:spTgt spid="16386">
                                            <p:txEl>
                                              <p:pRg st="5" end="5"/>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B1791409-4227-33F7-4077-5EDECF9E2BE9}"/>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7410" name="Rectangle 2">
            <a:extLst>
              <a:ext uri="{FF2B5EF4-FFF2-40B4-BE49-F238E27FC236}">
                <a16:creationId xmlns:a16="http://schemas.microsoft.com/office/drawing/2014/main" id="{01783B8E-0233-A066-2EE2-30EE1308A3B6}"/>
              </a:ext>
            </a:extLst>
          </p:cNvPr>
          <p:cNvSpPr>
            <a:spLocks noChangeArrowheads="1"/>
          </p:cNvSpPr>
          <p:nvPr/>
        </p:nvSpPr>
        <p:spPr bwMode="auto">
          <a:xfrm>
            <a:off x="395288" y="555625"/>
            <a:ext cx="8424862" cy="3289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Μέτρα προστασίας του καταλύτη. </a:t>
            </a:r>
          </a:p>
          <a:p>
            <a:pPr algn="ctr" hangingPunct="1">
              <a:lnSpc>
                <a:spcPct val="100000"/>
              </a:lnSpc>
            </a:pPr>
            <a:endParaRPr lang="el-GR" altLang="el-GR" sz="1000"/>
          </a:p>
          <a:p>
            <a:pPr algn="ctr" hangingPunct="1">
              <a:lnSpc>
                <a:spcPct val="100000"/>
              </a:lnSpc>
            </a:pPr>
            <a:r>
              <a:rPr lang="el-GR" altLang="el-GR"/>
              <a:t>Προκειμένου να αποφευχθούν ορισμένες ανεπανόρθωτες βλάβες του καταλύτη, οι κατασκευαστές προτείνουν κάποια μέτρα προστασίας του, τόσο από τους οδηγούς, όσο και από τους μηχανικούς συντήρησης, όπως:</a:t>
            </a:r>
          </a:p>
          <a:p>
            <a:pPr algn="ctr" hangingPunct="1">
              <a:lnSpc>
                <a:spcPct val="100000"/>
              </a:lnSpc>
            </a:pPr>
            <a:endParaRPr lang="el-GR" altLang="el-GR"/>
          </a:p>
          <a:p>
            <a:pPr hangingPunct="1">
              <a:lnSpc>
                <a:spcPct val="100000"/>
              </a:lnSpc>
              <a:spcAft>
                <a:spcPts val="1213"/>
              </a:spcAft>
              <a:buFont typeface="Wingdings" pitchFamily="2" charset="0"/>
              <a:buChar char=""/>
            </a:pPr>
            <a:r>
              <a:rPr lang="el-GR" altLang="el-GR"/>
              <a:t>Να μην χρησιμοποιείται άλλη βενζίνη εκτός από αμόλυβδη.</a:t>
            </a:r>
          </a:p>
          <a:p>
            <a:pPr hangingPunct="1">
              <a:lnSpc>
                <a:spcPct val="100000"/>
              </a:lnSpc>
              <a:spcAft>
                <a:spcPts val="1213"/>
              </a:spcAft>
              <a:buFont typeface="Wingdings" pitchFamily="2" charset="0"/>
              <a:buChar char=""/>
            </a:pPr>
            <a:r>
              <a:rPr lang="el-GR" altLang="el-GR"/>
              <a:t>Αν για οποιαδήποτε αιτία το αυτοκίνητο δεν παίρνει εμπρός, να μην επιχειρηθεί να ξεκινήσει ο κινητήρας με τη χρήση της μίζας περισσότερο από τρεις φορές.</a:t>
            </a:r>
          </a:p>
          <a:p>
            <a:pPr hangingPunct="1">
              <a:lnSpc>
                <a:spcPct val="100000"/>
              </a:lnSpc>
              <a:spcAft>
                <a:spcPts val="1213"/>
              </a:spcAft>
              <a:buFont typeface="Wingdings" pitchFamily="2" charset="0"/>
              <a:buChar char=""/>
            </a:pPr>
            <a:r>
              <a:rPr lang="el-GR" altLang="el-GR"/>
              <a:t>Να μην πιέζεται ο επιταχυντής (γκάζι) κατά την προθέρμανση του κινητήρα σε κρύο ξεκίνημα (σταματημένο αυτοκίνητο).</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7410">
                                            <p:txEl>
                                              <p:pRg st="4" end="4"/>
                                            </p:txEl>
                                          </p:spTgt>
                                        </p:tgtEl>
                                        <p:attrNameLst>
                                          <p:attrName>style.visibility</p:attrName>
                                        </p:attrNameLst>
                                      </p:cBhvr>
                                      <p:to>
                                        <p:strVal val="visible"/>
                                      </p:to>
                                    </p:set>
                                    <p:anim calcmode="lin" valueType="num">
                                      <p:cBhvr additive="repl">
                                        <p:cTn id="7" dur="500" fill="hold"/>
                                        <p:tgtEl>
                                          <p:spTgt spid="17410">
                                            <p:txEl>
                                              <p:pRg st="4" end="4"/>
                                            </p:txEl>
                                          </p:spTgt>
                                        </p:tgtEl>
                                        <p:attrNameLst>
                                          <p:attrName>ppt_x</p:attrName>
                                        </p:attrNameLst>
                                      </p:cBhvr>
                                      <p:tavLst>
                                        <p:tav tm="100000">
                                          <p:val>
                                            <p:strVal val="#ppt_x"/>
                                          </p:val>
                                        </p:tav>
                                        <p:tav>
                                          <p:val>
                                            <p:strVal val="#ppt_x"/>
                                          </p:val>
                                        </p:tav>
                                      </p:tavLst>
                                    </p:anim>
                                    <p:anim calcmode="lin" valueType="num">
                                      <p:cBhvr additive="repl">
                                        <p:cTn id="8" dur="500" fill="hold"/>
                                        <p:tgtEl>
                                          <p:spTgt spid="17410">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7410">
                                            <p:txEl>
                                              <p:pRg st="5" end="5"/>
                                            </p:txEl>
                                          </p:spTgt>
                                        </p:tgtEl>
                                        <p:attrNameLst>
                                          <p:attrName>style.visibility</p:attrName>
                                        </p:attrNameLst>
                                      </p:cBhvr>
                                      <p:to>
                                        <p:strVal val="visible"/>
                                      </p:to>
                                    </p:set>
                                    <p:anim calcmode="lin" valueType="num">
                                      <p:cBhvr additive="repl">
                                        <p:cTn id="13" dur="500" fill="hold"/>
                                        <p:tgtEl>
                                          <p:spTgt spid="17410">
                                            <p:txEl>
                                              <p:pRg st="5" end="5"/>
                                            </p:txEl>
                                          </p:spTgt>
                                        </p:tgtEl>
                                        <p:attrNameLst>
                                          <p:attrName>ppt_x</p:attrName>
                                        </p:attrNameLst>
                                      </p:cBhvr>
                                      <p:tavLst>
                                        <p:tav tm="100000">
                                          <p:val>
                                            <p:strVal val="#ppt_x"/>
                                          </p:val>
                                        </p:tav>
                                        <p:tav>
                                          <p:val>
                                            <p:strVal val="#ppt_x"/>
                                          </p:val>
                                        </p:tav>
                                      </p:tavLst>
                                    </p:anim>
                                    <p:anim calcmode="lin" valueType="num">
                                      <p:cBhvr additive="repl">
                                        <p:cTn id="14" dur="500" fill="hold"/>
                                        <p:tgtEl>
                                          <p:spTgt spid="17410">
                                            <p:txEl>
                                              <p:pRg st="5" end="5"/>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7410">
                                            <p:txEl>
                                              <p:pRg st="6" end="6"/>
                                            </p:txEl>
                                          </p:spTgt>
                                        </p:tgtEl>
                                        <p:attrNameLst>
                                          <p:attrName>style.visibility</p:attrName>
                                        </p:attrNameLst>
                                      </p:cBhvr>
                                      <p:to>
                                        <p:strVal val="visible"/>
                                      </p:to>
                                    </p:set>
                                    <p:anim calcmode="lin" valueType="num">
                                      <p:cBhvr additive="repl">
                                        <p:cTn id="19" dur="500" fill="hold"/>
                                        <p:tgtEl>
                                          <p:spTgt spid="17410">
                                            <p:txEl>
                                              <p:pRg st="6" end="6"/>
                                            </p:txEl>
                                          </p:spTgt>
                                        </p:tgtEl>
                                        <p:attrNameLst>
                                          <p:attrName>ppt_x</p:attrName>
                                        </p:attrNameLst>
                                      </p:cBhvr>
                                      <p:tavLst>
                                        <p:tav tm="100000">
                                          <p:val>
                                            <p:strVal val="#ppt_x"/>
                                          </p:val>
                                        </p:tav>
                                        <p:tav>
                                          <p:val>
                                            <p:strVal val="#ppt_x"/>
                                          </p:val>
                                        </p:tav>
                                      </p:tavLst>
                                    </p:anim>
                                    <p:anim calcmode="lin" valueType="num">
                                      <p:cBhvr additive="repl">
                                        <p:cTn id="20" dur="500" fill="hold"/>
                                        <p:tgtEl>
                                          <p:spTgt spid="17410">
                                            <p:txEl>
                                              <p:pRg st="6" end="6"/>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D67A40F4-3A43-DCEC-C514-2B80F44155D0}"/>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8434" name="Rectangle 2">
            <a:extLst>
              <a:ext uri="{FF2B5EF4-FFF2-40B4-BE49-F238E27FC236}">
                <a16:creationId xmlns:a16="http://schemas.microsoft.com/office/drawing/2014/main" id="{273B9B2D-43B3-217F-A674-FBD061C6EA49}"/>
              </a:ext>
            </a:extLst>
          </p:cNvPr>
          <p:cNvSpPr>
            <a:spLocks noChangeArrowheads="1"/>
          </p:cNvSpPr>
          <p:nvPr/>
        </p:nvSpPr>
        <p:spPr bwMode="auto">
          <a:xfrm>
            <a:off x="323850" y="555625"/>
            <a:ext cx="8569325" cy="3883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Μέτρα προστασίας του καταλύτη. </a:t>
            </a:r>
          </a:p>
          <a:p>
            <a:pPr hangingPunct="1">
              <a:lnSpc>
                <a:spcPct val="100000"/>
              </a:lnSpc>
            </a:pPr>
            <a:endParaRPr lang="el-GR" altLang="el-GR" sz="1100"/>
          </a:p>
          <a:p>
            <a:pPr hangingPunct="1">
              <a:lnSpc>
                <a:spcPct val="100000"/>
              </a:lnSpc>
              <a:spcAft>
                <a:spcPts val="1213"/>
              </a:spcAft>
              <a:buFont typeface="Wingdings" pitchFamily="2" charset="0"/>
              <a:buChar char=""/>
            </a:pPr>
            <a:r>
              <a:rPr lang="el-GR" altLang="el-GR"/>
              <a:t>Αν μετά το πλύσιμο το αυτοκίνητο δεν παίρνει εμπρός, το πιθανότερο είναι να έχουν βραχεί κάποιες συνδέσεις του ηλεκτρικού ή ηλεκτρονικού κυκλώματος ή το καπάκι του διανομέα με τα καλώδια των σπινθηριστών (μπουζοκαλώδια). Αφαιρέστε τις φίσες και φυσήξτε τους ακροδέκτες της ηλεκτρονικής ανάφλεξης ή αφήστε τους να στεγνώσουν.</a:t>
            </a:r>
          </a:p>
          <a:p>
            <a:pPr hangingPunct="1">
              <a:lnSpc>
                <a:spcPct val="100000"/>
              </a:lnSpc>
              <a:spcAft>
                <a:spcPts val="1213"/>
              </a:spcAft>
              <a:buFont typeface="Wingdings" pitchFamily="2" charset="0"/>
              <a:buChar char=""/>
            </a:pPr>
            <a:r>
              <a:rPr lang="el-GR" altLang="el-GR"/>
              <a:t>Μη σπρώχνετε ή ρυμουλκείτε το αυτοκίνητο για να πάρει εμπρός.</a:t>
            </a:r>
          </a:p>
          <a:p>
            <a:pPr hangingPunct="1">
              <a:lnSpc>
                <a:spcPct val="100000"/>
              </a:lnSpc>
              <a:spcAft>
                <a:spcPts val="1213"/>
              </a:spcAft>
              <a:buFont typeface="Wingdings" pitchFamily="2" charset="0"/>
              <a:buChar char=""/>
            </a:pPr>
            <a:r>
              <a:rPr lang="el-GR" altLang="el-GR"/>
              <a:t>Μη σβήνετε με το κλειδί τον κινητήρα, όταν αυτός λειτουργεί σε υψηλές στροφές.</a:t>
            </a:r>
          </a:p>
          <a:p>
            <a:pPr hangingPunct="1">
              <a:lnSpc>
                <a:spcPct val="100000"/>
              </a:lnSpc>
              <a:spcAft>
                <a:spcPts val="1213"/>
              </a:spcAft>
              <a:buFont typeface="Wingdings" pitchFamily="2" charset="0"/>
              <a:buChar char=""/>
            </a:pPr>
            <a:r>
              <a:rPr lang="el-GR" altLang="el-GR"/>
              <a:t>Μη χρησιμοποιείτε πρόσθετα καυσίμου (additives), αν δεν προτείνονται από τον κατασκευαστή του αυτοκινήτου.</a:t>
            </a:r>
          </a:p>
          <a:p>
            <a:pPr hangingPunct="1">
              <a:lnSpc>
                <a:spcPct val="100000"/>
              </a:lnSpc>
              <a:spcAft>
                <a:spcPts val="1213"/>
              </a:spcAft>
              <a:buFont typeface="Wingdings" pitchFamily="2" charset="0"/>
              <a:buChar char=""/>
            </a:pPr>
            <a:r>
              <a:rPr lang="el-GR" altLang="el-GR"/>
              <a:t>Μην οδηγείτε το αυτοκίνητο, αν καίει λάδι.</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8434">
                                            <p:txEl>
                                              <p:pRg st="3" end="3"/>
                                            </p:txEl>
                                          </p:spTgt>
                                        </p:tgtEl>
                                        <p:attrNameLst>
                                          <p:attrName>style.visibility</p:attrName>
                                        </p:attrNameLst>
                                      </p:cBhvr>
                                      <p:to>
                                        <p:strVal val="visible"/>
                                      </p:to>
                                    </p:set>
                                    <p:anim calcmode="lin" valueType="num">
                                      <p:cBhvr additive="repl">
                                        <p:cTn id="7" dur="500" fill="hold"/>
                                        <p:tgtEl>
                                          <p:spTgt spid="18434">
                                            <p:txEl>
                                              <p:pRg st="3" end="3"/>
                                            </p:txEl>
                                          </p:spTgt>
                                        </p:tgtEl>
                                        <p:attrNameLst>
                                          <p:attrName>ppt_x</p:attrName>
                                        </p:attrNameLst>
                                      </p:cBhvr>
                                      <p:tavLst>
                                        <p:tav tm="100000">
                                          <p:val>
                                            <p:strVal val="#ppt_x"/>
                                          </p:val>
                                        </p:tav>
                                        <p:tav>
                                          <p:val>
                                            <p:strVal val="#ppt_x"/>
                                          </p:val>
                                        </p:tav>
                                      </p:tavLst>
                                    </p:anim>
                                    <p:anim calcmode="lin" valueType="num">
                                      <p:cBhvr additive="repl">
                                        <p:cTn id="8" dur="500" fill="hold"/>
                                        <p:tgtEl>
                                          <p:spTgt spid="18434">
                                            <p:txEl>
                                              <p:pRg st="3" end="3"/>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8434">
                                            <p:txEl>
                                              <p:pRg st="4" end="4"/>
                                            </p:txEl>
                                          </p:spTgt>
                                        </p:tgtEl>
                                        <p:attrNameLst>
                                          <p:attrName>style.visibility</p:attrName>
                                        </p:attrNameLst>
                                      </p:cBhvr>
                                      <p:to>
                                        <p:strVal val="visible"/>
                                      </p:to>
                                    </p:set>
                                    <p:anim calcmode="lin" valueType="num">
                                      <p:cBhvr additive="repl">
                                        <p:cTn id="13" dur="500" fill="hold"/>
                                        <p:tgtEl>
                                          <p:spTgt spid="18434">
                                            <p:txEl>
                                              <p:pRg st="4" end="4"/>
                                            </p:txEl>
                                          </p:spTgt>
                                        </p:tgtEl>
                                        <p:attrNameLst>
                                          <p:attrName>ppt_x</p:attrName>
                                        </p:attrNameLst>
                                      </p:cBhvr>
                                      <p:tavLst>
                                        <p:tav tm="100000">
                                          <p:val>
                                            <p:strVal val="#ppt_x"/>
                                          </p:val>
                                        </p:tav>
                                        <p:tav>
                                          <p:val>
                                            <p:strVal val="#ppt_x"/>
                                          </p:val>
                                        </p:tav>
                                      </p:tavLst>
                                    </p:anim>
                                    <p:anim calcmode="lin" valueType="num">
                                      <p:cBhvr additive="repl">
                                        <p:cTn id="14" dur="500" fill="hold"/>
                                        <p:tgtEl>
                                          <p:spTgt spid="18434">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8434">
                                            <p:txEl>
                                              <p:pRg st="5" end="5"/>
                                            </p:txEl>
                                          </p:spTgt>
                                        </p:tgtEl>
                                        <p:attrNameLst>
                                          <p:attrName>style.visibility</p:attrName>
                                        </p:attrNameLst>
                                      </p:cBhvr>
                                      <p:to>
                                        <p:strVal val="visible"/>
                                      </p:to>
                                    </p:set>
                                    <p:anim calcmode="lin" valueType="num">
                                      <p:cBhvr additive="repl">
                                        <p:cTn id="19" dur="500" fill="hold"/>
                                        <p:tgtEl>
                                          <p:spTgt spid="18434">
                                            <p:txEl>
                                              <p:pRg st="5" end="5"/>
                                            </p:txEl>
                                          </p:spTgt>
                                        </p:tgtEl>
                                        <p:attrNameLst>
                                          <p:attrName>ppt_x</p:attrName>
                                        </p:attrNameLst>
                                      </p:cBhvr>
                                      <p:tavLst>
                                        <p:tav tm="100000">
                                          <p:val>
                                            <p:strVal val="#ppt_x"/>
                                          </p:val>
                                        </p:tav>
                                        <p:tav>
                                          <p:val>
                                            <p:strVal val="#ppt_x"/>
                                          </p:val>
                                        </p:tav>
                                      </p:tavLst>
                                    </p:anim>
                                    <p:anim calcmode="lin" valueType="num">
                                      <p:cBhvr additive="repl">
                                        <p:cTn id="20" dur="500" fill="hold"/>
                                        <p:tgtEl>
                                          <p:spTgt spid="18434">
                                            <p:txEl>
                                              <p:pRg st="5" end="5"/>
                                            </p:txEl>
                                          </p:spTgt>
                                        </p:tgtEl>
                                        <p:attrNameLst>
                                          <p:attrName>ppt_y</p:attrName>
                                        </p:attrNameLst>
                                      </p:cBhvr>
                                      <p:tavLst>
                                        <p:tav tm="100000">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additive="repl">
                                        <p:cTn id="24" dur="1" fill="hold">
                                          <p:stCondLst>
                                            <p:cond delay="0"/>
                                          </p:stCondLst>
                                        </p:cTn>
                                        <p:tgtEl>
                                          <p:spTgt spid="18434">
                                            <p:txEl>
                                              <p:pRg st="6" end="6"/>
                                            </p:txEl>
                                          </p:spTgt>
                                        </p:tgtEl>
                                        <p:attrNameLst>
                                          <p:attrName>style.visibility</p:attrName>
                                        </p:attrNameLst>
                                      </p:cBhvr>
                                      <p:to>
                                        <p:strVal val="visible"/>
                                      </p:to>
                                    </p:set>
                                    <p:anim calcmode="lin" valueType="num">
                                      <p:cBhvr additive="repl">
                                        <p:cTn id="25" dur="500" fill="hold"/>
                                        <p:tgtEl>
                                          <p:spTgt spid="18434">
                                            <p:txEl>
                                              <p:pRg st="6" end="6"/>
                                            </p:txEl>
                                          </p:spTgt>
                                        </p:tgtEl>
                                        <p:attrNameLst>
                                          <p:attrName>ppt_x</p:attrName>
                                        </p:attrNameLst>
                                      </p:cBhvr>
                                      <p:tavLst>
                                        <p:tav tm="100000">
                                          <p:val>
                                            <p:strVal val="#ppt_x"/>
                                          </p:val>
                                        </p:tav>
                                        <p:tav>
                                          <p:val>
                                            <p:strVal val="#ppt_x"/>
                                          </p:val>
                                        </p:tav>
                                      </p:tavLst>
                                    </p:anim>
                                    <p:anim calcmode="lin" valueType="num">
                                      <p:cBhvr additive="repl">
                                        <p:cTn id="26" dur="500" fill="hold"/>
                                        <p:tgtEl>
                                          <p:spTgt spid="18434">
                                            <p:txEl>
                                              <p:pRg st="6" end="6"/>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15440EC5-5AC5-CE5E-B2AA-B11D56262FDA}"/>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9458" name="Rectangle 2">
            <a:extLst>
              <a:ext uri="{FF2B5EF4-FFF2-40B4-BE49-F238E27FC236}">
                <a16:creationId xmlns:a16="http://schemas.microsoft.com/office/drawing/2014/main" id="{280B850E-3410-9917-01A5-6074738278F2}"/>
              </a:ext>
            </a:extLst>
          </p:cNvPr>
          <p:cNvSpPr>
            <a:spLocks noChangeArrowheads="1"/>
          </p:cNvSpPr>
          <p:nvPr/>
        </p:nvSpPr>
        <p:spPr bwMode="auto">
          <a:xfrm>
            <a:off x="323850" y="555625"/>
            <a:ext cx="8569325" cy="3182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180975" indent="-180975">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Μέτρα προστασίας του καταλύτη. </a:t>
            </a:r>
          </a:p>
          <a:p>
            <a:pPr hangingPunct="1">
              <a:lnSpc>
                <a:spcPct val="100000"/>
              </a:lnSpc>
            </a:pPr>
            <a:endParaRPr lang="el-GR" altLang="el-GR" sz="1100"/>
          </a:p>
          <a:p>
            <a:pPr hangingPunct="1">
              <a:lnSpc>
                <a:spcPct val="100000"/>
              </a:lnSpc>
              <a:spcAft>
                <a:spcPts val="1213"/>
              </a:spcAft>
              <a:buFont typeface="Wingdings" pitchFamily="2" charset="0"/>
              <a:buChar char=""/>
            </a:pPr>
            <a:r>
              <a:rPr lang="el-GR" altLang="el-GR"/>
              <a:t>Μην ελέγχετε την ύπαρξη σπινθήρα, αφαιρώντας από κάποιο κύλινδρο το μπουζοκαλώδιο.</a:t>
            </a:r>
          </a:p>
          <a:p>
            <a:pPr hangingPunct="1">
              <a:lnSpc>
                <a:spcPct val="100000"/>
              </a:lnSpc>
              <a:spcAft>
                <a:spcPts val="1213"/>
              </a:spcAft>
              <a:buFont typeface="Wingdings" pitchFamily="2" charset="0"/>
              <a:buChar char=""/>
            </a:pPr>
            <a:r>
              <a:rPr lang="el-GR" altLang="el-GR"/>
              <a:t>Αποφεύγετε παρατεταμένες μετρήσεις συμπίεσης του κινητήρα.</a:t>
            </a:r>
          </a:p>
          <a:p>
            <a:pPr hangingPunct="1">
              <a:lnSpc>
                <a:spcPct val="100000"/>
              </a:lnSpc>
              <a:spcAft>
                <a:spcPts val="1213"/>
              </a:spcAft>
              <a:buFont typeface="Wingdings" pitchFamily="2" charset="0"/>
              <a:buChar char=""/>
            </a:pPr>
            <a:r>
              <a:rPr lang="el-GR" altLang="el-GR"/>
              <a:t>Μη λειτουργείτε τον κινητήρα, όταν η δεξαμενή καυσίμου (ρεζερβουάρ) είναι σχεδόν άδειο. Αυτό μπορεί να προκαλέσει στον κινητήρα κακή ανάφλεξη και να δημιουργήσει ένα επιπλέον φορτίο στον καταλύτη.</a:t>
            </a:r>
          </a:p>
          <a:p>
            <a:pPr hangingPunct="1">
              <a:lnSpc>
                <a:spcPct val="100000"/>
              </a:lnSpc>
              <a:spcAft>
                <a:spcPts val="1213"/>
              </a:spcAft>
              <a:buFont typeface="Wingdings" pitchFamily="2" charset="0"/>
              <a:buChar char=""/>
            </a:pPr>
            <a:r>
              <a:rPr lang="el-GR" altLang="el-GR"/>
              <a:t>Αποφεύγετε να παρκάρετε το αυτοκίνητο επάνω από ξερά χόρτα, γιατί υπάρχει κίνδυνος πυρκαγιάς από τον υπέρθερμο καταλύτη.</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9458">
                                            <p:txEl>
                                              <p:pRg st="3" end="3"/>
                                            </p:txEl>
                                          </p:spTgt>
                                        </p:tgtEl>
                                        <p:attrNameLst>
                                          <p:attrName>style.visibility</p:attrName>
                                        </p:attrNameLst>
                                      </p:cBhvr>
                                      <p:to>
                                        <p:strVal val="visible"/>
                                      </p:to>
                                    </p:set>
                                    <p:anim calcmode="lin" valueType="num">
                                      <p:cBhvr additive="repl">
                                        <p:cTn id="7" dur="500" fill="hold"/>
                                        <p:tgtEl>
                                          <p:spTgt spid="19458">
                                            <p:txEl>
                                              <p:pRg st="3" end="3"/>
                                            </p:txEl>
                                          </p:spTgt>
                                        </p:tgtEl>
                                        <p:attrNameLst>
                                          <p:attrName>ppt_x</p:attrName>
                                        </p:attrNameLst>
                                      </p:cBhvr>
                                      <p:tavLst>
                                        <p:tav tm="100000">
                                          <p:val>
                                            <p:strVal val="#ppt_x"/>
                                          </p:val>
                                        </p:tav>
                                        <p:tav>
                                          <p:val>
                                            <p:strVal val="#ppt_x"/>
                                          </p:val>
                                        </p:tav>
                                      </p:tavLst>
                                    </p:anim>
                                    <p:anim calcmode="lin" valueType="num">
                                      <p:cBhvr additive="repl">
                                        <p:cTn id="8" dur="500" fill="hold"/>
                                        <p:tgtEl>
                                          <p:spTgt spid="19458">
                                            <p:txEl>
                                              <p:pRg st="3" end="3"/>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9458">
                                            <p:txEl>
                                              <p:pRg st="4" end="4"/>
                                            </p:txEl>
                                          </p:spTgt>
                                        </p:tgtEl>
                                        <p:attrNameLst>
                                          <p:attrName>style.visibility</p:attrName>
                                        </p:attrNameLst>
                                      </p:cBhvr>
                                      <p:to>
                                        <p:strVal val="visible"/>
                                      </p:to>
                                    </p:set>
                                    <p:anim calcmode="lin" valueType="num">
                                      <p:cBhvr additive="repl">
                                        <p:cTn id="13" dur="500" fill="hold"/>
                                        <p:tgtEl>
                                          <p:spTgt spid="19458">
                                            <p:txEl>
                                              <p:pRg st="4" end="4"/>
                                            </p:txEl>
                                          </p:spTgt>
                                        </p:tgtEl>
                                        <p:attrNameLst>
                                          <p:attrName>ppt_x</p:attrName>
                                        </p:attrNameLst>
                                      </p:cBhvr>
                                      <p:tavLst>
                                        <p:tav tm="100000">
                                          <p:val>
                                            <p:strVal val="#ppt_x"/>
                                          </p:val>
                                        </p:tav>
                                        <p:tav>
                                          <p:val>
                                            <p:strVal val="#ppt_x"/>
                                          </p:val>
                                        </p:tav>
                                      </p:tavLst>
                                    </p:anim>
                                    <p:anim calcmode="lin" valueType="num">
                                      <p:cBhvr additive="repl">
                                        <p:cTn id="14" dur="500" fill="hold"/>
                                        <p:tgtEl>
                                          <p:spTgt spid="19458">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9458">
                                            <p:txEl>
                                              <p:pRg st="5" end="5"/>
                                            </p:txEl>
                                          </p:spTgt>
                                        </p:tgtEl>
                                        <p:attrNameLst>
                                          <p:attrName>style.visibility</p:attrName>
                                        </p:attrNameLst>
                                      </p:cBhvr>
                                      <p:to>
                                        <p:strVal val="visible"/>
                                      </p:to>
                                    </p:set>
                                    <p:anim calcmode="lin" valueType="num">
                                      <p:cBhvr additive="repl">
                                        <p:cTn id="19" dur="500" fill="hold"/>
                                        <p:tgtEl>
                                          <p:spTgt spid="19458">
                                            <p:txEl>
                                              <p:pRg st="5" end="5"/>
                                            </p:txEl>
                                          </p:spTgt>
                                        </p:tgtEl>
                                        <p:attrNameLst>
                                          <p:attrName>ppt_x</p:attrName>
                                        </p:attrNameLst>
                                      </p:cBhvr>
                                      <p:tavLst>
                                        <p:tav tm="100000">
                                          <p:val>
                                            <p:strVal val="#ppt_x"/>
                                          </p:val>
                                        </p:tav>
                                        <p:tav>
                                          <p:val>
                                            <p:strVal val="#ppt_x"/>
                                          </p:val>
                                        </p:tav>
                                      </p:tavLst>
                                    </p:anim>
                                    <p:anim calcmode="lin" valueType="num">
                                      <p:cBhvr additive="repl">
                                        <p:cTn id="20" dur="500" fill="hold"/>
                                        <p:tgtEl>
                                          <p:spTgt spid="19458">
                                            <p:txEl>
                                              <p:pRg st="5" end="5"/>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D84A656E-6B5E-28A7-B64C-3F2C202FE44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20482" name="Rectangle 2">
            <a:extLst>
              <a:ext uri="{FF2B5EF4-FFF2-40B4-BE49-F238E27FC236}">
                <a16:creationId xmlns:a16="http://schemas.microsoft.com/office/drawing/2014/main" id="{D78CE2D4-FBEF-0450-F556-CD58F5826049}"/>
              </a:ext>
            </a:extLst>
          </p:cNvPr>
          <p:cNvSpPr>
            <a:spLocks noChangeArrowheads="1"/>
          </p:cNvSpPr>
          <p:nvPr/>
        </p:nvSpPr>
        <p:spPr bwMode="auto">
          <a:xfrm>
            <a:off x="323850" y="555625"/>
            <a:ext cx="8569325" cy="173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Διαδικασία περισυλλογής, αποθήκευσης και ανακύκλωσης των καταλυτών.</a:t>
            </a:r>
          </a:p>
          <a:p>
            <a:pPr hangingPunct="1">
              <a:lnSpc>
                <a:spcPct val="100000"/>
              </a:lnSpc>
            </a:pPr>
            <a:endParaRPr lang="el-GR" altLang="el-GR"/>
          </a:p>
          <a:p>
            <a:pPr algn="ctr" hangingPunct="1">
              <a:lnSpc>
                <a:spcPct val="100000"/>
              </a:lnSpc>
            </a:pPr>
            <a:r>
              <a:rPr lang="el-GR" altLang="el-GR"/>
              <a:t>Για οικολογικούς λόγους, γίνονται προσπάθειες περισυλλογής και αποθήκευσης των καταλυτών, ενώ για οικονομικούς λόγους γίνεται προσπάθεια ανακύκλωσής τους με ανάκτηση των ευγενών μετάλλων, που περιέχονται στους μεταλλικούς καταλύτες.</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20482">
                                            <p:txEl>
                                              <p:pRg st="2" end="2"/>
                                            </p:txEl>
                                          </p:spTgt>
                                        </p:tgtEl>
                                        <p:attrNameLst>
                                          <p:attrName>style.visibility</p:attrName>
                                        </p:attrNameLst>
                                      </p:cBhvr>
                                      <p:to>
                                        <p:strVal val="visible"/>
                                      </p:to>
                                    </p:set>
                                    <p:anim calcmode="lin" valueType="num">
                                      <p:cBhvr additive="repl">
                                        <p:cTn id="7" dur="500" fill="hold"/>
                                        <p:tgtEl>
                                          <p:spTgt spid="20482">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20482">
                                            <p:txEl>
                                              <p:pRg st="2" end="2"/>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08E0A4CD-0DBB-37AA-FEC9-6081B2BF5D58}"/>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21506" name="Rectangle 2">
            <a:extLst>
              <a:ext uri="{FF2B5EF4-FFF2-40B4-BE49-F238E27FC236}">
                <a16:creationId xmlns:a16="http://schemas.microsoft.com/office/drawing/2014/main" id="{E167C42D-CF2E-5CFB-ED1E-5C8ECC2B9D27}"/>
              </a:ext>
            </a:extLst>
          </p:cNvPr>
          <p:cNvSpPr>
            <a:spLocks noChangeArrowheads="1"/>
          </p:cNvSpPr>
          <p:nvPr/>
        </p:nvSpPr>
        <p:spPr bwMode="auto">
          <a:xfrm>
            <a:off x="1547813" y="1563688"/>
            <a:ext cx="5813425"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000" b="1"/>
              <a:t>Τ Ε Λ Ο Σ</a:t>
            </a:r>
          </a:p>
        </p:txBody>
      </p:sp>
      <p:sp>
        <p:nvSpPr>
          <p:cNvPr id="21507" name="AutoShape 3">
            <a:extLst>
              <a:ext uri="{FF2B5EF4-FFF2-40B4-BE49-F238E27FC236}">
                <a16:creationId xmlns:a16="http://schemas.microsoft.com/office/drawing/2014/main" id="{4A858235-A27F-62C9-42F9-C6E13366F23F}"/>
              </a:ext>
            </a:extLst>
          </p:cNvPr>
          <p:cNvSpPr>
            <a:spLocks noChangeArrowheads="1"/>
          </p:cNvSpPr>
          <p:nvPr/>
        </p:nvSpPr>
        <p:spPr bwMode="auto">
          <a:xfrm>
            <a:off x="2916238" y="1995488"/>
            <a:ext cx="2376487" cy="360362"/>
          </a:xfrm>
          <a:custGeom>
            <a:avLst/>
            <a:gdLst>
              <a:gd name="G0" fmla="+- 0 0 12076736"/>
              <a:gd name="G1" fmla="+- 32767 0 12076736"/>
              <a:gd name="G2" fmla="?: G1 12076736 32767"/>
              <a:gd name="G3" fmla="?: G0 0 G1"/>
              <a:gd name="G4" fmla="+- 0 0 0"/>
              <a:gd name="G5" fmla="+- 32767 0 0"/>
              <a:gd name="G6" fmla="?: G5 0 32767"/>
              <a:gd name="G7" fmla="?: G4 0 G5"/>
              <a:gd name="G8" fmla="+- G7 0 G3"/>
              <a:gd name="G9" fmla="+- G8 32767 0"/>
              <a:gd name="G10" fmla="+- G9 0 0"/>
              <a:gd name="G11" fmla="?: G8 G8 G10"/>
              <a:gd name="G12" fmla="*/ 6601 1 2"/>
              <a:gd name="G13" fmla="*/ 1 48365 11520"/>
              <a:gd name="G14" fmla="*/ G13 G3 1"/>
              <a:gd name="G15" fmla="*/ G14 1 32767"/>
              <a:gd name="G16" fmla="sin G12 G15"/>
              <a:gd name="G17" fmla="*/ 1000 1 2"/>
              <a:gd name="G18" fmla="*/ 1 48365 11520"/>
              <a:gd name="G19" fmla="*/ G18 G3 1"/>
              <a:gd name="G20" fmla="*/ G19 1 32767"/>
              <a:gd name="G21" fmla="cos G17 G20"/>
              <a:gd name="G22" fmla="at2 G21 G16"/>
              <a:gd name="G23" fmla="cos G12 G22"/>
              <a:gd name="G24" fmla="at2 G21 G16"/>
              <a:gd name="G25" fmla="sin G17 G24"/>
              <a:gd name="G26" fmla="*/ 1 48365 11520"/>
              <a:gd name="G27" fmla="*/ G26 G7 1"/>
              <a:gd name="G28" fmla="*/ G27 1 32767"/>
              <a:gd name="G29" fmla="sin G12 G28"/>
              <a:gd name="G30" fmla="*/ 1 48365 11520"/>
              <a:gd name="G31" fmla="*/ G30 G7 1"/>
              <a:gd name="G32" fmla="*/ G31 1 32767"/>
              <a:gd name="G33" fmla="cos G17 G32"/>
              <a:gd name="G34" fmla="at2 G33 G29"/>
              <a:gd name="G35" fmla="cos G12 G34"/>
              <a:gd name="G36" fmla="at2 G33 G29"/>
              <a:gd name="G37" fmla="sin G17 G36"/>
              <a:gd name="G38" fmla="*/ 6601 1 2"/>
              <a:gd name="G39" fmla="+- G38 G23 0"/>
              <a:gd name="G40" fmla="+- G39 0 0"/>
              <a:gd name="G41" fmla="*/ 1000 1 2"/>
              <a:gd name="G42" fmla="+- G41 G25 0"/>
              <a:gd name="G43" fmla="+- G42 0 0"/>
              <a:gd name="G44" fmla="+- G38 G35 0"/>
              <a:gd name="G45" fmla="+- G44 0 0"/>
              <a:gd name="G46" fmla="+- G41 G37 0"/>
              <a:gd name="G47" fmla="+- G46 0 0"/>
              <a:gd name="G48" fmla="+- 32767 0 G3"/>
              <a:gd name="G49" fmla="+- G11 0 G48"/>
              <a:gd name="G50" fmla="max G40 G45"/>
              <a:gd name="G51" fmla="?: G49 6601 G50"/>
              <a:gd name="G52" fmla="+- 32767 0 G3"/>
              <a:gd name="G53" fmla="+- 32767 0 G3"/>
              <a:gd name="G54" fmla="?: G52 G52 G53"/>
              <a:gd name="G55" fmla="+- G11 0 G54"/>
              <a:gd name="G56" fmla="max G43 G47"/>
              <a:gd name="G57" fmla="?: G55 1000 G56"/>
              <a:gd name="G58" fmla="+- 32767 0 G3"/>
              <a:gd name="G59" fmla="+- 32767 0 G3"/>
              <a:gd name="G60" fmla="?: G58 G58 G59"/>
              <a:gd name="G61" fmla="+- G11 0 G60"/>
              <a:gd name="G62" fmla="min G40 G45"/>
              <a:gd name="G63" fmla="?: G61 0 G62"/>
              <a:gd name="G64" fmla="+- 32767 0 G3"/>
              <a:gd name="G65" fmla="+- 32767 0 G3"/>
              <a:gd name="G66" fmla="?: G64 G64 G65"/>
              <a:gd name="G67" fmla="+- G11 0 G66"/>
              <a:gd name="G68" fmla="min G43 G47"/>
              <a:gd name="G69" fmla="?: G67 0 G68"/>
              <a:gd name="G70" fmla="+- G3 0 32767"/>
              <a:gd name="G71" fmla="+- G7 32767 0"/>
              <a:gd name="G72" fmla="+- G71 0 0"/>
              <a:gd name="G73" fmla="+- G70 G72 0"/>
              <a:gd name="G74" fmla="*/ G73 1 2"/>
              <a:gd name="G75" fmla="*/ G3 1 32767"/>
              <a:gd name="G76" fmla="*/ G11 1 32767"/>
              <a:gd name="G77" fmla="*/ G3 1 32767"/>
              <a:gd name="G78" fmla="*/ G11 1 32767"/>
            </a:gdLst>
            <a:ahLst/>
            <a:cxnLst>
              <a:cxn ang="0">
                <a:pos x="r" y="vc"/>
              </a:cxn>
              <a:cxn ang="5400000">
                <a:pos x="hc" y="b"/>
              </a:cxn>
              <a:cxn ang="10800000">
                <a:pos x="l" y="vc"/>
              </a:cxn>
              <a:cxn ang="16200000">
                <a:pos x="hc" y="t"/>
              </a:cxn>
            </a:cxnLst>
            <a:rect l="0" t="0" r="0" b="0"/>
            <a:pathLst>
              <a:path stroke="0">
                <a:moveTo>
                  <a:pt x="6601" y="497"/>
                </a:moveTo>
                <a:lnTo>
                  <a:pt x="3301" y="500"/>
                </a:lnTo>
                <a:lnTo>
                  <a:pt x="-368" y="369"/>
                </a:lnTo>
                <a:close/>
              </a:path>
              <a:path fill="none">
                <a:moveTo>
                  <a:pt x="3301" y="500"/>
                </a:moveTo>
                <a:lnTo>
                  <a:pt x="6601" y="497"/>
                </a:lnTo>
              </a:path>
            </a:pathLst>
          </a:custGeom>
          <a:noFill/>
          <a:ln w="12600" cap="flat">
            <a:solidFill>
              <a:srgbClr val="09529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29" presetClass="entr" fill="hold" nodeType="withEffect">
                                  <p:stCondLst>
                                    <p:cond delay="0"/>
                                  </p:stCondLst>
                                  <p:childTnLst>
                                    <p:set>
                                      <p:cBhvr additive="repl">
                                        <p:cTn id="6" dur="1" fill="hold">
                                          <p:stCondLst>
                                            <p:cond delay="0"/>
                                          </p:stCondLst>
                                        </p:cTn>
                                        <p:tgtEl>
                                          <p:spTgt spid="21506"/>
                                        </p:tgtEl>
                                        <p:attrNameLst>
                                          <p:attrName>style.visibility</p:attrName>
                                        </p:attrNameLst>
                                      </p:cBhvr>
                                      <p:to>
                                        <p:strVal val="visible"/>
                                      </p:to>
                                    </p:set>
                                    <p:anim calcmode="lin" valueType="num">
                                      <p:cBhvr additive="repl">
                                        <p:cTn id="7" dur="1000" fill="hold"/>
                                        <p:tgtEl>
                                          <p:spTgt spid="21506"/>
                                        </p:tgtEl>
                                        <p:attrNameLst>
                                          <p:attrName>ppt_x</p:attrName>
                                        </p:attrNameLst>
                                      </p:cBhvr>
                                      <p:tavLst>
                                        <p:tav tm="100000">
                                          <p:val>
                                            <p:strVal val="#ppt_x-.2"/>
                                          </p:val>
                                        </p:tav>
                                        <p:tav>
                                          <p:val>
                                            <p:strVal val="#ppt_x"/>
                                          </p:val>
                                        </p:tav>
                                      </p:tavLst>
                                    </p:anim>
                                    <p:anim calcmode="lin" valueType="num">
                                      <p:cBhvr additive="repl">
                                        <p:cTn id="8" dur="1000" fill="hold"/>
                                        <p:tgtEl>
                                          <p:spTgt spid="21506"/>
                                        </p:tgtEl>
                                        <p:attrNameLst>
                                          <p:attrName>ppt_y</p:attrName>
                                        </p:attrNameLst>
                                      </p:cBhvr>
                                      <p:tavLst>
                                        <p:tav tm="100000">
                                          <p:val>
                                            <p:strVal val="#ppt_y"/>
                                          </p:val>
                                        </p:tav>
                                        <p:tav>
                                          <p:val>
                                            <p:strVal val="#ppt_y"/>
                                          </p:val>
                                        </p:tav>
                                      </p:tavLst>
                                    </p:anim>
                                    <p:animEffect transition="in" filter="wipe(right)">
                                      <p:cBhvr additive="repl">
                                        <p:cTn id="9" dur="1000"/>
                                        <p:tgtEl>
                                          <p:spTgt spid="21506"/>
                                        </p:tgtEl>
                                      </p:cBhvr>
                                    </p:animEffect>
                                  </p:childTnLst>
                                </p:cTn>
                              </p:par>
                              <p:par>
                                <p:cTn id="10" presetID="26" presetClass="entr" fill="hold" nodeType="withEffect">
                                  <p:stCondLst>
                                    <p:cond delay="0"/>
                                  </p:stCondLst>
                                  <p:childTnLst>
                                    <p:set>
                                      <p:cBhvr additive="repl">
                                        <p:cTn id="11" dur="1" fill="hold">
                                          <p:stCondLst>
                                            <p:cond delay="0"/>
                                          </p:stCondLst>
                                        </p:cTn>
                                        <p:tgtEl>
                                          <p:spTgt spid="21507"/>
                                        </p:tgtEl>
                                        <p:attrNameLst>
                                          <p:attrName>style.visibility</p:attrName>
                                        </p:attrNameLst>
                                      </p:cBhvr>
                                      <p:to>
                                        <p:strVal val="visible"/>
                                      </p:to>
                                    </p:set>
                                    <p:animEffect transition="in" filter="wipe(down)">
                                      <p:cBhvr additive="repl">
                                        <p:cTn id="12" dur="580">
                                          <p:stCondLst>
                                            <p:cond delay="0"/>
                                          </p:stCondLst>
                                        </p:cTn>
                                        <p:tgtEl>
                                          <p:spTgt spid="21507"/>
                                        </p:tgtEl>
                                      </p:cBhvr>
                                    </p:animEffect>
                                    <p:anim calcmode="lin" valueType="num">
                                      <p:cBhvr additive="repl">
                                        <p:cTn id="13" dur="1822">
                                          <p:stCondLst>
                                            <p:cond delay="0"/>
                                          </p:stCondLst>
                                        </p:cTn>
                                        <p:tgtEl>
                                          <p:spTgt spid="21507"/>
                                        </p:tgtEl>
                                        <p:attrNameLst>
                                          <p:attrName>ppt_x</p:attrName>
                                        </p:attrNameLst>
                                      </p:cBhvr>
                                      <p:tavLst>
                                        <p:tav tm="100000">
                                          <p:val>
                                            <p:strVal val="#ppt_x-0.25"/>
                                          </p:val>
                                        </p:tav>
                                        <p:tav>
                                          <p:val>
                                            <p:strVal val="#ppt_x"/>
                                          </p:val>
                                        </p:tav>
                                      </p:tavLst>
                                    </p:anim>
                                    <p:anim calcmode="lin" valueType="num">
                                      <p:cBhvr additive="repl">
                                        <p:cTn id="14" dur="664">
                                          <p:stCondLst>
                                            <p:cond delay="0"/>
                                          </p:stCondLst>
                                        </p:cTn>
                                        <p:tgtEl>
                                          <p:spTgt spid="21507"/>
                                        </p:tgtEl>
                                        <p:attrNameLst>
                                          <p:attrName>ppt_y</p:attrName>
                                        </p:attrNameLst>
                                      </p:cBhvr>
                                      <p:tavLst>
                                        <p:tav tm="0" fmla="#ppt_y-sin(pi*$)/3">
                                          <p:val>
                                            <p:fltVal val="0.5"/>
                                          </p:val>
                                        </p:tav>
                                        <p:tav tm="100000">
                                          <p:val>
                                            <p:fltVal val="1"/>
                                          </p:val>
                                        </p:tav>
                                      </p:tavLst>
                                    </p:anim>
                                    <p:anim calcmode="lin" valueType="num">
                                      <p:cBhvr additive="repl">
                                        <p:cTn id="15" dur="664">
                                          <p:stCondLst>
                                            <p:cond delay="664"/>
                                          </p:stCondLst>
                                        </p:cTn>
                                        <p:tgtEl>
                                          <p:spTgt spid="21507"/>
                                        </p:tgtEl>
                                        <p:attrNameLst>
                                          <p:attrName>ppt_y</p:attrName>
                                        </p:attrNameLst>
                                      </p:cBhvr>
                                      <p:tavLst>
                                        <p:tav tm="0" fmla="#ppt_y-sin(pi*$)/9">
                                          <p:val>
                                            <p:fltVal val="0"/>
                                          </p:val>
                                        </p:tav>
                                        <p:tav tm="100000">
                                          <p:val>
                                            <p:fltVal val="1"/>
                                          </p:val>
                                        </p:tav>
                                      </p:tavLst>
                                    </p:anim>
                                    <p:anim calcmode="lin" valueType="num">
                                      <p:cBhvr additive="repl">
                                        <p:cTn id="16" dur="332">
                                          <p:stCondLst>
                                            <p:cond delay="1324"/>
                                          </p:stCondLst>
                                        </p:cTn>
                                        <p:tgtEl>
                                          <p:spTgt spid="21507"/>
                                        </p:tgtEl>
                                        <p:attrNameLst>
                                          <p:attrName>ppt_y</p:attrName>
                                        </p:attrNameLst>
                                      </p:cBhvr>
                                      <p:tavLst>
                                        <p:tav tm="0" fmla="#ppt_y-sin(pi*$)/27">
                                          <p:val>
                                            <p:fltVal val="0"/>
                                          </p:val>
                                        </p:tav>
                                        <p:tav tm="100000">
                                          <p:val>
                                            <p:fltVal val="1"/>
                                          </p:val>
                                        </p:tav>
                                      </p:tavLst>
                                    </p:anim>
                                    <p:anim calcmode="lin" valueType="num">
                                      <p:cBhvr additive="repl">
                                        <p:cTn id="17" dur="164">
                                          <p:stCondLst>
                                            <p:cond delay="1656"/>
                                          </p:stCondLst>
                                        </p:cTn>
                                        <p:tgtEl>
                                          <p:spTgt spid="21507"/>
                                        </p:tgtEl>
                                        <p:attrNameLst>
                                          <p:attrName>ppt_y</p:attrName>
                                        </p:attrNameLst>
                                      </p:cBhvr>
                                      <p:tavLst>
                                        <p:tav tm="0" fmla="#ppt_y-sin(pi*$)/81">
                                          <p:val>
                                            <p:fltVal val="0"/>
                                          </p:val>
                                        </p:tav>
                                        <p:tav tm="100000">
                                          <p:val>
                                            <p:fltVal val="1"/>
                                          </p:val>
                                        </p:tav>
                                      </p:tavLst>
                                    </p:anim>
                                    <p:animScale>
                                      <p:cBhvr additive="repl">
                                        <p:cTn id="18" dur="26" fill="hold">
                                          <p:stCondLst>
                                            <p:cond delay="650"/>
                                          </p:stCondLst>
                                        </p:cTn>
                                        <p:tgtEl>
                                          <p:spTgt spid="21507"/>
                                        </p:tgtEl>
                                      </p:cBhvr>
                                      <p:to x="100000" y="60000"/>
                                    </p:animScale>
                                    <p:animScale>
                                      <p:cBhvr additive="repl">
                                        <p:cTn id="19" dur="166" decel="50000" fill="hold">
                                          <p:stCondLst>
                                            <p:cond delay="676"/>
                                          </p:stCondLst>
                                        </p:cTn>
                                        <p:tgtEl>
                                          <p:spTgt spid="21507"/>
                                        </p:tgtEl>
                                      </p:cBhvr>
                                      <p:to x="100000" y="100000"/>
                                    </p:animScale>
                                    <p:animScale>
                                      <p:cBhvr additive="repl">
                                        <p:cTn id="20" dur="26" fill="hold">
                                          <p:stCondLst>
                                            <p:cond delay="1312"/>
                                          </p:stCondLst>
                                        </p:cTn>
                                        <p:tgtEl>
                                          <p:spTgt spid="21507"/>
                                        </p:tgtEl>
                                      </p:cBhvr>
                                      <p:to x="100000" y="80000"/>
                                    </p:animScale>
                                    <p:animScale>
                                      <p:cBhvr additive="repl">
                                        <p:cTn id="21" dur="166" decel="50000" fill="hold">
                                          <p:stCondLst>
                                            <p:cond delay="1338"/>
                                          </p:stCondLst>
                                        </p:cTn>
                                        <p:tgtEl>
                                          <p:spTgt spid="21507"/>
                                        </p:tgtEl>
                                      </p:cBhvr>
                                      <p:to x="100000" y="100000"/>
                                    </p:animScale>
                                    <p:animScale>
                                      <p:cBhvr additive="repl">
                                        <p:cTn id="22" dur="26" fill="hold">
                                          <p:stCondLst>
                                            <p:cond delay="1642"/>
                                          </p:stCondLst>
                                        </p:cTn>
                                        <p:tgtEl>
                                          <p:spTgt spid="21507"/>
                                        </p:tgtEl>
                                      </p:cBhvr>
                                      <p:to x="100000" y="90000"/>
                                    </p:animScale>
                                    <p:animScale>
                                      <p:cBhvr additive="repl">
                                        <p:cTn id="23" dur="166" decel="50000" fill="hold">
                                          <p:stCondLst>
                                            <p:cond delay="1668"/>
                                          </p:stCondLst>
                                        </p:cTn>
                                        <p:tgtEl>
                                          <p:spTgt spid="21507"/>
                                        </p:tgtEl>
                                      </p:cBhvr>
                                      <p:to x="100000" y="100000"/>
                                    </p:animScale>
                                    <p:animScale>
                                      <p:cBhvr additive="repl">
                                        <p:cTn id="24" dur="26" fill="hold">
                                          <p:stCondLst>
                                            <p:cond delay="1808"/>
                                          </p:stCondLst>
                                        </p:cTn>
                                        <p:tgtEl>
                                          <p:spTgt spid="21507"/>
                                        </p:tgtEl>
                                      </p:cBhvr>
                                      <p:to x="100000" y="95000"/>
                                    </p:animScale>
                                    <p:animScale>
                                      <p:cBhvr additive="repl">
                                        <p:cTn id="25" dur="166" decel="50000" fill="hold">
                                          <p:stCondLst>
                                            <p:cond delay="1834"/>
                                          </p:stCondLst>
                                        </p:cTn>
                                        <p:tgtEl>
                                          <p:spTgt spid="2150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48C66D59-3984-196C-5F04-CBC61F072D0E}"/>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5122" name="Rectangle 2">
            <a:extLst>
              <a:ext uri="{FF2B5EF4-FFF2-40B4-BE49-F238E27FC236}">
                <a16:creationId xmlns:a16="http://schemas.microsoft.com/office/drawing/2014/main" id="{DD65E9D6-89AF-95BE-17D7-3CCF266C1E17}"/>
              </a:ext>
            </a:extLst>
          </p:cNvPr>
          <p:cNvSpPr>
            <a:spLocks noChangeArrowheads="1"/>
          </p:cNvSpPr>
          <p:nvPr/>
        </p:nvSpPr>
        <p:spPr bwMode="auto">
          <a:xfrm>
            <a:off x="755650" y="2322513"/>
            <a:ext cx="7559675" cy="957262"/>
          </a:xfrm>
          <a:prstGeom prst="rect">
            <a:avLst/>
          </a:prstGeom>
          <a:solidFill>
            <a:srgbClr val="FFFFFF"/>
          </a:solidFill>
          <a:ln w="25560" cap="flat">
            <a:solidFill>
              <a:srgbClr val="0BD0D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900">
                <a:latin typeface="Calibri" panose="020F0502020204030204" pitchFamily="34" charset="0"/>
              </a:rPr>
              <a:t>Όπως είναι γνωστό από τη Χημεία, καταλύτης είναι ένα στοιχείο που με την παρουσία του βοηθά στην πραγματοποίηση μιας χημικής αντίδρασης, χωρίς ο ίδιος να συμμετέχει σε αυτή.</a:t>
            </a:r>
          </a:p>
        </p:txBody>
      </p:sp>
      <p:sp>
        <p:nvSpPr>
          <p:cNvPr id="5123" name="Rectangle 3">
            <a:extLst>
              <a:ext uri="{FF2B5EF4-FFF2-40B4-BE49-F238E27FC236}">
                <a16:creationId xmlns:a16="http://schemas.microsoft.com/office/drawing/2014/main" id="{562FC0C2-BEDE-777C-33FA-C702B0B174EB}"/>
              </a:ext>
            </a:extLst>
          </p:cNvPr>
          <p:cNvSpPr>
            <a:spLocks noChangeArrowheads="1"/>
          </p:cNvSpPr>
          <p:nvPr/>
        </p:nvSpPr>
        <p:spPr bwMode="auto">
          <a:xfrm>
            <a:off x="155575" y="-144463"/>
            <a:ext cx="304800" cy="3048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5124" name="Rectangle 4">
            <a:extLst>
              <a:ext uri="{FF2B5EF4-FFF2-40B4-BE49-F238E27FC236}">
                <a16:creationId xmlns:a16="http://schemas.microsoft.com/office/drawing/2014/main" id="{CCC63C32-21EE-2693-F3C0-2F2745CC3958}"/>
              </a:ext>
            </a:extLst>
          </p:cNvPr>
          <p:cNvSpPr>
            <a:spLocks noChangeArrowheads="1"/>
          </p:cNvSpPr>
          <p:nvPr/>
        </p:nvSpPr>
        <p:spPr bwMode="auto">
          <a:xfrm>
            <a:off x="155575" y="-144463"/>
            <a:ext cx="304800" cy="3048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pic>
        <p:nvPicPr>
          <p:cNvPr id="5125" name="Picture 5">
            <a:extLst>
              <a:ext uri="{FF2B5EF4-FFF2-40B4-BE49-F238E27FC236}">
                <a16:creationId xmlns:a16="http://schemas.microsoft.com/office/drawing/2014/main" id="{2815059F-F24F-BBCE-7E6E-70EEDC0EAC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2063" y="700088"/>
            <a:ext cx="1633537" cy="1222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5122"/>
                                        </p:tgtEl>
                                        <p:attrNameLst>
                                          <p:attrName>style.visibility</p:attrName>
                                        </p:attrNameLst>
                                      </p:cBhvr>
                                      <p:to>
                                        <p:strVal val="visible"/>
                                      </p:to>
                                    </p:set>
                                    <p:animEffect transition="in" filter="checkerboard(across)">
                                      <p:cBhvr additive="repl">
                                        <p:cTn id="7" dur="500"/>
                                        <p:tgtEl>
                                          <p:spTgt spid="5122"/>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5125"/>
                                        </p:tgtEl>
                                        <p:attrNameLst>
                                          <p:attrName>style.visibility</p:attrName>
                                        </p:attrNameLst>
                                      </p:cBhvr>
                                      <p:to>
                                        <p:strVal val="visible"/>
                                      </p:to>
                                    </p:set>
                                    <p:animEffect transition="in" filter="checkerboard(across)">
                                      <p:cBhvr additive="repl">
                                        <p:cTn id="10"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D0387B28-5139-5262-B21A-C3C5C731747D}"/>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6146" name="Rectangle 2">
            <a:extLst>
              <a:ext uri="{FF2B5EF4-FFF2-40B4-BE49-F238E27FC236}">
                <a16:creationId xmlns:a16="http://schemas.microsoft.com/office/drawing/2014/main" id="{C29A94F9-5211-7756-B97F-40FDF30F7ADD}"/>
              </a:ext>
            </a:extLst>
          </p:cNvPr>
          <p:cNvSpPr>
            <a:spLocks noChangeArrowheads="1"/>
          </p:cNvSpPr>
          <p:nvPr/>
        </p:nvSpPr>
        <p:spPr bwMode="auto">
          <a:xfrm>
            <a:off x="1403350" y="771525"/>
            <a:ext cx="7272338"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Στα αυτοκίνητα, επικράτησε ο όρος «καταλύτης» να προσδιορίζει όλο το εξάρτημα του καταλυτικού μετατροπέα των καυσαερίων, αντί του χημικού όρου, όπως προαναφέρθηκε. </a:t>
            </a:r>
          </a:p>
        </p:txBody>
      </p:sp>
      <p:sp>
        <p:nvSpPr>
          <p:cNvPr id="6147" name="Rectangle 3">
            <a:extLst>
              <a:ext uri="{FF2B5EF4-FFF2-40B4-BE49-F238E27FC236}">
                <a16:creationId xmlns:a16="http://schemas.microsoft.com/office/drawing/2014/main" id="{E3FB31E1-651C-19C2-132A-E04C9DF9BD53}"/>
              </a:ext>
            </a:extLst>
          </p:cNvPr>
          <p:cNvSpPr>
            <a:spLocks noChangeArrowheads="1"/>
          </p:cNvSpPr>
          <p:nvPr/>
        </p:nvSpPr>
        <p:spPr bwMode="auto">
          <a:xfrm>
            <a:off x="395288" y="2068513"/>
            <a:ext cx="8280400" cy="1187450"/>
          </a:xfrm>
          <a:prstGeom prst="rect">
            <a:avLst/>
          </a:prstGeom>
          <a:solidFill>
            <a:srgbClr val="FFFFFF"/>
          </a:solidFill>
          <a:ln w="25560" cap="flat">
            <a:solidFill>
              <a:srgbClr val="0BD0D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Καταλύτη ονομάζουμε τη συσκευή εκείνη που τοποθετείται στο σύστημα εξαγωγής καυσαερίων των βενζινοκινητήρων, αλλά και των πετρελαιοκινητήρων των αυτοκινήτων, με στόχο τη μετατροπή των εκπεμπόμενων ρυπαντών σε αβλαβή, για την ατμόσφαιρα, αέρια.</a:t>
            </a:r>
          </a:p>
        </p:txBody>
      </p:sp>
      <p:sp>
        <p:nvSpPr>
          <p:cNvPr id="6148" name="Rectangle 4">
            <a:extLst>
              <a:ext uri="{FF2B5EF4-FFF2-40B4-BE49-F238E27FC236}">
                <a16:creationId xmlns:a16="http://schemas.microsoft.com/office/drawing/2014/main" id="{F771620D-55FE-248B-FE57-126C54983933}"/>
              </a:ext>
            </a:extLst>
          </p:cNvPr>
          <p:cNvSpPr>
            <a:spLocks noChangeArrowheads="1"/>
          </p:cNvSpPr>
          <p:nvPr/>
        </p:nvSpPr>
        <p:spPr bwMode="auto">
          <a:xfrm>
            <a:off x="395288" y="3654425"/>
            <a:ext cx="8280400"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Η τοποθέτηση του καταλύτη γίνεται στο σωλήνα της εξάτμισης, κοντά στην πολλαπλή εξαγωγής των καυσαερίων και πριν τον σιγαστήρα (σιλανσιέ).</a:t>
            </a:r>
          </a:p>
        </p:txBody>
      </p:sp>
      <p:pic>
        <p:nvPicPr>
          <p:cNvPr id="6149" name="Picture 5">
            <a:extLst>
              <a:ext uri="{FF2B5EF4-FFF2-40B4-BE49-F238E27FC236}">
                <a16:creationId xmlns:a16="http://schemas.microsoft.com/office/drawing/2014/main" id="{500D5845-C8CF-CCA3-E945-1B0AE8BFD5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6474" b="26474"/>
          <a:stretch>
            <a:fillRect/>
          </a:stretch>
        </p:blipFill>
        <p:spPr bwMode="auto">
          <a:xfrm>
            <a:off x="252413" y="842963"/>
            <a:ext cx="1295400" cy="609600"/>
          </a:xfrm>
          <a:prstGeom prst="rect">
            <a:avLst/>
          </a:prstGeom>
          <a:noFill/>
          <a:ln>
            <a:noFill/>
          </a:ln>
          <a:effectLst/>
          <a:extLst>
            <a:ext uri="{909E8E84-426E-40DD-AFC4-6F175D3DCCD1}">
              <a14:hiddenFill xmlns:a14="http://schemas.microsoft.com/office/drawing/2010/main">
                <a:blipFill dpi="0" rotWithShape="0">
                  <a:blip/>
                  <a:srcRect t="26474" b="26474"/>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6147"/>
                                        </p:tgtEl>
                                        <p:attrNameLst>
                                          <p:attrName>style.visibility</p:attrName>
                                        </p:attrNameLst>
                                      </p:cBhvr>
                                      <p:to>
                                        <p:strVal val="visible"/>
                                      </p:to>
                                    </p:set>
                                    <p:animEffect transition="in" filter="checkerboard(across)">
                                      <p:cBhvr additive="repl">
                                        <p:cTn id="7" dur="500"/>
                                        <p:tgtEl>
                                          <p:spTgt spid="61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additive="repl">
                                        <p:cTn id="11" dur="1" fill="hold">
                                          <p:stCondLst>
                                            <p:cond delay="0"/>
                                          </p:stCondLst>
                                        </p:cTn>
                                        <p:tgtEl>
                                          <p:spTgt spid="6148"/>
                                        </p:tgtEl>
                                        <p:attrNameLst>
                                          <p:attrName>style.visibility</p:attrName>
                                        </p:attrNameLst>
                                      </p:cBhvr>
                                      <p:to>
                                        <p:strVal val="visible"/>
                                      </p:to>
                                    </p:set>
                                    <p:anim calcmode="lin" valueType="num">
                                      <p:cBhvr additive="repl">
                                        <p:cTn id="12" dur="500" fill="hold"/>
                                        <p:tgtEl>
                                          <p:spTgt spid="6148"/>
                                        </p:tgtEl>
                                        <p:attrNameLst>
                                          <p:attrName>ppt_x</p:attrName>
                                        </p:attrNameLst>
                                      </p:cBhvr>
                                      <p:tavLst>
                                        <p:tav tm="100000">
                                          <p:val>
                                            <p:strVal val="#ppt_x"/>
                                          </p:val>
                                        </p:tav>
                                        <p:tav>
                                          <p:val>
                                            <p:strVal val="#ppt_x"/>
                                          </p:val>
                                        </p:tav>
                                      </p:tavLst>
                                    </p:anim>
                                    <p:anim calcmode="lin" valueType="num">
                                      <p:cBhvr additive="repl">
                                        <p:cTn id="13" dur="500" fill="hold"/>
                                        <p:tgtEl>
                                          <p:spTgt spid="6148"/>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E9C3FE5C-A813-0910-4065-417D60C4BB45}"/>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7170" name="Rectangle 2">
            <a:extLst>
              <a:ext uri="{FF2B5EF4-FFF2-40B4-BE49-F238E27FC236}">
                <a16:creationId xmlns:a16="http://schemas.microsoft.com/office/drawing/2014/main" id="{86FB6D64-1431-C6A5-A9F0-713D9358B93B}"/>
              </a:ext>
            </a:extLst>
          </p:cNvPr>
          <p:cNvSpPr>
            <a:spLocks noChangeArrowheads="1"/>
          </p:cNvSpPr>
          <p:nvPr/>
        </p:nvSpPr>
        <p:spPr bwMode="auto">
          <a:xfrm>
            <a:off x="539750" y="771525"/>
            <a:ext cx="8135938" cy="398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268288" indent="-268288">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Η μετατροπή των ρυπαντών σε αβλαβή αέρια πραγματοποιείται μέσα από χημικές αντιδράσεις που γίνονται στο εσωτερικό του καταλύτη. </a:t>
            </a:r>
          </a:p>
          <a:p>
            <a:pPr algn="ctr" hangingPunct="1">
              <a:lnSpc>
                <a:spcPct val="100000"/>
              </a:lnSpc>
            </a:pPr>
            <a:endParaRPr lang="el-GR" altLang="el-GR"/>
          </a:p>
          <a:p>
            <a:pPr algn="ctr" hangingPunct="1">
              <a:lnSpc>
                <a:spcPct val="100000"/>
              </a:lnSpc>
            </a:pPr>
            <a:endParaRPr lang="el-GR" altLang="el-GR"/>
          </a:p>
          <a:p>
            <a:pPr algn="ctr" hangingPunct="1">
              <a:lnSpc>
                <a:spcPct val="100000"/>
              </a:lnSpc>
            </a:pPr>
            <a:r>
              <a:rPr lang="el-GR" altLang="el-GR"/>
              <a:t>Στις αντιδράσεις αυτές:</a:t>
            </a:r>
          </a:p>
          <a:p>
            <a:pPr algn="ctr" hangingPunct="1">
              <a:lnSpc>
                <a:spcPct val="100000"/>
              </a:lnSpc>
            </a:pPr>
            <a:endParaRPr lang="el-GR" altLang="el-GR"/>
          </a:p>
          <a:p>
            <a:pPr algn="ctr" hangingPunct="1">
              <a:lnSpc>
                <a:spcPct val="100000"/>
              </a:lnSpc>
            </a:pPr>
            <a:endParaRPr lang="el-GR" altLang="el-GR"/>
          </a:p>
          <a:p>
            <a:pPr hangingPunct="1">
              <a:lnSpc>
                <a:spcPct val="100000"/>
              </a:lnSpc>
              <a:spcAft>
                <a:spcPts val="1813"/>
              </a:spcAft>
              <a:buSzPct val="90000"/>
              <a:buFont typeface="Wingdings" pitchFamily="2" charset="0"/>
              <a:buChar char=""/>
            </a:pPr>
            <a:r>
              <a:rPr lang="el-GR" altLang="el-GR"/>
              <a:t> Το μονοξείδιο του άνθρακα (CO) μετατρέπεται σε διοξείδιο CO</a:t>
            </a:r>
            <a:r>
              <a:rPr lang="el-GR" altLang="el-GR" baseline="-25000"/>
              <a:t>2</a:t>
            </a:r>
            <a:r>
              <a:rPr lang="el-GR" altLang="el-GR"/>
              <a:t>.</a:t>
            </a:r>
          </a:p>
          <a:p>
            <a:pPr hangingPunct="1">
              <a:lnSpc>
                <a:spcPct val="100000"/>
              </a:lnSpc>
              <a:spcAft>
                <a:spcPts val="1813"/>
              </a:spcAft>
              <a:buSzPct val="90000"/>
              <a:buFont typeface="Wingdings" pitchFamily="2" charset="0"/>
              <a:buChar char=""/>
            </a:pPr>
            <a:r>
              <a:rPr lang="el-GR" altLang="el-GR"/>
              <a:t> Οι άκαυστοι υδρογονάνθρακες (HC) μετατρέπονται σε διοξείδιο του άνθρακα (CO</a:t>
            </a:r>
            <a:r>
              <a:rPr lang="el-GR" altLang="el-GR" baseline="-25000"/>
              <a:t>2</a:t>
            </a:r>
            <a:r>
              <a:rPr lang="el-GR" altLang="el-GR"/>
              <a:t>) και υδρατμούς (H</a:t>
            </a:r>
            <a:r>
              <a:rPr lang="el-GR" altLang="el-GR" baseline="-25000"/>
              <a:t>2</a:t>
            </a:r>
            <a:r>
              <a:rPr lang="el-GR" altLang="el-GR"/>
              <a:t>O).</a:t>
            </a:r>
          </a:p>
          <a:p>
            <a:pPr hangingPunct="1">
              <a:lnSpc>
                <a:spcPct val="100000"/>
              </a:lnSpc>
              <a:spcAft>
                <a:spcPts val="1813"/>
              </a:spcAft>
              <a:buSzPct val="90000"/>
              <a:buFont typeface="Wingdings" pitchFamily="2" charset="0"/>
              <a:buChar char=""/>
            </a:pPr>
            <a:r>
              <a:rPr lang="el-GR" altLang="el-GR"/>
              <a:t>Τα οξείδια του αζώτου (NO</a:t>
            </a:r>
            <a:r>
              <a:rPr lang="el-GR" altLang="el-GR" baseline="-25000"/>
              <a:t>x</a:t>
            </a:r>
            <a:r>
              <a:rPr lang="el-GR" altLang="el-GR"/>
              <a:t>) μετατρέπονται σε ατμοσφαιρικό άζωτο (N</a:t>
            </a:r>
            <a:r>
              <a:rPr lang="el-GR" altLang="el-GR" baseline="-25000"/>
              <a:t>2</a:t>
            </a:r>
            <a:r>
              <a:rPr lang="el-GR" altLang="el-GR"/>
              <a:t>) και οξυγόνο (Ο</a:t>
            </a:r>
            <a:r>
              <a:rPr lang="el-GR" altLang="el-GR" baseline="-25000"/>
              <a:t>2</a:t>
            </a:r>
            <a:r>
              <a:rPr lang="el-GR" altLang="el-GR"/>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7170">
                                            <p:txEl>
                                              <p:pRg st="6" end="6"/>
                                            </p:txEl>
                                          </p:spTgt>
                                        </p:tgtEl>
                                        <p:attrNameLst>
                                          <p:attrName>style.visibility</p:attrName>
                                        </p:attrNameLst>
                                      </p:cBhvr>
                                      <p:to>
                                        <p:strVal val="visible"/>
                                      </p:to>
                                    </p:set>
                                    <p:anim calcmode="lin" valueType="num">
                                      <p:cBhvr additive="repl">
                                        <p:cTn id="7" dur="500" fill="hold"/>
                                        <p:tgtEl>
                                          <p:spTgt spid="7170">
                                            <p:txEl>
                                              <p:pRg st="6" end="6"/>
                                            </p:txEl>
                                          </p:spTgt>
                                        </p:tgtEl>
                                        <p:attrNameLst>
                                          <p:attrName>ppt_x</p:attrName>
                                        </p:attrNameLst>
                                      </p:cBhvr>
                                      <p:tavLst>
                                        <p:tav tm="100000">
                                          <p:val>
                                            <p:strVal val="#ppt_x"/>
                                          </p:val>
                                        </p:tav>
                                        <p:tav>
                                          <p:val>
                                            <p:strVal val="#ppt_x"/>
                                          </p:val>
                                        </p:tav>
                                      </p:tavLst>
                                    </p:anim>
                                    <p:anim calcmode="lin" valueType="num">
                                      <p:cBhvr additive="repl">
                                        <p:cTn id="8" dur="500" fill="hold"/>
                                        <p:tgtEl>
                                          <p:spTgt spid="7170">
                                            <p:txEl>
                                              <p:pRg st="6" end="6"/>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7170">
                                            <p:txEl>
                                              <p:pRg st="7" end="7"/>
                                            </p:txEl>
                                          </p:spTgt>
                                        </p:tgtEl>
                                        <p:attrNameLst>
                                          <p:attrName>style.visibility</p:attrName>
                                        </p:attrNameLst>
                                      </p:cBhvr>
                                      <p:to>
                                        <p:strVal val="visible"/>
                                      </p:to>
                                    </p:set>
                                    <p:anim calcmode="lin" valueType="num">
                                      <p:cBhvr additive="repl">
                                        <p:cTn id="13" dur="500" fill="hold"/>
                                        <p:tgtEl>
                                          <p:spTgt spid="7170">
                                            <p:txEl>
                                              <p:pRg st="7" end="7"/>
                                            </p:txEl>
                                          </p:spTgt>
                                        </p:tgtEl>
                                        <p:attrNameLst>
                                          <p:attrName>ppt_x</p:attrName>
                                        </p:attrNameLst>
                                      </p:cBhvr>
                                      <p:tavLst>
                                        <p:tav tm="100000">
                                          <p:val>
                                            <p:strVal val="#ppt_x"/>
                                          </p:val>
                                        </p:tav>
                                        <p:tav>
                                          <p:val>
                                            <p:strVal val="#ppt_x"/>
                                          </p:val>
                                        </p:tav>
                                      </p:tavLst>
                                    </p:anim>
                                    <p:anim calcmode="lin" valueType="num">
                                      <p:cBhvr additive="repl">
                                        <p:cTn id="14" dur="500" fill="hold"/>
                                        <p:tgtEl>
                                          <p:spTgt spid="7170">
                                            <p:txEl>
                                              <p:pRg st="7" end="7"/>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7170">
                                            <p:txEl>
                                              <p:pRg st="8" end="8"/>
                                            </p:txEl>
                                          </p:spTgt>
                                        </p:tgtEl>
                                        <p:attrNameLst>
                                          <p:attrName>style.visibility</p:attrName>
                                        </p:attrNameLst>
                                      </p:cBhvr>
                                      <p:to>
                                        <p:strVal val="visible"/>
                                      </p:to>
                                    </p:set>
                                    <p:anim calcmode="lin" valueType="num">
                                      <p:cBhvr additive="repl">
                                        <p:cTn id="19" dur="500" fill="hold"/>
                                        <p:tgtEl>
                                          <p:spTgt spid="7170">
                                            <p:txEl>
                                              <p:pRg st="8" end="8"/>
                                            </p:txEl>
                                          </p:spTgt>
                                        </p:tgtEl>
                                        <p:attrNameLst>
                                          <p:attrName>ppt_x</p:attrName>
                                        </p:attrNameLst>
                                      </p:cBhvr>
                                      <p:tavLst>
                                        <p:tav tm="100000">
                                          <p:val>
                                            <p:strVal val="#ppt_x"/>
                                          </p:val>
                                        </p:tav>
                                        <p:tav>
                                          <p:val>
                                            <p:strVal val="#ppt_x"/>
                                          </p:val>
                                        </p:tav>
                                      </p:tavLst>
                                    </p:anim>
                                    <p:anim calcmode="lin" valueType="num">
                                      <p:cBhvr additive="repl">
                                        <p:cTn id="20" dur="500" fill="hold"/>
                                        <p:tgtEl>
                                          <p:spTgt spid="7170">
                                            <p:txEl>
                                              <p:pRg st="8" end="8"/>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991F1092-F36D-3430-57CA-930ECE80CB00}"/>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8194" name="Rectangle 2">
            <a:extLst>
              <a:ext uri="{FF2B5EF4-FFF2-40B4-BE49-F238E27FC236}">
                <a16:creationId xmlns:a16="http://schemas.microsoft.com/office/drawing/2014/main" id="{933FB30F-E2F7-FDAC-7404-976322D464B2}"/>
              </a:ext>
            </a:extLst>
          </p:cNvPr>
          <p:cNvSpPr>
            <a:spLocks noChangeArrowheads="1"/>
          </p:cNvSpPr>
          <p:nvPr/>
        </p:nvSpPr>
        <p:spPr bwMode="auto">
          <a:xfrm>
            <a:off x="539750" y="484188"/>
            <a:ext cx="8135938" cy="427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893763" indent="-268288">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Είδη καταλυτών. </a:t>
            </a:r>
          </a:p>
          <a:p>
            <a:pPr algn="ctr" hangingPunct="1">
              <a:lnSpc>
                <a:spcPct val="100000"/>
              </a:lnSpc>
            </a:pPr>
            <a:endParaRPr lang="el-GR" altLang="el-GR"/>
          </a:p>
          <a:p>
            <a:pPr algn="ctr" hangingPunct="1">
              <a:lnSpc>
                <a:spcPct val="100000"/>
              </a:lnSpc>
            </a:pPr>
            <a:r>
              <a:rPr lang="el-GR" altLang="el-GR"/>
              <a:t>Οι καταλύτες, ανάλογα με τον τρόπο λειτουργίας τους, χωρίζονται σε δύο κατηγορίες:</a:t>
            </a:r>
          </a:p>
          <a:p>
            <a:pPr algn="ctr" hangingPunct="1">
              <a:lnSpc>
                <a:spcPct val="100000"/>
              </a:lnSpc>
            </a:pPr>
            <a:endParaRPr lang="el-GR" altLang="el-GR"/>
          </a:p>
          <a:p>
            <a:pPr hangingPunct="1">
              <a:lnSpc>
                <a:spcPct val="100000"/>
              </a:lnSpc>
              <a:spcAft>
                <a:spcPts val="1213"/>
              </a:spcAft>
              <a:buSzPct val="90000"/>
              <a:buFont typeface="Wingdings" pitchFamily="2" charset="0"/>
              <a:buChar char=""/>
            </a:pPr>
            <a:r>
              <a:rPr lang="el-GR" altLang="el-GR"/>
              <a:t>τους διοδικούς ή οξειδωτικούς καταλύτες, και</a:t>
            </a:r>
          </a:p>
          <a:p>
            <a:pPr hangingPunct="1">
              <a:lnSpc>
                <a:spcPct val="100000"/>
              </a:lnSpc>
              <a:buSzPct val="90000"/>
              <a:buFont typeface="Wingdings" pitchFamily="2" charset="0"/>
              <a:buChar char=""/>
            </a:pPr>
            <a:r>
              <a:rPr lang="el-GR" altLang="el-GR"/>
              <a:t>τους τριοδικούς καταλύτες</a:t>
            </a:r>
          </a:p>
          <a:p>
            <a:pPr algn="ctr" hangingPunct="1">
              <a:lnSpc>
                <a:spcPct val="100000"/>
              </a:lnSpc>
              <a:buClrTx/>
              <a:buSzTx/>
              <a:buFontTx/>
              <a:buNone/>
            </a:pPr>
            <a:endParaRPr lang="el-GR" altLang="el-GR"/>
          </a:p>
          <a:p>
            <a:pPr hangingPunct="1">
              <a:lnSpc>
                <a:spcPct val="100000"/>
              </a:lnSpc>
              <a:spcAft>
                <a:spcPts val="1213"/>
              </a:spcAft>
              <a:buClrTx/>
              <a:buSzTx/>
              <a:buFontTx/>
              <a:buNone/>
            </a:pPr>
            <a:r>
              <a:rPr lang="el-GR" altLang="el-GR"/>
              <a:t>Οι διοδικοί ή οξειδωτικοί καταλύτες ονομάζονται έτσι, επειδή οξειδώνουν δύο μόνο ρυπαντές (γι' αυτό ονομάζονται και διοδικοί), το μονοξείδιο του άνθρακα (CO) και τους άκαυστους υδρογονάνθρακες (HC).</a:t>
            </a:r>
          </a:p>
          <a:p>
            <a:pPr hangingPunct="1">
              <a:lnSpc>
                <a:spcPct val="100000"/>
              </a:lnSpc>
              <a:spcAft>
                <a:spcPts val="1213"/>
              </a:spcAft>
              <a:buClrTx/>
              <a:buSzTx/>
              <a:buFontTx/>
              <a:buNone/>
            </a:pPr>
            <a:r>
              <a:rPr lang="el-GR" altLang="el-GR"/>
              <a:t>Οι τριοδικοί καταλύτες φέρουν αυτή την ονομασία, επειδή μετατρέπουν σε μη ρυπαίνουσες ουσίες τρεις ρυπαντές, δηλαδή τους ίδιους που οξειδώνουν και οι διοδικοί και επιπλέον τα οξείδια του αζώτου (NO</a:t>
            </a:r>
            <a:r>
              <a:rPr lang="el-GR" altLang="el-GR" baseline="-25000"/>
              <a:t>x</a:t>
            </a:r>
            <a:r>
              <a:rPr lang="el-GR" altLang="el-GR"/>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8194">
                                            <p:txEl>
                                              <p:pRg st="4" end="4"/>
                                            </p:txEl>
                                          </p:spTgt>
                                        </p:tgtEl>
                                        <p:attrNameLst>
                                          <p:attrName>style.visibility</p:attrName>
                                        </p:attrNameLst>
                                      </p:cBhvr>
                                      <p:to>
                                        <p:strVal val="visible"/>
                                      </p:to>
                                    </p:set>
                                    <p:anim calcmode="lin" valueType="num">
                                      <p:cBhvr additive="repl">
                                        <p:cTn id="7" dur="500" fill="hold"/>
                                        <p:tgtEl>
                                          <p:spTgt spid="8194">
                                            <p:txEl>
                                              <p:pRg st="4" end="4"/>
                                            </p:txEl>
                                          </p:spTgt>
                                        </p:tgtEl>
                                        <p:attrNameLst>
                                          <p:attrName>ppt_x</p:attrName>
                                        </p:attrNameLst>
                                      </p:cBhvr>
                                      <p:tavLst>
                                        <p:tav tm="100000">
                                          <p:val>
                                            <p:strVal val="#ppt_x"/>
                                          </p:val>
                                        </p:tav>
                                        <p:tav>
                                          <p:val>
                                            <p:strVal val="#ppt_x"/>
                                          </p:val>
                                        </p:tav>
                                      </p:tavLst>
                                    </p:anim>
                                    <p:anim calcmode="lin" valueType="num">
                                      <p:cBhvr additive="repl">
                                        <p:cTn id="8" dur="500" fill="hold"/>
                                        <p:tgtEl>
                                          <p:spTgt spid="8194">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8194">
                                            <p:txEl>
                                              <p:pRg st="5" end="5"/>
                                            </p:txEl>
                                          </p:spTgt>
                                        </p:tgtEl>
                                        <p:attrNameLst>
                                          <p:attrName>style.visibility</p:attrName>
                                        </p:attrNameLst>
                                      </p:cBhvr>
                                      <p:to>
                                        <p:strVal val="visible"/>
                                      </p:to>
                                    </p:set>
                                    <p:anim calcmode="lin" valueType="num">
                                      <p:cBhvr additive="repl">
                                        <p:cTn id="13" dur="500" fill="hold"/>
                                        <p:tgtEl>
                                          <p:spTgt spid="8194">
                                            <p:txEl>
                                              <p:pRg st="5" end="5"/>
                                            </p:txEl>
                                          </p:spTgt>
                                        </p:tgtEl>
                                        <p:attrNameLst>
                                          <p:attrName>ppt_x</p:attrName>
                                        </p:attrNameLst>
                                      </p:cBhvr>
                                      <p:tavLst>
                                        <p:tav tm="100000">
                                          <p:val>
                                            <p:strVal val="#ppt_x"/>
                                          </p:val>
                                        </p:tav>
                                        <p:tav>
                                          <p:val>
                                            <p:strVal val="#ppt_x"/>
                                          </p:val>
                                        </p:tav>
                                      </p:tavLst>
                                    </p:anim>
                                    <p:anim calcmode="lin" valueType="num">
                                      <p:cBhvr additive="repl">
                                        <p:cTn id="14" dur="500" fill="hold"/>
                                        <p:tgtEl>
                                          <p:spTgt spid="8194">
                                            <p:txEl>
                                              <p:pRg st="5" end="5"/>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additive="repl">
                                        <p:cTn id="18" dur="1" fill="hold">
                                          <p:stCondLst>
                                            <p:cond delay="0"/>
                                          </p:stCondLst>
                                        </p:cTn>
                                        <p:tgtEl>
                                          <p:spTgt spid="8194">
                                            <p:txEl>
                                              <p:pRg st="7" end="7"/>
                                            </p:txEl>
                                          </p:spTgt>
                                        </p:tgtEl>
                                        <p:attrNameLst>
                                          <p:attrName>style.visibility</p:attrName>
                                        </p:attrNameLst>
                                      </p:cBhvr>
                                      <p:to>
                                        <p:strVal val="visible"/>
                                      </p:to>
                                    </p:set>
                                    <p:anim calcmode="lin" valueType="num">
                                      <p:cBhvr additive="repl">
                                        <p:cTn id="19" dur="500" fill="hold"/>
                                        <p:tgtEl>
                                          <p:spTgt spid="8194">
                                            <p:txEl>
                                              <p:pRg st="7" end="7"/>
                                            </p:txEl>
                                          </p:spTgt>
                                        </p:tgtEl>
                                        <p:attrNameLst>
                                          <p:attrName>ppt_x</p:attrName>
                                        </p:attrNameLst>
                                      </p:cBhvr>
                                      <p:tavLst>
                                        <p:tav tm="100000">
                                          <p:val>
                                            <p:strVal val="1+#ppt_w/2"/>
                                          </p:val>
                                        </p:tav>
                                        <p:tav>
                                          <p:val>
                                            <p:strVal val="#ppt_x"/>
                                          </p:val>
                                        </p:tav>
                                      </p:tavLst>
                                    </p:anim>
                                    <p:anim calcmode="lin" valueType="num">
                                      <p:cBhvr additive="repl">
                                        <p:cTn id="20" dur="500" fill="hold"/>
                                        <p:tgtEl>
                                          <p:spTgt spid="8194">
                                            <p:txEl>
                                              <p:pRg st="7" end="7"/>
                                            </p:txEl>
                                          </p:spTgt>
                                        </p:tgtEl>
                                        <p:attrNameLst>
                                          <p:attrName>ppt_y</p:attrName>
                                        </p:attrNameLst>
                                      </p:cBhvr>
                                      <p:tavLst>
                                        <p:tav tm="100000">
                                          <p:val>
                                            <p:strVal val="#ppt_y"/>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additive="repl">
                                        <p:cTn id="24" dur="1" fill="hold">
                                          <p:stCondLst>
                                            <p:cond delay="0"/>
                                          </p:stCondLst>
                                        </p:cTn>
                                        <p:tgtEl>
                                          <p:spTgt spid="8194">
                                            <p:txEl>
                                              <p:pRg st="8" end="8"/>
                                            </p:txEl>
                                          </p:spTgt>
                                        </p:tgtEl>
                                        <p:attrNameLst>
                                          <p:attrName>style.visibility</p:attrName>
                                        </p:attrNameLst>
                                      </p:cBhvr>
                                      <p:to>
                                        <p:strVal val="visible"/>
                                      </p:to>
                                    </p:set>
                                    <p:anim calcmode="lin" valueType="num">
                                      <p:cBhvr additive="repl">
                                        <p:cTn id="25" dur="500" fill="hold"/>
                                        <p:tgtEl>
                                          <p:spTgt spid="8194">
                                            <p:txEl>
                                              <p:pRg st="8" end="8"/>
                                            </p:txEl>
                                          </p:spTgt>
                                        </p:tgtEl>
                                        <p:attrNameLst>
                                          <p:attrName>ppt_x</p:attrName>
                                        </p:attrNameLst>
                                      </p:cBhvr>
                                      <p:tavLst>
                                        <p:tav tm="100000">
                                          <p:val>
                                            <p:strVal val="1+#ppt_w/2"/>
                                          </p:val>
                                        </p:tav>
                                        <p:tav>
                                          <p:val>
                                            <p:strVal val="#ppt_x"/>
                                          </p:val>
                                        </p:tav>
                                      </p:tavLst>
                                    </p:anim>
                                    <p:anim calcmode="lin" valueType="num">
                                      <p:cBhvr additive="repl">
                                        <p:cTn id="26" dur="500" fill="hold"/>
                                        <p:tgtEl>
                                          <p:spTgt spid="8194">
                                            <p:txEl>
                                              <p:pRg st="8" end="8"/>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28A65129-D2D1-C3A5-D7D2-C8359555161D}"/>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9218" name="Rectangle 2">
            <a:extLst>
              <a:ext uri="{FF2B5EF4-FFF2-40B4-BE49-F238E27FC236}">
                <a16:creationId xmlns:a16="http://schemas.microsoft.com/office/drawing/2014/main" id="{0DDBB738-0D16-1BD7-1796-FA0AB904EA30}"/>
              </a:ext>
            </a:extLst>
          </p:cNvPr>
          <p:cNvSpPr>
            <a:spLocks noChangeArrowheads="1"/>
          </p:cNvSpPr>
          <p:nvPr/>
        </p:nvSpPr>
        <p:spPr bwMode="auto">
          <a:xfrm>
            <a:off x="539750" y="484188"/>
            <a:ext cx="8135938" cy="3792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538163" indent="-269875">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Είδη καταλυτών. </a:t>
            </a:r>
          </a:p>
          <a:p>
            <a:pPr algn="ctr" hangingPunct="1">
              <a:lnSpc>
                <a:spcPct val="100000"/>
              </a:lnSpc>
            </a:pPr>
            <a:endParaRPr lang="el-GR" altLang="el-GR"/>
          </a:p>
          <a:p>
            <a:pPr algn="ctr" hangingPunct="1">
              <a:lnSpc>
                <a:spcPct val="100000"/>
              </a:lnSpc>
            </a:pPr>
            <a:r>
              <a:rPr lang="el-GR" altLang="el-GR"/>
              <a:t>Οι καταλύτες, είτε διοδικοί είτε τριοδικοί, ανάλογα με τον τρόπο κατασκευής τους, χωρίζονται σε τρεις κατηγορίες:</a:t>
            </a:r>
          </a:p>
          <a:p>
            <a:pPr algn="ctr" hangingPunct="1">
              <a:lnSpc>
                <a:spcPct val="100000"/>
              </a:lnSpc>
            </a:pPr>
            <a:endParaRPr lang="el-GR" altLang="el-GR"/>
          </a:p>
          <a:p>
            <a:pPr hangingPunct="1">
              <a:lnSpc>
                <a:spcPct val="100000"/>
              </a:lnSpc>
              <a:spcAft>
                <a:spcPts val="1813"/>
              </a:spcAft>
              <a:buSzPct val="90000"/>
              <a:buFont typeface="Wingdings" pitchFamily="2" charset="0"/>
              <a:buChar char=""/>
            </a:pPr>
            <a:r>
              <a:rPr lang="el-GR" altLang="el-GR"/>
              <a:t>τους καταλύτες με αντικαθιστώμενα σφαιρίδια (πελλέτες) </a:t>
            </a:r>
          </a:p>
          <a:p>
            <a:pPr hangingPunct="1">
              <a:lnSpc>
                <a:spcPct val="100000"/>
              </a:lnSpc>
              <a:spcAft>
                <a:spcPts val="1813"/>
              </a:spcAft>
              <a:buSzPct val="90000"/>
              <a:buFont typeface="Wingdings" pitchFamily="2" charset="0"/>
              <a:buChar char=""/>
            </a:pPr>
            <a:r>
              <a:rPr lang="el-GR" altLang="el-GR"/>
              <a:t>τους κεραμικούς καταλύτες ή καταλύτες με κεραμικό μονόλιθο, και</a:t>
            </a:r>
          </a:p>
          <a:p>
            <a:pPr hangingPunct="1">
              <a:lnSpc>
                <a:spcPct val="100000"/>
              </a:lnSpc>
              <a:spcAft>
                <a:spcPts val="1813"/>
              </a:spcAft>
              <a:buSzPct val="90000"/>
              <a:buFont typeface="Wingdings" pitchFamily="2" charset="0"/>
              <a:buChar char=""/>
            </a:pPr>
            <a:r>
              <a:rPr lang="el-GR" altLang="el-GR"/>
              <a:t>τους μεταλλικούς καταλύτες ή καταλύτες με μεταλλικό μονόλιθο</a:t>
            </a:r>
          </a:p>
          <a:p>
            <a:pPr algn="ctr" hangingPunct="1">
              <a:lnSpc>
                <a:spcPct val="100000"/>
              </a:lnSpc>
              <a:buClrTx/>
              <a:buSzTx/>
              <a:buFontTx/>
              <a:buNone/>
            </a:pPr>
            <a:r>
              <a:rPr lang="el-GR" altLang="el-GR"/>
              <a:t>Τα ευρύτερα χρησιμοποιούμενα καταλυτικά υλικά είναι ορισμένα ευγενή μέταλλα, όπως το ρόδιο (Rh), το παλλάδιο (Pd) και ο λευκόχρυσος (πλατίνα) (Pt).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9218">
                                            <p:txEl>
                                              <p:pRg st="2" end="2"/>
                                            </p:txEl>
                                          </p:spTgt>
                                        </p:tgtEl>
                                        <p:attrNameLst>
                                          <p:attrName>style.visibility</p:attrName>
                                        </p:attrNameLst>
                                      </p:cBhvr>
                                      <p:to>
                                        <p:strVal val="visible"/>
                                      </p:to>
                                    </p:set>
                                    <p:anim calcmode="lin" valueType="num">
                                      <p:cBhvr additive="repl">
                                        <p:cTn id="7" dur="500" fill="hold"/>
                                        <p:tgtEl>
                                          <p:spTgt spid="9218">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9218">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9218">
                                            <p:txEl>
                                              <p:pRg st="4" end="4"/>
                                            </p:txEl>
                                          </p:spTgt>
                                        </p:tgtEl>
                                        <p:attrNameLst>
                                          <p:attrName>style.visibility</p:attrName>
                                        </p:attrNameLst>
                                      </p:cBhvr>
                                      <p:to>
                                        <p:strVal val="visible"/>
                                      </p:to>
                                    </p:set>
                                    <p:anim calcmode="lin" valueType="num">
                                      <p:cBhvr additive="repl">
                                        <p:cTn id="13" dur="500" fill="hold"/>
                                        <p:tgtEl>
                                          <p:spTgt spid="9218">
                                            <p:txEl>
                                              <p:pRg st="4" end="4"/>
                                            </p:txEl>
                                          </p:spTgt>
                                        </p:tgtEl>
                                        <p:attrNameLst>
                                          <p:attrName>ppt_x</p:attrName>
                                        </p:attrNameLst>
                                      </p:cBhvr>
                                      <p:tavLst>
                                        <p:tav tm="100000">
                                          <p:val>
                                            <p:strVal val="#ppt_x"/>
                                          </p:val>
                                        </p:tav>
                                        <p:tav>
                                          <p:val>
                                            <p:strVal val="#ppt_x"/>
                                          </p:val>
                                        </p:tav>
                                      </p:tavLst>
                                    </p:anim>
                                    <p:anim calcmode="lin" valueType="num">
                                      <p:cBhvr additive="repl">
                                        <p:cTn id="14" dur="500" fill="hold"/>
                                        <p:tgtEl>
                                          <p:spTgt spid="9218">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9218">
                                            <p:txEl>
                                              <p:pRg st="5" end="5"/>
                                            </p:txEl>
                                          </p:spTgt>
                                        </p:tgtEl>
                                        <p:attrNameLst>
                                          <p:attrName>style.visibility</p:attrName>
                                        </p:attrNameLst>
                                      </p:cBhvr>
                                      <p:to>
                                        <p:strVal val="visible"/>
                                      </p:to>
                                    </p:set>
                                    <p:anim calcmode="lin" valueType="num">
                                      <p:cBhvr additive="repl">
                                        <p:cTn id="19" dur="500" fill="hold"/>
                                        <p:tgtEl>
                                          <p:spTgt spid="9218">
                                            <p:txEl>
                                              <p:pRg st="5" end="5"/>
                                            </p:txEl>
                                          </p:spTgt>
                                        </p:tgtEl>
                                        <p:attrNameLst>
                                          <p:attrName>ppt_x</p:attrName>
                                        </p:attrNameLst>
                                      </p:cBhvr>
                                      <p:tavLst>
                                        <p:tav tm="100000">
                                          <p:val>
                                            <p:strVal val="#ppt_x"/>
                                          </p:val>
                                        </p:tav>
                                        <p:tav>
                                          <p:val>
                                            <p:strVal val="#ppt_x"/>
                                          </p:val>
                                        </p:tav>
                                      </p:tavLst>
                                    </p:anim>
                                    <p:anim calcmode="lin" valueType="num">
                                      <p:cBhvr additive="repl">
                                        <p:cTn id="20" dur="500" fill="hold"/>
                                        <p:tgtEl>
                                          <p:spTgt spid="9218">
                                            <p:txEl>
                                              <p:pRg st="5" end="5"/>
                                            </p:txEl>
                                          </p:spTgt>
                                        </p:tgtEl>
                                        <p:attrNameLst>
                                          <p:attrName>ppt_y</p:attrName>
                                        </p:attrNameLst>
                                      </p:cBhvr>
                                      <p:tavLst>
                                        <p:tav tm="100000">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additive="repl">
                                        <p:cTn id="24" dur="1" fill="hold">
                                          <p:stCondLst>
                                            <p:cond delay="0"/>
                                          </p:stCondLst>
                                        </p:cTn>
                                        <p:tgtEl>
                                          <p:spTgt spid="9218">
                                            <p:txEl>
                                              <p:pRg st="6" end="6"/>
                                            </p:txEl>
                                          </p:spTgt>
                                        </p:tgtEl>
                                        <p:attrNameLst>
                                          <p:attrName>style.visibility</p:attrName>
                                        </p:attrNameLst>
                                      </p:cBhvr>
                                      <p:to>
                                        <p:strVal val="visible"/>
                                      </p:to>
                                    </p:set>
                                    <p:anim calcmode="lin" valueType="num">
                                      <p:cBhvr additive="repl">
                                        <p:cTn id="25" dur="500" fill="hold"/>
                                        <p:tgtEl>
                                          <p:spTgt spid="9218">
                                            <p:txEl>
                                              <p:pRg st="6" end="6"/>
                                            </p:txEl>
                                          </p:spTgt>
                                        </p:tgtEl>
                                        <p:attrNameLst>
                                          <p:attrName>ppt_x</p:attrName>
                                        </p:attrNameLst>
                                      </p:cBhvr>
                                      <p:tavLst>
                                        <p:tav tm="100000">
                                          <p:val>
                                            <p:strVal val="#ppt_x"/>
                                          </p:val>
                                        </p:tav>
                                        <p:tav>
                                          <p:val>
                                            <p:strVal val="#ppt_x"/>
                                          </p:val>
                                        </p:tav>
                                      </p:tavLst>
                                    </p:anim>
                                    <p:anim calcmode="lin" valueType="num">
                                      <p:cBhvr additive="repl">
                                        <p:cTn id="26" dur="500" fill="hold"/>
                                        <p:tgtEl>
                                          <p:spTgt spid="9218">
                                            <p:txEl>
                                              <p:pRg st="6" end="6"/>
                                            </p:txEl>
                                          </p:spTgt>
                                        </p:tgtEl>
                                        <p:attrNameLst>
                                          <p:attrName>ppt_y</p:attrName>
                                        </p:attrNameLst>
                                      </p:cBhvr>
                                      <p:tavLst>
                                        <p:tav tm="100000">
                                          <p:val>
                                            <p:strVal val="1+#ppt_h/2"/>
                                          </p:val>
                                        </p:tav>
                                        <p:tav>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additive="repl">
                                        <p:cTn id="30" dur="1" fill="hold">
                                          <p:stCondLst>
                                            <p:cond delay="0"/>
                                          </p:stCondLst>
                                        </p:cTn>
                                        <p:tgtEl>
                                          <p:spTgt spid="9218">
                                            <p:txEl>
                                              <p:pRg st="7" end="7"/>
                                            </p:txEl>
                                          </p:spTgt>
                                        </p:tgtEl>
                                        <p:attrNameLst>
                                          <p:attrName>style.visibility</p:attrName>
                                        </p:attrNameLst>
                                      </p:cBhvr>
                                      <p:to>
                                        <p:strVal val="visible"/>
                                      </p:to>
                                    </p:set>
                                    <p:anim calcmode="lin" valueType="num">
                                      <p:cBhvr additive="repl">
                                        <p:cTn id="31" dur="500" fill="hold"/>
                                        <p:tgtEl>
                                          <p:spTgt spid="9218">
                                            <p:txEl>
                                              <p:pRg st="7" end="7"/>
                                            </p:txEl>
                                          </p:spTgt>
                                        </p:tgtEl>
                                        <p:attrNameLst>
                                          <p:attrName>ppt_x</p:attrName>
                                        </p:attrNameLst>
                                      </p:cBhvr>
                                      <p:tavLst>
                                        <p:tav tm="100000">
                                          <p:val>
                                            <p:strVal val="#ppt_x"/>
                                          </p:val>
                                        </p:tav>
                                        <p:tav>
                                          <p:val>
                                            <p:strVal val="#ppt_x"/>
                                          </p:val>
                                        </p:tav>
                                      </p:tavLst>
                                    </p:anim>
                                    <p:anim calcmode="lin" valueType="num">
                                      <p:cBhvr additive="repl">
                                        <p:cTn id="32" dur="500" fill="hold"/>
                                        <p:tgtEl>
                                          <p:spTgt spid="9218">
                                            <p:txEl>
                                              <p:pRg st="7" end="7"/>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DFE1E546-0371-7DF1-13CA-B4A2255AFD99}"/>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0242" name="Rectangle 2">
            <a:extLst>
              <a:ext uri="{FF2B5EF4-FFF2-40B4-BE49-F238E27FC236}">
                <a16:creationId xmlns:a16="http://schemas.microsoft.com/office/drawing/2014/main" id="{40F00B7B-9785-EB24-FC32-9FF36DE59CFF}"/>
              </a:ext>
            </a:extLst>
          </p:cNvPr>
          <p:cNvSpPr>
            <a:spLocks noChangeArrowheads="1"/>
          </p:cNvSpPr>
          <p:nvPr/>
        </p:nvSpPr>
        <p:spPr bwMode="auto">
          <a:xfrm>
            <a:off x="539750" y="484188"/>
            <a:ext cx="8135938"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Είδη καταλυτών. </a:t>
            </a:r>
          </a:p>
        </p:txBody>
      </p:sp>
      <p:pic>
        <p:nvPicPr>
          <p:cNvPr id="10243" name="Picture 3">
            <a:extLst>
              <a:ext uri="{FF2B5EF4-FFF2-40B4-BE49-F238E27FC236}">
                <a16:creationId xmlns:a16="http://schemas.microsoft.com/office/drawing/2014/main" id="{C2F2327B-3CDB-B09A-A8A0-20DCEECAAC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1900238"/>
            <a:ext cx="2427287" cy="9588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44" name="Picture 4">
            <a:extLst>
              <a:ext uri="{FF2B5EF4-FFF2-40B4-BE49-F238E27FC236}">
                <a16:creationId xmlns:a16="http://schemas.microsoft.com/office/drawing/2014/main" id="{C4794F2E-8534-77EE-A465-F07F5B239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131888"/>
            <a:ext cx="4989513" cy="25638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Rectangle 5">
            <a:extLst>
              <a:ext uri="{FF2B5EF4-FFF2-40B4-BE49-F238E27FC236}">
                <a16:creationId xmlns:a16="http://schemas.microsoft.com/office/drawing/2014/main" id="{FEC3D444-FCE3-B8FC-F8CD-8C358F19682A}"/>
              </a:ext>
            </a:extLst>
          </p:cNvPr>
          <p:cNvSpPr>
            <a:spLocks noChangeArrowheads="1"/>
          </p:cNvSpPr>
          <p:nvPr/>
        </p:nvSpPr>
        <p:spPr bwMode="auto">
          <a:xfrm>
            <a:off x="539750" y="2859088"/>
            <a:ext cx="2519363" cy="515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400" i="1">
                <a:latin typeface="Calibri" panose="020F0502020204030204" pitchFamily="34" charset="0"/>
              </a:rPr>
              <a:t>Καταλύτης με αντικαθιστώμενα σφαιρίδια.</a:t>
            </a:r>
            <a:r>
              <a:rPr lang="en-US" altLang="el-GR" sz="1400" i="1">
                <a:latin typeface="Calibri" panose="020F0502020204030204" pitchFamily="34" charset="0"/>
              </a:rPr>
              <a:t> </a:t>
            </a:r>
          </a:p>
        </p:txBody>
      </p:sp>
      <p:sp>
        <p:nvSpPr>
          <p:cNvPr id="10246" name="Rectangle 6">
            <a:extLst>
              <a:ext uri="{FF2B5EF4-FFF2-40B4-BE49-F238E27FC236}">
                <a16:creationId xmlns:a16="http://schemas.microsoft.com/office/drawing/2014/main" id="{F678C61B-949D-1493-3CA6-44D8C3F4E390}"/>
              </a:ext>
            </a:extLst>
          </p:cNvPr>
          <p:cNvSpPr>
            <a:spLocks noChangeArrowheads="1"/>
          </p:cNvSpPr>
          <p:nvPr/>
        </p:nvSpPr>
        <p:spPr bwMode="auto">
          <a:xfrm>
            <a:off x="3348038" y="3703638"/>
            <a:ext cx="4968875" cy="303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400" i="1">
                <a:latin typeface="Calibri" panose="020F0502020204030204" pitchFamily="34" charset="0"/>
              </a:rPr>
              <a:t>Καταλύτης με μονόλιθο (κεραμικό ή μεταλλικό).</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0243"/>
                                        </p:tgtEl>
                                        <p:attrNameLst>
                                          <p:attrName>style.visibility</p:attrName>
                                        </p:attrNameLst>
                                      </p:cBhvr>
                                      <p:to>
                                        <p:strVal val="visible"/>
                                      </p:to>
                                    </p:set>
                                    <p:animEffect transition="in" filter="checkerboard(across)">
                                      <p:cBhvr additive="repl">
                                        <p:cTn id="7" dur="500"/>
                                        <p:tgtEl>
                                          <p:spTgt spid="10243"/>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10245"/>
                                        </p:tgtEl>
                                        <p:attrNameLst>
                                          <p:attrName>style.visibility</p:attrName>
                                        </p:attrNameLst>
                                      </p:cBhvr>
                                      <p:to>
                                        <p:strVal val="visible"/>
                                      </p:to>
                                    </p:set>
                                    <p:animEffect transition="in" filter="checkerboard(across)">
                                      <p:cBhvr additive="repl">
                                        <p:cTn id="10" dur="500"/>
                                        <p:tgtEl>
                                          <p:spTgt spid="1024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additive="repl">
                                        <p:cTn id="14" dur="1" fill="hold">
                                          <p:stCondLst>
                                            <p:cond delay="0"/>
                                          </p:stCondLst>
                                        </p:cTn>
                                        <p:tgtEl>
                                          <p:spTgt spid="10244"/>
                                        </p:tgtEl>
                                        <p:attrNameLst>
                                          <p:attrName>style.visibility</p:attrName>
                                        </p:attrNameLst>
                                      </p:cBhvr>
                                      <p:to>
                                        <p:strVal val="visible"/>
                                      </p:to>
                                    </p:set>
                                    <p:animEffect transition="in" filter="checkerboard(across)">
                                      <p:cBhvr additive="repl">
                                        <p:cTn id="15" dur="500"/>
                                        <p:tgtEl>
                                          <p:spTgt spid="10244"/>
                                        </p:tgtEl>
                                      </p:cBhvr>
                                    </p:animEffect>
                                  </p:childTnLst>
                                </p:cTn>
                              </p:par>
                              <p:par>
                                <p:cTn id="16" presetID="5" presetClass="entr" presetSubtype="10" fill="hold" nodeType="withEffect">
                                  <p:stCondLst>
                                    <p:cond delay="0"/>
                                  </p:stCondLst>
                                  <p:childTnLst>
                                    <p:set>
                                      <p:cBhvr additive="repl">
                                        <p:cTn id="17" dur="1" fill="hold">
                                          <p:stCondLst>
                                            <p:cond delay="0"/>
                                          </p:stCondLst>
                                        </p:cTn>
                                        <p:tgtEl>
                                          <p:spTgt spid="10246"/>
                                        </p:tgtEl>
                                        <p:attrNameLst>
                                          <p:attrName>style.visibility</p:attrName>
                                        </p:attrNameLst>
                                      </p:cBhvr>
                                      <p:to>
                                        <p:strVal val="visible"/>
                                      </p:to>
                                    </p:set>
                                    <p:animEffect transition="in" filter="checkerboard(across)">
                                      <p:cBhvr additive="repl">
                                        <p:cTn id="18"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620177FC-BA87-3F63-CD7F-8DB1ED413137}"/>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1266" name="Rectangle 2">
            <a:extLst>
              <a:ext uri="{FF2B5EF4-FFF2-40B4-BE49-F238E27FC236}">
                <a16:creationId xmlns:a16="http://schemas.microsoft.com/office/drawing/2014/main" id="{301CEA93-4057-43A4-30C0-EE3478BA4BCE}"/>
              </a:ext>
            </a:extLst>
          </p:cNvPr>
          <p:cNvSpPr>
            <a:spLocks noChangeArrowheads="1"/>
          </p:cNvSpPr>
          <p:nvPr/>
        </p:nvSpPr>
        <p:spPr bwMode="auto">
          <a:xfrm>
            <a:off x="539750" y="484188"/>
            <a:ext cx="8135938" cy="222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hangingPunct="1">
              <a:lnSpc>
                <a:spcPct val="100000"/>
              </a:lnSpc>
            </a:pPr>
            <a:r>
              <a:rPr lang="el-GR" altLang="el-GR"/>
              <a:t>Λειτουργία του τριοδικού καταλύτη. </a:t>
            </a:r>
          </a:p>
          <a:p>
            <a:pPr hangingPunct="1">
              <a:lnSpc>
                <a:spcPct val="100000"/>
              </a:lnSpc>
            </a:pPr>
            <a:endParaRPr lang="el-GR" altLang="el-GR" sz="900"/>
          </a:p>
          <a:p>
            <a:pPr algn="ctr" hangingPunct="1">
              <a:lnSpc>
                <a:spcPct val="100000"/>
              </a:lnSpc>
            </a:pPr>
            <a:r>
              <a:rPr lang="el-GR" altLang="el-GR"/>
              <a:t>Προορισμός του καταλύτη, όπως προαναφέρθηκε, είναι να μετατρέπει -μέσω χημικών αντιδράσεων- τους ρυπαντές των καυσαερίων (CO, HC και NO</a:t>
            </a:r>
            <a:r>
              <a:rPr lang="el-GR" altLang="el-GR" baseline="-25000"/>
              <a:t>x</a:t>
            </a:r>
            <a:r>
              <a:rPr lang="el-GR" altLang="el-GR"/>
              <a:t>) σε μη ρυπαίνουσες ουσίες. Πιο συγκεκριμένα, το CO και οι HC οξειδώνονται, με την παρουσία του O</a:t>
            </a:r>
            <a:r>
              <a:rPr lang="el-GR" altLang="el-GR" baseline="-25000"/>
              <a:t>2</a:t>
            </a:r>
            <a:r>
              <a:rPr lang="el-GR" altLang="el-GR"/>
              <a:t>, σε CO</a:t>
            </a:r>
            <a:r>
              <a:rPr lang="el-GR" altLang="el-GR" baseline="-25000"/>
              <a:t>2</a:t>
            </a:r>
            <a:r>
              <a:rPr lang="el-GR" altLang="el-GR"/>
              <a:t> και H</a:t>
            </a:r>
            <a:r>
              <a:rPr lang="el-GR" altLang="el-GR" baseline="-25000"/>
              <a:t>2</a:t>
            </a:r>
            <a:r>
              <a:rPr lang="el-GR" altLang="el-GR"/>
              <a:t>O, ενώ τα NO</a:t>
            </a:r>
            <a:r>
              <a:rPr lang="el-GR" altLang="el-GR" baseline="-25000"/>
              <a:t>x</a:t>
            </a:r>
            <a:r>
              <a:rPr lang="el-GR" altLang="el-GR"/>
              <a:t> ανάγονται σε στοιχειακό N</a:t>
            </a:r>
            <a:r>
              <a:rPr lang="el-GR" altLang="el-GR" baseline="-25000"/>
              <a:t>2</a:t>
            </a:r>
            <a:r>
              <a:rPr lang="el-GR" altLang="el-GR"/>
              <a:t> και ελεύθερο οξυγόνο, που μαζί με το οξυγόνο του αέρα, κάνει τις οξειδώσεις των CO και HC</a:t>
            </a:r>
          </a:p>
        </p:txBody>
      </p:sp>
      <p:pic>
        <p:nvPicPr>
          <p:cNvPr id="11267" name="Picture 3">
            <a:extLst>
              <a:ext uri="{FF2B5EF4-FFF2-40B4-BE49-F238E27FC236}">
                <a16:creationId xmlns:a16="http://schemas.microsoft.com/office/drawing/2014/main" id="{7B44B424-82C8-658B-98C2-62CEAB24C4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4675" y="2787650"/>
            <a:ext cx="5535613" cy="19224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1266">
                                            <p:txEl>
                                              <p:pRg st="2" end="2"/>
                                            </p:txEl>
                                          </p:spTgt>
                                        </p:tgtEl>
                                        <p:attrNameLst>
                                          <p:attrName>style.visibility</p:attrName>
                                        </p:attrNameLst>
                                      </p:cBhvr>
                                      <p:to>
                                        <p:strVal val="visible"/>
                                      </p:to>
                                    </p:set>
                                    <p:anim calcmode="lin" valueType="num">
                                      <p:cBhvr additive="repl">
                                        <p:cTn id="7" dur="500" fill="hold"/>
                                        <p:tgtEl>
                                          <p:spTgt spid="11266">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11266">
                                            <p:txEl>
                                              <p:pRg st="2" end="2"/>
                                            </p:txEl>
                                          </p:spTgt>
                                        </p:tgtEl>
                                        <p:attrNameLst>
                                          <p:attrName>ppt_y</p:attrName>
                                        </p:attrNameLst>
                                      </p:cBhvr>
                                      <p:tavLst>
                                        <p:tav tm="100000">
                                          <p:val>
                                            <p:strVal val="1+#ppt_h/2"/>
                                          </p:val>
                                        </p:tav>
                                        <p:tav>
                                          <p:val>
                                            <p:strVal val="#ppt_y"/>
                                          </p:val>
                                        </p:tav>
                                      </p:tavLst>
                                    </p:anim>
                                  </p:childTnLst>
                                </p:cTn>
                              </p:par>
                            </p:childTnLst>
                          </p:cTn>
                        </p:par>
                        <p:par>
                          <p:cTn id="9" fill="hold" nodeType="afterGroup">
                            <p:stCondLst>
                              <p:cond delay="500"/>
                            </p:stCondLst>
                            <p:childTnLst>
                              <p:par>
                                <p:cTn id="10" presetID="5" presetClass="entr" presetSubtype="10" fill="hold" nodeType="afterEffect">
                                  <p:stCondLst>
                                    <p:cond delay="0"/>
                                  </p:stCondLst>
                                  <p:childTnLst>
                                    <p:set>
                                      <p:cBhvr additive="repl">
                                        <p:cTn id="11" dur="1" fill="hold">
                                          <p:stCondLst>
                                            <p:cond delay="0"/>
                                          </p:stCondLst>
                                        </p:cTn>
                                        <p:tgtEl>
                                          <p:spTgt spid="11267"/>
                                        </p:tgtEl>
                                        <p:attrNameLst>
                                          <p:attrName>style.visibility</p:attrName>
                                        </p:attrNameLst>
                                      </p:cBhvr>
                                      <p:to>
                                        <p:strVal val="visible"/>
                                      </p:to>
                                    </p:set>
                                    <p:animEffect transition="in" filter="checkerboard(across)">
                                      <p:cBhvr additive="repl">
                                        <p:cTn id="12"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F077A8F6-17A4-BDE5-2A39-C14BD4EAA00F}"/>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Καταλύτης</a:t>
            </a:r>
          </a:p>
        </p:txBody>
      </p:sp>
      <p:sp>
        <p:nvSpPr>
          <p:cNvPr id="12290" name="Rectangle 2">
            <a:extLst>
              <a:ext uri="{FF2B5EF4-FFF2-40B4-BE49-F238E27FC236}">
                <a16:creationId xmlns:a16="http://schemas.microsoft.com/office/drawing/2014/main" id="{08B099CA-BED8-8D79-FA30-EF876C4EC6A4}"/>
              </a:ext>
            </a:extLst>
          </p:cNvPr>
          <p:cNvSpPr>
            <a:spLocks noChangeArrowheads="1"/>
          </p:cNvSpPr>
          <p:nvPr/>
        </p:nvSpPr>
        <p:spPr bwMode="auto">
          <a:xfrm>
            <a:off x="539750" y="484188"/>
            <a:ext cx="8135938" cy="4141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marL="268288" indent="-268288">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Για να πραγματοποιηθούν, όμως, οι αντιδράσεις αυτές, θα πρέπει:</a:t>
            </a:r>
          </a:p>
          <a:p>
            <a:pPr algn="ctr" hangingPunct="1">
              <a:lnSpc>
                <a:spcPct val="100000"/>
              </a:lnSpc>
            </a:pPr>
            <a:endParaRPr lang="el-GR" altLang="el-GR"/>
          </a:p>
          <a:p>
            <a:pPr hangingPunct="1">
              <a:lnSpc>
                <a:spcPct val="100000"/>
              </a:lnSpc>
              <a:spcAft>
                <a:spcPts val="1813"/>
              </a:spcAft>
              <a:buSzPct val="90000"/>
              <a:buFont typeface="Wingdings" pitchFamily="2" charset="0"/>
              <a:buChar char=""/>
            </a:pPr>
            <a:r>
              <a:rPr lang="el-GR" altLang="el-GR"/>
              <a:t>Η θερμοκρασία του καταλύτη να μην είναι μικρότερη από 250 °C.</a:t>
            </a:r>
          </a:p>
          <a:p>
            <a:pPr hangingPunct="1">
              <a:lnSpc>
                <a:spcPct val="100000"/>
              </a:lnSpc>
              <a:spcAft>
                <a:spcPts val="1813"/>
              </a:spcAft>
              <a:buSzPct val="90000"/>
              <a:buFont typeface="Wingdings" pitchFamily="2" charset="0"/>
              <a:buChar char=""/>
            </a:pPr>
            <a:r>
              <a:rPr lang="el-GR" altLang="el-GR"/>
              <a:t>Να μην υπάρχει πολύ οξυγόνο στην εξάτμιση.</a:t>
            </a:r>
          </a:p>
          <a:p>
            <a:pPr hangingPunct="1">
              <a:lnSpc>
                <a:spcPct val="100000"/>
              </a:lnSpc>
              <a:spcAft>
                <a:spcPts val="1813"/>
              </a:spcAft>
              <a:buSzPct val="90000"/>
              <a:buFont typeface="Wingdings" pitchFamily="2" charset="0"/>
              <a:buChar char=""/>
            </a:pPr>
            <a:r>
              <a:rPr lang="el-GR" altLang="el-GR"/>
              <a:t>Το μίγμα των αερίων CO, HC και NO</a:t>
            </a:r>
            <a:r>
              <a:rPr lang="el-GR" altLang="el-GR" baseline="-25000"/>
              <a:t>x</a:t>
            </a:r>
            <a:r>
              <a:rPr lang="el-GR" altLang="el-GR"/>
              <a:t> θα πρέπει να είναι σε επαρκή ποσότητα για την πραγματοποίηση των αντιδράσεων αναγωγής. Για να εξασφαλίζεται αυτό, ο κινητήρας θα πρέπει να λειτουργεί με πλούσιο μίγμα, να έχουμε δηλαδή λ&lt;1. </a:t>
            </a:r>
          </a:p>
          <a:p>
            <a:pPr hangingPunct="1">
              <a:lnSpc>
                <a:spcPct val="100000"/>
              </a:lnSpc>
              <a:spcAft>
                <a:spcPts val="1813"/>
              </a:spcAft>
              <a:buSzPct val="90000"/>
              <a:buFont typeface="Wingdings" pitchFamily="2" charset="0"/>
              <a:buChar char=""/>
            </a:pPr>
            <a:r>
              <a:rPr lang="el-GR" altLang="el-GR"/>
              <a:t>Το είδος του καταλύτη να είναι το κατάλληλο, ώστε σε συνδυασμό με τη σωστή θερμοκρασία λειτουργίας του, να δημιουργούνται οι προϋποθέσεις αποφυγής δημιουργίας δευτερογενών ρυπαντών, όπως είναι η αμμωνία (NH</a:t>
            </a:r>
            <a:r>
              <a:rPr lang="el-GR" altLang="el-GR" baseline="-25000"/>
              <a:t>3</a:t>
            </a:r>
            <a:r>
              <a:rPr lang="el-GR" altLang="el-GR"/>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2290">
                                            <p:txEl>
                                              <p:pRg st="2" end="2"/>
                                            </p:txEl>
                                          </p:spTgt>
                                        </p:tgtEl>
                                        <p:attrNameLst>
                                          <p:attrName>style.visibility</p:attrName>
                                        </p:attrNameLst>
                                      </p:cBhvr>
                                      <p:to>
                                        <p:strVal val="visible"/>
                                      </p:to>
                                    </p:set>
                                    <p:anim calcmode="lin" valueType="num">
                                      <p:cBhvr additive="repl">
                                        <p:cTn id="7" dur="500" fill="hold"/>
                                        <p:tgtEl>
                                          <p:spTgt spid="12290">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12290">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2290">
                                            <p:txEl>
                                              <p:pRg st="3" end="3"/>
                                            </p:txEl>
                                          </p:spTgt>
                                        </p:tgtEl>
                                        <p:attrNameLst>
                                          <p:attrName>style.visibility</p:attrName>
                                        </p:attrNameLst>
                                      </p:cBhvr>
                                      <p:to>
                                        <p:strVal val="visible"/>
                                      </p:to>
                                    </p:set>
                                    <p:anim calcmode="lin" valueType="num">
                                      <p:cBhvr additive="repl">
                                        <p:cTn id="13" dur="500" fill="hold"/>
                                        <p:tgtEl>
                                          <p:spTgt spid="12290">
                                            <p:txEl>
                                              <p:pRg st="3" end="3"/>
                                            </p:txEl>
                                          </p:spTgt>
                                        </p:tgtEl>
                                        <p:attrNameLst>
                                          <p:attrName>ppt_x</p:attrName>
                                        </p:attrNameLst>
                                      </p:cBhvr>
                                      <p:tavLst>
                                        <p:tav tm="100000">
                                          <p:val>
                                            <p:strVal val="#ppt_x"/>
                                          </p:val>
                                        </p:tav>
                                        <p:tav>
                                          <p:val>
                                            <p:strVal val="#ppt_x"/>
                                          </p:val>
                                        </p:tav>
                                      </p:tavLst>
                                    </p:anim>
                                    <p:anim calcmode="lin" valueType="num">
                                      <p:cBhvr additive="repl">
                                        <p:cTn id="14" dur="500" fill="hold"/>
                                        <p:tgtEl>
                                          <p:spTgt spid="12290">
                                            <p:txEl>
                                              <p:pRg st="3" end="3"/>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2290">
                                            <p:txEl>
                                              <p:pRg st="4" end="4"/>
                                            </p:txEl>
                                          </p:spTgt>
                                        </p:tgtEl>
                                        <p:attrNameLst>
                                          <p:attrName>style.visibility</p:attrName>
                                        </p:attrNameLst>
                                      </p:cBhvr>
                                      <p:to>
                                        <p:strVal val="visible"/>
                                      </p:to>
                                    </p:set>
                                    <p:anim calcmode="lin" valueType="num">
                                      <p:cBhvr additive="repl">
                                        <p:cTn id="19" dur="500" fill="hold"/>
                                        <p:tgtEl>
                                          <p:spTgt spid="12290">
                                            <p:txEl>
                                              <p:pRg st="4" end="4"/>
                                            </p:txEl>
                                          </p:spTgt>
                                        </p:tgtEl>
                                        <p:attrNameLst>
                                          <p:attrName>ppt_x</p:attrName>
                                        </p:attrNameLst>
                                      </p:cBhvr>
                                      <p:tavLst>
                                        <p:tav tm="100000">
                                          <p:val>
                                            <p:strVal val="#ppt_x"/>
                                          </p:val>
                                        </p:tav>
                                        <p:tav>
                                          <p:val>
                                            <p:strVal val="#ppt_x"/>
                                          </p:val>
                                        </p:tav>
                                      </p:tavLst>
                                    </p:anim>
                                    <p:anim calcmode="lin" valueType="num">
                                      <p:cBhvr additive="repl">
                                        <p:cTn id="20" dur="500" fill="hold"/>
                                        <p:tgtEl>
                                          <p:spTgt spid="12290">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additive="repl">
                                        <p:cTn id="24" dur="1" fill="hold">
                                          <p:stCondLst>
                                            <p:cond delay="0"/>
                                          </p:stCondLst>
                                        </p:cTn>
                                        <p:tgtEl>
                                          <p:spTgt spid="12290">
                                            <p:txEl>
                                              <p:pRg st="5" end="5"/>
                                            </p:txEl>
                                          </p:spTgt>
                                        </p:tgtEl>
                                        <p:attrNameLst>
                                          <p:attrName>style.visibility</p:attrName>
                                        </p:attrNameLst>
                                      </p:cBhvr>
                                      <p:to>
                                        <p:strVal val="visible"/>
                                      </p:to>
                                    </p:set>
                                    <p:anim calcmode="lin" valueType="num">
                                      <p:cBhvr additive="repl">
                                        <p:cTn id="25" dur="500" fill="hold"/>
                                        <p:tgtEl>
                                          <p:spTgt spid="12290">
                                            <p:txEl>
                                              <p:pRg st="5" end="5"/>
                                            </p:txEl>
                                          </p:spTgt>
                                        </p:tgtEl>
                                        <p:attrNameLst>
                                          <p:attrName>ppt_x</p:attrName>
                                        </p:attrNameLst>
                                      </p:cBhvr>
                                      <p:tavLst>
                                        <p:tav tm="100000">
                                          <p:val>
                                            <p:strVal val="#ppt_x"/>
                                          </p:val>
                                        </p:tav>
                                        <p:tav>
                                          <p:val>
                                            <p:strVal val="#ppt_x"/>
                                          </p:val>
                                        </p:tav>
                                      </p:tavLst>
                                    </p:anim>
                                    <p:anim calcmode="lin" valueType="num">
                                      <p:cBhvr additive="repl">
                                        <p:cTn id="26" dur="500" fill="hold"/>
                                        <p:tgtEl>
                                          <p:spTgt spid="12290">
                                            <p:txEl>
                                              <p:pRg st="5" end="5"/>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670</TotalTime>
  <Words>1345</Words>
  <Application>Microsoft Macintosh PowerPoint</Application>
  <PresentationFormat>Προβολή στην οθόνη (16:9)</PresentationFormat>
  <Paragraphs>125</Paragraphs>
  <Slides>18</Slides>
  <Notes>18</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18</vt:i4>
      </vt:variant>
    </vt:vector>
  </HeadingPairs>
  <TitlesOfParts>
    <vt:vector size="26" baseType="lpstr">
      <vt:lpstr>Times New Roman</vt:lpstr>
      <vt:lpstr>Constantia</vt:lpstr>
      <vt:lpstr>AR PL SungtiL GB</vt:lpstr>
      <vt:lpstr>Calibri</vt:lpstr>
      <vt:lpstr>Arial</vt:lpstr>
      <vt:lpstr>DejaVu Sans</vt:lpstr>
      <vt:lpstr>Wingdings</vt:lpstr>
      <vt:lpstr>1_Θέμα του Office</vt:lpstr>
      <vt:lpstr>Μ.Ε.Κ.  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Μ.Ε.Κ.  Ι</dc:title>
  <dc:creator>xps</dc:creator>
  <cp:lastModifiedBy>GEORGIA GEORGATZOGLOU</cp:lastModifiedBy>
  <cp:revision>98</cp:revision>
  <cp:lastPrinted>1601-01-01T00:00:00Z</cp:lastPrinted>
  <dcterms:created xsi:type="dcterms:W3CDTF">2015-09-27T16:42:25Z</dcterms:created>
  <dcterms:modified xsi:type="dcterms:W3CDTF">2024-03-17T11:54:56Z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PresentationFormat">
    <vt:lpwstr>Προβολή στην οθόνη (16:9)</vt:lpwstr>
  </property>
  <property fmtid="{D5CDD505-2E9C-101B-9397-08002B2CF9AE}" pid="4" name="Slides">
    <vt:r8>18</vt:r8>
  </property>
</Properties>
</file>